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409" r:id="rId4"/>
    <p:sldId id="490" r:id="rId5"/>
    <p:sldId id="472" r:id="rId6"/>
    <p:sldId id="437" r:id="rId7"/>
    <p:sldId id="438" r:id="rId8"/>
    <p:sldId id="473" r:id="rId9"/>
    <p:sldId id="435" r:id="rId10"/>
    <p:sldId id="474" r:id="rId11"/>
    <p:sldId id="420" r:id="rId12"/>
    <p:sldId id="475" r:id="rId13"/>
    <p:sldId id="476" r:id="rId14"/>
    <p:sldId id="477" r:id="rId15"/>
    <p:sldId id="479" r:id="rId16"/>
    <p:sldId id="489" r:id="rId17"/>
    <p:sldId id="482" r:id="rId18"/>
    <p:sldId id="480" r:id="rId19"/>
    <p:sldId id="416" r:id="rId20"/>
    <p:sldId id="484" r:id="rId21"/>
    <p:sldId id="425" r:id="rId22"/>
    <p:sldId id="421" r:id="rId23"/>
    <p:sldId id="424" r:id="rId24"/>
    <p:sldId id="423" r:id="rId25"/>
    <p:sldId id="426" r:id="rId26"/>
    <p:sldId id="485" r:id="rId27"/>
    <p:sldId id="491" r:id="rId28"/>
    <p:sldId id="445" r:id="rId29"/>
    <p:sldId id="486" r:id="rId30"/>
    <p:sldId id="487" r:id="rId31"/>
    <p:sldId id="427" r:id="rId32"/>
    <p:sldId id="488" r:id="rId33"/>
    <p:sldId id="494" r:id="rId34"/>
    <p:sldId id="422" r:id="rId35"/>
    <p:sldId id="417" r:id="rId36"/>
    <p:sldId id="429" r:id="rId37"/>
    <p:sldId id="452" r:id="rId38"/>
    <p:sldId id="453" r:id="rId39"/>
    <p:sldId id="454" r:id="rId40"/>
    <p:sldId id="492" r:id="rId41"/>
    <p:sldId id="493" r:id="rId42"/>
  </p:sldIdLst>
  <p:sldSz cx="12192000" cy="685800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陈平" initials="陈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17292A2E-F333-43FB-9621-5CBBE7FDCDCB}" styleName="浅色样式 2 - 强调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</a:lastCol>
    <a:firstCol>
      <a:tcTxStyle b="on"/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093" autoAdjust="0"/>
    <p:restoredTop sz="94660"/>
  </p:normalViewPr>
  <p:slideViewPr>
    <p:cSldViewPr snapToGrid="0">
      <p:cViewPr varScale="1">
        <p:scale>
          <a:sx n="70" d="100"/>
          <a:sy n="70" d="100"/>
        </p:scale>
        <p:origin x="228" y="56"/>
      </p:cViewPr>
      <p:guideLst>
        <p:guide orient="horz" pos="216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tags" Target="tags/tag99.xml" /><Relationship Id="rId44" Type="http://schemas.openxmlformats.org/officeDocument/2006/relationships/presProps" Target="presProps.xml" /><Relationship Id="rId45" Type="http://schemas.openxmlformats.org/officeDocument/2006/relationships/viewProps" Target="viewProps.xml" /><Relationship Id="rId46" Type="http://schemas.openxmlformats.org/officeDocument/2006/relationships/theme" Target="theme/theme1.xml" /><Relationship Id="rId47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.xml" /><Relationship Id="rId2" Type="http://schemas.openxmlformats.org/officeDocument/2006/relationships/tags" Target="../tags/tag46.xml" /><Relationship Id="rId3" Type="http://schemas.openxmlformats.org/officeDocument/2006/relationships/tags" Target="../tags/tag47.xml" /><Relationship Id="rId4" Type="http://schemas.openxmlformats.org/officeDocument/2006/relationships/tags" Target="../tags/tag48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.xml" /><Relationship Id="rId2" Type="http://schemas.openxmlformats.org/officeDocument/2006/relationships/tags" Target="../tags/tag50.xml" /><Relationship Id="rId3" Type="http://schemas.openxmlformats.org/officeDocument/2006/relationships/tags" Target="../tags/tag51.xml" /><Relationship Id="rId4" Type="http://schemas.openxmlformats.org/officeDocument/2006/relationships/tags" Target="../tags/tag52.xml" /><Relationship Id="rId5" Type="http://schemas.openxmlformats.org/officeDocument/2006/relationships/tags" Target="../tags/tag53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tags" Target="../tags/tag37.xml" /><Relationship Id="rId5" Type="http://schemas.openxmlformats.org/officeDocument/2006/relationships/tags" Target="../tags/tag38.xml" /><Relationship Id="rId6" Type="http://schemas.openxmlformats.org/officeDocument/2006/relationships/tags" Target="../tags/tag39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tags" Target="../tags/tag44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4.xml" /><Relationship Id="rId13" Type="http://schemas.openxmlformats.org/officeDocument/2006/relationships/tags" Target="../tags/tag55.xml" /><Relationship Id="rId14" Type="http://schemas.openxmlformats.org/officeDocument/2006/relationships/tags" Target="../tags/tag56.xml" /><Relationship Id="rId15" Type="http://schemas.openxmlformats.org/officeDocument/2006/relationships/tags" Target="../tags/tag57.xml" /><Relationship Id="rId16" Type="http://schemas.openxmlformats.org/officeDocument/2006/relationships/tags" Target="../tags/tag58.xml" /><Relationship Id="rId17" Type="http://schemas.openxmlformats.org/officeDocument/2006/relationships/tags" Target="../tags/tag59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60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Relationship Id="rId3" Type="http://schemas.openxmlformats.org/officeDocument/2006/relationships/image" Target="../media/image1.jpeg" /><Relationship Id="rId4" Type="http://schemas.openxmlformats.org/officeDocument/2006/relationships/tags" Target="../tags/tag7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5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9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90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91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9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93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94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95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96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1.jpeg" /><Relationship Id="rId4" Type="http://schemas.openxmlformats.org/officeDocument/2006/relationships/tags" Target="../tags/tag9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1.jpeg" /><Relationship Id="rId5" Type="http://schemas.openxmlformats.org/officeDocument/2006/relationships/tags" Target="../tags/tag9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6"/>
          <p:cNvSpPr txBox="1"/>
          <p:nvPr/>
        </p:nvSpPr>
        <p:spPr>
          <a:xfrm>
            <a:off x="2428811" y="1057781"/>
            <a:ext cx="6827098" cy="112596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503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60000"/>
              </a:lnSpc>
            </a:pPr>
            <a:r>
              <a:rPr lang="zh-CN" altLang="en-US" sz="4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</a:t>
            </a:r>
            <a:r>
              <a:rPr lang="zh-CN" altLang="en-US" sz="4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</a:t>
            </a:r>
            <a:r>
              <a:rPr lang="zh-CN" altLang="en-US" sz="4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论</a:t>
            </a:r>
            <a:endParaRPr lang="en-US" altLang="zh-CN" sz="48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60000"/>
              </a:lnSpc>
            </a:pPr>
            <a:endParaRPr lang="zh-CN" altLang="en-US" sz="4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副标题 2"/>
          <p:cNvSpPr txBox="1"/>
          <p:nvPr/>
        </p:nvSpPr>
        <p:spPr>
          <a:xfrm>
            <a:off x="3031126" y="3110360"/>
            <a:ext cx="5622471" cy="884977"/>
          </a:xfrm>
          <a:prstGeom prst="rect">
            <a:avLst/>
          </a:prstGeom>
        </p:spPr>
        <p:txBody>
          <a:bodyPr vert="horz" lIns="121917" tIns="60959" rIns="121917" bIns="60959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80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52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4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6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4265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高二年级 语文</a:t>
            </a:r>
            <a:endParaRPr lang="en-US" altLang="zh-CN" sz="4265">
              <a:solidFill>
                <a:prstClr val="white">
                  <a:lumMod val="95000"/>
                </a:prst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39384" y="2108443"/>
            <a:ext cx="300595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60000"/>
              </a:lnSpc>
            </a:pP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40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课时）</a:t>
            </a:r>
            <a:endParaRPr lang="zh-CN" altLang="en-US" sz="40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791014" y="1289711"/>
            <a:ext cx="6334697" cy="75713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6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文章从哪位君主起笔？为什么？</a:t>
            </a:r>
            <a:endParaRPr lang="zh-CN" altLang="en-US" sz="36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08176" y="2304677"/>
            <a:ext cx="9555480" cy="304698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文章先从秦孝公起笔。史论文材料的选择是为论点服务的。秦的攻夺天下从秦孝公开始，首句“君臣固守以窥周室”业已说明，秦孝公奠定了秦国富强的基础，故文章从此起笔，并作浓墨重彩的描绘。</a:t>
            </a: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331720" y="1289711"/>
            <a:ext cx="8101584" cy="75713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6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秦孝公从哪些方面奠定了强秦的根基？</a:t>
            </a:r>
            <a:endParaRPr lang="zh-CN" altLang="en-US" sz="36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26464" y="2304677"/>
            <a:ext cx="9452068" cy="304698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对内，“内立法度，务耕织，修守战之具”，即任用商鞅，厉行法治，发展生产，扩充军备；</a:t>
            </a:r>
            <a:endParaRPr lang="en-US" altLang="zh-CN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对外，“外连衡而斗诸侯”，实行“连衡”策略，离间诸侯各国的关系，以便各个击破。</a:t>
            </a: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024128" y="1303621"/>
            <a:ext cx="10735056" cy="75713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6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第一段是如何写秦之崛起的，用了哪些修辞手法？</a:t>
            </a:r>
            <a:endParaRPr lang="zh-CN" altLang="en-US" sz="36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12161" y="3004582"/>
            <a:ext cx="1842516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修辞角度</a:t>
            </a: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圆角右箭头 3"/>
          <p:cNvSpPr/>
          <p:nvPr/>
        </p:nvSpPr>
        <p:spPr>
          <a:xfrm>
            <a:off x="3291363" y="2587977"/>
            <a:ext cx="1296289" cy="832104"/>
          </a:xfrm>
          <a:prstGeom prst="bentArrow">
            <a:avLst/>
          </a:prstGeom>
          <a:solidFill>
            <a:srgbClr val="FFFF0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圆角右箭头 9"/>
          <p:cNvSpPr/>
          <p:nvPr/>
        </p:nvSpPr>
        <p:spPr>
          <a:xfrm flipV="1">
            <a:off x="3291362" y="4263415"/>
            <a:ext cx="1296289" cy="1117838"/>
          </a:xfrm>
          <a:prstGeom prst="bentArrow">
            <a:avLst/>
          </a:prstGeom>
          <a:solidFill>
            <a:srgbClr val="FFFF0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24336" y="4263415"/>
            <a:ext cx="6556312" cy="156966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“席卷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天下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”“包举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宇内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”“囊括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四海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”“并吞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八荒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24336" y="2377253"/>
            <a:ext cx="6556312" cy="156966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席卷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天下”“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包举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宇内”“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囊括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四海”“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并吞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八荒”</a:t>
            </a: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12161" y="3991337"/>
            <a:ext cx="1842516" cy="715581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排比对偶</a:t>
            </a: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3465576" y="2488210"/>
            <a:ext cx="4517136" cy="58477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秦人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拱手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而取西河之外。</a:t>
            </a: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虚尾箭头 10"/>
          <p:cNvSpPr/>
          <p:nvPr/>
        </p:nvSpPr>
        <p:spPr>
          <a:xfrm rot="5400000">
            <a:off x="4361688" y="3271546"/>
            <a:ext cx="832104" cy="704088"/>
          </a:xfrm>
          <a:prstGeom prst="stripedRightArrow">
            <a:avLst/>
          </a:prstGeom>
          <a:solidFill>
            <a:srgbClr val="FFFF0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996183" y="4039642"/>
            <a:ext cx="4986529" cy="58477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两手合抱，形容毫不费力。</a:t>
            </a: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60713" y="1390458"/>
            <a:ext cx="92855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秦国真的是“拱手”而取西河之外吗？</a:t>
            </a:r>
            <a:endParaRPr lang="zh-CN" altLang="en-US" sz="40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338606" y="1726269"/>
            <a:ext cx="945740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秦孝公二十二年（前</a:t>
            </a: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340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年），商鞅伐魏，魏使公子卬为将而击之。商鞅遗书公子卬，愿与为好会而罢兵。会盟既已，商鞅虏公子卬而袭夺其军。其后又经十余年，魏国方才将西河之地献与秦国。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09888" y="4943362"/>
            <a:ext cx="1183142" cy="646331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拱手</a:t>
            </a:r>
            <a:endParaRPr lang="zh-CN" altLang="en-US" sz="36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41588" y="5002354"/>
            <a:ext cx="1121228" cy="646331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夸张</a:t>
            </a:r>
            <a:endParaRPr lang="zh-CN" altLang="en-US" sz="36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01222" y="4613853"/>
            <a:ext cx="23321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突出秦之崛起</a:t>
            </a:r>
            <a:endParaRPr lang="zh-CN" altLang="en-US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4572000" y="5098319"/>
            <a:ext cx="2830286" cy="481736"/>
          </a:xfrm>
          <a:prstGeom prst="rightArrow">
            <a:avLst/>
          </a:prstGeom>
          <a:solidFill>
            <a:schemeClr val="bg2"/>
          </a:solidFill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024128" y="1303621"/>
            <a:ext cx="10735056" cy="75713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6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第一段是如何写秦之崛起的，用了哪些写作手法？</a:t>
            </a:r>
            <a:endParaRPr lang="zh-CN" altLang="en-US" sz="36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89403" y="3447147"/>
            <a:ext cx="1842516" cy="715581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修辞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角度</a:t>
            </a:r>
            <a:endParaRPr lang="en-US" altLang="zh-CN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虚尾箭头 5"/>
          <p:cNvSpPr/>
          <p:nvPr/>
        </p:nvSpPr>
        <p:spPr>
          <a:xfrm>
            <a:off x="4389120" y="3446369"/>
            <a:ext cx="1451737" cy="694944"/>
          </a:xfrm>
          <a:prstGeom prst="striped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298058" y="2332497"/>
            <a:ext cx="1075055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排比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98058" y="4593336"/>
            <a:ext cx="1075055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夸张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298058" y="3480530"/>
            <a:ext cx="1075055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对偶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AutoShape 11"/>
          <p:cNvSpPr/>
          <p:nvPr/>
        </p:nvSpPr>
        <p:spPr bwMode="auto">
          <a:xfrm>
            <a:off x="7830316" y="2279432"/>
            <a:ext cx="452281" cy="3582497"/>
          </a:xfrm>
          <a:prstGeom prst="rightBrace">
            <a:avLst>
              <a:gd name="adj1" fmla="val 58479"/>
              <a:gd name="adj2" fmla="val 50000"/>
            </a:avLst>
          </a:prstGeom>
          <a:noFill/>
          <a:ln w="28575" cmpd="sng">
            <a:solidFill>
              <a:srgbClr val="FFFF00"/>
            </a:solidFill>
            <a:prstDash val="solid"/>
            <a:round/>
          </a:ln>
        </p:spPr>
        <p:txBody>
          <a:bodyPr wrap="none" anchor="ctr"/>
          <a:lstStyle/>
          <a:p>
            <a:endParaRPr lang="zh-CN" altLang="en-US">
              <a:latin typeface="Calibri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480860" y="4121933"/>
            <a:ext cx="1937640" cy="715581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赋体写文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393752" y="3163494"/>
            <a:ext cx="1937640" cy="715581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铺陈排比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441447" y="1227153"/>
            <a:ext cx="6931151" cy="668837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6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秦之崛起，还具备了哪些要素？</a:t>
            </a:r>
            <a:endParaRPr lang="zh-CN" altLang="en-US" sz="36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08758" y="2616821"/>
            <a:ext cx="9376359" cy="15696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地利：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据崤函之固，拥雍州之地。</a:t>
            </a:r>
            <a:endParaRPr lang="en-US" altLang="zh-CN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人和：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君臣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固守</a:t>
            </a:r>
            <a:endParaRPr lang="en-US" altLang="zh-CN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437389" y="1639570"/>
            <a:ext cx="9546336" cy="452431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地理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优势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en-US" altLang="zh-CN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人和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优势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en-US" altLang="zh-CN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政治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雄心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en-US" altLang="zh-CN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150000"/>
              </a:lnSpc>
            </a:pPr>
            <a:endParaRPr lang="en-US" altLang="zh-CN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对内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政策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en-US" altLang="zh-CN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对外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政策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017795" y="770890"/>
            <a:ext cx="7066217" cy="6615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kumimoji="1" lang="zh-CN" altLang="en-US" sz="3200">
                <a:solidFill>
                  <a:srgbClr val="FFFF00"/>
                </a:solidFill>
                <a:ea typeface="黑体" panose="02010609060101010101" pitchFamily="49" charset="-122"/>
              </a:rPr>
              <a:t>第一段：秦王朝势力的崛起</a:t>
            </a:r>
            <a:endParaRPr kumimoji="1" lang="zh-CN" altLang="en-US" sz="3200">
              <a:solidFill>
                <a:srgbClr val="FFFF00"/>
              </a:solidFill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71832" y="1799408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据崤函之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固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、拥雍州之地</a:t>
            </a: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71832" y="2523740"/>
            <a:ext cx="387798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君臣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固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守，商鞅佐之</a:t>
            </a: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86061" y="3239450"/>
            <a:ext cx="1615907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窥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周室</a:t>
            </a: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71832" y="4546091"/>
            <a:ext cx="5929828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立法度，务耕织，修守战之具</a:t>
            </a:r>
            <a:endParaRPr lang="en-US" altLang="zh-CN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71832" y="5296106"/>
            <a:ext cx="305724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连衡而斗诸侯</a:t>
            </a: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413172" y="3239450"/>
            <a:ext cx="419993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席卷天下，包举宇内囊括四海， 并吞八荒</a:t>
            </a: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AutoShape 4"/>
          <p:cNvSpPr/>
          <p:nvPr/>
        </p:nvSpPr>
        <p:spPr bwMode="auto">
          <a:xfrm>
            <a:off x="2030994" y="1738314"/>
            <a:ext cx="473710" cy="4368800"/>
          </a:xfrm>
          <a:prstGeom prst="leftBrace">
            <a:avLst>
              <a:gd name="adj1" fmla="val 71667"/>
              <a:gd name="adj2" fmla="val 50000"/>
            </a:avLst>
          </a:prstGeom>
          <a:noFill/>
          <a:ln w="38100" cmpd="sng">
            <a:solidFill>
              <a:srgbClr val="FFFF00"/>
            </a:solidFill>
            <a:prstDash val="solid"/>
            <a:round/>
          </a:ln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22" name="文本框 21"/>
          <p:cNvSpPr txBox="1"/>
          <p:nvPr/>
        </p:nvSpPr>
        <p:spPr>
          <a:xfrm>
            <a:off x="1423027" y="3087999"/>
            <a:ext cx="70480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拱手而取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4252502" y="1050046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60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第二段问题导读</a:t>
            </a:r>
            <a:endParaRPr lang="zh-CN" altLang="en-US" sz="3600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7638" y="2379168"/>
            <a:ext cx="10372090" cy="230832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第二段又写了秦国哪些君主，详略又是如何安排的？</a:t>
            </a:r>
            <a:endParaRPr lang="en-US" altLang="zh-CN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诸侯抗秦具体策略是什么？实力如何？结果又如何？</a:t>
            </a:r>
            <a:endParaRPr lang="en-US" altLang="zh-CN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作者为何极力渲染九国实力？</a:t>
            </a:r>
            <a:endParaRPr lang="en-US" altLang="zh-CN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338072" y="1325874"/>
            <a:ext cx="947013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3200" b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①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孝公既没，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惠文、武、昭襄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蒙故业，因遗策，南取汉中，西举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巴、蜀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，东割膏腴之地，北收要害之郡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200" smtClean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②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诸侯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恐惧，会盟而谋弱秦，不爱珍器重宝肥饶之地，以致天下之士，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合从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缔交，相与为一。</a:t>
            </a: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29808" y="855104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疏通文意（第二段</a:t>
            </a:r>
            <a:r>
              <a:rPr lang="zh-CN" altLang="en-US" sz="3600" smtClean="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endParaRPr lang="zh-CN" altLang="en-US" sz="2000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048425" y="2231135"/>
            <a:ext cx="344561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633460" y="2212848"/>
            <a:ext cx="414528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0285482" y="2212848"/>
            <a:ext cx="414528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04394" y="3179064"/>
            <a:ext cx="414528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678424" y="3179064"/>
            <a:ext cx="414528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569458" y="3179064"/>
            <a:ext cx="414528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541008" y="4163712"/>
            <a:ext cx="414528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158755" y="4134828"/>
            <a:ext cx="414528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445770" y="5135055"/>
            <a:ext cx="395487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339982" y="5169003"/>
            <a:ext cx="377475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343894" y="5135055"/>
            <a:ext cx="414528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6755892" y="2250641"/>
            <a:ext cx="813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继承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433816" y="2231135"/>
            <a:ext cx="813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沿袭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598682" y="2317087"/>
            <a:ext cx="483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名作</a:t>
            </a:r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状，向南、向西、向东、向北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437376" y="3248958"/>
            <a:ext cx="8165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削弱</a:t>
            </a:r>
            <a:endParaRPr lang="zh-CN" altLang="en-US" sz="20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063478" y="3204561"/>
            <a:ext cx="10012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吝惜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269751" y="4231630"/>
            <a:ext cx="8541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招致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832347" y="4244243"/>
            <a:ext cx="1388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同“纵”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145045" y="4240774"/>
            <a:ext cx="1388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结交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5102504" y="87852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</a:t>
            </a:r>
            <a:r>
              <a:rPr lang="zh-CN" altLang="en-US" sz="3600" smtClean="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作品</a:t>
            </a:r>
            <a:endParaRPr lang="zh-CN" altLang="en-US" sz="2400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42888" y="1590957"/>
            <a:ext cx="10345925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noProof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贾谊（前</a:t>
            </a:r>
            <a:r>
              <a:rPr lang="en-US" altLang="zh-CN" sz="3200" noProof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200-</a:t>
            </a:r>
            <a:r>
              <a:rPr lang="zh-CN" altLang="en-US" sz="3200" noProof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</a:t>
            </a:r>
            <a:r>
              <a:rPr lang="en-US" altLang="zh-CN" sz="3200" noProof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168</a:t>
            </a:r>
            <a:r>
              <a:rPr lang="zh-CN" altLang="en-US" sz="3200" noProof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），西汉洛阳人，</a:t>
            </a:r>
            <a:r>
              <a:rPr lang="zh-CN" altLang="en-US" sz="3200" noProof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西汉</a:t>
            </a:r>
            <a:r>
              <a:rPr lang="zh-CN" altLang="en-US" sz="3200" noProof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杰出的</a:t>
            </a:r>
            <a:r>
              <a:rPr lang="zh-CN" altLang="en-US" sz="3200" noProof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政论家、文学家</a:t>
            </a:r>
            <a:r>
              <a:rPr lang="zh-CN" altLang="en-US" sz="3200" noProof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年少即以文才显名，二十岁为博士，参与政事，颇受倚重。后因提议改革政治，触犯权贵，被贬为长沙王太傅。在贬谪中，仍不忘国事。后为梁怀王太傅。梁怀王坠马而死，贾谊因自责忧郁而死，年仅三十三岁。</a:t>
            </a:r>
            <a:endParaRPr lang="zh-CN" altLang="en-US" sz="3200" noProof="1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760" y="1159891"/>
            <a:ext cx="8942832" cy="50863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646920" y="1163173"/>
            <a:ext cx="804672" cy="46166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资料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444752" y="1595735"/>
            <a:ext cx="951890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当此之时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齐有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孟尝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赵有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平原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楚有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春申，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魏有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信陵。此四君者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皆明智而忠信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宽厚而爱人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尊贤而重士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约从离衡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兼韩、魏、燕、楚、齐、赵、宋、卫、中山之众。</a:t>
            </a: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211568" y="3444845"/>
            <a:ext cx="751332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6792722" y="3508745"/>
            <a:ext cx="1609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爱护人才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403348" y="4438493"/>
            <a:ext cx="330708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147188" y="4438493"/>
            <a:ext cx="4390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使动用法，使</a:t>
            </a:r>
            <a:r>
              <a:rPr lang="en-US" altLang="zh-CN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离散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389888" y="922845"/>
            <a:ext cx="949147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于是六国之士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有甯越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、徐尚、苏秦、杜赫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之属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为之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谋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齐明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、周最、陈轸、召滑、楼缓、翟景、苏厉、乐毅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之徒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通其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吴起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、孙膑、带佗、倪良、王廖、田忌、廉颇、赵奢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之伦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制其兵。尝以十倍之地，百万之师，叩关而攻秦。</a:t>
            </a: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527048" y="1819656"/>
            <a:ext cx="694944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389888" y="1819656"/>
            <a:ext cx="12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在这时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16966" y="1819656"/>
            <a:ext cx="3185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属、徒、伦：类、辈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7854696" y="4745736"/>
            <a:ext cx="347472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7776972" y="4793165"/>
            <a:ext cx="502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5684520" y="4715256"/>
            <a:ext cx="377952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5515071" y="4745736"/>
            <a:ext cx="882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统率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46336" y="1262707"/>
            <a:ext cx="457200" cy="556949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706624" y="3207264"/>
            <a:ext cx="435654" cy="555439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266944" y="4165073"/>
            <a:ext cx="425226" cy="556949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9055386" y="801042"/>
            <a:ext cx="467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170432" y="814514"/>
            <a:ext cx="996696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320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③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秦人开关延敌，九国之师，逡巡而不敢进。秦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无亡矢遗镞之费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，而天下诸侯已困矣。于是从散约败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争割地而赂秦。秦有余力而制其弊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追亡逐北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伏尸百万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流血漂橹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因利乘便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宰割天下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分裂山河。强国请服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弱国入朝。延及孝文王、庄襄王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享国之日浅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国家无事。</a:t>
            </a: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291840" y="1685768"/>
            <a:ext cx="347472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632847" y="1707328"/>
            <a:ext cx="734568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841238" y="2667000"/>
            <a:ext cx="347472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012194" y="2667000"/>
            <a:ext cx="347472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029200" y="3670792"/>
            <a:ext cx="347472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926979" y="3645408"/>
            <a:ext cx="347472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308733" y="4623816"/>
            <a:ext cx="347472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147459" y="4612758"/>
            <a:ext cx="347472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9188849" y="4612758"/>
            <a:ext cx="463042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1322832" y="5148072"/>
            <a:ext cx="2910840" cy="539496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071259" y="1685768"/>
            <a:ext cx="90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迎击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697982" y="1719904"/>
            <a:ext cx="357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有顾虑而徘徊不敢前进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702808" y="2667000"/>
            <a:ext cx="90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困厄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665720" y="2696263"/>
            <a:ext cx="1243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同“纵”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809889" y="3673839"/>
            <a:ext cx="871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利用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383782" y="3681983"/>
            <a:ext cx="2348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动作名，败兵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304544" y="4612758"/>
            <a:ext cx="347472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1121664" y="3715195"/>
            <a:ext cx="1656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使动用法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630678" y="3704829"/>
            <a:ext cx="1008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凭借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027668" y="3737665"/>
            <a:ext cx="1008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臣服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652847" y="948632"/>
            <a:ext cx="9043416" cy="715581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50000"/>
              </a:lnSpc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第二段又写了秦国哪些君主，详略如何安排？</a:t>
            </a:r>
            <a:endParaRPr lang="en-US" altLang="zh-CN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02934" y="1694361"/>
            <a:ext cx="10143243" cy="4062651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/>
              <a:t>      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本段书写了惠文、武、昭襄、孝文王、庄襄王这五人。对比前文贾谊详写秦孝公与商鞅合作的盛世，作者将其独立一段进行详写；本段的五位君主则合为一段以略写完成，孝文王、庄襄王更是一笔带过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，可见其笔法摇曳多姿。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这是作者拣择适合的材料以符合主题的判断。通过这些历程铺垫出秦始皇一统天下时的不可一世的声威和霸势。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113550" y="997416"/>
            <a:ext cx="8127730" cy="683264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诸侯抗秦具体策略是什么？综合实力如何</a:t>
            </a: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788938" y="1927012"/>
          <a:ext cx="8677656" cy="4217952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1755648"/>
                <a:gridCol w="3310128"/>
                <a:gridCol w="3611880"/>
              </a:tblGrid>
              <a:tr h="1054488"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/>
                      <a:r>
                        <a:rPr lang="zh-CN" altLang="en-US" sz="2800" b="0" kern="120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策略</a:t>
                      </a:r>
                      <a:endParaRPr lang="zh-CN" altLang="en-US" sz="2800" b="0" kern="1200">
                        <a:solidFill>
                          <a:srgbClr val="FFFF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miter lim="800000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/>
                      <a:r>
                        <a:rPr lang="zh-CN" altLang="en-US" sz="2800" b="0" kern="120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具体表现</a:t>
                      </a:r>
                      <a:endParaRPr lang="zh-CN" altLang="en-US" sz="2800" b="0" kern="1200">
                        <a:solidFill>
                          <a:srgbClr val="FFFF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/>
                      <a:r>
                        <a:rPr lang="zh-CN" altLang="en-US" sz="2800" b="0" kern="1200" smtClean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综合实力</a:t>
                      </a:r>
                      <a:endParaRPr lang="zh-CN" altLang="en-US" sz="2800" b="0" kern="1200">
                        <a:solidFill>
                          <a:srgbClr val="FFFF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54488"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/>
                      <a:r>
                        <a:rPr lang="zh-CN" altLang="en-US" sz="2800" b="0" kern="120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政策</a:t>
                      </a:r>
                      <a:endParaRPr lang="zh-CN" altLang="en-US" sz="2800" b="0" kern="1200">
                        <a:solidFill>
                          <a:srgbClr val="FFFF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miter lim="800000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/>
                      <a:endParaRPr lang="zh-CN" altLang="en-US" sz="2800" b="0" kern="1200">
                        <a:solidFill>
                          <a:srgbClr val="FFFF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/>
                      <a:endParaRPr lang="zh-CN" altLang="en-US" sz="2800" b="0" kern="1200">
                        <a:solidFill>
                          <a:srgbClr val="FFFF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54488"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/>
                      <a:r>
                        <a:rPr lang="zh-CN" altLang="en-US" sz="2800" b="0" kern="120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人才</a:t>
                      </a:r>
                      <a:endParaRPr lang="zh-CN" altLang="en-US" sz="2800" b="0" kern="1200">
                        <a:solidFill>
                          <a:srgbClr val="FFFF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miter lim="800000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/>
                      <a:endParaRPr lang="zh-CN" altLang="en-US" sz="2800" b="0" kern="1200">
                        <a:solidFill>
                          <a:srgbClr val="FFFF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/>
                      <a:endParaRPr lang="zh-CN" altLang="en-US" sz="2800" b="0" kern="1200">
                        <a:solidFill>
                          <a:srgbClr val="FFFF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54488"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/>
                      <a:r>
                        <a:rPr lang="zh-CN" altLang="en-US" sz="2800" b="0" kern="1200" smtClean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军队</a:t>
                      </a:r>
                      <a:endParaRPr lang="zh-CN" altLang="en-US" sz="2800" b="0" kern="1200">
                        <a:solidFill>
                          <a:srgbClr val="FFFF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miter lim="800000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/>
                      <a:endParaRPr lang="zh-CN" altLang="en-US" sz="2800" b="0" kern="1200">
                        <a:solidFill>
                          <a:srgbClr val="FFFF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/>
                      <a:endParaRPr lang="zh-CN" altLang="en-US" sz="2800" b="0" kern="1200">
                        <a:solidFill>
                          <a:srgbClr val="FFFF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788938" y="1728666"/>
            <a:ext cx="8680942" cy="4123494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1788938" y="2620844"/>
            <a:ext cx="8680942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600994" y="1728666"/>
            <a:ext cx="10886" cy="412349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638108" y="1728666"/>
            <a:ext cx="27868" cy="412349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785652" y="3513023"/>
            <a:ext cx="8684228" cy="33107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785652" y="4773168"/>
            <a:ext cx="8680942" cy="3047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431868" y="871236"/>
            <a:ext cx="9509760" cy="683264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诸侯抗秦具体策略是什么？综合实力如何</a:t>
            </a: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945513" y="1669041"/>
          <a:ext cx="8677656" cy="4035360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1755648"/>
                <a:gridCol w="3310128"/>
                <a:gridCol w="3611880"/>
              </a:tblGrid>
              <a:tr h="774000"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/>
                      <a:r>
                        <a:rPr lang="zh-CN" altLang="en-US" sz="2800" b="0" kern="120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策略</a:t>
                      </a:r>
                      <a:endParaRPr lang="zh-CN" altLang="en-US" sz="2800" b="0" kern="1200">
                        <a:solidFill>
                          <a:srgbClr val="FFFF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miter lim="800000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/>
                      <a:r>
                        <a:rPr lang="zh-CN" altLang="en-US" sz="2800" b="0" kern="120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具体表现</a:t>
                      </a:r>
                      <a:endParaRPr lang="zh-CN" altLang="en-US" sz="2800" b="0" kern="1200">
                        <a:solidFill>
                          <a:srgbClr val="FFFF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/>
                      <a:r>
                        <a:rPr lang="zh-CN" altLang="en-US" sz="2800" b="0" kern="120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综合实力</a:t>
                      </a:r>
                      <a:endParaRPr lang="zh-CN" altLang="en-US" sz="2800" b="0" kern="1200">
                        <a:solidFill>
                          <a:srgbClr val="FFFF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74000"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/>
                      <a:r>
                        <a:rPr lang="zh-CN" altLang="en-US" sz="2800" b="0" kern="120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政策</a:t>
                      </a:r>
                      <a:endParaRPr lang="zh-CN" altLang="en-US" sz="2800" b="0" kern="1200">
                        <a:solidFill>
                          <a:srgbClr val="FFFF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miter lim="800000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/>
                      <a:r>
                        <a:rPr lang="zh-CN" altLang="en-US" sz="2800" b="0" kern="1200">
                          <a:solidFill>
                            <a:srgbClr val="FFFF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约从离衡，</a:t>
                      </a:r>
                      <a:endParaRPr lang="en-US" altLang="zh-CN" sz="2800" b="0" kern="1200">
                        <a:solidFill>
                          <a:srgbClr val="FFFF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2800" b="0" kern="1200">
                          <a:solidFill>
                            <a:srgbClr val="FFFF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离间秦国营垒</a:t>
                      </a:r>
                      <a:endParaRPr lang="zh-CN" altLang="en-US" sz="2800" b="0" kern="1200">
                        <a:solidFill>
                          <a:srgbClr val="FFFF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/>
                      <a:r>
                        <a:rPr lang="zh-CN" altLang="en-US" sz="2800" b="0" kern="1200">
                          <a:solidFill>
                            <a:srgbClr val="FFFF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九国联合</a:t>
                      </a:r>
                      <a:endParaRPr lang="zh-CN" altLang="en-US" sz="2800" b="0" kern="1200">
                        <a:solidFill>
                          <a:srgbClr val="FFFF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74000"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/>
                      <a:r>
                        <a:rPr lang="zh-CN" altLang="en-US" sz="2800" b="0" kern="120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人才</a:t>
                      </a:r>
                      <a:endParaRPr lang="zh-CN" altLang="en-US" sz="2800" b="0" kern="1200">
                        <a:solidFill>
                          <a:srgbClr val="FFFF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miter lim="800000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/>
                      <a:r>
                        <a:rPr lang="zh-CN" altLang="en-US" sz="2800" b="0" kern="1200">
                          <a:solidFill>
                            <a:srgbClr val="FFFF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不惜代价，</a:t>
                      </a:r>
                      <a:endParaRPr lang="en-US" altLang="zh-CN" sz="2800" b="0" kern="1200">
                        <a:solidFill>
                          <a:srgbClr val="FFFF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2800" b="0" kern="1200">
                          <a:solidFill>
                            <a:srgbClr val="FFFF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招贤纳士</a:t>
                      </a:r>
                      <a:endParaRPr lang="zh-CN" altLang="en-US" sz="2800" b="0" kern="1200">
                        <a:solidFill>
                          <a:srgbClr val="FFFF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/>
                      <a:r>
                        <a:rPr lang="zh-CN" altLang="en-US" sz="2800" b="0" kern="1200">
                          <a:solidFill>
                            <a:srgbClr val="FFFF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人才济济（战国四君子，战略决策家、外交家、军事家）</a:t>
                      </a:r>
                      <a:endParaRPr lang="zh-CN" altLang="en-US" sz="2800" b="0" kern="1200">
                        <a:solidFill>
                          <a:srgbClr val="FFFF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74000"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/>
                      <a:r>
                        <a:rPr lang="zh-CN" altLang="en-US" sz="2800" b="0" kern="1200" smtClean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军队</a:t>
                      </a:r>
                      <a:endParaRPr lang="zh-CN" altLang="en-US" sz="2800" b="0" kern="1200">
                        <a:solidFill>
                          <a:srgbClr val="FFFF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miter lim="800000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/>
                      <a:r>
                        <a:rPr lang="zh-CN" altLang="en-US" sz="2800" b="0" kern="1200">
                          <a:solidFill>
                            <a:srgbClr val="FFFF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十倍之地、</a:t>
                      </a:r>
                      <a:endParaRPr lang="en-US" altLang="zh-CN" sz="2800" b="0" kern="1200">
                        <a:solidFill>
                          <a:srgbClr val="FFFF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2800" b="0" kern="1200">
                          <a:solidFill>
                            <a:srgbClr val="FFFF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百万之众</a:t>
                      </a:r>
                      <a:endParaRPr lang="zh-CN" altLang="en-US" sz="2800" b="0" kern="1200">
                        <a:solidFill>
                          <a:srgbClr val="FFFF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 vert="horz" wrap="square"/>
                    <a:lstStyle/>
                    <a:p>
                      <a:pPr marL="0" algn="ctr" defTabSz="914400" rtl="0" eaLnBrk="1" latinLnBrk="0" hangingPunct="1"/>
                      <a:endParaRPr lang="en-US" altLang="zh-CN" sz="2800" b="0" kern="1200">
                        <a:solidFill>
                          <a:srgbClr val="FFFF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zh-CN" altLang="en-US" sz="2800" b="0" kern="1200">
                          <a:solidFill>
                            <a:srgbClr val="FFFF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地广、师众</a:t>
                      </a:r>
                      <a:endParaRPr lang="zh-CN" altLang="en-US" sz="2800" b="0" kern="1200">
                        <a:solidFill>
                          <a:srgbClr val="FFFFFF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803110" y="1554930"/>
            <a:ext cx="8904514" cy="4332064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1803110" y="2447108"/>
            <a:ext cx="8904514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838738" y="1554930"/>
            <a:ext cx="0" cy="433206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6875852" y="1554930"/>
            <a:ext cx="0" cy="4332064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803110" y="3328851"/>
            <a:ext cx="8904514" cy="43543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803110" y="4723528"/>
            <a:ext cx="8904514" cy="43543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028402" y="1119576"/>
            <a:ext cx="4088076" cy="830997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50000"/>
              </a:lnSpc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诸侯抗秦的结果如何？</a:t>
            </a:r>
            <a:endParaRPr lang="en-US" altLang="zh-CN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00200" y="2362429"/>
            <a:ext cx="9171013" cy="2308324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200"/>
              <a:t>      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秦人开关延敌，九国之师，逡巡不敢进，从散约败，争割地赂秦，强国请服，弱国入朝。</a:t>
            </a:r>
            <a:endParaRPr lang="en-US" altLang="zh-CN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结果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是秦毫不费力，使诸侯皆困，秦胜九国败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757848" y="987379"/>
            <a:ext cx="6287678" cy="830997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50000"/>
              </a:lnSpc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作者为何极力渲染九国实力？</a:t>
            </a:r>
            <a:endParaRPr lang="en-US" altLang="zh-CN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93933" y="1818376"/>
            <a:ext cx="9818353" cy="3785652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200"/>
              <a:t>      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章渲染诸侯国的实力，是为了突出秦国的强大。这样的势力在秦国面前竟不堪一击，九国之师遁逃而不敢进。前文对九国气势渲染越足，则其失败愈显沉重，而秦的力量愈显强大。渲染九国声势之大，是为写秦国之强张本，凸显秦国攻天下势如破竹。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736150" y="1015145"/>
            <a:ext cx="7066217" cy="6615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kumimoji="1" lang="zh-CN" altLang="en-US" sz="3200">
                <a:solidFill>
                  <a:srgbClr val="FFFF00"/>
                </a:solidFill>
                <a:ea typeface="黑体" panose="02010609060101010101" pitchFamily="49" charset="-122"/>
              </a:rPr>
              <a:t>第二段：秦国势力进一步扩展</a:t>
            </a:r>
            <a:endParaRPr kumimoji="1" lang="zh-CN" altLang="en-US" sz="3200">
              <a:solidFill>
                <a:srgbClr val="FFFF00"/>
              </a:solidFill>
              <a:ea typeface="黑体" panose="02010609060101010101" pitchFamily="49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684084" y="1981735"/>
            <a:ext cx="8534400" cy="3724096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秦：四面出击 战果丰硕</a:t>
            </a:r>
            <a:endParaRPr lang="en-US" altLang="zh-CN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良将荟萃    叩关攻秦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六国：合纵之盟    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十倍之地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/>
              <a:t>                                                   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百万之师   争割地而赂秦 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开关延敌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0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无亡矢遗镞之费    离散合纵之盟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天下诸侯已困矣 </a:t>
            </a: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AutoShape 5"/>
          <p:cNvSpPr/>
          <p:nvPr/>
        </p:nvSpPr>
        <p:spPr bwMode="auto">
          <a:xfrm>
            <a:off x="4699316" y="2644659"/>
            <a:ext cx="76200" cy="1052513"/>
          </a:xfrm>
          <a:prstGeom prst="leftBrace">
            <a:avLst>
              <a:gd name="adj1" fmla="val 115104"/>
              <a:gd name="adj2" fmla="val 50000"/>
            </a:avLst>
          </a:prstGeom>
          <a:noFill/>
          <a:ln w="28575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7" name="AutoShape 6"/>
          <p:cNvSpPr/>
          <p:nvPr/>
        </p:nvSpPr>
        <p:spPr bwMode="auto">
          <a:xfrm flipH="1">
            <a:off x="6819077" y="2562104"/>
            <a:ext cx="152400" cy="1052513"/>
          </a:xfrm>
          <a:prstGeom prst="leftBrace">
            <a:avLst>
              <a:gd name="adj1" fmla="val 57552"/>
              <a:gd name="adj2" fmla="val 50000"/>
            </a:avLst>
          </a:prstGeom>
          <a:noFill/>
          <a:ln w="28575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 flipH="1">
            <a:off x="8083296" y="2934696"/>
            <a:ext cx="0" cy="381000"/>
          </a:xfrm>
          <a:prstGeom prst="line">
            <a:avLst/>
          </a:prstGeom>
          <a:noFill/>
          <a:ln w="25400">
            <a:solidFill>
              <a:srgbClr val="FFFF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AutoShape 8"/>
          <p:cNvSpPr/>
          <p:nvPr/>
        </p:nvSpPr>
        <p:spPr bwMode="auto">
          <a:xfrm>
            <a:off x="3019044" y="4261364"/>
            <a:ext cx="263652" cy="1343908"/>
          </a:xfrm>
          <a:prstGeom prst="leftBrace">
            <a:avLst>
              <a:gd name="adj1" fmla="val 47222"/>
              <a:gd name="adj2" fmla="val 50000"/>
            </a:avLst>
          </a:prstGeom>
          <a:noFill/>
          <a:ln w="28575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" name="AutoShape 10"/>
          <p:cNvSpPr/>
          <p:nvPr/>
        </p:nvSpPr>
        <p:spPr bwMode="auto">
          <a:xfrm flipH="1">
            <a:off x="9226296" y="2562104"/>
            <a:ext cx="304800" cy="2438400"/>
          </a:xfrm>
          <a:prstGeom prst="leftBrace">
            <a:avLst>
              <a:gd name="adj1" fmla="val 66667"/>
              <a:gd name="adj2" fmla="val 50000"/>
            </a:avLst>
          </a:prstGeom>
          <a:noFill/>
          <a:ln w="28575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9602931" y="2714504"/>
            <a:ext cx="615553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对比  反衬</a:t>
            </a:r>
            <a:endParaRPr lang="zh-CN" altLang="en-US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50907" y="464432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</a:t>
            </a:r>
            <a:endParaRPr lang="zh-CN" altLang="en-US" sz="3200">
              <a:solidFill>
                <a:srgbClr val="FFFF00"/>
              </a:solidFill>
            </a:endParaRPr>
          </a:p>
        </p:txBody>
      </p:sp>
      <p:sp>
        <p:nvSpPr>
          <p:cNvPr id="16" name="AutoShape 6"/>
          <p:cNvSpPr/>
          <p:nvPr/>
        </p:nvSpPr>
        <p:spPr bwMode="auto">
          <a:xfrm flipH="1">
            <a:off x="6214914" y="4644329"/>
            <a:ext cx="152400" cy="1052513"/>
          </a:xfrm>
          <a:prstGeom prst="leftBrace">
            <a:avLst>
              <a:gd name="adj1" fmla="val 57552"/>
              <a:gd name="adj2" fmla="val 50000"/>
            </a:avLst>
          </a:prstGeom>
          <a:noFill/>
          <a:ln w="28575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5035897" y="78917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60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</a:t>
            </a:r>
            <a:r>
              <a:rPr lang="zh-CN" altLang="en-US" sz="3600" smtClean="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作品</a:t>
            </a:r>
            <a:endParaRPr lang="zh-CN" altLang="en-US" sz="2400">
              <a:solidFill>
                <a:srgbClr val="FF00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43780" y="1371501"/>
            <a:ext cx="9789239" cy="452431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AU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贾谊著作主要有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政论散文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辞赋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两类。政论散文如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论积贮疏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陈政事疏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过秦论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等，体现了政治家的远见卓识，鲁迅评价其文是“西汉鸿文，沾溉后人，其泽甚远”。辞赋以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吊屈原赋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鵩鸟赋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最为著名，抒发自己因怀才不遇而忧愤难平的情感。司马迁将其与屈原并称，撰写了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屈原贾生列传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4252502" y="1050046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60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第三段问题导读</a:t>
            </a:r>
            <a:endParaRPr lang="zh-CN" altLang="en-US" sz="3600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6973" y="2315160"/>
            <a:ext cx="9704578" cy="15696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秦始皇统一中国后由“攻天下” 转为“守天下” ，他施行了哪些政策来加强集权统治？</a:t>
            </a: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148000" y="1880582"/>
            <a:ext cx="10049256" cy="2993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及至始皇，奋六世之余烈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振长策而御宇内，吞二周而亡诸侯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履至尊而制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六合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，执敲扑而鞭笞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天下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，威振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四海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59704" y="889970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60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疏通文意（第三段）</a:t>
            </a:r>
            <a:endParaRPr lang="zh-CN" altLang="en-US" sz="3600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198863" y="2863650"/>
            <a:ext cx="347472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937846" y="2809285"/>
            <a:ext cx="1325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振兴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535227" y="3919602"/>
            <a:ext cx="347472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499354" y="2855503"/>
            <a:ext cx="347472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656022" y="2855503"/>
            <a:ext cx="347472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6502204" y="2864333"/>
            <a:ext cx="12169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举起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412626" y="2855503"/>
            <a:ext cx="10921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统治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289104" y="3919602"/>
            <a:ext cx="118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登位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7189600" y="3919602"/>
            <a:ext cx="723192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7374089" y="2882924"/>
            <a:ext cx="1258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马鞭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6888793" y="2855503"/>
            <a:ext cx="347472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6898001" y="3919602"/>
            <a:ext cx="13063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行刑用的棍</a:t>
            </a: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杖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22538" y="3873435"/>
            <a:ext cx="1263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天下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083992" y="1701101"/>
            <a:ext cx="100492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南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取百越之地，以为桂林、象郡；百越之君，俯首系颈，委命下吏。乃使蒙恬北筑长城而守藩篱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却匈奴七百余里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胡人不敢南下而牧马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士不敢弯弓而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报怨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59704" y="889970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60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疏通文意（第三段）</a:t>
            </a:r>
            <a:endParaRPr lang="zh-CN" altLang="en-US" sz="3600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325618" y="3563082"/>
            <a:ext cx="347472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202793" y="2603225"/>
            <a:ext cx="347472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1100422" y="2604396"/>
            <a:ext cx="2446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名作状，向南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149308" y="2589353"/>
            <a:ext cx="723192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3928433" y="2589353"/>
            <a:ext cx="1164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（之）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446444" y="3563082"/>
            <a:ext cx="3288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使动用法，使</a:t>
            </a:r>
            <a:r>
              <a:rPr lang="en-US" altLang="zh-CN" sz="2400" smtClean="0">
                <a:solidFill>
                  <a:srgbClr val="FFFF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退却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146635" y="4451224"/>
            <a:ext cx="10529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报仇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268222" y="1410970"/>
            <a:ext cx="978687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于是废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先王之道，焚百家之言，以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愚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黔首；隳名城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杀豪杰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收天下之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兵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聚之咸阳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销锋镝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铸以为金人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十二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弱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天下之民。然后践华为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城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河为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池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据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亿丈之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城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临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不测之渊，以为固。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07580" y="2282951"/>
            <a:ext cx="813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使动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007096" y="2304288"/>
            <a:ext cx="615696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8007096" y="2319634"/>
            <a:ext cx="813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百姓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9153144" y="2304288"/>
            <a:ext cx="338328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8999220" y="2301239"/>
            <a:ext cx="813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毁坏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085844" y="3258311"/>
            <a:ext cx="338328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3848100" y="3261357"/>
            <a:ext cx="813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兵器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7571232" y="3258311"/>
            <a:ext cx="338328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7138416" y="3258311"/>
            <a:ext cx="338328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6586728" y="3275444"/>
            <a:ext cx="813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兵刃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400544" y="3261358"/>
            <a:ext cx="813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箭头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437632" y="5234318"/>
            <a:ext cx="338328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4312920" y="4321288"/>
            <a:ext cx="325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形作名，坚固的防守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624584" y="4169664"/>
            <a:ext cx="813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使动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1179576" y="1666429"/>
            <a:ext cx="98115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320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良将劲弩守要害之处，信臣精卒陈利兵而谁何。天下已定，始皇之心，自以为关中之固，金城千里，子孙帝王万世之业也。</a:t>
            </a:r>
            <a:endParaRPr lang="zh-CN" altLang="en-US" sz="1400">
              <a:solidFill>
                <a:srgbClr val="FFFF00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299448" y="2551176"/>
            <a:ext cx="310896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8833104" y="2551176"/>
            <a:ext cx="109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同“呵”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129272" y="2551176"/>
            <a:ext cx="310896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7126224" y="2551176"/>
            <a:ext cx="624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拿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285132" y="4532376"/>
            <a:ext cx="745798" cy="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1109390" y="4729148"/>
            <a:ext cx="2863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名作动，称帝称王</a:t>
            </a:r>
            <a:endParaRPr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472901" y="1221773"/>
            <a:ext cx="9419934" cy="156966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50000"/>
              </a:lnSpc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秦始皇统一中国后由“攻天下” 转为“守天下” ，他施行了哪些政策来加强集权统治？</a:t>
            </a:r>
            <a:endParaRPr lang="zh-CN" altLang="en-US" sz="32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13688" y="2633709"/>
            <a:ext cx="9738360" cy="2833356"/>
            <a:chOff x="1426464" y="2918220"/>
            <a:chExt cx="9738360" cy="2833356"/>
          </a:xfrm>
        </p:grpSpPr>
        <p:sp>
          <p:nvSpPr>
            <p:cNvPr id="3" name="文本框 2"/>
            <p:cNvSpPr txBox="1"/>
            <p:nvPr/>
          </p:nvSpPr>
          <p:spPr>
            <a:xfrm>
              <a:off x="1755648" y="3233668"/>
              <a:ext cx="9079992" cy="20313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80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首先是愚民政策。秦始皇认为先王治世之道不符合其专制统治的需要，而诸子百家之言多讲“仁义”，也与之格格不入，于是“废先王之道，焚百家之言”；</a:t>
              </a:r>
              <a:endPara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426464" y="2918220"/>
              <a:ext cx="9738360" cy="28333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3"/>
    </p:custDataLst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563624" y="1210200"/>
            <a:ext cx="9601200" cy="2160591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>
              <a:lnSpc>
                <a:spcPct val="150000"/>
              </a:lnSpc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秦始皇统一中国后由“攻天下” 转为“守天下” ，他施行了哪些政策来加强集权统治？</a:t>
            </a:r>
            <a:endParaRPr lang="zh-CN" altLang="en-US" sz="32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26464" y="2968492"/>
            <a:ext cx="9738360" cy="2833356"/>
            <a:chOff x="1426464" y="2918220"/>
            <a:chExt cx="9738360" cy="2833356"/>
          </a:xfrm>
        </p:grpSpPr>
        <p:sp>
          <p:nvSpPr>
            <p:cNvPr id="3" name="文本框 2"/>
            <p:cNvSpPr txBox="1"/>
            <p:nvPr/>
          </p:nvSpPr>
          <p:spPr>
            <a:xfrm>
              <a:off x="1755648" y="3233668"/>
              <a:ext cx="9079992" cy="20313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80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其次是弱民政策。秦始皇认为人民手无寸铁就不会反抗，所以他想尽一切办法削弱人民的反抗力量，“收天下之兵，聚之咸阳，销锋镝”；</a:t>
              </a:r>
              <a:endPara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426464" y="2918220"/>
              <a:ext cx="9738360" cy="283335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3"/>
    </p:custDataLst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452372" y="1155300"/>
            <a:ext cx="9599676" cy="1589666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just"/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秦始皇统一中国后由“攻天下” 转为“守天下” ，他施行了哪些政策来加强集权统治？</a:t>
            </a:r>
            <a:endParaRPr lang="zh-CN" altLang="en-US" sz="32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13688" y="2261824"/>
            <a:ext cx="9738360" cy="3980679"/>
            <a:chOff x="1426464" y="2717051"/>
            <a:chExt cx="9738360" cy="3980679"/>
          </a:xfrm>
        </p:grpSpPr>
        <p:sp>
          <p:nvSpPr>
            <p:cNvPr id="3" name="文本框 2"/>
            <p:cNvSpPr txBox="1"/>
            <p:nvPr/>
          </p:nvSpPr>
          <p:spPr>
            <a:xfrm>
              <a:off x="1565148" y="2945126"/>
              <a:ext cx="9079992" cy="33239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80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最后是防民政策。他“践华为城，因河为池”，占据最坚固的地理位置，派“良将”手执强弩，守卫要害之地，遣“精卒”拿着锋利的兵器盘诘查问过往行人。</a:t>
              </a:r>
              <a:endPara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280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2800">
                  <a:solidFill>
                    <a:schemeClr val="bg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极力铺叙的秦始皇巩固政权的一系列措施，突出了他的巨大野心。</a:t>
              </a:r>
              <a:endPara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426464" y="2717051"/>
              <a:ext cx="9738360" cy="398067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3"/>
    </p:custDataLst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/>
        </p:nvSpPr>
        <p:spPr>
          <a:xfrm>
            <a:off x="1343116" y="1195722"/>
            <a:ext cx="8443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下列对文中有关内容的理解</a:t>
            </a:r>
            <a:r>
              <a:rPr lang="en-US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不正确的一项是</a:t>
            </a:r>
            <a:r>
              <a:rPr lang="en-US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5"/>
          <p:cNvSpPr txBox="1"/>
          <p:nvPr/>
        </p:nvSpPr>
        <p:spPr>
          <a:xfrm>
            <a:off x="5289821" y="628453"/>
            <a:ext cx="2225798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反馈与评价</a:t>
            </a:r>
            <a:endParaRPr lang="zh-CN" altLang="en-US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90841" y="1815659"/>
            <a:ext cx="1043187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 algn="just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A.“</a:t>
            </a:r>
            <a:r>
              <a:rPr lang="zh-CN" altLang="zh-CN" sz="24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崤函</a:t>
            </a:r>
            <a:r>
              <a:rPr lang="en-US" altLang="zh-CN" sz="24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4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即崤山和函谷关</a:t>
            </a:r>
            <a:r>
              <a:rPr lang="en-US" altLang="zh-CN" sz="24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sz="24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崤山在函谷关的东边</a:t>
            </a:r>
            <a:r>
              <a:rPr lang="en-US" altLang="zh-CN" sz="24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sz="24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这是秦和中原之间的重要地理屏障。</a:t>
            </a:r>
            <a:endParaRPr lang="en-US" altLang="zh-CN" sz="2400" kern="1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127000" algn="just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B.“</a:t>
            </a:r>
            <a:r>
              <a:rPr lang="zh-CN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四海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是天下的意思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《论语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颜渊》中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四海之内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皆兄弟也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四海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与此不相同。</a:t>
            </a:r>
            <a:endParaRPr lang="en-US" altLang="zh-CN" sz="24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127000" algn="just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C.“</a:t>
            </a:r>
            <a:r>
              <a:rPr lang="zh-CN" altLang="zh-CN" sz="24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连衡</a:t>
            </a:r>
            <a:r>
              <a:rPr lang="en-US" altLang="zh-CN" sz="24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4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是秦国采取的一种离间六国</a:t>
            </a:r>
            <a:r>
              <a:rPr lang="zh-CN" altLang="en-US" sz="24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，使他们各自和秦国联合，从而各个击破的策略。</a:t>
            </a:r>
            <a:endParaRPr lang="en-US" altLang="zh-CN" sz="2400" kern="1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127000" algn="just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D.</a:t>
            </a:r>
            <a:r>
              <a:rPr lang="zh-CN" altLang="zh-CN" sz="24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孟尝君、平原君、春申君和信陵君被称为</a:t>
            </a:r>
            <a:r>
              <a:rPr lang="en-US" altLang="zh-CN" sz="24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4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战国四公子。</a:t>
            </a:r>
            <a:endParaRPr lang="zh-CN" altLang="zh-CN" sz="2400" kern="100">
              <a:solidFill>
                <a:schemeClr val="bg2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56" name="Picture 32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9050" cy="1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5" name="Picture 31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9050"/>
            <a:ext cx="19050" cy="1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33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是秦国采取的一种离间六国</a:t>
            </a: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9" name="Rectangle 34"/>
          <p:cNvSpPr>
            <a:spLocks noChangeArrowheads="1"/>
          </p:cNvSpPr>
          <p:nvPr/>
        </p:nvSpPr>
        <p:spPr bwMode="auto">
          <a:xfrm>
            <a:off x="0" y="190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使它们各自</a:t>
            </a: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0" name="Rectangle 35"/>
          <p:cNvSpPr>
            <a:spLocks noChangeArrowheads="1"/>
          </p:cNvSpPr>
          <p:nvPr/>
        </p:nvSpPr>
        <p:spPr bwMode="auto">
          <a:xfrm>
            <a:off x="0" y="381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同秦国联合</a:t>
            </a: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从而各个击破的策略</a:t>
            </a:r>
            <a:r>
              <a:rPr kumimoji="0" lang="zh-CN" altLang="en-US" sz="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732702" y="116386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kern="1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3200"/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矩形 16"/>
          <p:cNvSpPr/>
          <p:nvPr/>
        </p:nvSpPr>
        <p:spPr>
          <a:xfrm>
            <a:off x="4721473" y="795614"/>
            <a:ext cx="2163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27000" algn="just">
              <a:lnSpc>
                <a:spcPct val="15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3600" kern="100" smtClean="0">
                <a:solidFill>
                  <a:srgbClr val="FFFF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zh-CN" sz="3600" kern="100">
              <a:solidFill>
                <a:srgbClr val="FFFF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56" name="Picture 32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9050" cy="1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5" name="Picture 31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9050"/>
            <a:ext cx="19050" cy="1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1033272" y="1718944"/>
            <a:ext cx="9729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请同学们翻译以下句子，注意划线词的用法和含义。</a:t>
            </a:r>
            <a:endParaRPr lang="zh-CN" altLang="en-US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1381" y="3487951"/>
            <a:ext cx="101874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400" kern="1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zh-CN" sz="2400" u="sng" kern="1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外</a:t>
            </a:r>
            <a:r>
              <a:rPr lang="zh-CN" altLang="zh-CN" sz="24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连衡而</a:t>
            </a:r>
            <a:r>
              <a:rPr lang="zh-CN" altLang="zh-CN" sz="2400" u="sng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斗</a:t>
            </a:r>
            <a:r>
              <a:rPr lang="zh-CN" altLang="zh-CN" sz="24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诸侯：</a:t>
            </a:r>
            <a:r>
              <a:rPr lang="en-US" altLang="zh-CN" sz="2400" kern="1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_____________________________________________</a:t>
            </a:r>
            <a:endParaRPr lang="zh-CN" altLang="zh-CN" sz="2400" kern="100">
              <a:solidFill>
                <a:schemeClr val="bg2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1381" y="3080663"/>
            <a:ext cx="98796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1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zh-CN" sz="2400" kern="1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zh-CN" altLang="zh-CN" sz="2400" u="sng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席</a:t>
            </a:r>
            <a:r>
              <a:rPr lang="zh-CN" altLang="zh-CN" sz="24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卷天下，</a:t>
            </a:r>
            <a:r>
              <a:rPr lang="zh-CN" altLang="zh-CN" sz="2400" u="sng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包</a:t>
            </a:r>
            <a:r>
              <a:rPr lang="zh-CN" altLang="zh-CN" sz="24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举宇内，</a:t>
            </a:r>
            <a:r>
              <a:rPr lang="zh-CN" altLang="zh-CN" sz="2400" u="sng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囊</a:t>
            </a:r>
            <a:r>
              <a:rPr lang="zh-CN" altLang="zh-CN" sz="24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括四海之意：</a:t>
            </a:r>
            <a:r>
              <a:rPr lang="en-US" altLang="zh-CN" sz="24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_________________________</a:t>
            </a:r>
            <a:endParaRPr lang="zh-CN" altLang="en-US" sz="24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1381" y="4322699"/>
            <a:ext cx="100335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1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zh-CN" sz="2400" u="sng" kern="1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南</a:t>
            </a:r>
            <a:r>
              <a:rPr lang="zh-CN" altLang="zh-CN" sz="24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取汉中，</a:t>
            </a:r>
            <a:r>
              <a:rPr lang="zh-CN" altLang="zh-CN" sz="2400" u="sng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西</a:t>
            </a:r>
            <a:r>
              <a:rPr lang="zh-CN" altLang="zh-CN" sz="24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举巴蜀，</a:t>
            </a:r>
            <a:r>
              <a:rPr lang="zh-CN" altLang="zh-CN" sz="2400" u="sng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东</a:t>
            </a:r>
            <a:r>
              <a:rPr lang="zh-CN" altLang="zh-CN" sz="24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割膏腴之地，</a:t>
            </a:r>
            <a:r>
              <a:rPr lang="zh-CN" altLang="zh-CN" sz="2400" u="sng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北</a:t>
            </a:r>
            <a:r>
              <a:rPr lang="zh-CN" altLang="zh-CN" sz="24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收要害之郡：</a:t>
            </a:r>
            <a:r>
              <a:rPr lang="en-US" altLang="zh-CN" sz="2400" kern="1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_____________</a:t>
            </a:r>
            <a:endParaRPr lang="zh-CN" altLang="en-US" sz="24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1381" y="4972781"/>
            <a:ext cx="102643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1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zh-CN" sz="2400" kern="1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子孙</a:t>
            </a:r>
            <a:r>
              <a:rPr lang="zh-CN" altLang="zh-CN" sz="2400" u="sng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帝王</a:t>
            </a:r>
            <a:r>
              <a:rPr lang="zh-CN" altLang="zh-CN" sz="24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万世之业也：</a:t>
            </a:r>
            <a:r>
              <a:rPr lang="en-US" altLang="zh-CN" sz="2400" kern="1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_________________________________________</a:t>
            </a:r>
            <a:endParaRPr lang="zh-CN" altLang="en-US" sz="24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1381" y="2433500"/>
            <a:ext cx="101874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1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sz="2400" kern="1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秦孝公</a:t>
            </a:r>
            <a:r>
              <a:rPr lang="zh-CN" altLang="zh-CN" sz="24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据崤函之</a:t>
            </a:r>
            <a:r>
              <a:rPr lang="zh-CN" altLang="zh-CN" sz="2400" u="sng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固</a:t>
            </a:r>
            <a:r>
              <a:rPr lang="zh-CN" altLang="zh-CN" sz="2400" kern="1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400" kern="1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___________________________________________</a:t>
            </a:r>
            <a:endParaRPr lang="zh-CN" altLang="en-US" sz="24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5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439400" y="11036300"/>
            <a:ext cx="317500" cy="2413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5045327" y="890460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60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作品介绍</a:t>
            </a:r>
            <a:endParaRPr lang="zh-CN" altLang="en-US" sz="3600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2100" y="1881968"/>
            <a:ext cx="9789239" cy="3785652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《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过秦论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上、中、下三篇，论述秦之过失，以为汉王朝统治之借鉴。上篇讨论秦始皇，中篇讨论秦二世胡亥，下篇则论述三世子婴。课文所选是上篇，主要是记载秦始皇，文章以叙为论，先叙后议，文风雄骏宏肆，气势充沛，历来为学者称赞。</a:t>
            </a:r>
            <a:endParaRPr lang="zh-CN" altLang="en-US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4944745" y="92717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60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背景探寻</a:t>
            </a:r>
            <a:endParaRPr lang="zh-CN" altLang="en-US" sz="3600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8436" y="1921537"/>
            <a:ext cx="9789239" cy="2931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春秋战国以来，战乱频仍，加之秦统一后的暴政，秦末农民起义和楚汉之争，社会经济遭受了巨大破坏。农民大量流亡异乡，不得耕作；还有些为生计所迫，卖妻鬻子屡见不鲜。战乱使人口锐减，商业萧条。</a:t>
            </a: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33272" y="1555079"/>
            <a:ext cx="10259568" cy="396923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5118478" y="78987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背景</a:t>
            </a:r>
            <a:r>
              <a:rPr lang="zh-CN" altLang="en-US" sz="3600" smtClean="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探寻</a:t>
            </a:r>
            <a:endParaRPr lang="zh-CN" altLang="en-US" sz="2400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9522" y="1322494"/>
            <a:ext cx="978923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新建立的西汉政权，府库空虚，财政困难。据历史记载：“自天子不能具钧驷，而将相或乘牛车，齐民无藏盖。”西汉初年的政局形势，按照贾谊形象的说法是“抱火厝之积薪之下，而寝其上”，人民很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需要休养生息。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因此，贾谊作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过秦论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，借“过秦”以“规汉”，希望汉朝统治者以秦为鉴，施行仁政。</a:t>
            </a: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4358" y="1436206"/>
            <a:ext cx="10259568" cy="4987433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4846862" y="78282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60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文题解读</a:t>
            </a:r>
            <a:endParaRPr lang="zh-CN" altLang="en-US" sz="3600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69974" y="2168856"/>
            <a:ext cx="1037209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“过”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：动词，指斥</a:t>
            </a:r>
            <a:r>
              <a:rPr lang="en-US" altLang="zh-CN" sz="3200">
                <a:solidFill>
                  <a:schemeClr val="bg2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的过失。</a:t>
            </a:r>
            <a:endParaRPr lang="en-US" altLang="zh-CN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“过秦”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：指斥秦的过失。</a:t>
            </a:r>
            <a:endParaRPr lang="en-US" altLang="zh-CN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“论”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：一种文体，论断事理，包括论政、论史。</a:t>
            </a:r>
            <a:endParaRPr lang="en-US" altLang="zh-CN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“过秦论”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：指斥秦的过失的史论文。</a:t>
            </a: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4252502" y="1050046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60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第一段问题导读</a:t>
            </a:r>
            <a:endParaRPr lang="zh-CN" altLang="en-US" sz="3600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7638" y="2379168"/>
            <a:ext cx="9704578" cy="2308324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文章从秦国的哪位君主来起笔？为什么这样写？</a:t>
            </a:r>
            <a:endParaRPr lang="en-US" altLang="zh-CN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秦孝公施行了哪些策略奠定了强秦基础？</a:t>
            </a:r>
            <a:endParaRPr lang="en-US" altLang="zh-CN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第一段是如何写秦之崛起的，用了哪些修辞手法？</a:t>
            </a:r>
            <a:endParaRPr lang="en-US" altLang="zh-CN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4159032" y="850799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疏通文意（第</a:t>
            </a:r>
            <a:r>
              <a:rPr lang="zh-CN" altLang="en-US" sz="3600" smtClean="0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一段）</a:t>
            </a:r>
            <a:endParaRPr lang="zh-CN" altLang="en-US" sz="2000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1095582" y="1371501"/>
            <a:ext cx="10160682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3200" b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秦孝公据崤函之固 ，拥雍州之地，君臣固守以窥周室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席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卷天下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包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举宇内，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囊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括四海之意，并吞八荒之心。当是时也，商君佐之，内立法度，务耕织，修守战之具，外连衡而斗诸侯。于是秦人</a:t>
            </a:r>
            <a:r>
              <a:rPr lang="zh-CN" altLang="en-US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拱手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而取西河之外。</a:t>
            </a:r>
            <a:endParaRPr lang="zh-CN" altLang="en-US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79635" y="2214287"/>
            <a:ext cx="3568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形作名</a:t>
            </a:r>
            <a:r>
              <a:rPr kumimoji="1" lang="en-US" altLang="zh-CN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kumimoji="1"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险固的地势</a:t>
            </a:r>
            <a:endParaRPr kumimoji="1"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328527" y="3270641"/>
            <a:ext cx="5419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名作状，像席子、包裹、口袋一样</a:t>
            </a:r>
            <a:endParaRPr kumimoji="1"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980816" y="3326627"/>
            <a:ext cx="5419344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kumimoji="1"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宇内、四海、八荒均指天下</a:t>
            </a:r>
            <a:endParaRPr kumimoji="1"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4852692" y="2223431"/>
            <a:ext cx="393192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045093" y="4184904"/>
            <a:ext cx="393192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3025304" y="2765067"/>
            <a:ext cx="800100" cy="440812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852692" y="2776191"/>
            <a:ext cx="800100" cy="440812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6907269" y="2779705"/>
            <a:ext cx="800100" cy="440812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9768804" y="2765067"/>
            <a:ext cx="800100" cy="440812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>
            <a:off x="2365819" y="5199888"/>
            <a:ext cx="393192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6679777" y="4231394"/>
            <a:ext cx="5419344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内、外：名作状，对内、对外</a:t>
            </a:r>
            <a:endParaRPr kumimoji="1"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4087104" y="5199888"/>
            <a:ext cx="393192" cy="0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2407710" y="4296787"/>
            <a:ext cx="2641578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</a:t>
            </a:r>
            <a:r>
              <a:rPr lang="en-US" altLang="zh-CN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4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自相争斗</a:t>
            </a:r>
            <a:endParaRPr kumimoji="1" lang="zh-CN" altLang="en-US" sz="24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176</Paragraphs>
  <Slides>39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baseType="lpstr" size="51">
      <vt:lpstr>Arial</vt:lpstr>
      <vt:lpstr>微软雅黑</vt:lpstr>
      <vt:lpstr>Wingdings</vt:lpstr>
      <vt:lpstr>Calibri Light</vt:lpstr>
      <vt:lpstr>Calibri</vt:lpstr>
      <vt:lpstr>黑体</vt:lpstr>
      <vt:lpstr>幼圆</vt:lpstr>
      <vt:lpstr>Tahoma</vt:lpstr>
      <vt:lpstr>宋体</vt:lpstr>
      <vt:lpstr>Times New Roman</vt:lpstr>
      <vt:lpstr>Courier New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2021-02-09T13:53:38.342</cp:lastPrinted>
  <dcterms:created xsi:type="dcterms:W3CDTF">2021-02-09T13:53:38Z</dcterms:created>
  <dcterms:modified xsi:type="dcterms:W3CDTF">2021-02-09T05:53:43Z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