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1" r:id="rId3"/>
    <p:sldId id="272" r:id="rId4"/>
    <p:sldId id="273" r:id="rId5"/>
    <p:sldId id="278" r:id="rId6"/>
    <p:sldId id="277" r:id="rId7"/>
    <p:sldId id="276" r:id="rId8"/>
    <p:sldId id="275" r:id="rId9"/>
    <p:sldId id="284" r:id="rId10"/>
    <p:sldId id="283" r:id="rId11"/>
    <p:sldId id="282" r:id="rId12"/>
    <p:sldId id="279" r:id="rId13"/>
    <p:sldId id="281" r:id="rId14"/>
    <p:sldId id="280" r:id="rId15"/>
    <p:sldId id="285" r:id="rId16"/>
    <p:sldId id="291" r:id="rId17"/>
    <p:sldId id="288" r:id="rId18"/>
    <p:sldId id="290" r:id="rId19"/>
    <p:sldId id="289" r:id="rId20"/>
    <p:sldId id="292" r:id="rId21"/>
    <p:sldId id="293" r:id="rId22"/>
  </p:sldIdLst>
  <p:sldSz cx="12192000" cy="6858000"/>
  <p:notesSz cx="6858000" cy="9144000"/>
  <p:custDataLst>
    <p:tags r:id="rId2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48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zh-CN" altLang="en-US"/>
              <a:t>单击此处编辑母版标题样式</a:t>
            </a:r>
            <a:endParaRPr lang="en-US"/>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273231086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9824097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latin typeface="Arial"/>
              </a:rPr>
              <a:t>”</a:t>
            </a:r>
            <a:endParaRPr lang="en-US">
              <a:solidFill>
                <a:schemeClr val="accent1">
                  <a:lumMod val="60000"/>
                  <a:lumOff val="40000"/>
                </a:schemeClr>
              </a:solidFill>
              <a:latin typeface="Arial"/>
            </a:endParaRPr>
          </a:p>
        </p:txBody>
      </p:sp>
    </p:spTree>
    <p:extLst>
      <p:ext uri="{BB962C8B-B14F-4D97-AF65-F5344CB8AC3E}">
        <p14:creationId xmlns:p14="http://schemas.microsoft.com/office/powerpoint/2010/main" val="1556886470"/>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359635322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zh-CN" altLang="en-US"/>
              <a:t>单击此处编辑母版标题样式</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9500562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zh-CN" altLang="en-US"/>
              <a:t>单击此处编辑母版标题样式</a:t>
            </a:r>
            <a:endParaRPr lang="en-US"/>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125639429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2666493848"/>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323205190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103382737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zh-CN" altLang="en-US"/>
              <a:t>单击此处编辑母版标题样式</a:t>
            </a:r>
            <a:endParaRPr lang="en-US"/>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289924594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677334" y="2160589"/>
            <a:ext cx="4184035" cy="3880772"/>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5089970" y="2160589"/>
            <a:ext cx="4184034" cy="38807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131601561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1518670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331153788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3116161101"/>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zh-CN" altLang="en-US"/>
              <a:t>单击此处编辑母版标题样式</a:t>
            </a:r>
            <a:endParaRPr lang="en-US"/>
          </a:p>
        </p:txBody>
      </p:sp>
      <p:sp>
        <p:nvSpPr>
          <p:cNvPr id="3" name="Content Placeholder 2"/>
          <p:cNvSpPr>
            <a:spLocks noGrp="1"/>
          </p:cNvSpPr>
          <p:nvPr>
            <p:ph idx="1"/>
          </p:nvPr>
        </p:nvSpPr>
        <p:spPr>
          <a:xfrm>
            <a:off x="4760461" y="514924"/>
            <a:ext cx="4513541" cy="5526437"/>
          </a:xfrm>
        </p:spPr>
        <p:txBody>
          <a:bodyPr>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243109766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39DFAAE7-E847-40DD-9F2D-02F0BBF36025}" type="datetimeFigureOut">
              <a:rPr lang="zh-CN" altLang="en-US" smtClean="0"/>
              <a:t>2020-9-14</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3151091664"/>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p>
          </p:txBody>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9DFAAE7-E847-40DD-9F2D-02F0BBF36025}" type="datetimeFigureOut">
              <a:rPr lang="zh-CN" altLang="en-US" smtClean="0"/>
              <a:t>2020-9-14</a:t>
            </a:fld>
            <a:endParaRPr lang="zh-CN" alt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BD77FEE-86B1-482A-891D-539B6A42832D}" type="slidenum">
              <a:rPr lang="zh-CN" altLang="en-US" smtClean="0"/>
              <a:t>‹#›</a:t>
            </a:fld>
            <a:endParaRPr lang="zh-CN" altLang="en-US"/>
          </a:p>
        </p:txBody>
      </p:sp>
    </p:spTree>
    <p:extLst>
      <p:ext uri="{BB962C8B-B14F-4D97-AF65-F5344CB8AC3E}">
        <p14:creationId xmlns:p14="http://schemas.microsoft.com/office/powerpoint/2010/main" val="1314582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ransition/>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ct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ct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ct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ct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AA14B5F-155D-46FA-80F8-BA08FBC0169E}"/>
              </a:ext>
            </a:extLst>
          </p:cNvPr>
          <p:cNvSpPr>
            <a:spLocks noGrp="1"/>
          </p:cNvSpPr>
          <p:nvPr>
            <p:ph type="ctrTitle"/>
          </p:nvPr>
        </p:nvSpPr>
        <p:spPr/>
        <p:txBody>
          <a:bodyPr/>
          <a:lstStyle/>
          <a:p>
            <a:pPr algn="ctr"/>
            <a:r>
              <a:rPr lang="zh-CN" altLang="zh-CN" kern="100">
                <a:solidFill>
                  <a:srgbClr val="FF0000"/>
                </a:solidFill>
                <a:effectLst/>
                <a:ea typeface="宋体" panose="02010600030101010101" pitchFamily="2" charset="-122"/>
                <a:cs typeface="宋体" panose="02010600030101010101" pitchFamily="2" charset="-122"/>
              </a:rPr>
              <a:t>心有一团火，温暖众人心</a:t>
            </a:r>
            <a:endParaRPr lang="zh-CN" altLang="en-US">
              <a:solidFill>
                <a:srgbClr val="FF0000"/>
              </a:solidFill>
            </a:endParaRPr>
          </a:p>
        </p:txBody>
      </p:sp>
      <p:sp>
        <p:nvSpPr>
          <p:cNvPr id="3" name="副标题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1E76BAC-E6E8-4FFD-991A-8DA7ABD40D41}"/>
              </a:ext>
            </a:extLst>
          </p:cNvPr>
          <p:cNvSpPr>
            <a:spLocks noGrp="1"/>
          </p:cNvSpPr>
          <p:nvPr>
            <p:ph type="subTitle" idx="1"/>
          </p:nvPr>
        </p:nvSpPr>
        <p:spPr>
          <a:xfrm>
            <a:off x="1736521" y="2021747"/>
            <a:ext cx="7537482" cy="3125985"/>
          </a:xfrm>
        </p:spPr>
        <p:txBody>
          <a:bodyPr>
            <a:normAutofit/>
          </a:bodyPr>
          <a:lstStyle/>
          <a:p>
            <a:endParaRPr lang="zh-CN" altLang="en-US"/>
          </a:p>
        </p:txBody>
      </p:sp>
    </p:spTree>
    <p:extLst>
      <p:ext uri="{BB962C8B-B14F-4D97-AF65-F5344CB8AC3E}">
        <p14:creationId xmlns:p14="http://schemas.microsoft.com/office/powerpoint/2010/main" val="769971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1" y="335561"/>
            <a:ext cx="11660696" cy="5705802"/>
          </a:xfrm>
        </p:spPr>
        <p:txBody>
          <a:bodyPr>
            <a:noAutofit/>
          </a:bodyPr>
          <a:lstStyle/>
          <a:p>
            <a:r>
              <a:rPr lang="zh-CN" altLang="zh-CN" sz="3600" kern="100">
                <a:solidFill>
                  <a:srgbClr val="1E1E1E"/>
                </a:solidFill>
                <a:effectLst/>
                <a:ea typeface="宋体" panose="02010600030101010101" pitchFamily="2" charset="-122"/>
                <a:cs typeface="宋体" panose="02010600030101010101" pitchFamily="2" charset="-122"/>
              </a:rPr>
              <a:t>⑤张秉贵光照顾买得多的顾客而被买得少的顾客质问后受到触动，表现了他自我反省、不断成长的品质。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⑥张秉贵忆往昔被兵痞打，今天却收到女顾客的水果而感慨不已，表现了他懂得感恩，乐于奉献的品质。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⑦张秉贵通过多种渠道丰富自己的商品知识，当好顾客的参谋，表现他主动求知、严于律己、视“为人民服务”为服务宗旨的品质。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⑧张秉贵去吃夜宵，因座无虚席，厨房大师傅特意给他拿凳子而受启发，表现了他善于剖析小事、思想觉悟高。</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总而言之，张秉贵是一位热情体贴、细致周到、诚恳耐心的优秀老售货员。</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sz="3600"/>
          </a:p>
        </p:txBody>
      </p:sp>
    </p:spTree>
    <p:extLst>
      <p:ext uri="{BB962C8B-B14F-4D97-AF65-F5344CB8AC3E}">
        <p14:creationId xmlns:p14="http://schemas.microsoft.com/office/powerpoint/2010/main" val="34044797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a:xfrm>
            <a:off x="677334" y="609600"/>
            <a:ext cx="8596668" cy="816528"/>
          </a:xfrm>
        </p:spPr>
        <p:txBody>
          <a:bodyPr>
            <a:normAutofit fontScale="90000"/>
          </a:bodyPr>
          <a:lstStyle/>
          <a:p>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试着总结这篇通讯的行文结构是怎样的？</a:t>
            </a:r>
            <a:b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677334" y="1526797"/>
            <a:ext cx="9599180" cy="4514566"/>
          </a:xfrm>
        </p:spPr>
        <p:txBody>
          <a:bodyPr>
            <a:normAutofit lnSpcReduction="10000"/>
          </a:bodyPr>
          <a:lstStyle/>
          <a:p>
            <a:pPr algn="just">
              <a:spcAft>
                <a:spcPct val="0"/>
              </a:spcAft>
            </a:pP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明确：先用特写镜头描绘张秉贵工作的场景，然后再通过典型事例介绍张秉贵全心全意为人民服务的态度。接着，作者通过典型事例剖析张秉贵之所以能够全心全意为人民服务的原因。最后讲述张秉贵受到人们的爱戴和尊敬。</a:t>
            </a:r>
            <a:endParaRPr lang="zh-CN" altLang="zh-CN" sz="3600" kern="100">
              <a:effectLst/>
              <a:latin typeface="Calibri" panose="020F0502020204030204" pitchFamily="34" charset="0"/>
              <a:ea typeface="宋体" panose="02010600030101010101" pitchFamily="2" charset="-122"/>
              <a:cs typeface="Times New Roman" panose="02020603050405020304" pitchFamily="18" charset="0"/>
            </a:endParaRPr>
          </a:p>
          <a:p>
            <a:pPr algn="just">
              <a:spcAft>
                <a:spcPct val="0"/>
              </a:spcAft>
            </a:pP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不但有血有肉地塑造了人物的形象，又生动真实地传递了劳动者的劳动精神。</a:t>
            </a:r>
            <a:endParaRPr lang="zh-CN" altLang="zh-CN" sz="3600" kern="10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7877520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a:xfrm>
            <a:off x="677333" y="0"/>
            <a:ext cx="9557235" cy="1795244"/>
          </a:xfrm>
        </p:spPr>
        <p:txBody>
          <a:bodyPr>
            <a:normAutofit fontScale="90000"/>
          </a:bodyPr>
          <a:lstStyle/>
          <a:p>
            <a:r>
              <a:rPr lang="zh-CN" altLang="zh-CN" sz="3600" kern="100">
                <a:solidFill>
                  <a:srgbClr val="FF0000"/>
                </a:solidFill>
                <a:effectLst/>
                <a:ea typeface="宋体" panose="02010600030101010101" pitchFamily="2" charset="-122"/>
                <a:cs typeface="宋体" panose="02010600030101010101" pitchFamily="2" charset="-122"/>
              </a:rPr>
              <a:t>重点研讨</a:t>
            </a:r>
            <a:r>
              <a:rPr lang="en-US" altLang="zh-CN" sz="3600" kern="100">
                <a:solidFill>
                  <a:srgbClr val="FF0000"/>
                </a:solidFill>
                <a:effectLst/>
                <a:ea typeface="宋体" panose="02010600030101010101" pitchFamily="2" charset="-122"/>
                <a:cs typeface="宋体" panose="02010600030101010101" pitchFamily="2" charset="-122"/>
              </a:rPr>
              <a:t/>
            </a:r>
            <a:br>
              <a:rPr lang="en-US" altLang="zh-CN" sz="3600" kern="100">
                <a:solidFill>
                  <a:srgbClr val="FF0000"/>
                </a:solidFill>
                <a:effectLst/>
                <a:ea typeface="宋体" panose="02010600030101010101" pitchFamily="2" charset="-122"/>
                <a:cs typeface="宋体" panose="02010600030101010101" pitchFamily="2" charset="-122"/>
              </a:rPr>
            </a:br>
            <a:r>
              <a:rPr lang="en-US" altLang="zh-CN" sz="3600" kern="100">
                <a:solidFill>
                  <a:srgbClr val="FF0000"/>
                </a:solidFill>
                <a:effectLst/>
                <a:ea typeface="宋体" panose="02010600030101010101" pitchFamily="2" charset="-122"/>
                <a:cs typeface="宋体" panose="02010600030101010101" pitchFamily="2" charset="-122"/>
              </a:rPr>
              <a:t>1.</a:t>
            </a:r>
            <a:r>
              <a:rPr lang="zh-CN" altLang="zh-CN" sz="3600" kern="100">
                <a:solidFill>
                  <a:srgbClr val="FF0000"/>
                </a:solidFill>
                <a:effectLst/>
                <a:ea typeface="宋体" panose="02010600030101010101" pitchFamily="2" charset="-122"/>
                <a:cs typeface="宋体" panose="02010600030101010101" pitchFamily="2" charset="-122"/>
              </a:rPr>
              <a:t>文章在描写张秉贵的时候，选择了很多细节，试找出来，并分析其作用</a:t>
            </a:r>
            <a:r>
              <a:rPr lang="zh-CN" altLang="zh-CN" sz="3600" kern="100">
                <a:solidFill>
                  <a:srgbClr val="1E1E1E"/>
                </a:solidFill>
                <a:effectLst/>
                <a:ea typeface="宋体" panose="02010600030101010101" pitchFamily="2" charset="-122"/>
                <a:cs typeface="宋体" panose="02010600030101010101" pitchFamily="2" charset="-122"/>
              </a:rPr>
              <a:t>。</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1" y="1602297"/>
            <a:ext cx="10930854" cy="4439065"/>
          </a:xfrm>
        </p:spPr>
        <p:txBody>
          <a:bodyPr>
            <a:noAutofit/>
          </a:bodyPr>
          <a:lstStyle/>
          <a:p>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1</a:t>
            </a:r>
            <a:r>
              <a:rPr lang="zh-CN" altLang="zh-CN" sz="3600" kern="100">
                <a:solidFill>
                  <a:srgbClr val="1E1E1E"/>
                </a:solidFill>
                <a:effectLst/>
                <a:ea typeface="宋体" panose="02010600030101010101" pitchFamily="2" charset="-122"/>
                <a:cs typeface="宋体" panose="02010600030101010101" pitchFamily="2" charset="-122"/>
              </a:rPr>
              <a:t>：张秉贵在柜台里“三步并作两步走</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一点儿不知累”</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下班后累得“有时连上楼还要扶着墙”。强烈的细节对比，突出张秉贵忘我的工作精神。</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2</a:t>
            </a:r>
            <a:r>
              <a:rPr lang="zh-CN" altLang="zh-CN" sz="3600" kern="100">
                <a:solidFill>
                  <a:srgbClr val="1E1E1E"/>
                </a:solidFill>
                <a:effectLst/>
                <a:ea typeface="宋体" panose="02010600030101010101" pitchFamily="2" charset="-122"/>
                <a:cs typeface="宋体" panose="02010600030101010101" pitchFamily="2" charset="-122"/>
              </a:rPr>
              <a:t>：张秉贵也随着她向柜台东头走去</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边走边想</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她准遇到了什么不顾心的事</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越是这样</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我越是要热情接待她。张秉贵一边走</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一边还是那样和颜悦色地说</a:t>
            </a:r>
            <a:r>
              <a:rPr lang="en-US" altLang="zh-CN" sz="3600" kern="100">
                <a:solidFill>
                  <a:srgbClr val="1E1E1E"/>
                </a:solidFill>
                <a:effectLst/>
                <a:ea typeface="宋体" panose="02010600030101010101" pitchFamily="2" charset="-122"/>
                <a:cs typeface="宋体" panose="02010600030101010101" pitchFamily="2" charset="-122"/>
              </a:rPr>
              <a:t>: </a:t>
            </a:r>
            <a:r>
              <a:rPr lang="zh-CN" altLang="zh-CN" sz="3600" kern="100">
                <a:solidFill>
                  <a:srgbClr val="1E1E1E"/>
                </a:solidFill>
                <a:effectLst/>
                <a:ea typeface="宋体" panose="02010600030101010101" pitchFamily="2" charset="-122"/>
                <a:cs typeface="宋体" panose="02010600030101010101" pitchFamily="2" charset="-122"/>
              </a:rPr>
              <a:t>“最近从上海来了几种新果</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味道还不错</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您想看看吗</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我向您介绍一下。”心理描写与语言描写结合，揭示他的主动耐心、亲切和蔼，善于应对各种顾客。</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sz="3600"/>
          </a:p>
        </p:txBody>
      </p:sp>
    </p:spTree>
    <p:extLst>
      <p:ext uri="{BB962C8B-B14F-4D97-AF65-F5344CB8AC3E}">
        <p14:creationId xmlns:p14="http://schemas.microsoft.com/office/powerpoint/2010/main" val="194085390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151002" y="570451"/>
            <a:ext cx="10704352" cy="5470911"/>
          </a:xfrm>
        </p:spPr>
        <p:txBody>
          <a:bodyPr>
            <a:noAutofit/>
          </a:bodyPr>
          <a:lstStyle/>
          <a:p>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3</a:t>
            </a:r>
            <a:r>
              <a:rPr lang="zh-CN" altLang="zh-CN" sz="3600" kern="100">
                <a:solidFill>
                  <a:srgbClr val="1E1E1E"/>
                </a:solidFill>
                <a:effectLst/>
                <a:ea typeface="宋体" panose="02010600030101010101" pitchFamily="2" charset="-122"/>
                <a:cs typeface="宋体" panose="02010600030101010101" pitchFamily="2" charset="-122"/>
              </a:rPr>
              <a:t>：他从称好的糖果中拿出一块放回货柜里</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又拿出几块用小纸袋好</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塞进孩子的衣兜里</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把剩下的糖果包捆结实递给顾客</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嘱咐道……一连串的动作描写，表现他的细致周到。</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4</a:t>
            </a:r>
            <a:r>
              <a:rPr lang="zh-CN" altLang="zh-CN" sz="3600" kern="100">
                <a:solidFill>
                  <a:srgbClr val="1E1E1E"/>
                </a:solidFill>
                <a:effectLst/>
                <a:ea typeface="宋体" panose="02010600030101010101" pitchFamily="2" charset="-122"/>
                <a:cs typeface="宋体" panose="02010600030101010101" pitchFamily="2" charset="-122"/>
              </a:rPr>
              <a:t>：忆往昔</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看今天</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他默默地想</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现在我刚为人民做一点儿事</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他们就把我当亲人相待</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我有什么理由不全心全意为人民服务</a:t>
            </a:r>
            <a:r>
              <a:rPr lang="en-US" altLang="zh-CN" sz="3600" kern="100">
                <a:solidFill>
                  <a:srgbClr val="1E1E1E"/>
                </a:solidFill>
                <a:effectLst/>
                <a:ea typeface="宋体" panose="02010600030101010101" pitchFamily="2" charset="-122"/>
                <a:cs typeface="宋体" panose="02010600030101010101" pitchFamily="2" charset="-122"/>
              </a:rPr>
              <a:t>! 1958</a:t>
            </a:r>
            <a:r>
              <a:rPr lang="zh-CN" altLang="zh-CN" sz="3600" kern="100">
                <a:solidFill>
                  <a:srgbClr val="1E1E1E"/>
                </a:solidFill>
                <a:effectLst/>
                <a:ea typeface="宋体" panose="02010600030101010101" pitchFamily="2" charset="-122"/>
                <a:cs typeface="宋体" panose="02010600030101010101" pitchFamily="2" charset="-122"/>
              </a:rPr>
              <a:t>年他入党后</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想了又想</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个共产党员到底图什么</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图的就是多为人民服务</a:t>
            </a:r>
            <a:r>
              <a:rPr lang="en-US" altLang="zh-CN" sz="3600" kern="100">
                <a:solidFill>
                  <a:srgbClr val="1E1E1E"/>
                </a:solidFill>
                <a:effectLst/>
                <a:ea typeface="宋体" panose="02010600030101010101" pitchFamily="2" charset="-122"/>
                <a:cs typeface="宋体" panose="02010600030101010101" pitchFamily="2" charset="-122"/>
              </a:rPr>
              <a:t>!</a:t>
            </a:r>
            <a:r>
              <a:rPr lang="zh-CN" altLang="zh-CN" sz="3600" kern="100">
                <a:solidFill>
                  <a:srgbClr val="1E1E1E"/>
                </a:solidFill>
                <a:effectLst/>
                <a:ea typeface="宋体" panose="02010600030101010101" pitchFamily="2" charset="-122"/>
                <a:cs typeface="宋体" panose="02010600030101010101" pitchFamily="2" charset="-122"/>
              </a:rPr>
              <a:t>心理描写，表现了他的成长过程。</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总之，细节描写使内容更加真切感人，人物形象更加鲜明生动。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sz="3600"/>
          </a:p>
        </p:txBody>
      </p:sp>
    </p:spTree>
    <p:extLst>
      <p:ext uri="{BB962C8B-B14F-4D97-AF65-F5344CB8AC3E}">
        <p14:creationId xmlns:p14="http://schemas.microsoft.com/office/powerpoint/2010/main" val="17687799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a:xfrm>
            <a:off x="677334" y="0"/>
            <a:ext cx="10553351" cy="900418"/>
          </a:xfrm>
        </p:spPr>
        <p:txBody>
          <a:bodyPr>
            <a:normAutofit fontScale="90000"/>
          </a:bodyPr>
          <a:lstStyle/>
          <a:p>
            <a:r>
              <a:rPr lang="zh-CN" altLang="zh-CN" sz="3600" kern="100">
                <a:solidFill>
                  <a:srgbClr val="FF0000"/>
                </a:solidFill>
                <a:effectLst/>
                <a:latin typeface="Calibri" panose="020F0502020204030204" pitchFamily="34" charset="0"/>
                <a:ea typeface="宋体" panose="02010600030101010101" pitchFamily="2" charset="-122"/>
                <a:cs typeface="宋体" panose="02010600030101010101" pitchFamily="2" charset="-122"/>
              </a:rPr>
              <a:t>找出文中写“一团火”的句子，分析文章的行文线索和结构特点，并说说文章为什么用《心有一团火，温暖众人心》作为标题。</a:t>
            </a:r>
            <a:r>
              <a:rPr lang="en-US" altLang="zh-CN" sz="3600" kern="100">
                <a:solidFill>
                  <a:srgbClr val="FF0000"/>
                </a:solidFill>
                <a:effectLst/>
                <a:latin typeface="Calibri" panose="020F0502020204030204" pitchFamily="34" charset="0"/>
                <a:ea typeface="宋体" panose="02010600030101010101" pitchFamily="2" charset="-122"/>
                <a:cs typeface="宋体" panose="02010600030101010101" pitchFamily="2" charset="-122"/>
              </a:rPr>
              <a:t/>
            </a:r>
            <a:br>
              <a:rPr lang="en-US" altLang="zh-CN" sz="3600" kern="100">
                <a:solidFill>
                  <a:srgbClr val="FF0000"/>
                </a:solidFill>
                <a:effectLst/>
                <a:latin typeface="Calibri" panose="020F0502020204030204" pitchFamily="34" charset="0"/>
                <a:ea typeface="宋体" panose="02010600030101010101" pitchFamily="2" charset="-122"/>
                <a:cs typeface="宋体" panose="02010600030101010101" pitchFamily="2" charset="-122"/>
              </a:rPr>
            </a:br>
            <a:r>
              <a:rPr lang="zh-CN" altLang="zh-CN" sz="3600" kern="100">
                <a:effectLst/>
                <a:latin typeface="Calibri" panose="020F0502020204030204" pitchFamily="34" charset="0"/>
                <a:ea typeface="宋体" panose="02010600030101010101" pitchFamily="2" charset="-122"/>
                <a:cs typeface="Times New Roman" panose="02020603050405020304" pitchFamily="18" charset="0"/>
              </a:rPr>
              <a:t/>
            </a:r>
            <a:br>
              <a:rPr lang="zh-CN" altLang="zh-CN" sz="3600" kern="100">
                <a:effectLst/>
                <a:latin typeface="Calibri" panose="020F0502020204030204" pitchFamily="34" charset="0"/>
                <a:ea typeface="宋体" panose="02010600030101010101" pitchFamily="2" charset="-122"/>
                <a:cs typeface="Times New Roman" panose="02020603050405020304" pitchFamily="18" charset="0"/>
              </a:rPr>
            </a:br>
            <a:endParaRPr lang="zh-CN" altLang="en-US"/>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335561" y="1610687"/>
            <a:ext cx="10895124" cy="4430676"/>
          </a:xfrm>
        </p:spPr>
        <p:txBody>
          <a:bodyPr>
            <a:noAutofit/>
          </a:bodyPr>
          <a:lstStyle/>
          <a:p>
            <a:pPr>
              <a:spcAft>
                <a:spcPct val="0"/>
              </a:spcAft>
            </a:pPr>
            <a:r>
              <a:rPr lang="zh-CN" altLang="zh-CN" sz="3200" b="1"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“一团火”的句子</a:t>
            </a:r>
            <a:endParaRPr lang="en-US" altLang="zh-CN" sz="3200" b="1" kern="100">
              <a:solidFill>
                <a:srgbClr val="1E1E1E"/>
              </a:solidFill>
              <a:effectLst/>
              <a:latin typeface="Calibri" pitchFamily="34" charset="0"/>
              <a:ea typeface="宋体" panose="02010600030101010101" pitchFamily="2" charset="-122"/>
              <a:cs typeface="宋体" panose="02010600030101010101" pitchFamily="2" charset="-122"/>
            </a:endParaRPr>
          </a:p>
          <a:p>
            <a:pPr>
              <a:spcAft>
                <a:spcPct val="0"/>
              </a:spcAft>
            </a:pPr>
            <a:r>
              <a:rPr lang="zh-CN" altLang="zh-CN" sz="32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 </a:t>
            </a:r>
            <a:r>
              <a:rPr lang="zh-CN" altLang="zh-CN" sz="3200" kern="100">
                <a:solidFill>
                  <a:srgbClr val="1E1E1E"/>
                </a:solidFill>
                <a:effectLst/>
                <a:ea typeface="宋体" panose="02010600030101010101" pitchFamily="2" charset="-122"/>
                <a:cs typeface="宋体" panose="02010600030101010101" pitchFamily="2" charset="-122"/>
              </a:rPr>
              <a:t>①收货动作的迅速劲儿</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接待顾客的热情劲儿</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像一团火一样</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把大家深深地吸引住了。</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②张秉贵常说</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“我们售贷员要用全心全意为人民服务的一团火</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来温暖人民群众</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使他们不仅在商店里感到热乎乎的</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回到家里热乎乎的</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走上工作岗位还要热乎乎的</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激发出更大的革命干劲儿。”</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③张乘费用自己心中的一团火温暖人民群众</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赢得了广大顾客的爱戴和尊敬。</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④您那感人肺腑的事迹</a:t>
            </a:r>
            <a:r>
              <a:rPr lang="en-US" altLang="zh-CN" sz="3200" kern="100">
                <a:solidFill>
                  <a:srgbClr val="1E1E1E"/>
                </a:solidFill>
                <a:effectLst/>
                <a:ea typeface="宋体" panose="02010600030101010101" pitchFamily="2" charset="-122"/>
                <a:cs typeface="宋体" panose="02010600030101010101" pitchFamily="2" charset="-122"/>
              </a:rPr>
              <a:t>,</a:t>
            </a:r>
            <a:r>
              <a:rPr lang="zh-CN" altLang="zh-CN" sz="3200" kern="100">
                <a:solidFill>
                  <a:srgbClr val="1E1E1E"/>
                </a:solidFill>
                <a:effectLst/>
                <a:ea typeface="宋体" panose="02010600030101010101" pitchFamily="2" charset="-122"/>
                <a:cs typeface="宋体" panose="02010600030101010101" pitchFamily="2" charset="-122"/>
              </a:rPr>
              <a:t>使我心中仿佛升起了一团火。</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endParaRPr lang="zh-CN" altLang="en-US" sz="3200"/>
          </a:p>
        </p:txBody>
      </p:sp>
    </p:spTree>
    <p:extLst>
      <p:ext uri="{BB962C8B-B14F-4D97-AF65-F5344CB8AC3E}">
        <p14:creationId xmlns:p14="http://schemas.microsoft.com/office/powerpoint/2010/main" val="34950680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0256D27-9961-4100-8737-63CB7751563B}"/>
              </a:ext>
            </a:extLst>
          </p:cNvPr>
          <p:cNvSpPr>
            <a:spLocks noGrp="1"/>
          </p:cNvSpPr>
          <p:nvPr>
            <p:ph type="title"/>
          </p:nvPr>
        </p:nvSpPr>
        <p:spPr>
          <a:xfrm>
            <a:off x="-260059" y="0"/>
            <a:ext cx="11576807" cy="1930400"/>
          </a:xfrm>
        </p:spPr>
        <p:txBody>
          <a:bodyPr>
            <a:normAutofit fontScale="90000"/>
          </a:bodyPr>
          <a:lstStyle/>
          <a:p>
            <a:r>
              <a:rPr lang="zh-CN" altLang="zh-CN" sz="3600" b="1" kern="100">
                <a:solidFill>
                  <a:srgbClr val="FF0000"/>
                </a:solidFill>
                <a:effectLst/>
                <a:ea typeface="宋体" panose="02010600030101010101" pitchFamily="2" charset="-122"/>
                <a:cs typeface="宋体" panose="02010600030101010101" pitchFamily="2" charset="-122"/>
              </a:rPr>
              <a:t>“一团火”的服务精神，是本文的线索。</a:t>
            </a:r>
            <a:r>
              <a:rPr lang="zh-CN" altLang="zh-CN" sz="3600" kern="100">
                <a:solidFill>
                  <a:srgbClr val="1E1E1E"/>
                </a:solidFill>
                <a:effectLst/>
                <a:ea typeface="宋体" panose="02010600030101010101" pitchFamily="2" charset="-122"/>
                <a:cs typeface="宋体" panose="02010600030101010101" pitchFamily="2" charset="-122"/>
              </a:rPr>
              <a:t>作品以“一团火”的服务精神为线索展开，贯穿全文。采用了彩线串珠式的结构方式，叙写老售货员生活中的平凡事迹，凸显了主人公具有“一团火”精神风貌，赞扬之情溢于文中。这种</a:t>
            </a:r>
            <a:r>
              <a:rPr lang="zh-CN" altLang="en-US" sz="3600" kern="100">
                <a:solidFill>
                  <a:srgbClr val="1E1E1E"/>
                </a:solidFill>
                <a:effectLst/>
                <a:ea typeface="宋体" panose="02010600030101010101" pitchFamily="2" charset="-122"/>
                <a:cs typeface="宋体" panose="02010600030101010101" pitchFamily="2" charset="-122"/>
              </a:rPr>
              <a:t>标题</a:t>
            </a:r>
            <a:r>
              <a:rPr lang="zh-CN" altLang="zh-CN" sz="3600" kern="100">
                <a:solidFill>
                  <a:srgbClr val="1E1E1E"/>
                </a:solidFill>
                <a:effectLst/>
                <a:ea typeface="宋体" panose="02010600030101010101" pitchFamily="2" charset="-122"/>
                <a:cs typeface="宋体" panose="02010600030101010101" pitchFamily="2" charset="-122"/>
              </a:rPr>
              <a:t>安排，起到概括故事情节，突出人物形象，深化主题的作用。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180D8DE2-33E7-496B-8781-83D3AC045B95}"/>
              </a:ext>
            </a:extLst>
          </p:cNvPr>
          <p:cNvSpPr>
            <a:spLocks noGrp="1"/>
          </p:cNvSpPr>
          <p:nvPr>
            <p:ph idx="1"/>
          </p:nvPr>
        </p:nvSpPr>
        <p:spPr>
          <a:xfrm>
            <a:off x="-151002" y="2718033"/>
            <a:ext cx="11467750" cy="3323329"/>
          </a:xfrm>
        </p:spPr>
        <p:txBody>
          <a:bodyPr>
            <a:noAutofit/>
          </a:bodyPr>
          <a:lstStyle/>
          <a:p>
            <a:r>
              <a:rPr lang="zh-CN" altLang="zh-CN" sz="3600" b="1" kern="100">
                <a:solidFill>
                  <a:srgbClr val="FF0000"/>
                </a:solidFill>
                <a:effectLst/>
                <a:ea typeface="宋体" panose="02010600030101010101" pitchFamily="2" charset="-122"/>
                <a:cs typeface="宋体" panose="02010600030101010101" pitchFamily="2" charset="-122"/>
              </a:rPr>
              <a:t>结构上的特点</a:t>
            </a:r>
            <a:r>
              <a:rPr lang="zh-CN" altLang="zh-CN" sz="3600" kern="100">
                <a:solidFill>
                  <a:srgbClr val="FF0000"/>
                </a:solidFill>
                <a:effectLst/>
                <a:ea typeface="宋体" panose="02010600030101010101" pitchFamily="2" charset="-122"/>
                <a:cs typeface="宋体" panose="02010600030101010101" pitchFamily="2" charset="-122"/>
              </a:rPr>
              <a:t>：倒叙写法。</a:t>
            </a:r>
            <a:r>
              <a:rPr lang="zh-CN" altLang="zh-CN" sz="3600" kern="100">
                <a:solidFill>
                  <a:srgbClr val="1E1E1E"/>
                </a:solidFill>
                <a:effectLst/>
                <a:ea typeface="宋体" panose="02010600030101010101" pitchFamily="2" charset="-122"/>
                <a:cs typeface="宋体" panose="02010600030101010101" pitchFamily="2" charset="-122"/>
              </a:rPr>
              <a:t>先点明张秉贵是劳动模范，再用丰富事例加以佐证，同时辅以插叙。买糖果的人形形色色，有老有少，有感激他、赞扬他的也有脾气爆、对他发火的，但是张秉贵始终用他“主动、热情、诚恳、耐心、周到”的态度服务每一个人。这样安排更能突出这位劳动模范就如一团火，无论何时何境都能尽心尽力为人民服务，温暖众人心的美好精神品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sz="3600"/>
          </a:p>
        </p:txBody>
      </p:sp>
    </p:spTree>
    <p:extLst>
      <p:ext uri="{BB962C8B-B14F-4D97-AF65-F5344CB8AC3E}">
        <p14:creationId xmlns:p14="http://schemas.microsoft.com/office/powerpoint/2010/main" val="32830063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B86AEC6-1FB2-4106-B340-F5B4E64AEF4A}"/>
              </a:ext>
            </a:extLst>
          </p:cNvPr>
          <p:cNvSpPr>
            <a:spLocks noGrp="1"/>
          </p:cNvSpPr>
          <p:nvPr>
            <p:ph type="title"/>
          </p:nvPr>
        </p:nvSpPr>
        <p:spPr>
          <a:xfrm>
            <a:off x="677334" y="609599"/>
            <a:ext cx="8596668" cy="1722539"/>
          </a:xfrm>
        </p:spPr>
        <p:txBody>
          <a:bodyPr>
            <a:normAutofit fontScale="90000"/>
          </a:bodyPr>
          <a:lstStyle/>
          <a:p>
            <a:r>
              <a:rPr lang="zh-CN" altLang="zh-CN" sz="4000" kern="100">
                <a:solidFill>
                  <a:srgbClr val="FF0000"/>
                </a:solidFill>
                <a:effectLst/>
                <a:ea typeface="宋体" panose="02010600030101010101" pitchFamily="2" charset="-122"/>
                <a:cs typeface="宋体" panose="02010600030101010101" pitchFamily="2" charset="-122"/>
              </a:rPr>
              <a:t>拓展探究</a:t>
            </a:r>
            <a:r>
              <a:rPr lang="en-US" altLang="zh-CN" sz="4000" kern="100">
                <a:solidFill>
                  <a:srgbClr val="1E1E1E"/>
                </a:solidFill>
                <a:ea typeface="宋体" panose="02010600030101010101" pitchFamily="2" charset="-122"/>
                <a:cs typeface="宋体" panose="02010600030101010101" pitchFamily="2" charset="-122"/>
              </a:rPr>
              <a:t/>
            </a:r>
            <a:br>
              <a:rPr lang="en-US" altLang="zh-CN" sz="4000" kern="100">
                <a:solidFill>
                  <a:srgbClr val="1E1E1E"/>
                </a:solidFill>
                <a:ea typeface="宋体" panose="02010600030101010101" pitchFamily="2" charset="-122"/>
                <a:cs typeface="宋体" panose="02010600030101010101" pitchFamily="2" charset="-122"/>
              </a:rPr>
            </a:br>
            <a:r>
              <a:rPr lang="zh-CN" altLang="zh-CN" sz="4000" kern="100">
                <a:solidFill>
                  <a:srgbClr val="1E1E1E"/>
                </a:solidFill>
                <a:effectLst/>
                <a:ea typeface="宋体" panose="02010600030101010101" pitchFamily="2" charset="-122"/>
                <a:cs typeface="宋体" panose="02010600030101010101" pitchFamily="2" charset="-122"/>
              </a:rPr>
              <a:t>通过本文的学习，你觉得人物通讯在写作时要注意哪些方面。</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endParaRPr lang="zh-CN" altLang="en-US" sz="4000">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25381B-1255-4D03-83BA-6D7F619E7796}"/>
              </a:ext>
            </a:extLst>
          </p:cNvPr>
          <p:cNvSpPr>
            <a:spLocks noGrp="1"/>
          </p:cNvSpPr>
          <p:nvPr>
            <p:ph idx="1"/>
          </p:nvPr>
        </p:nvSpPr>
        <p:spPr/>
        <p:txBody>
          <a:bodyPr/>
          <a:lstStyle/>
          <a:p>
            <a:r>
              <a:rPr lang="en-US" altLang="zh-CN" sz="1800" kern="100">
                <a:solidFill>
                  <a:srgbClr val="1E1E1E"/>
                </a:solidFill>
                <a:effectLst/>
                <a:ea typeface="宋体" panose="02010600030101010101" pitchFamily="2" charset="-122"/>
                <a:cs typeface="宋体" panose="02010600030101010101" pitchFamily="2" charset="-122"/>
              </a:rPr>
              <a:t/>
            </a:r>
            <a:br>
              <a:rPr lang="en-US" altLang="zh-CN" sz="18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选择典型人物，不一定非得崇高伟大的人物；精选表现人物崇高品格的事例；注重细节描写；用适合的线索把材料贯穿起来；安排好文章的结构；注意语言的优美生动……</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endParaRPr lang="zh-CN" altLang="en-US" sz="3200"/>
          </a:p>
        </p:txBody>
      </p:sp>
    </p:spTree>
    <p:extLst>
      <p:ext uri="{BB962C8B-B14F-4D97-AF65-F5344CB8AC3E}">
        <p14:creationId xmlns:p14="http://schemas.microsoft.com/office/powerpoint/2010/main" val="35171557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B86AEC6-1FB2-4106-B340-F5B4E64AEF4A}"/>
              </a:ext>
            </a:extLst>
          </p:cNvPr>
          <p:cNvSpPr>
            <a:spLocks noGrp="1"/>
          </p:cNvSpPr>
          <p:nvPr>
            <p:ph type="title"/>
          </p:nvPr>
        </p:nvSpPr>
        <p:spPr/>
        <p:txBody>
          <a:bodyPr>
            <a:normAutofit/>
          </a:bodyPr>
          <a:lstStyle/>
          <a:p>
            <a:r>
              <a:rPr lang="en-US" altLang="zh-CN" sz="3200" kern="100">
                <a:solidFill>
                  <a:srgbClr val="FF0000"/>
                </a:solidFill>
                <a:effectLst/>
                <a:latin typeface="宋体" panose="02010600030101010101" pitchFamily="2" charset="-122"/>
                <a:cs typeface="宋体" panose="02010600030101010101" pitchFamily="2" charset="-122"/>
              </a:rPr>
              <a:t>2.</a:t>
            </a:r>
            <a:r>
              <a:rPr lang="zh-CN" altLang="zh-CN" sz="3200" kern="100">
                <a:solidFill>
                  <a:srgbClr val="FF0000"/>
                </a:solidFill>
                <a:effectLst/>
                <a:ea typeface="宋体" panose="02010600030101010101" pitchFamily="2" charset="-122"/>
                <a:cs typeface="宋体" panose="02010600030101010101" pitchFamily="2" charset="-122"/>
              </a:rPr>
              <a:t>张秉贵的“一团火”精神给了你什么启发？</a:t>
            </a:r>
            <a:r>
              <a:rPr lang="en-US" altLang="zh-CN" sz="3200" kern="100">
                <a:solidFill>
                  <a:srgbClr val="FF0000"/>
                </a:solidFill>
                <a:effectLst/>
                <a:ea typeface="宋体" panose="02010600030101010101" pitchFamily="2" charset="-122"/>
                <a:cs typeface="宋体" panose="02010600030101010101" pitchFamily="2" charset="-122"/>
              </a:rPr>
              <a:t/>
            </a:r>
            <a:br>
              <a:rPr lang="en-US" altLang="zh-CN" sz="3200" kern="100">
                <a:solidFill>
                  <a:srgbClr val="FF0000"/>
                </a:solidFill>
                <a:effectLst/>
                <a:ea typeface="宋体" panose="02010600030101010101" pitchFamily="2" charset="-122"/>
                <a:cs typeface="宋体" panose="02010600030101010101" pitchFamily="2" charset="-122"/>
              </a:rPr>
            </a:br>
            <a:endParaRPr lang="zh-CN" altLang="en-US" sz="3200">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25381B-1255-4D03-83BA-6D7F619E7796}"/>
              </a:ext>
            </a:extLst>
          </p:cNvPr>
          <p:cNvSpPr>
            <a:spLocks noGrp="1"/>
          </p:cNvSpPr>
          <p:nvPr>
            <p:ph idx="1"/>
          </p:nvPr>
        </p:nvSpPr>
        <p:spPr>
          <a:xfrm>
            <a:off x="167781" y="1224793"/>
            <a:ext cx="11031522" cy="4816569"/>
          </a:xfrm>
        </p:spPr>
        <p:txBody>
          <a:bodyPr>
            <a:noAutofit/>
          </a:bodyPr>
          <a:lstStyle/>
          <a:p>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1</a:t>
            </a:r>
            <a:r>
              <a:rPr lang="zh-CN" altLang="zh-CN" sz="3600" kern="100">
                <a:solidFill>
                  <a:srgbClr val="1E1E1E"/>
                </a:solidFill>
                <a:effectLst/>
                <a:ea typeface="宋体" panose="02010600030101010101" pitchFamily="2" charset="-122"/>
                <a:cs typeface="宋体" panose="02010600030101010101" pitchFamily="2" charset="-122"/>
              </a:rPr>
              <a:t>：张秉贵为全社会展现了什么是“工匠精神”，什么是“全心全意为人民服务”的崇高思想境界，他的这种“心有一团火，温暖万人心”的品格和精神应作为一种文化和传统不断传承与发扬。</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:2</a:t>
            </a:r>
            <a:r>
              <a:rPr lang="zh-CN" altLang="zh-CN" sz="3600" kern="100">
                <a:solidFill>
                  <a:srgbClr val="1E1E1E"/>
                </a:solidFill>
                <a:effectLst/>
                <a:ea typeface="宋体" panose="02010600030101010101" pitchFamily="2" charset="-122"/>
                <a:cs typeface="宋体" panose="02010600030101010101" pitchFamily="2" charset="-122"/>
              </a:rPr>
              <a:t>：我们应该永远牢记这位杰出的劳动模范，像他那样爱岗敬业，像他那样刻苦勤奋，像他那样满腔热情，像他那样助人为乐！</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示例</a:t>
            </a:r>
            <a:r>
              <a:rPr lang="en-US" altLang="zh-CN" sz="3600" kern="100">
                <a:solidFill>
                  <a:srgbClr val="1E1E1E"/>
                </a:solidFill>
                <a:effectLst/>
                <a:ea typeface="宋体" panose="02010600030101010101" pitchFamily="2" charset="-122"/>
                <a:cs typeface="宋体" panose="02010600030101010101" pitchFamily="2" charset="-122"/>
              </a:rPr>
              <a:t>3</a:t>
            </a:r>
            <a:r>
              <a:rPr lang="zh-CN" altLang="zh-CN" sz="3600" kern="100">
                <a:solidFill>
                  <a:srgbClr val="1E1E1E"/>
                </a:solidFill>
                <a:effectLst/>
                <a:ea typeface="宋体" panose="02010600030101010101" pitchFamily="2" charset="-122"/>
                <a:cs typeface="宋体" panose="02010600030101010101" pitchFamily="2" charset="-122"/>
              </a:rPr>
              <a:t>：张秉贵身上所体现出来的中华民族优良传统和美德，已远远超越了他所生活和工作的那个时代，成为了中华文明史上的光辉典范。</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sz="3600"/>
          </a:p>
        </p:txBody>
      </p:sp>
    </p:spTree>
    <p:extLst>
      <p:ext uri="{BB962C8B-B14F-4D97-AF65-F5344CB8AC3E}">
        <p14:creationId xmlns:p14="http://schemas.microsoft.com/office/powerpoint/2010/main" val="36024378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B86AEC6-1FB2-4106-B340-F5B4E64AEF4A}"/>
              </a:ext>
            </a:extLst>
          </p:cNvPr>
          <p:cNvSpPr>
            <a:spLocks noGrp="1"/>
          </p:cNvSpPr>
          <p:nvPr>
            <p:ph type="title"/>
          </p:nvPr>
        </p:nvSpPr>
        <p:spPr/>
        <p:txBody>
          <a:bodyPr/>
          <a:lstStyle/>
          <a:p>
            <a:r>
              <a:rPr lang="en-US" altLang="zh-CN" sz="3600"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3</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心有一团火，温暖众人心</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为题的好处。</a:t>
            </a:r>
            <a:b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25381B-1255-4D03-83BA-6D7F619E7796}"/>
              </a:ext>
            </a:extLst>
          </p:cNvPr>
          <p:cNvSpPr>
            <a:spLocks noGrp="1"/>
          </p:cNvSpPr>
          <p:nvPr>
            <p:ph idx="1"/>
          </p:nvPr>
        </p:nvSpPr>
        <p:spPr/>
        <p:txBody>
          <a:bodyPr>
            <a:normAutofit fontScale="92500"/>
          </a:bodyPr>
          <a:lstStyle/>
          <a:p>
            <a:pPr algn="just">
              <a:spcAft>
                <a:spcPct val="0"/>
              </a:spcAft>
            </a:pPr>
            <a:r>
              <a:rPr lang="zh-CN"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参考：</a:t>
            </a:r>
            <a:r>
              <a:rPr lang="en-US"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心中一团火</a:t>
            </a:r>
            <a:r>
              <a:rPr lang="en-US"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运用比喻的修辞手法，指张秉贵接待顾客时饱满的工作热情。</a:t>
            </a:r>
            <a:r>
              <a:rPr lang="en-US"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温暖众人心</a:t>
            </a:r>
            <a:r>
              <a:rPr lang="en-US"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40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指顾客满意且以真心回馈张秉贵。这一标题句式整齐，揭示了这篇新闻作品的主要内容，吸引读者的阅读兴趣。观点争鸣</a:t>
            </a:r>
            <a:endParaRPr lang="zh-CN" altLang="zh-CN" sz="4000" kern="100">
              <a:effectLst/>
              <a:latin typeface="Calibri" pitchFamily="34" charset="0"/>
              <a:ea typeface="宋体"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274847633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B86AEC6-1FB2-4106-B340-F5B4E64AEF4A}"/>
              </a:ext>
            </a:extLst>
          </p:cNvPr>
          <p:cNvSpPr>
            <a:spLocks noGrp="1"/>
          </p:cNvSpPr>
          <p:nvPr>
            <p:ph type="title"/>
          </p:nvPr>
        </p:nvSpPr>
        <p:spPr>
          <a:xfrm>
            <a:off x="677333" y="609600"/>
            <a:ext cx="9867627" cy="1320800"/>
          </a:xfrm>
        </p:spPr>
        <p:txBody>
          <a:bodyPr>
            <a:normAutofit fontScale="90000"/>
          </a:bodyPr>
          <a:lstStyle/>
          <a:p>
            <a:r>
              <a:rPr lang="en-US" altLang="zh-CN" sz="3600" kern="100">
                <a:solidFill>
                  <a:srgbClr val="FF0000"/>
                </a:solidFill>
                <a:effectLst/>
                <a:latin typeface="宋体" panose="02010600030101010101" pitchFamily="2" charset="-122"/>
                <a:cs typeface="Times New Roman" panose="02020603050405020304" pitchFamily="18" charset="0"/>
              </a:rPr>
              <a:t>4</a:t>
            </a:r>
            <a:r>
              <a:rPr lang="zh-CN" altLang="zh-CN" sz="3600" kern="100">
                <a:solidFill>
                  <a:srgbClr val="FF0000"/>
                </a:solidFill>
                <a:effectLst/>
                <a:ea typeface="宋体" panose="02010600030101010101" pitchFamily="2" charset="-122"/>
                <a:cs typeface="Times New Roman" panose="02020603050405020304" pitchFamily="18" charset="0"/>
              </a:rPr>
              <a:t>、关于张秉贵的服务精神，有的人认为需要坚持贯彻，有的人认为已经脱离时代，对此，你的看法是什么</a:t>
            </a:r>
            <a:r>
              <a:rPr lang="en-US" altLang="zh-CN" sz="3600" kern="100">
                <a:solidFill>
                  <a:srgbClr val="FF0000"/>
                </a:solidFill>
                <a:effectLst/>
                <a:ea typeface="宋体" panose="02010600030101010101" pitchFamily="2" charset="-122"/>
                <a:cs typeface="Times New Roman" panose="02020603050405020304" pitchFamily="18" charset="0"/>
              </a:rPr>
              <a:t>?</a:t>
            </a:r>
            <a:br>
              <a:rPr lang="en-US" altLang="zh-CN" sz="3600" kern="100">
                <a:solidFill>
                  <a:srgbClr val="FF0000"/>
                </a:solidFill>
                <a:effectLst/>
                <a:ea typeface="宋体"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325381B-1255-4D03-83BA-6D7F619E7796}"/>
              </a:ext>
            </a:extLst>
          </p:cNvPr>
          <p:cNvSpPr>
            <a:spLocks noGrp="1"/>
          </p:cNvSpPr>
          <p:nvPr>
            <p:ph idx="1"/>
          </p:nvPr>
        </p:nvSpPr>
        <p:spPr>
          <a:xfrm>
            <a:off x="1" y="2160589"/>
            <a:ext cx="10997966" cy="3880773"/>
          </a:xfrm>
        </p:spPr>
        <p:txBody>
          <a:bodyPr>
            <a:noAutofit/>
          </a:bodyPr>
          <a:lstStyle/>
          <a:p>
            <a:r>
              <a:rPr lang="zh-CN" altLang="zh-CN" sz="3600" kern="100">
                <a:solidFill>
                  <a:srgbClr val="222222"/>
                </a:solidFill>
                <a:effectLst/>
                <a:ea typeface="宋体" panose="02010600030101010101" pitchFamily="2" charset="-122"/>
                <a:cs typeface="Times New Roman" panose="02020603050405020304" pitchFamily="18" charset="0"/>
              </a:rPr>
              <a:t>参考：观点一</a:t>
            </a:r>
            <a:r>
              <a:rPr lang="en-US" altLang="zh-CN" sz="3600" kern="100">
                <a:solidFill>
                  <a:srgbClr val="222222"/>
                </a:solidFill>
                <a:effectLst/>
                <a:ea typeface="宋体" panose="02010600030101010101" pitchFamily="2" charset="-122"/>
                <a:cs typeface="Times New Roman" panose="02020603050405020304" pitchFamily="18" charset="0"/>
              </a:rPr>
              <a:t/>
            </a:r>
            <a:br>
              <a:rPr lang="en-US" altLang="zh-CN" sz="3600" kern="100">
                <a:solidFill>
                  <a:srgbClr val="222222"/>
                </a:solidFill>
                <a:effectLst/>
                <a:ea typeface="宋体" panose="02010600030101010101" pitchFamily="2" charset="-122"/>
                <a:cs typeface="Times New Roman" panose="02020603050405020304" pitchFamily="18" charset="0"/>
              </a:rPr>
            </a:br>
            <a:r>
              <a:rPr lang="zh-CN" altLang="zh-CN" sz="3600" kern="100">
                <a:solidFill>
                  <a:srgbClr val="222222"/>
                </a:solidFill>
                <a:effectLst/>
                <a:ea typeface="宋体" panose="02010600030101010101" pitchFamily="2" charset="-122"/>
                <a:cs typeface="Times New Roman" panose="02020603050405020304" pitchFamily="18" charset="0"/>
              </a:rPr>
              <a:t>需要坚持贯彻。</a:t>
            </a:r>
            <a:r>
              <a:rPr lang="en-US" altLang="zh-CN" sz="3600" kern="100">
                <a:solidFill>
                  <a:srgbClr val="222222"/>
                </a:solidFill>
                <a:effectLst/>
                <a:ea typeface="宋体" panose="02010600030101010101" pitchFamily="2" charset="-122"/>
                <a:cs typeface="Times New Roman" panose="02020603050405020304" pitchFamily="18" charset="0"/>
              </a:rPr>
              <a:t>“</a:t>
            </a:r>
            <a:r>
              <a:rPr lang="zh-CN" altLang="zh-CN" sz="3600" kern="100">
                <a:solidFill>
                  <a:srgbClr val="222222"/>
                </a:solidFill>
                <a:effectLst/>
                <a:ea typeface="宋体" panose="02010600030101010101" pitchFamily="2" charset="-122"/>
                <a:cs typeface="Times New Roman" panose="02020603050405020304" pitchFamily="18" charset="0"/>
              </a:rPr>
              <a:t>主动、热情、诚恳、耐心、周到</a:t>
            </a:r>
            <a:r>
              <a:rPr lang="en-US" altLang="zh-CN" sz="3600" kern="100">
                <a:solidFill>
                  <a:srgbClr val="222222"/>
                </a:solidFill>
                <a:effectLst/>
                <a:ea typeface="宋体" panose="02010600030101010101" pitchFamily="2" charset="-122"/>
                <a:cs typeface="Times New Roman" panose="02020603050405020304" pitchFamily="18" charset="0"/>
              </a:rPr>
              <a:t>”</a:t>
            </a:r>
            <a:r>
              <a:rPr lang="zh-CN" altLang="zh-CN" sz="3600" kern="100">
                <a:solidFill>
                  <a:srgbClr val="222222"/>
                </a:solidFill>
                <a:effectLst/>
                <a:ea typeface="宋体" panose="02010600030101010101" pitchFamily="2" charset="-122"/>
                <a:cs typeface="Times New Roman" panose="02020603050405020304" pitchFamily="18" charset="0"/>
              </a:rPr>
              <a:t>，这些都是优秀的职业品质，这些品质不管在什么时候，不管从事哪个行业，都是闪光点，都能帮助职场人获得认可。尤其是在当今浮躁的社会中，凡事都讲究利益至上，我们更应该贯彻发扬这种难能可贵的品质。从点滴小事做起，脚踏实地地工作，为他人和社会做贡献，在平凡中实现自己的人生价值。</a:t>
            </a:r>
            <a:r>
              <a:rPr lang="en-US" altLang="zh-CN" sz="3600" kern="100">
                <a:solidFill>
                  <a:srgbClr val="222222"/>
                </a:solidFill>
                <a:effectLst/>
                <a:ea typeface="宋体" panose="02010600030101010101" pitchFamily="2" charset="-122"/>
                <a:cs typeface="Times New Roman" panose="02020603050405020304" pitchFamily="18" charset="0"/>
              </a:rPr>
              <a:t/>
            </a:r>
            <a:br>
              <a:rPr lang="en-US" altLang="zh-CN" sz="3600" kern="100">
                <a:solidFill>
                  <a:srgbClr val="222222"/>
                </a:solidFill>
                <a:effectLst/>
                <a:ea typeface="宋体" panose="02010600030101010101" pitchFamily="2" charset="-122"/>
                <a:cs typeface="Times New Roman" panose="02020603050405020304" pitchFamily="18" charset="0"/>
              </a:rPr>
            </a:br>
            <a:endParaRPr lang="zh-CN" altLang="en-US" sz="3600"/>
          </a:p>
        </p:txBody>
      </p:sp>
    </p:spTree>
    <p:extLst>
      <p:ext uri="{BB962C8B-B14F-4D97-AF65-F5344CB8AC3E}">
        <p14:creationId xmlns:p14="http://schemas.microsoft.com/office/powerpoint/2010/main" val="40583574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arn(inVertical)">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AA14B5F-155D-46FA-80F8-BA08FBC0169E}"/>
              </a:ext>
            </a:extLst>
          </p:cNvPr>
          <p:cNvSpPr>
            <a:spLocks noGrp="1"/>
          </p:cNvSpPr>
          <p:nvPr>
            <p:ph type="ctrTitle"/>
          </p:nvPr>
        </p:nvSpPr>
        <p:spPr>
          <a:xfrm>
            <a:off x="1577129" y="1061207"/>
            <a:ext cx="5117285" cy="1262543"/>
          </a:xfrm>
        </p:spPr>
        <p:txBody>
          <a:bodyPr/>
          <a:lstStyle/>
          <a:p>
            <a:r>
              <a:rPr lang="zh-CN" altLang="zh-CN" sz="5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学习目标</a:t>
            </a:r>
            <a:r>
              <a:rPr lang="en-US" altLang="zh-CN" sz="5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
            </a:r>
            <a:br>
              <a:rPr lang="en-US" altLang="zh-CN" sz="5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br>
            <a:endParaRPr lang="zh-CN" altLang="en-US"/>
          </a:p>
        </p:txBody>
      </p:sp>
      <p:sp>
        <p:nvSpPr>
          <p:cNvPr id="3" name="副标题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1E76BAC-E6E8-4FFD-991A-8DA7ABD40D41}"/>
              </a:ext>
            </a:extLst>
          </p:cNvPr>
          <p:cNvSpPr>
            <a:spLocks noGrp="1"/>
          </p:cNvSpPr>
          <p:nvPr>
            <p:ph type="subTitle" idx="1"/>
          </p:nvPr>
        </p:nvSpPr>
        <p:spPr>
          <a:xfrm>
            <a:off x="721454" y="2323750"/>
            <a:ext cx="9521504" cy="3473043"/>
          </a:xfrm>
        </p:spPr>
        <p:txBody>
          <a:bodyPr>
            <a:normAutofit fontScale="92500" lnSpcReduction="10000"/>
          </a:bodyPr>
          <a:lstStyle/>
          <a:p>
            <a:pPr algn="l"/>
            <a:r>
              <a:rPr lang="en-US" altLang="zh-CN" sz="4400" kern="100">
                <a:solidFill>
                  <a:srgbClr val="222222"/>
                </a:solidFill>
                <a:effectLst/>
                <a:latin typeface="宋体" panose="02010600030101010101" pitchFamily="2" charset="-122"/>
                <a:ea typeface="宋体" panose="02010600030101010101" pitchFamily="2" charset="-122"/>
                <a:cs typeface="Times New Roman" panose="02020603050405020304" pitchFamily="18" charset="0"/>
              </a:rPr>
              <a:t>1</a:t>
            </a:r>
            <a:r>
              <a:rPr lang="zh-CN"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、了解张秉贵的先进事迹，体会人物的性格特征和主要品质。</a:t>
            </a:r>
            <a: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
            </a:r>
            <a:b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br>
            <a: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、体会作者刻画人物的手法以及严密的结构安排。</a:t>
            </a:r>
            <a: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
            </a:r>
            <a:b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br>
            <a: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3</a:t>
            </a:r>
            <a:r>
              <a:rPr lang="zh-CN"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、理解张秉贵</a:t>
            </a:r>
            <a: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一团火</a:t>
            </a:r>
            <a:r>
              <a:rPr lang="en-US"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44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精神的丰富内涵和当今时代的意义。</a:t>
            </a:r>
            <a:endParaRPr lang="zh-CN" altLang="zh-CN" sz="4400" kern="100">
              <a:effectLst/>
              <a:latin typeface="Calibri" pitchFamily="34" charset="0"/>
              <a:ea typeface="宋体"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9247381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1000"/>
                                        <p:tgtEl>
                                          <p:spTgt spid="3">
                                            <p:txEl>
                                              <p:pRg st="0" end="0"/>
                                            </p:txEl>
                                          </p:spTgt>
                                        </p:tgtEl>
                                      </p:cBhvr>
                                    </p:animEffect>
                                    <p:anim calcmode="lin" valueType="num">
                                      <p:cBhvr>
                                        <p:cTn id="1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796570-058E-4EBA-ACC1-EA8692E89D01}"/>
              </a:ext>
            </a:extLst>
          </p:cNvPr>
          <p:cNvSpPr>
            <a:spLocks noGrp="1"/>
          </p:cNvSpPr>
          <p:nvPr>
            <p:ph idx="1"/>
          </p:nvPr>
        </p:nvSpPr>
        <p:spPr>
          <a:xfrm>
            <a:off x="352338" y="1652631"/>
            <a:ext cx="10872132" cy="4388731"/>
          </a:xfrm>
        </p:spPr>
        <p:txBody>
          <a:bodyPr>
            <a:noAutofit/>
          </a:bodyPr>
          <a:lstStyle/>
          <a:p>
            <a:r>
              <a:rPr lang="zh-CN" altLang="zh-CN" sz="3600" kern="100">
                <a:solidFill>
                  <a:srgbClr val="222222"/>
                </a:solidFill>
                <a:effectLst/>
                <a:ea typeface="宋体" panose="02010600030101010101" pitchFamily="2" charset="-122"/>
                <a:cs typeface="Times New Roman" panose="02020603050405020304" pitchFamily="18" charset="0"/>
              </a:rPr>
              <a:t>观点二</a:t>
            </a:r>
            <a:r>
              <a:rPr lang="en-US" altLang="zh-CN" sz="3600" kern="100">
                <a:solidFill>
                  <a:srgbClr val="222222"/>
                </a:solidFill>
                <a:effectLst/>
                <a:ea typeface="宋体" panose="02010600030101010101" pitchFamily="2" charset="-122"/>
                <a:cs typeface="Times New Roman" panose="02020603050405020304" pitchFamily="18" charset="0"/>
              </a:rPr>
              <a:t/>
            </a:r>
            <a:br>
              <a:rPr lang="en-US" altLang="zh-CN" sz="3600" kern="100">
                <a:solidFill>
                  <a:srgbClr val="222222"/>
                </a:solidFill>
                <a:effectLst/>
                <a:ea typeface="宋体" panose="02010600030101010101" pitchFamily="2" charset="-122"/>
                <a:cs typeface="Times New Roman" panose="02020603050405020304" pitchFamily="18" charset="0"/>
              </a:rPr>
            </a:br>
            <a:r>
              <a:rPr lang="zh-CN" altLang="zh-CN" sz="3600" kern="100">
                <a:solidFill>
                  <a:srgbClr val="222222"/>
                </a:solidFill>
                <a:effectLst/>
                <a:ea typeface="宋体" panose="02010600030101010101" pitchFamily="2" charset="-122"/>
                <a:cs typeface="Times New Roman" panose="02020603050405020304" pitchFamily="18" charset="0"/>
              </a:rPr>
              <a:t>这种精神已经与当今时代脱节。张秉贵生活的年代，是中国经济、社会都比较困难的时期，物资匮乏，他的那些品质，对于那个时代来说，是难能可贵的。但是时代在发展，社会在进步，人们的观念也在发生变化，人们更加注重个人隐私，张秉贵那样的</a:t>
            </a:r>
            <a:r>
              <a:rPr lang="en-US" altLang="zh-CN" sz="3600" kern="100">
                <a:solidFill>
                  <a:srgbClr val="222222"/>
                </a:solidFill>
                <a:effectLst/>
                <a:ea typeface="宋体" panose="02010600030101010101" pitchFamily="2" charset="-122"/>
                <a:cs typeface="Times New Roman" panose="02020603050405020304" pitchFamily="18" charset="0"/>
              </a:rPr>
              <a:t>“</a:t>
            </a:r>
            <a:r>
              <a:rPr lang="zh-CN" altLang="zh-CN" sz="3600" kern="100">
                <a:solidFill>
                  <a:srgbClr val="222222"/>
                </a:solidFill>
                <a:effectLst/>
                <a:ea typeface="宋体" panose="02010600030101010101" pitchFamily="2" charset="-122"/>
                <a:cs typeface="Times New Roman" panose="02020603050405020304" pitchFamily="18" charset="0"/>
              </a:rPr>
              <a:t>热情</a:t>
            </a:r>
            <a:r>
              <a:rPr lang="en-US" altLang="zh-CN" sz="3600" kern="100">
                <a:solidFill>
                  <a:srgbClr val="222222"/>
                </a:solidFill>
                <a:effectLst/>
                <a:ea typeface="宋体" panose="02010600030101010101" pitchFamily="2" charset="-122"/>
                <a:cs typeface="Times New Roman" panose="02020603050405020304" pitchFamily="18" charset="0"/>
              </a:rPr>
              <a:t>”</a:t>
            </a:r>
            <a:r>
              <a:rPr lang="zh-CN" altLang="zh-CN" sz="3600" kern="100">
                <a:solidFill>
                  <a:srgbClr val="222222"/>
                </a:solidFill>
                <a:effectLst/>
                <a:ea typeface="宋体" panose="02010600030101010101" pitchFamily="2" charset="-122"/>
                <a:cs typeface="Times New Roman" panose="02020603050405020304" pitchFamily="18" charset="0"/>
              </a:rPr>
              <a:t>可能是现代很多人无法接受的。</a:t>
            </a:r>
            <a:r>
              <a:rPr lang="en-US" altLang="zh-CN" sz="3600" kern="100">
                <a:solidFill>
                  <a:srgbClr val="222222"/>
                </a:solidFill>
                <a:effectLst/>
                <a:ea typeface="宋体" panose="02010600030101010101" pitchFamily="2" charset="-122"/>
                <a:cs typeface="Times New Roman" panose="02020603050405020304" pitchFamily="18" charset="0"/>
              </a:rPr>
              <a:t/>
            </a:r>
            <a:br>
              <a:rPr lang="en-US" altLang="zh-CN" sz="3600" kern="100">
                <a:solidFill>
                  <a:srgbClr val="222222"/>
                </a:solidFill>
                <a:effectLst/>
                <a:ea typeface="宋体" panose="02010600030101010101" pitchFamily="2" charset="-122"/>
                <a:cs typeface="Times New Roman" panose="02020603050405020304" pitchFamily="18" charset="0"/>
              </a:rPr>
            </a:br>
            <a:endParaRPr lang="zh-CN" altLang="en-US" sz="3600"/>
          </a:p>
        </p:txBody>
      </p:sp>
    </p:spTree>
    <p:extLst>
      <p:ext uri="{BB962C8B-B14F-4D97-AF65-F5344CB8AC3E}">
        <p14:creationId xmlns:p14="http://schemas.microsoft.com/office/powerpoint/2010/main" val="16578818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A655EE2C-F2A3-45E2-ADBA-F04C208DDAF5}"/>
              </a:ext>
            </a:extLst>
          </p:cNvPr>
          <p:cNvSpPr>
            <a:spLocks noGrp="1"/>
          </p:cNvSpPr>
          <p:nvPr>
            <p:ph type="title"/>
          </p:nvPr>
        </p:nvSpPr>
        <p:spPr>
          <a:xfrm>
            <a:off x="677333" y="609600"/>
            <a:ext cx="10916251" cy="1320800"/>
          </a:xfrm>
        </p:spPr>
        <p:txBody>
          <a:bodyPr>
            <a:normAutofit fontScale="90000"/>
          </a:bodyPr>
          <a:lstStyle/>
          <a:p>
            <a:r>
              <a:rPr lang="en-US" altLang="zh-CN" sz="3600" kern="100">
                <a:solidFill>
                  <a:srgbClr val="FF0000"/>
                </a:solidFill>
                <a:effectLst/>
                <a:latin typeface="宋体" panose="02010600030101010101" pitchFamily="2" charset="-122"/>
                <a:ea typeface="宋体" panose="02010600030101010101" pitchFamily="2" charset="-122"/>
                <a:cs typeface="Times New Roman" panose="02020603050405020304" pitchFamily="18" charset="0"/>
              </a:rPr>
              <a:t>5</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、作家冰心说：</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他用这团火，温暖着别人，照亮了别人</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，当今时代，我们要如何理解张秉贵的</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一团火</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精神？</a:t>
            </a:r>
            <a: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
            </a:r>
            <a:br>
              <a:rPr lang="en-US" altLang="zh-CN" sz="36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b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369EEDA-54C6-4CC8-9F79-91CA712DC84F}"/>
              </a:ext>
            </a:extLst>
          </p:cNvPr>
          <p:cNvSpPr>
            <a:spLocks noGrp="1"/>
          </p:cNvSpPr>
          <p:nvPr>
            <p:ph idx="1"/>
          </p:nvPr>
        </p:nvSpPr>
        <p:spPr>
          <a:xfrm>
            <a:off x="1" y="1753299"/>
            <a:ext cx="11417416" cy="4288063"/>
          </a:xfrm>
        </p:spPr>
        <p:txBody>
          <a:bodyPr>
            <a:normAutofit fontScale="77500" lnSpcReduction="20000"/>
          </a:bodyPr>
          <a:lstStyle/>
          <a:p>
            <a:pPr>
              <a:spcAft>
                <a:spcPct val="0"/>
              </a:spcAft>
            </a:pP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参考：</a:t>
            </a:r>
            <a:endParaRPr lang="en-US" altLang="zh-CN" sz="3600" kern="100">
              <a:solidFill>
                <a:srgbClr val="222222"/>
              </a:solidFill>
              <a:effectLst/>
              <a:latin typeface="Calibri" pitchFamily="34" charset="0"/>
              <a:ea typeface="宋体" panose="02010600030101010101" pitchFamily="2" charset="-122"/>
              <a:cs typeface="Times New Roman" panose="02020603050405020304" pitchFamily="18" charset="0"/>
            </a:endParaRPr>
          </a:p>
          <a:p>
            <a:pPr marL="0" indent="0">
              <a:lnSpc>
                <a:spcPct val="120000"/>
              </a:lnSpc>
              <a:spcBef>
                <a:spcPct val="0"/>
              </a:spcBef>
              <a:spcAft>
                <a:spcPct val="0"/>
              </a:spcAft>
            </a:pPr>
            <a:r>
              <a:rPr lang="zh-CN" altLang="zh-CN" sz="3600" kern="100">
                <a:solidFill>
                  <a:srgbClr val="222222"/>
                </a:solidFill>
                <a:effectLst/>
                <a:latin typeface="Calibri" panose="020F0502020204030204" pitchFamily="34" charset="0"/>
                <a:ea typeface="宋体" panose="02010600030101010101" pitchFamily="2" charset="-122"/>
                <a:cs typeface="宋体" panose="02010600030101010101" pitchFamily="2" charset="-122"/>
              </a:rPr>
              <a:t>①</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张秉贵的</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一团火</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精神是民族精神和时代精神的重要内涵，是一心为人民服务、爱岗敬业的典型代表，是我们极为宝贵的精神财富。</a:t>
            </a:r>
            <a:endParaRPr lang="zh-CN" altLang="zh-CN" sz="3600" kern="100">
              <a:effectLst/>
              <a:latin typeface="Calibri" panose="020F0502020204030204" pitchFamily="34" charset="0"/>
              <a:ea typeface="宋体" panose="02010600030101010101" pitchFamily="2" charset="-122"/>
              <a:cs typeface="Times New Roman" panose="02020603050405020304" pitchFamily="18" charset="0"/>
            </a:endParaRPr>
          </a:p>
          <a:p>
            <a:pPr marL="0" indent="0">
              <a:lnSpc>
                <a:spcPct val="120000"/>
              </a:lnSpc>
              <a:spcBef>
                <a:spcPct val="0"/>
              </a:spcBef>
              <a:spcAft>
                <a:spcPct val="0"/>
              </a:spcAft>
            </a:pPr>
            <a:r>
              <a:rPr lang="zh-CN" altLang="zh-CN" sz="3600" kern="100">
                <a:solidFill>
                  <a:srgbClr val="222222"/>
                </a:solidFill>
                <a:effectLst/>
                <a:latin typeface="Calibri" panose="020F0502020204030204" pitchFamily="34" charset="0"/>
                <a:ea typeface="宋体" panose="02010600030101010101" pitchFamily="2" charset="-122"/>
                <a:cs typeface="宋体" panose="02010600030101010101" pitchFamily="2" charset="-122"/>
              </a:rPr>
              <a:t>②</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把</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一团火</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精神做成品牌，以品牌为载体，用劳模的崇高理想凝聚职工，用劳模的先进事迹感召职工，用劳模的高尚情操陶冶职工，用劳模的进取意识引领职工，这是弘扬</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一团火</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精神、发挥劳模作用最直接、最有效的方法。</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
            </a:r>
            <a:b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br>
            <a:r>
              <a:rPr lang="zh-CN" altLang="zh-CN" sz="3600" kern="100">
                <a:solidFill>
                  <a:srgbClr val="222222"/>
                </a:solidFill>
                <a:effectLst/>
                <a:latin typeface="Calibri" panose="020F0502020204030204" pitchFamily="34" charset="0"/>
                <a:ea typeface="宋体" panose="02010600030101010101" pitchFamily="2" charset="-122"/>
                <a:cs typeface="宋体" panose="02010600030101010101" pitchFamily="2" charset="-122"/>
              </a:rPr>
              <a:t>③</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通过劳模的号召力和影响力激励大家艰苦奋斗、爱岗敬业、甘于奉献，这对于建设一支有理想、有道德、有文化、有纪律的高素质职工队伍，对稳定就业、稳定社会、促进发展有着十分重要的战略意义。</a:t>
            </a:r>
            <a:endParaRPr lang="zh-CN" altLang="zh-CN" sz="3600" kern="100">
              <a:effectLst/>
              <a:latin typeface="Calibri" panose="020F0502020204030204" pitchFamily="34" charset="0"/>
              <a:ea typeface="宋体"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7885674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6"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ircle(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9CB8B6C-30B9-4286-8D23-0AAD130DB5C0}"/>
              </a:ext>
            </a:extLst>
          </p:cNvPr>
          <p:cNvSpPr>
            <a:spLocks noGrp="1"/>
          </p:cNvSpPr>
          <p:nvPr>
            <p:ph type="title"/>
          </p:nvPr>
        </p:nvSpPr>
        <p:spPr/>
        <p:txBody>
          <a:bodyPr>
            <a:normAutofit/>
          </a:bodyPr>
          <a:lstStyle/>
          <a:p>
            <a:r>
              <a:rPr lang="zh-CN" altLang="zh-CN" sz="4000" kern="100">
                <a:solidFill>
                  <a:srgbClr val="FF0000"/>
                </a:solidFill>
                <a:effectLst/>
                <a:latin typeface="Calibri" panose="020F0502020204030204" pitchFamily="34" charset="0"/>
                <a:ea typeface="宋体" panose="02010600030101010101" pitchFamily="2" charset="-122"/>
                <a:cs typeface="宋体" panose="02010600030101010101" pitchFamily="2" charset="-122"/>
              </a:rPr>
              <a:t>【人物介绍】</a:t>
            </a:r>
            <a:endParaRPr lang="zh-CN" altLang="en-US" sz="4000">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2E7CC957-ED64-4639-A174-D86A52F577C3}"/>
              </a:ext>
            </a:extLst>
          </p:cNvPr>
          <p:cNvSpPr>
            <a:spLocks noGrp="1"/>
          </p:cNvSpPr>
          <p:nvPr>
            <p:ph idx="1"/>
          </p:nvPr>
        </p:nvSpPr>
        <p:spPr>
          <a:xfrm>
            <a:off x="1" y="1182848"/>
            <a:ext cx="10452682" cy="4858514"/>
          </a:xfrm>
        </p:spPr>
        <p:txBody>
          <a:bodyPr>
            <a:normAutofit fontScale="25000" lnSpcReduction="20000"/>
          </a:bodyPr>
          <a:lstStyle/>
          <a:p>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张秉贵，</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1918</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年出生于北京，</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11</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岁时到纺织厂当童工，</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17</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岁到北京一家杂货店当学徒。旧社会的苦难经历，让张秉贵不堪回首。新中国成立的</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50</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年代初，即将开业的北京百货大楼招聘营业员，尽管规定只招</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25</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岁以下的年轻人，但已经</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36</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岁的张秉贵因有“多年的经商经验”被破格录取，当上“新中国第一店”的售货员。他从</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1955</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11</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月到百货大楼站柜台，</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30</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多年的时间接待顾客近</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400</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万人次，没有跟顾客红过一次脸，吵过一次嘴，没有怠慢过任何一个人。他苦练售货技术和心算法，练就了令人称奇的“一抓准”“一口清”技艺。所谓“一抓准”，就是指一把就能抓准分量；“一口清”则是非常神奇的算账速度。</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
            </a:r>
            <a:b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br>
            <a:endParaRPr lang="zh-CN" altLang="en-US"/>
          </a:p>
        </p:txBody>
      </p:sp>
    </p:spTree>
    <p:extLst>
      <p:ext uri="{BB962C8B-B14F-4D97-AF65-F5344CB8AC3E}">
        <p14:creationId xmlns:p14="http://schemas.microsoft.com/office/powerpoint/2010/main" val="3406172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A88B6C7-AD59-408D-8956-915CCED42169}"/>
              </a:ext>
            </a:extLst>
          </p:cNvPr>
          <p:cNvSpPr>
            <a:spLocks noGrp="1"/>
          </p:cNvSpPr>
          <p:nvPr>
            <p:ph idx="1"/>
          </p:nvPr>
        </p:nvSpPr>
        <p:spPr>
          <a:xfrm>
            <a:off x="184559" y="536895"/>
            <a:ext cx="10016454" cy="5504468"/>
          </a:xfrm>
        </p:spPr>
        <p:txBody>
          <a:bodyPr>
            <a:normAutofit fontScale="25000" lnSpcReduction="20000"/>
          </a:bodyPr>
          <a:lstStyle/>
          <a:p>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1957</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年，被评为北京市劳动模范；</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1979</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被国务院授予全国劳动模范称号，成为商业战线上的一面旗帜，多次被授予优秀共产党员称号，当选为党的十一大代表，第五、第六届全国人大代表和常委。北京有燕京八景，张秉贵售货被称为“燕京第九景”。</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1987</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年，张秉贵因病医治无效，在北京不幸去世，享年</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69</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岁；</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1988</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年，北京市百货大楼在大门广场处为其竖立半身铜像至今，陈云同志亲笔为其题词</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“一团火”精神光耀神州。</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2009</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年张秉贵被评为“</a:t>
            </a:r>
            <a:r>
              <a:rPr lang="en-US"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100</a:t>
            </a:r>
            <a:r>
              <a:rPr lang="zh-CN" altLang="zh-CN" sz="14400" kern="100">
                <a:solidFill>
                  <a:srgbClr val="1E1E1E"/>
                </a:solidFill>
                <a:effectLst/>
                <a:latin typeface="Calibri" panose="020F0502020204030204" pitchFamily="34" charset="0"/>
                <a:ea typeface="宋体" panose="02010600030101010101" pitchFamily="2" charset="-122"/>
                <a:cs typeface="宋体" panose="02010600030101010101" pitchFamily="2" charset="-122"/>
              </a:rPr>
              <a:t>位新中国成立以来感动中国人物”之一。</a:t>
            </a:r>
            <a:endParaRPr lang="zh-CN" altLang="zh-CN" sz="14400" kern="100">
              <a:effectLst/>
              <a:latin typeface="Calibri" pitchFamily="34" charset="0"/>
              <a:ea typeface="宋体"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30866271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p:txBody>
          <a:bodyPr>
            <a:normAutofit/>
          </a:bodyPr>
          <a:lstStyle/>
          <a:p>
            <a:r>
              <a:rPr lang="zh-CN" altLang="zh-CN" sz="4000" kern="100">
                <a:solidFill>
                  <a:srgbClr val="FF0000"/>
                </a:solidFill>
                <a:effectLst/>
                <a:latin typeface="Calibri" panose="020F0502020204030204" pitchFamily="34" charset="0"/>
                <a:ea typeface="宋体" panose="02010600030101010101" pitchFamily="2" charset="-122"/>
                <a:cs typeface="Times New Roman" panose="02020603050405020304" pitchFamily="18" charset="0"/>
              </a:rPr>
              <a:t>【背景探寻】</a:t>
            </a:r>
            <a:endParaRPr lang="zh-CN" altLang="en-US" sz="4000">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343949" y="1266739"/>
            <a:ext cx="9471169" cy="4774624"/>
          </a:xfrm>
        </p:spPr>
        <p:txBody>
          <a:bodyPr>
            <a:normAutofit fontScale="70000" lnSpcReduction="20000"/>
          </a:bodyPr>
          <a:lstStyle/>
          <a:p>
            <a:pPr marL="0" indent="0">
              <a:lnSpc>
                <a:spcPct val="120000"/>
              </a:lnSpc>
              <a:spcBef>
                <a:spcPct val="0"/>
              </a:spcBef>
            </a:pP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中华人民共和国成立后，工人阶级和广大农民实现了政治和经济上的</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翻身</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，获得了主人翁和当家做主的地位，他们的心中充满了感恩和报效国家的劳动热情。为恢复发展国民经济，进行社会主义建设</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,1950</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年，党和政府坚持沿用革命战争时期的经验做法，中华人民共和国第一次评选全国劳动模范和先进工作者，依托社会主义劳动竞赛和生产运动开展了形式多样的劳模运动。</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1950</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9</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25</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日至</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10</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2</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日，全国工农兵劳动模范代表会议在北京举行在这样的背景下，</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一抓准</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的张秉贵作为商业系统的先进代表</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,1957</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年被评为北京市劳动模范。</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1977</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文化大革命</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刚刚结束，百废待兴，各行各业都需要劳动者恢复生产林为民将全国劳动模范张秉贵的事迹加以整理，写成了一篇新闻作品</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a:t>
            </a:r>
            <a:r>
              <a:rPr lang="zh-CN" altLang="zh-CN" sz="3600" kern="100">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心有一团火</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，温暖众人心》，刊载在</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1977</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年</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12</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月</a:t>
            </a:r>
            <a:r>
              <a:rPr lang="en-US"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24</a:t>
            </a:r>
            <a:r>
              <a:rPr lang="zh-CN" altLang="zh-CN" sz="3600" kern="100">
                <a:solidFill>
                  <a:srgbClr val="222222"/>
                </a:solidFill>
                <a:effectLst/>
                <a:latin typeface="Calibri" panose="020F0502020204030204" pitchFamily="34" charset="0"/>
                <a:ea typeface="宋体" panose="02010600030101010101" pitchFamily="2" charset="-122"/>
                <a:cs typeface="Times New Roman" panose="02020603050405020304" pitchFamily="18" charset="0"/>
              </a:rPr>
              <a:t>日的《北京日报》上，供全国人民学习。</a:t>
            </a:r>
            <a:endParaRPr lang="zh-CN" altLang="zh-CN" sz="3600" kern="100">
              <a:effectLst/>
              <a:latin typeface="Calibri" pitchFamily="34" charset="0"/>
              <a:ea typeface="宋体" panose="02010600030101010101" pitchFamily="2" charset="-122"/>
              <a:cs typeface="Times New Roman" panose="02020603050405020304" pitchFamily="18" charset="0"/>
            </a:endParaRPr>
          </a:p>
          <a:p>
            <a:endParaRPr lang="zh-CN" altLang="en-US"/>
          </a:p>
        </p:txBody>
      </p:sp>
    </p:spTree>
    <p:extLst>
      <p:ext uri="{BB962C8B-B14F-4D97-AF65-F5344CB8AC3E}">
        <p14:creationId xmlns:p14="http://schemas.microsoft.com/office/powerpoint/2010/main" val="20386626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a:xfrm>
            <a:off x="677334" y="609600"/>
            <a:ext cx="6663033" cy="514525"/>
          </a:xfrm>
        </p:spPr>
        <p:txBody>
          <a:bodyPr>
            <a:normAutofit fontScale="90000"/>
          </a:bodyPr>
          <a:lstStyle/>
          <a:p>
            <a:r>
              <a:rPr lang="zh-CN" altLang="en-US"/>
              <a:t>词语积累</a:t>
            </a: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486561" y="1392573"/>
            <a:ext cx="11140579" cy="4648790"/>
          </a:xfrm>
        </p:spPr>
        <p:txBody>
          <a:bodyPr>
            <a:noAutofit/>
          </a:bodyPr>
          <a:lstStyle/>
          <a:p>
            <a:r>
              <a:rPr lang="zh-CN" altLang="zh-CN" sz="4000" kern="100">
                <a:solidFill>
                  <a:srgbClr val="1E1E1E"/>
                </a:solidFill>
                <a:effectLst/>
                <a:ea typeface="宋体" panose="02010600030101010101" pitchFamily="2" charset="-122"/>
                <a:cs typeface="宋体" panose="02010600030101010101" pitchFamily="2" charset="-122"/>
              </a:rPr>
              <a:t>【全力以赴】赴：前往。把全部力量都投入进去。</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r>
              <a:rPr lang="zh-CN" altLang="zh-CN" sz="4000" kern="100">
                <a:solidFill>
                  <a:srgbClr val="1E1E1E"/>
                </a:solidFill>
                <a:effectLst/>
                <a:ea typeface="宋体" panose="02010600030101010101" pitchFamily="2" charset="-122"/>
                <a:cs typeface="宋体" panose="02010600030101010101" pitchFamily="2" charset="-122"/>
              </a:rPr>
              <a:t>【座无虚席】虚：空。座位没有空着的。形容出席的人很多。</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r>
              <a:rPr lang="zh-CN" altLang="zh-CN" sz="4000" kern="100">
                <a:solidFill>
                  <a:srgbClr val="1E1E1E"/>
                </a:solidFill>
                <a:effectLst/>
                <a:ea typeface="宋体" panose="02010600030101010101" pitchFamily="2" charset="-122"/>
                <a:cs typeface="宋体" panose="02010600030101010101" pitchFamily="2" charset="-122"/>
              </a:rPr>
              <a:t>【传诵】①辗转传布诵读</a:t>
            </a:r>
            <a:r>
              <a:rPr lang="en-US" altLang="zh-CN" sz="4000" kern="100">
                <a:solidFill>
                  <a:srgbClr val="1E1E1E"/>
                </a:solidFill>
                <a:effectLst/>
                <a:ea typeface="宋体" panose="02010600030101010101" pitchFamily="2" charset="-122"/>
                <a:cs typeface="宋体" panose="02010600030101010101" pitchFamily="2" charset="-122"/>
              </a:rPr>
              <a:t>(</a:t>
            </a:r>
            <a:r>
              <a:rPr lang="zh-CN" altLang="zh-CN" sz="4000" kern="100">
                <a:solidFill>
                  <a:srgbClr val="1E1E1E"/>
                </a:solidFill>
                <a:effectLst/>
                <a:ea typeface="宋体" panose="02010600030101010101" pitchFamily="2" charset="-122"/>
                <a:cs typeface="宋体" panose="02010600030101010101" pitchFamily="2" charset="-122"/>
              </a:rPr>
              <a:t>多用于诗词、文章等</a:t>
            </a:r>
            <a:r>
              <a:rPr lang="en-US" altLang="zh-CN" sz="4000" kern="100">
                <a:solidFill>
                  <a:srgbClr val="1E1E1E"/>
                </a:solidFill>
                <a:effectLst/>
                <a:ea typeface="宋体" panose="02010600030101010101" pitchFamily="2" charset="-122"/>
                <a:cs typeface="宋体" panose="02010600030101010101" pitchFamily="2" charset="-122"/>
              </a:rPr>
              <a:t>)</a:t>
            </a:r>
            <a:r>
              <a:rPr lang="zh-CN" altLang="zh-CN" sz="4000" kern="100">
                <a:solidFill>
                  <a:srgbClr val="1E1E1E"/>
                </a:solidFill>
                <a:effectLst/>
                <a:ea typeface="宋体" panose="02010600030101010101" pitchFamily="2" charset="-122"/>
                <a:cs typeface="宋体" panose="02010600030101010101" pitchFamily="2" charset="-122"/>
              </a:rPr>
              <a:t>；②辗转传布称道</a:t>
            </a:r>
            <a:r>
              <a:rPr lang="en-US" altLang="zh-CN" sz="4000" kern="100">
                <a:solidFill>
                  <a:srgbClr val="1E1E1E"/>
                </a:solidFill>
                <a:effectLst/>
                <a:ea typeface="宋体" panose="02010600030101010101" pitchFamily="2" charset="-122"/>
                <a:cs typeface="宋体" panose="02010600030101010101" pitchFamily="2" charset="-122"/>
              </a:rPr>
              <a:t>(</a:t>
            </a:r>
            <a:r>
              <a:rPr lang="zh-CN" altLang="zh-CN" sz="4000" kern="100">
                <a:solidFill>
                  <a:srgbClr val="1E1E1E"/>
                </a:solidFill>
                <a:effectLst/>
                <a:ea typeface="宋体" panose="02010600030101010101" pitchFamily="2" charset="-122"/>
                <a:cs typeface="宋体" panose="02010600030101010101" pitchFamily="2" charset="-122"/>
              </a:rPr>
              <a:t>多用于名声等</a:t>
            </a:r>
            <a:r>
              <a:rPr lang="en-US" altLang="zh-CN" sz="4000" kern="100">
                <a:solidFill>
                  <a:srgbClr val="1E1E1E"/>
                </a:solidFill>
                <a:effectLst/>
                <a:ea typeface="宋体" panose="02010600030101010101" pitchFamily="2" charset="-122"/>
                <a:cs typeface="宋体" panose="02010600030101010101" pitchFamily="2" charset="-122"/>
              </a:rPr>
              <a:t>)</a:t>
            </a:r>
            <a:r>
              <a:rPr lang="zh-CN" altLang="zh-CN" sz="4000" kern="100">
                <a:solidFill>
                  <a:srgbClr val="1E1E1E"/>
                </a:solidFill>
                <a:effectLst/>
                <a:ea typeface="宋体" panose="02010600030101010101" pitchFamily="2" charset="-122"/>
                <a:cs typeface="宋体" panose="02010600030101010101" pitchFamily="2" charset="-122"/>
              </a:rPr>
              <a:t>。注特别意：传颂，传播颂扬，重在颂扬；传诵和传颂比较，诵一般指扩大说的范围，而颂是称赞的意思</a:t>
            </a:r>
            <a:r>
              <a:rPr lang="en-US" altLang="zh-CN" sz="4000" kern="100">
                <a:solidFill>
                  <a:srgbClr val="1E1E1E"/>
                </a:solidFill>
                <a:effectLst/>
                <a:ea typeface="宋体" panose="02010600030101010101" pitchFamily="2" charset="-122"/>
                <a:cs typeface="宋体" panose="02010600030101010101" pitchFamily="2" charset="-122"/>
              </a:rPr>
              <a:t>,</a:t>
            </a:r>
            <a:r>
              <a:rPr lang="zh-CN" altLang="zh-CN" sz="4000" kern="100">
                <a:solidFill>
                  <a:srgbClr val="1E1E1E"/>
                </a:solidFill>
                <a:effectLst/>
                <a:ea typeface="宋体" panose="02010600030101010101" pitchFamily="2" charset="-122"/>
                <a:cs typeface="宋体" panose="02010600030101010101" pitchFamily="2" charset="-122"/>
              </a:rPr>
              <a:t>多指传播名人名事。</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endParaRPr lang="zh-CN" altLang="en-US" sz="4000"/>
          </a:p>
        </p:txBody>
      </p:sp>
    </p:spTree>
    <p:extLst>
      <p:ext uri="{BB962C8B-B14F-4D97-AF65-F5344CB8AC3E}">
        <p14:creationId xmlns:p14="http://schemas.microsoft.com/office/powerpoint/2010/main" val="12848018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heel(1)">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1" y="1233183"/>
            <a:ext cx="10763074" cy="4808180"/>
          </a:xfrm>
        </p:spPr>
        <p:txBody>
          <a:bodyPr>
            <a:noAutofit/>
          </a:bodyPr>
          <a:lstStyle/>
          <a:p>
            <a:r>
              <a:rPr lang="zh-CN" altLang="zh-CN" sz="3200" kern="100">
                <a:solidFill>
                  <a:srgbClr val="1E1E1E"/>
                </a:solidFill>
                <a:effectLst/>
                <a:ea typeface="宋体" panose="02010600030101010101" pitchFamily="2" charset="-122"/>
                <a:cs typeface="宋体" panose="02010600030101010101" pitchFamily="2" charset="-122"/>
              </a:rPr>
              <a:t>【熙熙攘攘】熙熙：和乐的样子；攘攘：纷乱的样子。形容人来人往，非常热闹拥挤。</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【体贴入微】体贴：细心体谅别人的心情和处境，给予关心和照顾；入微：达到细微的程度。形容对人照顾或关怀非常细心、周到。</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【和颜悦色】颜：面容；悦：愉快；色：脸色。脸色和蔼喜悦。形容和善可亲。</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r>
              <a:rPr lang="zh-CN" altLang="zh-CN" sz="3200" kern="100">
                <a:solidFill>
                  <a:srgbClr val="1E1E1E"/>
                </a:solidFill>
                <a:effectLst/>
                <a:ea typeface="宋体" panose="02010600030101010101" pitchFamily="2" charset="-122"/>
                <a:cs typeface="宋体" panose="02010600030101010101" pitchFamily="2" charset="-122"/>
              </a:rPr>
              <a:t>【全神贯注】贯注：集中。全部精神集中在一点上。形容注意力高度集中。</a:t>
            </a:r>
            <a:r>
              <a:rPr lang="en-US" altLang="zh-CN" sz="3200" kern="100">
                <a:solidFill>
                  <a:srgbClr val="1E1E1E"/>
                </a:solidFill>
                <a:effectLst/>
                <a:ea typeface="宋体" panose="02010600030101010101" pitchFamily="2" charset="-122"/>
                <a:cs typeface="宋体" panose="02010600030101010101" pitchFamily="2" charset="-122"/>
              </a:rPr>
              <a:t/>
            </a:r>
            <a:br>
              <a:rPr lang="en-US" altLang="zh-CN" sz="3200" kern="100">
                <a:solidFill>
                  <a:srgbClr val="1E1E1E"/>
                </a:solidFill>
                <a:effectLst/>
                <a:ea typeface="宋体" panose="02010600030101010101" pitchFamily="2" charset="-122"/>
                <a:cs typeface="宋体" panose="02010600030101010101" pitchFamily="2" charset="-122"/>
              </a:rPr>
            </a:br>
            <a:endParaRPr lang="zh-CN" altLang="en-US" sz="3200"/>
          </a:p>
        </p:txBody>
      </p:sp>
    </p:spTree>
    <p:extLst>
      <p:ext uri="{BB962C8B-B14F-4D97-AF65-F5344CB8AC3E}">
        <p14:creationId xmlns:p14="http://schemas.microsoft.com/office/powerpoint/2010/main" val="22088436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p:txBody>
          <a:bodyPr/>
          <a:lstStyle/>
          <a:p>
            <a:r>
              <a:rPr lang="zh-CN" altLang="zh-CN" sz="3600" kern="100">
                <a:solidFill>
                  <a:srgbClr val="FF0000"/>
                </a:solidFill>
                <a:effectLst/>
                <a:ea typeface="宋体" panose="02010600030101010101" pitchFamily="2" charset="-122"/>
                <a:cs typeface="宋体" panose="02010600030101010101" pitchFamily="2" charset="-122"/>
              </a:rPr>
              <a:t>文章基本可以分为哪几个部分？</a:t>
            </a:r>
            <a:r>
              <a:rPr lang="en-US" altLang="zh-CN" sz="3600" kern="100">
                <a:solidFill>
                  <a:srgbClr val="FF0000"/>
                </a:solidFill>
                <a:effectLst/>
                <a:ea typeface="宋体" panose="02010600030101010101" pitchFamily="2" charset="-122"/>
                <a:cs typeface="宋体" panose="02010600030101010101" pitchFamily="2" charset="-122"/>
              </a:rPr>
              <a:t/>
            </a:r>
            <a:br>
              <a:rPr lang="en-US" altLang="zh-CN" sz="3600" kern="100">
                <a:solidFill>
                  <a:srgbClr val="FF0000"/>
                </a:solidFill>
                <a:effectLst/>
                <a:ea typeface="宋体" panose="02010600030101010101" pitchFamily="2" charset="-122"/>
                <a:cs typeface="宋体" panose="02010600030101010101" pitchFamily="2" charset="-122"/>
              </a:rPr>
            </a:b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677333" y="2160589"/>
            <a:ext cx="10740083" cy="3880773"/>
          </a:xfrm>
        </p:spPr>
        <p:txBody>
          <a:bodyPr>
            <a:noAutofit/>
          </a:bodyPr>
          <a:lstStyle/>
          <a:p>
            <a:r>
              <a:rPr lang="zh-CN" altLang="zh-CN" sz="4000" kern="100">
                <a:solidFill>
                  <a:srgbClr val="1E1E1E"/>
                </a:solidFill>
                <a:effectLst/>
                <a:ea typeface="宋体" panose="02010600030101010101" pitchFamily="2" charset="-122"/>
                <a:cs typeface="宋体" panose="02010600030101010101" pitchFamily="2" charset="-122"/>
              </a:rPr>
              <a:t>第一部分：张秉贵的“一团火”品格的表现。</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r>
              <a:rPr lang="zh-CN" altLang="zh-CN" sz="4000" kern="100">
                <a:solidFill>
                  <a:srgbClr val="1E1E1E"/>
                </a:solidFill>
                <a:effectLst/>
                <a:ea typeface="宋体" panose="02010600030101010101" pitchFamily="2" charset="-122"/>
                <a:cs typeface="宋体" panose="02010600030101010101" pitchFamily="2" charset="-122"/>
              </a:rPr>
              <a:t>第二部分：张秉贵的“一团火”品格的成长。</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r>
              <a:rPr lang="zh-CN" altLang="zh-CN" sz="4000" kern="100">
                <a:solidFill>
                  <a:srgbClr val="1E1E1E"/>
                </a:solidFill>
                <a:effectLst/>
                <a:ea typeface="宋体" panose="02010600030101010101" pitchFamily="2" charset="-122"/>
                <a:cs typeface="宋体" panose="02010600030101010101" pitchFamily="2" charset="-122"/>
              </a:rPr>
              <a:t>第三部分：张秉贵的“一团火”品格的影响。</a:t>
            </a:r>
            <a:r>
              <a:rPr lang="en-US" altLang="zh-CN" sz="4000" kern="100">
                <a:solidFill>
                  <a:srgbClr val="1E1E1E"/>
                </a:solidFill>
                <a:effectLst/>
                <a:ea typeface="宋体" panose="02010600030101010101" pitchFamily="2" charset="-122"/>
                <a:cs typeface="宋体" panose="02010600030101010101" pitchFamily="2" charset="-122"/>
              </a:rPr>
              <a:t/>
            </a:r>
            <a:br>
              <a:rPr lang="en-US" altLang="zh-CN" sz="4000" kern="100">
                <a:solidFill>
                  <a:srgbClr val="1E1E1E"/>
                </a:solidFill>
                <a:effectLst/>
                <a:ea typeface="宋体" panose="02010600030101010101" pitchFamily="2" charset="-122"/>
                <a:cs typeface="宋体" panose="02010600030101010101" pitchFamily="2" charset="-122"/>
              </a:rPr>
            </a:br>
            <a:endParaRPr lang="zh-CN" altLang="en-US" sz="4000"/>
          </a:p>
        </p:txBody>
      </p:sp>
    </p:spTree>
    <p:extLst>
      <p:ext uri="{BB962C8B-B14F-4D97-AF65-F5344CB8AC3E}">
        <p14:creationId xmlns:p14="http://schemas.microsoft.com/office/powerpoint/2010/main" val="6763749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355F4D5-A624-4498-A86D-B4C8195DA346}"/>
              </a:ext>
            </a:extLst>
          </p:cNvPr>
          <p:cNvSpPr>
            <a:spLocks noGrp="1"/>
          </p:cNvSpPr>
          <p:nvPr>
            <p:ph type="title"/>
          </p:nvPr>
        </p:nvSpPr>
        <p:spPr>
          <a:xfrm>
            <a:off x="677334" y="609600"/>
            <a:ext cx="9859238" cy="1320800"/>
          </a:xfrm>
        </p:spPr>
        <p:txBody>
          <a:bodyPr>
            <a:normAutofit fontScale="90000"/>
          </a:bodyPr>
          <a:lstStyle/>
          <a:p>
            <a:r>
              <a:rPr lang="zh-CN" altLang="zh-CN" sz="3600" kern="100">
                <a:solidFill>
                  <a:srgbClr val="FF0000"/>
                </a:solidFill>
                <a:effectLst/>
                <a:ea typeface="宋体" panose="02010600030101010101" pitchFamily="2" charset="-122"/>
                <a:cs typeface="宋体" panose="02010600030101010101" pitchFamily="2" charset="-122"/>
              </a:rPr>
              <a:t>概括文章写了张秉贵的哪些事，分别表现了他的什么品质，从中可以看出张秉贵是一个什么样的人？</a:t>
            </a:r>
            <a:r>
              <a:rPr lang="en-US" altLang="zh-CN" sz="3600" kern="100">
                <a:solidFill>
                  <a:srgbClr val="FF0000"/>
                </a:solidFill>
                <a:effectLst/>
                <a:ea typeface="宋体" panose="02010600030101010101" pitchFamily="2" charset="-122"/>
                <a:cs typeface="宋体" panose="02010600030101010101" pitchFamily="2" charset="-122"/>
              </a:rPr>
              <a:t/>
            </a:r>
            <a:br>
              <a:rPr lang="en-US" altLang="zh-CN" sz="3600" kern="100">
                <a:solidFill>
                  <a:srgbClr val="FF0000"/>
                </a:solidFill>
                <a:effectLst/>
                <a:ea typeface="宋体" panose="02010600030101010101" pitchFamily="2" charset="-122"/>
                <a:cs typeface="宋体" panose="02010600030101010101" pitchFamily="2" charset="-122"/>
              </a:rPr>
            </a:br>
            <a:endParaRPr lang="zh-CN" altLang="en-US">
              <a:solidFill>
                <a:srgbClr val="FF0000"/>
              </a:solidFill>
            </a:endParaRPr>
          </a:p>
        </p:txBody>
      </p:sp>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9C89B550-2D34-4A7B-885C-43BFE3192915}"/>
              </a:ext>
            </a:extLst>
          </p:cNvPr>
          <p:cNvSpPr>
            <a:spLocks noGrp="1"/>
          </p:cNvSpPr>
          <p:nvPr>
            <p:ph idx="1"/>
          </p:nvPr>
        </p:nvSpPr>
        <p:spPr>
          <a:xfrm>
            <a:off x="100669" y="2160589"/>
            <a:ext cx="10595294" cy="3880773"/>
          </a:xfrm>
        </p:spPr>
        <p:txBody>
          <a:bodyPr>
            <a:noAutofit/>
          </a:bodyPr>
          <a:lstStyle/>
          <a:p>
            <a:r>
              <a:rPr lang="zh-CN" altLang="zh-CN" sz="3600" kern="100">
                <a:solidFill>
                  <a:srgbClr val="1E1E1E"/>
                </a:solidFill>
                <a:effectLst/>
                <a:ea typeface="宋体" panose="02010600030101010101" pitchFamily="2" charset="-122"/>
                <a:cs typeface="宋体" panose="02010600030101010101" pitchFamily="2" charset="-122"/>
              </a:rPr>
              <a:t>①张秉贵用糖哄哭闹的小孩，表现了他的耐心细致、周到体贴。</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②张秉贵给要赶火车的顾客提前称糖并悉心指路，表现了他体贴入微、急人所急、解人所难的品质。</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③张秉贵接待了气呼呼的女顾客，表现了他的热情大度、主动耐心、和蔼亲切。</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r>
              <a:rPr lang="zh-CN" altLang="zh-CN" sz="3600" kern="100">
                <a:solidFill>
                  <a:srgbClr val="1E1E1E"/>
                </a:solidFill>
                <a:effectLst/>
                <a:ea typeface="宋体" panose="02010600030101010101" pitchFamily="2" charset="-122"/>
                <a:cs typeface="宋体" panose="02010600030101010101" pitchFamily="2" charset="-122"/>
              </a:rPr>
              <a:t>④张秉贵的女儿生病，却依旧没有影响他的服务态度，表现了他的隐忍克制、爱岗敬业、公私分明。</a:t>
            </a:r>
            <a:r>
              <a:rPr lang="en-US" altLang="zh-CN" sz="3600" kern="100">
                <a:solidFill>
                  <a:srgbClr val="1E1E1E"/>
                </a:solidFill>
                <a:effectLst/>
                <a:ea typeface="宋体" panose="02010600030101010101" pitchFamily="2" charset="-122"/>
                <a:cs typeface="宋体" panose="02010600030101010101" pitchFamily="2" charset="-122"/>
              </a:rPr>
              <a:t/>
            </a:r>
            <a:br>
              <a:rPr lang="en-US" altLang="zh-CN" sz="3600" kern="100">
                <a:solidFill>
                  <a:srgbClr val="1E1E1E"/>
                </a:solidFill>
                <a:effectLst/>
                <a:ea typeface="宋体" panose="02010600030101010101" pitchFamily="2" charset="-122"/>
                <a:cs typeface="宋体" panose="02010600030101010101" pitchFamily="2" charset="-122"/>
              </a:rPr>
            </a:br>
            <a:endParaRPr lang="zh-CN" altLang="en-US" sz="3600"/>
          </a:p>
        </p:txBody>
      </p:sp>
    </p:spTree>
    <p:extLst>
      <p:ext uri="{BB962C8B-B14F-4D97-AF65-F5344CB8AC3E}">
        <p14:creationId xmlns:p14="http://schemas.microsoft.com/office/powerpoint/2010/main" val="282799504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平面">
  <a:themeElements>
    <a:clrScheme name="平面">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平面">
      <a:majorFont>
        <a:latin typeface="Trebuchet MS"/>
        <a:ea typeface="Arial"/>
        <a:cs typeface="Arial"/>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Arial"/>
        <a:cs typeface="Arial"/>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平面">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42</TotalTime>
  <Words>1369</Words>
  <Application>Microsoft Office PowerPoint</Application>
  <PresentationFormat>自定义</PresentationFormat>
  <Paragraphs>40</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平面</vt:lpstr>
      <vt:lpstr>心有一团火，温暖众人心</vt:lpstr>
      <vt:lpstr>学习目标 </vt:lpstr>
      <vt:lpstr>【人物介绍】</vt:lpstr>
      <vt:lpstr>PowerPoint 演示文稿</vt:lpstr>
      <vt:lpstr>【背景探寻】</vt:lpstr>
      <vt:lpstr>词语积累</vt:lpstr>
      <vt:lpstr>PowerPoint 演示文稿</vt:lpstr>
      <vt:lpstr>文章基本可以分为哪几个部分？ </vt:lpstr>
      <vt:lpstr>概括文章写了张秉贵的哪些事，分别表现了他的什么品质，从中可以看出张秉贵是一个什么样的人？ </vt:lpstr>
      <vt:lpstr>PowerPoint 演示文稿</vt:lpstr>
      <vt:lpstr>试着总结这篇通讯的行文结构是怎样的？ </vt:lpstr>
      <vt:lpstr>重点研讨 1.文章在描写张秉贵的时候，选择了很多细节，试找出来，并分析其作用。 </vt:lpstr>
      <vt:lpstr>PowerPoint 演示文稿</vt:lpstr>
      <vt:lpstr>找出文中写“一团火”的句子，分析文章的行文线索和结构特点，并说说文章为什么用《心有一团火，温暖众人心》作为标题。  </vt:lpstr>
      <vt:lpstr>“一团火”的服务精神，是本文的线索。作品以“一团火”的服务精神为线索展开，贯穿全文。采用了彩线串珠式的结构方式，叙写老售货员生活中的平凡事迹，凸显了主人公具有“一团火”精神风貌，赞扬之情溢于文中。这种标题安排，起到概括故事情节，突出人物形象，深化主题的作用。 </vt:lpstr>
      <vt:lpstr>拓展探究 通过本文的学习，你觉得人物通讯在写作时要注意哪些方面。 </vt:lpstr>
      <vt:lpstr>2.张秉贵的“一团火”精神给了你什么启发？ </vt:lpstr>
      <vt:lpstr>3、“心有一团火，温暖众人心”为题的好处。 </vt:lpstr>
      <vt:lpstr>4、关于张秉贵的服务精神，有的人认为需要坚持贯彻，有的人认为已经脱离时代，对此，你的看法是什么? </vt:lpstr>
      <vt:lpstr>PowerPoint 演示文稿</vt:lpstr>
      <vt:lpstr>5、作家冰心说：“他用这团火，温暖着别人，照亮了别人”，当今时代，我们要如何理解张秉贵的“一团火”精神？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Dell</dc:creator>
  <cp:lastModifiedBy>hj</cp:lastModifiedBy>
  <cp:revision>7</cp:revision>
  <dcterms:created xsi:type="dcterms:W3CDTF">2020-08-08T02:37:37Z</dcterms:created>
  <dcterms:modified xsi:type="dcterms:W3CDTF">2020-09-14T05:03:45Z</dcterms:modified>
</cp:coreProperties>
</file>