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7" r:id="rId2"/>
  </p:sldMasterIdLst>
  <p:notesMasterIdLst>
    <p:notesMasterId r:id="rId3"/>
  </p:notesMasterIdLst>
  <p:sldIdLst>
    <p:sldId id="441" r:id="rId4"/>
    <p:sldId id="433" r:id="rId5"/>
    <p:sldId id="426" r:id="rId6"/>
    <p:sldId id="493" r:id="rId7"/>
    <p:sldId id="435" r:id="rId8"/>
    <p:sldId id="575" r:id="rId9"/>
    <p:sldId id="574" r:id="rId10"/>
    <p:sldId id="429" r:id="rId11"/>
    <p:sldId id="546" r:id="rId12"/>
    <p:sldId id="463" r:id="rId13"/>
    <p:sldId id="449" r:id="rId14"/>
    <p:sldId id="442" r:id="rId15"/>
    <p:sldId id="483" r:id="rId16"/>
    <p:sldId id="547" r:id="rId17"/>
    <p:sldId id="548" r:id="rId18"/>
    <p:sldId id="468" r:id="rId19"/>
    <p:sldId id="556" r:id="rId20"/>
    <p:sldId id="467" r:id="rId21"/>
    <p:sldId id="469" r:id="rId22"/>
    <p:sldId id="558" r:id="rId23"/>
    <p:sldId id="452" r:id="rId24"/>
    <p:sldId id="557" r:id="rId25"/>
    <p:sldId id="559" r:id="rId26"/>
    <p:sldId id="458" r:id="rId27"/>
    <p:sldId id="457" r:id="rId28"/>
    <p:sldId id="454" r:id="rId29"/>
    <p:sldId id="455" r:id="rId30"/>
    <p:sldId id="602" r:id="rId31"/>
    <p:sldId id="603" r:id="rId32"/>
    <p:sldId id="601" r:id="rId33"/>
    <p:sldId id="560" r:id="rId34"/>
    <p:sldId id="554" r:id="rId35"/>
    <p:sldId id="573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08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tags" Target="tags/tag286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1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Rectangle 2"/>
          <p:cNvSpPr/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round/>
          </a:ln>
        </p:spPr>
      </p:sp>
      <p:sp>
        <p:nvSpPr>
          <p:cNvPr id="14338" name="Rectangle 3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b="1">
                <a:latin typeface="Arial" panose="020b0604020202020204" pitchFamily="34" charset="0"/>
              </a:rPr>
              <a:t>形象又称艺术形象，在诗歌中也称意象，</a:t>
            </a:r>
            <a:r>
              <a:rPr lang="zh-CN" altLang="en-US">
                <a:latin typeface="Arial" panose="020b0604020202020204" pitchFamily="34" charset="0"/>
              </a:rPr>
              <a:t>诗歌作品的形象指的是诗歌作品创造出来的生动具体的、寄寓作者的生活理想和思想感情的艺术形象。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69A60B-DE47-494D-994D-9339B0550092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image" Target="../media/image3.jpeg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95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04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13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22.xml" /><Relationship Id="rId11" Type="http://schemas.openxmlformats.org/officeDocument/2006/relationships/tags" Target="../tags/tag123.xml" /><Relationship Id="rId12" Type="http://schemas.openxmlformats.org/officeDocument/2006/relationships/tags" Target="../tags/tag124.xml" /><Relationship Id="rId13" Type="http://schemas.openxmlformats.org/officeDocument/2006/relationships/image" Target="../media/image3.jpe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image" Target="../media/image3.jpeg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tags" Target="../tags/tag13.xml" /><Relationship Id="rId9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.xm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image" Target="../media/image8.jpeg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43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microsoft.com/office/2007/relationships/hdphoto" Target="../media/image7.wdp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image" Target="../media/image8.jpeg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12" Type="http://schemas.openxmlformats.org/officeDocument/2006/relationships/tags" Target="../tags/tag163.xml" /><Relationship Id="rId13" Type="http://schemas.openxmlformats.org/officeDocument/2006/relationships/image" Target="../media/image10.jpeg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56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microsoft.com/office/2007/relationships/hdphoto" Target="../media/image7.wdp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10" Type="http://schemas.openxmlformats.org/officeDocument/2006/relationships/tags" Target="../tags/tag170.xml" /><Relationship Id="rId11" Type="http://schemas.openxmlformats.org/officeDocument/2006/relationships/tags" Target="../tags/tag171.xml" /><Relationship Id="rId12" Type="http://schemas.openxmlformats.org/officeDocument/2006/relationships/tags" Target="../tags/tag172.xml" /><Relationship Id="rId13" Type="http://schemas.openxmlformats.org/officeDocument/2006/relationships/tags" Target="../tags/tag173.xml" /><Relationship Id="rId14" Type="http://schemas.openxmlformats.org/officeDocument/2006/relationships/tags" Target="../tags/tag174.xml" /><Relationship Id="rId15" Type="http://schemas.openxmlformats.org/officeDocument/2006/relationships/image" Target="../media/image10.jpeg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65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microsoft.com/office/2007/relationships/hdphoto" Target="../media/image7.wdp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image" Target="../media/image10.jpeg" /><Relationship Id="rId8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0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image" Target="../media/image12.png" /><Relationship Id="rId5" Type="http://schemas.openxmlformats.org/officeDocument/2006/relationships/tags" Target="../tags/tag183.xml" /><Relationship Id="rId6" Type="http://schemas.openxmlformats.org/officeDocument/2006/relationships/image" Target="../media/image10.jpeg" /><Relationship Id="rId7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4.xm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12" Type="http://schemas.openxmlformats.org/officeDocument/2006/relationships/tags" Target="../tags/tag192.xml" /><Relationship Id="rId13" Type="http://schemas.openxmlformats.org/officeDocument/2006/relationships/image" Target="../media/image10.jpeg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85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microsoft.com/office/2007/relationships/hdphoto" Target="../media/image7.wdp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3.xml" /><Relationship Id="rId10" Type="http://schemas.openxmlformats.org/officeDocument/2006/relationships/tags" Target="../tags/tag200.xml" /><Relationship Id="rId11" Type="http://schemas.openxmlformats.org/officeDocument/2006/relationships/image" Target="../media/image10.jpeg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2.png" /><Relationship Id="rId3" Type="http://schemas.openxmlformats.org/officeDocument/2006/relationships/tags" Target="../tags/tag194.xml" /><Relationship Id="rId4" Type="http://schemas.openxmlformats.org/officeDocument/2006/relationships/image" Target="../media/image13.png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1.xml" /><Relationship Id="rId10" Type="http://schemas.openxmlformats.org/officeDocument/2006/relationships/image" Target="../media/image10.jpe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2.png" /><Relationship Id="rId3" Type="http://schemas.openxmlformats.org/officeDocument/2006/relationships/tags" Target="../tags/tag202.xml" /><Relationship Id="rId4" Type="http://schemas.openxmlformats.org/officeDocument/2006/relationships/image" Target="../media/image13.png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tags" Target="../tags/tag20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10" Type="http://schemas.openxmlformats.org/officeDocument/2006/relationships/tags" Target="../tags/tag213.xml" /><Relationship Id="rId11" Type="http://schemas.openxmlformats.org/officeDocument/2006/relationships/tags" Target="../tags/tag214.xml" /><Relationship Id="rId12" Type="http://schemas.openxmlformats.org/officeDocument/2006/relationships/tags" Target="../tags/tag215.xml" /><Relationship Id="rId13" Type="http://schemas.openxmlformats.org/officeDocument/2006/relationships/tags" Target="../tags/tag216.xml" /><Relationship Id="rId14" Type="http://schemas.openxmlformats.org/officeDocument/2006/relationships/image" Target="../media/image10.jpeg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209.xml" /><Relationship Id="rId3" Type="http://schemas.openxmlformats.org/officeDocument/2006/relationships/image" Target="../media/image14.jpeg" /><Relationship Id="rId4" Type="http://schemas.openxmlformats.org/officeDocument/2006/relationships/tags" Target="../tags/tag210.xml" /><Relationship Id="rId5" Type="http://schemas.openxmlformats.org/officeDocument/2006/relationships/image" Target="../media/image15.png" /><Relationship Id="rId6" Type="http://schemas.openxmlformats.org/officeDocument/2006/relationships/image" Target="../media/image16.png" /><Relationship Id="rId7" Type="http://schemas.openxmlformats.org/officeDocument/2006/relationships/tags" Target="../tags/tag211.xml" /><Relationship Id="rId8" Type="http://schemas.openxmlformats.org/officeDocument/2006/relationships/image" Target="../media/image17.png" /><Relationship Id="rId9" Type="http://schemas.openxmlformats.org/officeDocument/2006/relationships/tags" Target="../tags/tag21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tags" Target="../tags/tag2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7.xml" /><Relationship Id="rId10" Type="http://schemas.openxmlformats.org/officeDocument/2006/relationships/image" Target="../media/image10.jpe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microsoft.com/office/2007/relationships/hdphoto" Target="../media/image7.wdp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3.xml" /><Relationship Id="rId10" Type="http://schemas.openxmlformats.org/officeDocument/2006/relationships/tags" Target="../tags/tag230.xml" /><Relationship Id="rId11" Type="http://schemas.openxmlformats.org/officeDocument/2006/relationships/image" Target="../media/image10.jpeg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2.png" /><Relationship Id="rId3" Type="http://schemas.openxmlformats.org/officeDocument/2006/relationships/tags" Target="../tags/tag224.xml" /><Relationship Id="rId4" Type="http://schemas.openxmlformats.org/officeDocument/2006/relationships/image" Target="../media/image13.png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tags" Target="../tags/tag229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10" Type="http://schemas.openxmlformats.org/officeDocument/2006/relationships/image" Target="../media/image10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10" Type="http://schemas.openxmlformats.org/officeDocument/2006/relationships/image" Target="../media/image10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tags" Target="../tags/tag244.xml" /><Relationship Id="rId8" Type="http://schemas.openxmlformats.org/officeDocument/2006/relationships/tags" Target="../tags/tag245.xml" /><Relationship Id="rId9" Type="http://schemas.openxmlformats.org/officeDocument/2006/relationships/tags" Target="../tags/tag246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png" /><Relationship Id="rId10" Type="http://schemas.openxmlformats.org/officeDocument/2006/relationships/image" Target="../media/image10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5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image" Target="../media/image10.jpeg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8.png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5.xml" /><Relationship Id="rId10" Type="http://schemas.openxmlformats.org/officeDocument/2006/relationships/tags" Target="../tags/tag272.xml" /><Relationship Id="rId11" Type="http://schemas.openxmlformats.org/officeDocument/2006/relationships/image" Target="../media/image10.jpeg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66.xml" /><Relationship Id="rId3" Type="http://schemas.openxmlformats.org/officeDocument/2006/relationships/image" Target="../media/image19.png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image" Target="../media/image20.png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38.xml" /><Relationship Id="rId11" Type="http://schemas.openxmlformats.org/officeDocument/2006/relationships/tags" Target="../tags/tag39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image" Target="../media/image2.jpe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tags" Target="../tags/tag55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2781299" y="1974990"/>
            <a:ext cx="6629401" cy="1285282"/>
          </a:xfrm>
        </p:spPr>
        <p:txBody>
          <a:bodyPr anchor="ctr">
            <a:normAutofit/>
          </a:bodyPr>
          <a:lstStyle>
            <a:lvl1pPr algn="ctr">
              <a:defRPr sz="6000" b="1" spc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2781299" y="3313528"/>
            <a:ext cx="6629401" cy="1578610"/>
          </a:xfrm>
        </p:spPr>
        <p:txBody>
          <a:bodyPr>
            <a:normAutofit/>
          </a:bodyPr>
          <a:lstStyle>
            <a:lvl1pPr marL="0" indent="0" algn="ctr">
              <a:buNone/>
              <a:defRPr sz="2400" spc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781299" y="2639846"/>
            <a:ext cx="6629402" cy="1578307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6000" spc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8255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0" y="8255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0" y="-13017"/>
            <a:ext cx="951230" cy="110617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625557" y="476672"/>
            <a:ext cx="1518116" cy="5760640"/>
          </a:xfrm>
        </p:spPr>
        <p:txBody>
          <a:bodyPr vert="eaVert" anchor="ctr">
            <a:normAutofit/>
          </a:bodyPr>
          <a:lstStyle>
            <a:lvl1pPr algn="dist">
              <a:defRPr sz="54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9339972-F6CA-4D82-A41E-85FC104EF1A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B2C30E2-E5F9-4722-B3D5-5BFDDF391B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51652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60926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-243408"/>
            <a:ext cx="12191999" cy="7101407"/>
            <a:chOff x="0" y="-243408"/>
            <a:chExt cx="12191999" cy="7101407"/>
          </a:xfrm>
        </p:grpSpPr>
        <p:sp>
          <p:nvSpPr>
            <p:cNvPr id="13" name="矩形 12"/>
            <p:cNvSpPr/>
            <p:nvPr userDrawn="1">
              <p:custDataLst>
                <p:tags r:id="rId2"/>
              </p:custDataLst>
            </p:nvPr>
          </p:nvSpPr>
          <p:spPr>
            <a:xfrm>
              <a:off x="10056440" y="3632666"/>
              <a:ext cx="2135559" cy="3225333"/>
            </a:xfrm>
            <a:prstGeom prst="rect">
              <a:avLst/>
            </a:prstGeom>
            <a:blipFill dpi="0" rotWithShape="1">
              <a:blip r:embed="rId3">
                <a:alphaModFix amt="8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77" b="88889" l="869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243408"/>
              <a:ext cx="1126688" cy="79208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8614311" y="1499493"/>
            <a:ext cx="3577691" cy="53844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3311691" y="2918071"/>
            <a:ext cx="5568618" cy="1200329"/>
          </a:xfrm>
        </p:spPr>
        <p:txBody>
          <a:bodyPr anchor="ctr">
            <a:normAutofit/>
          </a:bodyPr>
          <a:lstStyle>
            <a:lvl1pPr algn="ctr">
              <a:defRPr sz="48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9339972-F6CA-4D82-A41E-85FC104EF1A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B2C30E2-E5F9-4722-B3D5-5BFDDF391B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0" y="-243408"/>
            <a:ext cx="12191999" cy="7101407"/>
            <a:chOff x="0" y="-243408"/>
            <a:chExt cx="12191999" cy="7101407"/>
          </a:xfrm>
        </p:grpSpPr>
        <p:sp>
          <p:nvSpPr>
            <p:cNvPr id="17" name="矩形 16"/>
            <p:cNvSpPr/>
            <p:nvPr userDrawn="1">
              <p:custDataLst>
                <p:tags r:id="rId2"/>
              </p:custDataLst>
            </p:nvPr>
          </p:nvSpPr>
          <p:spPr>
            <a:xfrm>
              <a:off x="10056440" y="3632666"/>
              <a:ext cx="2135559" cy="3225333"/>
            </a:xfrm>
            <a:prstGeom prst="rect">
              <a:avLst/>
            </a:prstGeom>
            <a:blipFill dpi="0" rotWithShape="1">
              <a:blip r:embed="rId3">
                <a:alphaModFix amt="8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8" name="图片 1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77" b="88889" l="869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243408"/>
              <a:ext cx="1126688" cy="79208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-243408"/>
            <a:ext cx="12191999" cy="7101407"/>
            <a:chOff x="0" y="-243408"/>
            <a:chExt cx="12191999" cy="7101407"/>
          </a:xfrm>
        </p:grpSpPr>
        <p:sp>
          <p:nvSpPr>
            <p:cNvPr id="13" name="矩形 12"/>
            <p:cNvSpPr/>
            <p:nvPr userDrawn="1">
              <p:custDataLst>
                <p:tags r:id="rId2"/>
              </p:custDataLst>
            </p:nvPr>
          </p:nvSpPr>
          <p:spPr>
            <a:xfrm>
              <a:off x="10056440" y="3632666"/>
              <a:ext cx="2135559" cy="3225333"/>
            </a:xfrm>
            <a:prstGeom prst="rect">
              <a:avLst/>
            </a:prstGeom>
            <a:blipFill dpi="0" rotWithShape="1">
              <a:blip r:embed="rId3">
                <a:alphaModFix amt="8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77" b="88889" l="869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243408"/>
              <a:ext cx="1126688" cy="79208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776520" y="4727702"/>
            <a:ext cx="1415480" cy="21302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91344" y="116632"/>
            <a:ext cx="839416" cy="7442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-243408"/>
            <a:ext cx="12191999" cy="7101407"/>
            <a:chOff x="0" y="-243408"/>
            <a:chExt cx="12191999" cy="7101407"/>
          </a:xfrm>
        </p:grpSpPr>
        <p:sp>
          <p:nvSpPr>
            <p:cNvPr id="15" name="矩形 14"/>
            <p:cNvSpPr/>
            <p:nvPr userDrawn="1">
              <p:custDataLst>
                <p:tags r:id="rId2"/>
              </p:custDataLst>
            </p:nvPr>
          </p:nvSpPr>
          <p:spPr>
            <a:xfrm>
              <a:off x="10056440" y="3632666"/>
              <a:ext cx="2135559" cy="3225333"/>
            </a:xfrm>
            <a:prstGeom prst="rect">
              <a:avLst/>
            </a:prstGeom>
            <a:blipFill dpi="0" rotWithShape="1">
              <a:blip r:embed="rId3">
                <a:alphaModFix amt="8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77" b="88889" l="869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243408"/>
              <a:ext cx="1126688" cy="79208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>
              <a:alpha val="8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52584" y="0"/>
            <a:ext cx="839416" cy="7442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0" y="5301208"/>
            <a:ext cx="1051635" cy="158271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>
              <a:alpha val="8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52584" y="0"/>
            <a:ext cx="839416" cy="744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0" y="5301208"/>
            <a:ext cx="1051635" cy="158271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871531" y="968692"/>
            <a:ext cx="5653501" cy="5323045"/>
            <a:chOff x="2343314" y="591466"/>
            <a:chExt cx="3520816" cy="3315018"/>
          </a:xfrm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3142573" y="609446"/>
              <a:ext cx="2714838" cy="2714838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3149292" y="591466"/>
              <a:ext cx="2714838" cy="2714838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 l="12000" r="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rot="726878">
              <a:off x="3124347" y="2680201"/>
              <a:ext cx="867797" cy="122628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flipH="1">
              <a:off x="2343314" y="634834"/>
              <a:ext cx="888891" cy="788089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7790765" y="2852936"/>
            <a:ext cx="997196" cy="3438801"/>
          </a:xfrm>
        </p:spPr>
        <p:txBody>
          <a:bodyPr vert="eaVert" anchor="t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C9339972-F6CA-4D82-A41E-85FC104EF1A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9B2C30E2-E5F9-4722-B3D5-5BFDDF391B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cxnSp>
        <p:nvCxnSpPr>
          <p:cNvPr id="9" name="Straight Connector 4"/>
          <p:cNvCxnSpPr/>
          <p:nvPr>
            <p:custDataLst>
              <p:tags r:id="rId3"/>
            </p:custDataLst>
          </p:nvPr>
        </p:nvCxnSpPr>
        <p:spPr>
          <a:xfrm>
            <a:off x="5472460" y="3587031"/>
            <a:ext cx="5223325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359430" y="2913177"/>
            <a:ext cx="5951190" cy="1031359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54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5359430" y="4004472"/>
            <a:ext cx="5951190" cy="1031359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20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Rectangle 1"/>
          <p:cNvSpPr/>
          <p:nvPr>
            <p:custDataLst>
              <p:tags r:id="rId9"/>
            </p:custDataLst>
          </p:nvPr>
        </p:nvSpPr>
        <p:spPr>
          <a:xfrm>
            <a:off x="1793087" y="1948619"/>
            <a:ext cx="4806261" cy="75929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88900" dir="5400000" sx="99000" sy="99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10056495" y="3632835"/>
            <a:ext cx="2135505" cy="3225165"/>
          </a:xfrm>
          <a:prstGeom prst="rect">
            <a:avLst/>
          </a:prstGeom>
          <a:blipFill dpi="0" rotWithShape="1">
            <a:blip r:embed="rId2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77" b="88889" l="869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205"/>
            <a:ext cx="1126490" cy="7918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>
              <a:alpha val="8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52584" y="0"/>
            <a:ext cx="839416" cy="744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0" y="5301208"/>
            <a:ext cx="1051635" cy="158271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776520" y="4727702"/>
            <a:ext cx="1415480" cy="213029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776520" y="4727702"/>
            <a:ext cx="1415480" cy="213029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992544" y="116632"/>
            <a:ext cx="1055440" cy="935752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2544" y="116632"/>
            <a:ext cx="1055440" cy="93575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9683199" y="3068960"/>
            <a:ext cx="2508800" cy="3789039"/>
          </a:xfrm>
          <a:prstGeom prst="rect">
            <a:avLst/>
          </a:prstGeom>
          <a:blipFill dpi="0" rotWithShape="1">
            <a:blip r:embed="rId3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0" anchor="b">
            <a:normAutofit/>
          </a:bodyPr>
          <a:lstStyle>
            <a:lvl1pPr algn="ctr">
              <a:defRPr sz="60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rIns="90000" bIns="46800"/>
          <a:lstStyle>
            <a:lvl1pPr algn="ctr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302022" y="191056"/>
            <a:ext cx="1732839" cy="153633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02167" y="609600"/>
            <a:ext cx="1138766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02167" y="1905000"/>
            <a:ext cx="5592233" cy="20208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905000"/>
            <a:ext cx="5592233" cy="20208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02167" y="4078288"/>
            <a:ext cx="5592233" cy="20208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4078288"/>
            <a:ext cx="5592233" cy="20208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47EB71E1-94D2-4EC2-AA88-4C2FDF70CF8F}" type="datetimeFigureOut">
              <a:rPr lang="zh-CN" altLang="en-US"/>
              <a:t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B3136090-1577-498D-AFFE-4FC5007737E5}" type="slidenum">
              <a:rPr lang="zh-CN" altLang="en-US"/>
              <a:t/>
            </a:fld>
            <a:endParaRPr lang="en-US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0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0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-1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29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29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619125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2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3.xml" /><Relationship Id="rId21" Type="http://schemas.openxmlformats.org/officeDocument/2006/relationships/tags" Target="../tags/tag134.xml" /><Relationship Id="rId22" Type="http://schemas.openxmlformats.org/officeDocument/2006/relationships/tags" Target="../tags/tag135.xml" /><Relationship Id="rId23" Type="http://schemas.openxmlformats.org/officeDocument/2006/relationships/tags" Target="../tags/tag136.xml" /><Relationship Id="rId24" Type="http://schemas.openxmlformats.org/officeDocument/2006/relationships/tags" Target="../tags/tag137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29.xml" /><Relationship Id="rId12" Type="http://schemas.openxmlformats.org/officeDocument/2006/relationships/slideLayout" Target="../slideLayouts/slideLayout30.xml" /><Relationship Id="rId13" Type="http://schemas.openxmlformats.org/officeDocument/2006/relationships/slideLayout" Target="../slideLayouts/slideLayout31.xml" /><Relationship Id="rId14" Type="http://schemas.openxmlformats.org/officeDocument/2006/relationships/slideLayout" Target="../slideLayouts/slideLayout32.xml" /><Relationship Id="rId15" Type="http://schemas.openxmlformats.org/officeDocument/2006/relationships/slideLayout" Target="../slideLayouts/slideLayout33.xml" /><Relationship Id="rId16" Type="http://schemas.openxmlformats.org/officeDocument/2006/relationships/slideLayout" Target="../slideLayouts/slideLayout34.xml" /><Relationship Id="rId17" Type="http://schemas.openxmlformats.org/officeDocument/2006/relationships/slideLayout" Target="../slideLayouts/slideLayout35.xml" /><Relationship Id="rId18" Type="http://schemas.openxmlformats.org/officeDocument/2006/relationships/slideLayout" Target="../slideLayouts/slideLayout36.xml" /><Relationship Id="rId19" Type="http://schemas.openxmlformats.org/officeDocument/2006/relationships/slideLayout" Target="../slideLayouts/slideLayout37.xml" /><Relationship Id="rId2" Type="http://schemas.openxmlformats.org/officeDocument/2006/relationships/slideLayout" Target="../slideLayouts/slideLayout20.xml" /><Relationship Id="rId20" Type="http://schemas.openxmlformats.org/officeDocument/2006/relationships/tags" Target="../tags/tag273.xml" /><Relationship Id="rId21" Type="http://schemas.openxmlformats.org/officeDocument/2006/relationships/tags" Target="../tags/tag274.xml" /><Relationship Id="rId22" Type="http://schemas.openxmlformats.org/officeDocument/2006/relationships/tags" Target="../tags/tag275.xml" /><Relationship Id="rId23" Type="http://schemas.openxmlformats.org/officeDocument/2006/relationships/tags" Target="../tags/tag276.xml" /><Relationship Id="rId24" Type="http://schemas.openxmlformats.org/officeDocument/2006/relationships/tags" Target="../tags/tag277.xml" /><Relationship Id="rId25" Type="http://schemas.openxmlformats.org/officeDocument/2006/relationships/tags" Target="../tags/tag278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4.xml" /><Relationship Id="rId7" Type="http://schemas.openxmlformats.org/officeDocument/2006/relationships/slideLayout" Target="../slideLayouts/slideLayout25.xml" /><Relationship Id="rId8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2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</p:sldLayoutIdLst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2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31.png" /><Relationship Id="rId3" Type="http://schemas.openxmlformats.org/officeDocument/2006/relationships/tags" Target="../tags/tag283.xml" /><Relationship Id="rId4" Type="http://schemas.openxmlformats.org/officeDocument/2006/relationships/image" Target="../media/image3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3.png" /><Relationship Id="rId3" Type="http://schemas.openxmlformats.org/officeDocument/2006/relationships/tags" Target="../tags/tag28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4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7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22.jpeg" /><Relationship Id="rId3" Type="http://schemas.openxmlformats.org/officeDocument/2006/relationships/image" Target="../media/image2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31.png" /><Relationship Id="rId3" Type="http://schemas.openxmlformats.org/officeDocument/2006/relationships/tags" Target="../tags/tag285.xml" /><Relationship Id="rId4" Type="http://schemas.openxmlformats.org/officeDocument/2006/relationships/image" Target="../media/image2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3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9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0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1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3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4.png" /><Relationship Id="rId4" Type="http://schemas.openxmlformats.org/officeDocument/2006/relationships/tags" Target="../tags/tag279.xml" /><Relationship Id="rId5" Type="http://schemas.openxmlformats.org/officeDocument/2006/relationships/tags" Target="../tags/tag28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5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6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7.png" /><Relationship Id="rId3" Type="http://schemas.openxmlformats.org/officeDocument/2006/relationships/image" Target="../media/image4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27.png" /><Relationship Id="rId3" Type="http://schemas.openxmlformats.org/officeDocument/2006/relationships/tags" Target="../tags/tag281.xml" /><Relationship Id="rId4" Type="http://schemas.openxmlformats.org/officeDocument/2006/relationships/image" Target="../media/image28.png" /><Relationship Id="rId5" Type="http://schemas.openxmlformats.org/officeDocument/2006/relationships/image" Target="../media/image29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28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3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框 9217"/>
          <p:cNvSpPr txBox="1">
            <a:spLocks noChangeArrowheads="1"/>
          </p:cNvSpPr>
          <p:nvPr/>
        </p:nvSpPr>
        <p:spPr bwMode="auto">
          <a:xfrm>
            <a:off x="2063750" y="549275"/>
            <a:ext cx="8424863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1150620" y="549275"/>
            <a:ext cx="10251440" cy="5908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葡萄美酒夜光杯，欲饮琵琶马上催。醉卧沙场君莫笑，古来征战几人回。</a:t>
            </a:r>
            <a:endParaRPr lang="zh-CN" altLang="en-US" sz="3600" b="1" noProof="1">
              <a:solidFill>
                <a:srgbClr val="008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闺中少妇不知愁，春日凝妆上翠楼。忽见陌头杨柳色，悔教夫婿觅封侯。</a:t>
            </a:r>
            <a:endParaRPr lang="zh-CN" altLang="en-US" sz="3600" b="1" noProof="1">
              <a:solidFill>
                <a:srgbClr val="008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独在异乡为异客，每逢佳节倍思亲。遥知兄弟登高处，遍插茱萸少一人。</a:t>
            </a:r>
            <a:endParaRPr lang="zh-CN" altLang="en-US" sz="3600" b="1" noProof="1">
              <a:solidFill>
                <a:srgbClr val="008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蹴罢秋千，起来慵整纤纤手。露浓花瘦，薄汗轻衣透。见客入来，袜刬金钗溜。和羞走，倚门回首，却把青梅嗅。</a:t>
            </a:r>
            <a:endParaRPr lang="zh-CN" altLang="en-US" sz="3600" b="1" noProof="1">
              <a:solidFill>
                <a:srgbClr val="008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6777355" y="1154748"/>
            <a:ext cx="3241675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将士形象</a:t>
            </a:r>
            <a:endParaRPr lang="zh-CN" altLang="en-US" sz="4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6850380" y="2587943"/>
            <a:ext cx="3095625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闺妇形象</a:t>
            </a:r>
            <a:endParaRPr lang="zh-CN" altLang="en-US" sz="4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6914198" y="3964305"/>
            <a:ext cx="3779837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游子形象</a:t>
            </a:r>
            <a:endParaRPr lang="zh-CN" altLang="en-US" sz="4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6914198" y="5750243"/>
            <a:ext cx="3817937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少女形象</a:t>
            </a:r>
            <a:endParaRPr lang="zh-CN" altLang="en-US" sz="4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2" name="图片 1" descr="8ebd3f07110d13e518aba55b2aa06f9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61380"/>
            <a:ext cx="892810" cy="89662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2"/>
      <p:bldP spid="9222" grpId="0"/>
      <p:bldP spid="92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0"/>
            <a:ext cx="12192000" cy="664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99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en-US" altLang="zh-CN" sz="4000" b="1" smtClean="0">
                <a:solidFill>
                  <a:srgbClr val="99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000" b="1" smtClean="0">
                <a:solidFill>
                  <a:srgbClr val="99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800" b="1" smtClean="0">
                <a:solidFill>
                  <a:srgbClr val="99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近年的相关考题</a:t>
            </a:r>
            <a:endParaRPr lang="en-US" altLang="zh-CN" sz="4800" b="1" smtClean="0">
              <a:solidFill>
                <a:srgbClr val="99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湖南省长沙市雅礼中学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2021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年高三期中试题《劳歌》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张耒)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这首诗通过典型细节深情刻画了“负重民”的鲜明形象。请结合诗中第五至八句四句诗具体赏析。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2020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</a:t>
            </a:r>
            <a:r>
              <a:rPr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云南省昆明市第一中学高三第五次月考</a:t>
            </a:r>
            <a:r>
              <a:rPr 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渡黄河</a:t>
            </a:r>
            <a:r>
              <a:rPr 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范云)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第二首诗中从哪些地方可看出“隐者”的身份？请简要概括。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2019·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江苏高考）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本诗前六句是怎样运用对比手法勾勒精卫形象的？请简要分析。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2019·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浙江高考）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全诗是如何运用多种手法塑造李将军的独特形象的？请结合诗句分析。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(2017·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全国卷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Ⅱ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送子由使契丹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苏轼)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本诗首联表现了诗人什么样的性格？请加以分析。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1240155" y="2122170"/>
            <a:ext cx="9035415" cy="1143000"/>
          </a:xfrm>
        </p:spPr>
        <p:txBody>
          <a:bodyPr>
            <a:noAutofit/>
          </a:bodyPr>
          <a:lstStyle/>
          <a:p>
            <a:r>
              <a:rPr lang="zh-CN" altLang="en-US" sz="540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文鼎霹雳体" pitchFamily="33" charset="-122"/>
              </a:rPr>
              <a:t>如何鉴赏诗歌中的人物形象？</a:t>
            </a:r>
            <a:endParaRPr lang="zh-CN" altLang="en-US" sz="540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文鼎霹雳体" pitchFamily="33" charset="-122"/>
            </a:endParaRPr>
          </a:p>
        </p:txBody>
      </p:sp>
      <p:pic>
        <p:nvPicPr>
          <p:cNvPr id="32772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34463" y="-317"/>
            <a:ext cx="3157537" cy="2335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&amp;pky8089329874&amp;39&amp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80540"/>
            <a:ext cx="12192000" cy="50774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33794"/>
          <p:cNvSpPr txBox="1">
            <a:spLocks noChangeArrowheads="1"/>
          </p:cNvSpPr>
          <p:nvPr/>
        </p:nvSpPr>
        <p:spPr bwMode="auto">
          <a:xfrm>
            <a:off x="2241868" y="404813"/>
            <a:ext cx="7634287" cy="165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/>
              <a:t> </a:t>
            </a:r>
            <a:endParaRPr lang="en-US" altLang="zh-CN" sz="2800" b="1"/>
          </a:p>
          <a:p>
            <a:endParaRPr lang="en-US" altLang="zh-CN" sz="2800" b="1"/>
          </a:p>
          <a:p>
            <a:endParaRPr lang="en-US" altLang="zh-CN" sz="2800" b="1"/>
          </a:p>
          <a:p>
            <a:r>
              <a:rPr lang="zh-CN" altLang="en-US" sz="2800" b="1"/>
              <a:t>　         　　　　</a:t>
            </a:r>
            <a:endParaRPr lang="zh-CN" altLang="en-US" sz="2800" b="1"/>
          </a:p>
        </p:txBody>
      </p:sp>
      <p:sp>
        <p:nvSpPr>
          <p:cNvPr id="33796" name="文本框 33795"/>
          <p:cNvSpPr txBox="1">
            <a:spLocks noChangeArrowheads="1"/>
          </p:cNvSpPr>
          <p:nvPr/>
        </p:nvSpPr>
        <p:spPr bwMode="auto">
          <a:xfrm>
            <a:off x="775335" y="148590"/>
            <a:ext cx="5177155" cy="951865"/>
          </a:xfrm>
          <a:prstGeom prst="rect">
            <a:avLst/>
          </a:prstGeom>
          <a:solidFill>
            <a:srgbClr val="66FFFF"/>
          </a:solidFill>
          <a:ln w="9525">
            <a:solidFill>
              <a:srgbClr val="CC3300"/>
            </a:solidFill>
            <a:miter lim="800000"/>
          </a:ln>
        </p:spPr>
        <p:txBody>
          <a:bodyPr wrap="square" lIns="91432" tIns="45715" rIns="91432" bIns="4571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1</a:t>
            </a:r>
            <a:r>
              <a:rPr lang="zh-CN" altLang="en-US" sz="2800" b="1"/>
              <a:t>、壮志未酬、慷慨愤世、积极抗金、报国无门 的形象</a:t>
            </a:r>
            <a:r>
              <a:rPr lang="zh-CN" altLang="en-US" sz="2400"/>
              <a:t> </a:t>
            </a:r>
            <a:endParaRPr lang="zh-CN" altLang="en-US" sz="2400"/>
          </a:p>
        </p:txBody>
      </p:sp>
      <p:sp>
        <p:nvSpPr>
          <p:cNvPr id="33797" name="文本框 33796"/>
          <p:cNvSpPr txBox="1">
            <a:spLocks noChangeArrowheads="1"/>
          </p:cNvSpPr>
          <p:nvPr/>
        </p:nvSpPr>
        <p:spPr bwMode="auto">
          <a:xfrm>
            <a:off x="774065" y="1237615"/>
            <a:ext cx="5176520" cy="951865"/>
          </a:xfrm>
          <a:prstGeom prst="rect">
            <a:avLst/>
          </a:prstGeom>
          <a:solidFill>
            <a:srgbClr val="66FFFF"/>
          </a:solidFill>
          <a:ln w="9525">
            <a:solidFill>
              <a:srgbClr val="CC3300"/>
            </a:solidFill>
            <a:miter lim="800000"/>
          </a:ln>
        </p:spPr>
        <p:txBody>
          <a:bodyPr wrap="square" lIns="91432" tIns="45715" rIns="91432" bIns="4571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、摆脱世俗、超然物外的清高孤傲形象</a:t>
            </a:r>
            <a:r>
              <a:rPr lang="zh-CN" altLang="en-US" sz="2000"/>
              <a:t> </a:t>
            </a:r>
            <a:endParaRPr lang="zh-CN" altLang="en-US" sz="2000"/>
          </a:p>
        </p:txBody>
      </p:sp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774065" y="5951855"/>
            <a:ext cx="5177790" cy="951865"/>
          </a:xfrm>
          <a:prstGeom prst="rect">
            <a:avLst/>
          </a:prstGeom>
          <a:solidFill>
            <a:srgbClr val="66FFFF"/>
          </a:solidFill>
          <a:ln w="9525">
            <a:solidFill>
              <a:srgbClr val="CC3300"/>
            </a:solidFill>
            <a:miter lim="800000"/>
          </a:ln>
        </p:spPr>
        <p:txBody>
          <a:bodyPr wrap="square" lIns="91432" tIns="45715" rIns="91432" bIns="4571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6</a:t>
            </a:r>
            <a:r>
              <a:rPr lang="zh-CN" altLang="en-US" sz="2800" b="1"/>
              <a:t>、矢志报国、慷慨愤世，蒙冤而逝的英雄形象</a:t>
            </a:r>
            <a:r>
              <a:rPr lang="zh-CN" altLang="en-US" sz="1600"/>
              <a:t> </a:t>
            </a:r>
            <a:endParaRPr lang="zh-CN" altLang="en-US" sz="1600"/>
          </a:p>
        </p:txBody>
      </p:sp>
      <p:sp>
        <p:nvSpPr>
          <p:cNvPr id="33799" name="文本框 33798"/>
          <p:cNvSpPr txBox="1">
            <a:spLocks noChangeArrowheads="1"/>
          </p:cNvSpPr>
          <p:nvPr/>
        </p:nvSpPr>
        <p:spPr bwMode="auto">
          <a:xfrm>
            <a:off x="774065" y="5158105"/>
            <a:ext cx="5177790" cy="582295"/>
          </a:xfrm>
          <a:prstGeom prst="rect">
            <a:avLst/>
          </a:prstGeom>
          <a:solidFill>
            <a:srgbClr val="66FFFF"/>
          </a:solidFill>
          <a:ln w="9525">
            <a:solidFill>
              <a:srgbClr val="CC3300"/>
            </a:solidFill>
            <a:miter lim="800000"/>
          </a:ln>
        </p:spPr>
        <p:txBody>
          <a:bodyPr wrap="square" lIns="91432" tIns="45715" rIns="91432" bIns="4571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/>
              <a:t>5</a:t>
            </a:r>
            <a:r>
              <a:rPr lang="zh-CN" altLang="en-US" sz="3200" b="1"/>
              <a:t>、</a:t>
            </a:r>
            <a:r>
              <a:rPr lang="zh-CN" altLang="en-US" sz="2800" b="1"/>
              <a:t>小儿女的爱恨情长形象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3800" name="文本框 33799"/>
          <p:cNvSpPr txBox="1">
            <a:spLocks noChangeArrowheads="1"/>
          </p:cNvSpPr>
          <p:nvPr/>
        </p:nvSpPr>
        <p:spPr bwMode="auto">
          <a:xfrm>
            <a:off x="774065" y="2405380"/>
            <a:ext cx="5176520" cy="1382395"/>
          </a:xfrm>
          <a:prstGeom prst="rect">
            <a:avLst/>
          </a:prstGeom>
          <a:solidFill>
            <a:srgbClr val="66FFFF"/>
          </a:solidFill>
          <a:ln w="9525">
            <a:solidFill>
              <a:srgbClr val="CC3300"/>
            </a:solidFill>
            <a:miter lim="800000"/>
          </a:ln>
        </p:spPr>
        <p:txBody>
          <a:bodyPr wrap="square" lIns="91432" tIns="45715" rIns="91432" bIns="4571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3</a:t>
            </a:r>
            <a:r>
              <a:rPr lang="zh-CN" altLang="en-US" sz="2800" b="1"/>
              <a:t>、忧国忧民、胸怀大志、孤独的泣其生不逢时、怀才不遇的形象</a:t>
            </a:r>
            <a:r>
              <a:rPr lang="zh-CN" altLang="en-US" sz="2000"/>
              <a:t> </a:t>
            </a:r>
            <a:endParaRPr lang="zh-CN" altLang="en-US" sz="2000"/>
          </a:p>
        </p:txBody>
      </p:sp>
      <p:sp>
        <p:nvSpPr>
          <p:cNvPr id="33801" name="文本框 33800"/>
          <p:cNvSpPr txBox="1">
            <a:spLocks noChangeArrowheads="1"/>
          </p:cNvSpPr>
          <p:nvPr/>
        </p:nvSpPr>
        <p:spPr bwMode="auto">
          <a:xfrm>
            <a:off x="775970" y="3939540"/>
            <a:ext cx="5176520" cy="951865"/>
          </a:xfrm>
          <a:prstGeom prst="rect">
            <a:avLst/>
          </a:prstGeom>
          <a:solidFill>
            <a:srgbClr val="66FFFF"/>
          </a:solidFill>
          <a:ln w="9525">
            <a:solidFill>
              <a:srgbClr val="CC3300"/>
            </a:solidFill>
            <a:miter lim="800000"/>
          </a:ln>
        </p:spPr>
        <p:txBody>
          <a:bodyPr wrap="square" lIns="91432" tIns="45715" rIns="91432" bIns="4571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/>
              <a:t>4</a:t>
            </a:r>
            <a:r>
              <a:rPr lang="zh-CN" altLang="en-US" sz="2800" b="1"/>
              <a:t>、寄情山水、归隐田园的隐者形象</a:t>
            </a:r>
            <a:r>
              <a:rPr lang="zh-CN" altLang="en-US" sz="2000" b="1"/>
              <a:t> </a:t>
            </a:r>
            <a:r>
              <a:rPr lang="zh-CN" altLang="en-US" b="1"/>
              <a:t>　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3802" name="文本框 33801"/>
          <p:cNvSpPr txBox="1">
            <a:spLocks noChangeArrowheads="1"/>
          </p:cNvSpPr>
          <p:nvPr/>
        </p:nvSpPr>
        <p:spPr bwMode="auto">
          <a:xfrm>
            <a:off x="7318375" y="333375"/>
            <a:ext cx="2954338" cy="5822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CC3300"/>
            </a:solidFill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　柳永</a:t>
            </a:r>
            <a:r>
              <a:rPr lang="zh-CN" altLang="en-US" sz="2400">
                <a:solidFill>
                  <a:srgbClr val="FF0000"/>
                </a:solidFill>
              </a:rPr>
              <a:t> 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3803" name="文本框 33802"/>
          <p:cNvSpPr txBox="1">
            <a:spLocks noChangeArrowheads="1"/>
          </p:cNvSpPr>
          <p:nvPr/>
        </p:nvSpPr>
        <p:spPr bwMode="auto">
          <a:xfrm>
            <a:off x="7391400" y="1484313"/>
            <a:ext cx="2952750" cy="5822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CC3300"/>
            </a:solidFill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《归园田居》 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804" name="文本框 33803"/>
          <p:cNvSpPr txBox="1">
            <a:spLocks noChangeArrowheads="1"/>
          </p:cNvSpPr>
          <p:nvPr/>
        </p:nvSpPr>
        <p:spPr bwMode="auto">
          <a:xfrm>
            <a:off x="7318375" y="2636838"/>
            <a:ext cx="2954338" cy="5822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CC3300"/>
            </a:solidFill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　</a:t>
            </a:r>
            <a:r>
              <a:rPr lang="zh-CN" altLang="en-US" sz="3200" b="1">
                <a:solidFill>
                  <a:srgbClr val="FF0000"/>
                </a:solidFill>
              </a:rPr>
              <a:t>岳飞</a:t>
            </a:r>
            <a:r>
              <a:rPr lang="zh-CN" altLang="en-US" sz="2400"/>
              <a:t> </a:t>
            </a:r>
            <a:endParaRPr lang="zh-CN" altLang="en-US" sz="2400"/>
          </a:p>
        </p:txBody>
      </p:sp>
      <p:sp>
        <p:nvSpPr>
          <p:cNvPr id="33805" name="文本框 33804"/>
          <p:cNvSpPr txBox="1">
            <a:spLocks noChangeArrowheads="1"/>
          </p:cNvSpPr>
          <p:nvPr/>
        </p:nvSpPr>
        <p:spPr bwMode="auto">
          <a:xfrm>
            <a:off x="7391400" y="3787775"/>
            <a:ext cx="2952750" cy="5822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CC3300"/>
            </a:solidFill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李白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3806" name="文本框 33805"/>
          <p:cNvSpPr txBox="1">
            <a:spLocks noChangeArrowheads="1"/>
          </p:cNvSpPr>
          <p:nvPr/>
        </p:nvSpPr>
        <p:spPr bwMode="auto">
          <a:xfrm>
            <a:off x="7464425" y="5013325"/>
            <a:ext cx="2952750" cy="5822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CC3300"/>
            </a:solidFill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陈子昂</a:t>
            </a:r>
            <a:r>
              <a:rPr lang="zh-CN" altLang="en-US" sz="2400">
                <a:solidFill>
                  <a:srgbClr val="FF0000"/>
                </a:solidFill>
              </a:rPr>
              <a:t> 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3807" name="文本框 33806"/>
          <p:cNvSpPr txBox="1">
            <a:spLocks noChangeArrowheads="1"/>
          </p:cNvSpPr>
          <p:nvPr/>
        </p:nvSpPr>
        <p:spPr bwMode="auto">
          <a:xfrm>
            <a:off x="7464425" y="5951538"/>
            <a:ext cx="2952750" cy="5822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CC3300"/>
            </a:solidFill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陆游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3808" name="直接连接符 33807"/>
          <p:cNvSpPr>
            <a:spLocks noChangeShapeType="1"/>
          </p:cNvSpPr>
          <p:nvPr/>
        </p:nvSpPr>
        <p:spPr bwMode="auto">
          <a:xfrm>
            <a:off x="5951538" y="1052513"/>
            <a:ext cx="1512887" cy="5183187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9" name="直接连接符 33808"/>
          <p:cNvSpPr>
            <a:spLocks noChangeShapeType="1"/>
          </p:cNvSpPr>
          <p:nvPr/>
        </p:nvSpPr>
        <p:spPr bwMode="auto">
          <a:xfrm>
            <a:off x="5951538" y="2852738"/>
            <a:ext cx="1512887" cy="23050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0" name="直接连接符 33809"/>
          <p:cNvSpPr>
            <a:spLocks noChangeShapeType="1"/>
          </p:cNvSpPr>
          <p:nvPr/>
        </p:nvSpPr>
        <p:spPr bwMode="auto">
          <a:xfrm flipV="1">
            <a:off x="5880100" y="1773238"/>
            <a:ext cx="1514475" cy="2447925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1" name="直接连接符 33810"/>
          <p:cNvSpPr>
            <a:spLocks noChangeShapeType="1"/>
          </p:cNvSpPr>
          <p:nvPr/>
        </p:nvSpPr>
        <p:spPr bwMode="auto">
          <a:xfrm flipV="1">
            <a:off x="5951538" y="622300"/>
            <a:ext cx="1366837" cy="4535488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2" name="直接连接符 33811"/>
          <p:cNvSpPr>
            <a:spLocks noChangeShapeType="1"/>
          </p:cNvSpPr>
          <p:nvPr/>
        </p:nvSpPr>
        <p:spPr bwMode="auto">
          <a:xfrm flipV="1">
            <a:off x="5951538" y="2852738"/>
            <a:ext cx="1366837" cy="3313112"/>
          </a:xfrm>
          <a:prstGeom prst="line">
            <a:avLst/>
          </a:prstGeom>
          <a:noFill/>
          <a:ln w="38100">
            <a:solidFill>
              <a:srgbClr val="CC99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3" name="直接连接符 33812"/>
          <p:cNvSpPr>
            <a:spLocks noChangeShapeType="1"/>
          </p:cNvSpPr>
          <p:nvPr/>
        </p:nvSpPr>
        <p:spPr bwMode="auto">
          <a:xfrm>
            <a:off x="5880100" y="1700213"/>
            <a:ext cx="1584325" cy="23034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881360" y="270510"/>
            <a:ext cx="7232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2060"/>
                </a:solidFill>
              </a:rPr>
              <a:t>知人论世</a:t>
            </a:r>
            <a:endParaRPr lang="zh-CN" altLang="en-US" sz="400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798" grpId="0"/>
      <p:bldP spid="33799" grpId="0"/>
      <p:bldP spid="33800" grpId="0"/>
      <p:bldP spid="33801" grpId="0"/>
      <p:bldP spid="33802" grpId="0"/>
      <p:bldP spid="33803" grpId="0"/>
      <p:bldP spid="33804" grpId="0"/>
      <p:bldP spid="33805" grpId="0"/>
      <p:bldP spid="33806" grpId="0"/>
      <p:bldP spid="338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1"/>
          <p:cNvSpPr/>
          <p:nvPr/>
        </p:nvSpPr>
        <p:spPr>
          <a:xfrm>
            <a:off x="1484630" y="2501265"/>
            <a:ext cx="8839835" cy="1004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571500" lvl="0" indent="-571500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5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鉴赏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人物形象的</a:t>
            </a:r>
            <a:r>
              <a:rPr lang="zh-CN" altLang="en-US" sz="5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切入点</a:t>
            </a:r>
            <a:endParaRPr lang="zh-CN" altLang="en-US" sz="54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 descr="&amp;pky96175839805&amp;39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48510"/>
            <a:ext cx="12192000" cy="47453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14"/>
          <p:cNvSpPr>
            <a:spLocks noChangeArrowheads="1"/>
          </p:cNvSpPr>
          <p:nvPr/>
        </p:nvSpPr>
        <p:spPr bwMode="auto">
          <a:xfrm>
            <a:off x="382036" y="1306496"/>
            <a:ext cx="759214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．看</a:t>
            </a:r>
            <a:r>
              <a:rPr lang="zh-CN" altLang="en-US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标题、注释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，初步揣摩形象</a:t>
            </a:r>
            <a:endParaRPr lang="zh-CN" altLang="en-US" sz="4000" b="1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文本框 63493"/>
          <p:cNvSpPr txBox="1">
            <a:spLocks noChangeArrowheads="1"/>
          </p:cNvSpPr>
          <p:nvPr/>
        </p:nvSpPr>
        <p:spPr bwMode="auto">
          <a:xfrm>
            <a:off x="2499201" y="347924"/>
            <a:ext cx="7247889" cy="584775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kern="0">
                <a:solidFill>
                  <a:srgbClr val="000000"/>
                </a:solidFill>
              </a:rPr>
              <a:t>如何把握人物形象</a:t>
            </a:r>
            <a:r>
              <a:rPr lang="en-US" altLang="zh-CN" sz="3200" b="1" kern="0">
                <a:solidFill>
                  <a:srgbClr val="000000"/>
                </a:solidFill>
              </a:rPr>
              <a:t>——</a:t>
            </a:r>
            <a:r>
              <a:rPr lang="zh-CN" altLang="en-US" sz="3200" b="1" kern="0">
                <a:solidFill>
                  <a:srgbClr val="000000"/>
                </a:solidFill>
              </a:rPr>
              <a:t>鉴赏思维切入点</a:t>
            </a:r>
            <a:endParaRPr lang="zh-CN" altLang="en-US" sz="3200" b="1" kern="0">
              <a:solidFill>
                <a:srgbClr val="000000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101725" y="2736850"/>
            <a:ext cx="8882380" cy="1383665"/>
          </a:xfrm>
          <a:prstGeom prst="rect">
            <a:avLst/>
          </a:prstGeom>
          <a:solidFill>
            <a:srgbClr val="E9ECF1"/>
          </a:solidFill>
          <a:ln w="9525">
            <a:noFill/>
            <a:miter lim="800000"/>
          </a:ln>
          <a:effectLst>
            <a:outerShdw blurRad="127000" dist="127000" dir="3600000" algn="t" rotWithShape="0">
              <a:prstClr val="black">
                <a:alpha val="6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(2012·</a:t>
            </a:r>
            <a:r>
              <a:rPr lang="zh-CN" altLang="en-US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安徽卷</a:t>
            </a:r>
            <a:r>
              <a:rPr lang="en-US" altLang="zh-CN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最爱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东山晴后雪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》</a:t>
            </a:r>
            <a:r>
              <a:rPr lang="zh-CN" altLang="en-US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 altLang="zh-CN" sz="2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塑造了一个</a:t>
            </a:r>
            <a:r>
              <a:rPr lang="zh-CN" altLang="en-US" sz="2800" b="1" u="sng">
                <a:solidFill>
                  <a:srgbClr val="FF0000"/>
                </a:solidFill>
                <a:latin typeface="方正舒体" panose="02010600010101010101" charset="-122"/>
                <a:ea typeface="方正舒体" panose="02010600010101010101" charset="-122"/>
              </a:rPr>
              <a:t>热爱自然美景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的诗人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01498" y="4510241"/>
            <a:ext cx="9659546" cy="1938020"/>
          </a:xfrm>
          <a:prstGeom prst="rect">
            <a:avLst/>
          </a:prstGeom>
          <a:solidFill>
            <a:srgbClr val="E9ECF1"/>
          </a:solidFill>
          <a:ln w="9525">
            <a:noFill/>
            <a:miter lim="800000"/>
          </a:ln>
          <a:effectLst>
            <a:outerShdw blurRad="127000" dist="127000" dir="3600000" algn="t" rotWithShape="0">
              <a:prstClr val="black">
                <a:alpha val="6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(2015·</a:t>
            </a:r>
            <a:r>
              <a:rPr lang="zh-CN" altLang="en-US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湖北卷</a:t>
            </a:r>
            <a:r>
              <a:rPr lang="en-US" altLang="zh-CN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劳停驿</a:t>
            </a:r>
            <a:r>
              <a:rPr lang="en-US" altLang="zh-CN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【</a:t>
            </a:r>
            <a:r>
              <a:rPr lang="zh-CN" altLang="en-US" sz="32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注</a:t>
            </a:r>
            <a:r>
              <a:rPr lang="en-US" altLang="zh-CN" sz="32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】</a:t>
            </a:r>
            <a:r>
              <a:rPr lang="zh-CN" altLang="en-US" sz="32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此</a:t>
            </a:r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诗为欧阳修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被贬峡州夷陵令时作</a:t>
            </a:r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。劳停驿，驿站</a:t>
            </a:r>
            <a:r>
              <a:rPr lang="zh-CN" altLang="en-US" sz="32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名。</a:t>
            </a:r>
            <a:endParaRPr lang="en-US" altLang="zh-CN" sz="32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塑造的人物形象大体是“</a:t>
            </a:r>
            <a:r>
              <a:rPr lang="zh-CN" altLang="en-US" sz="2800" b="1" u="sng">
                <a:solidFill>
                  <a:srgbClr val="FF0000"/>
                </a:solidFill>
                <a:latin typeface="方正舒体" panose="02010600010101010101" charset="-122"/>
                <a:ea typeface="方正舒体" panose="02010600010101010101" charset="-122"/>
              </a:rPr>
              <a:t>被贬蛮荒、漂泊在外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”的形象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34b7d2f980a67648c703cd5b993b09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012170" y="0"/>
            <a:ext cx="1179830" cy="119570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文本框 1" descr="7b0a20202020227461726765744d6f64756c65223a20226b6f6e6c696e65666f6e7473220a7d0a"/>
          <p:cNvSpPr/>
          <p:nvPr/>
        </p:nvSpPr>
        <p:spPr>
          <a:xfrm>
            <a:off x="1328420" y="351155"/>
            <a:ext cx="10185400" cy="5063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4000" kern="0">
                <a:ln>
                  <a:noFill/>
                </a:ln>
                <a:uLnTx/>
                <a:uFillTx/>
                <a:latin typeface="汉仪雅酷黑简" panose="00020600040101010101" charset="-122"/>
                <a:ea typeface="汉仪雅酷黑简" panose="00020600040101010101" charset="-122"/>
                <a:sym typeface="+mn-ea"/>
              </a:rPr>
              <a:t>题葡萄图</a:t>
            </a:r>
            <a:endParaRPr kumimoji="0" lang="zh-CN" altLang="en-US" sz="400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>
                <a:ln>
                  <a:noFill/>
                </a:ln>
                <a:uLnTx/>
                <a:uFillTx/>
                <a:latin typeface="汉仪雅酷黑简" panose="00020600040101010101" charset="-122"/>
                <a:ea typeface="汉仪雅酷黑简" panose="00020600040101010101" charset="-122"/>
                <a:sym typeface="+mn-ea"/>
              </a:rPr>
              <a:t>（明）徐渭</a:t>
            </a:r>
            <a:endParaRPr kumimoji="0" lang="zh-CN" altLang="en-US" sz="280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4000" kern="0">
                <a:ln>
                  <a:noFill/>
                </a:ln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华文仿宋" charset="-122"/>
                <a:sym typeface="+mn-ea"/>
              </a:rPr>
              <a:t>半生落魄已成翁，独立书斋啸晚风。</a:t>
            </a:r>
            <a:endParaRPr kumimoji="0" lang="en-US" altLang="zh-CN" sz="400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华文仿宋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4000" kern="0">
                <a:ln>
                  <a:noFill/>
                </a:ln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华文仿宋" charset="-122"/>
                <a:sym typeface="+mn-ea"/>
              </a:rPr>
              <a:t>笔底明珠无处卖，闲抛闲掷野藤中。</a:t>
            </a:r>
            <a:endParaRPr kumimoji="0" lang="zh-CN" altLang="en-US" sz="400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华文仿宋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3200" b="1" kern="0">
                <a:ln>
                  <a:noFill/>
                </a:ln>
                <a:uLnTx/>
                <a:uFillTx/>
                <a:latin typeface="华文仿宋" charset="-122"/>
                <a:ea typeface="华文仿宋" charset="-122"/>
                <a:cs typeface="华文仿宋" charset="-122"/>
                <a:sym typeface="+mn-ea"/>
              </a:rPr>
              <a:t>     </a:t>
            </a:r>
            <a:endParaRPr kumimoji="0" lang="en-US" altLang="zh-CN" sz="32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charset="-122"/>
              <a:ea typeface="华文仿宋" charset="-122"/>
              <a:cs typeface="华文仿宋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3200" b="1" kern="0">
                <a:ln>
                  <a:noFill/>
                </a:ln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200" b="1" kern="0">
                <a:ln>
                  <a:noFill/>
                </a:ln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kern="0">
                <a:ln>
                  <a:noFill/>
                </a:ln>
                <a:solidFill>
                  <a:schemeClr val="tx1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注：徐渭，字文长，号青藤居士。天资聪颖，才华横溢</a:t>
            </a:r>
            <a:r>
              <a:rPr lang="en-US" altLang="zh-CN" sz="3600" b="1" kern="0">
                <a:ln>
                  <a:noFill/>
                </a:ln>
                <a:solidFill>
                  <a:schemeClr val="tx1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600" b="1" kern="0">
                <a:ln>
                  <a:noFill/>
                </a:ln>
                <a:solidFill>
                  <a:schemeClr val="tx1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诗文书画戏剧俱佳，然而终生不得志于功名。</a:t>
            </a:r>
            <a:endParaRPr lang="zh-CN" altLang="en-US" sz="3600" b="1" kern="0">
              <a:ln>
                <a:noFill/>
              </a:ln>
              <a:solidFill>
                <a:schemeClr val="tx1"/>
              </a:solidFill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06640" y="5846445"/>
            <a:ext cx="22250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怀才不遇</a:t>
            </a:r>
            <a:endParaRPr lang="zh-CN" altLang="en-US" sz="4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7205" y="4266565"/>
            <a:ext cx="1996440" cy="55880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1075" y="4266565"/>
            <a:ext cx="2600960" cy="577215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c6e1f40087f11ee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6790" y="0"/>
            <a:ext cx="1045210" cy="10452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14"/>
          <p:cNvSpPr>
            <a:spLocks noChangeArrowheads="1"/>
          </p:cNvSpPr>
          <p:nvPr/>
        </p:nvSpPr>
        <p:spPr bwMode="auto">
          <a:xfrm>
            <a:off x="353996" y="1157489"/>
            <a:ext cx="50342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．抓</a:t>
            </a:r>
            <a:r>
              <a:rPr lang="zh-CN" altLang="en-US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描写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，分析形象</a:t>
            </a:r>
            <a:endParaRPr lang="zh-CN" altLang="en-US" sz="4000" b="1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文本框 63493"/>
          <p:cNvSpPr txBox="1">
            <a:spLocks noChangeArrowheads="1"/>
          </p:cNvSpPr>
          <p:nvPr/>
        </p:nvSpPr>
        <p:spPr bwMode="auto">
          <a:xfrm>
            <a:off x="2471896" y="274899"/>
            <a:ext cx="7247889" cy="584775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kern="0">
                <a:solidFill>
                  <a:srgbClr val="000000"/>
                </a:solidFill>
              </a:rPr>
              <a:t>如何把握人物形象</a:t>
            </a:r>
            <a:r>
              <a:rPr lang="en-US" altLang="zh-CN" sz="3200" b="1" kern="0">
                <a:solidFill>
                  <a:srgbClr val="000000"/>
                </a:solidFill>
              </a:rPr>
              <a:t>——</a:t>
            </a:r>
            <a:r>
              <a:rPr lang="zh-CN" altLang="en-US" sz="3200" b="1" kern="0">
                <a:solidFill>
                  <a:srgbClr val="000000"/>
                </a:solidFill>
              </a:rPr>
              <a:t>鉴赏思维切入点</a:t>
            </a:r>
            <a:endParaRPr lang="zh-CN" altLang="en-US" sz="3200" b="1" kern="0">
              <a:solidFill>
                <a:srgbClr val="000000"/>
              </a:solidFill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710045" y="2433955"/>
            <a:ext cx="4349115" cy="37846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>
            <a:outerShdw blurRad="127000" dist="127000" dir="3600000" algn="t" rotWithShape="0">
              <a:prstClr val="black">
                <a:alpha val="6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采莲</a:t>
            </a:r>
            <a:r>
              <a:rPr lang="zh-CN" altLang="en-US" sz="4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子</a:t>
            </a:r>
            <a:endParaRPr lang="zh-CN" altLang="en-US" sz="4000" b="1" smtClean="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皇甫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松</a:t>
            </a:r>
            <a:r>
              <a:rPr lang="zh-CN" altLang="en-US" sz="4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endParaRPr lang="zh-CN" altLang="en-US" sz="4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船动湖光滟滟</a:t>
            </a:r>
            <a:r>
              <a:rPr lang="zh-CN" altLang="en-US" sz="4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秋，</a:t>
            </a:r>
            <a:endParaRPr lang="zh-CN" altLang="en-US" sz="4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贪看年少信船</a:t>
            </a:r>
            <a:r>
              <a:rPr lang="zh-CN" altLang="en-US" sz="4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流。</a:t>
            </a:r>
            <a:endParaRPr lang="zh-CN" altLang="en-US" sz="4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无端隔水</a:t>
            </a:r>
            <a:r>
              <a:rPr lang="zh-CN" altLang="en-US" sz="4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抛</a:t>
            </a:r>
            <a:r>
              <a:rPr lang="zh-CN" altLang="en-US" sz="4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莲子，</a:t>
            </a:r>
            <a:endParaRPr lang="zh-CN" altLang="en-US" sz="4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遥被人知半日</a:t>
            </a:r>
            <a:r>
              <a:rPr lang="zh-CN" altLang="en-US" sz="40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羞</a:t>
            </a:r>
            <a:r>
              <a:rPr lang="zh-CN" altLang="en-US" sz="4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4000" b="1" smtClean="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1525" y="2433955"/>
            <a:ext cx="4361815" cy="35998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 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采莲曲</a:t>
            </a:r>
            <a:r>
              <a:rPr lang="en-US" altLang="zh-CN" sz="4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  </a:t>
            </a:r>
            <a:endParaRPr lang="en-US" altLang="zh-CN" sz="4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/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白居易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/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菱叶萦波荷飐风，荷花深处小船通。 </a:t>
            </a:r>
            <a:endParaRPr lang="zh-CN" altLang="en-US" sz="4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/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逢郎欲语低头笑，碧玉搔头落水中。</a:t>
            </a:r>
            <a:endParaRPr lang="zh-CN" altLang="en-US" sz="4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6278880"/>
            <a:ext cx="52489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描写的是一位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大胆热情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的采莲女形象</a:t>
            </a:r>
            <a:r>
              <a:rPr lang="zh-CN" altLang="en-US" sz="2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0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910" y="6218555"/>
            <a:ext cx="5059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描写的是一位腼腆羞涩的采莲姑娘；</a:t>
            </a:r>
            <a:endParaRPr lang="zh-CN" altLang="en-US" sz="2400" b="1">
              <a:solidFill>
                <a:srgbClr val="3333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97075" y="4808220"/>
            <a:ext cx="988060" cy="614045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30525" y="4699000"/>
            <a:ext cx="1584960" cy="650240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290955" y="5900420"/>
            <a:ext cx="2967990" cy="1841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7776210" y="4872990"/>
            <a:ext cx="2381885" cy="586105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24675" y="4304665"/>
            <a:ext cx="3425825" cy="503555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307580" y="6033770"/>
            <a:ext cx="2967990" cy="1841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482590" y="2795905"/>
            <a:ext cx="8210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情窦初开</a:t>
            </a:r>
            <a:endParaRPr lang="zh-CN" altLang="en-US" sz="4000" b="1">
              <a:solidFill>
                <a:srgbClr val="7030A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0" grpId="0"/>
      <p:bldP spid="17" grpId="0"/>
      <p:bldP spid="18" grpId="0"/>
      <p:bldP spid="9" grpId="0"/>
      <p:bldP spid="5" grpId="0"/>
      <p:bldP spid="8" grpId="0"/>
      <p:bldP spid="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14"/>
          <p:cNvSpPr>
            <a:spLocks noChangeArrowheads="1"/>
          </p:cNvSpPr>
          <p:nvPr/>
        </p:nvSpPr>
        <p:spPr bwMode="auto">
          <a:xfrm>
            <a:off x="362986" y="1122346"/>
            <a:ext cx="65684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．赏</a:t>
            </a:r>
            <a:r>
              <a:rPr lang="zh-CN" altLang="en-US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景物</a:t>
            </a:r>
            <a:r>
              <a:rPr lang="en-US" altLang="zh-CN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意象</a:t>
            </a:r>
            <a:r>
              <a:rPr lang="en-US" altLang="zh-CN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，分析形象</a:t>
            </a:r>
            <a:endParaRPr lang="zh-CN" altLang="en-US" sz="4000" b="1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文本框 63493"/>
          <p:cNvSpPr txBox="1">
            <a:spLocks noChangeArrowheads="1"/>
          </p:cNvSpPr>
          <p:nvPr/>
        </p:nvSpPr>
        <p:spPr bwMode="auto">
          <a:xfrm>
            <a:off x="2471896" y="302204"/>
            <a:ext cx="7247889" cy="584775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kern="0">
                <a:solidFill>
                  <a:srgbClr val="000000"/>
                </a:solidFill>
              </a:rPr>
              <a:t>如何把握人物形象</a:t>
            </a:r>
            <a:r>
              <a:rPr lang="en-US" altLang="zh-CN" sz="3200" b="1" kern="0">
                <a:solidFill>
                  <a:srgbClr val="000000"/>
                </a:solidFill>
              </a:rPr>
              <a:t>——</a:t>
            </a:r>
            <a:r>
              <a:rPr lang="zh-CN" altLang="en-US" sz="3200" b="1" kern="0">
                <a:solidFill>
                  <a:srgbClr val="000000"/>
                </a:solidFill>
              </a:rPr>
              <a:t>鉴赏思维切入点</a:t>
            </a:r>
            <a:endParaRPr lang="zh-CN" altLang="en-US" sz="3200" b="1" kern="0">
              <a:solidFill>
                <a:srgbClr val="000000"/>
              </a:solidFill>
            </a:endParaRPr>
          </a:p>
        </p:txBody>
      </p:sp>
      <p:sp>
        <p:nvSpPr>
          <p:cNvPr id="30723" name="文本框 2"/>
          <p:cNvSpPr/>
          <p:nvPr/>
        </p:nvSpPr>
        <p:spPr>
          <a:xfrm>
            <a:off x="1038860" y="1748155"/>
            <a:ext cx="1046607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457200" lvl="0" indent="-457200"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3600" b="1">
                <a:latin typeface="方正舒体" panose="02010600010101010101" charset="-122"/>
                <a:ea typeface="方正舒体" panose="02010600010101010101" charset="-122"/>
              </a:rPr>
              <a:t>长亭、明月、柳树</a:t>
            </a:r>
            <a:endParaRPr lang="zh-CN" altLang="en-US" sz="3600" b="1">
              <a:latin typeface="方正舒体" panose="02010600010101010101" charset="-122"/>
              <a:ea typeface="方正舒体" panose="02010600010101010101" charset="-122"/>
            </a:endParaRPr>
          </a:p>
          <a:p>
            <a:pPr marL="457200" lvl="0" indent="-457200"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endParaRPr lang="zh-CN" altLang="en-US" sz="2800" b="1">
              <a:latin typeface="方正舒体" panose="02010600010101010101" charset="-122"/>
              <a:ea typeface="方正舒体" panose="02010600010101010101" charset="-122"/>
            </a:endParaRPr>
          </a:p>
          <a:p>
            <a:pPr marL="457200" lvl="0" indent="-457200"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endParaRPr lang="zh-CN" altLang="en-US" sz="2800" b="1">
              <a:latin typeface="方正舒体" panose="02010600010101010101" charset="-122"/>
              <a:ea typeface="方正舒体" panose="02010600010101010101" charset="-122"/>
            </a:endParaRPr>
          </a:p>
          <a:p>
            <a:pPr marL="457200" lvl="0" indent="-457200"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3600" b="1">
                <a:latin typeface="方正舒体" panose="02010600010101010101" charset="-122"/>
                <a:ea typeface="方正舒体" panose="02010600010101010101" charset="-122"/>
              </a:rPr>
              <a:t>菊花、野老、柴门</a:t>
            </a:r>
            <a:endParaRPr lang="zh-CN" altLang="en-US" sz="3600" b="1">
              <a:latin typeface="方正舒体" panose="02010600010101010101" charset="-122"/>
              <a:ea typeface="方正舒体" panose="02010600010101010101" charset="-122"/>
            </a:endParaRPr>
          </a:p>
        </p:txBody>
      </p:sp>
      <p:sp>
        <p:nvSpPr>
          <p:cNvPr id="30724" name="文本框 3"/>
          <p:cNvSpPr/>
          <p:nvPr/>
        </p:nvSpPr>
        <p:spPr>
          <a:xfrm>
            <a:off x="6078855" y="1828800"/>
            <a:ext cx="45935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羁旅思念乡的游子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与友人送别的形象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思念丈夫的思妇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5" name="文本框 4"/>
          <p:cNvSpPr/>
          <p:nvPr/>
        </p:nvSpPr>
        <p:spPr>
          <a:xfrm>
            <a:off x="5866130" y="4721860"/>
            <a:ext cx="33197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远离官场，热爱自然的隐者</a:t>
            </a:r>
            <a:endParaRPr lang="zh-CN" altLang="en-US" sz="36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14"/>
          <p:cNvSpPr>
            <a:spLocks noChangeArrowheads="1"/>
          </p:cNvSpPr>
          <p:nvPr/>
        </p:nvSpPr>
        <p:spPr bwMode="auto">
          <a:xfrm>
            <a:off x="363621" y="1232201"/>
            <a:ext cx="65684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．赏</a:t>
            </a:r>
            <a:r>
              <a:rPr lang="zh-CN" altLang="en-US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景物</a:t>
            </a:r>
            <a:r>
              <a:rPr lang="en-US" altLang="zh-CN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意象</a:t>
            </a:r>
            <a:r>
              <a:rPr lang="en-US" altLang="zh-CN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，分析形象</a:t>
            </a:r>
            <a:endParaRPr lang="zh-CN" altLang="en-US" sz="4000" b="1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文本框 63493"/>
          <p:cNvSpPr txBox="1">
            <a:spLocks noChangeArrowheads="1"/>
          </p:cNvSpPr>
          <p:nvPr/>
        </p:nvSpPr>
        <p:spPr bwMode="auto">
          <a:xfrm>
            <a:off x="2471896" y="137739"/>
            <a:ext cx="7247889" cy="584775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kern="0">
                <a:solidFill>
                  <a:srgbClr val="000000"/>
                </a:solidFill>
              </a:rPr>
              <a:t>如何把握人物形象</a:t>
            </a:r>
            <a:r>
              <a:rPr lang="en-US" altLang="zh-CN" sz="3200" b="1" kern="0">
                <a:solidFill>
                  <a:srgbClr val="000000"/>
                </a:solidFill>
              </a:rPr>
              <a:t>——</a:t>
            </a:r>
            <a:r>
              <a:rPr lang="zh-CN" altLang="en-US" sz="3200" b="1" kern="0">
                <a:solidFill>
                  <a:srgbClr val="000000"/>
                </a:solidFill>
              </a:rPr>
              <a:t>鉴赏思维切入点</a:t>
            </a:r>
            <a:endParaRPr lang="zh-CN" altLang="en-US" sz="3200" b="1" kern="0">
              <a:solidFill>
                <a:srgbClr val="000000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68275" y="2525395"/>
            <a:ext cx="5470525" cy="3353435"/>
          </a:xfrm>
          <a:prstGeom prst="rect">
            <a:avLst/>
          </a:prstGeom>
          <a:solidFill>
            <a:srgbClr val="E9ECF1"/>
          </a:solidFill>
          <a:ln w="9525">
            <a:noFill/>
            <a:miter lim="800000"/>
          </a:ln>
          <a:effectLst>
            <a:outerShdw blurRad="127000" dist="127000" dir="3600000" algn="t" rotWithShape="0">
              <a:prstClr val="black">
                <a:alpha val="6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相见欢</a:t>
            </a:r>
            <a:endParaRPr lang="zh-CN" altLang="en-US" sz="4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李煜</a:t>
            </a:r>
            <a:endParaRPr lang="zh-CN" altLang="en-US" sz="28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无言独上西楼，月如钩。 寂寞梧桐深院锁清秋。</a:t>
            </a:r>
            <a:endParaRPr lang="zh-CN" altLang="en-US" sz="36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剪不断，理还乱，是离愁。别是一般滋味在心头。</a:t>
            </a:r>
            <a:endParaRPr lang="zh-CN" altLang="en-US" sz="36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123305" y="3798570"/>
            <a:ext cx="5601335" cy="1753235"/>
          </a:xfrm>
          <a:prstGeom prst="rect">
            <a:avLst/>
          </a:prstGeom>
          <a:solidFill>
            <a:srgbClr val="E9ECF1"/>
          </a:solidFill>
          <a:ln w="9525">
            <a:noFill/>
            <a:miter lim="800000"/>
          </a:ln>
          <a:effectLst>
            <a:outerShdw blurRad="127000" dist="127000" dir="3600000" algn="t" rotWithShape="0">
              <a:prstClr val="black">
                <a:alpha val="6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latin typeface="方正舒体" panose="02010600010101010101" charset="-122"/>
                <a:ea typeface="方正舒体" panose="02010600010101010101" charset="-122"/>
              </a:rPr>
              <a:t>意象渲染了</a:t>
            </a:r>
            <a:r>
              <a:rPr lang="zh-CN" altLang="en-US" sz="3600" b="1">
                <a:solidFill>
                  <a:srgbClr val="FF0000"/>
                </a:solidFill>
                <a:latin typeface="方正舒体" panose="02010600010101010101" charset="-122"/>
                <a:ea typeface="方正舒体" panose="02010600010101010101" charset="-122"/>
              </a:rPr>
              <a:t>凄凉悲伤</a:t>
            </a:r>
            <a:r>
              <a:rPr lang="zh-CN" altLang="en-US" sz="3600" b="1">
                <a:latin typeface="方正舒体" panose="02010600010101010101" charset="-122"/>
                <a:ea typeface="方正舒体" panose="02010600010101010101" charset="-122"/>
              </a:rPr>
              <a:t>的氛围，刻画了</a:t>
            </a:r>
            <a:r>
              <a:rPr lang="zh-CN" altLang="en-US" sz="3600" b="1">
                <a:solidFill>
                  <a:srgbClr val="FF0000"/>
                </a:solidFill>
                <a:latin typeface="方正舒体" panose="02010600010101010101" charset="-122"/>
                <a:ea typeface="方正舒体" panose="02010600010101010101" charset="-122"/>
              </a:rPr>
              <a:t>内心悲苦</a:t>
            </a:r>
            <a:r>
              <a:rPr lang="zh-CN" altLang="en-US" sz="3600" b="1">
                <a:latin typeface="方正舒体" panose="02010600010101010101" charset="-122"/>
                <a:ea typeface="方正舒体" panose="02010600010101010101" charset="-122"/>
              </a:rPr>
              <a:t>的</a:t>
            </a:r>
            <a:r>
              <a:rPr lang="zh-CN" altLang="en-US" sz="3600" b="1" smtClean="0">
                <a:solidFill>
                  <a:srgbClr val="FF0000"/>
                </a:solidFill>
                <a:latin typeface="方正舒体" panose="02010600010101010101" charset="-122"/>
                <a:ea typeface="方正舒体" panose="02010600010101010101" charset="-122"/>
              </a:rPr>
              <a:t>亡国之君、阶下之囚</a:t>
            </a:r>
            <a:r>
              <a:rPr lang="zh-CN" altLang="en-US" sz="3600" b="1" smtClean="0">
                <a:solidFill>
                  <a:srgbClr val="000000"/>
                </a:solidFill>
                <a:latin typeface="方正舒体" panose="02010600010101010101" charset="-122"/>
                <a:ea typeface="方正舒体" panose="02010600010101010101" charset="-122"/>
              </a:rPr>
              <a:t>。</a:t>
            </a:r>
            <a:endParaRPr lang="zh-CN" altLang="en-US" sz="3600" b="1" smtClean="0">
              <a:solidFill>
                <a:srgbClr val="000000"/>
              </a:solidFill>
              <a:latin typeface="方正舒体" panose="02010600010101010101" charset="-122"/>
              <a:ea typeface="方正舒体" panose="02010600010101010101" charset="-122"/>
            </a:endParaRPr>
          </a:p>
        </p:txBody>
      </p:sp>
      <p:sp>
        <p:nvSpPr>
          <p:cNvPr id="5" name="右箭头 4"/>
          <p:cNvSpPr/>
          <p:nvPr/>
        </p:nvSpPr>
        <p:spPr bwMode="auto">
          <a:xfrm>
            <a:off x="5391625" y="4560804"/>
            <a:ext cx="731520" cy="32472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70430" y="3615055"/>
            <a:ext cx="897890" cy="52197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9180" y="3633470"/>
            <a:ext cx="1447165" cy="48514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546860" y="4210685"/>
            <a:ext cx="3499485" cy="43942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1450091441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2495" y="0"/>
            <a:ext cx="2389505" cy="352933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  <p:bldP spid="7" grpId="0"/>
      <p:bldP spid="10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14"/>
          <p:cNvSpPr>
            <a:spLocks noChangeArrowheads="1"/>
          </p:cNvSpPr>
          <p:nvPr/>
        </p:nvSpPr>
        <p:spPr bwMode="auto">
          <a:xfrm>
            <a:off x="372411" y="1299729"/>
            <a:ext cx="509306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．析</a:t>
            </a:r>
            <a:r>
              <a:rPr lang="zh-CN" altLang="en-US" sz="4000" b="1" u="sng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典故</a:t>
            </a: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，分析形象</a:t>
            </a:r>
            <a:endParaRPr lang="zh-CN" altLang="en-US" sz="4000" b="1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文本框 63493"/>
          <p:cNvSpPr txBox="1">
            <a:spLocks noChangeArrowheads="1"/>
          </p:cNvSpPr>
          <p:nvPr/>
        </p:nvSpPr>
        <p:spPr bwMode="auto">
          <a:xfrm>
            <a:off x="2471261" y="375229"/>
            <a:ext cx="7247889" cy="584775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kern="0">
                <a:solidFill>
                  <a:srgbClr val="000000"/>
                </a:solidFill>
              </a:rPr>
              <a:t>如何把握人物形象</a:t>
            </a:r>
            <a:r>
              <a:rPr lang="en-US" altLang="zh-CN" sz="3200" b="1" kern="0">
                <a:solidFill>
                  <a:srgbClr val="000000"/>
                </a:solidFill>
              </a:rPr>
              <a:t>——</a:t>
            </a:r>
            <a:r>
              <a:rPr lang="zh-CN" altLang="en-US" sz="3200" b="1" kern="0">
                <a:solidFill>
                  <a:srgbClr val="000000"/>
                </a:solidFill>
              </a:rPr>
              <a:t>鉴赏思维切入点</a:t>
            </a:r>
            <a:endParaRPr lang="zh-CN" altLang="en-US" sz="3200" b="1" kern="0">
              <a:solidFill>
                <a:srgbClr val="000000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073150" y="2946400"/>
            <a:ext cx="10046335" cy="2306955"/>
          </a:xfrm>
          <a:prstGeom prst="rect">
            <a:avLst/>
          </a:prstGeom>
          <a:solidFill>
            <a:srgbClr val="E9ECF1"/>
          </a:solidFill>
          <a:ln w="9525">
            <a:noFill/>
            <a:miter lim="800000"/>
          </a:ln>
          <a:effectLst>
            <a:outerShdw blurRad="127000" dist="127000" dir="3600000" algn="t" rotWithShape="0">
              <a:prstClr val="black">
                <a:alpha val="60000"/>
              </a:prstClr>
            </a:outerShdw>
          </a:effectLst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 smtClean="0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浊酒一杯家万里，燕然未勒归无计 </a:t>
            </a:r>
            <a:r>
              <a:rPr lang="en-US" altLang="zh-CN" sz="3200" b="1" smtClean="0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200" b="1" smtClean="0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：</a:t>
            </a:r>
            <a:endParaRPr lang="en-US" altLang="zh-CN" sz="3600" b="1" smtClean="0">
              <a:solidFill>
                <a:srgbClr val="00206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塑造了一个戍边万里而破敌无功、思家情切的戍边将士形象。</a:t>
            </a:r>
            <a:endParaRPr lang="zh-CN" altLang="en-US" sz="32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u=4218698002,2035530055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155" y="5375275"/>
            <a:ext cx="2097405" cy="14827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178" name="图片 6"/>
          <p:cNvPicPr/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-61595"/>
            <a:ext cx="12270740" cy="7092315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50179" name="图片 4"/>
          <p:cNvPicPr/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754312" y="2689225"/>
            <a:ext cx="8178800" cy="1135062"/>
          </a:xfrm>
          <a:prstGeom prst="rect">
            <a:avLst/>
          </a:prstGeom>
          <a:noFill/>
          <a:ln>
            <a:miter lim="800000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14"/>
          <p:cNvSpPr>
            <a:spLocks noChangeArrowheads="1"/>
          </p:cNvSpPr>
          <p:nvPr/>
        </p:nvSpPr>
        <p:spPr bwMode="auto">
          <a:xfrm>
            <a:off x="598170" y="887095"/>
            <a:ext cx="1135189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结合把握人物鉴赏的四个方法指出诗歌刻画的人物形象：</a:t>
            </a:r>
            <a:endParaRPr lang="zh-CN" altLang="en-US" sz="4000" b="1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文本框 63493"/>
          <p:cNvSpPr txBox="1">
            <a:spLocks noChangeArrowheads="1"/>
          </p:cNvSpPr>
          <p:nvPr/>
        </p:nvSpPr>
        <p:spPr bwMode="auto">
          <a:xfrm>
            <a:off x="2471896" y="137104"/>
            <a:ext cx="7247889" cy="584775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kern="0">
                <a:solidFill>
                  <a:srgbClr val="000000"/>
                </a:solidFill>
              </a:rPr>
              <a:t>如何把握人物形象</a:t>
            </a:r>
            <a:r>
              <a:rPr lang="en-US" altLang="zh-CN" sz="3200" b="1" kern="0">
                <a:solidFill>
                  <a:srgbClr val="000000"/>
                </a:solidFill>
              </a:rPr>
              <a:t>——</a:t>
            </a:r>
            <a:r>
              <a:rPr lang="zh-CN" altLang="en-US" sz="3200" b="1" kern="0">
                <a:solidFill>
                  <a:srgbClr val="000000"/>
                </a:solidFill>
              </a:rPr>
              <a:t>鉴赏思维切入点</a:t>
            </a:r>
            <a:endParaRPr lang="zh-CN" altLang="en-US" sz="3200" b="1" kern="0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6615" y="2054225"/>
            <a:ext cx="10956290" cy="2251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江  汉 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杜甫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342900" lvl="0" indent="-3429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江汉</a:t>
            </a: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思归客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，乾坤一腐儒。</a:t>
            </a: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片云天共远，永夜月同孤。</a:t>
            </a:r>
            <a:endParaRPr lang="en-US" altLang="zh-CN" sz="36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342900" lvl="0" indent="-3429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落日心犹壮，秋风病欲苏。古来存老马，不必取长途。</a:t>
            </a:r>
            <a:endParaRPr lang="zh-CN" altLang="en-US" sz="36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1753" name="文本框 3"/>
          <p:cNvSpPr/>
          <p:nvPr/>
        </p:nvSpPr>
        <p:spPr>
          <a:xfrm>
            <a:off x="1083945" y="4395470"/>
            <a:ext cx="97567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老马识途：《韩非子·说林上》老马认识路。比喻有经验的人对事情比较熟悉。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615" y="5654675"/>
            <a:ext cx="99841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ea typeface="黑体" panose="02010609060101010101" charset="-122"/>
                <a:sym typeface="+mn-ea"/>
              </a:rPr>
              <a:t>本诗塑造了一个</a:t>
            </a:r>
            <a:r>
              <a:rPr lang="zh-CN" altLang="en-US" sz="3200" b="1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漂泊异乡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孤苦无依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年老多病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却</a:t>
            </a:r>
            <a:r>
              <a:rPr lang="zh-CN" altLang="en-US" sz="3200" b="1">
                <a:solidFill>
                  <a:srgbClr val="C00000"/>
                </a:solidFill>
                <a:ea typeface="黑体" panose="02010609060101010101" charset="-122"/>
                <a:sym typeface="+mn-ea"/>
              </a:rPr>
              <a:t>不忘报国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的</a:t>
            </a:r>
            <a:r>
              <a:rPr lang="zh-CN" altLang="en-US" sz="3200" b="1">
                <a:solidFill>
                  <a:srgbClr val="7030A0"/>
                </a:solidFill>
                <a:ea typeface="黑体" panose="02010609060101010101" charset="-122"/>
                <a:sym typeface="+mn-ea"/>
              </a:rPr>
              <a:t>儒士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形象。</a:t>
            </a:r>
            <a:endParaRPr lang="zh-CN" altLang="en-US" sz="3200" b="1">
              <a:ea typeface="黑体" panose="02010609060101010101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2205" y="2914650"/>
            <a:ext cx="1245870" cy="5308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853170" y="2914650"/>
            <a:ext cx="1245870" cy="5308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172700" y="2914650"/>
            <a:ext cx="1245870" cy="5308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98170" y="3666490"/>
            <a:ext cx="1245870" cy="5308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380740" y="3666490"/>
            <a:ext cx="1245870" cy="5308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694930" y="3666490"/>
            <a:ext cx="1245870" cy="5308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26185" y="4395470"/>
            <a:ext cx="1685290" cy="5308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88150" y="2296795"/>
            <a:ext cx="1245870" cy="53086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018540" y="3510915"/>
            <a:ext cx="4892675" cy="3683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3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64753" y="2157095"/>
            <a:ext cx="7772400" cy="1143000"/>
          </a:xfrm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>
            <a:normAutofit fontScale="90000"/>
          </a:bodyPr>
          <a:lstStyle/>
          <a:p>
            <a:r>
              <a:rPr lang="zh-CN" altLang="en-US" sz="40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人　物　形　象　鉴　赏　题</a:t>
            </a:r>
            <a:br>
              <a:rPr lang="zh-CN" altLang="en-US" sz="36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文鼎霹雳体" pitchFamily="33" charset="-122"/>
              </a:rPr>
            </a:br>
            <a:b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文鼎霹雳体" pitchFamily="33" charset="-122"/>
              </a:rPr>
            </a:b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文鼎霹雳体" pitchFamily="33" charset="-122"/>
              </a:rPr>
              <a:t>　</a:t>
            </a:r>
            <a:r>
              <a:rPr lang="zh-CN" altLang="en-US" sz="60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迷你简启体" pitchFamily="65" charset="-122"/>
              </a:rPr>
              <a:t>如何规范作答？</a:t>
            </a:r>
            <a:endParaRPr lang="zh-CN" altLang="en-US" sz="6000" b="1" u="sng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迷你简启体" pitchFamily="65" charset="-122"/>
            </a:endParaRPr>
          </a:p>
        </p:txBody>
      </p:sp>
      <p:pic>
        <p:nvPicPr>
          <p:cNvPr id="32772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34463" y="-317"/>
            <a:ext cx="3157537" cy="2335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6140" y="2458085"/>
            <a:ext cx="3126740" cy="439991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Rectangle 4"/>
          <p:cNvSpPr/>
          <p:nvPr>
            <p:ph idx="4294967295"/>
          </p:nvPr>
        </p:nvSpPr>
        <p:spPr>
          <a:xfrm>
            <a:off x="982980" y="151765"/>
            <a:ext cx="9236710" cy="3683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1440" tIns="45720" rIns="91440" bIns="45720" anchor="t" anchorCtr="0">
            <a:normAutofit fontScale="900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n"/>
              <a:defRPr kumimoji="1"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5000"/>
              <a:buFont typeface="Wingdings" panose="05000000000000000000" pitchFamily="2" charset="2"/>
              <a:buChar char="n"/>
              <a:defRPr kumimoji="1"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kumimoji="1"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5000"/>
              <a:buFont typeface="Wingdings" panose="05000000000000000000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anose="05000000000000000000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anose="05000000000000000000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anose="05000000000000000000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anose="05000000000000000000" pitchFamily="2" charset="2"/>
              <a:buChar char="n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2400" b="1"/>
              <a:t>阅读下面一首诗歌，回答问题。</a:t>
            </a:r>
            <a:r>
              <a:rPr lang="zh-CN" altLang="en-US" sz="2400" b="1">
                <a:latin typeface="Times New Roman" panose="02020603050405020304" pitchFamily="18" charset="0"/>
              </a:rPr>
              <a:t> </a:t>
            </a:r>
            <a:endParaRPr lang="zh-CN" altLang="en-US" b="1"/>
          </a:p>
          <a:p>
            <a:pPr lvl="0" algn="ctr" eaLnBrk="1" hangingPunct="1">
              <a:lnSpc>
                <a:spcPct val="90000"/>
              </a:lnSpc>
              <a:buNone/>
            </a:pPr>
            <a:r>
              <a:rPr lang="zh-CN" altLang="en-US" sz="51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玉阶怨</a:t>
            </a:r>
            <a:endParaRPr lang="zh-CN" altLang="en-US" sz="51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lvl="0" algn="ctr" eaLnBrk="1" hangingPunct="1">
              <a:lnSpc>
                <a:spcPct val="90000"/>
              </a:lnSpc>
              <a:buNone/>
            </a:pPr>
            <a:r>
              <a:rPr lang="zh-CN" altLang="en-US" sz="31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谢朓</a:t>
            </a:r>
            <a:endParaRPr lang="zh-CN" altLang="en-US" sz="31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lvl="0" algn="ctr" eaLnBrk="1" hangingPunct="1">
              <a:lnSpc>
                <a:spcPct val="9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夕殿下珠帘，流萤飞复息。</a:t>
            </a:r>
            <a:endParaRPr lang="zh-CN" altLang="en-US" sz="40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lvl="0" algn="ctr" eaLnBrk="1" hangingPunct="1">
              <a:lnSpc>
                <a:spcPct val="9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长夜缝罗衣，思君此何极</a:t>
            </a:r>
            <a:r>
              <a:rPr lang="zh-CN" altLang="en-US" sz="2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6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注：玉阶怨，属乐府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相和歌辞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楚调曲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，从所存歌辞看，主要是写“宫怨”的。</a:t>
            </a:r>
            <a:r>
              <a:rPr lang="zh-CN" altLang="en-US" sz="2200" b="1"/>
              <a:t> </a:t>
            </a:r>
            <a:endParaRPr lang="zh-CN" altLang="en-US" sz="2200" b="1"/>
          </a:p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2400">
                <a:solidFill>
                  <a:schemeClr val="tx1"/>
                </a:solidFill>
              </a:rPr>
              <a:t>本诗塑造了一个怎样的形象？结合全诗简要分析。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7347" name="Text Box 5"/>
          <p:cNvSpPr/>
          <p:nvPr/>
        </p:nvSpPr>
        <p:spPr>
          <a:xfrm>
            <a:off x="0" y="4081145"/>
            <a:ext cx="9474835" cy="2891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 u="none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参考答案：</a:t>
            </a:r>
            <a:endParaRPr lang="zh-CN" altLang="en-US" sz="2800" b="1" u="none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 u="none">
                <a:latin typeface="Arial" panose="020b0604020202020204" pitchFamily="34" charset="0"/>
                <a:ea typeface="黑体" panose="02010609060101010101" charset="-122"/>
              </a:rPr>
              <a:t>1</a:t>
            </a:r>
            <a:r>
              <a:rPr sz="2800" b="1" u="none">
                <a:latin typeface="Arial" panose="020b0604020202020204" pitchFamily="34" charset="0"/>
                <a:ea typeface="黑体" panose="02010609060101010101" charset="-122"/>
              </a:rPr>
              <a:t>、</a:t>
            </a:r>
            <a:r>
              <a:rPr lang="zh-CN" altLang="en-US" sz="2800" b="1" u="none">
                <a:latin typeface="Arial" panose="020b0604020202020204" pitchFamily="34" charset="0"/>
                <a:ea typeface="黑体" panose="02010609060101010101" charset="-122"/>
              </a:rPr>
              <a:t>本诗刻画了一个哀怨的思妇形象。</a:t>
            </a:r>
            <a:endParaRPr lang="zh-CN" altLang="en-US" sz="2800" b="1" u="none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 u="none">
                <a:latin typeface="Arial" panose="020b0604020202020204" pitchFamily="34" charset="0"/>
                <a:ea typeface="黑体" panose="02010609060101010101" charset="-122"/>
              </a:rPr>
              <a:t>2</a:t>
            </a:r>
            <a:r>
              <a:rPr sz="2800" b="1" u="none">
                <a:latin typeface="Arial" panose="020b0604020202020204" pitchFamily="34" charset="0"/>
                <a:ea typeface="黑体" panose="02010609060101010101" charset="-122"/>
              </a:rPr>
              <a:t>、</a:t>
            </a:r>
            <a:r>
              <a:rPr lang="zh-CN" altLang="en-US" sz="2800" b="1" u="none">
                <a:latin typeface="Arial" panose="020b0604020202020204" pitchFamily="34" charset="0"/>
                <a:ea typeface="黑体" panose="02010609060101010101" charset="-122"/>
              </a:rPr>
              <a:t>萤虫飞回休息，说明夜已经很深了，</a:t>
            </a:r>
            <a:r>
              <a:rPr lang="zh-CN" altLang="en-US" sz="2800" b="1" u="none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主人公</a:t>
            </a:r>
            <a:r>
              <a:rPr lang="zh-CN" altLang="en-US" sz="2800" b="1" u="none">
                <a:latin typeface="Arial" panose="020b0604020202020204" pitchFamily="34" charset="0"/>
                <a:ea typeface="黑体" panose="02010609060101010101" charset="-122"/>
              </a:rPr>
              <a:t>借着缝制衣服来打发时光，表现对爱人的思念。</a:t>
            </a:r>
            <a:endParaRPr lang="zh-CN" altLang="en-US" sz="2800" b="1" u="none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 u="none">
                <a:latin typeface="Arial" panose="020b0604020202020204" pitchFamily="34" charset="0"/>
                <a:ea typeface="黑体" panose="02010609060101010101" charset="-122"/>
              </a:rPr>
              <a:t>3</a:t>
            </a:r>
            <a:r>
              <a:rPr sz="2800" b="1" u="none">
                <a:latin typeface="Arial" panose="020b0604020202020204" pitchFamily="34" charset="0"/>
                <a:ea typeface="黑体" panose="02010609060101010101" charset="-122"/>
              </a:rPr>
              <a:t>、</a:t>
            </a:r>
            <a:r>
              <a:rPr lang="zh-CN" altLang="en-US" sz="2800" b="1" u="none">
                <a:latin typeface="Arial" panose="020b0604020202020204" pitchFamily="34" charset="0"/>
                <a:ea typeface="黑体" panose="02010609060101010101" charset="-122"/>
              </a:rPr>
              <a:t>诗人借思妇这样一个形象抒发了自己内心的苦闷。</a:t>
            </a:r>
            <a:endParaRPr lang="zh-CN" altLang="en-US" sz="2800" b="1" u="none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2" name="图片 1" descr="15640568969278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4015740"/>
            <a:ext cx="2540000" cy="28422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Text Box 4"/>
          <p:cNvSpPr/>
          <p:nvPr/>
        </p:nvSpPr>
        <p:spPr>
          <a:xfrm>
            <a:off x="1240790" y="527685"/>
            <a:ext cx="8059420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en-US" altLang="zh-CN" sz="3200" b="1" u="none">
                <a:ea typeface="黑体" panose="02010609060101010101" charset="-122"/>
              </a:rPr>
              <a:t>                     </a:t>
            </a:r>
            <a:r>
              <a:rPr lang="zh-CN" altLang="en-US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邯郸冬至夜思家   </a:t>
            </a:r>
            <a:endParaRPr lang="en-US" altLang="zh-CN" b="1" u="none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/>
            <a:r>
              <a:rPr lang="en-US" altLang="zh-CN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</a:t>
            </a:r>
            <a:r>
              <a:rPr lang="zh-CN" altLang="en-US" sz="2800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白居易</a:t>
            </a:r>
            <a:r>
              <a:rPr lang="en-US" altLang="zh-CN" sz="2800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en-US" altLang="zh-CN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</a:t>
            </a:r>
            <a:r>
              <a:rPr lang="zh-CN" altLang="en-US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endParaRPr lang="zh-CN" altLang="en-US" b="1" u="none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/>
            <a:r>
              <a:rPr lang="zh-CN" altLang="en-US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邯郸驿里逢冬至</a:t>
            </a:r>
            <a:r>
              <a:rPr lang="en-US" altLang="zh-CN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抱膝灯前影伴身</a:t>
            </a:r>
            <a:r>
              <a:rPr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r>
              <a:rPr lang="en-US" altLang="zh-CN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想得家中夜深坐</a:t>
            </a:r>
            <a:r>
              <a:rPr lang="en-US" altLang="zh-CN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还应说着远行人</a:t>
            </a:r>
            <a:r>
              <a:rPr sz="4800" b="1" u="none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sz="4800" b="1" u="none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7106" name="Text Box 5"/>
          <p:cNvSpPr/>
          <p:nvPr/>
        </p:nvSpPr>
        <p:spPr>
          <a:xfrm>
            <a:off x="681990" y="4264660"/>
            <a:ext cx="9813290" cy="2245360"/>
          </a:xfrm>
          <a:prstGeom prst="rect">
            <a:avLst/>
          </a:prstGeom>
          <a:noFill/>
          <a:ln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en-US" altLang="zh-CN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本诗刻画了一个思念家人</a:t>
            </a:r>
            <a:r>
              <a:rPr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r>
              <a:rPr lang="zh-CN" altLang="en-US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游子形象</a:t>
            </a:r>
            <a:r>
              <a:rPr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r>
              <a:rPr lang="en-US" altLang="zh-CN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b="1" u="none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en-US" altLang="zh-CN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一二句写冬至佳节，诗人远在邯郸的客店里，抱着双膝坐在灯前，只有影子与自己相伴。三四句落笔对方，推想家中的亲人今天会相聚到深夜， 会谈论着我这个</a:t>
            </a:r>
            <a:r>
              <a:rPr lang="zh-CN" altLang="en-US" sz="2800" b="1" u="none">
                <a:solidFill>
                  <a:schemeClr val="tx1"/>
                </a:solidFill>
                <a:ea typeface="黑体" panose="02010609060101010101" charset="-122"/>
              </a:rPr>
              <a:t>“</a:t>
            </a:r>
            <a:r>
              <a:rPr lang="zh-CN" altLang="en-US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远行人</a:t>
            </a:r>
            <a:r>
              <a:rPr lang="zh-CN" altLang="en-US" sz="2800" b="1" u="none">
                <a:solidFill>
                  <a:schemeClr val="tx1"/>
                </a:solidFill>
                <a:ea typeface="黑体" panose="02010609060101010101" charset="-122"/>
              </a:rPr>
              <a:t>”</a:t>
            </a:r>
            <a:r>
              <a:rPr lang="zh-CN" altLang="en-US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2800" b="1" u="none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en-US" altLang="zh-CN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800" b="1" u="none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表现了诗人内心的孤寂之感和思家之情。 </a:t>
            </a:r>
            <a:endParaRPr lang="zh-CN" altLang="en-US" sz="2800" b="1" u="none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8745" y="3368675"/>
            <a:ext cx="54908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试赏析诗中塑造的人物形象。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2960" y="426466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（身份）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38995" y="573659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（具体分析）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4590" y="603885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（意义）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pic>
        <p:nvPicPr>
          <p:cNvPr id="6" name="图片 5" descr="c9fcc3cec3fdfc03ec489f66d13f8794a4c2263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6850" y="0"/>
            <a:ext cx="3105150" cy="4386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1875473" y="88583"/>
            <a:ext cx="8605837" cy="40925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诉衷情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 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陆游</a:t>
            </a:r>
            <a:endParaRPr lang="zh-CN" altLang="en-US" sz="24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当年万里觅封侯，匹马戍梁州。关河梦断何处，尘暗旧貂裘。  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胡未灭，鬓先秋，泪空流。此生谁料，心在天山，身老沧洲。</a:t>
            </a:r>
            <a:endParaRPr lang="zh-CN" altLang="en-US" sz="3200" b="1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注：沧洲，水边，古时隐者所居之地。陆游晚年居于绍兴镜湖边的三山。</a:t>
            </a:r>
            <a:endParaRPr lang="en-US" altLang="zh-CN" sz="2400" b="1">
              <a:solidFill>
                <a:srgbClr val="990099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400">
                <a:latin typeface="方正大黑简体" pitchFamily="65" charset="-122"/>
                <a:ea typeface="方正大黑简体" pitchFamily="65" charset="-122"/>
              </a:rPr>
              <a:t>简析这首宋词的人物形象。</a:t>
            </a:r>
            <a:endParaRPr lang="zh-CN" altLang="en-US" sz="2400">
              <a:latin typeface="方正大黑简体" pitchFamily="65" charset="-122"/>
              <a:ea typeface="方正大黑简体" pitchFamily="65" charset="-122"/>
            </a:endParaRPr>
          </a:p>
          <a:p>
            <a:endParaRPr lang="zh-CN" altLang="en-US" sz="2400" b="1">
              <a:solidFill>
                <a:srgbClr val="008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220345" y="4133216"/>
            <a:ext cx="11440160" cy="26301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3300">
                <a:latin typeface="宋体" panose="02010600030101010101" pitchFamily="2" charset="-122"/>
              </a:rPr>
              <a:t>    </a:t>
            </a:r>
            <a:r>
              <a:rPr lang="zh-CN" altLang="en-US" sz="3300" b="1">
                <a:solidFill>
                  <a:srgbClr val="002060"/>
                </a:solidFill>
                <a:latin typeface="方正大黑简体" pitchFamily="65" charset="-122"/>
                <a:ea typeface="方正大黑简体" pitchFamily="65" charset="-122"/>
              </a:rPr>
              <a:t>（</a:t>
            </a:r>
            <a:r>
              <a:rPr lang="en-US" altLang="zh-CN" sz="3300" b="1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1</a:t>
            </a:r>
            <a:r>
              <a:rPr lang="zh-CN" altLang="en-US" sz="3300" b="1">
                <a:solidFill>
                  <a:srgbClr val="002060"/>
                </a:solidFill>
                <a:latin typeface="方正大黑简体" pitchFamily="65" charset="-122"/>
                <a:ea typeface="方正大黑简体" pitchFamily="65" charset="-122"/>
              </a:rPr>
              <a:t>）诗歌描写了一个矢志报国却壮志难酬的抗金英雄形象。</a:t>
            </a:r>
            <a:r>
              <a:rPr lang="zh-CN" altLang="en-US" sz="3300" b="1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（</a:t>
            </a:r>
            <a:r>
              <a:rPr lang="en-US" altLang="zh-CN" sz="3300" b="1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2</a:t>
            </a:r>
            <a:r>
              <a:rPr lang="zh-CN" altLang="en-US" sz="3300" b="1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）</a:t>
            </a:r>
            <a:r>
              <a:rPr lang="zh-CN" altLang="en-US" sz="3300" b="1">
                <a:solidFill>
                  <a:srgbClr val="002060"/>
                </a:solidFill>
                <a:latin typeface="方正大黑简体" pitchFamily="65" charset="-122"/>
                <a:ea typeface="方正大黑简体" pitchFamily="65" charset="-122"/>
              </a:rPr>
              <a:t>上片中作者回想往事曾经戎马战场，现在却尘封戎装，今昔对比，下片直接表达胡虏未灭、自己已头发斑白，虽胸怀报国之志却只能退居沧州。</a:t>
            </a:r>
            <a:r>
              <a:rPr lang="zh-CN" altLang="en-US" sz="3300" b="1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（</a:t>
            </a:r>
            <a:r>
              <a:rPr lang="en-US" altLang="zh-CN" sz="3300" b="1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3</a:t>
            </a:r>
            <a:r>
              <a:rPr lang="zh-CN" altLang="en-US" sz="3300" b="1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）</a:t>
            </a:r>
            <a:r>
              <a:rPr lang="zh-CN" altLang="en-US" sz="3300" b="1">
                <a:solidFill>
                  <a:srgbClr val="002060"/>
                </a:solidFill>
                <a:latin typeface="方正大黑简体" pitchFamily="65" charset="-122"/>
                <a:ea typeface="方正大黑简体" pitchFamily="65" charset="-122"/>
              </a:rPr>
              <a:t>表达了自己壮志未酬、报国无门的感慨。 </a:t>
            </a:r>
            <a:endParaRPr lang="zh-CN" altLang="en-US" sz="3300" b="1">
              <a:solidFill>
                <a:srgbClr val="00206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9945037" y="3779835"/>
            <a:ext cx="2208233" cy="571504"/>
          </a:xfrm>
          <a:prstGeom prst="wedgeRectCallout">
            <a:avLst>
              <a:gd name="adj1" fmla="val -31379"/>
              <a:gd name="adj2" fmla="val 117832"/>
            </a:avLst>
          </a:prstGeom>
          <a:solidFill>
            <a:srgbClr val="008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rgbClr val="FFFF00"/>
                </a:solidFill>
                <a:latin typeface="方正大黑简体" pitchFamily="65" charset="-122"/>
                <a:ea typeface="方正大黑简体" pitchFamily="65" charset="-122"/>
              </a:rPr>
              <a:t>形象特征</a:t>
            </a:r>
            <a:endParaRPr lang="zh-CN" altLang="en-US" sz="3200">
              <a:solidFill>
                <a:srgbClr val="FFFF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auto">
          <a:xfrm>
            <a:off x="220120" y="3779491"/>
            <a:ext cx="2163760" cy="642942"/>
          </a:xfrm>
          <a:prstGeom prst="wedgeRectCallout">
            <a:avLst>
              <a:gd name="adj1" fmla="val 118491"/>
              <a:gd name="adj2" fmla="val 193459"/>
            </a:avLst>
          </a:prstGeom>
          <a:solidFill>
            <a:srgbClr val="0000C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rgbClr val="FFFF00"/>
                </a:solidFill>
                <a:latin typeface="方正大黑简体" pitchFamily="65" charset="-122"/>
                <a:ea typeface="方正大黑简体" pitchFamily="65" charset="-122"/>
              </a:rPr>
              <a:t>特征简析</a:t>
            </a:r>
            <a:endParaRPr lang="zh-CN" altLang="en-US" sz="3200">
              <a:solidFill>
                <a:srgbClr val="FFFF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8212" name="AutoShape 20"/>
          <p:cNvSpPr>
            <a:spLocks noChangeArrowheads="1"/>
          </p:cNvSpPr>
          <p:nvPr/>
        </p:nvSpPr>
        <p:spPr bwMode="auto">
          <a:xfrm>
            <a:off x="7496591" y="6233792"/>
            <a:ext cx="2286016" cy="623908"/>
          </a:xfrm>
          <a:prstGeom prst="wedgeRectCallout">
            <a:avLst>
              <a:gd name="adj1" fmla="val 81841"/>
              <a:gd name="adj2" fmla="val -119819"/>
            </a:avLst>
          </a:prstGeom>
          <a:solidFill>
            <a:srgbClr val="9900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rgbClr val="FFFF00"/>
                </a:solidFill>
                <a:latin typeface="方正大黑简体" pitchFamily="65" charset="-122"/>
                <a:ea typeface="方正大黑简体" pitchFamily="65" charset="-122"/>
              </a:rPr>
              <a:t>形象的意义</a:t>
            </a:r>
            <a:endParaRPr lang="zh-CN" altLang="en-US" sz="3200">
              <a:solidFill>
                <a:srgbClr val="FFFF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26638" name="标题 15"/>
          <p:cNvSpPr>
            <a:spLocks noGrp="1"/>
          </p:cNvSpPr>
          <p:nvPr/>
        </p:nvSpPr>
        <p:spPr>
          <a:xfrm>
            <a:off x="572453" y="152083"/>
            <a:ext cx="2735262" cy="431800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rmAutofit fontScale="50000"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algn="l"/>
            <a:r>
              <a:rPr lang="zh-CN" altLang="en-US" sz="4000" b="1">
                <a:solidFill>
                  <a:srgbClr val="663300"/>
                </a:solidFill>
                <a:ea typeface="华文隶书" pitchFamily="2" charset="-122"/>
              </a:rPr>
              <a:t>例题赏析</a:t>
            </a:r>
            <a:endParaRPr lang="zh-CN" altLang="en-US" sz="4000" b="1">
              <a:solidFill>
                <a:srgbClr val="663300"/>
              </a:solidFill>
              <a:ea typeface="华文隶书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2741" y="312718"/>
            <a:ext cx="2900354" cy="54291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zh-CN" altLang="en-US" sz="2000" b="1"/>
              <a:t>答案示例一：</a:t>
            </a:r>
            <a:endParaRPr lang="zh-CN" altLang="en-US" sz="2000" b="1"/>
          </a:p>
        </p:txBody>
      </p:sp>
      <p:pic>
        <p:nvPicPr>
          <p:cNvPr id="5" name="图片 4" descr="QQ图片4.jpg"/>
          <p:cNvPicPr>
            <a:picLocks noChangeAspect="1"/>
          </p:cNvPicPr>
          <p:nvPr/>
        </p:nvPicPr>
        <p:blipFill>
          <a:blip r:embed="rId2">
            <a:biLevel thresh="50000"/>
          </a:blip>
          <a:srcRect l="2777" t="36458" b="30208"/>
          <a:stretch>
            <a:fillRect/>
          </a:stretch>
        </p:blipFill>
        <p:spPr>
          <a:xfrm>
            <a:off x="792480" y="1194435"/>
            <a:ext cx="10606405" cy="3933190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7214870" y="5127625"/>
            <a:ext cx="3714750" cy="1529080"/>
          </a:xfrm>
          <a:prstGeom prst="wedgeEllipseCallout">
            <a:avLst>
              <a:gd name="adj1" fmla="val -43470"/>
              <a:gd name="adj2" fmla="val -9107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</a:rPr>
              <a:t>答题不完整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9041" y="183176"/>
            <a:ext cx="2928958" cy="571504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zh-CN" altLang="en-US" sz="2800" b="1"/>
              <a:t>答案示例二：</a:t>
            </a:r>
            <a:endParaRPr lang="zh-CN" altLang="en-US" sz="2800" b="1"/>
          </a:p>
        </p:txBody>
      </p:sp>
      <p:pic>
        <p:nvPicPr>
          <p:cNvPr id="5" name="图片 4" descr="QQ图片1.jpg"/>
          <p:cNvPicPr>
            <a:picLocks noChangeAspect="1"/>
          </p:cNvPicPr>
          <p:nvPr/>
        </p:nvPicPr>
        <p:blipFill>
          <a:blip r:embed="rId2">
            <a:biLevel thresh="50000"/>
          </a:blip>
          <a:srcRect t="32292" b="36458"/>
          <a:stretch>
            <a:fillRect/>
          </a:stretch>
        </p:blipFill>
        <p:spPr>
          <a:xfrm>
            <a:off x="688975" y="897890"/>
            <a:ext cx="10981690" cy="4224020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6909435" y="5191125"/>
            <a:ext cx="3800475" cy="1555115"/>
          </a:xfrm>
          <a:prstGeom prst="wedgeEllipseCallout">
            <a:avLst>
              <a:gd name="adj1" fmla="val -8863"/>
              <a:gd name="adj2" fmla="val -10606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</a:rPr>
              <a:t>阐述情感，答非所问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4034" y="428604"/>
            <a:ext cx="2857520" cy="642942"/>
          </a:xfrm>
          <a:noFill/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zh-CN" altLang="en-US" sz="2400" b="1"/>
              <a:t>答案示例三：</a:t>
            </a:r>
            <a:endParaRPr lang="zh-CN" altLang="en-US" sz="2400" b="1"/>
          </a:p>
        </p:txBody>
      </p:sp>
      <p:pic>
        <p:nvPicPr>
          <p:cNvPr id="6" name="图片 5" descr="2.jpg"/>
          <p:cNvPicPr>
            <a:picLocks noChangeAspect="1"/>
          </p:cNvPicPr>
          <p:nvPr/>
        </p:nvPicPr>
        <p:blipFill>
          <a:blip r:embed="rId2">
            <a:biLevel thresh="50000"/>
          </a:blip>
          <a:srcRect l="2777" t="38542" b="23958"/>
          <a:stretch>
            <a:fillRect/>
          </a:stretch>
        </p:blipFill>
        <p:spPr>
          <a:xfrm>
            <a:off x="1243330" y="1214755"/>
            <a:ext cx="10243820" cy="4115435"/>
          </a:xfrm>
          <a:prstGeom prst="rect">
            <a:avLst/>
          </a:prstGeom>
        </p:spPr>
      </p:pic>
      <p:sp>
        <p:nvSpPr>
          <p:cNvPr id="2" name="椭圆形标注 1"/>
          <p:cNvSpPr/>
          <p:nvPr/>
        </p:nvSpPr>
        <p:spPr>
          <a:xfrm>
            <a:off x="0" y="5732780"/>
            <a:ext cx="4045585" cy="1179830"/>
          </a:xfrm>
          <a:prstGeom prst="wedgeEllipseCallout">
            <a:avLst>
              <a:gd name="adj1" fmla="val 47551"/>
              <a:gd name="adj2" fmla="val -7766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</a:rPr>
              <a:t>评价作者，无诗歌无关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5625"/>
            <a:ext cx="12223750" cy="5533390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0" y="5732780"/>
            <a:ext cx="1884045" cy="1179830"/>
          </a:xfrm>
          <a:prstGeom prst="wedgeEllipseCallout">
            <a:avLst>
              <a:gd name="adj1" fmla="val 86939"/>
              <a:gd name="adj2" fmla="val -8153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</a:rPr>
              <a:t>略有遗憾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530956" y="298"/>
            <a:ext cx="2900354" cy="54291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zh-CN" altLang="en-US" sz="2000" b="1"/>
              <a:t>答案示例四：</a:t>
            </a:r>
            <a:endParaRPr lang="zh-CN" altLang="en-US" sz="20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1235"/>
            <a:ext cx="12192000" cy="5866765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8251825" y="-174625"/>
            <a:ext cx="3637280" cy="1445895"/>
          </a:xfrm>
          <a:prstGeom prst="wedgeEllipseCallout">
            <a:avLst>
              <a:gd name="adj1" fmla="val 22171"/>
              <a:gd name="adj2" fmla="val 9729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</a:rPr>
              <a:t>有瑕疵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842741" y="312718"/>
            <a:ext cx="2900354" cy="54291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zh-CN" altLang="en-US" sz="2000" b="1"/>
              <a:t>答案示例五：</a:t>
            </a:r>
            <a:endParaRPr lang="zh-CN" altLang="en-US" sz="20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12000" contrast="-12000"/>
          </a:blip>
          <a:stretch>
            <a:fillRect/>
          </a:stretch>
        </p:blipFill>
        <p:spPr>
          <a:xfrm rot="20086044">
            <a:off x="10009325" y="4674692"/>
            <a:ext cx="1872773" cy="187310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6898" y="1798017"/>
            <a:ext cx="933284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7030A0"/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学习目标： </a:t>
            </a:r>
            <a:endParaRPr lang="zh-CN" altLang="en-US" sz="4800">
              <a:solidFill>
                <a:srgbClr val="7030A0"/>
              </a:solidFill>
              <a:latin typeface="STXingkai" panose="02010800040101010101" pitchFamily="2" charset="-122"/>
              <a:ea typeface="STXingkai" panose="02010800040101010101" pitchFamily="2" charset="-122"/>
            </a:endParaRPr>
          </a:p>
          <a:p>
            <a:r>
              <a:rPr lang="zh-CN" altLang="en-US" sz="4800">
                <a:solidFill>
                  <a:srgbClr val="7030A0"/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1.了解诗歌形象的分类</a:t>
            </a:r>
            <a:endParaRPr lang="zh-CN" altLang="en-US" sz="4800">
              <a:solidFill>
                <a:srgbClr val="7030A0"/>
              </a:solidFill>
              <a:latin typeface="STXingkai" panose="02010800040101010101" pitchFamily="2" charset="-122"/>
              <a:ea typeface="STXingkai" panose="02010800040101010101" pitchFamily="2" charset="-122"/>
            </a:endParaRPr>
          </a:p>
          <a:p>
            <a:r>
              <a:rPr lang="zh-CN" altLang="en-US" sz="4800">
                <a:solidFill>
                  <a:srgbClr val="7030A0"/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2.掌握鉴赏诗歌人物形象的方法</a:t>
            </a:r>
            <a:endParaRPr lang="zh-CN" altLang="en-US" sz="4800">
              <a:solidFill>
                <a:srgbClr val="7030A0"/>
              </a:solidFill>
              <a:latin typeface="STXingkai" panose="02010800040101010101" pitchFamily="2" charset="-122"/>
              <a:ea typeface="STXingkai" panose="02010800040101010101" pitchFamily="2" charset="-122"/>
            </a:endParaRPr>
          </a:p>
          <a:p>
            <a:r>
              <a:rPr lang="zh-CN" altLang="en-US" sz="4800">
                <a:solidFill>
                  <a:srgbClr val="7030A0"/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3.掌握答题三步骤并规范组织答案</a:t>
            </a:r>
            <a:endParaRPr lang="zh-CN" altLang="en-US" sz="4800">
              <a:solidFill>
                <a:srgbClr val="7030A0"/>
              </a:solidFill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725805"/>
            <a:ext cx="12190730" cy="4967605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0" y="5732780"/>
            <a:ext cx="1884045" cy="1179830"/>
          </a:xfrm>
          <a:prstGeom prst="wedgeEllipseCallout">
            <a:avLst>
              <a:gd name="adj1" fmla="val 86939"/>
              <a:gd name="adj2" fmla="val -8153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</a:rPr>
              <a:t>赞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687166" y="298"/>
            <a:ext cx="2900354" cy="54291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zh-CN" altLang="en-US" sz="2000" b="1"/>
              <a:t>答案示例六：</a:t>
            </a:r>
            <a:endParaRPr lang="zh-CN" altLang="en-US" sz="20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3935" y="2301240"/>
            <a:ext cx="10183495" cy="3359785"/>
          </a:xfrm>
        </p:spPr>
        <p:txBody>
          <a:bodyPr>
            <a:noAutofit/>
          </a:bodyPr>
          <a:lstStyle/>
          <a:p>
            <a:r>
              <a:rPr lang="en-US" altLang="zh-CN" sz="3600"/>
              <a:t>1</a:t>
            </a:r>
            <a:r>
              <a:rPr lang="zh-CN" altLang="en-US" sz="3600"/>
              <a:t>、概括形象（特征</a:t>
            </a:r>
            <a:r>
              <a:rPr lang="en-US" altLang="zh-CN" sz="3600"/>
              <a:t>+</a:t>
            </a:r>
            <a:r>
              <a:rPr lang="zh-CN" altLang="en-US" sz="3600"/>
              <a:t>身份）               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、具体分析（结合诗句和表达技巧）</a:t>
            </a:r>
            <a:endParaRPr lang="zh-CN" altLang="en-US" sz="3600"/>
          </a:p>
          <a:p>
            <a:r>
              <a:rPr lang="en-US" altLang="zh-CN" sz="3600"/>
              <a:t>3</a:t>
            </a:r>
            <a:r>
              <a:rPr lang="zh-CN" altLang="en-US" sz="3600"/>
              <a:t>、形象的意义（思想：形象所反映出的</a:t>
            </a:r>
            <a:r>
              <a:rPr lang="zh-CN" altLang="en-US" sz="3600">
                <a:solidFill>
                  <a:srgbClr val="FF0000"/>
                </a:solidFill>
              </a:rPr>
              <a:t>作者</a:t>
            </a:r>
            <a:r>
              <a:rPr lang="zh-CN" altLang="en-US" sz="3600"/>
              <a:t>的思想情感）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5" name="TextBox 4"/>
          <p:cNvSpPr txBox="1"/>
          <p:nvPr/>
        </p:nvSpPr>
        <p:spPr>
          <a:xfrm>
            <a:off x="2689520" y="736265"/>
            <a:ext cx="6000792" cy="10452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人物形象题的答题模式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9280" y="93345"/>
            <a:ext cx="10274935" cy="4099560"/>
          </a:xfrm>
        </p:spPr>
        <p:txBody>
          <a:bodyPr>
            <a:normAutofit fontScale="50000"/>
          </a:bodyPr>
          <a:lstStyle/>
          <a:p>
            <a:r>
              <a:rPr lang="zh-CN" altLang="en-US" sz="4800"/>
              <a:t>阅读下面诗歌，回答问题：</a:t>
            </a:r>
            <a:endParaRPr lang="zh-CN" altLang="en-US" sz="4800"/>
          </a:p>
          <a:p>
            <a:pPr algn="ctr">
              <a:buNone/>
            </a:pPr>
            <a:r>
              <a:rPr lang="zh-CN" altLang="en-US" sz="6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</a:t>
            </a:r>
            <a:r>
              <a:rPr lang="zh-CN" altLang="en-US" sz="6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点 绛 唇        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李清照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>
              <a:buNone/>
            </a:pPr>
            <a:r>
              <a:rPr lang="zh-CN" altLang="en-US" sz="6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蹴罢秋千，起来慵整纤纤手。露浓花瘦，薄汗轻衣透。</a:t>
            </a:r>
            <a:endParaRPr lang="zh-CN" altLang="en-US" sz="60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>
              <a:buNone/>
            </a:pPr>
            <a:r>
              <a:rPr lang="zh-CN" altLang="en-US" sz="6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见有人来，袜刬金钗溜。和羞走，倚门回首，却把青梅嗅。</a:t>
            </a:r>
            <a:endParaRPr lang="zh-CN" altLang="en-US" sz="60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/>
              <a:t>　　</a:t>
            </a:r>
            <a:r>
              <a:rPr lang="zh-CN" altLang="en-US" sz="5600">
                <a:latin typeface="华文行楷" pitchFamily="2" charset="-122"/>
                <a:ea typeface="华文行楷" pitchFamily="2" charset="-122"/>
              </a:rPr>
              <a:t>问题：这首词塑造了一个怎样的形象</a:t>
            </a:r>
            <a:r>
              <a:rPr lang="en-US" altLang="zh-CN" sz="5600">
                <a:latin typeface="华文行楷" pitchFamily="2" charset="-122"/>
                <a:ea typeface="华文行楷" pitchFamily="2" charset="-122"/>
              </a:rPr>
              <a:t>?</a:t>
            </a:r>
            <a:endParaRPr lang="en-US" altLang="zh-CN" sz="5600"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endParaRPr lang="en-US" altLang="zh-CN" sz="56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文本框 51204"/>
          <p:cNvSpPr txBox="1">
            <a:spLocks noChangeArrowheads="1"/>
          </p:cNvSpPr>
          <p:nvPr/>
        </p:nvSpPr>
        <p:spPr bwMode="auto">
          <a:xfrm>
            <a:off x="0" y="3750310"/>
            <a:ext cx="12288520" cy="3107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、塑造了一个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活泼天真、纯洁矜持的少女形象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、写少女荡秋千时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慵整纤纤手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薄汗清衣透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透露着她的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活泼快乐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露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景物衬托展现了女子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美好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的风姿；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袜刬金钗溜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和羞走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写明女子的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娇羞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，在“走”与“回首”的矛盾和“却把青梅嗅”的掩饰中展现了她的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微妙复杂的心理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（含羞、好奇、爱恋等）。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、表现了词人李清照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对爱情的强烈追求和对自由的渴望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201503240545375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1505" y="-54610"/>
            <a:ext cx="1420495" cy="2019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课后作业：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8000" y="1538605"/>
            <a:ext cx="7023100" cy="14141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7200"/>
              <a:t>完成对点小练</a:t>
            </a:r>
            <a:endParaRPr lang="zh-CN" altLang="en-US" sz="7200"/>
          </a:p>
        </p:txBody>
      </p:sp>
      <p:pic>
        <p:nvPicPr>
          <p:cNvPr id="5" name="图片 4" descr="&amp;pky95175839796&amp;39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7870"/>
            <a:ext cx="12192000" cy="4764405"/>
          </a:xfrm>
          <a:prstGeom prst="rect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66500" y="116713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内容占位符 2"/>
          <p:cNvSpPr>
            <a:spLocks noGrp="1" noChangeArrowheads="1"/>
          </p:cNvSpPr>
          <p:nvPr>
            <p:ph idx="1"/>
          </p:nvPr>
        </p:nvSpPr>
        <p:spPr>
          <a:xfrm>
            <a:off x="759460" y="309245"/>
            <a:ext cx="11141075" cy="4736465"/>
          </a:xfrm>
        </p:spPr>
        <p:txBody>
          <a:bodyPr>
            <a:normAutofit fontScale="5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8000" b="1" smtClean="0">
                <a:latin typeface="楷体" panose="02010609060101010101" pitchFamily="49" charset="-122"/>
                <a:ea typeface="楷体" panose="02010609060101010101" pitchFamily="49" charset="-122"/>
              </a:rPr>
              <a:t>念奴娇</a:t>
            </a:r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8000" b="1" smtClean="0">
                <a:latin typeface="楷体" panose="02010609060101010101" pitchFamily="49" charset="-122"/>
                <a:ea typeface="楷体" panose="02010609060101010101" pitchFamily="49" charset="-122"/>
              </a:rPr>
              <a:t>赤壁怀古（苏轼</a:t>
            </a:r>
            <a:r>
              <a:rPr lang="en-US" altLang="zh-CN" sz="80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8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大江东去，浪淘尽，千古风流人物。故垒西边，人道是，</a:t>
            </a:r>
            <a:r>
              <a:rPr lang="zh-CN" altLang="en-US" sz="72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三国周郎</a:t>
            </a: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赤壁。</a:t>
            </a:r>
            <a:r>
              <a:rPr lang="zh-CN" altLang="en-US" sz="7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乱石穿空，惊涛拍岸，卷起千堆雪</a:t>
            </a: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。江山如画，一时多少豪杰。</a:t>
            </a:r>
            <a:endParaRPr lang="en-US" altLang="zh-CN" sz="7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7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遥想</a:t>
            </a:r>
            <a:r>
              <a:rPr lang="zh-CN" altLang="en-US" sz="7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公瑾</a:t>
            </a: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当年，</a:t>
            </a:r>
            <a:r>
              <a:rPr lang="zh-CN" altLang="en-US" sz="7200" b="1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小乔初嫁了，雄姿英发，羽扇纶巾，谈笑间，樯橹灰飞烟灭。</a:t>
            </a: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故国神游，</a:t>
            </a:r>
            <a:r>
              <a:rPr lang="zh-CN" altLang="en-US" sz="7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多情应笑</a:t>
            </a:r>
            <a:r>
              <a:rPr lang="zh-CN" altLang="en-US" sz="72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7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早生华发。人生如梦，一尊还酹江月</a:t>
            </a: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        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2496" y="5150198"/>
            <a:ext cx="1013540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周瑜</a:t>
            </a:r>
            <a:endParaRPr lang="zh-CN" altLang="en-US" sz="3200" b="1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fontAlgn="base">
              <a:spcAft>
                <a:spcPct val="0"/>
              </a:spcAft>
            </a:pP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endParaRPr lang="en-US" altLang="zh-CN" sz="3200" b="1" noProof="1" smtClean="0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fontAlgn="base">
              <a:spcAft>
                <a:spcPct val="0"/>
              </a:spcAft>
            </a:pP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“我”</a:t>
            </a:r>
            <a:endParaRPr lang="zh-CN" altLang="en-US" sz="32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6"/>
          <p:cNvSpPr/>
          <p:nvPr/>
        </p:nvSpPr>
        <p:spPr bwMode="auto">
          <a:xfrm>
            <a:off x="2562510" y="5150327"/>
            <a:ext cx="181526" cy="1491616"/>
          </a:xfrm>
          <a:prstGeom prst="leftBrace">
            <a:avLst>
              <a:gd name="adj1" fmla="val 61118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327" y="5046157"/>
            <a:ext cx="739888" cy="20111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122423"/>
            <a:ext cx="1483360" cy="461665"/>
          </a:xfrm>
          <a:prstGeom prst="rect">
            <a:avLst/>
          </a:prstGeom>
          <a:gradFill>
            <a:gsLst>
              <a:gs pos="76000">
                <a:schemeClr val="accent1">
                  <a:lumMod val="60000"/>
                  <a:lumOff val="40000"/>
                </a:schemeClr>
              </a:gs>
              <a:gs pos="100000">
                <a:schemeClr val="bg2">
                  <a:lumMod val="90000"/>
                </a:schemeClr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accent2">
                    <a:lumMod val="50000"/>
                  </a:schemeClr>
                </a:solidFill>
              </a:rPr>
              <a:t>课内回顾</a:t>
            </a:r>
            <a:endParaRPr lang="zh-CN" altLang="en-US" sz="24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2115" y="5150485"/>
            <a:ext cx="42678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fontAlgn="base">
              <a:spcAft>
                <a:spcPct val="0"/>
              </a:spcAft>
            </a:pP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(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作者刻画的人物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形象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)</a:t>
            </a:r>
            <a:endParaRPr lang="en-US" altLang="zh-CN" sz="32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4365" y="6135370"/>
            <a:ext cx="34512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fontAlgn="base">
              <a:spcAft>
                <a:spcPct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抒情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主人公形象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)</a:t>
            </a:r>
            <a:endParaRPr lang="en-US" altLang="zh-CN" sz="32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AutoShape 3"/>
          <p:cNvSpPr/>
          <p:nvPr/>
        </p:nvSpPr>
        <p:spPr>
          <a:xfrm>
            <a:off x="2667000" y="1000125"/>
            <a:ext cx="142875" cy="5024438"/>
          </a:xfrm>
          <a:prstGeom prst="leftBrace">
            <a:avLst>
              <a:gd name="adj1" fmla="val 24014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16" name="TextBox 14"/>
          <p:cNvSpPr/>
          <p:nvPr/>
        </p:nvSpPr>
        <p:spPr>
          <a:xfrm>
            <a:off x="1524000" y="0"/>
            <a:ext cx="5286375" cy="64516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sz="3200" b="1" u="none">
                <a:solidFill>
                  <a:srgbClr val="FF0000"/>
                </a:solidFill>
                <a:ea typeface="微软雅黑" panose="020b0503020204020204" pitchFamily="34" charset="-122"/>
              </a:rPr>
              <a:t> </a:t>
            </a:r>
            <a:r>
              <a:rPr lang="zh-CN" altLang="en-US" sz="3600" b="1" u="none">
                <a:solidFill>
                  <a:srgbClr val="FF0000"/>
                </a:solidFill>
                <a:ea typeface="微软雅黑" panose="020b0503020204020204" pitchFamily="34" charset="-122"/>
              </a:rPr>
              <a:t>诗歌人物形象分类</a:t>
            </a:r>
            <a:endParaRPr lang="zh-CN" altLang="en-US" sz="3600" u="none"/>
          </a:p>
        </p:txBody>
      </p:sp>
      <p:sp>
        <p:nvSpPr>
          <p:cNvPr id="13318" name="Text Box 5"/>
          <p:cNvSpPr/>
          <p:nvPr/>
        </p:nvSpPr>
        <p:spPr>
          <a:xfrm>
            <a:off x="2952433" y="1195388"/>
            <a:ext cx="600075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、抒情主人公（即诗人自己的形象）：</a:t>
            </a:r>
            <a:endParaRPr lang="en-US" altLang="zh-CN" sz="2800" b="1" u="none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9" name="Text Box 6"/>
          <p:cNvSpPr/>
          <p:nvPr/>
        </p:nvSpPr>
        <p:spPr>
          <a:xfrm>
            <a:off x="2809558" y="4249420"/>
            <a:ext cx="628650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、作品刻画的人物形象： </a:t>
            </a:r>
            <a:endParaRPr lang="en-US" altLang="zh-CN" sz="2800" b="1" u="none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0" name="流程图: 资料带 18"/>
          <p:cNvSpPr/>
          <p:nvPr/>
        </p:nvSpPr>
        <p:spPr>
          <a:xfrm>
            <a:off x="6362383" y="999808"/>
            <a:ext cx="5214938" cy="21431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marL="0" marR="0" lvl="0" indent="0" algn="ctr"/>
            <a:r>
              <a:rPr lang="zh-CN" altLang="en-US" sz="2800" b="1" u="none">
                <a:latin typeface="楷体" panose="02010609060101010101" pitchFamily="49" charset="-122"/>
                <a:ea typeface="楷体" panose="02010609060101010101" pitchFamily="49" charset="-122"/>
              </a:rPr>
              <a:t>在抒情诗中，诗人是通过直接抒写自己的主观情绪，来完成对自我形象的塑造。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椭圆 19"/>
          <p:cNvSpPr/>
          <p:nvPr/>
        </p:nvSpPr>
        <p:spPr>
          <a:xfrm>
            <a:off x="6905308" y="3970655"/>
            <a:ext cx="5286375" cy="2571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0" i="0" u="sng" baseline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</a:lstStyle>
          <a:p>
            <a:pPr marL="0" marR="0" lvl="0" indent="0" algn="ctr"/>
            <a:r>
              <a:rPr lang="zh-CN" altLang="en-US" sz="2800" b="1" u="none">
                <a:latin typeface="楷体" panose="02010609060101010101" pitchFamily="49" charset="-122"/>
                <a:ea typeface="楷体" panose="02010609060101010101" pitchFamily="49" charset="-122"/>
              </a:rPr>
              <a:t>在叙事诗中，诗人是通过笔下的人物形象，委婉含蓄地表达自己的性格、志气、情感或思想观念。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2105" y="2235835"/>
            <a:ext cx="106489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人物形象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7365" y="2677160"/>
            <a:ext cx="4297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sym typeface="+mn-ea"/>
              </a:rPr>
              <a:t>（偏重抒情的诗歌）</a:t>
            </a:r>
            <a:endParaRPr lang="zh-CN" altLang="en-US" sz="3600" b="1">
              <a:solidFill>
                <a:srgbClr val="FF0066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4950" y="5351780"/>
            <a:ext cx="455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sym typeface="+mn-ea"/>
              </a:rPr>
              <a:t>  （偏重叙事的诗歌）</a:t>
            </a:r>
            <a:endParaRPr lang="zh-CN" altLang="en-US" sz="3600" b="1">
              <a:solidFill>
                <a:srgbClr val="FF0066"/>
              </a:solidFill>
              <a:sym typeface="+mn-ea"/>
            </a:endParaRPr>
          </a:p>
        </p:txBody>
      </p:sp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75275"/>
            <a:ext cx="1482725" cy="14827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 additive="base">
                                        <p:cTn id="16" dur="500" fill="hold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 fill="hold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 additive="base">
                                        <p:cTn id="31" dur="500" fill="hold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5"/>
      <p:bldP spid="13321" grpId="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 1"/>
          <p:cNvSpPr>
            <a:spLocks noGrp="1" noChangeArrowheads="1"/>
          </p:cNvSpPr>
          <p:nvPr/>
        </p:nvSpPr>
        <p:spPr>
          <a:xfrm>
            <a:off x="2690495" y="1233170"/>
            <a:ext cx="5142865" cy="625475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algn="l"/>
            <a:r>
              <a:rPr lang="zh-CN" altLang="en-US" sz="4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人物形象</a:t>
            </a:r>
            <a:r>
              <a:rPr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  <a:sym typeface="+mn-ea"/>
              </a:rPr>
              <a:t>归纳</a:t>
            </a:r>
            <a:endParaRPr lang="zh-CN" altLang="en-US" sz="4000" b="1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-338455" y="922020"/>
            <a:ext cx="3963035" cy="4264660"/>
          </a:xfrm>
          <a:prstGeom prst="rect">
            <a:avLst/>
          </a:prstGeom>
        </p:spPr>
      </p:pic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3590" y="2359025"/>
            <a:ext cx="3181985" cy="4498975"/>
          </a:xfrm>
          <a:prstGeom prst="rect">
            <a:avLst/>
          </a:prstGeom>
        </p:spPr>
      </p:pic>
      <p:pic>
        <p:nvPicPr>
          <p:cNvPr id="6" name="图片 5" descr="201411200332152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6565" y="0"/>
            <a:ext cx="4115435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3180" y="22225"/>
          <a:ext cx="12082145" cy="6723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0885"/>
                <a:gridCol w="7541260"/>
              </a:tblGrid>
              <a:tr h="5302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形象概括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诗句（举例）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忧国忧民、心系社稷的形象</a:t>
                      </a:r>
                      <a:endParaRPr lang="zh-CN" altLang="en-US" sz="2400" b="1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en-US" altLang="zh-CN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44132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 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亦余心之所善兮，虽九死其犹未悔。</a:t>
                      </a: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”“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路漫漫其修远兮，吾将上下而求索。</a:t>
                      </a: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”</a:t>
                      </a:r>
                      <a:endParaRPr lang="en-US" altLang="zh-CN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8413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en-US" altLang="zh-CN" sz="2400" b="1" smtClean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altLang="zh-CN"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</a:t>
                      </a:r>
                      <a:r>
                        <a:rPr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莫听穿林打叶声，何妨吟啸且徐行。竹杖芒鞋轻胜马，谁怕！一蓑烟雨任平生。</a:t>
                      </a:r>
                      <a:r>
                        <a:rPr lang="en-US" altLang="zh-CN"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”</a:t>
                      </a:r>
                      <a:endParaRPr lang="en-US" altLang="zh-CN" sz="2400" b="1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73088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sz="2400" b="1" smtClean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征</a:t>
                      </a:r>
                      <a:r>
                        <a:rPr lang="en-US" altLang="zh-CN" sz="2400" b="1" smtClean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战沙场、舍身保国的</a:t>
                      </a:r>
                      <a:r>
                        <a:rPr sz="2400" b="1" smtClean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将士</a:t>
                      </a:r>
                      <a:r>
                        <a:rPr lang="en-US" altLang="zh-CN" sz="2400" b="1" smtClean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形象</a:t>
                      </a:r>
                      <a:endParaRPr lang="en-US" altLang="zh-CN" sz="2400" b="1" smtClean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en-US" altLang="zh-CN" sz="2400" b="1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1" smtClean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</a:t>
                      </a:r>
                      <a:r>
                        <a:rPr lang="zh-CN" altLang="en-US"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寻寻觅觅，冷冷清清，凄凄惨惨戚戚。</a:t>
                      </a:r>
                      <a:r>
                        <a:rPr lang="en-US" altLang="zh-CN"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”</a:t>
                      </a:r>
                      <a:endParaRPr lang="en-US" altLang="zh-CN" sz="2400" b="1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1" smtClean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“安能摧眉折腰事权贵，使我不得开心颜！”</a:t>
                      </a:r>
                      <a:endParaRPr lang="zh-CN" altLang="en-US" sz="2400" b="1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7315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sz="2400" b="1" smtClean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寄情山水、归隐田园的隐者形象</a:t>
                      </a:r>
                      <a:endParaRPr lang="zh-CN" altLang="en-US" sz="2400" b="1" smtClean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1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2800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 b="1" smtClean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怀才不遇、壮志难酬的形象</a:t>
                      </a:r>
                      <a:endParaRPr lang="zh-CN" altLang="en-US" sz="2400" b="1" smtClean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1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1" smtClean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“</a:t>
                      </a:r>
                      <a:r>
                        <a:rPr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仍怜故乡水，万里送行舟。</a:t>
                      </a:r>
                      <a:r>
                        <a:rPr lang="en-US" altLang="zh-CN" sz="2400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”</a:t>
                      </a:r>
                      <a:endParaRPr lang="en-US" altLang="zh-CN" sz="2400" b="1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598035" y="570230"/>
            <a:ext cx="75266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“安得广厦千万间，大庇天下寒士俱欢颜。呜呼，何时眼前突兀见此屋，吾庐独破受冻死亦足。”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255" y="1431290"/>
            <a:ext cx="41529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历经磨难、坚持追求的形象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5255" y="2228215"/>
            <a:ext cx="39084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乐观豁达</a:t>
            </a:r>
            <a:r>
              <a:rPr lang="en-US" altLang="zh-CN" sz="24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、豪放洒脱的形象</a:t>
            </a:r>
            <a:r>
              <a:rPr lang="en-US" altLang="zh-CN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652645" y="3006725"/>
            <a:ext cx="5593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“但使龙城飞将在，不教胡马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度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阴山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5255" y="3766820"/>
            <a:ext cx="3840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zh-CN" altLang="en-US" sz="24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寂寞愁苦、身世飘零的形象</a:t>
            </a:r>
            <a:endParaRPr lang="zh-CN" altLang="en-US" sz="2400" b="1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255" y="4334510"/>
            <a:ext cx="46183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sz="2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傲视权贵、傲岸不羁、坚持操守的形象</a:t>
            </a:r>
            <a:endParaRPr lang="zh-CN" altLang="en-US" sz="2000" b="1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16475" y="5012690"/>
            <a:ext cx="445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“采菊东篱下，悠然见南山。”</a:t>
            </a:r>
            <a:endPara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16475" y="5672455"/>
            <a:ext cx="7498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“了却君王天下事，赢得生前身后名，可怜白发生！”</a:t>
            </a:r>
            <a:endPara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5255" y="6132830"/>
            <a:ext cx="3840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sz="24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送别友人、思念故乡的形象</a:t>
            </a:r>
            <a:endParaRPr lang="zh-CN" altLang="en-US" sz="2400" b="1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内容占位符 2"/>
          <p:cNvSpPr>
            <a:spLocks noGrp="1" noChangeArrowheads="1"/>
          </p:cNvSpPr>
          <p:nvPr>
            <p:ph idx="1"/>
          </p:nvPr>
        </p:nvSpPr>
        <p:spPr>
          <a:xfrm>
            <a:off x="472440" y="930910"/>
            <a:ext cx="11319510" cy="415226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念奴娇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r>
              <a:rPr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赤壁怀古（苏轼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大江东去，浪淘尽，千古风流人物。故垒西边，人道是，</a:t>
            </a:r>
            <a:r>
              <a:rPr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三国周郎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赤壁。</a:t>
            </a:r>
            <a:r>
              <a:rPr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乱石穿空，惊涛拍岸，卷起千堆雪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。江山如画，一时多少豪杰。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遥想</a:t>
            </a:r>
            <a:r>
              <a:rPr sz="36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公瑾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当年，</a:t>
            </a:r>
            <a:r>
              <a:rPr sz="3600" b="1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小乔初嫁了，雄姿英发，羽扇纶巾，谈笑间，樯橹灰飞烟灭。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故国神游，</a:t>
            </a:r>
            <a:r>
              <a:rPr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多情应笑我，早生华发。人生如梦，一尊还酹江月。</a:t>
            </a:r>
            <a:endParaRPr lang="zh-CN" altLang="en-US" sz="3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endParaRPr lang="zh-CN" altLang="en-US" sz="3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22555"/>
            <a:ext cx="2051050" cy="583565"/>
          </a:xfrm>
          <a:prstGeom prst="rect">
            <a:avLst/>
          </a:prstGeom>
          <a:gradFill>
            <a:gsLst>
              <a:gs pos="76000">
                <a:schemeClr val="accent1">
                  <a:lumMod val="60000"/>
                  <a:lumOff val="40000"/>
                </a:schemeClr>
              </a:gs>
              <a:gs pos="100000">
                <a:schemeClr val="bg2">
                  <a:lumMod val="90000"/>
                </a:schemeClr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C47546">
                    <a:lumMod val="50000"/>
                  </a:srgbClr>
                </a:solidFill>
              </a:rPr>
              <a:t>再顾课本</a:t>
            </a:r>
            <a:endParaRPr lang="zh-CN" altLang="en-US" sz="3200" smtClean="0">
              <a:solidFill>
                <a:srgbClr val="C47546">
                  <a:lumMod val="50000"/>
                </a:srgb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21065" y="0"/>
            <a:ext cx="3670935" cy="76835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人物形象鉴赏</a:t>
            </a:r>
            <a:endParaRPr lang="zh-CN" altLang="en-US" sz="44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439" y="5608253"/>
            <a:ext cx="1124712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>
                <a:solidFill>
                  <a:srgbClr val="7030A0"/>
                </a:solidFill>
              </a:rPr>
              <a:t>本词塑造</a:t>
            </a:r>
            <a:r>
              <a:rPr lang="zh-CN" altLang="zh-CN" sz="3200" smtClean="0">
                <a:solidFill>
                  <a:srgbClr val="7030A0"/>
                </a:solidFill>
              </a:rPr>
              <a:t>了</a:t>
            </a:r>
            <a:r>
              <a:rPr lang="zh-CN" altLang="en-US" sz="3200" smtClean="0">
                <a:solidFill>
                  <a:srgbClr val="7030A0"/>
                </a:solidFill>
              </a:rPr>
              <a:t>周瑜</a:t>
            </a:r>
            <a:r>
              <a:rPr lang="en-US" altLang="zh-CN" sz="3200" smtClean="0">
                <a:solidFill>
                  <a:srgbClr val="7030A0"/>
                </a:solidFill>
              </a:rPr>
              <a:t>__________________</a:t>
            </a:r>
            <a:r>
              <a:rPr lang="zh-CN" altLang="zh-CN" sz="3200" smtClean="0">
                <a:solidFill>
                  <a:srgbClr val="7030A0"/>
                </a:solidFill>
              </a:rPr>
              <a:t>的</a:t>
            </a:r>
            <a:r>
              <a:rPr lang="en-US" altLang="zh-CN" sz="3200" smtClean="0">
                <a:solidFill>
                  <a:srgbClr val="7030A0"/>
                </a:solidFill>
              </a:rPr>
              <a:t>________</a:t>
            </a:r>
            <a:r>
              <a:rPr lang="zh-CN" altLang="zh-CN" sz="3200" smtClean="0">
                <a:solidFill>
                  <a:srgbClr val="7030A0"/>
                </a:solidFill>
              </a:rPr>
              <a:t>形象</a:t>
            </a:r>
            <a:r>
              <a:rPr lang="zh-CN" altLang="en-US" sz="3200">
                <a:solidFill>
                  <a:srgbClr val="7030A0"/>
                </a:solidFill>
              </a:rPr>
              <a:t>。</a:t>
            </a:r>
            <a:endParaRPr lang="zh-CN" altLang="zh-CN" sz="3200">
              <a:solidFill>
                <a:srgbClr val="7030A0"/>
              </a:solidFill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56305" y="6130054"/>
            <a:ext cx="69392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（</a:t>
            </a:r>
            <a:r>
              <a:rPr lang="en-US" altLang="zh-CN" sz="2800" smtClean="0"/>
              <a:t>2~4</a:t>
            </a:r>
            <a:r>
              <a:rPr lang="zh-CN" altLang="en-US" sz="2800" smtClean="0"/>
              <a:t>个特征的词）                （身份）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3531235" y="5608320"/>
            <a:ext cx="3472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u="sng" smtClean="0">
                <a:solidFill>
                  <a:srgbClr val="FF0000"/>
                </a:solidFill>
                <a:sym typeface="+mn-ea"/>
              </a:rPr>
              <a:t>意气风发、指挥若定</a:t>
            </a:r>
            <a:endParaRPr lang="zh-CN" altLang="en-US" sz="2800" u="sng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49285" y="551942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u="sng" smtClean="0">
                <a:solidFill>
                  <a:srgbClr val="FF0000"/>
                </a:solidFill>
                <a:sym typeface="+mn-ea"/>
              </a:rPr>
              <a:t>儒将</a:t>
            </a:r>
            <a:endParaRPr lang="zh-CN" altLang="en-US" sz="2800" u="sng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63795" y="3373755"/>
            <a:ext cx="6677660" cy="5588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3360" y="3932555"/>
            <a:ext cx="5056505" cy="49466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47345" y="1346200"/>
            <a:ext cx="1164145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/>
              <a:t>1</a:t>
            </a:r>
            <a:r>
              <a:rPr lang="zh-CN" altLang="en-US" sz="3600"/>
              <a:t>、本诗（某联）表现了诗人</a:t>
            </a:r>
            <a:r>
              <a:rPr lang="zh-CN" altLang="en-US" sz="3600">
                <a:solidFill>
                  <a:srgbClr val="FF0000"/>
                </a:solidFill>
              </a:rPr>
              <a:t>什么样的性格</a:t>
            </a:r>
            <a:r>
              <a:rPr lang="zh-CN" altLang="en-US" sz="3600"/>
              <a:t>？请加以分析。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、本诗中刻画了一个</a:t>
            </a:r>
            <a:r>
              <a:rPr lang="zh-CN" altLang="en-US" sz="3600">
                <a:solidFill>
                  <a:srgbClr val="FF0000"/>
                </a:solidFill>
              </a:rPr>
              <a:t>怎样的诗人形象</a:t>
            </a:r>
            <a:r>
              <a:rPr lang="zh-CN" altLang="en-US" sz="3600"/>
              <a:t>？请结合全诗简要分析。</a:t>
            </a:r>
            <a:endParaRPr lang="zh-CN" altLang="en-US" sz="3600"/>
          </a:p>
          <a:p>
            <a:r>
              <a:rPr lang="en-US" altLang="zh-CN" sz="3600"/>
              <a:t>3</a:t>
            </a:r>
            <a:r>
              <a:rPr lang="zh-CN" altLang="en-US" sz="3600"/>
              <a:t>、这首词中</a:t>
            </a:r>
            <a:r>
              <a:rPr lang="zh-CN" altLang="en-US" sz="3600">
                <a:solidFill>
                  <a:srgbClr val="FF0000"/>
                </a:solidFill>
              </a:rPr>
              <a:t>塑造了怎样的人物形象</a:t>
            </a:r>
            <a:r>
              <a:rPr lang="zh-CN" altLang="en-US" sz="3600"/>
              <a:t>？是如何塑造的？请简要赏析。</a:t>
            </a:r>
            <a:endParaRPr lang="zh-CN" altLang="en-US" sz="3600"/>
          </a:p>
          <a:p>
            <a:r>
              <a:rPr lang="en-US" altLang="zh-CN" sz="3600"/>
              <a:t>4</a:t>
            </a:r>
            <a:r>
              <a:rPr lang="zh-CN" altLang="en-US" sz="3600"/>
              <a:t>、本诗中的“</a:t>
            </a:r>
            <a:r>
              <a:rPr lang="zh-CN" altLang="en-US" sz="3600">
                <a:solidFill>
                  <a:srgbClr val="FF0000"/>
                </a:solidFill>
              </a:rPr>
              <a:t>某某”是一个怎样的形象</a:t>
            </a:r>
            <a:r>
              <a:rPr lang="zh-CN" altLang="en-US" sz="3600"/>
              <a:t>？请结合全诗简要分析。</a:t>
            </a:r>
            <a:endParaRPr lang="zh-CN" altLang="en-US" sz="3600"/>
          </a:p>
          <a:p>
            <a:r>
              <a:rPr lang="en-US" altLang="zh-CN" sz="3600"/>
              <a:t>5</a:t>
            </a:r>
            <a:r>
              <a:rPr lang="zh-CN" altLang="en-US" sz="3600"/>
              <a:t>、作品中的人物有哪些</a:t>
            </a:r>
            <a:r>
              <a:rPr lang="zh-CN" altLang="en-US" sz="3600">
                <a:solidFill>
                  <a:srgbClr val="FF0000"/>
                </a:solidFill>
              </a:rPr>
              <a:t>形象特征</a:t>
            </a:r>
            <a:r>
              <a:rPr lang="zh-CN" altLang="en-US" sz="3600"/>
              <a:t>？请结合诗句简要赏析。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781050" y="258445"/>
            <a:ext cx="607568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smtClean="0">
                <a:solidFill>
                  <a:srgbClr val="9966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人物鉴赏常见命题方式</a:t>
            </a:r>
            <a:endParaRPr lang="zh-CN" altLang="en-US" sz="4400" b="1" smtClean="0">
              <a:solidFill>
                <a:srgbClr val="99660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2" name="图片 1" descr="5150.png_3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215" y="-73660"/>
            <a:ext cx="1327785" cy="1327785"/>
          </a:xfrm>
          <a:prstGeom prst="rect">
            <a:avLst/>
          </a:prstGeom>
          <a:solidFill>
            <a:schemeClr val="bg1"/>
          </a:solidFill>
          <a:effectLst>
            <a:glow>
              <a:srgbClr val="FAFAFA">
                <a:alpha val="64000"/>
              </a:srgbClr>
            </a:glo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  <p:tag name="KSO_WM_UNIT_SUBTYPE" val="q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RGE_SHAPE" val="1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RGE_SHAPE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45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45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COMBINE_RELATE_SLIDE_ID" val="background20177594_1"/>
  <p:tag name="KSO_WM_TAG_VERSION" val="1.0"/>
  <p:tag name="KSO_WM_TEMPLATE_CATEGORY" val="custom"/>
  <p:tag name="KSO_WM_TEMPLATE_COLOR_TYPE" val="1"/>
  <p:tag name="KSO_WM_TEMPLATE_INDEX" val="20180456"/>
  <p:tag name="KSO_WM_TEMPLATE_MASTER_THUMB_INDEX" val="12"/>
  <p:tag name="KSO_WM_TEMPLATE_MASTER_TYPE" val="1"/>
  <p:tag name="KSO_WM_TEMPLATE_SUBCATEGORY" val="0"/>
  <p:tag name="KSO_WM_TEMPLATE_THUMBS_INDEX" val="1、5、9、11、15、23、31"/>
  <p:tag name="KSO_WM_UNIT_SHOW_EDIT_AREA_INDICATION" val="0"/>
</p:tagLst>
</file>

<file path=ppt/tags/tag1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6"/>
  <p:tag name="KSO_WM_UNIT_INDEX" val="16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6"/>
  <p:tag name="KSO_WM_UNIT_INDEX" val="16"/>
  <p:tag name="KSO_WM_UNIT_LAYERLEVEL" val="1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6"/>
  <p:tag name="KSO_WM_UNIT_INDEX" val="16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3"/>
  <p:tag name="KSO_WM_UNIT_INDEX" val="3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6"/>
  <p:tag name="KSO_WM_UNIT_INDEX" val="16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6"/>
  <p:tag name="KSO_WM_UNIT_INDEX" val="16"/>
  <p:tag name="KSO_WM_UNIT_LAYERLEVEL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RGE_SHAPE" val="1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1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1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COMBINE_RELATE_SLIDE_ID" val="background20177651_1"/>
  <p:tag name="KSO_WM_TAG_VERSION" val="1.0"/>
  <p:tag name="KSO_WM_TEMPLATE_CATEGORY" val="custom"/>
  <p:tag name="KSO_WM_TEMPLATE_COLOR_TYPE" val="1"/>
  <p:tag name="KSO_WM_TEMPLATE_INDEX" val="20180816"/>
  <p:tag name="KSO_WM_TEMPLATE_MASTER_THUMB_INDEX" val="12"/>
  <p:tag name="KSO_WM_TEMPLATE_MASTER_TYPE" val="1"/>
  <p:tag name="KSO_WM_TEMPLATE_SUBCATEGORY" val="0"/>
  <p:tag name="KSO_WM_TEMPLATE_THUMBS_INDEX" val="1、4、5、6、11、12、18、21、27、28"/>
  <p:tag name="KSO_WM_UNIT_SHOW_EDIT_AREA_INDICATION" val="0"/>
</p:tagLst>
</file>

<file path=ppt/tags/tag279.xml><?xml version="1.0" encoding="utf-8"?>
<p:tagLst xmlns:p="http://schemas.openxmlformats.org/presentationml/2006/main">
  <p:tag name="KSO_WM_UNIT_PLACING_PICTURE_USER_VIEWPORT" val="{&quot;height&quot;:6410,&quot;width&quot;:6410}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1.xml><?xml version="1.0" encoding="utf-8"?>
<p:tagLst xmlns:p="http://schemas.openxmlformats.org/presentationml/2006/main">
  <p:tag name="KSO_WM_UNIT_PLACING_PICTURE_USER_VIEWPORT" val="{&quot;height&quot;:5794,&quot;width&quot;:5794}"/>
</p:tagLst>
</file>

<file path=ppt/tags/tag282.xml><?xml version="1.0" encoding="utf-8"?>
<p:tagLst xmlns:p="http://schemas.openxmlformats.org/presentationml/2006/main">
  <p:tag name="KSO_WM_UNIT_TABLE_BEAUTIFY" val="smartTable{8e901d07-592f-48a7-82b6-73b8e2d79c77}"/>
  <p:tag name="TABLE_ENDDRAG_ORIGIN_RECT" val="951*528"/>
  <p:tag name="TABLE_ENDDRAG_RECT" val="3*1*951*528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ID" val="custom20189055_9*i*4"/>
  <p:tag name="KSO_WM_UNIT_INDEX" val="4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9055"/>
  <p:tag name="KSO_WM_UNIT_ID" val="custom20189055_9*i*4"/>
  <p:tag name="KSO_WM_UNIT_INDEX" val="4"/>
  <p:tag name="KSO_WM_UNIT_TYPE" val="i"/>
</p:tagLst>
</file>

<file path=ppt/tags/tag28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RGE_SHAPE" val="1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RGE_SHAPE" val="1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RGE_SHAPE" val="1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RGE_SHAPE" val="1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RGE_SHAPE" val="1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RGE_SHAPE" val="1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RGE_SHAPE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RGE_SHAPE" val="1"/>
  <p:tag name="KSO_WM_UNIT_LAYERLEVEL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2_Office 主题​​">
  <a:themeElements>
    <a:clrScheme name="自定义 59">
      <a:dk1>
        <a:srgbClr val="000000"/>
      </a:dk1>
      <a:lt1>
        <a:srgbClr val="FFFFFF"/>
      </a:lt1>
      <a:dk2>
        <a:srgbClr val="D8E8D6"/>
      </a:dk2>
      <a:lt2>
        <a:srgbClr val="FFFFFF"/>
      </a:lt2>
      <a:accent1>
        <a:srgbClr val="5B9362"/>
      </a:accent1>
      <a:accent2>
        <a:srgbClr val="71945C"/>
      </a:accent2>
      <a:accent3>
        <a:srgbClr val="819454"/>
      </a:accent3>
      <a:accent4>
        <a:srgbClr val="94964C"/>
      </a:accent4>
      <a:accent5>
        <a:srgbClr val="A49545"/>
      </a:accent5>
      <a:accent6>
        <a:srgbClr val="B6963F"/>
      </a:accent6>
      <a:hlink>
        <a:srgbClr val="50AAD2"/>
      </a:hlink>
      <a:folHlink>
        <a:srgbClr val="9A3C9F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3D7CE"/>
      </a:dk2>
      <a:lt2>
        <a:srgbClr val="F2ECE5"/>
      </a:lt2>
      <a:accent1>
        <a:srgbClr val="988487"/>
      </a:accent1>
      <a:accent2>
        <a:srgbClr val="93868A"/>
      </a:accent2>
      <a:accent3>
        <a:srgbClr val="90868F"/>
      </a:accent3>
      <a:accent4>
        <a:srgbClr val="8C8791"/>
      </a:accent4>
      <a:accent5>
        <a:srgbClr val="888694"/>
      </a:accent5>
      <a:accent6>
        <a:srgbClr val="858797"/>
      </a:accent6>
      <a:hlink>
        <a:srgbClr val="5D6BBE"/>
      </a:hlink>
      <a:folHlink>
        <a:srgbClr val="725E82"/>
      </a:folHlink>
    </a:clrScheme>
    <a:fontScheme name="中国风">
      <a:majorFont>
        <a:latin typeface="Arial"/>
        <a:ea typeface="隶书"/>
        <a:cs typeface="Arial"/>
      </a:majorFont>
      <a:minorFont>
        <a:latin typeface="Arial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191</Paragraphs>
  <Slides>33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59">
      <vt:lpstr>Arial</vt:lpstr>
      <vt:lpstr>微软雅黑</vt:lpstr>
      <vt:lpstr>汉仪旗黑-85S</vt:lpstr>
      <vt:lpstr>隶书</vt:lpstr>
      <vt:lpstr>汉仪尚巍手书W</vt:lpstr>
      <vt:lpstr>Calibri Light</vt:lpstr>
      <vt:lpstr>Calibri</vt:lpstr>
      <vt:lpstr>楷体</vt:lpstr>
      <vt:lpstr>STXingkai</vt:lpstr>
      <vt:lpstr>宋体</vt:lpstr>
      <vt:lpstr>Times New Roman</vt:lpstr>
      <vt:lpstr>黑体</vt:lpstr>
      <vt:lpstr>文鼎霹雳体</vt:lpstr>
      <vt:lpstr>Wingdings</vt:lpstr>
      <vt:lpstr>华文新魏</vt:lpstr>
      <vt:lpstr>方正粗黑宋简体</vt:lpstr>
      <vt:lpstr>方正舒体</vt:lpstr>
      <vt:lpstr>汉仪雅酷黑简</vt:lpstr>
      <vt:lpstr>华文仿宋</vt:lpstr>
      <vt:lpstr>楷体_GB2312</vt:lpstr>
      <vt:lpstr>迷你简启体</vt:lpstr>
      <vt:lpstr>华文细黑</vt:lpstr>
      <vt:lpstr>方正大黑简体</vt:lpstr>
      <vt:lpstr>华文隶书</vt:lpstr>
      <vt:lpstr>华文行楷</vt:lpstr>
      <vt:lpstr>12_Office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如何鉴赏诗歌中的人物形象？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人　物　形　象　鉴　赏　题　如何规范作答？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课后作业：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2021-12-15T11:03:07.545</cp:lastPrinted>
  <dcterms:created xsi:type="dcterms:W3CDTF">2021-12-15T11:03:07Z</dcterms:created>
  <dcterms:modified xsi:type="dcterms:W3CDTF">2021-12-15T03:03:13Z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