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sldIdLst>
    <p:sldId id="325" r:id="rId2"/>
    <p:sldId id="360" r:id="rId3"/>
    <p:sldId id="262" r:id="rId4"/>
    <p:sldId id="272" r:id="rId5"/>
    <p:sldId id="278" r:id="rId6"/>
    <p:sldId id="263" r:id="rId7"/>
    <p:sldId id="277" r:id="rId8"/>
    <p:sldId id="264" r:id="rId9"/>
    <p:sldId id="276" r:id="rId10"/>
    <p:sldId id="275" r:id="rId11"/>
    <p:sldId id="288" r:id="rId12"/>
    <p:sldId id="287" r:id="rId13"/>
    <p:sldId id="274" r:id="rId14"/>
    <p:sldId id="289" r:id="rId15"/>
    <p:sldId id="282" r:id="rId16"/>
    <p:sldId id="291" r:id="rId17"/>
    <p:sldId id="281" r:id="rId18"/>
    <p:sldId id="280" r:id="rId19"/>
    <p:sldId id="279" r:id="rId20"/>
    <p:sldId id="265" r:id="rId21"/>
    <p:sldId id="283" r:id="rId22"/>
    <p:sldId id="293" r:id="rId23"/>
    <p:sldId id="266" r:id="rId24"/>
    <p:sldId id="267" r:id="rId25"/>
    <p:sldId id="268" r:id="rId26"/>
    <p:sldId id="269" r:id="rId27"/>
    <p:sldId id="271" r:id="rId28"/>
    <p:sldId id="270" r:id="rId29"/>
    <p:sldId id="284" r:id="rId30"/>
    <p:sldId id="285" r:id="rId31"/>
    <p:sldId id="286" r:id="rId32"/>
    <p:sldId id="361" r:id="rId33"/>
    <p:sldId id="362" r:id="rId34"/>
    <p:sldId id="363" r:id="rId35"/>
    <p:sldId id="364" r:id="rId36"/>
    <p:sldId id="365" r:id="rId37"/>
    <p:sldId id="367" r:id="rId38"/>
    <p:sldId id="369" r:id="rId39"/>
    <p:sldId id="370" r:id="rId40"/>
    <p:sldId id="371" r:id="rId41"/>
  </p:sldIdLst>
  <p:sldSz cx="9144000" cy="6858000" type="screen4x3"/>
  <p:notesSz cx="6858000" cy="9144000"/>
  <p:custDataLst>
    <p:tags r:id="rId42"/>
  </p:custDataLst>
  <p:defaultTextStyle>
    <a:defPPr>
      <a:defRPr lang="zh-CN"/>
    </a:defPPr>
    <a:lvl1pPr marL="0" lvl="0"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20000"/>
      </a:spcBef>
      <a:spcAft>
        <a:spcPct val="0"/>
      </a:spcAft>
      <a:buNone/>
      <a:defRPr sz="4400"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509"/>
    <p:restoredTop sz="94581"/>
  </p:normalViewPr>
  <p:slideViewPr>
    <p:cSldViewPr showGuides="1">
      <p:cViewPr varScale="1">
        <p:scale>
          <a:sx n="76" d="100"/>
          <a:sy n="76" d="100"/>
        </p:scale>
        <p:origin x="-1194" y="-84"/>
      </p:cViewPr>
      <p:guideLst>
        <p:guide orient="horz" pos="2160"/>
        <p:guide pos="2917"/>
      </p:guideLst>
    </p:cSldViewPr>
  </p:slideViewPr>
  <p:outlineViewPr>
    <p:cViewPr>
      <p:scale>
        <a:sx n="33" d="100"/>
        <a:sy n="33" d="100"/>
      </p:scale>
      <p:origin x="0" y="0"/>
    </p:cViewPr>
  </p:outlineViewPr>
  <p:notesTextViewPr>
    <p:cViewPr>
      <p:scale>
        <a:sx n="100" d="100"/>
        <a:sy n="100" d="100"/>
      </p:scale>
      <p:origin x="0" y="0"/>
    </p:cViewPr>
  </p:notesTextViewPr>
  <p:notesViewPr>
    <p:cSldViewPr>
      <p:cViewPr>
        <p:scale>
          <a:sx n="1" d="100"/>
          <a:sy n="1" d="100"/>
        </p:scale>
        <p:origin x="0" y="0"/>
      </p:cViewPr>
    </p:cSldViewPr>
  </p:notesViewPr>
  <p:gridSpacing cx="76200" cy="762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slide" Target="slides/slide19.xml" /><Relationship Id="rId21" Type="http://schemas.openxmlformats.org/officeDocument/2006/relationships/slide" Target="slides/slide20.xml" /><Relationship Id="rId22" Type="http://schemas.openxmlformats.org/officeDocument/2006/relationships/slide" Target="slides/slide21.xml" /><Relationship Id="rId23" Type="http://schemas.openxmlformats.org/officeDocument/2006/relationships/slide" Target="slides/slide22.xml" /><Relationship Id="rId24" Type="http://schemas.openxmlformats.org/officeDocument/2006/relationships/slide" Target="slides/slide23.xml" /><Relationship Id="rId25" Type="http://schemas.openxmlformats.org/officeDocument/2006/relationships/slide" Target="slides/slide24.xml" /><Relationship Id="rId26" Type="http://schemas.openxmlformats.org/officeDocument/2006/relationships/slide" Target="slides/slide25.xml" /><Relationship Id="rId27" Type="http://schemas.openxmlformats.org/officeDocument/2006/relationships/slide" Target="slides/slide26.xml" /><Relationship Id="rId28" Type="http://schemas.openxmlformats.org/officeDocument/2006/relationships/slide" Target="slides/slide27.xml" /><Relationship Id="rId29" Type="http://schemas.openxmlformats.org/officeDocument/2006/relationships/slide" Target="slides/slide28.xml" /><Relationship Id="rId3" Type="http://schemas.openxmlformats.org/officeDocument/2006/relationships/slide" Target="slides/slide2.xml" /><Relationship Id="rId30" Type="http://schemas.openxmlformats.org/officeDocument/2006/relationships/slide" Target="slides/slide29.xml" /><Relationship Id="rId31" Type="http://schemas.openxmlformats.org/officeDocument/2006/relationships/slide" Target="slides/slide30.xml" /><Relationship Id="rId32" Type="http://schemas.openxmlformats.org/officeDocument/2006/relationships/slide" Target="slides/slide31.xml" /><Relationship Id="rId33" Type="http://schemas.openxmlformats.org/officeDocument/2006/relationships/slide" Target="slides/slide32.xml" /><Relationship Id="rId34" Type="http://schemas.openxmlformats.org/officeDocument/2006/relationships/slide" Target="slides/slide33.xml" /><Relationship Id="rId35" Type="http://schemas.openxmlformats.org/officeDocument/2006/relationships/slide" Target="slides/slide34.xml" /><Relationship Id="rId36" Type="http://schemas.openxmlformats.org/officeDocument/2006/relationships/slide" Target="slides/slide35.xml" /><Relationship Id="rId37" Type="http://schemas.openxmlformats.org/officeDocument/2006/relationships/slide" Target="slides/slide36.xml" /><Relationship Id="rId38" Type="http://schemas.openxmlformats.org/officeDocument/2006/relationships/slide" Target="slides/slide37.xml" /><Relationship Id="rId39" Type="http://schemas.openxmlformats.org/officeDocument/2006/relationships/slide" Target="slides/slide38.xml" /><Relationship Id="rId4" Type="http://schemas.openxmlformats.org/officeDocument/2006/relationships/slide" Target="slides/slide3.xml" /><Relationship Id="rId40" Type="http://schemas.openxmlformats.org/officeDocument/2006/relationships/slide" Target="slides/slide39.xml" /><Relationship Id="rId41" Type="http://schemas.openxmlformats.org/officeDocument/2006/relationships/slide" Target="slides/slide40.xml" /><Relationship Id="rId42" Type="http://schemas.openxmlformats.org/officeDocument/2006/relationships/tags" Target="tags/tag2.xml" /><Relationship Id="rId43" Type="http://schemas.openxmlformats.org/officeDocument/2006/relationships/presProps" Target="presProps.xml" /><Relationship Id="rId44" Type="http://schemas.openxmlformats.org/officeDocument/2006/relationships/viewProps" Target="viewProps.xml" /><Relationship Id="rId45" Type="http://schemas.openxmlformats.org/officeDocument/2006/relationships/theme" Target="theme/theme1.xml" /><Relationship Id="rId46" Type="http://schemas.openxmlformats.org/officeDocument/2006/relationships/tableStyles" Target="tableStyles.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Rectangle 2"/>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sz="1400" smtClean="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defRPr sz="1400" smtClean="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a:defRPr sz="1400"/>
            </a:lvl1pPr>
          </a:lstStyle>
          <a:p>
            <a:pPr lvl="0" eaLnBrk="1" hangingPunct="1">
              <a:spcBef>
                <a:spcPct val="0"/>
              </a:spcBef>
            </a:pPr>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0.jpeg" /><Relationship Id="rId3" Type="http://schemas.openxmlformats.org/officeDocument/2006/relationships/image" Target="../media/image11.jpeg" /><Relationship Id="rId4" Type="http://schemas.openxmlformats.org/officeDocument/2006/relationships/image" Target="../media/image12.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3.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4.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5.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6.pn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7.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8.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19.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gif"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0.gif"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1.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2.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3.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jpeg"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4.jpeg"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5.jpeg"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2.jpeg"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5.jpeg"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4.jpeg"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2.jpeg" /><Relationship Id="rId3" Type="http://schemas.openxmlformats.org/officeDocument/2006/relationships/image" Target="../media/image26.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6.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7.png" /><Relationship Id="rId3" Type="http://schemas.openxmlformats.org/officeDocument/2006/relationships/tags" Target="../tags/tag1.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9.gif"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0" name="Rectangle 2"/>
          <p:cNvSpPr>
            <a:spLocks noGrp="1"/>
          </p:cNvSpPr>
          <p:nvPr>
            <p:ph type="ctrTitle"/>
          </p:nvPr>
        </p:nvSpPr>
        <p:spPr>
          <a:xfrm>
            <a:off x="609600" y="0"/>
            <a:ext cx="7696200" cy="1687830"/>
          </a:xfrm>
        </p:spPr>
        <p:txBody>
          <a:bodyPr vert="horz" wrap="square" lIns="91440" tIns="45720" rIns="91440" bIns="45720" anchor="ctr" anchorCtr="0">
            <a:scene3d>
              <a:camera prst="orthographicFront"/>
              <a:lightRig rig="threePt" dir="t"/>
            </a:scene3d>
          </a:bodyPr>
          <a:lstStyle/>
          <a:p>
            <a:pPr algn="l" eaLnBrk="1" hangingPunct="1">
              <a:buClrTx/>
              <a:buSzTx/>
              <a:buFontTx/>
            </a:pPr>
            <a:r>
              <a:rPr lang="zh-CN" altLang="en-US" sz="6000" b="1">
                <a:ln w="22225">
                  <a:solidFill>
                    <a:schemeClr val="accent2"/>
                  </a:solidFill>
                  <a:prstDash val="solid"/>
                </a:ln>
                <a:solidFill>
                  <a:schemeClr val="accent2">
                    <a:lumMod val="40000"/>
                    <a:lumOff val="60000"/>
                  </a:schemeClr>
                </a:solidFill>
                <a:effectLst/>
              </a:rPr>
              <a:t>阅读入门</a:t>
            </a:r>
            <a:endParaRPr lang="zh-CN" altLang="en-US" sz="6000" b="1">
              <a:ln w="22225">
                <a:solidFill>
                  <a:schemeClr val="accent2"/>
                </a:solidFill>
                <a:prstDash val="solid"/>
              </a:ln>
              <a:solidFill>
                <a:schemeClr val="accent2">
                  <a:lumMod val="40000"/>
                  <a:lumOff val="60000"/>
                </a:schemeClr>
              </a:solidFill>
              <a:effectLst/>
            </a:endParaRPr>
          </a:p>
        </p:txBody>
      </p:sp>
      <p:pic>
        <p:nvPicPr>
          <p:cNvPr id="100" name="图片 99"/>
          <p:cNvPicPr/>
          <p:nvPr/>
        </p:nvPicPr>
        <p:blipFill>
          <a:blip r:embed="rId2"/>
          <a:stretch>
            <a:fillRect/>
          </a:stretch>
        </p:blipFill>
        <p:spPr>
          <a:xfrm>
            <a:off x="62865" y="1823085"/>
            <a:ext cx="9067800" cy="5034915"/>
          </a:xfrm>
          <a:prstGeom prst="rect">
            <a:avLst/>
          </a:prstGeom>
          <a:noFill/>
          <a:ln w="9525">
            <a:noFill/>
          </a:ln>
        </p:spPr>
      </p:pic>
      <p:sp>
        <p:nvSpPr>
          <p:cNvPr id="3074" name="Rectangle 2"/>
          <p:cNvSpPr>
            <a:spLocks noGrp="1"/>
          </p:cNvSpPr>
          <p:nvPr/>
        </p:nvSpPr>
        <p:spPr>
          <a:xfrm>
            <a:off x="3352800" y="1323975"/>
            <a:ext cx="5287645" cy="499110"/>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eaLnBrk="1" hangingPunct="1"/>
            <a:r>
              <a:rPr lang="zh-CN" altLang="en-US" sz="5400" b="1">
                <a:solidFill>
                  <a:srgbClr val="FF6600"/>
                </a:solidFill>
              </a:rPr>
              <a:t>记叙文阅读知识</a:t>
            </a:r>
            <a:r>
              <a:rPr lang="zh-CN" altLang="en-US" sz="5400" b="1"/>
              <a:t> </a:t>
            </a:r>
            <a:endParaRPr lang="zh-CN" altLang="en-US" sz="5400"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0" name="Rectangle 2"/>
          <p:cNvSpPr>
            <a:spLocks noGrp="1"/>
          </p:cNvSpPr>
          <p:nvPr>
            <p:ph type="title"/>
          </p:nvPr>
        </p:nvSpPr>
        <p:spPr>
          <a:xfrm>
            <a:off x="0" y="152400"/>
            <a:ext cx="9448800" cy="885825"/>
          </a:xfrm>
        </p:spPr>
        <p:txBody>
          <a:bodyPr vert="horz" wrap="square" lIns="91440" tIns="45720" rIns="91440" bIns="45720" anchor="ctr" anchorCtr="0"/>
          <a:lstStyle/>
          <a:p>
            <a:pPr algn="l" eaLnBrk="1" hangingPunct="1"/>
            <a:r>
              <a:rPr lang="zh-CN" altLang="en-US" sz="4800" b="1"/>
              <a:t>五、</a:t>
            </a:r>
            <a:r>
              <a:rPr lang="zh-CN" altLang="en-US" sz="4800" b="1">
                <a:solidFill>
                  <a:schemeClr val="tx1"/>
                </a:solidFill>
              </a:rPr>
              <a:t>记叙文中</a:t>
            </a:r>
            <a:r>
              <a:rPr lang="zh-CN" altLang="en-US" sz="4800" b="1">
                <a:solidFill>
                  <a:srgbClr val="FF6600"/>
                </a:solidFill>
              </a:rPr>
              <a:t>人物描写的作用</a:t>
            </a:r>
            <a:r>
              <a:rPr lang="zh-CN" altLang="en-US" sz="4800" b="1"/>
              <a:t> </a:t>
            </a:r>
            <a:endParaRPr lang="zh-CN" altLang="en-US" sz="4800" b="1"/>
          </a:p>
        </p:txBody>
      </p:sp>
      <p:sp>
        <p:nvSpPr>
          <p:cNvPr id="23555" name="Rectangle 3"/>
          <p:cNvSpPr>
            <a:spLocks noGrp="1"/>
          </p:cNvSpPr>
          <p:nvPr>
            <p:ph idx="1"/>
          </p:nvPr>
        </p:nvSpPr>
        <p:spPr>
          <a:xfrm>
            <a:off x="0" y="1143000"/>
            <a:ext cx="8811895" cy="6400800"/>
          </a:xfrm>
        </p:spPr>
        <p:txBody>
          <a:bodyPr vert="horz" wrap="square" lIns="91440" tIns="45720" rIns="91440" bIns="45720" anchor="t" anchorCtr="0"/>
          <a:lstStyle/>
          <a:p>
            <a:pPr eaLnBrk="1" hangingPunct="1">
              <a:lnSpc>
                <a:spcPct val="90000"/>
              </a:lnSpc>
              <a:buNone/>
            </a:pPr>
            <a:r>
              <a:rPr lang="en-US" altLang="zh-CN" sz="4000" b="1"/>
              <a:t>①</a:t>
            </a:r>
            <a:r>
              <a:rPr lang="zh-CN" altLang="en-US" sz="4000" b="1">
                <a:solidFill>
                  <a:schemeClr val="folHlink"/>
                </a:solidFill>
              </a:rPr>
              <a:t>肖像（外貌）</a:t>
            </a:r>
            <a:r>
              <a:rPr lang="zh-CN" altLang="en-US" sz="4000" b="1"/>
              <a:t>描写、</a:t>
            </a:r>
            <a:r>
              <a:rPr lang="zh-CN" altLang="en-US" sz="4000" b="1">
                <a:solidFill>
                  <a:schemeClr val="folHlink"/>
                </a:solidFill>
              </a:rPr>
              <a:t>神态</a:t>
            </a:r>
            <a:r>
              <a:rPr lang="zh-CN" altLang="en-US" sz="4000" b="1"/>
              <a:t>描写的作用：</a:t>
            </a:r>
            <a:endParaRPr lang="zh-CN" altLang="en-US" sz="4000" b="1"/>
          </a:p>
          <a:p>
            <a:pPr eaLnBrk="1" hangingPunct="1">
              <a:lnSpc>
                <a:spcPct val="90000"/>
              </a:lnSpc>
              <a:buNone/>
            </a:pPr>
            <a:r>
              <a:rPr lang="zh-CN" altLang="en-US" sz="4000" b="1"/>
              <a:t>        交代人物的</a:t>
            </a:r>
            <a:r>
              <a:rPr lang="en-US" altLang="zh-CN" sz="4000" b="1"/>
              <a:t>……</a:t>
            </a:r>
            <a:r>
              <a:rPr lang="zh-CN" altLang="en-US" sz="4000" b="1"/>
              <a:t>身份、</a:t>
            </a:r>
            <a:r>
              <a:rPr lang="en-US" altLang="en-US" sz="4000" b="1"/>
              <a:t>…</a:t>
            </a:r>
            <a:r>
              <a:rPr lang="en-US" altLang="zh-CN" sz="4000" b="1"/>
              <a:t>…</a:t>
            </a:r>
            <a:r>
              <a:rPr lang="zh-CN" altLang="en-US" sz="4000" b="1"/>
              <a:t>地位、</a:t>
            </a:r>
            <a:r>
              <a:rPr lang="en-US" altLang="en-US" sz="4000" b="1"/>
              <a:t>…</a:t>
            </a:r>
            <a:r>
              <a:rPr lang="en-US" altLang="zh-CN" sz="4000" b="1"/>
              <a:t>…</a:t>
            </a:r>
            <a:r>
              <a:rPr lang="zh-CN" altLang="en-US" sz="4000" b="1"/>
              <a:t>处境、经历以及</a:t>
            </a:r>
            <a:r>
              <a:rPr lang="en-US" altLang="en-US" sz="4000" b="1"/>
              <a:t>…</a:t>
            </a:r>
            <a:r>
              <a:rPr lang="en-US" altLang="zh-CN" sz="4000" b="1"/>
              <a:t>…</a:t>
            </a:r>
            <a:r>
              <a:rPr lang="zh-CN" altLang="en-US" sz="4000" b="1"/>
              <a:t>心理状态、</a:t>
            </a:r>
            <a:r>
              <a:rPr lang="en-US" altLang="en-US" sz="4000" b="1"/>
              <a:t>…</a:t>
            </a:r>
            <a:r>
              <a:rPr lang="en-US" altLang="zh-CN" sz="4000" b="1"/>
              <a:t>…</a:t>
            </a:r>
            <a:r>
              <a:rPr lang="zh-CN" altLang="en-US" sz="4000" b="1"/>
              <a:t>思想性格等。 </a:t>
            </a:r>
            <a:endParaRPr lang="zh-CN" altLang="en-US" sz="4000" b="1"/>
          </a:p>
        </p:txBody>
      </p:sp>
      <p:pic>
        <p:nvPicPr>
          <p:cNvPr id="104" name="图片 103"/>
          <p:cNvPicPr/>
          <p:nvPr/>
        </p:nvPicPr>
        <p:blipFill>
          <a:blip r:embed="rId2"/>
          <a:stretch>
            <a:fillRect/>
          </a:stretch>
        </p:blipFill>
        <p:spPr>
          <a:xfrm>
            <a:off x="6472555" y="4114800"/>
            <a:ext cx="2544445" cy="2806700"/>
          </a:xfrm>
          <a:prstGeom prst="rect">
            <a:avLst/>
          </a:prstGeom>
          <a:noFill/>
          <a:ln w="9525">
            <a:noFill/>
          </a:ln>
        </p:spPr>
      </p:pic>
      <p:pic>
        <p:nvPicPr>
          <p:cNvPr id="105" name="图片 104"/>
          <p:cNvPicPr/>
          <p:nvPr/>
        </p:nvPicPr>
        <p:blipFill>
          <a:blip r:embed="rId3"/>
          <a:stretch>
            <a:fillRect/>
          </a:stretch>
        </p:blipFill>
        <p:spPr>
          <a:xfrm>
            <a:off x="152400" y="4114800"/>
            <a:ext cx="2750820" cy="2702560"/>
          </a:xfrm>
          <a:prstGeom prst="rect">
            <a:avLst/>
          </a:prstGeom>
          <a:noFill/>
          <a:ln w="9525">
            <a:noFill/>
          </a:ln>
        </p:spPr>
      </p:pic>
      <p:pic>
        <p:nvPicPr>
          <p:cNvPr id="106" name="图片 105"/>
          <p:cNvPicPr/>
          <p:nvPr/>
        </p:nvPicPr>
        <p:blipFill>
          <a:blip r:embed="rId4"/>
          <a:stretch>
            <a:fillRect/>
          </a:stretch>
        </p:blipFill>
        <p:spPr>
          <a:xfrm>
            <a:off x="3477260" y="4114800"/>
            <a:ext cx="2727960" cy="28067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555">
                                            <p:txEl>
                                              <p:pRg st="0" end="0"/>
                                            </p:txEl>
                                          </p:spTgt>
                                        </p:tgtEl>
                                        <p:attrNameLst>
                                          <p:attrName>style.visibility</p:attrName>
                                        </p:attrNameLst>
                                      </p:cBhvr>
                                      <p:to>
                                        <p:strVal val="visible"/>
                                      </p:to>
                                    </p:set>
                                    <p:anim calcmode="lin" valueType="num">
                                      <p:cBhvr additive="base">
                                        <p:cTn id="7" dur="2000" fill="hold"/>
                                        <p:tgtEl>
                                          <p:spTgt spid="2355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35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3555">
                                            <p:txEl>
                                              <p:charRg st="19" end="69"/>
                                            </p:txEl>
                                          </p:spTgt>
                                        </p:tgtEl>
                                        <p:attrNameLst>
                                          <p:attrName>style.visibility</p:attrName>
                                        </p:attrNameLst>
                                      </p:cBhvr>
                                      <p:to>
                                        <p:strVal val="visible"/>
                                      </p:to>
                                    </p:set>
                                    <p:anim calcmode="lin" valueType="num">
                                      <p:cBhvr additive="base">
                                        <p:cTn id="13" dur="2000" fill="hold"/>
                                        <p:tgtEl>
                                          <p:spTgt spid="23555">
                                            <p:txEl>
                                              <p:charRg st="19" end="69"/>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3555">
                                            <p:txEl>
                                              <p:charRg st="19" end="6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uiExpand="1" build="p"/>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4" name="Rectangle 2"/>
          <p:cNvSpPr>
            <a:spLocks noGrp="1"/>
          </p:cNvSpPr>
          <p:nvPr>
            <p:ph type="title"/>
          </p:nvPr>
        </p:nvSpPr>
        <p:spPr>
          <a:xfrm>
            <a:off x="381000" y="0"/>
            <a:ext cx="8229600" cy="685800"/>
          </a:xfrm>
        </p:spPr>
        <p:txBody>
          <a:bodyPr vert="horz" wrap="square" lIns="91440" tIns="45720" rIns="91440" bIns="45720" anchor="ctr" anchorCtr="0"/>
          <a:lstStyle/>
          <a:p>
            <a:pPr eaLnBrk="1" hangingPunct="1"/>
            <a:r>
              <a:rPr lang="zh-CN" altLang="en-US" sz="4000" b="1"/>
              <a:t>五、</a:t>
            </a:r>
            <a:r>
              <a:rPr lang="zh-CN" altLang="en-US" sz="4000" b="1">
                <a:solidFill>
                  <a:schemeClr val="tx1"/>
                </a:solidFill>
              </a:rPr>
              <a:t>记叙文中</a:t>
            </a:r>
            <a:r>
              <a:rPr lang="zh-CN" altLang="en-US" sz="4000" b="1">
                <a:solidFill>
                  <a:srgbClr val="FF6600"/>
                </a:solidFill>
              </a:rPr>
              <a:t>人物描写的作用</a:t>
            </a:r>
            <a:r>
              <a:rPr lang="zh-CN" altLang="en-US" sz="4000"/>
              <a:t> </a:t>
            </a:r>
            <a:endParaRPr lang="zh-CN" altLang="en-US" sz="4000"/>
          </a:p>
        </p:txBody>
      </p:sp>
      <p:sp>
        <p:nvSpPr>
          <p:cNvPr id="36867" name="Rectangle 3"/>
          <p:cNvSpPr>
            <a:spLocks noGrp="1"/>
          </p:cNvSpPr>
          <p:nvPr>
            <p:ph idx="1"/>
          </p:nvPr>
        </p:nvSpPr>
        <p:spPr>
          <a:xfrm>
            <a:off x="0" y="838200"/>
            <a:ext cx="9133840" cy="6400800"/>
          </a:xfrm>
        </p:spPr>
        <p:txBody>
          <a:bodyPr vert="horz" wrap="square" lIns="91440" tIns="45720" rIns="91440" bIns="45720" anchor="t" anchorCtr="0"/>
          <a:lstStyle/>
          <a:p>
            <a:pPr eaLnBrk="1" hangingPunct="1">
              <a:buNone/>
            </a:pPr>
            <a:r>
              <a:rPr lang="en-US" altLang="zh-CN" sz="4000" b="1"/>
              <a:t>②</a:t>
            </a:r>
            <a:r>
              <a:rPr lang="zh-CN" altLang="en-US" sz="4000" b="1">
                <a:solidFill>
                  <a:schemeClr val="folHlink"/>
                </a:solidFill>
              </a:rPr>
              <a:t>语言（对话）</a:t>
            </a:r>
            <a:r>
              <a:rPr lang="zh-CN" altLang="en-US" sz="4000" b="1"/>
              <a:t>描写和</a:t>
            </a:r>
            <a:r>
              <a:rPr lang="zh-CN" altLang="en-US" sz="4000" b="1">
                <a:solidFill>
                  <a:schemeClr val="folHlink"/>
                </a:solidFill>
              </a:rPr>
              <a:t>动作</a:t>
            </a:r>
            <a:r>
              <a:rPr lang="zh-CN" altLang="en-US" sz="4000" b="1"/>
              <a:t>描写的作用：</a:t>
            </a:r>
            <a:endParaRPr lang="zh-CN" altLang="en-US" sz="4000" b="1"/>
          </a:p>
          <a:p>
            <a:pPr eaLnBrk="1" hangingPunct="1">
              <a:buNone/>
            </a:pPr>
            <a:r>
              <a:rPr lang="zh-CN" altLang="en-US" sz="4000" b="1"/>
              <a:t>  生动形象地表现出人物的</a:t>
            </a:r>
            <a:r>
              <a:rPr lang="en-US" altLang="en-US" sz="4000" b="1"/>
              <a:t>…</a:t>
            </a:r>
            <a:r>
              <a:rPr lang="en-US" altLang="zh-CN" sz="4000" b="1"/>
              <a:t>…</a:t>
            </a:r>
            <a:r>
              <a:rPr lang="zh-CN" altLang="en-US" sz="4000" b="1"/>
              <a:t>心理（心情），并反映了人物的</a:t>
            </a:r>
            <a:r>
              <a:rPr lang="en-US" altLang="en-US" sz="4000" b="1"/>
              <a:t>…</a:t>
            </a:r>
            <a:r>
              <a:rPr lang="en-US" altLang="zh-CN" sz="4000" b="1"/>
              <a:t>…</a:t>
            </a:r>
            <a:r>
              <a:rPr lang="zh-CN" altLang="en-US" sz="4000" b="1"/>
              <a:t>性格特征或</a:t>
            </a:r>
            <a:r>
              <a:rPr lang="en-US" altLang="en-US" sz="4000" b="1"/>
              <a:t>…</a:t>
            </a:r>
            <a:r>
              <a:rPr lang="en-US" altLang="zh-CN" sz="4000" b="1"/>
              <a:t>…</a:t>
            </a:r>
            <a:r>
              <a:rPr lang="zh-CN" altLang="en-US" sz="4000" b="1"/>
              <a:t>精神品质。有时还推动了情节的发展。</a:t>
            </a:r>
            <a:endParaRPr lang="zh-CN" altLang="en-US" sz="4000" b="1"/>
          </a:p>
        </p:txBody>
      </p:sp>
      <p:pic>
        <p:nvPicPr>
          <p:cNvPr id="110" name="图片 109"/>
          <p:cNvPicPr/>
          <p:nvPr/>
        </p:nvPicPr>
        <p:blipFill>
          <a:blip r:embed="rId2"/>
          <a:stretch>
            <a:fillRect/>
          </a:stretch>
        </p:blipFill>
        <p:spPr>
          <a:xfrm>
            <a:off x="4643120" y="3396615"/>
            <a:ext cx="4396105" cy="34613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 calcmode="lin" valueType="num">
                                      <p:cBhvr additive="base">
                                        <p:cTn id="7" dur="2000" fill="hold"/>
                                        <p:tgtEl>
                                          <p:spTgt spid="3686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68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6867">
                                            <p:txEl>
                                              <p:pRg st="1" end="1"/>
                                            </p:txEl>
                                          </p:spTgt>
                                        </p:tgtEl>
                                        <p:attrNameLst>
                                          <p:attrName>style.visibility</p:attrName>
                                        </p:attrNameLst>
                                      </p:cBhvr>
                                      <p:to>
                                        <p:strVal val="visible"/>
                                      </p:to>
                                    </p:set>
                                    <p:anim calcmode="lin" valueType="num">
                                      <p:cBhvr additive="base">
                                        <p:cTn id="13" dur="2000" fill="hold"/>
                                        <p:tgtEl>
                                          <p:spTgt spid="36867">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686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uiExpand="1"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8" name="Rectangle 2"/>
          <p:cNvSpPr>
            <a:spLocks noGrp="1"/>
          </p:cNvSpPr>
          <p:nvPr>
            <p:ph type="title"/>
          </p:nvPr>
        </p:nvSpPr>
        <p:spPr>
          <a:xfrm>
            <a:off x="381000" y="0"/>
            <a:ext cx="8229600" cy="1143000"/>
          </a:xfrm>
        </p:spPr>
        <p:txBody>
          <a:bodyPr vert="horz" wrap="square" lIns="91440" tIns="45720" rIns="91440" bIns="45720" anchor="ctr" anchorCtr="0"/>
          <a:lstStyle/>
          <a:p>
            <a:pPr eaLnBrk="1" hangingPunct="1"/>
            <a:r>
              <a:rPr lang="zh-CN" altLang="en-US" b="1"/>
              <a:t>五、</a:t>
            </a:r>
            <a:r>
              <a:rPr lang="zh-CN" altLang="en-US" b="1">
                <a:solidFill>
                  <a:schemeClr val="tx1"/>
                </a:solidFill>
              </a:rPr>
              <a:t>记叙文中</a:t>
            </a:r>
            <a:r>
              <a:rPr lang="zh-CN" altLang="en-US" b="1">
                <a:solidFill>
                  <a:srgbClr val="FF6600"/>
                </a:solidFill>
              </a:rPr>
              <a:t>人物描写的作用</a:t>
            </a:r>
            <a:r>
              <a:rPr lang="zh-CN" altLang="en-US"/>
              <a:t> </a:t>
            </a:r>
            <a:endParaRPr lang="zh-CN" altLang="en-US"/>
          </a:p>
        </p:txBody>
      </p:sp>
      <p:sp>
        <p:nvSpPr>
          <p:cNvPr id="35843" name="Rectangle 3"/>
          <p:cNvSpPr>
            <a:spLocks noGrp="1"/>
          </p:cNvSpPr>
          <p:nvPr>
            <p:ph idx="1"/>
          </p:nvPr>
        </p:nvSpPr>
        <p:spPr>
          <a:xfrm>
            <a:off x="0" y="1143000"/>
            <a:ext cx="8686800" cy="6400800"/>
          </a:xfrm>
        </p:spPr>
        <p:txBody>
          <a:bodyPr vert="horz" wrap="square" lIns="91440" tIns="45720" rIns="91440" bIns="45720" anchor="t" anchorCtr="0"/>
          <a:lstStyle/>
          <a:p>
            <a:pPr eaLnBrk="1" hangingPunct="1">
              <a:buNone/>
            </a:pPr>
            <a:r>
              <a:rPr lang="en-US" altLang="zh-CN" sz="4400" b="1"/>
              <a:t>③</a:t>
            </a:r>
            <a:r>
              <a:rPr lang="zh-CN" altLang="en-US" sz="4400" b="1">
                <a:solidFill>
                  <a:schemeClr val="folHlink"/>
                </a:solidFill>
              </a:rPr>
              <a:t>心理</a:t>
            </a:r>
            <a:r>
              <a:rPr lang="zh-CN" altLang="en-US" sz="4400" b="1"/>
              <a:t>描写的作用：</a:t>
            </a:r>
            <a:endParaRPr lang="zh-CN" altLang="en-US" sz="4400" b="1"/>
          </a:p>
          <a:p>
            <a:pPr eaLnBrk="1" hangingPunct="1">
              <a:buNone/>
            </a:pPr>
            <a:r>
              <a:rPr lang="zh-CN" altLang="en-US" sz="4400" b="1"/>
              <a:t>          生动形象地反映出人物的</a:t>
            </a:r>
            <a:r>
              <a:rPr lang="en-US" altLang="en-US" sz="4400" b="1"/>
              <a:t>…</a:t>
            </a:r>
            <a:r>
              <a:rPr lang="en-US" altLang="zh-CN" sz="4400" b="1"/>
              <a:t>…</a:t>
            </a:r>
            <a:r>
              <a:rPr lang="zh-CN" altLang="en-US" sz="4400" b="1"/>
              <a:t>思想，揭示了人物的</a:t>
            </a:r>
            <a:r>
              <a:rPr lang="en-US" altLang="en-US" sz="4400" b="1"/>
              <a:t>…</a:t>
            </a:r>
            <a:r>
              <a:rPr lang="en-US" altLang="zh-CN" sz="4400" b="1"/>
              <a:t>…</a:t>
            </a:r>
            <a:r>
              <a:rPr lang="zh-CN" altLang="en-US" sz="4400" b="1"/>
              <a:t>性格或</a:t>
            </a:r>
            <a:r>
              <a:rPr lang="en-US" altLang="en-US" sz="4400" b="1"/>
              <a:t>…</a:t>
            </a:r>
            <a:r>
              <a:rPr lang="en-US" altLang="zh-CN" sz="4400" b="1"/>
              <a:t>…</a:t>
            </a:r>
            <a:r>
              <a:rPr lang="zh-CN" altLang="en-US" sz="4400" b="1"/>
              <a:t>品质。</a:t>
            </a:r>
            <a:r>
              <a:rPr lang="zh-CN" altLang="en-US" sz="4400"/>
              <a:t> </a:t>
            </a:r>
            <a:br>
              <a:rPr lang="zh-CN" altLang="en-US" sz="4400"/>
            </a:br>
            <a:endParaRPr lang="zh-CN" altLang="en-US" sz="4400"/>
          </a:p>
        </p:txBody>
      </p:sp>
      <p:pic>
        <p:nvPicPr>
          <p:cNvPr id="111" name="图片 110"/>
          <p:cNvPicPr/>
          <p:nvPr/>
        </p:nvPicPr>
        <p:blipFill>
          <a:blip r:embed="rId2"/>
          <a:stretch>
            <a:fillRect/>
          </a:stretch>
        </p:blipFill>
        <p:spPr>
          <a:xfrm>
            <a:off x="5715000" y="3429000"/>
            <a:ext cx="3238500" cy="323850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 calcmode="lin" valueType="num">
                                      <p:cBhvr additive="base">
                                        <p:cTn id="7" dur="2000" fill="hold"/>
                                        <p:tgtEl>
                                          <p:spTgt spid="3584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58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5843">
                                            <p:txEl>
                                              <p:pRg st="1" end="1"/>
                                            </p:txEl>
                                          </p:spTgt>
                                        </p:tgtEl>
                                        <p:attrNameLst>
                                          <p:attrName>style.visibility</p:attrName>
                                        </p:attrNameLst>
                                      </p:cBhvr>
                                      <p:to>
                                        <p:strVal val="visible"/>
                                      </p:to>
                                    </p:set>
                                    <p:anim calcmode="lin" valueType="num">
                                      <p:cBhvr additive="base">
                                        <p:cTn id="13" dur="2000" fill="hold"/>
                                        <p:tgtEl>
                                          <p:spTgt spid="3584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584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2" name="Rectangle 2"/>
          <p:cNvSpPr>
            <a:spLocks noGrp="1"/>
          </p:cNvSpPr>
          <p:nvPr>
            <p:ph type="title"/>
          </p:nvPr>
        </p:nvSpPr>
        <p:spPr>
          <a:xfrm>
            <a:off x="457200" y="0"/>
            <a:ext cx="8229600" cy="1143000"/>
          </a:xfrm>
        </p:spPr>
        <p:txBody>
          <a:bodyPr vert="horz" wrap="square" lIns="91440" tIns="45720" rIns="91440" bIns="45720" anchor="ctr" anchorCtr="0"/>
          <a:lstStyle/>
          <a:p>
            <a:pPr eaLnBrk="1" hangingPunct="1"/>
            <a:r>
              <a:rPr lang="zh-CN" altLang="en-US"/>
              <a:t>六、记叙文中的</a:t>
            </a:r>
            <a:r>
              <a:rPr lang="zh-CN" altLang="en-US">
                <a:solidFill>
                  <a:srgbClr val="FF6600"/>
                </a:solidFill>
              </a:rPr>
              <a:t>环境描写</a:t>
            </a:r>
            <a:r>
              <a:rPr lang="zh-CN" altLang="en-US"/>
              <a:t> </a:t>
            </a:r>
            <a:endParaRPr lang="zh-CN" altLang="en-US"/>
          </a:p>
        </p:txBody>
      </p:sp>
      <p:sp>
        <p:nvSpPr>
          <p:cNvPr id="22531" name="Rectangle 3"/>
          <p:cNvSpPr>
            <a:spLocks noGrp="1"/>
          </p:cNvSpPr>
          <p:nvPr>
            <p:ph idx="1"/>
          </p:nvPr>
        </p:nvSpPr>
        <p:spPr>
          <a:xfrm>
            <a:off x="457200" y="1143000"/>
            <a:ext cx="8458200" cy="5715000"/>
          </a:xfrm>
        </p:spPr>
        <p:txBody>
          <a:bodyPr vert="horz" wrap="square" lIns="91440" tIns="45720" rIns="91440" bIns="45720" anchor="t" anchorCtr="0"/>
          <a:lstStyle/>
          <a:p>
            <a:pPr eaLnBrk="1" hangingPunct="1">
              <a:buNone/>
            </a:pPr>
            <a:r>
              <a:rPr lang="en-US" altLang="zh-CN" sz="4000" b="1"/>
              <a:t>1</a:t>
            </a:r>
            <a:r>
              <a:rPr lang="zh-CN" altLang="en-US" sz="4000" b="1"/>
              <a:t>、环境描写包括</a:t>
            </a:r>
            <a:endParaRPr lang="zh-CN" altLang="en-US" sz="4000" b="1"/>
          </a:p>
          <a:p>
            <a:pPr eaLnBrk="1" hangingPunct="1">
              <a:buNone/>
            </a:pPr>
            <a:r>
              <a:rPr lang="zh-CN" altLang="en-US" sz="4000" b="1">
                <a:solidFill>
                  <a:srgbClr val="FF6600"/>
                </a:solidFill>
              </a:rPr>
              <a:t>自然环境描写</a:t>
            </a:r>
            <a:r>
              <a:rPr lang="zh-CN" altLang="en-US" sz="4000" b="1"/>
              <a:t>和</a:t>
            </a:r>
            <a:r>
              <a:rPr lang="zh-CN" altLang="en-US" sz="4000" b="1">
                <a:solidFill>
                  <a:srgbClr val="FF6600"/>
                </a:solidFill>
              </a:rPr>
              <a:t>社会环境</a:t>
            </a:r>
            <a:r>
              <a:rPr lang="zh-CN" altLang="en-US" sz="4000" b="1"/>
              <a:t>描写。</a:t>
            </a:r>
            <a:r>
              <a:rPr lang="zh-CN" altLang="en-US" sz="4000"/>
              <a:t>  </a:t>
            </a:r>
            <a:endParaRPr lang="zh-CN" altLang="en-US" sz="4000"/>
          </a:p>
        </p:txBody>
      </p:sp>
      <p:pic>
        <p:nvPicPr>
          <p:cNvPr id="2" name="图片 1" descr="微信图片_202108051200142"/>
          <p:cNvPicPr>
            <a:picLocks noChangeAspect="1"/>
          </p:cNvPicPr>
          <p:nvPr/>
        </p:nvPicPr>
        <p:blipFill>
          <a:blip r:embed="rId2"/>
          <a:stretch>
            <a:fillRect/>
          </a:stretch>
        </p:blipFill>
        <p:spPr>
          <a:xfrm>
            <a:off x="4819650" y="3784600"/>
            <a:ext cx="3981450" cy="2978150"/>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2531">
                                            <p:txEl>
                                              <p:pRg st="0" end="0"/>
                                            </p:txEl>
                                          </p:spTgt>
                                        </p:tgtEl>
                                        <p:attrNameLst>
                                          <p:attrName>style.visibility</p:attrName>
                                        </p:attrNameLst>
                                      </p:cBhvr>
                                      <p:to>
                                        <p:strVal val="visible"/>
                                      </p:to>
                                    </p:set>
                                    <p:anim calcmode="lin" valueType="num">
                                      <p:cBhvr additive="base">
                                        <p:cTn id="7" dur="2000" fill="hold"/>
                                        <p:tgtEl>
                                          <p:spTgt spid="2253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253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2531">
                                            <p:txEl>
                                              <p:pRg st="1" end="1"/>
                                            </p:txEl>
                                          </p:spTgt>
                                        </p:tgtEl>
                                        <p:attrNameLst>
                                          <p:attrName>style.visibility</p:attrName>
                                        </p:attrNameLst>
                                      </p:cBhvr>
                                      <p:to>
                                        <p:strVal val="visible"/>
                                      </p:to>
                                    </p:set>
                                    <p:anim calcmode="lin" valueType="num">
                                      <p:cBhvr additive="base">
                                        <p:cTn id="13" dur="2000" fill="hold"/>
                                        <p:tgtEl>
                                          <p:spTgt spid="22531">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253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1"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1" name="Rectangle 3"/>
          <p:cNvSpPr>
            <a:spLocks noGrp="1"/>
          </p:cNvSpPr>
          <p:nvPr>
            <p:ph idx="1"/>
          </p:nvPr>
        </p:nvSpPr>
        <p:spPr>
          <a:xfrm>
            <a:off x="0" y="0"/>
            <a:ext cx="8915400" cy="6858000"/>
          </a:xfrm>
        </p:spPr>
        <p:txBody>
          <a:bodyPr vert="horz" wrap="square" lIns="91440" tIns="45720" rIns="91440" bIns="45720" anchor="t" anchorCtr="0"/>
          <a:lstStyle/>
          <a:p>
            <a:pPr eaLnBrk="1" hangingPunct="1">
              <a:buNone/>
            </a:pPr>
            <a:r>
              <a:rPr lang="en-US" altLang="zh-CN" sz="3600" b="1"/>
              <a:t>2</a:t>
            </a:r>
            <a:r>
              <a:rPr lang="zh-CN" altLang="en-US" sz="3600" b="1"/>
              <a:t>、</a:t>
            </a:r>
            <a:r>
              <a:rPr lang="zh-CN" altLang="en-US" sz="3600" b="1">
                <a:solidFill>
                  <a:schemeClr val="folHlink"/>
                </a:solidFill>
              </a:rPr>
              <a:t>自然环境</a:t>
            </a:r>
            <a:r>
              <a:rPr lang="zh-CN" altLang="en-US" sz="3600" b="1"/>
              <a:t>描写（描写人物活动的时间、地点、天气、季节和景物场景如山川、湖海等自然景物）</a:t>
            </a:r>
            <a:r>
              <a:rPr lang="zh-CN" altLang="en-US" sz="3600" b="1">
                <a:solidFill>
                  <a:schemeClr val="folHlink"/>
                </a:solidFill>
              </a:rPr>
              <a:t>的作用</a:t>
            </a:r>
            <a:r>
              <a:rPr lang="zh-CN" altLang="en-US" sz="3600" b="1"/>
              <a:t>：</a:t>
            </a:r>
            <a:endParaRPr lang="zh-CN" altLang="en-US" sz="3600" b="1"/>
          </a:p>
          <a:p>
            <a:pPr eaLnBrk="1" hangingPunct="1">
              <a:buNone/>
            </a:pPr>
            <a:r>
              <a:rPr lang="en-US" altLang="zh-CN" sz="3600" b="1"/>
              <a:t>A   </a:t>
            </a:r>
            <a:r>
              <a:rPr lang="zh-CN" altLang="en-US" sz="3600" b="1"/>
              <a:t>交代故事发生的时间、地点及人物活动的空间。</a:t>
            </a:r>
            <a:endParaRPr lang="zh-CN" altLang="en-US" sz="3600" b="1"/>
          </a:p>
          <a:p>
            <a:pPr eaLnBrk="1" hangingPunct="1">
              <a:buNone/>
            </a:pPr>
            <a:r>
              <a:rPr lang="en-US" altLang="zh-CN" sz="3600" b="1"/>
              <a:t>B   </a:t>
            </a:r>
            <a:r>
              <a:rPr lang="zh-CN" altLang="en-US" sz="3600" b="1"/>
              <a:t>渲染</a:t>
            </a:r>
            <a:r>
              <a:rPr lang="en-US" altLang="en-US" sz="3600" b="1"/>
              <a:t>…</a:t>
            </a:r>
            <a:r>
              <a:rPr lang="en-US" altLang="zh-CN" sz="3600" b="1"/>
              <a:t>…</a:t>
            </a:r>
            <a:r>
              <a:rPr lang="zh-CN" altLang="en-US" sz="3600" b="1"/>
              <a:t>环境气氛。</a:t>
            </a:r>
            <a:endParaRPr lang="zh-CN" altLang="en-US" sz="3600" b="1"/>
          </a:p>
          <a:p>
            <a:pPr eaLnBrk="1" hangingPunct="1">
              <a:buNone/>
            </a:pPr>
            <a:r>
              <a:rPr lang="en-US" altLang="zh-CN" sz="3600" b="1">
                <a:sym typeface="+mn-ea"/>
              </a:rPr>
              <a:t>C  </a:t>
            </a:r>
            <a:r>
              <a:rPr lang="zh-CN" altLang="en-US" sz="3600" b="1">
                <a:sym typeface="+mn-ea"/>
              </a:rPr>
              <a:t>烘托人物的</a:t>
            </a:r>
            <a:r>
              <a:rPr lang="en-US" altLang="en-US" sz="3600" b="1">
                <a:sym typeface="+mn-ea"/>
              </a:rPr>
              <a:t>…</a:t>
            </a:r>
            <a:r>
              <a:rPr lang="en-US" altLang="zh-CN" sz="3600" b="1">
                <a:sym typeface="+mn-ea"/>
              </a:rPr>
              <a:t>…</a:t>
            </a:r>
            <a:r>
              <a:rPr lang="zh-CN" altLang="en-US" sz="3600" b="1">
                <a:sym typeface="+mn-ea"/>
              </a:rPr>
              <a:t>情感、预示人物 的</a:t>
            </a:r>
            <a:r>
              <a:rPr lang="en-US" altLang="en-US" sz="3600" b="1">
                <a:sym typeface="+mn-ea"/>
              </a:rPr>
              <a:t>…</a:t>
            </a:r>
            <a:r>
              <a:rPr lang="en-US" altLang="zh-CN" sz="3600" b="1">
                <a:sym typeface="+mn-ea"/>
              </a:rPr>
              <a:t>…</a:t>
            </a:r>
            <a:r>
              <a:rPr lang="zh-CN" altLang="en-US" sz="3600" b="1">
                <a:sym typeface="+mn-ea"/>
              </a:rPr>
              <a:t>命运、表现人物</a:t>
            </a:r>
            <a:r>
              <a:rPr lang="en-US" altLang="zh-CN" sz="3600" b="1">
                <a:sym typeface="+mn-ea"/>
              </a:rPr>
              <a:t>……</a:t>
            </a:r>
            <a:r>
              <a:rPr lang="zh-CN" altLang="en-US" sz="3600" b="1">
                <a:sym typeface="+mn-ea"/>
              </a:rPr>
              <a:t>性格。</a:t>
            </a:r>
            <a:endParaRPr lang="zh-CN" altLang="en-US" sz="3600" b="1"/>
          </a:p>
          <a:p>
            <a:pPr eaLnBrk="1" hangingPunct="1">
              <a:buNone/>
            </a:pPr>
            <a:r>
              <a:rPr lang="en-US" altLang="zh-CN" sz="3600" b="1">
                <a:sym typeface="+mn-ea"/>
              </a:rPr>
              <a:t>D  </a:t>
            </a:r>
            <a:r>
              <a:rPr lang="zh-CN" altLang="en-US" sz="3600" b="1">
                <a:sym typeface="+mn-ea"/>
              </a:rPr>
              <a:t>推动故事情节的发展；</a:t>
            </a:r>
            <a:endParaRPr lang="zh-CN" altLang="en-US" sz="3600" b="1"/>
          </a:p>
          <a:p>
            <a:pPr eaLnBrk="1" hangingPunct="1">
              <a:buNone/>
            </a:pPr>
            <a:r>
              <a:rPr lang="en-US" altLang="zh-CN" sz="3600" b="1">
                <a:sym typeface="+mn-ea"/>
              </a:rPr>
              <a:t>E  </a:t>
            </a:r>
            <a:r>
              <a:rPr lang="zh-CN" altLang="en-US" sz="3600" b="1">
                <a:sym typeface="+mn-ea"/>
              </a:rPr>
              <a:t>揭示文章主题。</a:t>
            </a:r>
            <a:endParaRPr lang="zh-CN" altLang="en-US" sz="3600" b="1"/>
          </a:p>
        </p:txBody>
      </p:sp>
      <p:pic>
        <p:nvPicPr>
          <p:cNvPr id="2" name="图片 1" descr="微信图片_202108051205056"/>
          <p:cNvPicPr>
            <a:picLocks noChangeAspect="1"/>
          </p:cNvPicPr>
          <p:nvPr/>
        </p:nvPicPr>
        <p:blipFill>
          <a:blip r:embed="rId2"/>
          <a:stretch>
            <a:fillRect/>
          </a:stretch>
        </p:blipFill>
        <p:spPr>
          <a:xfrm>
            <a:off x="5486400" y="4876800"/>
            <a:ext cx="3596005" cy="196151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 calcmode="lin" valueType="num">
                                      <p:cBhvr additive="base">
                                        <p:cTn id="7" dur="2000" fill="hold"/>
                                        <p:tgtEl>
                                          <p:spTgt spid="3789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78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7891">
                                            <p:txEl>
                                              <p:pRg st="1" end="1"/>
                                            </p:txEl>
                                          </p:spTgt>
                                        </p:tgtEl>
                                        <p:attrNameLst>
                                          <p:attrName>style.visibility</p:attrName>
                                        </p:attrNameLst>
                                      </p:cBhvr>
                                      <p:to>
                                        <p:strVal val="visible"/>
                                      </p:to>
                                    </p:set>
                                    <p:anim calcmode="lin" valueType="num">
                                      <p:cBhvr additive="base">
                                        <p:cTn id="13" dur="2000" fill="hold"/>
                                        <p:tgtEl>
                                          <p:spTgt spid="37891">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78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7891">
                                            <p:txEl>
                                              <p:pRg st="2" end="2"/>
                                            </p:txEl>
                                          </p:spTgt>
                                        </p:tgtEl>
                                        <p:attrNameLst>
                                          <p:attrName>style.visibility</p:attrName>
                                        </p:attrNameLst>
                                      </p:cBhvr>
                                      <p:to>
                                        <p:strVal val="visible"/>
                                      </p:to>
                                    </p:set>
                                    <p:anim calcmode="lin" valueType="num">
                                      <p:cBhvr additive="base">
                                        <p:cTn id="19" dur="2000" fill="hold"/>
                                        <p:tgtEl>
                                          <p:spTgt spid="37891">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78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7891">
                                            <p:txEl>
                                              <p:charRg st="3" end="3"/>
                                            </p:txEl>
                                          </p:spTgt>
                                        </p:tgtEl>
                                        <p:attrNameLst>
                                          <p:attrName>style.visibility</p:attrName>
                                        </p:attrNameLst>
                                      </p:cBhvr>
                                      <p:to>
                                        <p:strVal val="visible"/>
                                      </p:to>
                                    </p:set>
                                    <p:anim calcmode="lin" valueType="num">
                                      <p:cBhvr additive="base">
                                        <p:cTn id="25" dur="2000" fill="hold"/>
                                        <p:tgtEl>
                                          <p:spTgt spid="37891">
                                            <p:txEl>
                                              <p:char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7891">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uiExpand="1" build="p"/>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4" name="Rectangle 2"/>
          <p:cNvSpPr>
            <a:spLocks noGrp="1"/>
          </p:cNvSpPr>
          <p:nvPr>
            <p:ph type="title"/>
          </p:nvPr>
        </p:nvSpPr>
        <p:spPr>
          <a:xfrm>
            <a:off x="228600" y="0"/>
            <a:ext cx="8915400" cy="1061720"/>
          </a:xfrm>
        </p:spPr>
        <p:txBody>
          <a:bodyPr vert="horz" wrap="square" lIns="91440" tIns="45720" rIns="91440" bIns="45720" anchor="ctr" anchorCtr="0"/>
          <a:lstStyle/>
          <a:p>
            <a:pPr algn="l" eaLnBrk="1" hangingPunct="1"/>
            <a:r>
              <a:rPr lang="zh-CN" altLang="en-US" sz="4800" b="1"/>
              <a:t>七、记叙文（散文）的</a:t>
            </a:r>
            <a:r>
              <a:rPr lang="zh-CN" altLang="en-US" sz="4800" b="1">
                <a:solidFill>
                  <a:srgbClr val="FF6600"/>
                </a:solidFill>
              </a:rPr>
              <a:t>表现手法</a:t>
            </a:r>
            <a:r>
              <a:rPr lang="zh-CN" altLang="en-US"/>
              <a:t> </a:t>
            </a:r>
            <a:endParaRPr lang="zh-CN" altLang="en-US"/>
          </a:p>
        </p:txBody>
      </p:sp>
      <p:sp>
        <p:nvSpPr>
          <p:cNvPr id="30723" name="Rectangle 3"/>
          <p:cNvSpPr>
            <a:spLocks noGrp="1"/>
          </p:cNvSpPr>
          <p:nvPr>
            <p:ph idx="1"/>
          </p:nvPr>
        </p:nvSpPr>
        <p:spPr>
          <a:xfrm>
            <a:off x="0" y="1143000"/>
            <a:ext cx="9144000" cy="3154363"/>
          </a:xfrm>
        </p:spPr>
        <p:txBody>
          <a:bodyPr vert="horz" wrap="square" lIns="91440" tIns="45720" rIns="91440" bIns="45720" anchor="t" anchorCtr="0"/>
          <a:lstStyle/>
          <a:p>
            <a:pPr eaLnBrk="1" hangingPunct="1">
              <a:lnSpc>
                <a:spcPct val="90000"/>
              </a:lnSpc>
              <a:buNone/>
            </a:pPr>
            <a:r>
              <a:rPr lang="en-US" altLang="zh-CN" sz="4000" b="1"/>
              <a:t>1</a:t>
            </a:r>
            <a:r>
              <a:rPr lang="zh-CN" altLang="en-US" sz="4000" b="1"/>
              <a:t>、</a:t>
            </a:r>
            <a:r>
              <a:rPr lang="zh-CN" altLang="en-US" sz="4000" b="1">
                <a:solidFill>
                  <a:srgbClr val="FF6600"/>
                </a:solidFill>
              </a:rPr>
              <a:t>象征</a:t>
            </a:r>
            <a:r>
              <a:rPr lang="zh-CN" altLang="en-US" sz="4000" b="1"/>
              <a:t>：借助某一具事物的形象，以表现某种思想感情。</a:t>
            </a:r>
            <a:endParaRPr lang="zh-CN" altLang="en-US" sz="4000" b="1"/>
          </a:p>
          <a:p>
            <a:pPr marL="0" indent="0" eaLnBrk="1" hangingPunct="1">
              <a:buNone/>
            </a:pPr>
            <a:r>
              <a:rPr lang="en-US" altLang="zh-CN" sz="4000" b="1"/>
              <a:t>2</a:t>
            </a:r>
            <a:r>
              <a:rPr lang="zh-CN" altLang="en-US" sz="4000" b="1"/>
              <a:t>、</a:t>
            </a:r>
            <a:r>
              <a:rPr lang="zh-CN" altLang="en-US" sz="4000" b="1">
                <a:solidFill>
                  <a:srgbClr val="FF6600"/>
                </a:solidFill>
              </a:rPr>
              <a:t>对比</a:t>
            </a:r>
            <a:r>
              <a:rPr lang="zh-CN" altLang="en-US" sz="4000" b="1"/>
              <a:t> ：把对立的意思或事物、或把事物的两个方面放在一起作比较，让读者在比较中分清好坏、辨别是非。</a:t>
            </a:r>
            <a:endParaRPr lang="zh-CN" altLang="en-US" sz="4000" b="1"/>
          </a:p>
          <a:p>
            <a:pPr marL="0" indent="0" eaLnBrk="1" hangingPunct="1">
              <a:buNone/>
            </a:pPr>
            <a:r>
              <a:rPr lang="en-US" altLang="zh-CN" sz="4000" b="1">
                <a:sym typeface="+mn-ea"/>
              </a:rPr>
              <a:t>3</a:t>
            </a:r>
            <a:r>
              <a:rPr lang="zh-CN" altLang="en-US" sz="4000" b="1">
                <a:sym typeface="+mn-ea"/>
              </a:rPr>
              <a:t>、</a:t>
            </a:r>
            <a:r>
              <a:rPr lang="zh-CN" altLang="en-US" sz="4000" b="1">
                <a:solidFill>
                  <a:srgbClr val="FF6600"/>
                </a:solidFill>
                <a:sym typeface="+mn-ea"/>
              </a:rPr>
              <a:t>衬托</a:t>
            </a:r>
            <a:r>
              <a:rPr lang="zh-CN" altLang="en-US" sz="4000" b="1">
                <a:sym typeface="+mn-ea"/>
              </a:rPr>
              <a:t>：用相似或相反的</a:t>
            </a:r>
            <a:endParaRPr lang="zh-CN" altLang="en-US" sz="4000" b="1">
              <a:sym typeface="+mn-ea"/>
            </a:endParaRPr>
          </a:p>
          <a:p>
            <a:pPr marL="0" indent="0" eaLnBrk="1" hangingPunct="1">
              <a:buNone/>
            </a:pPr>
            <a:r>
              <a:rPr lang="zh-CN" altLang="en-US" sz="4000" b="1">
                <a:sym typeface="+mn-ea"/>
              </a:rPr>
              <a:t>事物作陪衬，烘托出主体</a:t>
            </a:r>
            <a:endParaRPr lang="zh-CN" altLang="en-US" sz="4000" b="1">
              <a:sym typeface="+mn-ea"/>
            </a:endParaRPr>
          </a:p>
          <a:p>
            <a:pPr marL="0" indent="0" eaLnBrk="1" hangingPunct="1">
              <a:buNone/>
            </a:pPr>
            <a:r>
              <a:rPr lang="zh-CN" altLang="en-US" sz="4000" b="1">
                <a:sym typeface="+mn-ea"/>
              </a:rPr>
              <a:t>事物所要表达的思想感情。</a:t>
            </a:r>
            <a:endParaRPr lang="zh-CN" altLang="en-US" sz="4000" b="1"/>
          </a:p>
          <a:p>
            <a:pPr marL="0" indent="0" eaLnBrk="1" hangingPunct="1">
              <a:buNone/>
            </a:pPr>
            <a:endParaRPr lang="zh-CN" altLang="en-US" sz="4000" b="1">
              <a:solidFill>
                <a:srgbClr val="FF6600"/>
              </a:solidFill>
              <a:sym typeface="+mn-ea"/>
            </a:endParaRPr>
          </a:p>
          <a:p>
            <a:pPr eaLnBrk="1" hangingPunct="1">
              <a:lnSpc>
                <a:spcPct val="90000"/>
              </a:lnSpc>
              <a:buNone/>
            </a:pPr>
            <a:endParaRPr lang="zh-CN" altLang="en-US" sz="4000" b="1"/>
          </a:p>
          <a:p>
            <a:pPr eaLnBrk="1" hangingPunct="1">
              <a:lnSpc>
                <a:spcPct val="90000"/>
              </a:lnSpc>
              <a:buNone/>
            </a:pPr>
            <a:endParaRPr lang="en-US" altLang="zh-CN" sz="4000" b="1"/>
          </a:p>
        </p:txBody>
      </p:sp>
      <p:pic>
        <p:nvPicPr>
          <p:cNvPr id="113" name="图片 112"/>
          <p:cNvPicPr/>
          <p:nvPr/>
        </p:nvPicPr>
        <p:blipFill>
          <a:blip r:embed="rId2"/>
          <a:stretch>
            <a:fillRect/>
          </a:stretch>
        </p:blipFill>
        <p:spPr>
          <a:xfrm>
            <a:off x="6248400" y="4378960"/>
            <a:ext cx="2868930" cy="228727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xEl>
                                              <p:pRg st="0" end="0"/>
                                            </p:txEl>
                                          </p:spTgt>
                                        </p:tgtEl>
                                        <p:attrNameLst>
                                          <p:attrName>style.visibility</p:attrName>
                                        </p:attrNameLst>
                                      </p:cBhvr>
                                      <p:to>
                                        <p:strVal val="visible"/>
                                      </p:to>
                                    </p:set>
                                    <p:anim calcmode="lin" valueType="num">
                                      <p:cBhvr additive="base">
                                        <p:cTn id="7" dur="2000" fill="hold"/>
                                        <p:tgtEl>
                                          <p:spTgt spid="3072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072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0723">
                                            <p:txEl>
                                              <p:charRg st="27" end="33"/>
                                            </p:txEl>
                                          </p:spTgt>
                                        </p:tgtEl>
                                        <p:attrNameLst>
                                          <p:attrName>style.visibility</p:attrName>
                                        </p:attrNameLst>
                                      </p:cBhvr>
                                      <p:to>
                                        <p:strVal val="visible"/>
                                      </p:to>
                                    </p:set>
                                    <p:anim calcmode="lin" valueType="num">
                                      <p:cBhvr additive="base">
                                        <p:cTn id="13" dur="2000" fill="hold"/>
                                        <p:tgtEl>
                                          <p:spTgt spid="30723">
                                            <p:txEl>
                                              <p:charRg st="27" end="33"/>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0723">
                                            <p:txEl>
                                              <p:charRg st="27" end="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0723">
                                            <p:txEl>
                                              <p:charRg st="2" end="2"/>
                                            </p:txEl>
                                          </p:spTgt>
                                        </p:tgtEl>
                                        <p:attrNameLst>
                                          <p:attrName>style.visibility</p:attrName>
                                        </p:attrNameLst>
                                      </p:cBhvr>
                                      <p:to>
                                        <p:strVal val="visible"/>
                                      </p:to>
                                    </p:set>
                                    <p:anim calcmode="lin" valueType="num">
                                      <p:cBhvr additive="base">
                                        <p:cTn id="19" dur="2000" fill="hold"/>
                                        <p:tgtEl>
                                          <p:spTgt spid="30723">
                                            <p:txEl>
                                              <p:char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0723">
                                            <p:txEl>
                                              <p:char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0723">
                                            <p:txEl>
                                              <p:charRg st="3" end="3"/>
                                            </p:txEl>
                                          </p:spTgt>
                                        </p:tgtEl>
                                        <p:attrNameLst>
                                          <p:attrName>style.visibility</p:attrName>
                                        </p:attrNameLst>
                                      </p:cBhvr>
                                      <p:to>
                                        <p:strVal val="visible"/>
                                      </p:to>
                                    </p:set>
                                    <p:anim calcmode="lin" valueType="num">
                                      <p:cBhvr additive="base">
                                        <p:cTn id="25" dur="2000" fill="hold"/>
                                        <p:tgtEl>
                                          <p:spTgt spid="30723">
                                            <p:txEl>
                                              <p:char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0723">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0723">
                                            <p:txEl>
                                              <p:charRg st="4" end="4"/>
                                            </p:txEl>
                                          </p:spTgt>
                                        </p:tgtEl>
                                        <p:attrNameLst>
                                          <p:attrName>style.visibility</p:attrName>
                                        </p:attrNameLst>
                                      </p:cBhvr>
                                      <p:to>
                                        <p:strVal val="visible"/>
                                      </p:to>
                                    </p:set>
                                    <p:anim calcmode="lin" valueType="num">
                                      <p:cBhvr additive="base">
                                        <p:cTn id="31" dur="2000" fill="hold"/>
                                        <p:tgtEl>
                                          <p:spTgt spid="30723">
                                            <p:txEl>
                                              <p:char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0723">
                                            <p:txEl>
                                              <p:char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uiExpand="1" build="p"/>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3" name="Rectangle 3"/>
          <p:cNvSpPr>
            <a:spLocks noGrp="1"/>
          </p:cNvSpPr>
          <p:nvPr>
            <p:ph idx="1"/>
          </p:nvPr>
        </p:nvSpPr>
        <p:spPr>
          <a:xfrm>
            <a:off x="50800" y="26670"/>
            <a:ext cx="8636000" cy="6938010"/>
          </a:xfrm>
        </p:spPr>
        <p:txBody>
          <a:bodyPr vert="horz" wrap="square" lIns="91440" tIns="45720" rIns="91440" bIns="45720" anchor="t" anchorCtr="0"/>
          <a:lstStyle/>
          <a:p>
            <a:pPr eaLnBrk="1" hangingPunct="1">
              <a:buNone/>
            </a:pPr>
            <a:r>
              <a:rPr lang="en-US" altLang="zh-CN" sz="3600" b="1">
                <a:sym typeface="+mn-ea"/>
              </a:rPr>
              <a:t>4</a:t>
            </a:r>
            <a:r>
              <a:rPr lang="zh-CN" altLang="en-US" sz="3600" b="1">
                <a:sym typeface="+mn-ea"/>
              </a:rPr>
              <a:t>、</a:t>
            </a:r>
            <a:r>
              <a:rPr lang="zh-CN" altLang="en-US" sz="3600" b="1">
                <a:solidFill>
                  <a:srgbClr val="FF6600"/>
                </a:solidFill>
                <a:sym typeface="+mn-ea"/>
              </a:rPr>
              <a:t>先抑后扬（或欲扬先抑）、先扬后</a:t>
            </a:r>
            <a:r>
              <a:rPr lang="zh-CN" altLang="en-US" sz="3600" b="1">
                <a:sym typeface="+mn-ea"/>
              </a:rPr>
              <a:t> </a:t>
            </a:r>
            <a:r>
              <a:rPr lang="zh-CN" altLang="en-US" sz="3600" b="1">
                <a:solidFill>
                  <a:srgbClr val="FF6600"/>
                </a:solidFill>
                <a:sym typeface="+mn-ea"/>
              </a:rPr>
              <a:t>抑</a:t>
            </a:r>
            <a:r>
              <a:rPr lang="zh-CN" altLang="en-US" sz="3600" b="1">
                <a:sym typeface="+mn-ea"/>
              </a:rPr>
              <a:t>：指为肯定某人、事、景、物，先用曲解或嘲讽的态度尽力去贬低或否定它的一种构思方法。</a:t>
            </a:r>
            <a:endParaRPr lang="zh-CN" altLang="en-US" sz="3600" b="1">
              <a:sym typeface="+mn-ea"/>
            </a:endParaRPr>
          </a:p>
          <a:p>
            <a:pPr eaLnBrk="1" hangingPunct="1">
              <a:buNone/>
            </a:pPr>
            <a:r>
              <a:rPr lang="en-US" altLang="zh-CN" sz="3600" b="1"/>
              <a:t>5</a:t>
            </a:r>
            <a:r>
              <a:rPr lang="zh-CN" altLang="en-US" sz="3600" b="1"/>
              <a:t>、</a:t>
            </a:r>
            <a:r>
              <a:rPr lang="zh-CN" altLang="en-US" sz="3600" b="1">
                <a:solidFill>
                  <a:srgbClr val="FF6600"/>
                </a:solidFill>
              </a:rPr>
              <a:t>托物言志</a:t>
            </a:r>
            <a:r>
              <a:rPr lang="zh-CN" altLang="en-US" sz="3600" b="1">
                <a:solidFill>
                  <a:schemeClr val="tx1"/>
                </a:solidFill>
              </a:rPr>
              <a:t>：</a:t>
            </a:r>
            <a:r>
              <a:rPr lang="zh-CN" altLang="en-US" sz="3600" b="1"/>
              <a:t>  通过描摹客观上事物的某一个方面的特征来表达作者情感或揭示作品的主旨。   如</a:t>
            </a:r>
            <a:r>
              <a:rPr lang="en-US" altLang="zh-CN" sz="3600" b="1"/>
              <a:t>《</a:t>
            </a:r>
            <a:r>
              <a:rPr lang="zh-CN" altLang="en-US" sz="3600" b="1"/>
              <a:t>陋室铭</a:t>
            </a:r>
            <a:r>
              <a:rPr lang="en-US" altLang="zh-CN" sz="3600" b="1"/>
              <a:t>》 《</a:t>
            </a:r>
            <a:r>
              <a:rPr lang="zh-CN" altLang="en-US" sz="3600" b="1"/>
              <a:t>爱莲说</a:t>
            </a:r>
            <a:r>
              <a:rPr lang="en-US" altLang="zh-CN" sz="3600" b="1"/>
              <a:t>》 </a:t>
            </a:r>
            <a:endParaRPr lang="en-US" altLang="zh-CN" sz="3600" b="1"/>
          </a:p>
          <a:p>
            <a:pPr eaLnBrk="1" hangingPunct="1">
              <a:buNone/>
            </a:pPr>
            <a:r>
              <a:rPr lang="en-US" altLang="zh-CN" sz="3600" b="1"/>
              <a:t>6</a:t>
            </a:r>
            <a:r>
              <a:rPr lang="zh-CN" altLang="en-US" sz="3600" b="1"/>
              <a:t>、</a:t>
            </a:r>
            <a:r>
              <a:rPr lang="zh-CN" altLang="en-US" sz="3600" b="1">
                <a:solidFill>
                  <a:srgbClr val="FF6600"/>
                </a:solidFill>
              </a:rPr>
              <a:t>借物（景）抒情</a:t>
            </a:r>
            <a:r>
              <a:rPr lang="zh-CN" altLang="en-US" sz="3600" b="1"/>
              <a:t> ：通过对具体物象的描写，传达写作者的某种情感。   </a:t>
            </a:r>
            <a:endParaRPr lang="zh-CN" altLang="en-US" sz="3600" b="1"/>
          </a:p>
          <a:p>
            <a:pPr eaLnBrk="1" hangingPunct="1">
              <a:buNone/>
            </a:pPr>
            <a:r>
              <a:rPr lang="zh-CN" altLang="en-US" sz="3600" b="1"/>
              <a:t>如</a:t>
            </a:r>
            <a:r>
              <a:rPr lang="en-US" altLang="zh-CN" sz="3600" b="1"/>
              <a:t>《</a:t>
            </a:r>
            <a:r>
              <a:rPr lang="zh-CN" altLang="en-US" sz="3600" b="1"/>
              <a:t>小石潭记</a:t>
            </a:r>
            <a:r>
              <a:rPr lang="en-US" altLang="zh-CN" sz="3600" b="1"/>
              <a:t>》《</a:t>
            </a:r>
            <a:r>
              <a:rPr lang="zh-CN" altLang="en-US" sz="3600" b="1"/>
              <a:t>观沧海</a:t>
            </a:r>
            <a:r>
              <a:rPr lang="en-US" altLang="zh-CN" sz="3600" b="1"/>
              <a:t>》《</a:t>
            </a:r>
            <a:r>
              <a:rPr lang="zh-CN" altLang="en-US" sz="3600" b="1"/>
              <a:t>春望</a:t>
            </a:r>
            <a:r>
              <a:rPr lang="en-US" altLang="zh-CN" sz="3600" b="1"/>
              <a:t>》</a:t>
            </a:r>
            <a:endParaRPr lang="en-US" altLang="zh-CN" sz="3600" b="1"/>
          </a:p>
        </p:txBody>
      </p:sp>
      <p:pic>
        <p:nvPicPr>
          <p:cNvPr id="112" name="图片 111"/>
          <p:cNvPicPr/>
          <p:nvPr/>
        </p:nvPicPr>
        <p:blipFill>
          <a:blip r:embed="rId2"/>
          <a:stretch>
            <a:fillRect/>
          </a:stretch>
        </p:blipFill>
        <p:spPr>
          <a:xfrm>
            <a:off x="7472045" y="4734560"/>
            <a:ext cx="1605280" cy="2160905"/>
          </a:xfrm>
          <a:prstGeom prst="rect">
            <a:avLst/>
          </a:prstGeom>
          <a:noFill/>
          <a:ln w="9525">
            <a:noFill/>
          </a:ln>
        </p:spPr>
      </p:pic>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506" name="Rectangle 2"/>
          <p:cNvSpPr>
            <a:spLocks noGrp="1"/>
          </p:cNvSpPr>
          <p:nvPr>
            <p:ph type="title"/>
          </p:nvPr>
        </p:nvSpPr>
        <p:spPr>
          <a:xfrm>
            <a:off x="457200" y="0"/>
            <a:ext cx="8229600" cy="1143000"/>
          </a:xfrm>
        </p:spPr>
        <p:txBody>
          <a:bodyPr vert="horz" wrap="square" lIns="91440" tIns="45720" rIns="91440" bIns="45720" anchor="ctr" anchorCtr="0"/>
          <a:lstStyle/>
          <a:p>
            <a:pPr eaLnBrk="1" hangingPunct="1"/>
            <a:r>
              <a:rPr lang="zh-CN" altLang="en-US" b="1"/>
              <a:t>八、概括文章内容</a:t>
            </a:r>
            <a:r>
              <a:rPr lang="zh-CN" altLang="en-US"/>
              <a:t> </a:t>
            </a:r>
            <a:endParaRPr lang="zh-CN" altLang="en-US"/>
          </a:p>
        </p:txBody>
      </p:sp>
      <p:sp>
        <p:nvSpPr>
          <p:cNvPr id="29699" name="Rectangle 3"/>
          <p:cNvSpPr>
            <a:spLocks noGrp="1"/>
          </p:cNvSpPr>
          <p:nvPr>
            <p:ph idx="1"/>
          </p:nvPr>
        </p:nvSpPr>
        <p:spPr>
          <a:xfrm>
            <a:off x="0" y="914400"/>
            <a:ext cx="9144000" cy="6705600"/>
          </a:xfrm>
        </p:spPr>
        <p:txBody>
          <a:bodyPr vert="horz" wrap="square" lIns="91440" tIns="45720" rIns="91440" bIns="45720" anchor="t" anchorCtr="0"/>
          <a:lstStyle/>
          <a:p>
            <a:pPr eaLnBrk="1" hangingPunct="1">
              <a:lnSpc>
                <a:spcPct val="90000"/>
              </a:lnSpc>
              <a:buNone/>
            </a:pPr>
            <a:r>
              <a:rPr lang="zh-CN" altLang="en-US" sz="4000" b="1"/>
              <a:t>答题语言</a:t>
            </a:r>
            <a:r>
              <a:rPr lang="zh-CN" altLang="en-US" sz="4000" b="1">
                <a:solidFill>
                  <a:srgbClr val="FF6600"/>
                </a:solidFill>
                <a:sym typeface="Wingdings" panose="05000000000000000000" pitchFamily="2" charset="2"/>
              </a:rPr>
              <a:t> </a:t>
            </a:r>
            <a:r>
              <a:rPr lang="en-US" altLang="zh-CN" sz="4000" b="1">
                <a:sym typeface="Wingdings" panose="05000000000000000000" pitchFamily="2" charset="2"/>
              </a:rPr>
              <a:t>(</a:t>
            </a:r>
            <a:r>
              <a:rPr lang="zh-CN" altLang="en-US" sz="4000" b="1">
                <a:solidFill>
                  <a:srgbClr val="FF0000"/>
                </a:solidFill>
              </a:rPr>
              <a:t>强调三个部分：内容是什么，主题是什么，作者的感情如何</a:t>
            </a:r>
            <a:r>
              <a:rPr lang="en-US" altLang="zh-CN" sz="4000" b="1"/>
              <a:t>) </a:t>
            </a:r>
            <a:endParaRPr lang="en-US" altLang="zh-CN" sz="4000" b="1"/>
          </a:p>
          <a:p>
            <a:pPr eaLnBrk="1" hangingPunct="1">
              <a:lnSpc>
                <a:spcPct val="90000"/>
              </a:lnSpc>
              <a:buNone/>
            </a:pPr>
            <a:r>
              <a:rPr lang="en-US" altLang="zh-CN" sz="4000"/>
              <a:t>          </a:t>
            </a:r>
            <a:r>
              <a:rPr lang="zh-CN" altLang="en-US" sz="4000" b="1"/>
              <a:t>本文</a:t>
            </a:r>
            <a:r>
              <a:rPr lang="zh-CN" altLang="en-US" sz="4000" b="1">
                <a:solidFill>
                  <a:srgbClr val="FF6600"/>
                </a:solidFill>
              </a:rPr>
              <a:t>记叙了</a:t>
            </a:r>
            <a:r>
              <a:rPr lang="zh-CN" altLang="en-US" sz="4000" b="1"/>
              <a:t>（描写了、说明了）</a:t>
            </a:r>
            <a:r>
              <a:rPr lang="en-US" altLang="zh-CN" sz="4000" b="1"/>
              <a:t>……</a:t>
            </a:r>
            <a:r>
              <a:rPr lang="zh-CN" altLang="en-US" sz="4000" b="1"/>
              <a:t>的故事</a:t>
            </a:r>
            <a:r>
              <a:rPr lang="en-US" altLang="zh-CN" sz="4000" b="1"/>
              <a:t>(</a:t>
            </a:r>
            <a:r>
              <a:rPr lang="zh-CN" altLang="en-US" sz="4000" b="1"/>
              <a:t>事迹、经过、事件、景物</a:t>
            </a:r>
            <a:r>
              <a:rPr lang="en-US" altLang="zh-CN" sz="4000" b="1"/>
              <a:t>)</a:t>
            </a:r>
            <a:r>
              <a:rPr lang="zh-CN" altLang="en-US" sz="4000" b="1"/>
              <a:t>，</a:t>
            </a:r>
            <a:r>
              <a:rPr lang="zh-CN" altLang="en-US" sz="4000" b="1">
                <a:solidFill>
                  <a:srgbClr val="FF6600"/>
                </a:solidFill>
              </a:rPr>
              <a:t>表现了</a:t>
            </a:r>
            <a:r>
              <a:rPr lang="en-US" altLang="zh-CN" sz="4000" b="1"/>
              <a:t>(</a:t>
            </a:r>
            <a:r>
              <a:rPr lang="zh-CN" altLang="en-US" sz="4000" b="1"/>
              <a:t>赞美了、揭示了、讽刺了、反映了、歌颂了、揭露了、批判了</a:t>
            </a:r>
            <a:r>
              <a:rPr lang="en-US" altLang="zh-CN" sz="4000" b="1"/>
              <a:t>)……</a:t>
            </a:r>
            <a:r>
              <a:rPr lang="zh-CN" altLang="en-US" sz="4000" b="1"/>
              <a:t>，</a:t>
            </a:r>
            <a:r>
              <a:rPr lang="zh-CN" altLang="en-US" sz="4000" b="1">
                <a:solidFill>
                  <a:srgbClr val="FF6600"/>
                </a:solidFill>
              </a:rPr>
              <a:t>抒发了</a:t>
            </a:r>
            <a:r>
              <a:rPr lang="zh-CN" altLang="en-US" sz="4000" b="1"/>
              <a:t>（表达了）</a:t>
            </a:r>
            <a:endParaRPr lang="zh-CN" altLang="en-US" sz="4000" b="1"/>
          </a:p>
          <a:p>
            <a:pPr eaLnBrk="1" hangingPunct="1">
              <a:lnSpc>
                <a:spcPct val="90000"/>
              </a:lnSpc>
              <a:buNone/>
            </a:pPr>
            <a:r>
              <a:rPr lang="zh-CN" altLang="en-US" sz="4000" b="1"/>
              <a:t>作者的</a:t>
            </a:r>
            <a:r>
              <a:rPr lang="en-US" altLang="zh-CN" sz="4000" b="1"/>
              <a:t>……</a:t>
            </a:r>
            <a:r>
              <a:rPr lang="zh-CN" altLang="en-US" sz="4000" b="1"/>
              <a:t>的感情。</a:t>
            </a:r>
            <a:r>
              <a:rPr lang="zh-CN" altLang="en-US" sz="4000"/>
              <a:t> </a:t>
            </a:r>
            <a:br>
              <a:rPr lang="zh-CN" altLang="en-US" sz="4000"/>
            </a:br>
            <a:endParaRPr lang="zh-CN" altLang="en-US" sz="4000"/>
          </a:p>
        </p:txBody>
      </p:sp>
      <p:pic>
        <p:nvPicPr>
          <p:cNvPr id="114" name="图片 113"/>
          <p:cNvPicPr/>
          <p:nvPr/>
        </p:nvPicPr>
        <p:blipFill>
          <a:blip r:embed="rId2"/>
          <a:stretch>
            <a:fillRect/>
          </a:stretch>
        </p:blipFill>
        <p:spPr>
          <a:xfrm>
            <a:off x="6933883" y="4266883"/>
            <a:ext cx="2028825" cy="29241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additive="base">
                                        <p:cTn id="7" dur="2000" fill="hold"/>
                                        <p:tgtEl>
                                          <p:spTgt spid="29699">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969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9699">
                                            <p:txEl>
                                              <p:charRg st="35" end="133"/>
                                            </p:txEl>
                                          </p:spTgt>
                                        </p:tgtEl>
                                        <p:attrNameLst>
                                          <p:attrName>style.visibility</p:attrName>
                                        </p:attrNameLst>
                                      </p:cBhvr>
                                      <p:to>
                                        <p:strVal val="visible"/>
                                      </p:to>
                                    </p:set>
                                    <p:anim calcmode="lin" valueType="num">
                                      <p:cBhvr additive="base">
                                        <p:cTn id="13" dur="2000" fill="hold"/>
                                        <p:tgtEl>
                                          <p:spTgt spid="29699">
                                            <p:txEl>
                                              <p:charRg st="35" end="133"/>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9699">
                                            <p:txEl>
                                              <p:charRg st="35" end="13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9699">
                                            <p:txEl>
                                              <p:charRg st="2" end="2"/>
                                            </p:txEl>
                                          </p:spTgt>
                                        </p:tgtEl>
                                        <p:attrNameLst>
                                          <p:attrName>style.visibility</p:attrName>
                                        </p:attrNameLst>
                                      </p:cBhvr>
                                      <p:to>
                                        <p:strVal val="visible"/>
                                      </p:to>
                                    </p:set>
                                    <p:anim calcmode="lin" valueType="num">
                                      <p:cBhvr additive="base">
                                        <p:cTn id="19" dur="2000" fill="hold"/>
                                        <p:tgtEl>
                                          <p:spTgt spid="29699">
                                            <p:txEl>
                                              <p:char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9699">
                                            <p:txEl>
                                              <p:char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530" name="Rectangle 2"/>
          <p:cNvSpPr>
            <a:spLocks noGrp="1"/>
          </p:cNvSpPr>
          <p:nvPr>
            <p:ph type="title"/>
          </p:nvPr>
        </p:nvSpPr>
        <p:spPr>
          <a:xfrm>
            <a:off x="457200" y="0"/>
            <a:ext cx="8229600" cy="1143000"/>
          </a:xfrm>
        </p:spPr>
        <p:txBody>
          <a:bodyPr vert="horz" wrap="square" lIns="91440" tIns="45720" rIns="91440" bIns="45720" anchor="ctr" anchorCtr="0"/>
          <a:lstStyle/>
          <a:p>
            <a:pPr eaLnBrk="1" hangingPunct="1"/>
            <a:r>
              <a:rPr lang="zh-CN" altLang="en-US" b="1"/>
              <a:t>九、</a:t>
            </a:r>
            <a:r>
              <a:rPr lang="zh-CN" altLang="en-US" b="1">
                <a:solidFill>
                  <a:srgbClr val="FF0000"/>
                </a:solidFill>
              </a:rPr>
              <a:t>修辞手法及其作用</a:t>
            </a:r>
            <a:r>
              <a:rPr lang="zh-CN" altLang="en-US"/>
              <a:t> </a:t>
            </a:r>
            <a:endParaRPr lang="zh-CN" altLang="en-US"/>
          </a:p>
        </p:txBody>
      </p:sp>
      <p:sp>
        <p:nvSpPr>
          <p:cNvPr id="28675" name="Rectangle 3"/>
          <p:cNvSpPr>
            <a:spLocks noGrp="1"/>
          </p:cNvSpPr>
          <p:nvPr>
            <p:ph idx="1"/>
          </p:nvPr>
        </p:nvSpPr>
        <p:spPr>
          <a:xfrm>
            <a:off x="304800" y="990600"/>
            <a:ext cx="8839200" cy="5867400"/>
          </a:xfrm>
        </p:spPr>
        <p:txBody>
          <a:bodyPr vert="horz" wrap="square" lIns="91440" tIns="45720" rIns="91440" bIns="45720" anchor="t" anchorCtr="0"/>
          <a:lstStyle/>
          <a:p>
            <a:pPr eaLnBrk="1" hangingPunct="1">
              <a:lnSpc>
                <a:spcPct val="90000"/>
              </a:lnSpc>
              <a:buNone/>
            </a:pPr>
            <a:r>
              <a:rPr lang="en-US" altLang="zh-CN" sz="4000" b="1"/>
              <a:t>1</a:t>
            </a:r>
            <a:r>
              <a:rPr lang="zh-CN" altLang="en-US" sz="4000" b="1"/>
              <a:t>、</a:t>
            </a:r>
            <a:r>
              <a:rPr lang="zh-CN" altLang="en-US" sz="4000" b="1">
                <a:solidFill>
                  <a:srgbClr val="FF6600"/>
                </a:solidFill>
              </a:rPr>
              <a:t>比喻</a:t>
            </a:r>
            <a:r>
              <a:rPr lang="en-US" altLang="zh-CN" sz="4000" b="1">
                <a:sym typeface="+mn-ea"/>
              </a:rPr>
              <a:t>——</a:t>
            </a:r>
            <a:r>
              <a:rPr lang="zh-CN" altLang="en-US" sz="4000" b="1"/>
              <a:t>运用了比喻的修辞手法，生动形象的写出了某事物</a:t>
            </a:r>
            <a:r>
              <a:rPr lang="en-US" altLang="zh-CN" sz="4000" b="1"/>
              <a:t>......</a:t>
            </a:r>
            <a:r>
              <a:rPr lang="zh-CN" altLang="en-US" sz="4000" b="1"/>
              <a:t>的特点。 </a:t>
            </a:r>
            <a:endParaRPr lang="zh-CN" altLang="en-US" sz="4000" b="1"/>
          </a:p>
          <a:p>
            <a:pPr eaLnBrk="1" hangingPunct="1">
              <a:lnSpc>
                <a:spcPct val="90000"/>
              </a:lnSpc>
              <a:buNone/>
            </a:pPr>
            <a:r>
              <a:rPr lang="en-US" altLang="zh-CN" sz="4000" b="1"/>
              <a:t>2</a:t>
            </a:r>
            <a:r>
              <a:rPr lang="zh-CN" altLang="en-US" sz="4000" b="1"/>
              <a:t>、</a:t>
            </a:r>
            <a:r>
              <a:rPr lang="zh-CN" altLang="en-US" sz="4000" b="1">
                <a:solidFill>
                  <a:srgbClr val="FF6600"/>
                </a:solidFill>
              </a:rPr>
              <a:t>拟人</a:t>
            </a:r>
            <a:r>
              <a:rPr lang="en-US" altLang="zh-CN" sz="4000" b="1">
                <a:sym typeface="+mn-ea"/>
              </a:rPr>
              <a:t>——</a:t>
            </a:r>
            <a:r>
              <a:rPr lang="zh-CN" altLang="en-US" sz="4000" b="1"/>
              <a:t>赋予物以人的思想感情或动作行为，把事物人格化，显得生动形象。 </a:t>
            </a:r>
            <a:endParaRPr lang="zh-CN" altLang="en-US" sz="4000" b="1"/>
          </a:p>
          <a:p>
            <a:pPr eaLnBrk="1" hangingPunct="1">
              <a:lnSpc>
                <a:spcPct val="90000"/>
              </a:lnSpc>
              <a:buNone/>
            </a:pPr>
            <a:r>
              <a:rPr lang="en-US" altLang="zh-CN" sz="4000" b="1"/>
              <a:t>3</a:t>
            </a:r>
            <a:r>
              <a:rPr lang="zh-CN" altLang="en-US" sz="4000" b="1"/>
              <a:t>、</a:t>
            </a:r>
            <a:r>
              <a:rPr lang="zh-CN" altLang="en-US" sz="4000" b="1">
                <a:solidFill>
                  <a:srgbClr val="FF6600"/>
                </a:solidFill>
              </a:rPr>
              <a:t>排比</a:t>
            </a:r>
            <a:r>
              <a:rPr lang="en-US" altLang="zh-CN" sz="4000" b="1">
                <a:sym typeface="+mn-ea"/>
              </a:rPr>
              <a:t>——</a:t>
            </a:r>
            <a:r>
              <a:rPr lang="zh-CN" altLang="en-US" sz="4000" b="1"/>
              <a:t>加强语气，增强文章气势</a:t>
            </a:r>
            <a:r>
              <a:rPr lang="en-US" altLang="zh-CN" sz="4000" b="1"/>
              <a:t>,</a:t>
            </a:r>
            <a:r>
              <a:rPr lang="zh-CN" altLang="en-US" sz="4000" b="1"/>
              <a:t>强调了</a:t>
            </a:r>
            <a:r>
              <a:rPr lang="en-US" altLang="zh-CN" sz="4000" b="1"/>
              <a:t>……</a:t>
            </a:r>
            <a:r>
              <a:rPr lang="en-US" altLang="zh-CN" sz="4000"/>
              <a:t>  </a:t>
            </a:r>
            <a:endParaRPr lang="en-US" altLang="zh-CN" sz="4000"/>
          </a:p>
          <a:p>
            <a:pPr eaLnBrk="1" hangingPunct="1">
              <a:lnSpc>
                <a:spcPct val="90000"/>
              </a:lnSpc>
              <a:buNone/>
            </a:pPr>
            <a:endParaRPr lang="en-US" altLang="zh-CN" sz="4000"/>
          </a:p>
        </p:txBody>
      </p:sp>
      <p:pic>
        <p:nvPicPr>
          <p:cNvPr id="115" name="图片 114"/>
          <p:cNvPicPr/>
          <p:nvPr/>
        </p:nvPicPr>
        <p:blipFill>
          <a:blip r:embed="rId2"/>
          <a:stretch>
            <a:fillRect/>
          </a:stretch>
        </p:blipFill>
        <p:spPr>
          <a:xfrm>
            <a:off x="7162800" y="4800600"/>
            <a:ext cx="1635760" cy="198818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8675">
                                            <p:txEl>
                                              <p:charRg st="0" end="43"/>
                                            </p:txEl>
                                          </p:spTgt>
                                        </p:tgtEl>
                                        <p:attrNameLst>
                                          <p:attrName>style.visibility</p:attrName>
                                        </p:attrNameLst>
                                      </p:cBhvr>
                                      <p:to>
                                        <p:strVal val="visible"/>
                                      </p:to>
                                    </p:set>
                                    <p:anim calcmode="lin" valueType="num">
                                      <p:cBhvr additive="base">
                                        <p:cTn id="7" dur="2000" fill="hold"/>
                                        <p:tgtEl>
                                          <p:spTgt spid="28675">
                                            <p:txEl>
                                              <p:charRg st="0" end="43"/>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8675">
                                            <p:txEl>
                                              <p:charRg st="0" end="43"/>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5">
                                            <p:txEl>
                                              <p:charRg st="43" end="84"/>
                                            </p:txEl>
                                          </p:spTgt>
                                        </p:tgtEl>
                                        <p:attrNameLst>
                                          <p:attrName>style.visibility</p:attrName>
                                        </p:attrNameLst>
                                      </p:cBhvr>
                                      <p:to>
                                        <p:strVal val="visible"/>
                                      </p:to>
                                    </p:set>
                                    <p:anim calcmode="lin" valueType="num">
                                      <p:cBhvr additive="base">
                                        <p:cTn id="13" dur="2000" fill="hold"/>
                                        <p:tgtEl>
                                          <p:spTgt spid="28675">
                                            <p:txEl>
                                              <p:charRg st="43" end="84"/>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8675">
                                            <p:txEl>
                                              <p:charRg st="43" end="84"/>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8675">
                                            <p:txEl>
                                              <p:charRg st="84" end="113"/>
                                            </p:txEl>
                                          </p:spTgt>
                                        </p:tgtEl>
                                        <p:attrNameLst>
                                          <p:attrName>style.visibility</p:attrName>
                                        </p:attrNameLst>
                                      </p:cBhvr>
                                      <p:to>
                                        <p:strVal val="visible"/>
                                      </p:to>
                                    </p:set>
                                    <p:anim calcmode="lin" valueType="num">
                                      <p:cBhvr additive="base">
                                        <p:cTn id="19" dur="2000" fill="hold"/>
                                        <p:tgtEl>
                                          <p:spTgt spid="28675">
                                            <p:txEl>
                                              <p:charRg st="84" end="11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8675">
                                            <p:txEl>
                                              <p:charRg st="84" end="11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uiExpand="1" build="p"/>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Rectangle 2"/>
          <p:cNvSpPr>
            <a:spLocks noGrp="1"/>
          </p:cNvSpPr>
          <p:nvPr>
            <p:ph type="title"/>
          </p:nvPr>
        </p:nvSpPr>
        <p:spPr>
          <a:xfrm>
            <a:off x="381000" y="609600"/>
            <a:ext cx="8305800" cy="990600"/>
          </a:xfrm>
        </p:spPr>
        <p:txBody>
          <a:bodyPr vert="horz" wrap="square" lIns="91440" tIns="45720" rIns="91440" bIns="45720" anchor="ctr" anchorCtr="0"/>
          <a:lstStyle/>
          <a:p>
            <a:pPr algn="l" eaLnBrk="1" hangingPunct="1"/>
            <a:r>
              <a:rPr lang="en-US" altLang="zh-CN" sz="4000" b="1"/>
              <a:t>4</a:t>
            </a:r>
            <a:r>
              <a:rPr lang="zh-CN" altLang="en-US" sz="4000" b="1"/>
              <a:t>、 </a:t>
            </a:r>
            <a:r>
              <a:rPr lang="zh-CN" altLang="en-US" sz="4000" b="1">
                <a:solidFill>
                  <a:srgbClr val="FF6600"/>
                </a:solidFill>
              </a:rPr>
              <a:t>对偶</a:t>
            </a:r>
            <a:r>
              <a:rPr lang="en-US" altLang="zh-CN" sz="4000" b="1">
                <a:solidFill>
                  <a:schemeClr val="tx1"/>
                </a:solidFill>
                <a:sym typeface="+mn-ea"/>
              </a:rPr>
              <a:t>——</a:t>
            </a:r>
            <a:r>
              <a:rPr lang="zh-CN" altLang="en-US" sz="4000" b="1"/>
              <a:t>句式整齐，结构统一，给人以美感。</a:t>
            </a:r>
            <a:br>
              <a:rPr lang="zh-CN" altLang="en-US" sz="4000" b="1"/>
            </a:br>
            <a:endParaRPr lang="zh-CN" altLang="en-US" sz="4000" b="1">
              <a:solidFill>
                <a:srgbClr val="FF6600"/>
              </a:solidFill>
            </a:endParaRPr>
          </a:p>
        </p:txBody>
      </p:sp>
      <p:sp>
        <p:nvSpPr>
          <p:cNvPr id="23555" name="Rectangle 3"/>
          <p:cNvSpPr>
            <a:spLocks noGrp="1"/>
          </p:cNvSpPr>
          <p:nvPr>
            <p:ph idx="1"/>
          </p:nvPr>
        </p:nvSpPr>
        <p:spPr>
          <a:xfrm>
            <a:off x="304800" y="1600200"/>
            <a:ext cx="8782685" cy="5257800"/>
          </a:xfrm>
        </p:spPr>
        <p:txBody>
          <a:bodyPr vert="horz" wrap="square" lIns="91440" tIns="45720" rIns="91440" bIns="45720" anchor="t" anchorCtr="0"/>
          <a:lstStyle/>
          <a:p>
            <a:pPr eaLnBrk="1" hangingPunct="1">
              <a:lnSpc>
                <a:spcPct val="80000"/>
              </a:lnSpc>
              <a:buNone/>
            </a:pPr>
            <a:r>
              <a:rPr lang="en-US" altLang="zh-CN" sz="4000" b="1"/>
              <a:t>5</a:t>
            </a:r>
            <a:r>
              <a:rPr lang="zh-CN" altLang="en-US" sz="4000" b="1"/>
              <a:t>、 </a:t>
            </a:r>
            <a:r>
              <a:rPr lang="zh-CN" altLang="en-US" sz="4000" b="1">
                <a:solidFill>
                  <a:srgbClr val="FF6600"/>
                </a:solidFill>
              </a:rPr>
              <a:t>反问</a:t>
            </a:r>
            <a:r>
              <a:rPr lang="en-US" altLang="zh-CN" sz="4000" b="1">
                <a:sym typeface="+mn-ea"/>
              </a:rPr>
              <a:t>——</a:t>
            </a:r>
            <a:r>
              <a:rPr lang="zh-CN" altLang="en-US" sz="4000" b="1"/>
              <a:t>加强语气</a:t>
            </a:r>
            <a:r>
              <a:rPr lang="en-US" altLang="zh-CN" sz="4000" b="1"/>
              <a:t>,</a:t>
            </a:r>
            <a:r>
              <a:rPr lang="zh-CN" altLang="en-US" sz="4000" b="1"/>
              <a:t>引起下文</a:t>
            </a:r>
            <a:r>
              <a:rPr lang="en-US" altLang="zh-CN" sz="4000" b="1"/>
              <a:t>,</a:t>
            </a:r>
            <a:r>
              <a:rPr lang="zh-CN" altLang="en-US" sz="4000" b="1"/>
              <a:t>承上启下 。</a:t>
            </a:r>
            <a:endParaRPr lang="zh-CN" altLang="en-US" sz="4000" b="1"/>
          </a:p>
          <a:p>
            <a:pPr eaLnBrk="1" hangingPunct="1">
              <a:lnSpc>
                <a:spcPct val="80000"/>
              </a:lnSpc>
              <a:buNone/>
            </a:pPr>
            <a:r>
              <a:rPr lang="en-US" altLang="zh-CN" sz="4000" b="1"/>
              <a:t>6</a:t>
            </a:r>
            <a:r>
              <a:rPr lang="zh-CN" altLang="en-US" sz="4000" b="1"/>
              <a:t>、 </a:t>
            </a:r>
            <a:r>
              <a:rPr lang="zh-CN" altLang="en-US" sz="4000" b="1">
                <a:solidFill>
                  <a:srgbClr val="FF6600"/>
                </a:solidFill>
              </a:rPr>
              <a:t>设问</a:t>
            </a:r>
            <a:r>
              <a:rPr lang="en-US" altLang="zh-CN" sz="4000" b="1">
                <a:sym typeface="+mn-ea"/>
              </a:rPr>
              <a:t>——</a:t>
            </a:r>
            <a:r>
              <a:rPr lang="zh-CN" altLang="en-US" sz="4000" b="1"/>
              <a:t>引起读者的注意和思考</a:t>
            </a:r>
            <a:r>
              <a:rPr lang="en-US" altLang="zh-CN" sz="4000" b="1"/>
              <a:t>,</a:t>
            </a:r>
            <a:r>
              <a:rPr lang="zh-CN" altLang="en-US" sz="4000" b="1"/>
              <a:t>引出下文</a:t>
            </a:r>
            <a:r>
              <a:rPr lang="en-US" altLang="zh-CN" sz="4000" b="1"/>
              <a:t>,</a:t>
            </a:r>
            <a:r>
              <a:rPr lang="zh-CN" altLang="en-US" sz="4000" b="1"/>
              <a:t>承上启下 </a:t>
            </a:r>
            <a:endParaRPr lang="zh-CN" altLang="en-US" sz="4000" b="1"/>
          </a:p>
          <a:p>
            <a:pPr eaLnBrk="1" hangingPunct="1">
              <a:lnSpc>
                <a:spcPct val="80000"/>
              </a:lnSpc>
              <a:buNone/>
            </a:pPr>
            <a:r>
              <a:rPr lang="en-US" altLang="zh-CN" sz="4000" b="1"/>
              <a:t>7</a:t>
            </a:r>
            <a:r>
              <a:rPr lang="zh-CN" altLang="en-US" sz="4000" b="1"/>
              <a:t>、 </a:t>
            </a:r>
            <a:r>
              <a:rPr lang="zh-CN" altLang="en-US" sz="4000" b="1">
                <a:solidFill>
                  <a:srgbClr val="FF6600"/>
                </a:solidFill>
              </a:rPr>
              <a:t>反复</a:t>
            </a:r>
            <a:r>
              <a:rPr lang="en-US" altLang="zh-CN" sz="4000" b="1">
                <a:sym typeface="+mn-ea"/>
              </a:rPr>
              <a:t>——</a:t>
            </a:r>
            <a:r>
              <a:rPr lang="zh-CN" altLang="en-US" sz="4000" b="1"/>
              <a:t>突出、强调了</a:t>
            </a:r>
            <a:r>
              <a:rPr lang="en-US" altLang="zh-CN" sz="4000" b="1"/>
              <a:t>........</a:t>
            </a:r>
            <a:r>
              <a:rPr lang="zh-CN" altLang="en-US" sz="4000" b="1"/>
              <a:t>思想感情 。</a:t>
            </a:r>
            <a:endParaRPr lang="zh-CN" altLang="en-US" sz="4000" b="1"/>
          </a:p>
          <a:p>
            <a:pPr eaLnBrk="1" hangingPunct="1">
              <a:lnSpc>
                <a:spcPct val="80000"/>
              </a:lnSpc>
              <a:buNone/>
            </a:pPr>
            <a:r>
              <a:rPr lang="en-US" altLang="zh-CN" sz="4000" b="1"/>
              <a:t>8</a:t>
            </a:r>
            <a:r>
              <a:rPr lang="zh-CN" altLang="en-US" sz="4000" b="1"/>
              <a:t>、</a:t>
            </a:r>
            <a:r>
              <a:rPr lang="zh-CN" altLang="en-US" sz="4000" b="1">
                <a:solidFill>
                  <a:srgbClr val="FF6600"/>
                </a:solidFill>
              </a:rPr>
              <a:t>夸张</a:t>
            </a:r>
            <a:r>
              <a:rPr lang="en-US" altLang="zh-CN" sz="4000" b="1">
                <a:solidFill>
                  <a:schemeClr val="tx1"/>
                </a:solidFill>
              </a:rPr>
              <a:t>——</a:t>
            </a:r>
            <a:r>
              <a:rPr lang="zh-CN" altLang="en-US" sz="4000" b="1">
                <a:solidFill>
                  <a:schemeClr val="tx1"/>
                </a:solidFill>
              </a:rPr>
              <a:t>突出事物的本质，或加强作者的某种感情，强调语气，烘托气氛，引起读者的联想。</a:t>
            </a:r>
            <a:br>
              <a:rPr lang="zh-CN" altLang="en-US" sz="4000" b="1">
                <a:solidFill>
                  <a:srgbClr val="FF6600"/>
                </a:solidFill>
              </a:rPr>
            </a:br>
            <a:endParaRPr lang="zh-CN" altLang="en-US" sz="4000" b="1">
              <a:solidFill>
                <a:srgbClr val="FF6600"/>
              </a:solidFill>
            </a:endParaRPr>
          </a:p>
        </p:txBody>
      </p:sp>
      <p:pic>
        <p:nvPicPr>
          <p:cNvPr id="115" name="图片 114"/>
          <p:cNvPicPr/>
          <p:nvPr/>
        </p:nvPicPr>
        <p:blipFill>
          <a:blip r:embed="rId2"/>
          <a:stretch>
            <a:fillRect/>
          </a:stretch>
        </p:blipFill>
        <p:spPr>
          <a:xfrm>
            <a:off x="7877810" y="5847080"/>
            <a:ext cx="920750" cy="941705"/>
          </a:xfrm>
          <a:prstGeom prst="rect">
            <a:avLst/>
          </a:prstGeom>
          <a:noFill/>
          <a:ln w="9525">
            <a:noFill/>
          </a:ln>
        </p:spPr>
      </p:pic>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pPr algn="l"/>
            <a:r>
              <a:rPr lang="zh-CN" altLang="en-US" sz="5400" b="1">
                <a:solidFill>
                  <a:srgbClr val="FF0000"/>
                </a:solidFill>
              </a:rPr>
              <a:t>记叙文</a:t>
            </a:r>
            <a:endParaRPr lang="zh-CN" altLang="en-US" sz="5400" b="1">
              <a:solidFill>
                <a:srgbClr val="FF0000"/>
              </a:solidFill>
            </a:endParaRPr>
          </a:p>
        </p:txBody>
      </p:sp>
      <p:sp>
        <p:nvSpPr>
          <p:cNvPr id="3" name="内容占位符 2"/>
          <p:cNvSpPr>
            <a:spLocks noGrp="1"/>
          </p:cNvSpPr>
          <p:nvPr>
            <p:ph idx="1"/>
          </p:nvPr>
        </p:nvSpPr>
        <p:spPr>
          <a:xfrm>
            <a:off x="228600" y="1219200"/>
            <a:ext cx="8846185" cy="4526280"/>
          </a:xfrm>
        </p:spPr>
        <p:txBody>
          <a:bodyPr/>
          <a:lstStyle/>
          <a:p>
            <a:pPr marL="0" indent="0">
              <a:buNone/>
            </a:pPr>
            <a:r>
              <a:rPr lang="en-US" altLang="zh-CN" sz="4400" b="1"/>
              <a:t>     </a:t>
            </a:r>
            <a:r>
              <a:rPr lang="zh-CN" altLang="en-US" sz="4400" b="1"/>
              <a:t>记叙文是以记人、叙事、写景、状物为主，以人物的经历和事物发展变化为主要内容的一种文体。它的特点是通过生动形象的事件来反映生活或来表达作者的思想感情。</a:t>
            </a:r>
            <a:endParaRPr lang="zh-CN" altLang="en-US" sz="4400" b="1"/>
          </a:p>
        </p:txBody>
      </p:sp>
      <p:pic>
        <p:nvPicPr>
          <p:cNvPr id="100" name="图片 99"/>
          <p:cNvPicPr/>
          <p:nvPr/>
        </p:nvPicPr>
        <p:blipFill>
          <a:blip r:embed="rId2"/>
          <a:stretch>
            <a:fillRect/>
          </a:stretch>
        </p:blipFill>
        <p:spPr>
          <a:xfrm>
            <a:off x="7028815" y="4754245"/>
            <a:ext cx="1880870" cy="1909445"/>
          </a:xfrm>
          <a:prstGeom prst="rect">
            <a:avLst/>
          </a:prstGeom>
          <a:noFill/>
          <a:ln w="9525">
            <a:noFill/>
          </a:ln>
        </p:spPr>
      </p:pic>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p:cNvSpPr>
          <p:nvPr>
            <p:ph type="title"/>
          </p:nvPr>
        </p:nvSpPr>
        <p:spPr/>
        <p:txBody>
          <a:bodyPr vert="horz" wrap="square" lIns="91440" tIns="45720" rIns="91440" bIns="45720" anchor="ctr" anchorCtr="0"/>
          <a:lstStyle/>
          <a:p>
            <a:pPr eaLnBrk="1" hangingPunct="1"/>
            <a:r>
              <a:rPr lang="zh-CN" altLang="en-US" sz="4800" b="1"/>
              <a:t>十、结构手法</a:t>
            </a:r>
            <a:br>
              <a:rPr lang="zh-CN" altLang="en-US" sz="4000"/>
            </a:br>
            <a:endParaRPr lang="zh-CN" altLang="en-US" sz="4000"/>
          </a:p>
        </p:txBody>
      </p:sp>
      <p:sp>
        <p:nvSpPr>
          <p:cNvPr id="24579" name="Rectangle 3"/>
          <p:cNvSpPr>
            <a:spLocks noGrp="1"/>
          </p:cNvSpPr>
          <p:nvPr>
            <p:ph idx="1"/>
          </p:nvPr>
        </p:nvSpPr>
        <p:spPr>
          <a:xfrm>
            <a:off x="457200" y="1600200"/>
            <a:ext cx="8305800" cy="5029200"/>
          </a:xfrm>
        </p:spPr>
        <p:txBody>
          <a:bodyPr vert="horz" wrap="square" lIns="91440" tIns="45720" rIns="91440" bIns="45720" anchor="t" anchorCtr="0"/>
          <a:lstStyle/>
          <a:p>
            <a:pPr eaLnBrk="1" hangingPunct="1">
              <a:lnSpc>
                <a:spcPct val="80000"/>
              </a:lnSpc>
              <a:buNone/>
            </a:pPr>
            <a:r>
              <a:rPr lang="en-US" altLang="zh-CN" sz="4400" b="1"/>
              <a:t>1</a:t>
            </a:r>
            <a:r>
              <a:rPr lang="zh-CN" altLang="en-US" sz="4400" b="1"/>
              <a:t>、</a:t>
            </a:r>
            <a:r>
              <a:rPr lang="zh-CN" altLang="en-US" sz="4400" b="1">
                <a:solidFill>
                  <a:srgbClr val="FF0000"/>
                </a:solidFill>
              </a:rPr>
              <a:t>过渡</a:t>
            </a:r>
            <a:r>
              <a:rPr lang="zh-CN" altLang="en-US" sz="4400" b="1">
                <a:solidFill>
                  <a:srgbClr val="FF6600"/>
                </a:solidFill>
              </a:rPr>
              <a:t>（</a:t>
            </a:r>
            <a:r>
              <a:rPr lang="zh-CN" altLang="en-US" sz="4400" b="1"/>
              <a:t>过渡、承上启下</a:t>
            </a:r>
            <a:r>
              <a:rPr lang="zh-CN" altLang="en-US" sz="4400" b="1">
                <a:solidFill>
                  <a:srgbClr val="FF6600"/>
                </a:solidFill>
              </a:rPr>
              <a:t>）</a:t>
            </a:r>
            <a:endParaRPr lang="zh-CN" altLang="en-US" sz="4400" b="1">
              <a:solidFill>
                <a:srgbClr val="FF6600"/>
              </a:solidFill>
            </a:endParaRPr>
          </a:p>
          <a:p>
            <a:pPr eaLnBrk="1" hangingPunct="1">
              <a:lnSpc>
                <a:spcPct val="80000"/>
              </a:lnSpc>
              <a:buNone/>
            </a:pPr>
            <a:r>
              <a:rPr lang="en-US" altLang="zh-CN" sz="4400" b="1"/>
              <a:t>2</a:t>
            </a:r>
            <a:r>
              <a:rPr lang="zh-CN" altLang="en-US" sz="4400" b="1"/>
              <a:t>、</a:t>
            </a:r>
            <a:r>
              <a:rPr lang="zh-CN" altLang="en-US" sz="4400" b="1">
                <a:solidFill>
                  <a:srgbClr val="FF0000"/>
                </a:solidFill>
              </a:rPr>
              <a:t>照应</a:t>
            </a:r>
            <a:r>
              <a:rPr lang="zh-CN" altLang="en-US" sz="4400" b="1">
                <a:solidFill>
                  <a:srgbClr val="FF6600"/>
                </a:solidFill>
              </a:rPr>
              <a:t>（</a:t>
            </a:r>
            <a:r>
              <a:rPr lang="zh-CN" altLang="en-US" sz="4400" b="1"/>
              <a:t>照应前文、前后照应</a:t>
            </a:r>
            <a:r>
              <a:rPr lang="zh-CN" altLang="en-US" sz="4400" b="1">
                <a:solidFill>
                  <a:srgbClr val="FF6600"/>
                </a:solidFill>
              </a:rPr>
              <a:t>）</a:t>
            </a:r>
            <a:endParaRPr lang="zh-CN" altLang="en-US" sz="4400" b="1">
              <a:solidFill>
                <a:srgbClr val="FF6600"/>
              </a:solidFill>
            </a:endParaRPr>
          </a:p>
          <a:p>
            <a:pPr eaLnBrk="1" hangingPunct="1">
              <a:lnSpc>
                <a:spcPct val="80000"/>
              </a:lnSpc>
              <a:buNone/>
            </a:pPr>
            <a:r>
              <a:rPr lang="en-US" altLang="zh-CN" sz="4400" b="1"/>
              <a:t>3</a:t>
            </a:r>
            <a:r>
              <a:rPr lang="zh-CN" altLang="en-US" sz="4400" b="1"/>
              <a:t>、</a:t>
            </a:r>
            <a:r>
              <a:rPr lang="zh-CN" altLang="en-US" sz="4400" b="1">
                <a:solidFill>
                  <a:srgbClr val="FF0000"/>
                </a:solidFill>
              </a:rPr>
              <a:t>铺垫</a:t>
            </a:r>
            <a:r>
              <a:rPr lang="zh-CN" altLang="en-US" sz="4400" b="1">
                <a:solidFill>
                  <a:srgbClr val="FF6600"/>
                </a:solidFill>
              </a:rPr>
              <a:t>（</a:t>
            </a:r>
            <a:r>
              <a:rPr lang="zh-CN" altLang="en-US" sz="4400" b="1"/>
              <a:t>为下文情节作铺垫</a:t>
            </a:r>
            <a:r>
              <a:rPr lang="zh-CN" altLang="en-US" sz="4400" b="1">
                <a:solidFill>
                  <a:srgbClr val="FF6600"/>
                </a:solidFill>
              </a:rPr>
              <a:t>）</a:t>
            </a:r>
            <a:endParaRPr lang="zh-CN" altLang="en-US" sz="4400" b="1">
              <a:solidFill>
                <a:srgbClr val="FF6600"/>
              </a:solidFill>
            </a:endParaRPr>
          </a:p>
          <a:p>
            <a:pPr eaLnBrk="1" hangingPunct="1">
              <a:lnSpc>
                <a:spcPct val="80000"/>
              </a:lnSpc>
              <a:buNone/>
            </a:pPr>
            <a:r>
              <a:rPr lang="en-US" altLang="zh-CN" sz="4400" b="1"/>
              <a:t>4</a:t>
            </a:r>
            <a:r>
              <a:rPr lang="zh-CN" altLang="en-US" sz="4400" b="1"/>
              <a:t>、</a:t>
            </a:r>
            <a:r>
              <a:rPr lang="zh-CN" altLang="en-US" sz="4400" b="1">
                <a:solidFill>
                  <a:srgbClr val="FF0000"/>
                </a:solidFill>
              </a:rPr>
              <a:t>设置悬念</a:t>
            </a:r>
            <a:endParaRPr lang="zh-CN" altLang="en-US" sz="4400" b="1">
              <a:solidFill>
                <a:srgbClr val="FF0000"/>
              </a:solidFill>
            </a:endParaRPr>
          </a:p>
        </p:txBody>
      </p:sp>
      <p:pic>
        <p:nvPicPr>
          <p:cNvPr id="116" name="图片 115"/>
          <p:cNvPicPr/>
          <p:nvPr/>
        </p:nvPicPr>
        <p:blipFill>
          <a:blip r:embed="rId2"/>
          <a:stretch>
            <a:fillRect/>
          </a:stretch>
        </p:blipFill>
        <p:spPr>
          <a:xfrm>
            <a:off x="5334000" y="4191000"/>
            <a:ext cx="3644265" cy="2592705"/>
          </a:xfrm>
          <a:prstGeom prst="rect">
            <a:avLst/>
          </a:prstGeom>
          <a:noFill/>
          <a:ln w="9525">
            <a:noFill/>
          </a:ln>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p:cNvSpPr>
          <p:nvPr>
            <p:ph type="title"/>
          </p:nvPr>
        </p:nvSpPr>
        <p:spPr>
          <a:xfrm>
            <a:off x="457200" y="274638"/>
            <a:ext cx="8305800" cy="944562"/>
          </a:xfrm>
        </p:spPr>
        <p:txBody>
          <a:bodyPr vert="horz" wrap="square" lIns="91440" tIns="45720" rIns="91440" bIns="45720" anchor="ctr" anchorCtr="0"/>
          <a:lstStyle/>
          <a:p>
            <a:pPr eaLnBrk="1" hangingPunct="1"/>
            <a:r>
              <a:rPr lang="zh-CN" altLang="en-US" sz="4800" b="1"/>
              <a:t>十一、记叙文的线索</a:t>
            </a:r>
            <a:r>
              <a:rPr lang="zh-CN" altLang="en-US" sz="4000"/>
              <a:t> </a:t>
            </a:r>
            <a:br>
              <a:rPr lang="zh-CN" altLang="en-US" sz="4000"/>
            </a:br>
            <a:r>
              <a:rPr lang="zh-CN" altLang="en-US" sz="4000"/>
              <a:t>    </a:t>
            </a:r>
            <a:endParaRPr lang="zh-CN" altLang="en-US" sz="4000"/>
          </a:p>
        </p:txBody>
      </p:sp>
      <p:sp>
        <p:nvSpPr>
          <p:cNvPr id="31747" name="Rectangle 3"/>
          <p:cNvSpPr>
            <a:spLocks noGrp="1"/>
          </p:cNvSpPr>
          <p:nvPr>
            <p:ph idx="1"/>
          </p:nvPr>
        </p:nvSpPr>
        <p:spPr>
          <a:xfrm>
            <a:off x="0" y="762000"/>
            <a:ext cx="9144000" cy="6096000"/>
          </a:xfrm>
        </p:spPr>
        <p:txBody>
          <a:bodyPr vert="horz" wrap="square" lIns="91440" tIns="45720" rIns="91440" bIns="45720" anchor="t" anchorCtr="0"/>
          <a:lstStyle/>
          <a:p>
            <a:pPr eaLnBrk="1" hangingPunct="1">
              <a:buNone/>
            </a:pPr>
            <a:r>
              <a:rPr lang="en-US" altLang="zh-CN" sz="4000" b="1"/>
              <a:t>1</a:t>
            </a:r>
            <a:r>
              <a:rPr lang="zh-CN" altLang="en-US" sz="4000" b="1"/>
              <a:t>、记叙线索的形式</a:t>
            </a:r>
            <a:endParaRPr lang="zh-CN" altLang="en-US" sz="4000" b="1"/>
          </a:p>
          <a:p>
            <a:pPr eaLnBrk="1" hangingPunct="1">
              <a:buNone/>
            </a:pPr>
            <a:r>
              <a:rPr lang="zh-CN" altLang="en-US" sz="4000" b="1"/>
              <a:t>（</a:t>
            </a:r>
            <a:r>
              <a:rPr lang="en-US" altLang="zh-CN" sz="4000" b="1"/>
              <a:t>1</a:t>
            </a:r>
            <a:r>
              <a:rPr lang="zh-CN" altLang="en-US" sz="4000" b="1"/>
              <a:t>）实物</a:t>
            </a:r>
            <a:r>
              <a:rPr lang="en-US" altLang="zh-CN" sz="4000" b="1"/>
              <a:t>;</a:t>
            </a:r>
            <a:endParaRPr lang="en-US" altLang="zh-CN" sz="4000" b="1"/>
          </a:p>
          <a:p>
            <a:pPr eaLnBrk="1" hangingPunct="1">
              <a:buNone/>
            </a:pPr>
            <a:r>
              <a:rPr lang="en-US" altLang="zh-CN" sz="4000" b="1"/>
              <a:t>  (2)  </a:t>
            </a:r>
            <a:r>
              <a:rPr lang="zh-CN" altLang="en-US" sz="4000" b="1"/>
              <a:t>人物</a:t>
            </a:r>
            <a:r>
              <a:rPr lang="en-US" altLang="zh-CN" sz="4000" b="1"/>
              <a:t>;</a:t>
            </a:r>
            <a:endParaRPr lang="en-US" altLang="zh-CN" sz="4000" b="1"/>
          </a:p>
          <a:p>
            <a:pPr eaLnBrk="1" hangingPunct="1">
              <a:buNone/>
            </a:pPr>
            <a:r>
              <a:rPr lang="en-US" altLang="zh-CN" sz="4000" b="1"/>
              <a:t>  (3)  </a:t>
            </a:r>
            <a:r>
              <a:rPr lang="zh-CN" altLang="en-US" sz="4000" b="1"/>
              <a:t>思想感情变化</a:t>
            </a:r>
            <a:r>
              <a:rPr lang="en-US" altLang="zh-CN" sz="4000" b="1"/>
              <a:t>;</a:t>
            </a:r>
            <a:endParaRPr lang="en-US" altLang="zh-CN" sz="4000" b="1"/>
          </a:p>
          <a:p>
            <a:pPr eaLnBrk="1" hangingPunct="1">
              <a:buNone/>
            </a:pPr>
            <a:r>
              <a:rPr lang="zh-CN" altLang="en-US" sz="4000" b="1"/>
              <a:t>（</a:t>
            </a:r>
            <a:r>
              <a:rPr lang="en-US" altLang="zh-CN" sz="4000" b="1"/>
              <a:t>4</a:t>
            </a:r>
            <a:r>
              <a:rPr lang="zh-CN" altLang="en-US" sz="4000" b="1"/>
              <a:t>）时间</a:t>
            </a:r>
            <a:r>
              <a:rPr lang="en-US" altLang="zh-CN" sz="4000" b="1"/>
              <a:t>;</a:t>
            </a:r>
            <a:endParaRPr lang="en-US" altLang="zh-CN" sz="4000" b="1"/>
          </a:p>
          <a:p>
            <a:pPr eaLnBrk="1" hangingPunct="1">
              <a:buNone/>
            </a:pPr>
            <a:r>
              <a:rPr lang="en-US" altLang="zh-CN" sz="4000" b="1"/>
              <a:t>  (5)  </a:t>
            </a:r>
            <a:r>
              <a:rPr lang="zh-CN" altLang="en-US" sz="4000" b="1"/>
              <a:t>地点变换</a:t>
            </a:r>
            <a:r>
              <a:rPr lang="en-US" altLang="zh-CN" sz="4000" b="1"/>
              <a:t>;</a:t>
            </a:r>
            <a:endParaRPr lang="en-US" altLang="zh-CN" sz="4000" b="1"/>
          </a:p>
          <a:p>
            <a:pPr eaLnBrk="1" hangingPunct="1">
              <a:buNone/>
            </a:pPr>
            <a:r>
              <a:rPr lang="zh-CN" altLang="en-US" sz="4000" b="1"/>
              <a:t>（</a:t>
            </a:r>
            <a:r>
              <a:rPr lang="en-US" altLang="zh-CN" sz="4000" b="1"/>
              <a:t>6</a:t>
            </a:r>
            <a:r>
              <a:rPr lang="zh-CN" altLang="en-US" sz="4000" b="1"/>
              <a:t>）中心事件  </a:t>
            </a:r>
            <a:endParaRPr lang="zh-CN" altLang="en-US" sz="4000" b="1"/>
          </a:p>
        </p:txBody>
      </p:sp>
      <p:pic>
        <p:nvPicPr>
          <p:cNvPr id="117" name="图片 116"/>
          <p:cNvPicPr/>
          <p:nvPr/>
        </p:nvPicPr>
        <p:blipFill>
          <a:blip r:embed="rId2"/>
          <a:stretch>
            <a:fillRect/>
          </a:stretch>
        </p:blipFill>
        <p:spPr>
          <a:xfrm>
            <a:off x="914400" y="5943600"/>
            <a:ext cx="7848600" cy="76708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 calcmode="lin" valueType="num">
                                      <p:cBhvr additive="base">
                                        <p:cTn id="7" dur="2000" fill="hold"/>
                                        <p:tgtEl>
                                          <p:spTgt spid="3174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174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1747">
                                            <p:txEl>
                                              <p:pRg st="1" end="1"/>
                                            </p:txEl>
                                          </p:spTgt>
                                        </p:tgtEl>
                                        <p:attrNameLst>
                                          <p:attrName>style.visibility</p:attrName>
                                        </p:attrNameLst>
                                      </p:cBhvr>
                                      <p:to>
                                        <p:strVal val="visible"/>
                                      </p:to>
                                    </p:set>
                                    <p:anim calcmode="lin" valueType="num">
                                      <p:cBhvr additive="base">
                                        <p:cTn id="13" dur="2000" fill="hold"/>
                                        <p:tgtEl>
                                          <p:spTgt spid="31747">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174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1747">
                                            <p:txEl>
                                              <p:charRg st="17" end="26"/>
                                            </p:txEl>
                                          </p:spTgt>
                                        </p:tgtEl>
                                        <p:attrNameLst>
                                          <p:attrName>style.visibility</p:attrName>
                                        </p:attrNameLst>
                                      </p:cBhvr>
                                      <p:to>
                                        <p:strVal val="visible"/>
                                      </p:to>
                                    </p:set>
                                    <p:anim calcmode="lin" valueType="num">
                                      <p:cBhvr additive="base">
                                        <p:cTn id="19" dur="2000" fill="hold"/>
                                        <p:tgtEl>
                                          <p:spTgt spid="31747">
                                            <p:txEl>
                                              <p:charRg st="17" end="26"/>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1747">
                                            <p:txEl>
                                              <p:charRg st="17" end="26"/>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1747">
                                            <p:txEl>
                                              <p:charRg st="26" end="39"/>
                                            </p:txEl>
                                          </p:spTgt>
                                        </p:tgtEl>
                                        <p:attrNameLst>
                                          <p:attrName>style.visibility</p:attrName>
                                        </p:attrNameLst>
                                      </p:cBhvr>
                                      <p:to>
                                        <p:strVal val="visible"/>
                                      </p:to>
                                    </p:set>
                                    <p:anim calcmode="lin" valueType="num">
                                      <p:cBhvr additive="base">
                                        <p:cTn id="25" dur="2000" fill="hold"/>
                                        <p:tgtEl>
                                          <p:spTgt spid="31747">
                                            <p:txEl>
                                              <p:charRg st="26" end="39"/>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1747">
                                            <p:txEl>
                                              <p:charRg st="26" end="39"/>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1747">
                                            <p:txEl>
                                              <p:charRg st="39" end="46"/>
                                            </p:txEl>
                                          </p:spTgt>
                                        </p:tgtEl>
                                        <p:attrNameLst>
                                          <p:attrName>style.visibility</p:attrName>
                                        </p:attrNameLst>
                                      </p:cBhvr>
                                      <p:to>
                                        <p:strVal val="visible"/>
                                      </p:to>
                                    </p:set>
                                    <p:anim calcmode="lin" valueType="num">
                                      <p:cBhvr additive="base">
                                        <p:cTn id="31" dur="2000" fill="hold"/>
                                        <p:tgtEl>
                                          <p:spTgt spid="31747">
                                            <p:txEl>
                                              <p:charRg st="39" end="46"/>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31747">
                                            <p:txEl>
                                              <p:charRg st="39" end="46"/>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1747">
                                            <p:txEl>
                                              <p:charRg st="46" end="57"/>
                                            </p:txEl>
                                          </p:spTgt>
                                        </p:tgtEl>
                                        <p:attrNameLst>
                                          <p:attrName>style.visibility</p:attrName>
                                        </p:attrNameLst>
                                      </p:cBhvr>
                                      <p:to>
                                        <p:strVal val="visible"/>
                                      </p:to>
                                    </p:set>
                                    <p:anim calcmode="lin" valueType="num">
                                      <p:cBhvr additive="base">
                                        <p:cTn id="37" dur="2000" fill="hold"/>
                                        <p:tgtEl>
                                          <p:spTgt spid="31747">
                                            <p:txEl>
                                              <p:charRg st="46" end="57"/>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31747">
                                            <p:txEl>
                                              <p:charRg st="46" end="57"/>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1747">
                                            <p:txEl>
                                              <p:charRg st="57" end="67"/>
                                            </p:txEl>
                                          </p:spTgt>
                                        </p:tgtEl>
                                        <p:attrNameLst>
                                          <p:attrName>style.visibility</p:attrName>
                                        </p:attrNameLst>
                                      </p:cBhvr>
                                      <p:to>
                                        <p:strVal val="visible"/>
                                      </p:to>
                                    </p:set>
                                    <p:anim calcmode="lin" valueType="num">
                                      <p:cBhvr additive="base">
                                        <p:cTn id="43" dur="2000" fill="hold"/>
                                        <p:tgtEl>
                                          <p:spTgt spid="31747">
                                            <p:txEl>
                                              <p:charRg st="57" end="67"/>
                                            </p:txEl>
                                          </p:spTgt>
                                        </p:tgtEl>
                                        <p:attrNameLst>
                                          <p:attrName>ppt_x</p:attrName>
                                        </p:attrNameLst>
                                      </p:cBhvr>
                                      <p:tavLst>
                                        <p:tav tm="0">
                                          <p:val>
                                            <p:strVal val="#ppt_x"/>
                                          </p:val>
                                        </p:tav>
                                        <p:tav tm="100000">
                                          <p:val>
                                            <p:strVal val="#ppt_x"/>
                                          </p:val>
                                        </p:tav>
                                      </p:tavLst>
                                    </p:anim>
                                    <p:anim calcmode="lin" valueType="num">
                                      <p:cBhvr additive="base">
                                        <p:cTn id="44" dur="2000" fill="hold"/>
                                        <p:tgtEl>
                                          <p:spTgt spid="31747">
                                            <p:txEl>
                                              <p:charRg st="57" end="6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2"/>
          <p:cNvSpPr>
            <a:spLocks noGrp="1"/>
          </p:cNvSpPr>
          <p:nvPr>
            <p:ph type="title"/>
          </p:nvPr>
        </p:nvSpPr>
        <p:spPr>
          <a:xfrm>
            <a:off x="381000" y="609283"/>
            <a:ext cx="8229600" cy="1143000"/>
          </a:xfrm>
        </p:spPr>
        <p:txBody>
          <a:bodyPr vert="horz" wrap="square" lIns="91440" tIns="45720" rIns="91440" bIns="45720" anchor="ctr" anchorCtr="0"/>
          <a:lstStyle/>
          <a:p>
            <a:pPr algn="l" eaLnBrk="1" hangingPunct="1"/>
            <a:r>
              <a:rPr lang="en-US" altLang="zh-CN" sz="5400" b="1">
                <a:sym typeface="+mn-ea"/>
              </a:rPr>
              <a:t>2</a:t>
            </a:r>
            <a:r>
              <a:rPr lang="zh-CN" altLang="en-US" sz="5400" b="1">
                <a:sym typeface="+mn-ea"/>
              </a:rPr>
              <a:t>、</a:t>
            </a:r>
            <a:r>
              <a:rPr lang="zh-CN" altLang="en-US" sz="5400" b="1">
                <a:solidFill>
                  <a:schemeClr val="accent6"/>
                </a:solidFill>
                <a:sym typeface="+mn-ea"/>
              </a:rPr>
              <a:t>找线索的方法</a:t>
            </a:r>
            <a:br>
              <a:rPr lang="en-US" altLang="zh-CN" sz="5400" b="1">
                <a:solidFill>
                  <a:schemeClr val="accent6"/>
                </a:solidFill>
              </a:rPr>
            </a:br>
            <a:endParaRPr lang="en-US" altLang="zh-CN" sz="5400" b="1">
              <a:solidFill>
                <a:schemeClr val="accent6"/>
              </a:solidFill>
            </a:endParaRPr>
          </a:p>
        </p:txBody>
      </p:sp>
      <p:sp>
        <p:nvSpPr>
          <p:cNvPr id="26627" name="Rectangle 3"/>
          <p:cNvSpPr>
            <a:spLocks noGrp="1"/>
          </p:cNvSpPr>
          <p:nvPr>
            <p:ph idx="1"/>
          </p:nvPr>
        </p:nvSpPr>
        <p:spPr/>
        <p:txBody>
          <a:bodyPr vert="horz" wrap="square" lIns="91440" tIns="45720" rIns="91440" bIns="45720" anchor="t" anchorCtr="0"/>
          <a:lstStyle/>
          <a:p>
            <a:pPr eaLnBrk="1" hangingPunct="1">
              <a:lnSpc>
                <a:spcPct val="90000"/>
              </a:lnSpc>
              <a:buNone/>
            </a:pPr>
            <a:r>
              <a:rPr lang="en-US" altLang="zh-CN" sz="4800" b="1"/>
              <a:t>A</a:t>
            </a:r>
            <a:r>
              <a:rPr lang="zh-CN" altLang="en-US" sz="4800" b="1"/>
              <a:t>看</a:t>
            </a:r>
            <a:r>
              <a:rPr lang="zh-CN" altLang="en-US" sz="4800" b="1">
                <a:solidFill>
                  <a:srgbClr val="FF0000"/>
                </a:solidFill>
              </a:rPr>
              <a:t>标题</a:t>
            </a:r>
            <a:r>
              <a:rPr lang="en-US" altLang="zh-CN" sz="4800" b="1"/>
              <a:t>;</a:t>
            </a:r>
            <a:endParaRPr lang="en-US" altLang="zh-CN" sz="4800" b="1"/>
          </a:p>
          <a:p>
            <a:pPr eaLnBrk="1" hangingPunct="1">
              <a:lnSpc>
                <a:spcPct val="90000"/>
              </a:lnSpc>
              <a:buNone/>
            </a:pPr>
            <a:r>
              <a:rPr lang="en-US" altLang="zh-CN" sz="4800" b="1"/>
              <a:t>B</a:t>
            </a:r>
            <a:r>
              <a:rPr lang="zh-CN" altLang="en-US" sz="4800" b="1"/>
              <a:t>找</a:t>
            </a:r>
            <a:r>
              <a:rPr lang="zh-CN" altLang="en-US" sz="4800" b="1">
                <a:solidFill>
                  <a:srgbClr val="FF0000"/>
                </a:solidFill>
              </a:rPr>
              <a:t>反复出现的</a:t>
            </a:r>
            <a:r>
              <a:rPr lang="zh-CN" altLang="en-US" sz="4800" b="1"/>
              <a:t>某个</a:t>
            </a:r>
            <a:r>
              <a:rPr lang="zh-CN" altLang="en-US" sz="4800" b="1">
                <a:solidFill>
                  <a:srgbClr val="FF0000"/>
                </a:solidFill>
              </a:rPr>
              <a:t>事物</a:t>
            </a:r>
            <a:r>
              <a:rPr lang="en-US" altLang="zh-CN" sz="4800" b="1"/>
              <a:t>;</a:t>
            </a:r>
            <a:endParaRPr lang="en-US" altLang="zh-CN" sz="4800" b="1"/>
          </a:p>
          <a:p>
            <a:pPr eaLnBrk="1" hangingPunct="1">
              <a:lnSpc>
                <a:spcPct val="90000"/>
              </a:lnSpc>
              <a:buNone/>
            </a:pPr>
            <a:r>
              <a:rPr lang="en-US" altLang="zh-CN" sz="4800" b="1"/>
              <a:t>C</a:t>
            </a:r>
            <a:r>
              <a:rPr lang="zh-CN" altLang="en-US" sz="4800" b="1"/>
              <a:t>找</a:t>
            </a:r>
            <a:r>
              <a:rPr lang="zh-CN" altLang="en-US" sz="4800" b="1">
                <a:solidFill>
                  <a:srgbClr val="FF0000"/>
                </a:solidFill>
              </a:rPr>
              <a:t>抒情议论句</a:t>
            </a:r>
            <a:r>
              <a:rPr lang="zh-CN" altLang="en-US" sz="4800" b="1"/>
              <a:t> </a:t>
            </a:r>
            <a:br>
              <a:rPr lang="zh-CN" altLang="en-US" sz="4800" b="1"/>
            </a:br>
            <a:endParaRPr lang="zh-CN" altLang="en-US" sz="4800" b="1"/>
          </a:p>
          <a:p>
            <a:pPr eaLnBrk="1" hangingPunct="1">
              <a:lnSpc>
                <a:spcPct val="90000"/>
              </a:lnSpc>
            </a:pPr>
            <a:endParaRPr lang="en-US" altLang="zh-CN" sz="2800"/>
          </a:p>
        </p:txBody>
      </p:sp>
      <p:pic>
        <p:nvPicPr>
          <p:cNvPr id="117" name="图片 116"/>
          <p:cNvPicPr/>
          <p:nvPr/>
        </p:nvPicPr>
        <p:blipFill>
          <a:blip r:embed="rId2"/>
          <a:stretch>
            <a:fillRect/>
          </a:stretch>
        </p:blipFill>
        <p:spPr>
          <a:xfrm>
            <a:off x="493395" y="5223510"/>
            <a:ext cx="8269605" cy="1487170"/>
          </a:xfrm>
          <a:prstGeom prst="rect">
            <a:avLst/>
          </a:prstGeom>
          <a:noFill/>
          <a:ln w="9525">
            <a:noFill/>
          </a:ln>
        </p:spPr>
      </p:pic>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Rectangle 2"/>
          <p:cNvSpPr>
            <a:spLocks noGrp="1"/>
          </p:cNvSpPr>
          <p:nvPr>
            <p:ph type="title"/>
          </p:nvPr>
        </p:nvSpPr>
        <p:spPr>
          <a:xfrm>
            <a:off x="457200" y="0"/>
            <a:ext cx="8229600" cy="1143000"/>
          </a:xfrm>
        </p:spPr>
        <p:txBody>
          <a:bodyPr vert="horz" wrap="square" lIns="91440" tIns="45720" rIns="91440" bIns="45720" anchor="ctr" anchorCtr="0"/>
          <a:lstStyle/>
          <a:p>
            <a:pPr eaLnBrk="1" hangingPunct="1"/>
            <a:r>
              <a:rPr lang="zh-CN" altLang="en-US" sz="5000" b="1"/>
              <a:t>十二、</a:t>
            </a:r>
            <a:r>
              <a:rPr lang="zh-CN" altLang="en-US" sz="5000" b="1">
                <a:solidFill>
                  <a:srgbClr val="FF0000"/>
                </a:solidFill>
              </a:rPr>
              <a:t>题目的作用</a:t>
            </a:r>
            <a:endParaRPr lang="zh-CN" altLang="en-US" sz="5000" b="1">
              <a:solidFill>
                <a:srgbClr val="FF0000"/>
              </a:solidFill>
            </a:endParaRPr>
          </a:p>
        </p:txBody>
      </p:sp>
      <p:sp>
        <p:nvSpPr>
          <p:cNvPr id="14339" name="Rectangle 3"/>
          <p:cNvSpPr>
            <a:spLocks noGrp="1"/>
          </p:cNvSpPr>
          <p:nvPr>
            <p:ph idx="1"/>
          </p:nvPr>
        </p:nvSpPr>
        <p:spPr>
          <a:xfrm>
            <a:off x="152400" y="1295400"/>
            <a:ext cx="8763000" cy="5562600"/>
          </a:xfrm>
        </p:spPr>
        <p:txBody>
          <a:bodyPr vert="horz" wrap="square" lIns="91440" tIns="45720" rIns="91440" bIns="45720" anchor="t" anchorCtr="0"/>
          <a:lstStyle/>
          <a:p>
            <a:pPr eaLnBrk="1" hangingPunct="1">
              <a:buNone/>
            </a:pPr>
            <a:r>
              <a:rPr lang="en-US" altLang="zh-CN" sz="4000" b="1"/>
              <a:t>A</a:t>
            </a:r>
            <a:r>
              <a:rPr lang="zh-CN" altLang="en-US" sz="4000" b="1"/>
              <a:t>概括全文的主要内容，表明 文章的背景或时间</a:t>
            </a:r>
            <a:r>
              <a:rPr lang="en-US" altLang="zh-CN" sz="4000" b="1"/>
              <a:t>;</a:t>
            </a:r>
            <a:endParaRPr lang="en-US" altLang="zh-CN" sz="4000" b="1"/>
          </a:p>
          <a:p>
            <a:pPr eaLnBrk="1" hangingPunct="1">
              <a:buNone/>
            </a:pPr>
            <a:r>
              <a:rPr lang="en-US" altLang="zh-CN" sz="4000" b="1"/>
              <a:t>B</a:t>
            </a:r>
            <a:r>
              <a:rPr lang="zh-CN" altLang="en-US" sz="4000" b="1"/>
              <a:t>揭示文章的主题</a:t>
            </a:r>
            <a:r>
              <a:rPr lang="en-US" altLang="zh-CN" sz="4000" b="1"/>
              <a:t>;</a:t>
            </a:r>
            <a:endParaRPr lang="en-US" altLang="zh-CN" sz="4000" b="1"/>
          </a:p>
          <a:p>
            <a:pPr eaLnBrk="1" hangingPunct="1">
              <a:buNone/>
            </a:pPr>
            <a:r>
              <a:rPr lang="en-US" altLang="zh-CN" sz="4000" b="1"/>
              <a:t>c</a:t>
            </a:r>
            <a:r>
              <a:rPr lang="zh-CN" altLang="en-US" sz="4000" b="1"/>
              <a:t>提示行文的线索；</a:t>
            </a:r>
            <a:endParaRPr lang="zh-CN" altLang="en-US" sz="4000" b="1"/>
          </a:p>
          <a:p>
            <a:pPr eaLnBrk="1" hangingPunct="1">
              <a:buNone/>
            </a:pPr>
            <a:r>
              <a:rPr lang="en-US" altLang="zh-CN" sz="4000" b="1"/>
              <a:t>D</a:t>
            </a:r>
            <a:r>
              <a:rPr lang="zh-CN" altLang="en-US" sz="4000" b="1"/>
              <a:t>设置悬念，吸引</a:t>
            </a:r>
            <a:endParaRPr lang="zh-CN" altLang="en-US" sz="4000" b="1"/>
          </a:p>
          <a:p>
            <a:pPr eaLnBrk="1" hangingPunct="1">
              <a:buNone/>
            </a:pPr>
            <a:r>
              <a:rPr lang="zh-CN" altLang="en-US" sz="4000" b="1"/>
              <a:t>读者，激发阅读兴趣。</a:t>
            </a:r>
            <a:br>
              <a:rPr lang="zh-CN" altLang="en-US" sz="4000"/>
            </a:br>
            <a:r>
              <a:rPr lang="zh-CN" altLang="en-US" sz="4000"/>
              <a:t>   </a:t>
            </a:r>
            <a:endParaRPr lang="zh-CN" altLang="en-US" sz="4000"/>
          </a:p>
        </p:txBody>
      </p:sp>
      <p:pic>
        <p:nvPicPr>
          <p:cNvPr id="118" name="图片 117"/>
          <p:cNvPicPr/>
          <p:nvPr/>
        </p:nvPicPr>
        <p:blipFill>
          <a:blip r:embed="rId2"/>
          <a:stretch>
            <a:fillRect/>
          </a:stretch>
        </p:blipFill>
        <p:spPr>
          <a:xfrm>
            <a:off x="5713730" y="2193925"/>
            <a:ext cx="3430270" cy="48799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 calcmode="lin" valueType="num">
                                      <p:cBhvr additive="base">
                                        <p:cTn id="7" dur="20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433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339">
                                            <p:txEl>
                                              <p:pRg st="1" end="1"/>
                                            </p:txEl>
                                          </p:spTgt>
                                        </p:tgtEl>
                                        <p:attrNameLst>
                                          <p:attrName>style.visibility</p:attrName>
                                        </p:attrNameLst>
                                      </p:cBhvr>
                                      <p:to>
                                        <p:strVal val="visible"/>
                                      </p:to>
                                    </p:set>
                                    <p:anim calcmode="lin" valueType="num">
                                      <p:cBhvr additive="base">
                                        <p:cTn id="13" dur="20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433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4339">
                                            <p:txEl>
                                              <p:pRg st="2" end="2"/>
                                            </p:txEl>
                                          </p:spTgt>
                                        </p:tgtEl>
                                        <p:attrNameLst>
                                          <p:attrName>style.visibility</p:attrName>
                                        </p:attrNameLst>
                                      </p:cBhvr>
                                      <p:to>
                                        <p:strVal val="visible"/>
                                      </p:to>
                                    </p:set>
                                    <p:anim calcmode="lin" valueType="num">
                                      <p:cBhvr additive="base">
                                        <p:cTn id="19" dur="20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433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4339">
                                            <p:txEl>
                                              <p:charRg st="44" end="67"/>
                                            </p:txEl>
                                          </p:spTgt>
                                        </p:tgtEl>
                                        <p:attrNameLst>
                                          <p:attrName>style.visibility</p:attrName>
                                        </p:attrNameLst>
                                      </p:cBhvr>
                                      <p:to>
                                        <p:strVal val="visible"/>
                                      </p:to>
                                    </p:set>
                                    <p:anim calcmode="lin" valueType="num">
                                      <p:cBhvr additive="base">
                                        <p:cTn id="25" dur="2000" fill="hold"/>
                                        <p:tgtEl>
                                          <p:spTgt spid="14339">
                                            <p:txEl>
                                              <p:charRg st="44" end="67"/>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4339">
                                            <p:txEl>
                                              <p:charRg st="44" end="67"/>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339">
                                            <p:txEl>
                                              <p:charRg st="4" end="4"/>
                                            </p:txEl>
                                          </p:spTgt>
                                        </p:tgtEl>
                                        <p:attrNameLst>
                                          <p:attrName>style.visibility</p:attrName>
                                        </p:attrNameLst>
                                      </p:cBhvr>
                                      <p:to>
                                        <p:strVal val="visible"/>
                                      </p:to>
                                    </p:set>
                                    <p:anim calcmode="lin" valueType="num">
                                      <p:cBhvr additive="base">
                                        <p:cTn id="31" dur="2000" fill="hold"/>
                                        <p:tgtEl>
                                          <p:spTgt spid="14339">
                                            <p:txEl>
                                              <p:char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14339">
                                            <p:txEl>
                                              <p:char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uiExpand="1"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Rectangle 2"/>
          <p:cNvSpPr>
            <a:spLocks noGrp="1"/>
          </p:cNvSpPr>
          <p:nvPr>
            <p:ph type="title"/>
          </p:nvPr>
        </p:nvSpPr>
        <p:spPr/>
        <p:txBody>
          <a:bodyPr vert="horz" wrap="square" lIns="91440" tIns="45720" rIns="91440" bIns="45720" anchor="ctr" anchorCtr="0"/>
          <a:lstStyle/>
          <a:p>
            <a:pPr eaLnBrk="1" hangingPunct="1"/>
            <a:r>
              <a:rPr lang="zh-CN" altLang="en-US" sz="4800" b="1"/>
              <a:t>十三、</a:t>
            </a:r>
            <a:r>
              <a:rPr lang="zh-CN" altLang="en-US" sz="4800" b="1">
                <a:solidFill>
                  <a:srgbClr val="FF0000"/>
                </a:solidFill>
              </a:rPr>
              <a:t>第一段的作用 </a:t>
            </a:r>
            <a:br>
              <a:rPr lang="zh-CN" altLang="en-US" sz="4800" b="1"/>
            </a:br>
            <a:endParaRPr lang="zh-CN" altLang="en-US" sz="4800" b="1"/>
          </a:p>
        </p:txBody>
      </p:sp>
      <p:sp>
        <p:nvSpPr>
          <p:cNvPr id="15363" name="Rectangle 3"/>
          <p:cNvSpPr>
            <a:spLocks noGrp="1"/>
          </p:cNvSpPr>
          <p:nvPr>
            <p:ph idx="1"/>
          </p:nvPr>
        </p:nvSpPr>
        <p:spPr>
          <a:xfrm>
            <a:off x="457200" y="1295400"/>
            <a:ext cx="8686800" cy="6096000"/>
          </a:xfrm>
        </p:spPr>
        <p:txBody>
          <a:bodyPr vert="horz" wrap="square" lIns="91440" tIns="45720" rIns="91440" bIns="45720" anchor="t" anchorCtr="0"/>
          <a:lstStyle/>
          <a:p>
            <a:pPr eaLnBrk="1" hangingPunct="1">
              <a:buNone/>
            </a:pPr>
            <a:r>
              <a:rPr lang="en-US" altLang="zh-CN" sz="4400" b="1"/>
              <a:t>1</a:t>
            </a:r>
            <a:r>
              <a:rPr lang="zh-CN" altLang="en-US" sz="4400" b="1"/>
              <a:t>、开篇点题</a:t>
            </a:r>
            <a:r>
              <a:rPr lang="en-US" altLang="zh-CN" sz="4400" b="1"/>
              <a:t>,</a:t>
            </a:r>
            <a:endParaRPr lang="en-US" altLang="zh-CN" sz="4400" b="1"/>
          </a:p>
          <a:p>
            <a:pPr eaLnBrk="1" hangingPunct="1">
              <a:buNone/>
            </a:pPr>
            <a:r>
              <a:rPr lang="en-US" altLang="zh-CN" sz="4400" b="1"/>
              <a:t>2</a:t>
            </a:r>
            <a:r>
              <a:rPr lang="zh-CN" altLang="en-US" sz="4400" b="1"/>
              <a:t>、奠定全文的感情基调</a:t>
            </a:r>
            <a:r>
              <a:rPr lang="en-US" altLang="zh-CN" sz="4400" b="1"/>
              <a:t>;</a:t>
            </a:r>
            <a:endParaRPr lang="en-US" altLang="zh-CN" sz="4400" b="1"/>
          </a:p>
          <a:p>
            <a:pPr eaLnBrk="1" hangingPunct="1">
              <a:buNone/>
            </a:pPr>
            <a:r>
              <a:rPr lang="en-US" altLang="zh-CN" sz="4400" b="1"/>
              <a:t>3</a:t>
            </a:r>
            <a:r>
              <a:rPr lang="zh-CN" altLang="en-US" sz="4400" b="1"/>
              <a:t>、总领全文或引起下文</a:t>
            </a:r>
            <a:r>
              <a:rPr lang="en-US" altLang="zh-CN" sz="4400" b="1"/>
              <a:t>,</a:t>
            </a:r>
            <a:endParaRPr lang="en-US" altLang="zh-CN" sz="4400" b="1"/>
          </a:p>
          <a:p>
            <a:pPr eaLnBrk="1" hangingPunct="1">
              <a:buNone/>
            </a:pPr>
            <a:r>
              <a:rPr lang="en-US" altLang="zh-CN" sz="4400" b="1"/>
              <a:t>4</a:t>
            </a:r>
            <a:r>
              <a:rPr lang="zh-CN" altLang="en-US" sz="4400" b="1"/>
              <a:t>、为下文情节发展作铺垫。</a:t>
            </a:r>
            <a:endParaRPr lang="zh-CN" altLang="en-US" sz="4400"/>
          </a:p>
        </p:txBody>
      </p:sp>
      <p:pic>
        <p:nvPicPr>
          <p:cNvPr id="119" name="图片 118"/>
          <p:cNvPicPr/>
          <p:nvPr/>
        </p:nvPicPr>
        <p:blipFill>
          <a:blip r:embed="rId2"/>
          <a:stretch>
            <a:fillRect/>
          </a:stretch>
        </p:blipFill>
        <p:spPr>
          <a:xfrm>
            <a:off x="6858000" y="4461510"/>
            <a:ext cx="2225040" cy="20872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5363">
                                            <p:txEl>
                                              <p:pRg st="0" end="0"/>
                                            </p:txEl>
                                          </p:spTgt>
                                        </p:tgtEl>
                                        <p:attrNameLst>
                                          <p:attrName>style.visibility</p:attrName>
                                        </p:attrNameLst>
                                      </p:cBhvr>
                                      <p:to>
                                        <p:strVal val="visible"/>
                                      </p:to>
                                    </p:set>
                                    <p:anim calcmode="lin" valueType="num">
                                      <p:cBhvr additive="base">
                                        <p:cTn id="7" dur="2000" fill="hold"/>
                                        <p:tgtEl>
                                          <p:spTgt spid="1536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536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5363">
                                            <p:txEl>
                                              <p:pRg st="1" end="1"/>
                                            </p:txEl>
                                          </p:spTgt>
                                        </p:tgtEl>
                                        <p:attrNameLst>
                                          <p:attrName>style.visibility</p:attrName>
                                        </p:attrNameLst>
                                      </p:cBhvr>
                                      <p:to>
                                        <p:strVal val="visible"/>
                                      </p:to>
                                    </p:set>
                                    <p:anim calcmode="lin" valueType="num">
                                      <p:cBhvr additive="base">
                                        <p:cTn id="13" dur="2000" fill="hold"/>
                                        <p:tgtEl>
                                          <p:spTgt spid="1536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536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5363">
                                            <p:txEl>
                                              <p:pRg st="2" end="2"/>
                                            </p:txEl>
                                          </p:spTgt>
                                        </p:tgtEl>
                                        <p:attrNameLst>
                                          <p:attrName>style.visibility</p:attrName>
                                        </p:attrNameLst>
                                      </p:cBhvr>
                                      <p:to>
                                        <p:strVal val="visible"/>
                                      </p:to>
                                    </p:set>
                                    <p:anim calcmode="lin" valueType="num">
                                      <p:cBhvr additive="base">
                                        <p:cTn id="19" dur="2000" fill="hold"/>
                                        <p:tgtEl>
                                          <p:spTgt spid="1536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536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5363">
                                            <p:txEl>
                                              <p:pRg st="3" end="3"/>
                                            </p:txEl>
                                          </p:spTgt>
                                        </p:tgtEl>
                                        <p:attrNameLst>
                                          <p:attrName>style.visibility</p:attrName>
                                        </p:attrNameLst>
                                      </p:cBhvr>
                                      <p:to>
                                        <p:strVal val="visible"/>
                                      </p:to>
                                    </p:set>
                                    <p:anim calcmode="lin" valueType="num">
                                      <p:cBhvr additive="base">
                                        <p:cTn id="25" dur="2000" fill="hold"/>
                                        <p:tgtEl>
                                          <p:spTgt spid="1536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536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9698" name="Rectangle 2"/>
          <p:cNvSpPr>
            <a:spLocks noGrp="1"/>
          </p:cNvSpPr>
          <p:nvPr>
            <p:ph type="title"/>
          </p:nvPr>
        </p:nvSpPr>
        <p:spPr/>
        <p:txBody>
          <a:bodyPr vert="horz" wrap="square" lIns="91440" tIns="45720" rIns="91440" bIns="45720" anchor="ctr" anchorCtr="0"/>
          <a:lstStyle/>
          <a:p>
            <a:pPr eaLnBrk="1" hangingPunct="1"/>
            <a:r>
              <a:rPr lang="zh-CN" altLang="en-US" sz="4800" b="1"/>
              <a:t>十四、中间某句（段）的作用 </a:t>
            </a:r>
            <a:br>
              <a:rPr lang="zh-CN" altLang="en-US" sz="4800" b="1"/>
            </a:br>
            <a:endParaRPr lang="zh-CN" altLang="en-US" sz="4800" b="1"/>
          </a:p>
        </p:txBody>
      </p:sp>
      <p:sp>
        <p:nvSpPr>
          <p:cNvPr id="16387" name="Rectangle 3"/>
          <p:cNvSpPr>
            <a:spLocks noGrp="1"/>
          </p:cNvSpPr>
          <p:nvPr>
            <p:ph idx="1"/>
          </p:nvPr>
        </p:nvSpPr>
        <p:spPr>
          <a:xfrm>
            <a:off x="228600" y="990600"/>
            <a:ext cx="8229600" cy="4525963"/>
          </a:xfrm>
        </p:spPr>
        <p:txBody>
          <a:bodyPr vert="horz" wrap="square" lIns="91440" tIns="45720" rIns="91440" bIns="45720" anchor="t" anchorCtr="0"/>
          <a:lstStyle/>
          <a:p>
            <a:pPr eaLnBrk="1" hangingPunct="1">
              <a:buNone/>
            </a:pPr>
            <a:r>
              <a:rPr lang="en-US" altLang="zh-CN" sz="4400" b="1"/>
              <a:t>1</a:t>
            </a:r>
            <a:r>
              <a:rPr lang="zh-CN" altLang="en-US" sz="4400" b="1"/>
              <a:t>、起</a:t>
            </a:r>
            <a:r>
              <a:rPr lang="zh-CN" altLang="en-US" sz="4400" b="1">
                <a:solidFill>
                  <a:srgbClr val="FF6600"/>
                </a:solidFill>
              </a:rPr>
              <a:t>承上启下</a:t>
            </a:r>
            <a:r>
              <a:rPr lang="zh-CN" altLang="en-US" sz="4400" b="1"/>
              <a:t>的</a:t>
            </a:r>
            <a:r>
              <a:rPr lang="zh-CN" altLang="en-US" sz="4400" b="1">
                <a:solidFill>
                  <a:srgbClr val="FF6600"/>
                </a:solidFill>
              </a:rPr>
              <a:t>过渡</a:t>
            </a:r>
            <a:r>
              <a:rPr lang="zh-CN" altLang="en-US" sz="4400" b="1"/>
              <a:t>作用 </a:t>
            </a:r>
            <a:endParaRPr lang="zh-CN" altLang="en-US" sz="4400" b="1"/>
          </a:p>
          <a:p>
            <a:pPr eaLnBrk="1" hangingPunct="1">
              <a:buNone/>
            </a:pPr>
            <a:endParaRPr lang="zh-CN" altLang="en-US" sz="4400" b="1"/>
          </a:p>
          <a:p>
            <a:pPr eaLnBrk="1" hangingPunct="1">
              <a:buNone/>
            </a:pPr>
            <a:r>
              <a:rPr lang="en-US" altLang="zh-CN" sz="4400" b="1"/>
              <a:t>2</a:t>
            </a:r>
            <a:r>
              <a:rPr lang="zh-CN" altLang="en-US" sz="4400" b="1"/>
              <a:t>、推动故事情节向前发展。</a:t>
            </a:r>
            <a:endParaRPr lang="zh-CN" altLang="en-US" sz="4400" b="1"/>
          </a:p>
        </p:txBody>
      </p:sp>
      <p:pic>
        <p:nvPicPr>
          <p:cNvPr id="119" name="图片 118"/>
          <p:cNvPicPr/>
          <p:nvPr/>
        </p:nvPicPr>
        <p:blipFill>
          <a:blip r:embed="rId2"/>
          <a:stretch>
            <a:fillRect/>
          </a:stretch>
        </p:blipFill>
        <p:spPr>
          <a:xfrm>
            <a:off x="7010400" y="4770755"/>
            <a:ext cx="2225040" cy="20872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 calcmode="lin" valueType="num">
                                      <p:cBhvr additive="base">
                                        <p:cTn id="7" dur="2000" fill="hold"/>
                                        <p:tgtEl>
                                          <p:spTgt spid="1638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638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387">
                                            <p:txEl>
                                              <p:pRg st="2" end="2"/>
                                            </p:txEl>
                                          </p:spTgt>
                                        </p:tgtEl>
                                        <p:attrNameLst>
                                          <p:attrName>style.visibility</p:attrName>
                                        </p:attrNameLst>
                                      </p:cBhvr>
                                      <p:to>
                                        <p:strVal val="visible"/>
                                      </p:to>
                                    </p:set>
                                    <p:anim calcmode="lin" valueType="num">
                                      <p:cBhvr additive="base">
                                        <p:cTn id="13" dur="2000" fill="hold"/>
                                        <p:tgtEl>
                                          <p:spTgt spid="16387">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638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a:spLocks noGrp="1"/>
          </p:cNvSpPr>
          <p:nvPr>
            <p:ph type="title"/>
          </p:nvPr>
        </p:nvSpPr>
        <p:spPr/>
        <p:txBody>
          <a:bodyPr vert="horz" wrap="square" lIns="91440" tIns="45720" rIns="91440" bIns="45720" anchor="ctr" anchorCtr="0"/>
          <a:lstStyle/>
          <a:p>
            <a:pPr eaLnBrk="1" hangingPunct="1"/>
            <a:r>
              <a:rPr lang="zh-CN" altLang="en-US" sz="4800" b="1"/>
              <a:t>十五、结尾议论性句子的作用</a:t>
            </a:r>
            <a:endParaRPr lang="zh-CN" altLang="en-US" sz="4800" b="1"/>
          </a:p>
        </p:txBody>
      </p:sp>
      <p:sp>
        <p:nvSpPr>
          <p:cNvPr id="17411" name="Rectangle 3"/>
          <p:cNvSpPr>
            <a:spLocks noGrp="1"/>
          </p:cNvSpPr>
          <p:nvPr>
            <p:ph idx="1"/>
          </p:nvPr>
        </p:nvSpPr>
        <p:spPr/>
        <p:txBody>
          <a:bodyPr vert="horz" wrap="square" lIns="91440" tIns="45720" rIns="91440" bIns="45720" anchor="t" anchorCtr="0"/>
          <a:lstStyle/>
          <a:p>
            <a:pPr eaLnBrk="1" hangingPunct="1">
              <a:buNone/>
            </a:pPr>
            <a:r>
              <a:rPr lang="en-US" altLang="zh-CN" sz="4400" b="1"/>
              <a:t>1</a:t>
            </a:r>
            <a:r>
              <a:rPr lang="zh-CN" altLang="en-US" sz="4400" b="1"/>
              <a:t>、总结全文</a:t>
            </a:r>
            <a:r>
              <a:rPr lang="en-US" altLang="zh-CN" sz="4400" b="1"/>
              <a:t>,</a:t>
            </a:r>
            <a:endParaRPr lang="en-US" altLang="zh-CN" sz="4400" b="1"/>
          </a:p>
          <a:p>
            <a:pPr eaLnBrk="1" hangingPunct="1">
              <a:buNone/>
            </a:pPr>
            <a:r>
              <a:rPr lang="en-US" altLang="zh-CN" sz="4400" b="1"/>
              <a:t>2</a:t>
            </a:r>
            <a:r>
              <a:rPr lang="zh-CN" altLang="en-US" sz="4400" b="1"/>
              <a:t>、照应开头</a:t>
            </a:r>
            <a:r>
              <a:rPr lang="en-US" altLang="zh-CN" sz="4400" b="1"/>
              <a:t>,</a:t>
            </a:r>
            <a:endParaRPr lang="en-US" altLang="zh-CN" sz="4400" b="1"/>
          </a:p>
          <a:p>
            <a:pPr eaLnBrk="1" hangingPunct="1">
              <a:buNone/>
            </a:pPr>
            <a:r>
              <a:rPr lang="en-US" altLang="zh-CN" sz="4400" b="1"/>
              <a:t>3</a:t>
            </a:r>
            <a:r>
              <a:rPr lang="zh-CN" altLang="en-US" sz="4400" b="1"/>
              <a:t>、点明中心</a:t>
            </a:r>
            <a:r>
              <a:rPr lang="en-US" altLang="zh-CN" sz="4400" b="1"/>
              <a:t>,</a:t>
            </a:r>
            <a:r>
              <a:rPr lang="zh-CN" altLang="en-US" sz="4400" b="1"/>
              <a:t>深化主题 </a:t>
            </a:r>
            <a:endParaRPr lang="zh-CN" altLang="en-US" sz="4400" b="1"/>
          </a:p>
        </p:txBody>
      </p:sp>
      <p:pic>
        <p:nvPicPr>
          <p:cNvPr id="119" name="图片 118"/>
          <p:cNvPicPr/>
          <p:nvPr/>
        </p:nvPicPr>
        <p:blipFill>
          <a:blip r:embed="rId2"/>
          <a:stretch>
            <a:fillRect/>
          </a:stretch>
        </p:blipFill>
        <p:spPr>
          <a:xfrm>
            <a:off x="6858000" y="4461510"/>
            <a:ext cx="2225040" cy="20872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411">
                                            <p:txEl>
                                              <p:pRg st="0" end="0"/>
                                            </p:txEl>
                                          </p:spTgt>
                                        </p:tgtEl>
                                        <p:attrNameLst>
                                          <p:attrName>style.visibility</p:attrName>
                                        </p:attrNameLst>
                                      </p:cBhvr>
                                      <p:to>
                                        <p:strVal val="visible"/>
                                      </p:to>
                                    </p:set>
                                    <p:anim calcmode="lin" valueType="num">
                                      <p:cBhvr additive="base">
                                        <p:cTn id="7" dur="2000" fill="hold"/>
                                        <p:tgtEl>
                                          <p:spTgt spid="1741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74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411">
                                            <p:txEl>
                                              <p:pRg st="1" end="1"/>
                                            </p:txEl>
                                          </p:spTgt>
                                        </p:tgtEl>
                                        <p:attrNameLst>
                                          <p:attrName>style.visibility</p:attrName>
                                        </p:attrNameLst>
                                      </p:cBhvr>
                                      <p:to>
                                        <p:strVal val="visible"/>
                                      </p:to>
                                    </p:set>
                                    <p:anim calcmode="lin" valueType="num">
                                      <p:cBhvr additive="base">
                                        <p:cTn id="13" dur="2000" fill="hold"/>
                                        <p:tgtEl>
                                          <p:spTgt spid="17411">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74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411">
                                            <p:txEl>
                                              <p:pRg st="2" end="2"/>
                                            </p:txEl>
                                          </p:spTgt>
                                        </p:tgtEl>
                                        <p:attrNameLst>
                                          <p:attrName>style.visibility</p:attrName>
                                        </p:attrNameLst>
                                      </p:cBhvr>
                                      <p:to>
                                        <p:strVal val="visible"/>
                                      </p:to>
                                    </p:set>
                                    <p:anim calcmode="lin" valueType="num">
                                      <p:cBhvr additive="base">
                                        <p:cTn id="19" dur="2000" fill="hold"/>
                                        <p:tgtEl>
                                          <p:spTgt spid="17411">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7411">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1" grpId="0" uiExpand="1" build="p"/>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Rectangle 2"/>
          <p:cNvSpPr>
            <a:spLocks noGrp="1"/>
          </p:cNvSpPr>
          <p:nvPr>
            <p:ph type="title"/>
          </p:nvPr>
        </p:nvSpPr>
        <p:spPr>
          <a:xfrm>
            <a:off x="457200" y="0"/>
            <a:ext cx="8229600" cy="1143000"/>
          </a:xfrm>
        </p:spPr>
        <p:txBody>
          <a:bodyPr vert="horz" wrap="square" lIns="91440" tIns="45720" rIns="91440" bIns="45720" anchor="ctr" anchorCtr="0"/>
          <a:lstStyle/>
          <a:p>
            <a:pPr eaLnBrk="1" hangingPunct="1"/>
            <a:r>
              <a:rPr lang="zh-CN" altLang="en-US" sz="4800" b="1"/>
              <a:t>十六、如何</a:t>
            </a:r>
            <a:r>
              <a:rPr lang="zh-CN" altLang="en-US" sz="4800" b="1">
                <a:solidFill>
                  <a:srgbClr val="FF0000"/>
                </a:solidFill>
              </a:rPr>
              <a:t>赏析句段</a:t>
            </a:r>
            <a:r>
              <a:rPr lang="zh-CN" altLang="en-US" sz="4800" b="1"/>
              <a:t> </a:t>
            </a:r>
            <a:endParaRPr lang="zh-CN" altLang="en-US" sz="4800" b="1"/>
          </a:p>
        </p:txBody>
      </p:sp>
      <p:sp>
        <p:nvSpPr>
          <p:cNvPr id="31747" name="Rectangle 3"/>
          <p:cNvSpPr>
            <a:spLocks noGrp="1"/>
          </p:cNvSpPr>
          <p:nvPr>
            <p:ph idx="1"/>
          </p:nvPr>
        </p:nvSpPr>
        <p:spPr>
          <a:xfrm>
            <a:off x="0" y="914400"/>
            <a:ext cx="9144000" cy="5410200"/>
          </a:xfrm>
        </p:spPr>
        <p:txBody>
          <a:bodyPr vert="horz" wrap="square" lIns="91440" tIns="45720" rIns="91440" bIns="45720" anchor="t" anchorCtr="0"/>
          <a:lstStyle/>
          <a:p>
            <a:pPr marL="0" indent="0" eaLnBrk="1" hangingPunct="1">
              <a:buNone/>
            </a:pPr>
            <a:r>
              <a:rPr lang="zh-CN" altLang="en-US" sz="4400" b="1"/>
              <a:t>从三方面考虑</a:t>
            </a:r>
            <a:r>
              <a:rPr lang="en-US" altLang="zh-CN" sz="4400" b="1"/>
              <a:t>:</a:t>
            </a:r>
            <a:endParaRPr lang="en-US" altLang="zh-CN" sz="4400" b="1"/>
          </a:p>
          <a:p>
            <a:pPr eaLnBrk="1" hangingPunct="1">
              <a:buNone/>
            </a:pPr>
            <a:r>
              <a:rPr lang="en-US" altLang="zh-CN" sz="4400" b="1"/>
              <a:t>(1)</a:t>
            </a:r>
            <a:r>
              <a:rPr lang="zh-CN" altLang="en-US" sz="4400" b="1">
                <a:solidFill>
                  <a:srgbClr val="FF6600"/>
                </a:solidFill>
              </a:rPr>
              <a:t>内容</a:t>
            </a:r>
            <a:r>
              <a:rPr lang="en-US" altLang="zh-CN" sz="4400" b="1"/>
              <a:t>(</a:t>
            </a:r>
            <a:r>
              <a:rPr lang="zh-CN" altLang="en-US" sz="4400" b="1"/>
              <a:t>写了什么</a:t>
            </a:r>
            <a:r>
              <a:rPr lang="en-US" altLang="zh-CN" sz="4400" b="1"/>
              <a:t>,</a:t>
            </a:r>
            <a:r>
              <a:rPr lang="zh-CN" altLang="en-US" sz="4400" b="1"/>
              <a:t>选材有什么独特之处</a:t>
            </a:r>
            <a:r>
              <a:rPr lang="en-US" altLang="zh-CN" sz="4400" b="1"/>
              <a:t>);</a:t>
            </a:r>
            <a:endParaRPr lang="en-US" altLang="zh-CN" sz="4400" b="1"/>
          </a:p>
          <a:p>
            <a:pPr eaLnBrk="1" hangingPunct="1">
              <a:buNone/>
            </a:pPr>
            <a:r>
              <a:rPr lang="en-US" altLang="zh-CN" sz="4400" b="1"/>
              <a:t>(2)</a:t>
            </a:r>
            <a:r>
              <a:rPr lang="zh-CN" altLang="en-US" sz="4400" b="1">
                <a:solidFill>
                  <a:srgbClr val="FF6600"/>
                </a:solidFill>
              </a:rPr>
              <a:t>形式</a:t>
            </a:r>
            <a:r>
              <a:rPr lang="en-US" altLang="zh-CN" sz="4400" b="1"/>
              <a:t>(</a:t>
            </a:r>
            <a:r>
              <a:rPr lang="zh-CN" altLang="en-US" sz="4400" b="1"/>
              <a:t>写作方法</a:t>
            </a:r>
            <a:r>
              <a:rPr lang="en-US" altLang="zh-CN" sz="4400" b="1"/>
              <a:t>,</a:t>
            </a:r>
            <a:r>
              <a:rPr lang="zh-CN" altLang="en-US" sz="4400" b="1"/>
              <a:t>语言特色</a:t>
            </a:r>
            <a:r>
              <a:rPr lang="en-US" altLang="zh-CN" sz="4400" b="1"/>
              <a:t>,</a:t>
            </a:r>
            <a:r>
              <a:rPr lang="zh-CN" altLang="en-US" sz="4400" b="1"/>
              <a:t>修辞</a:t>
            </a:r>
            <a:r>
              <a:rPr lang="en-US" altLang="zh-CN" sz="4400" b="1"/>
              <a:t>);</a:t>
            </a:r>
            <a:endParaRPr lang="en-US" altLang="zh-CN" sz="4400" b="1"/>
          </a:p>
          <a:p>
            <a:pPr eaLnBrk="1" hangingPunct="1">
              <a:buNone/>
            </a:pPr>
            <a:r>
              <a:rPr lang="en-US" altLang="zh-CN" sz="4400" b="1"/>
              <a:t>(3)</a:t>
            </a:r>
            <a:r>
              <a:rPr lang="zh-CN" altLang="en-US" sz="4400" b="1"/>
              <a:t>表达的</a:t>
            </a:r>
            <a:r>
              <a:rPr lang="zh-CN" altLang="en-US" sz="4400" b="1">
                <a:solidFill>
                  <a:srgbClr val="FF6600"/>
                </a:solidFill>
              </a:rPr>
              <a:t>感情</a:t>
            </a:r>
            <a:br>
              <a:rPr lang="en-US" altLang="zh-CN" sz="4400" b="1"/>
            </a:br>
            <a:endParaRPr lang="en-US" altLang="zh-CN" sz="4400" b="1"/>
          </a:p>
          <a:p>
            <a:pPr eaLnBrk="1" hangingPunct="1">
              <a:buNone/>
            </a:pPr>
            <a:endParaRPr lang="en-US" altLang="zh-CN" sz="4400"/>
          </a:p>
        </p:txBody>
      </p:sp>
      <p:pic>
        <p:nvPicPr>
          <p:cNvPr id="119" name="图片 118"/>
          <p:cNvPicPr/>
          <p:nvPr/>
        </p:nvPicPr>
        <p:blipFill>
          <a:blip r:embed="rId2"/>
          <a:stretch>
            <a:fillRect/>
          </a:stretch>
        </p:blipFill>
        <p:spPr>
          <a:xfrm>
            <a:off x="6607810" y="4461510"/>
            <a:ext cx="2475230" cy="2263775"/>
          </a:xfrm>
          <a:prstGeom prst="rect">
            <a:avLst/>
          </a:prstGeom>
          <a:noFill/>
          <a:ln w="9525">
            <a:noFill/>
          </a:ln>
        </p:spPr>
      </p:pic>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2770" name="Rectangle 2"/>
          <p:cNvSpPr>
            <a:spLocks noGrp="1"/>
          </p:cNvSpPr>
          <p:nvPr>
            <p:ph type="title"/>
          </p:nvPr>
        </p:nvSpPr>
        <p:spPr/>
        <p:txBody>
          <a:bodyPr vert="horz" wrap="square" lIns="91440" tIns="45720" rIns="91440" bIns="45720" anchor="ctr" anchorCtr="0"/>
          <a:lstStyle/>
          <a:p>
            <a:pPr algn="l" eaLnBrk="1" hangingPunct="1"/>
            <a:r>
              <a:rPr lang="zh-CN" altLang="en-US" sz="4800" b="1"/>
              <a:t>题型</a:t>
            </a:r>
            <a:r>
              <a:rPr lang="en-US" altLang="zh-CN" sz="4800" b="1"/>
              <a:t>1</a:t>
            </a:r>
            <a:r>
              <a:rPr lang="zh-CN" altLang="en-US" sz="4800" b="1"/>
              <a:t>、分析某个加点词语的表达效果</a:t>
            </a:r>
            <a:endParaRPr lang="zh-CN" altLang="en-US" sz="4800" b="1"/>
          </a:p>
        </p:txBody>
      </p:sp>
      <p:sp>
        <p:nvSpPr>
          <p:cNvPr id="18435" name="Rectangle 3"/>
          <p:cNvSpPr>
            <a:spLocks noGrp="1"/>
          </p:cNvSpPr>
          <p:nvPr>
            <p:ph idx="1"/>
          </p:nvPr>
        </p:nvSpPr>
        <p:spPr>
          <a:xfrm>
            <a:off x="0" y="1600200"/>
            <a:ext cx="8948420" cy="3834130"/>
          </a:xfrm>
        </p:spPr>
        <p:txBody>
          <a:bodyPr vert="horz" wrap="square" lIns="91440" tIns="45720" rIns="91440" bIns="45720" anchor="t" anchorCtr="0"/>
          <a:lstStyle/>
          <a:p>
            <a:pPr eaLnBrk="1" hangingPunct="1">
              <a:buNone/>
            </a:pPr>
            <a:r>
              <a:rPr lang="zh-CN" altLang="en-US" sz="4000" b="1"/>
              <a:t>方法：</a:t>
            </a:r>
            <a:br>
              <a:rPr lang="zh-CN" altLang="en-US" sz="4000" b="1"/>
            </a:br>
            <a:r>
              <a:rPr lang="zh-CN" altLang="en-US" sz="4000" b="1"/>
              <a:t>从用词之美的角度分析</a:t>
            </a:r>
            <a:r>
              <a:rPr lang="en-US" altLang="zh-CN" sz="4000" b="1"/>
              <a:t>------</a:t>
            </a:r>
            <a:endParaRPr lang="en-US" altLang="zh-CN" sz="4000" b="1"/>
          </a:p>
          <a:p>
            <a:pPr eaLnBrk="1" hangingPunct="1">
              <a:buNone/>
            </a:pPr>
            <a:r>
              <a:rPr lang="zh-CN" altLang="en-US" sz="4000" b="1"/>
              <a:t>如：动词精辟准确，生动传神；</a:t>
            </a:r>
            <a:endParaRPr lang="zh-CN" altLang="en-US" sz="4000" b="1"/>
          </a:p>
          <a:p>
            <a:pPr eaLnBrk="1" hangingPunct="1">
              <a:buNone/>
            </a:pPr>
            <a:r>
              <a:rPr lang="zh-CN" altLang="en-US" sz="4000" b="1"/>
              <a:t>       形容词把事物说得形象具体；</a:t>
            </a:r>
            <a:endParaRPr lang="zh-CN" altLang="en-US" sz="4000" b="1"/>
          </a:p>
          <a:p>
            <a:pPr eaLnBrk="1" hangingPunct="1">
              <a:buNone/>
            </a:pPr>
            <a:r>
              <a:rPr lang="zh-CN" altLang="en-US" sz="4000" b="1"/>
              <a:t>       使用成语，为文章增色。</a:t>
            </a:r>
            <a:endParaRPr lang="zh-CN" altLang="en-US" sz="4000" b="1"/>
          </a:p>
        </p:txBody>
      </p:sp>
      <p:pic>
        <p:nvPicPr>
          <p:cNvPr id="119" name="图片 118"/>
          <p:cNvPicPr/>
          <p:nvPr/>
        </p:nvPicPr>
        <p:blipFill>
          <a:blip r:embed="rId2"/>
          <a:stretch>
            <a:fillRect/>
          </a:stretch>
        </p:blipFill>
        <p:spPr>
          <a:xfrm>
            <a:off x="6607810" y="4461510"/>
            <a:ext cx="2475230" cy="226377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435">
                                            <p:txEl>
                                              <p:pRg st="0" end="0"/>
                                            </p:txEl>
                                          </p:spTgt>
                                        </p:tgtEl>
                                        <p:attrNameLst>
                                          <p:attrName>style.visibility</p:attrName>
                                        </p:attrNameLst>
                                      </p:cBhvr>
                                      <p:to>
                                        <p:strVal val="visible"/>
                                      </p:to>
                                    </p:set>
                                    <p:anim calcmode="lin" valueType="num">
                                      <p:cBhvr additive="base">
                                        <p:cTn id="7" dur="2000" fill="hold"/>
                                        <p:tgtEl>
                                          <p:spTgt spid="1843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84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435">
                                            <p:txEl>
                                              <p:pRg st="1" end="1"/>
                                            </p:txEl>
                                          </p:spTgt>
                                        </p:tgtEl>
                                        <p:attrNameLst>
                                          <p:attrName>style.visibility</p:attrName>
                                        </p:attrNameLst>
                                      </p:cBhvr>
                                      <p:to>
                                        <p:strVal val="visible"/>
                                      </p:to>
                                    </p:set>
                                    <p:anim calcmode="lin" valueType="num">
                                      <p:cBhvr additive="base">
                                        <p:cTn id="13" dur="2000" fill="hold"/>
                                        <p:tgtEl>
                                          <p:spTgt spid="18435">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843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435">
                                            <p:txEl>
                                              <p:pRg st="2" end="2"/>
                                            </p:txEl>
                                          </p:spTgt>
                                        </p:tgtEl>
                                        <p:attrNameLst>
                                          <p:attrName>style.visibility</p:attrName>
                                        </p:attrNameLst>
                                      </p:cBhvr>
                                      <p:to>
                                        <p:strVal val="visible"/>
                                      </p:to>
                                    </p:set>
                                    <p:anim calcmode="lin" valueType="num">
                                      <p:cBhvr additive="base">
                                        <p:cTn id="19" dur="2000" fill="hold"/>
                                        <p:tgtEl>
                                          <p:spTgt spid="18435">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843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8435">
                                            <p:txEl>
                                              <p:pRg st="3" end="3"/>
                                            </p:txEl>
                                          </p:spTgt>
                                        </p:tgtEl>
                                        <p:attrNameLst>
                                          <p:attrName>style.visibility</p:attrName>
                                        </p:attrNameLst>
                                      </p:cBhvr>
                                      <p:to>
                                        <p:strVal val="visible"/>
                                      </p:to>
                                    </p:set>
                                    <p:anim calcmode="lin" valueType="num">
                                      <p:cBhvr additive="base">
                                        <p:cTn id="25" dur="2000" fill="hold"/>
                                        <p:tgtEl>
                                          <p:spTgt spid="18435">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843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uiExpand="1" build="p"/>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Rectangle 2"/>
          <p:cNvSpPr>
            <a:spLocks noGrp="1"/>
          </p:cNvSpPr>
          <p:nvPr>
            <p:ph type="title"/>
          </p:nvPr>
        </p:nvSpPr>
        <p:spPr>
          <a:xfrm>
            <a:off x="152400" y="152083"/>
            <a:ext cx="8229600" cy="1143000"/>
          </a:xfrm>
        </p:spPr>
        <p:txBody>
          <a:bodyPr vert="horz" wrap="square" lIns="91440" tIns="45720" rIns="91440" bIns="45720" anchor="ctr" anchorCtr="0"/>
          <a:lstStyle/>
          <a:p>
            <a:pPr algn="l" eaLnBrk="1" hangingPunct="1"/>
            <a:r>
              <a:rPr lang="zh-CN" altLang="en-US" b="1"/>
              <a:t>题型</a:t>
            </a:r>
            <a:r>
              <a:rPr lang="en-US" altLang="zh-CN" b="1"/>
              <a:t>2    </a:t>
            </a:r>
            <a:r>
              <a:rPr lang="zh-CN" altLang="en-US" b="1">
                <a:solidFill>
                  <a:schemeClr val="accent6"/>
                </a:solidFill>
              </a:rPr>
              <a:t>找出文中你喜欢的句子，并说理由</a:t>
            </a:r>
            <a:r>
              <a:rPr lang="zh-CN" altLang="en-US">
                <a:solidFill>
                  <a:schemeClr val="accent6"/>
                </a:solidFill>
              </a:rPr>
              <a:t> </a:t>
            </a:r>
            <a:endParaRPr lang="zh-CN" altLang="en-US">
              <a:solidFill>
                <a:schemeClr val="accent6"/>
              </a:solidFill>
            </a:endParaRPr>
          </a:p>
        </p:txBody>
      </p:sp>
      <p:sp>
        <p:nvSpPr>
          <p:cNvPr id="33795" name="Rectangle 3"/>
          <p:cNvSpPr>
            <a:spLocks noGrp="1"/>
          </p:cNvSpPr>
          <p:nvPr>
            <p:ph idx="1"/>
          </p:nvPr>
        </p:nvSpPr>
        <p:spPr>
          <a:xfrm>
            <a:off x="228600" y="1336040"/>
            <a:ext cx="8804910" cy="4530090"/>
          </a:xfrm>
        </p:spPr>
        <p:txBody>
          <a:bodyPr vert="horz" wrap="square" lIns="91440" tIns="45720" rIns="91440" bIns="45720" anchor="t" anchorCtr="0"/>
          <a:lstStyle/>
          <a:p>
            <a:pPr eaLnBrk="1" hangingPunct="1">
              <a:lnSpc>
                <a:spcPct val="90000"/>
              </a:lnSpc>
              <a:buNone/>
            </a:pPr>
            <a:r>
              <a:rPr lang="zh-CN" altLang="en-US" sz="3600" b="1"/>
              <a:t>方法：从以下四个方面考虑</a:t>
            </a:r>
            <a:endParaRPr lang="zh-CN" altLang="en-US" sz="3600" b="1"/>
          </a:p>
          <a:p>
            <a:pPr eaLnBrk="1" hangingPunct="1">
              <a:lnSpc>
                <a:spcPct val="90000"/>
              </a:lnSpc>
              <a:buNone/>
            </a:pPr>
            <a:r>
              <a:rPr lang="zh-CN" altLang="en-US" sz="3600" b="1"/>
              <a:t>①</a:t>
            </a:r>
            <a:r>
              <a:rPr lang="zh-CN" altLang="en-US" sz="3600" b="1">
                <a:solidFill>
                  <a:srgbClr val="FF0000"/>
                </a:solidFill>
              </a:rPr>
              <a:t>修辞之美</a:t>
            </a:r>
            <a:r>
              <a:rPr lang="zh-CN" altLang="en-US" sz="3600" b="1"/>
              <a:t>  （用的修辞方法、作用）</a:t>
            </a:r>
            <a:endParaRPr lang="zh-CN" altLang="en-US" sz="3600" b="1"/>
          </a:p>
          <a:p>
            <a:pPr eaLnBrk="1" hangingPunct="1">
              <a:lnSpc>
                <a:spcPct val="90000"/>
              </a:lnSpc>
              <a:buNone/>
            </a:pPr>
            <a:r>
              <a:rPr lang="en-US" altLang="zh-CN" sz="3600" b="1">
                <a:sym typeface="+mn-ea"/>
              </a:rPr>
              <a:t>②</a:t>
            </a:r>
            <a:r>
              <a:rPr lang="zh-CN" altLang="en-US" sz="3600" b="1">
                <a:solidFill>
                  <a:srgbClr val="FF0000"/>
                </a:solidFill>
                <a:sym typeface="+mn-ea"/>
              </a:rPr>
              <a:t>句式之美</a:t>
            </a:r>
            <a:r>
              <a:rPr lang="zh-CN" altLang="en-US" sz="3600" b="1">
                <a:sym typeface="+mn-ea"/>
              </a:rPr>
              <a:t> （句式不同，表达的效果就不同。如： 疑问句造成悬念；感叹句便于抒情；反问句加强语气语调引人深思；排比句叠句气势磅礴、层层深入；对偶句铿锵凝练，重复余韵悠然 ，也可以从灵活多变、富有表现力等方面去品味其妙处） </a:t>
            </a:r>
            <a:br>
              <a:rPr lang="zh-CN" altLang="en-US" sz="3600" b="1">
                <a:sym typeface="+mn-ea"/>
              </a:rPr>
            </a:br>
            <a:endParaRPr lang="zh-CN" altLang="en-US" sz="3600" b="1"/>
          </a:p>
        </p:txBody>
      </p:sp>
      <p:pic>
        <p:nvPicPr>
          <p:cNvPr id="119" name="图片 118"/>
          <p:cNvPicPr/>
          <p:nvPr/>
        </p:nvPicPr>
        <p:blipFill>
          <a:blip r:embed="rId2"/>
          <a:stretch>
            <a:fillRect/>
          </a:stretch>
        </p:blipFill>
        <p:spPr>
          <a:xfrm>
            <a:off x="6835140" y="5511165"/>
            <a:ext cx="2137410" cy="1236345"/>
          </a:xfrm>
          <a:prstGeom prst="rect">
            <a:avLst/>
          </a:prstGeom>
          <a:noFill/>
          <a:ln w="9525">
            <a:noFill/>
          </a:ln>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8" name="Rectangle 2"/>
          <p:cNvSpPr>
            <a:spLocks noGrp="1"/>
          </p:cNvSpPr>
          <p:nvPr>
            <p:ph type="title"/>
          </p:nvPr>
        </p:nvSpPr>
        <p:spPr/>
        <p:txBody>
          <a:bodyPr vert="horz" wrap="square" lIns="91440" tIns="45720" rIns="91440" bIns="45720" anchor="ctr" anchorCtr="0"/>
          <a:lstStyle/>
          <a:p>
            <a:pPr eaLnBrk="1" hangingPunct="1"/>
            <a:r>
              <a:rPr lang="zh-CN" altLang="en-US"/>
              <a:t>一、记叙文的</a:t>
            </a:r>
            <a:r>
              <a:rPr lang="zh-CN" altLang="en-US">
                <a:solidFill>
                  <a:srgbClr val="FF6600"/>
                </a:solidFill>
              </a:rPr>
              <a:t>六要素</a:t>
            </a:r>
            <a:endParaRPr lang="zh-CN" altLang="en-US">
              <a:solidFill>
                <a:srgbClr val="FF6600"/>
              </a:solidFill>
            </a:endParaRPr>
          </a:p>
        </p:txBody>
      </p:sp>
      <p:sp>
        <p:nvSpPr>
          <p:cNvPr id="10243" name="Rectangle 3"/>
          <p:cNvSpPr>
            <a:spLocks noGrp="1"/>
          </p:cNvSpPr>
          <p:nvPr>
            <p:ph idx="1"/>
          </p:nvPr>
        </p:nvSpPr>
        <p:spPr>
          <a:xfrm>
            <a:off x="0" y="1143000"/>
            <a:ext cx="8991600" cy="5715000"/>
          </a:xfrm>
        </p:spPr>
        <p:txBody>
          <a:bodyPr vert="horz" wrap="square" lIns="91440" tIns="45720" rIns="91440" bIns="45720" anchor="t" anchorCtr="0"/>
          <a:lstStyle/>
          <a:p>
            <a:pPr eaLnBrk="1" hangingPunct="1">
              <a:buNone/>
            </a:pPr>
            <a:r>
              <a:rPr lang="en-US" altLang="zh-CN" sz="4800" b="1"/>
              <a:t>1</a:t>
            </a:r>
            <a:r>
              <a:rPr lang="zh-CN" altLang="en-US" sz="4800" b="1"/>
              <a:t>、时间</a:t>
            </a:r>
            <a:endParaRPr lang="zh-CN" altLang="en-US" sz="4800" b="1"/>
          </a:p>
          <a:p>
            <a:pPr eaLnBrk="1" hangingPunct="1">
              <a:buNone/>
            </a:pPr>
            <a:r>
              <a:rPr lang="en-US" altLang="zh-CN" sz="4800" b="1"/>
              <a:t>2</a:t>
            </a:r>
            <a:r>
              <a:rPr lang="zh-CN" altLang="en-US" sz="4800" b="1"/>
              <a:t>、地点</a:t>
            </a:r>
            <a:endParaRPr lang="zh-CN" altLang="en-US" sz="4800" b="1"/>
          </a:p>
          <a:p>
            <a:pPr eaLnBrk="1" hangingPunct="1">
              <a:buNone/>
            </a:pPr>
            <a:r>
              <a:rPr lang="en-US" altLang="zh-CN" sz="4800" b="1"/>
              <a:t>3</a:t>
            </a:r>
            <a:r>
              <a:rPr lang="zh-CN" altLang="en-US" sz="4800" b="1"/>
              <a:t>、人物</a:t>
            </a:r>
            <a:endParaRPr lang="zh-CN" altLang="en-US" sz="4800" b="1"/>
          </a:p>
          <a:p>
            <a:pPr eaLnBrk="1" hangingPunct="1">
              <a:buNone/>
            </a:pPr>
            <a:r>
              <a:rPr lang="en-US" altLang="zh-CN" sz="4800" b="1"/>
              <a:t>4</a:t>
            </a:r>
            <a:r>
              <a:rPr lang="zh-CN" altLang="en-US" sz="4800" b="1"/>
              <a:t>、事件的起因</a:t>
            </a:r>
            <a:endParaRPr lang="zh-CN" altLang="en-US" sz="4800" b="1"/>
          </a:p>
          <a:p>
            <a:pPr eaLnBrk="1" hangingPunct="1">
              <a:buNone/>
            </a:pPr>
            <a:r>
              <a:rPr lang="en-US" altLang="zh-CN" sz="4800" b="1"/>
              <a:t>5</a:t>
            </a:r>
            <a:r>
              <a:rPr lang="zh-CN" altLang="en-US" sz="4800" b="1"/>
              <a:t>、经过</a:t>
            </a:r>
            <a:endParaRPr lang="zh-CN" altLang="en-US" sz="4800" b="1"/>
          </a:p>
          <a:p>
            <a:pPr eaLnBrk="1" hangingPunct="1">
              <a:buNone/>
            </a:pPr>
            <a:r>
              <a:rPr lang="en-US" altLang="zh-CN" sz="4800" b="1"/>
              <a:t>6</a:t>
            </a:r>
            <a:r>
              <a:rPr lang="zh-CN" altLang="en-US" sz="4800" b="1"/>
              <a:t>、结果 </a:t>
            </a:r>
            <a:endParaRPr lang="zh-CN" altLang="en-US" sz="4800" b="1"/>
          </a:p>
        </p:txBody>
      </p:sp>
      <p:pic>
        <p:nvPicPr>
          <p:cNvPr id="120" name="图片 119"/>
          <p:cNvPicPr/>
          <p:nvPr/>
        </p:nvPicPr>
        <p:blipFill>
          <a:blip r:embed="rId2"/>
          <a:stretch>
            <a:fillRect/>
          </a:stretch>
        </p:blipFill>
        <p:spPr>
          <a:xfrm>
            <a:off x="6541135" y="4304030"/>
            <a:ext cx="2564765" cy="251587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2000" fill="hold"/>
                                        <p:tgtEl>
                                          <p:spTgt spid="1024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024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2000" fill="hold"/>
                                        <p:tgtEl>
                                          <p:spTgt spid="10243">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024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2000" fill="hold"/>
                                        <p:tgtEl>
                                          <p:spTgt spid="10243">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024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2000" fill="hold"/>
                                        <p:tgtEl>
                                          <p:spTgt spid="10243">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024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0243">
                                            <p:txEl>
                                              <p:pRg st="4" end="4"/>
                                            </p:txEl>
                                          </p:spTgt>
                                        </p:tgtEl>
                                        <p:attrNameLst>
                                          <p:attrName>style.visibility</p:attrName>
                                        </p:attrNameLst>
                                      </p:cBhvr>
                                      <p:to>
                                        <p:strVal val="visible"/>
                                      </p:to>
                                    </p:set>
                                    <p:anim calcmode="lin" valueType="num">
                                      <p:cBhvr additive="base">
                                        <p:cTn id="31" dur="2000" fill="hold"/>
                                        <p:tgtEl>
                                          <p:spTgt spid="10243">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1024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0243">
                                            <p:txEl>
                                              <p:pRg st="5" end="5"/>
                                            </p:txEl>
                                          </p:spTgt>
                                        </p:tgtEl>
                                        <p:attrNameLst>
                                          <p:attrName>style.visibility</p:attrName>
                                        </p:attrNameLst>
                                      </p:cBhvr>
                                      <p:to>
                                        <p:strVal val="visible"/>
                                      </p:to>
                                    </p:set>
                                    <p:anim calcmode="lin" valueType="num">
                                      <p:cBhvr additive="base">
                                        <p:cTn id="37" dur="2000" fill="hold"/>
                                        <p:tgtEl>
                                          <p:spTgt spid="10243">
                                            <p:txEl>
                                              <p:pRg st="5" end="5"/>
                                            </p:txEl>
                                          </p:spTgt>
                                        </p:tgtEl>
                                        <p:attrNameLst>
                                          <p:attrName>ppt_x</p:attrName>
                                        </p:attrNameLst>
                                      </p:cBhvr>
                                      <p:tavLst>
                                        <p:tav tm="0">
                                          <p:val>
                                            <p:strVal val="#ppt_x"/>
                                          </p:val>
                                        </p:tav>
                                        <p:tav tm="100000">
                                          <p:val>
                                            <p:strVal val="#ppt_x"/>
                                          </p:val>
                                        </p:tav>
                                      </p:tavLst>
                                    </p:anim>
                                    <p:anim calcmode="lin" valueType="num">
                                      <p:cBhvr additive="base">
                                        <p:cTn id="38" dur="2000" fill="hold"/>
                                        <p:tgtEl>
                                          <p:spTgt spid="1024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uiExpand="1" build="p"/>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Rectangle 2"/>
          <p:cNvSpPr>
            <a:spLocks noGrp="1"/>
          </p:cNvSpPr>
          <p:nvPr>
            <p:ph type="title"/>
          </p:nvPr>
        </p:nvSpPr>
        <p:spPr>
          <a:xfrm>
            <a:off x="457200" y="274638"/>
            <a:ext cx="8305800" cy="3078162"/>
          </a:xfrm>
        </p:spPr>
        <p:txBody>
          <a:bodyPr vert="horz" wrap="square" lIns="91440" tIns="45720" rIns="91440" bIns="45720" anchor="ctr" anchorCtr="0"/>
          <a:lstStyle/>
          <a:p>
            <a:pPr algn="l" eaLnBrk="1" hangingPunct="1"/>
            <a:r>
              <a:rPr lang="en-US" altLang="zh-CN" sz="4000" b="1"/>
              <a:t>③</a:t>
            </a:r>
            <a:r>
              <a:rPr lang="zh-CN" altLang="en-US" sz="4000" b="1">
                <a:solidFill>
                  <a:srgbClr val="FF0000"/>
                </a:solidFill>
              </a:rPr>
              <a:t>哲理之美</a:t>
            </a:r>
            <a:r>
              <a:rPr lang="en-US" altLang="zh-CN" sz="4000" b="1"/>
              <a:t>———</a:t>
            </a:r>
            <a:r>
              <a:rPr lang="zh-CN" altLang="en-US" sz="4000" b="1"/>
              <a:t>形象而含蓄，具有言外之意，富有哲理的句子。这些句子一般在文章的开头结尾。（作用：可以给人以启迪教育作用。）</a:t>
            </a:r>
            <a:endParaRPr lang="zh-CN" altLang="en-US" sz="4000" b="1"/>
          </a:p>
        </p:txBody>
      </p:sp>
      <p:sp>
        <p:nvSpPr>
          <p:cNvPr id="33795" name="Rectangle 3"/>
          <p:cNvSpPr>
            <a:spLocks noGrp="1"/>
          </p:cNvSpPr>
          <p:nvPr>
            <p:ph idx="1"/>
          </p:nvPr>
        </p:nvSpPr>
        <p:spPr>
          <a:xfrm>
            <a:off x="76200" y="3124200"/>
            <a:ext cx="9144000" cy="2493010"/>
          </a:xfrm>
        </p:spPr>
        <p:txBody>
          <a:bodyPr vert="horz" wrap="square" lIns="91440" tIns="45720" rIns="91440" bIns="45720" anchor="t" anchorCtr="0"/>
          <a:lstStyle/>
          <a:p>
            <a:pPr eaLnBrk="1" hangingPunct="1">
              <a:buNone/>
            </a:pPr>
            <a:br>
              <a:rPr lang="en-US" altLang="zh-CN" sz="4000"/>
            </a:br>
            <a:r>
              <a:rPr lang="en-US" altLang="zh-CN" sz="4000" b="1"/>
              <a:t>④</a:t>
            </a:r>
            <a:r>
              <a:rPr lang="zh-CN" altLang="en-US" sz="4000" b="1">
                <a:solidFill>
                  <a:srgbClr val="FF0000"/>
                </a:solidFill>
              </a:rPr>
              <a:t>内容之美</a:t>
            </a:r>
            <a:r>
              <a:rPr lang="en-US" altLang="zh-CN" sz="4000" b="1"/>
              <a:t>———</a:t>
            </a:r>
            <a:r>
              <a:rPr lang="zh-CN" altLang="en-US" sz="4000" b="1"/>
              <a:t>内容丰富题材新颖又与中心连接紧密的句子。（作用：全面新颖，能很好地为中心服务。） </a:t>
            </a:r>
            <a:br>
              <a:rPr lang="zh-CN" altLang="en-US" sz="4000" b="1"/>
            </a:br>
            <a:endParaRPr lang="zh-CN" altLang="en-US" sz="4000" b="1"/>
          </a:p>
        </p:txBody>
      </p:sp>
      <p:pic>
        <p:nvPicPr>
          <p:cNvPr id="119" name="图片 118"/>
          <p:cNvPicPr/>
          <p:nvPr/>
        </p:nvPicPr>
        <p:blipFill>
          <a:blip r:embed="rId2"/>
          <a:stretch>
            <a:fillRect/>
          </a:stretch>
        </p:blipFill>
        <p:spPr>
          <a:xfrm>
            <a:off x="7696200" y="5614670"/>
            <a:ext cx="1291590" cy="111061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 calcmode="lin" valueType="num">
                                      <p:cBhvr additive="base">
                                        <p:cTn id="7" dur="2000" fill="hold"/>
                                        <p:tgtEl>
                                          <p:spTgt spid="33795">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379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Rectangle 2"/>
          <p:cNvSpPr>
            <a:spLocks noGrp="1"/>
          </p:cNvSpPr>
          <p:nvPr>
            <p:ph type="title"/>
          </p:nvPr>
        </p:nvSpPr>
        <p:spPr>
          <a:xfrm>
            <a:off x="457200" y="0"/>
            <a:ext cx="8229600" cy="1417638"/>
          </a:xfrm>
        </p:spPr>
        <p:txBody>
          <a:bodyPr vert="horz" wrap="square" lIns="91440" tIns="45720" rIns="91440" bIns="45720" anchor="ctr" anchorCtr="0"/>
          <a:lstStyle/>
          <a:p>
            <a:pPr eaLnBrk="1" hangingPunct="1"/>
            <a:r>
              <a:rPr lang="zh-CN" altLang="en-US" b="1"/>
              <a:t>题型</a:t>
            </a:r>
            <a:r>
              <a:rPr lang="en-US" altLang="zh-CN" b="1"/>
              <a:t>3     </a:t>
            </a:r>
            <a:r>
              <a:rPr lang="zh-CN" altLang="en-US" b="1"/>
              <a:t>品味句子和关键词。</a:t>
            </a:r>
            <a:r>
              <a:rPr lang="zh-CN" altLang="en-US"/>
              <a:t> </a:t>
            </a:r>
            <a:endParaRPr lang="zh-CN" altLang="en-US"/>
          </a:p>
        </p:txBody>
      </p:sp>
      <p:sp>
        <p:nvSpPr>
          <p:cNvPr id="34819" name="Rectangle 3"/>
          <p:cNvSpPr>
            <a:spLocks noGrp="1"/>
          </p:cNvSpPr>
          <p:nvPr>
            <p:ph idx="1"/>
          </p:nvPr>
        </p:nvSpPr>
        <p:spPr>
          <a:xfrm>
            <a:off x="0" y="1066800"/>
            <a:ext cx="9144000" cy="5362575"/>
          </a:xfrm>
        </p:spPr>
        <p:txBody>
          <a:bodyPr vert="horz" wrap="square" lIns="91440" tIns="45720" rIns="91440" bIns="45720" anchor="t" anchorCtr="0"/>
          <a:lstStyle/>
          <a:p>
            <a:pPr eaLnBrk="1" hangingPunct="1">
              <a:lnSpc>
                <a:spcPct val="90000"/>
              </a:lnSpc>
              <a:buNone/>
            </a:pPr>
            <a:r>
              <a:rPr lang="zh-CN" altLang="en-US" b="1"/>
              <a:t>方法：</a:t>
            </a:r>
            <a:endParaRPr lang="zh-CN" altLang="en-US" b="1"/>
          </a:p>
          <a:p>
            <a:pPr eaLnBrk="1" hangingPunct="1">
              <a:lnSpc>
                <a:spcPct val="90000"/>
              </a:lnSpc>
              <a:buNone/>
            </a:pPr>
            <a:r>
              <a:rPr lang="en-US" altLang="zh-CN" b="1"/>
              <a:t>A</a:t>
            </a:r>
            <a:r>
              <a:rPr lang="zh-CN" altLang="en-US" b="1"/>
              <a:t>、分析用了什么修辞手法，如比喻、拟人等。若没有，则应选择有表现力的词语（如动词、形容词）进行。 </a:t>
            </a:r>
            <a:endParaRPr lang="zh-CN" altLang="en-US" b="1"/>
          </a:p>
          <a:p>
            <a:pPr eaLnBrk="1" hangingPunct="1">
              <a:lnSpc>
                <a:spcPct val="90000"/>
              </a:lnSpc>
              <a:buNone/>
            </a:pPr>
            <a:r>
              <a:rPr lang="en-US" altLang="zh-CN" b="1"/>
              <a:t>B</a:t>
            </a:r>
            <a:r>
              <a:rPr lang="zh-CN" altLang="en-US" b="1"/>
              <a:t>、分析表面意义（表面上的意思）和表达效果（生动形象地写出了</a:t>
            </a:r>
            <a:r>
              <a:rPr lang="en-US" altLang="zh-CN" b="1"/>
              <a:t>……</a:t>
            </a:r>
            <a:r>
              <a:rPr lang="zh-CN" altLang="en-US" b="1"/>
              <a:t>特点）。</a:t>
            </a:r>
            <a:r>
              <a:rPr lang="zh-CN" altLang="en-US"/>
              <a:t> </a:t>
            </a:r>
            <a:endParaRPr lang="zh-CN" altLang="en-US"/>
          </a:p>
          <a:p>
            <a:pPr eaLnBrk="1" hangingPunct="1">
              <a:lnSpc>
                <a:spcPct val="90000"/>
              </a:lnSpc>
              <a:buNone/>
            </a:pPr>
            <a:r>
              <a:rPr lang="en-US" altLang="zh-CN" b="1">
                <a:sym typeface="+mn-ea"/>
              </a:rPr>
              <a:t>C</a:t>
            </a:r>
            <a:r>
              <a:rPr lang="zh-CN" altLang="en-US" b="1">
                <a:sym typeface="+mn-ea"/>
              </a:rPr>
              <a:t>、分析深层含义（联系上下文、主题、作者意图，蕴涵有什么道理、思想、感情等），肯定了（褒扬了</a:t>
            </a:r>
            <a:r>
              <a:rPr lang="en-US" altLang="zh-CN" b="1">
                <a:sym typeface="+mn-ea"/>
              </a:rPr>
              <a:t>/</a:t>
            </a:r>
            <a:r>
              <a:rPr lang="zh-CN" altLang="en-US" b="1">
                <a:sym typeface="+mn-ea"/>
              </a:rPr>
              <a:t>赞美了</a:t>
            </a:r>
            <a:r>
              <a:rPr lang="en-US" altLang="zh-CN" b="1">
                <a:sym typeface="+mn-ea"/>
              </a:rPr>
              <a:t>/</a:t>
            </a:r>
            <a:r>
              <a:rPr lang="zh-CN" altLang="en-US" b="1">
                <a:sym typeface="+mn-ea"/>
              </a:rPr>
              <a:t>歌颂了）或批判了（讽刺了</a:t>
            </a:r>
            <a:r>
              <a:rPr lang="en-US" altLang="zh-CN" b="1">
                <a:sym typeface="+mn-ea"/>
              </a:rPr>
              <a:t>/</a:t>
            </a:r>
            <a:r>
              <a:rPr lang="zh-CN" altLang="en-US" b="1">
                <a:sym typeface="+mn-ea"/>
              </a:rPr>
              <a:t>否定了</a:t>
            </a:r>
            <a:r>
              <a:rPr lang="en-US" altLang="zh-CN" b="1">
                <a:sym typeface="+mn-ea"/>
              </a:rPr>
              <a:t>/</a:t>
            </a:r>
            <a:r>
              <a:rPr lang="zh-CN" altLang="en-US" b="1">
                <a:sym typeface="+mn-ea"/>
              </a:rPr>
              <a:t>反驳了）</a:t>
            </a:r>
            <a:r>
              <a:rPr lang="en-US" altLang="zh-CN" b="1">
                <a:sym typeface="+mn-ea"/>
              </a:rPr>
              <a:t>………</a:t>
            </a:r>
            <a:r>
              <a:rPr lang="zh-CN" altLang="en-US" b="1">
                <a:sym typeface="+mn-ea"/>
              </a:rPr>
              <a:t>，或者给了我们</a:t>
            </a:r>
            <a:r>
              <a:rPr lang="en-US" altLang="zh-CN" b="1">
                <a:sym typeface="+mn-ea"/>
              </a:rPr>
              <a:t>……</a:t>
            </a:r>
            <a:r>
              <a:rPr lang="zh-CN" altLang="en-US" b="1">
                <a:sym typeface="+mn-ea"/>
              </a:rPr>
              <a:t>的印象、启示、道理等。 </a:t>
            </a:r>
            <a:br>
              <a:rPr lang="zh-CN" altLang="en-US" b="1">
                <a:sym typeface="+mn-ea"/>
              </a:rPr>
            </a:br>
            <a:endParaRPr lang="zh-CN" altLang="en-US"/>
          </a:p>
          <a:p>
            <a:pPr eaLnBrk="1" hangingPunct="1">
              <a:lnSpc>
                <a:spcPct val="90000"/>
              </a:lnSpc>
              <a:buNone/>
            </a:pPr>
            <a:br>
              <a:rPr lang="zh-CN" altLang="en-US"/>
            </a:br>
            <a:endParaRPr lang="zh-CN" altLang="en-US"/>
          </a:p>
        </p:txBody>
      </p:sp>
      <p:pic>
        <p:nvPicPr>
          <p:cNvPr id="119" name="图片 118"/>
          <p:cNvPicPr/>
          <p:nvPr/>
        </p:nvPicPr>
        <p:blipFill>
          <a:blip r:embed="rId2"/>
          <a:stretch>
            <a:fillRect/>
          </a:stretch>
        </p:blipFill>
        <p:spPr>
          <a:xfrm>
            <a:off x="7696200" y="5791200"/>
            <a:ext cx="1389380" cy="98361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 calcmode="lin" valueType="num">
                                      <p:cBhvr additive="base">
                                        <p:cTn id="7" dur="2000" fill="hold"/>
                                        <p:tgtEl>
                                          <p:spTgt spid="34819">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348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nodeType="clickEffect">
                                  <p:stCondLst>
                                    <p:cond delay="0"/>
                                  </p:stCondLst>
                                  <p:childTnLst>
                                    <p:set>
                                      <p:cBhvr>
                                        <p:cTn id="12" dur="1" fill="hold">
                                          <p:stCondLst>
                                            <p:cond delay="0"/>
                                          </p:stCondLst>
                                        </p:cTn>
                                        <p:tgtEl>
                                          <p:spTgt spid="34819">
                                            <p:txEl>
                                              <p:pRg st="2" end="2"/>
                                            </p:txEl>
                                          </p:spTgt>
                                        </p:tgtEl>
                                        <p:attrNameLst>
                                          <p:attrName>style.visibility</p:attrName>
                                        </p:attrNameLst>
                                      </p:cBhvr>
                                      <p:to>
                                        <p:strVal val="visible"/>
                                      </p:to>
                                    </p:set>
                                    <p:anim calcmode="lin" valueType="num">
                                      <p:cBhvr additive="base">
                                        <p:cTn id="13" dur="2000" fill="hold"/>
                                        <p:tgtEl>
                                          <p:spTgt spid="34819">
                                            <p:txEl>
                                              <p:pRg st="2" end="2"/>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348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nodeType="clickEffect">
                                  <p:stCondLst>
                                    <p:cond delay="0"/>
                                  </p:stCondLst>
                                  <p:childTnLst>
                                    <p:set>
                                      <p:cBhvr>
                                        <p:cTn id="18" dur="1" fill="hold">
                                          <p:stCondLst>
                                            <p:cond delay="0"/>
                                          </p:stCondLst>
                                        </p:cTn>
                                        <p:tgtEl>
                                          <p:spTgt spid="34819">
                                            <p:txEl>
                                              <p:charRg st="3" end="3"/>
                                            </p:txEl>
                                          </p:spTgt>
                                        </p:tgtEl>
                                        <p:attrNameLst>
                                          <p:attrName>style.visibility</p:attrName>
                                        </p:attrNameLst>
                                      </p:cBhvr>
                                      <p:to>
                                        <p:strVal val="visible"/>
                                      </p:to>
                                    </p:set>
                                    <p:anim calcmode="lin" valueType="num">
                                      <p:cBhvr additive="base">
                                        <p:cTn id="19" dur="2000" fill="hold"/>
                                        <p:tgtEl>
                                          <p:spTgt spid="34819">
                                            <p:txEl>
                                              <p:charRg st="3" end="3"/>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34819">
                                            <p:txEl>
                                              <p:charRg st="3" end="3"/>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nodeType="clickEffect">
                                  <p:stCondLst>
                                    <p:cond delay="0"/>
                                  </p:stCondLst>
                                  <p:childTnLst>
                                    <p:set>
                                      <p:cBhvr>
                                        <p:cTn id="24" dur="1" fill="hold">
                                          <p:stCondLst>
                                            <p:cond delay="0"/>
                                          </p:stCondLst>
                                        </p:cTn>
                                        <p:tgtEl>
                                          <p:spTgt spid="34819">
                                            <p:txEl>
                                              <p:charRg st="92" end="94"/>
                                            </p:txEl>
                                          </p:spTgt>
                                        </p:tgtEl>
                                        <p:attrNameLst>
                                          <p:attrName>style.visibility</p:attrName>
                                        </p:attrNameLst>
                                      </p:cBhvr>
                                      <p:to>
                                        <p:strVal val="visible"/>
                                      </p:to>
                                    </p:set>
                                    <p:anim calcmode="lin" valueType="num">
                                      <p:cBhvr additive="base">
                                        <p:cTn id="25" dur="2000" fill="hold"/>
                                        <p:tgtEl>
                                          <p:spTgt spid="34819">
                                            <p:txEl>
                                              <p:charRg st="92" end="94"/>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34819">
                                            <p:txEl>
                                              <p:charRg st="92" end="9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57200" y="457200"/>
            <a:ext cx="8229600" cy="4525963"/>
          </a:xfrm>
        </p:spPr>
        <p:txBody>
          <a:bodyPr/>
          <a:lstStyle/>
          <a:p>
            <a:pPr marL="0" indent="0">
              <a:buNone/>
            </a:pPr>
            <a:r>
              <a:rPr lang="zh-CN" altLang="en-US" sz="8000">
                <a:solidFill>
                  <a:srgbClr val="FF0000"/>
                </a:solidFill>
              </a:rPr>
              <a:t>实战训练场</a:t>
            </a:r>
            <a:endParaRPr lang="zh-CN" altLang="en-US" sz="8000">
              <a:solidFill>
                <a:srgbClr val="FF0000"/>
              </a:solidFill>
            </a:endParaRPr>
          </a:p>
        </p:txBody>
      </p:sp>
      <p:pic>
        <p:nvPicPr>
          <p:cNvPr id="131" name="图片 130"/>
          <p:cNvPicPr/>
          <p:nvPr/>
        </p:nvPicPr>
        <p:blipFill>
          <a:blip r:embed="rId2"/>
          <a:stretch>
            <a:fillRect/>
          </a:stretch>
        </p:blipFill>
        <p:spPr>
          <a:xfrm>
            <a:off x="0" y="1981200"/>
            <a:ext cx="9144635" cy="4996815"/>
          </a:xfrm>
          <a:prstGeom prst="rect">
            <a:avLst/>
          </a:prstGeom>
          <a:noFill/>
          <a:ln w="9525">
            <a:noFill/>
          </a:ln>
        </p:spPr>
      </p:pic>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0835" name="文本占位符 120834"/>
          <p:cNvSpPr>
            <a:spLocks noGrp="1"/>
          </p:cNvSpPr>
          <p:nvPr>
            <p:ph type="body" idx="1"/>
          </p:nvPr>
        </p:nvSpPr>
        <p:spPr>
          <a:xfrm>
            <a:off x="76200" y="38735"/>
            <a:ext cx="9044940" cy="6779895"/>
          </a:xfrm>
        </p:spPr>
        <p:txBody>
          <a:bodyPr/>
          <a:lstStyle/>
          <a:p>
            <a:pPr marL="0" indent="0">
              <a:lnSpc>
                <a:spcPct val="80000"/>
              </a:lnSpc>
              <a:buNone/>
            </a:pPr>
            <a:r>
              <a:rPr lang="zh-CN" altLang="en-US" sz="4000" b="1">
                <a:solidFill>
                  <a:srgbClr val="3333FF"/>
                </a:solidFill>
              </a:rPr>
              <a:t>中考真题</a:t>
            </a:r>
            <a:r>
              <a:rPr lang="en-US" altLang="zh-CN" sz="4000" b="1">
                <a:solidFill>
                  <a:srgbClr val="3333FF"/>
                </a:solidFill>
              </a:rPr>
              <a:t>   </a:t>
            </a:r>
            <a:r>
              <a:rPr lang="zh-CN" altLang="en-US" sz="4000" b="1">
                <a:solidFill>
                  <a:srgbClr val="3333FF"/>
                </a:solidFill>
              </a:rPr>
              <a:t>阅读</a:t>
            </a:r>
            <a:r>
              <a:rPr lang="en-US" altLang="zh-CN" sz="4000" b="1">
                <a:solidFill>
                  <a:srgbClr val="3333FF"/>
                </a:solidFill>
              </a:rPr>
              <a:t>《</a:t>
            </a:r>
            <a:r>
              <a:rPr lang="zh-CN" altLang="en-US" sz="4000" b="1">
                <a:solidFill>
                  <a:srgbClr val="3333FF"/>
                </a:solidFill>
              </a:rPr>
              <a:t>母亲的目光</a:t>
            </a:r>
            <a:r>
              <a:rPr lang="en-US" altLang="zh-CN" sz="4000" b="1">
                <a:solidFill>
                  <a:srgbClr val="3333FF"/>
                </a:solidFill>
              </a:rPr>
              <a:t>》</a:t>
            </a:r>
            <a:r>
              <a:rPr lang="zh-CN" altLang="en-US" sz="4000" b="1">
                <a:solidFill>
                  <a:srgbClr val="3333FF"/>
                </a:solidFill>
              </a:rPr>
              <a:t>一文，回答第</a:t>
            </a:r>
            <a:r>
              <a:rPr lang="en-US" altLang="zh-CN" sz="4000" b="1">
                <a:solidFill>
                  <a:srgbClr val="3333FF"/>
                </a:solidFill>
              </a:rPr>
              <a:t>8</a:t>
            </a:r>
            <a:r>
              <a:rPr lang="en-US" altLang="zh-CN" sz="4000" b="1">
                <a:solidFill>
                  <a:srgbClr val="3333FF"/>
                </a:solidFill>
                <a:latin typeface="Arial" panose="020b0604020202020204" pitchFamily="34" charset="0"/>
              </a:rPr>
              <a:t>—</a:t>
            </a:r>
            <a:r>
              <a:rPr lang="en-US" altLang="zh-CN" sz="4000" b="1">
                <a:solidFill>
                  <a:srgbClr val="3333FF"/>
                </a:solidFill>
              </a:rPr>
              <a:t>11</a:t>
            </a:r>
            <a:r>
              <a:rPr lang="zh-CN" altLang="en-US" sz="4000" b="1">
                <a:solidFill>
                  <a:srgbClr val="3333FF"/>
                </a:solidFill>
              </a:rPr>
              <a:t>题。（</a:t>
            </a:r>
            <a:r>
              <a:rPr lang="en-US" altLang="zh-CN" sz="4000" b="1">
                <a:solidFill>
                  <a:srgbClr val="3333FF"/>
                </a:solidFill>
              </a:rPr>
              <a:t>19</a:t>
            </a:r>
            <a:r>
              <a:rPr lang="zh-CN" altLang="en-US" sz="4000" b="1">
                <a:solidFill>
                  <a:srgbClr val="3333FF"/>
                </a:solidFill>
              </a:rPr>
              <a:t>分）</a:t>
            </a:r>
            <a:endParaRPr lang="zh-CN" altLang="en-US" sz="4000" b="1">
              <a:solidFill>
                <a:srgbClr val="3333FF"/>
              </a:solidFill>
            </a:endParaRPr>
          </a:p>
          <a:p>
            <a:pPr marL="0" indent="0">
              <a:lnSpc>
                <a:spcPct val="80000"/>
              </a:lnSpc>
              <a:buNone/>
            </a:pPr>
            <a:r>
              <a:rPr lang="zh-CN" altLang="en-US" sz="3600" b="1">
                <a:solidFill>
                  <a:schemeClr val="tx2"/>
                </a:solidFill>
              </a:rPr>
              <a:t>①做了母亲之后，十分喜欢看着儿子睡觉。他泥瞅一样光滑的背，黝黑健康的胳膊，饱满茁壮的腿，眉宇间不可言说的可爱神情</a:t>
            </a:r>
            <a:r>
              <a:rPr lang="en-US" altLang="zh-CN" sz="3600" b="1">
                <a:solidFill>
                  <a:schemeClr val="tx2"/>
                </a:solidFill>
                <a:latin typeface="Arial" panose="020b0604020202020204" pitchFamily="34" charset="0"/>
              </a:rPr>
              <a:t>……</a:t>
            </a:r>
            <a:r>
              <a:rPr lang="zh-CN" altLang="en-US" sz="3600" b="1">
                <a:solidFill>
                  <a:schemeClr val="tx2"/>
                </a:solidFill>
              </a:rPr>
              <a:t>看着看着，我常常觉得，单是为了这么一看，女人就不能错过做母亲的机会。</a:t>
            </a:r>
            <a:endParaRPr lang="zh-CN" altLang="en-US" sz="3600" b="1">
              <a:solidFill>
                <a:schemeClr val="tx2"/>
              </a:solidFill>
            </a:endParaRPr>
          </a:p>
          <a:p>
            <a:pPr marL="0" indent="0">
              <a:lnSpc>
                <a:spcPct val="80000"/>
              </a:lnSpc>
              <a:buNone/>
            </a:pPr>
            <a:r>
              <a:rPr lang="zh-CN" altLang="en-US" sz="3600" b="1">
                <a:solidFill>
                  <a:schemeClr val="tx2"/>
                </a:solidFill>
              </a:rPr>
              <a:t>②忽然又想，自己这么小的时候，一定也是这么在母亲目光中熟睡的吧？然而愉乐的童年又是懵懂的</a:t>
            </a:r>
            <a:r>
              <a:rPr lang="zh-CN" altLang="en-US" sz="3600" b="1">
                <a:solidFill>
                  <a:schemeClr val="tx2"/>
                </a:solidFill>
                <a:sym typeface="+mn-ea"/>
              </a:rPr>
              <a:t>在这种目光里我一次也没有被看醒，所以也不曾记得。对这种目光开始有感受是在渐渐长大之后，那一年我大约十三四岁，正是女孩子刚刚有心事的时节。</a:t>
            </a:r>
            <a:endParaRPr lang="zh-CN" altLang="en-US" sz="3600" b="1">
              <a:solidFill>
                <a:schemeClr val="tx2"/>
              </a:solidFill>
            </a:endParaRPr>
          </a:p>
        </p:txBody>
      </p:sp>
      <p:pic>
        <p:nvPicPr>
          <p:cNvPr id="132" name="图片 131"/>
          <p:cNvPicPr/>
          <p:nvPr/>
        </p:nvPicPr>
        <p:blipFill>
          <a:blip r:embed="rId2"/>
          <a:stretch>
            <a:fillRect/>
          </a:stretch>
        </p:blipFill>
        <p:spPr>
          <a:xfrm>
            <a:off x="7798435" y="5641975"/>
            <a:ext cx="1201420" cy="1051560"/>
          </a:xfrm>
          <a:prstGeom prst="rect">
            <a:avLst/>
          </a:prstGeom>
          <a:noFill/>
          <a:ln w="9525">
            <a:noFill/>
          </a:ln>
        </p:spPr>
      </p:pic>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1859" name="文本占位符 121858"/>
          <p:cNvSpPr>
            <a:spLocks noGrp="1"/>
          </p:cNvSpPr>
          <p:nvPr>
            <p:ph type="body" idx="1"/>
          </p:nvPr>
        </p:nvSpPr>
        <p:spPr>
          <a:xfrm>
            <a:off x="135255" y="38100"/>
            <a:ext cx="8873490" cy="6781800"/>
          </a:xfrm>
        </p:spPr>
        <p:txBody>
          <a:bodyPr/>
          <a:lstStyle/>
          <a:p>
            <a:pPr marL="0" indent="0">
              <a:lnSpc>
                <a:spcPct val="80000"/>
              </a:lnSpc>
              <a:buNone/>
            </a:pPr>
            <a:r>
              <a:rPr lang="en-US" altLang="zh-CN" sz="3600" b="1">
                <a:solidFill>
                  <a:schemeClr val="tx2"/>
                </a:solidFill>
              </a:rPr>
              <a:t>    </a:t>
            </a:r>
            <a:r>
              <a:rPr lang="zh-CN" altLang="en-US" sz="3600" b="1">
                <a:solidFill>
                  <a:schemeClr val="tx2"/>
                </a:solidFill>
              </a:rPr>
              <a:t>③一天，我正在里间午睡，还没睡稳，听到母亲走进来，摸摸索索的，似乎在找什么东西，过了一会儿，忽然静了。可她分明又没有出去。我们两个的呼吸声交替着，如树叶的微叹，我莫名地觉得紧张起来，十分不自在。</a:t>
            </a:r>
            <a:r>
              <a:rPr lang="en-US" altLang="zh-CN" sz="3600" b="1">
                <a:solidFill>
                  <a:schemeClr val="tx2"/>
                </a:solidFill>
              </a:rPr>
              <a:t> </a:t>
            </a:r>
            <a:r>
              <a:rPr lang="zh-CN" altLang="en-US" sz="3600" b="1">
                <a:solidFill>
                  <a:schemeClr val="tx2"/>
                </a:solidFill>
              </a:rPr>
              <a:t>等了一会儿，还没有听到她的声响，便睁开眼</a:t>
            </a:r>
            <a:r>
              <a:rPr lang="zh-CN" altLang="en-US" sz="3600" b="1">
                <a:solidFill>
                  <a:schemeClr val="tx1"/>
                </a:solidFill>
              </a:rPr>
              <a:t>。</a:t>
            </a:r>
            <a:r>
              <a:rPr lang="zh-CN" altLang="en-US" sz="3600" b="1">
                <a:solidFill>
                  <a:schemeClr val="tx2"/>
                </a:solidFill>
                <a:sym typeface="+mn-ea"/>
              </a:rPr>
              <a:t>我看见，母亲站在离床一步远的地方，正默默地看着我。</a:t>
            </a:r>
            <a:endParaRPr lang="zh-CN" altLang="en-US" sz="3600" b="1">
              <a:solidFill>
                <a:schemeClr val="tx2"/>
              </a:solidFill>
            </a:endParaRPr>
          </a:p>
          <a:p>
            <a:pPr marL="0" indent="0">
              <a:lnSpc>
                <a:spcPct val="80000"/>
              </a:lnSpc>
              <a:buNone/>
            </a:pPr>
            <a:r>
              <a:rPr lang="en-US" altLang="zh-CN" sz="3600" b="1">
                <a:solidFill>
                  <a:schemeClr val="tx2"/>
                </a:solidFill>
                <a:sym typeface="+mn-ea"/>
              </a:rPr>
              <a:t>   </a:t>
            </a:r>
            <a:r>
              <a:rPr lang="zh-CN" altLang="en-US" sz="3600" b="1">
                <a:solidFill>
                  <a:schemeClr val="tx2"/>
                </a:solidFill>
                <a:sym typeface="+mn-ea"/>
              </a:rPr>
              <a:t>④“妈，怎么了？”我很纳闷。</a:t>
            </a:r>
            <a:endParaRPr lang="zh-CN" altLang="en-US" sz="3600" b="1">
              <a:solidFill>
                <a:schemeClr val="tx2"/>
              </a:solidFill>
              <a:sym typeface="+mn-ea"/>
            </a:endParaRPr>
          </a:p>
          <a:p>
            <a:pPr marL="0" indent="0">
              <a:lnSpc>
                <a:spcPct val="80000"/>
              </a:lnSpc>
              <a:buNone/>
            </a:pPr>
            <a:r>
              <a:rPr lang="en-US" altLang="zh-CN" sz="3600" b="1">
                <a:solidFill>
                  <a:schemeClr val="tx2"/>
                </a:solidFill>
                <a:sym typeface="+mn-ea"/>
              </a:rPr>
              <a:t>   </a:t>
            </a:r>
            <a:r>
              <a:rPr lang="zh-CN" altLang="en-US" sz="3600" b="1">
                <a:solidFill>
                  <a:schemeClr val="tx2"/>
                </a:solidFill>
                <a:sym typeface="+mn-ea"/>
              </a:rPr>
              <a:t>⑤“不怎么。”她说。似乎有些慌乱地怔了怔，走开了。</a:t>
            </a:r>
            <a:endParaRPr lang="zh-CN" altLang="en-US" sz="3600" b="1">
              <a:solidFill>
                <a:schemeClr val="tx2"/>
              </a:solidFill>
              <a:sym typeface="+mn-ea"/>
            </a:endParaRPr>
          </a:p>
          <a:p>
            <a:pPr marL="0" indent="0">
              <a:lnSpc>
                <a:spcPct val="80000"/>
              </a:lnSpc>
              <a:buNone/>
            </a:pPr>
            <a:r>
              <a:rPr lang="zh-CN" altLang="en-US" sz="3600" b="1">
                <a:solidFill>
                  <a:schemeClr val="tx2"/>
                </a:solidFill>
                <a:sym typeface="+mn-ea"/>
              </a:rPr>
              <a:t> </a:t>
            </a:r>
            <a:r>
              <a:rPr lang="en-US" altLang="zh-CN" sz="3600" b="1">
                <a:solidFill>
                  <a:schemeClr val="tx2"/>
                </a:solidFill>
                <a:sym typeface="+mn-ea"/>
              </a:rPr>
              <a:t> </a:t>
            </a:r>
            <a:r>
              <a:rPr lang="zh-CN" altLang="en-US" sz="3600" b="1">
                <a:solidFill>
                  <a:schemeClr val="tx2"/>
                </a:solidFill>
                <a:sym typeface="+mn-ea"/>
              </a:rPr>
              <a:t>⑥这种情形后来又重复了一次。我就有些不耐烦地说：“妈，你老是这么看我干吗？”</a:t>
            </a:r>
            <a:r>
              <a:rPr lang="en-US" altLang="zh-CN" sz="3600" b="1">
                <a:solidFill>
                  <a:schemeClr val="tx2"/>
                </a:solidFill>
                <a:sym typeface="+mn-ea"/>
              </a:rPr>
              <a:t>  </a:t>
            </a:r>
            <a:r>
              <a:rPr lang="zh-CN" altLang="en-US" sz="3600" b="1">
                <a:solidFill>
                  <a:schemeClr val="tx2"/>
                </a:solidFill>
                <a:sym typeface="+mn-ea"/>
              </a:rPr>
              <a:t>母亲仿佛犯了错似的，一句话也没说。</a:t>
            </a:r>
            <a:endParaRPr lang="zh-CN" altLang="en-US" sz="3600" b="1">
              <a:solidFill>
                <a:schemeClr val="tx2"/>
              </a:solidFill>
            </a:endParaRPr>
          </a:p>
          <a:p>
            <a:pPr marL="0" indent="0">
              <a:lnSpc>
                <a:spcPct val="80000"/>
              </a:lnSpc>
              <a:buNone/>
            </a:pPr>
            <a:endParaRPr lang="zh-CN" altLang="en-US" sz="3600" b="1">
              <a:solidFill>
                <a:schemeClr val="tx2"/>
              </a:solidFill>
            </a:endParaRPr>
          </a:p>
          <a:p>
            <a:pPr marL="0" indent="0">
              <a:buNone/>
            </a:pPr>
            <a:r>
              <a:rPr lang="zh-CN" altLang="en-US" sz="3600" b="1">
                <a:solidFill>
                  <a:srgbClr val="3333FF"/>
                </a:solidFill>
              </a:rPr>
              <a:t>　</a:t>
            </a:r>
            <a:endParaRPr lang="zh-CN" altLang="en-US" sz="3600" b="1">
              <a:solidFill>
                <a:srgbClr val="3333FF"/>
              </a:solidFill>
            </a:endParaRPr>
          </a:p>
        </p:txBody>
      </p:sp>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883" name="文本占位符 122882"/>
          <p:cNvSpPr>
            <a:spLocks noGrp="1"/>
          </p:cNvSpPr>
          <p:nvPr>
            <p:ph type="body" idx="1"/>
          </p:nvPr>
        </p:nvSpPr>
        <p:spPr>
          <a:xfrm>
            <a:off x="52070" y="38100"/>
            <a:ext cx="9039860" cy="6781800"/>
          </a:xfrm>
        </p:spPr>
        <p:txBody>
          <a:bodyPr/>
          <a:lstStyle/>
          <a:p>
            <a:pPr marL="0" indent="0">
              <a:lnSpc>
                <a:spcPct val="80000"/>
              </a:lnSpc>
              <a:buNone/>
            </a:pPr>
            <a:r>
              <a:rPr lang="en-US" altLang="zh-CN" sz="3600" b="1">
                <a:solidFill>
                  <a:schemeClr val="tx1"/>
                </a:solidFill>
              </a:rPr>
              <a:t>    </a:t>
            </a:r>
            <a:r>
              <a:rPr lang="zh-CN" altLang="en-US" sz="3600" b="1">
                <a:solidFill>
                  <a:schemeClr val="tx1"/>
                </a:solidFill>
              </a:rPr>
              <a:t>⑦</a:t>
            </a:r>
            <a:r>
              <a:rPr lang="zh-CN" altLang="en-US" sz="3600" b="1" u="sng">
                <a:solidFill>
                  <a:schemeClr val="tx1"/>
                </a:solidFill>
              </a:rPr>
              <a:t>以后，她再也没有这么看过我，或者说，是她再也没有让我发现她这么看着我了。</a:t>
            </a:r>
            <a:r>
              <a:rPr lang="zh-CN" altLang="en-US" sz="3600" b="1">
                <a:solidFill>
                  <a:schemeClr val="tx1"/>
                </a:solidFill>
              </a:rPr>
              <a:t>而到我终于有些懂得她这种目光的时候，她已经病逝了。</a:t>
            </a:r>
            <a:endParaRPr lang="zh-CN" altLang="en-US" sz="3600" b="1">
              <a:solidFill>
                <a:schemeClr val="tx1"/>
              </a:solidFill>
            </a:endParaRPr>
          </a:p>
          <a:p>
            <a:pPr marL="0" indent="0">
              <a:lnSpc>
                <a:spcPct val="80000"/>
              </a:lnSpc>
              <a:buNone/>
            </a:pPr>
            <a:r>
              <a:rPr lang="en-US" altLang="zh-CN" sz="3600" b="1">
                <a:solidFill>
                  <a:schemeClr val="tx1"/>
                </a:solidFill>
                <a:sym typeface="+mn-ea"/>
              </a:rPr>
              <a:t>    </a:t>
            </a:r>
            <a:r>
              <a:rPr lang="zh-CN" altLang="en-US" sz="3600" b="1">
                <a:solidFill>
                  <a:schemeClr val="tx1"/>
                </a:solidFill>
                <a:sym typeface="+mn-ea"/>
              </a:rPr>
              <a:t>⑧再也不会有人这么看着我了。我知道，这是天空对白云的目光，这是礁石对海浪的目光，这是河床对小鱼的目光。这种目光，只属于母亲。</a:t>
            </a:r>
            <a:r>
              <a:rPr lang="zh-CN" altLang="en-US" sz="3600" b="1">
                <a:solidFill>
                  <a:schemeClr val="tx2"/>
                </a:solidFill>
                <a:sym typeface="+mn-ea"/>
              </a:rPr>
              <a:t>⑨孩子在我的目光里，笑出声来。  我的目光给他带来了美梦了吗？我忽然 想，如果能够再次拥有母亲的这种目光，我该怎么做？是用笑的甜美来抚慰她的 疲惫和劳累？是用泪的晶莹来诠释自己的呼应和感怀？还是始终维持着单纯的睡颜，去成全她欣赏孩子和享受孩子的心情？</a:t>
            </a:r>
            <a:endParaRPr lang="zh-CN" altLang="en-US" sz="3600" b="1">
              <a:solidFill>
                <a:schemeClr val="tx1"/>
              </a:solidFill>
            </a:endParaRPr>
          </a:p>
          <a:p>
            <a:pPr>
              <a:lnSpc>
                <a:spcPct val="80000"/>
              </a:lnSpc>
            </a:pPr>
            <a:endParaRPr lang="zh-CN" altLang="en-US" sz="3600" b="1">
              <a:solidFill>
                <a:schemeClr val="tx1"/>
              </a:solidFill>
            </a:endParaRPr>
          </a:p>
        </p:txBody>
      </p:sp>
      <p:pic>
        <p:nvPicPr>
          <p:cNvPr id="132" name="图片 131"/>
          <p:cNvPicPr/>
          <p:nvPr/>
        </p:nvPicPr>
        <p:blipFill>
          <a:blip r:embed="rId2"/>
          <a:stretch>
            <a:fillRect/>
          </a:stretch>
        </p:blipFill>
        <p:spPr>
          <a:xfrm>
            <a:off x="6756400" y="5995035"/>
            <a:ext cx="2243455" cy="698500"/>
          </a:xfrm>
          <a:prstGeom prst="rect">
            <a:avLst/>
          </a:prstGeom>
          <a:noFill/>
          <a:ln w="9525">
            <a:noFill/>
          </a:ln>
        </p:spPr>
      </p:pic>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3907" name="文本占位符 123906"/>
          <p:cNvSpPr>
            <a:spLocks noGrp="1"/>
          </p:cNvSpPr>
          <p:nvPr>
            <p:ph type="body" idx="1"/>
          </p:nvPr>
        </p:nvSpPr>
        <p:spPr>
          <a:xfrm>
            <a:off x="76200" y="76200"/>
            <a:ext cx="9174480" cy="6856095"/>
          </a:xfrm>
        </p:spPr>
        <p:txBody>
          <a:bodyPr/>
          <a:lstStyle/>
          <a:p>
            <a:pPr marL="0" indent="0">
              <a:lnSpc>
                <a:spcPct val="80000"/>
              </a:lnSpc>
              <a:buNone/>
            </a:pPr>
            <a:r>
              <a:rPr lang="zh-CN" altLang="en-US" sz="4400" b="1">
                <a:solidFill>
                  <a:schemeClr val="tx2"/>
                </a:solidFill>
                <a:sym typeface="+mn-ea"/>
              </a:rPr>
              <a:t>⑩有些错误，生活从来都不再赐予改过的机会。我知道，这种假设对我而言，只是想像的盛宴而已。但是，我想，是不是还有一些人也许需要这种假设的提醒呢？如果，你还有幸拥有母亲；如果，你浅眠时的双睑偶然被母亲温暖的目光包裹，那么，千万不要像我当年一样无知和愚蠢。请你安然假寐，一定不要打扰母亲。</a:t>
            </a:r>
            <a:endParaRPr lang="zh-CN" altLang="en-US" sz="4400" b="1">
              <a:solidFill>
                <a:schemeClr val="tx2"/>
              </a:solidFill>
            </a:endParaRPr>
          </a:p>
          <a:p>
            <a:pPr marL="0" indent="0">
              <a:lnSpc>
                <a:spcPct val="80000"/>
              </a:lnSpc>
              <a:buNone/>
            </a:pPr>
            <a:r>
              <a:rPr lang="zh-CN" altLang="en-US" sz="4400" b="1">
                <a:solidFill>
                  <a:srgbClr val="3333FF"/>
                </a:solidFill>
                <a:sym typeface="+mn-ea"/>
              </a:rPr>
              <a:t>　你会知道。这种小小的成全，对你和母亲而言，都是一种深深的幸福。</a:t>
            </a:r>
            <a:endParaRPr lang="zh-CN" altLang="en-US" sz="4400" b="1">
              <a:solidFill>
                <a:schemeClr val="tx2"/>
              </a:solidFill>
            </a:endParaRPr>
          </a:p>
        </p:txBody>
      </p:sp>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5954" name="标题 125953"/>
          <p:cNvSpPr>
            <a:spLocks noGrp="1"/>
          </p:cNvSpPr>
          <p:nvPr>
            <p:ph type="title"/>
          </p:nvPr>
        </p:nvSpPr>
        <p:spPr>
          <a:xfrm>
            <a:off x="76200" y="76200"/>
            <a:ext cx="9601200" cy="1371600"/>
          </a:xfrm>
        </p:spPr>
        <p:txBody>
          <a:bodyPr anchor="ctr" anchorCtr="0"/>
          <a:lstStyle/>
          <a:p>
            <a:pPr algn="l"/>
            <a:r>
              <a:rPr lang="zh-CN" altLang="en-US" b="1"/>
              <a:t>品味第⑧段文字，回答问题。（</a:t>
            </a:r>
            <a:r>
              <a:rPr lang="en-US" altLang="zh-CN" b="1"/>
              <a:t>6</a:t>
            </a:r>
            <a:r>
              <a:rPr lang="zh-CN" altLang="en-US" b="1"/>
              <a:t>分）</a:t>
            </a:r>
            <a:br>
              <a:rPr lang="zh-CN" altLang="en-US" b="1"/>
            </a:br>
            <a:endParaRPr lang="zh-CN" altLang="en-US" b="1"/>
          </a:p>
        </p:txBody>
      </p:sp>
      <p:sp>
        <p:nvSpPr>
          <p:cNvPr id="125955" name="文本占位符 125954"/>
          <p:cNvSpPr>
            <a:spLocks noGrp="1"/>
          </p:cNvSpPr>
          <p:nvPr>
            <p:ph type="body" idx="1"/>
          </p:nvPr>
        </p:nvSpPr>
        <p:spPr>
          <a:xfrm>
            <a:off x="316230" y="919480"/>
            <a:ext cx="8717915" cy="2377440"/>
          </a:xfrm>
        </p:spPr>
        <p:txBody>
          <a:bodyPr/>
          <a:lstStyle/>
          <a:p>
            <a:pPr marL="0" indent="0">
              <a:lnSpc>
                <a:spcPct val="80000"/>
              </a:lnSpc>
              <a:buNone/>
            </a:pPr>
            <a:r>
              <a:rPr lang="zh-CN" altLang="en-US" sz="4000" b="1"/>
              <a:t>⑧</a:t>
            </a:r>
            <a:r>
              <a:rPr lang="zh-CN" altLang="en-US" sz="4000" b="1">
                <a:solidFill>
                  <a:srgbClr val="3333FF"/>
                </a:solidFill>
              </a:rPr>
              <a:t>再也不会有人这么看着我了。我知道，这是天空对白云的目光，这是礁石对海浪的目光，这是河床对小鱼的目光。这种目光，只属于母亲。</a:t>
            </a:r>
            <a:endParaRPr lang="zh-CN" altLang="en-US" sz="4000" b="1">
              <a:solidFill>
                <a:srgbClr val="3333FF"/>
              </a:solidFill>
            </a:endParaRPr>
          </a:p>
          <a:p>
            <a:pPr marL="0" indent="0">
              <a:lnSpc>
                <a:spcPct val="80000"/>
              </a:lnSpc>
              <a:buNone/>
            </a:pPr>
            <a:endParaRPr lang="zh-CN" altLang="en-US" sz="4000" b="1"/>
          </a:p>
        </p:txBody>
      </p:sp>
      <p:sp>
        <p:nvSpPr>
          <p:cNvPr id="2" name="文本框 1"/>
          <p:cNvSpPr txBox="1"/>
          <p:nvPr/>
        </p:nvSpPr>
        <p:spPr>
          <a:xfrm>
            <a:off x="152400" y="2895600"/>
            <a:ext cx="8957310" cy="2799715"/>
          </a:xfrm>
          <a:prstGeom prst="rect">
            <a:avLst/>
          </a:prstGeom>
          <a:noFill/>
        </p:spPr>
        <p:txBody>
          <a:bodyPr wrap="square" rtlCol="0" anchor="t">
            <a:spAutoFit/>
          </a:bodyPr>
          <a:lstStyle/>
          <a:p>
            <a:pPr marL="0" indent="0">
              <a:lnSpc>
                <a:spcPct val="80000"/>
              </a:lnSpc>
              <a:buNone/>
            </a:pPr>
            <a:r>
              <a:rPr lang="zh-CN" altLang="en-US" sz="4000" b="1">
                <a:sym typeface="+mn-ea"/>
              </a:rPr>
              <a:t>（</a:t>
            </a:r>
            <a:r>
              <a:rPr lang="en-US" altLang="zh-CN" sz="4000" b="1">
                <a:sym typeface="+mn-ea"/>
              </a:rPr>
              <a:t>1</a:t>
            </a:r>
            <a:r>
              <a:rPr lang="zh-CN" altLang="en-US" sz="4000" b="1">
                <a:sym typeface="+mn-ea"/>
              </a:rPr>
              <a:t>）这段把母亲比做天空、礁石和河床，突出了母亲目光的特点？                         </a:t>
            </a:r>
            <a:endParaRPr lang="zh-CN" altLang="en-US" sz="4000" b="1">
              <a:sym typeface="+mn-ea"/>
            </a:endParaRPr>
          </a:p>
          <a:p>
            <a:pPr marL="0" indent="0">
              <a:lnSpc>
                <a:spcPct val="80000"/>
              </a:lnSpc>
              <a:buNone/>
            </a:pPr>
            <a:endParaRPr lang="zh-CN" altLang="en-US" sz="4000" b="1">
              <a:sym typeface="+mn-ea"/>
            </a:endParaRPr>
          </a:p>
          <a:p>
            <a:pPr marL="0" indent="0">
              <a:lnSpc>
                <a:spcPct val="80000"/>
              </a:lnSpc>
              <a:buNone/>
            </a:pPr>
            <a:r>
              <a:rPr lang="zh-CN" altLang="en-US" sz="4000" b="1">
                <a:sym typeface="+mn-ea"/>
              </a:rPr>
              <a:t>（</a:t>
            </a:r>
            <a:r>
              <a:rPr lang="en-US" altLang="zh-CN" sz="4000" b="1">
                <a:sym typeface="+mn-ea"/>
              </a:rPr>
              <a:t>2</a:t>
            </a:r>
            <a:r>
              <a:rPr lang="zh-CN" altLang="en-US" sz="4000" b="1">
                <a:sym typeface="+mn-ea"/>
              </a:rPr>
              <a:t>）“再也不会有人这么看着我了”，这句话表达了作者怎样的思想情感？</a:t>
            </a:r>
            <a:endParaRPr lang="zh-CN" altLang="en-US" sz="4000"/>
          </a:p>
        </p:txBody>
      </p:sp>
      <p:sp>
        <p:nvSpPr>
          <p:cNvPr id="126979" name="文本框 126978"/>
          <p:cNvSpPr txBox="1"/>
          <p:nvPr/>
        </p:nvSpPr>
        <p:spPr>
          <a:xfrm>
            <a:off x="1447800" y="3993515"/>
            <a:ext cx="5080000" cy="762000"/>
          </a:xfrm>
          <a:prstGeom prst="rect">
            <a:avLst/>
          </a:prstGeom>
          <a:noFill/>
          <a:ln w="9525">
            <a:noFill/>
          </a:ln>
        </p:spPr>
        <p:txBody>
          <a:bodyPr>
            <a:spAutoFit/>
          </a:bodyPr>
          <a:lstStyle/>
          <a:p>
            <a:r>
              <a:rPr lang="zh-CN" altLang="en-US" sz="4400" b="1">
                <a:solidFill>
                  <a:srgbClr val="3333FF"/>
                </a:solidFill>
                <a:latin typeface="宋体" panose="02010600030101010101" pitchFamily="2" charset="-122"/>
                <a:sym typeface="宋体" panose="02010600030101010101" pitchFamily="2" charset="-122"/>
              </a:rPr>
              <a:t>执着和深情</a:t>
            </a:r>
            <a:endParaRPr lang="zh-CN" altLang="en-US" sz="4400" b="1">
              <a:solidFill>
                <a:srgbClr val="3333FF"/>
              </a:solidFill>
              <a:latin typeface="宋体" panose="02010600030101010101" pitchFamily="2" charset="-122"/>
              <a:sym typeface="宋体" panose="02010600030101010101" pitchFamily="2" charset="-122"/>
            </a:endParaRPr>
          </a:p>
        </p:txBody>
      </p:sp>
      <p:sp>
        <p:nvSpPr>
          <p:cNvPr id="3" name="文本框 2"/>
          <p:cNvSpPr txBox="1"/>
          <p:nvPr/>
        </p:nvSpPr>
        <p:spPr>
          <a:xfrm>
            <a:off x="457200" y="3962400"/>
            <a:ext cx="1305560" cy="1445260"/>
          </a:xfrm>
          <a:prstGeom prst="rect">
            <a:avLst/>
          </a:prstGeom>
          <a:noFill/>
        </p:spPr>
        <p:txBody>
          <a:bodyPr wrap="none" rtlCol="0" anchor="t">
            <a:spAutoFit/>
          </a:bodyPr>
          <a:lstStyle/>
          <a:p>
            <a:r>
              <a:rPr lang="zh-CN" altLang="en-US" b="1">
                <a:sym typeface="+mn-ea"/>
              </a:rPr>
              <a:t>答：</a:t>
            </a:r>
            <a:br>
              <a:rPr lang="zh-CN" altLang="en-US" b="1">
                <a:sym typeface="+mn-ea"/>
              </a:rPr>
            </a:br>
            <a:endParaRPr lang="zh-CN" altLang="en-US"/>
          </a:p>
        </p:txBody>
      </p:sp>
      <p:sp>
        <p:nvSpPr>
          <p:cNvPr id="4" name="文本框 3"/>
          <p:cNvSpPr txBox="1"/>
          <p:nvPr/>
        </p:nvSpPr>
        <p:spPr>
          <a:xfrm>
            <a:off x="152400" y="5562600"/>
            <a:ext cx="1305560" cy="1445260"/>
          </a:xfrm>
          <a:prstGeom prst="rect">
            <a:avLst/>
          </a:prstGeom>
          <a:noFill/>
        </p:spPr>
        <p:txBody>
          <a:bodyPr wrap="none" rtlCol="0" anchor="t">
            <a:spAutoFit/>
          </a:bodyPr>
          <a:lstStyle/>
          <a:p>
            <a:r>
              <a:rPr lang="zh-CN" altLang="en-US" b="1">
                <a:sym typeface="+mn-ea"/>
              </a:rPr>
              <a:t>答：</a:t>
            </a:r>
            <a:br>
              <a:rPr lang="zh-CN" altLang="en-US" b="1">
                <a:sym typeface="+mn-ea"/>
              </a:rPr>
            </a:br>
            <a:endParaRPr lang="zh-CN" altLang="en-US"/>
          </a:p>
        </p:txBody>
      </p:sp>
      <p:sp>
        <p:nvSpPr>
          <p:cNvPr id="126980" name="文本框 126979"/>
          <p:cNvSpPr txBox="1"/>
          <p:nvPr/>
        </p:nvSpPr>
        <p:spPr>
          <a:xfrm>
            <a:off x="1219200" y="5452110"/>
            <a:ext cx="7696200" cy="1322070"/>
          </a:xfrm>
          <a:prstGeom prst="rect">
            <a:avLst/>
          </a:prstGeom>
          <a:noFill/>
          <a:ln w="9525">
            <a:noFill/>
          </a:ln>
        </p:spPr>
        <p:txBody>
          <a:bodyPr>
            <a:spAutoFit/>
          </a:bodyPr>
          <a:lstStyle/>
          <a:p>
            <a:r>
              <a:rPr lang="zh-CN" altLang="en-US" sz="4000" b="1">
                <a:solidFill>
                  <a:srgbClr val="3333FF"/>
                </a:solidFill>
                <a:latin typeface="宋体" panose="02010600030101010101" pitchFamily="2" charset="-122"/>
                <a:sym typeface="宋体" panose="02010600030101010101" pitchFamily="2" charset="-122"/>
              </a:rPr>
              <a:t>既有失去母亲的哀伤，又有不解母亲深情的懊悔。</a:t>
            </a:r>
            <a:endParaRPr lang="zh-CN" altLang="en-US" sz="4000" b="1">
              <a:solidFill>
                <a:srgbClr val="3333FF"/>
              </a:solidFill>
              <a:latin typeface="宋体" panose="02010600030101010101" pitchFamily="2" charset="-122"/>
              <a:sym typeface="宋体" panose="02010600030101010101" pitchFamily="2" charset="-122"/>
            </a:endParaRPr>
          </a:p>
        </p:txBody>
      </p:sp>
      <p:pic>
        <p:nvPicPr>
          <p:cNvPr id="134" name="图片 133"/>
          <p:cNvPicPr/>
          <p:nvPr/>
        </p:nvPicPr>
        <p:blipFill>
          <a:blip r:embed="rId2"/>
          <a:stretch>
            <a:fillRect/>
          </a:stretch>
        </p:blipFill>
        <p:spPr>
          <a:xfrm>
            <a:off x="7581265" y="6135370"/>
            <a:ext cx="1391920" cy="79184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6979"/>
                                        </p:tgtEl>
                                        <p:attrNameLst>
                                          <p:attrName>style.visibility</p:attrName>
                                        </p:attrNameLst>
                                      </p:cBhvr>
                                      <p:to>
                                        <p:strVal val="visible"/>
                                      </p:to>
                                    </p:set>
                                    <p:anim calcmode="lin" valueType="num">
                                      <p:cBhvr additive="base">
                                        <p:cTn id="7" dur="500" fill="hold"/>
                                        <p:tgtEl>
                                          <p:spTgt spid="126979"/>
                                        </p:tgtEl>
                                        <p:attrNameLst>
                                          <p:attrName>ppt_x</p:attrName>
                                        </p:attrNameLst>
                                      </p:cBhvr>
                                      <p:tavLst>
                                        <p:tav tm="0">
                                          <p:val>
                                            <p:strVal val="#ppt_x"/>
                                          </p:val>
                                        </p:tav>
                                        <p:tav tm="100000">
                                          <p:val>
                                            <p:strVal val="#ppt_x"/>
                                          </p:val>
                                        </p:tav>
                                      </p:tavLst>
                                    </p:anim>
                                    <p:anim calcmode="lin" valueType="num">
                                      <p:cBhvr additive="base">
                                        <p:cTn id="8" dur="500" fill="hold"/>
                                        <p:tgtEl>
                                          <p:spTgt spid="12697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6980"/>
                                        </p:tgtEl>
                                        <p:attrNameLst>
                                          <p:attrName>style.visibility</p:attrName>
                                        </p:attrNameLst>
                                      </p:cBhvr>
                                      <p:to>
                                        <p:strVal val="visible"/>
                                      </p:to>
                                    </p:set>
                                    <p:anim calcmode="lin" valueType="num">
                                      <p:cBhvr additive="base">
                                        <p:cTn id="13" dur="500" fill="hold"/>
                                        <p:tgtEl>
                                          <p:spTgt spid="126980"/>
                                        </p:tgtEl>
                                        <p:attrNameLst>
                                          <p:attrName>ppt_x</p:attrName>
                                        </p:attrNameLst>
                                      </p:cBhvr>
                                      <p:tavLst>
                                        <p:tav tm="0">
                                          <p:val>
                                            <p:strVal val="#ppt_x"/>
                                          </p:val>
                                        </p:tav>
                                        <p:tav tm="100000">
                                          <p:val>
                                            <p:strVal val="#ppt_x"/>
                                          </p:val>
                                        </p:tav>
                                      </p:tavLst>
                                    </p:anim>
                                    <p:anim calcmode="lin" valueType="num">
                                      <p:cBhvr additive="base">
                                        <p:cTn id="14" dur="500" fill="hold"/>
                                        <p:tgtEl>
                                          <p:spTgt spid="12698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6979" grpId="0"/>
      <p:bldP spid="126980" grpId="0"/>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2" name="标题 1"/>
          <p:cNvSpPr>
            <a:spLocks noGrp="1"/>
          </p:cNvSpPr>
          <p:nvPr>
            <p:ph type="title" idx="4294967295"/>
          </p:nvPr>
        </p:nvSpPr>
        <p:spPr>
          <a:xfrm>
            <a:off x="457200" y="457200"/>
            <a:ext cx="8229600" cy="1143000"/>
          </a:xfrm>
        </p:spPr>
        <p:txBody>
          <a:bodyPr vert="horz" wrap="square" anchor="ctr" anchorCtr="0"/>
          <a:lstStyle/>
          <a:p>
            <a:pPr algn="l" eaLnBrk="1" hangingPunct="1"/>
            <a:r>
              <a:rPr lang="zh-CN" altLang="en-US" b="1"/>
              <a:t>第⑦段画线部分前后两句在表意上有什么不同，谈谈你的理解。（</a:t>
            </a:r>
            <a:r>
              <a:rPr lang="en-US" altLang="zh-CN" b="1"/>
              <a:t>4</a:t>
            </a:r>
            <a:r>
              <a:rPr lang="zh-CN" altLang="en-US" b="1"/>
              <a:t>分</a:t>
            </a:r>
            <a:r>
              <a:rPr lang="en-US" altLang="zh-CN" b="1"/>
              <a:t>)</a:t>
            </a:r>
            <a:endParaRPr lang="en-US" altLang="zh-CN" b="1"/>
          </a:p>
        </p:txBody>
      </p:sp>
      <p:sp>
        <p:nvSpPr>
          <p:cNvPr id="128003" name="内容占位符 2"/>
          <p:cNvSpPr>
            <a:spLocks noGrp="1"/>
          </p:cNvSpPr>
          <p:nvPr>
            <p:ph idx="1"/>
          </p:nvPr>
        </p:nvSpPr>
        <p:spPr>
          <a:xfrm>
            <a:off x="457200" y="2057400"/>
            <a:ext cx="8229600" cy="4527550"/>
          </a:xfrm>
        </p:spPr>
        <p:txBody>
          <a:bodyPr vert="horz" wrap="square" anchor="t" anchorCtr="0"/>
          <a:lstStyle/>
          <a:p>
            <a:pPr marL="0" indent="0" eaLnBrk="1" hangingPunct="1">
              <a:buNone/>
            </a:pPr>
            <a:r>
              <a:rPr lang="zh-CN" altLang="en-US" sz="4400" b="1" u="sng">
                <a:solidFill>
                  <a:srgbClr val="3333FF"/>
                </a:solidFill>
              </a:rPr>
              <a:t>以后，她再也没有这么看过我，或者说，是她再也没有让我发现她这么看着我了。</a:t>
            </a:r>
            <a:endParaRPr lang="zh-CN" altLang="en-US" sz="4400" b="1" u="sng">
              <a:solidFill>
                <a:srgbClr val="3333FF"/>
              </a:solidFill>
            </a:endParaRPr>
          </a:p>
        </p:txBody>
      </p:sp>
      <p:sp>
        <p:nvSpPr>
          <p:cNvPr id="128004" name="文本框 128003"/>
          <p:cNvSpPr txBox="1"/>
          <p:nvPr/>
        </p:nvSpPr>
        <p:spPr>
          <a:xfrm>
            <a:off x="152400" y="4181475"/>
            <a:ext cx="8610600" cy="2676525"/>
          </a:xfrm>
          <a:prstGeom prst="rect">
            <a:avLst/>
          </a:prstGeom>
          <a:noFill/>
          <a:ln w="9525">
            <a:noFill/>
          </a:ln>
        </p:spPr>
        <p:txBody>
          <a:bodyPr>
            <a:spAutoFit/>
          </a:bodyPr>
          <a:lstStyle/>
          <a:p>
            <a:r>
              <a:rPr lang="zh-CN" altLang="en-US" sz="4000" b="1">
                <a:solidFill>
                  <a:srgbClr val="FF0066"/>
                </a:solidFill>
                <a:latin typeface="Arial" panose="020b0604020202020204" pitchFamily="34" charset="0"/>
              </a:rPr>
              <a:t>前句讲我的感觉，母亲没有再看过我；后句讲母亲对我的爱抚并未因我的烦怪而停止，只是做得更隐蔽。</a:t>
            </a:r>
            <a:endParaRPr lang="zh-CN" altLang="en-US" sz="4000" b="1">
              <a:solidFill>
                <a:srgbClr val="FF0066"/>
              </a:solidFill>
              <a:latin typeface="Arial" panose="020b0604020202020204" pitchFamily="34" charset="0"/>
            </a:endParaRPr>
          </a:p>
          <a:p>
            <a:endParaRPr lang="zh-CN" altLang="en-US" sz="4000" b="1">
              <a:solidFill>
                <a:srgbClr val="FF0066"/>
              </a:solidFill>
              <a:latin typeface="Arial" panose="020b0604020202020204" pitchFamily="34" charset="0"/>
            </a:endParaRPr>
          </a:p>
        </p:txBody>
      </p:sp>
      <p:pic>
        <p:nvPicPr>
          <p:cNvPr id="132" name="图片 131"/>
          <p:cNvPicPr/>
          <p:nvPr/>
        </p:nvPicPr>
        <p:blipFill>
          <a:blip r:embed="rId2"/>
          <a:stretch>
            <a:fillRect/>
          </a:stretch>
        </p:blipFill>
        <p:spPr>
          <a:xfrm>
            <a:off x="6629400" y="5638800"/>
            <a:ext cx="2370455" cy="105473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8004"/>
                                        </p:tgtEl>
                                        <p:attrNameLst>
                                          <p:attrName>style.visibility</p:attrName>
                                        </p:attrNameLst>
                                      </p:cBhvr>
                                      <p:to>
                                        <p:strVal val="visible"/>
                                      </p:to>
                                    </p:set>
                                    <p:anim calcmode="lin" valueType="num">
                                      <p:cBhvr additive="base">
                                        <p:cTn id="7" dur="500" fill="hold"/>
                                        <p:tgtEl>
                                          <p:spTgt spid="128004"/>
                                        </p:tgtEl>
                                        <p:attrNameLst>
                                          <p:attrName>ppt_x</p:attrName>
                                        </p:attrNameLst>
                                      </p:cBhvr>
                                      <p:tavLst>
                                        <p:tav tm="0">
                                          <p:val>
                                            <p:strVal val="#ppt_x"/>
                                          </p:val>
                                        </p:tav>
                                        <p:tav tm="100000">
                                          <p:val>
                                            <p:strVal val="#ppt_x"/>
                                          </p:val>
                                        </p:tav>
                                      </p:tavLst>
                                    </p:anim>
                                    <p:anim calcmode="lin" valueType="num">
                                      <p:cBhvr additive="base">
                                        <p:cTn id="8" dur="500" fill="hold"/>
                                        <p:tgtEl>
                                          <p:spTgt spid="1280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8004"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9026" name="标题 1"/>
          <p:cNvSpPr>
            <a:spLocks noGrp="1"/>
          </p:cNvSpPr>
          <p:nvPr>
            <p:ph type="title" idx="4294967295"/>
          </p:nvPr>
        </p:nvSpPr>
        <p:spPr>
          <a:xfrm>
            <a:off x="533400" y="914400"/>
            <a:ext cx="8229600" cy="1143000"/>
          </a:xfrm>
        </p:spPr>
        <p:txBody>
          <a:bodyPr vert="horz" wrap="square" anchor="ctr" anchorCtr="0"/>
          <a:lstStyle/>
          <a:p>
            <a:pPr algn="l" eaLnBrk="1" hangingPunct="1"/>
            <a:r>
              <a:rPr lang="zh-CN" altLang="en-US" sz="4000" b="1"/>
              <a:t>最后一段，“</a:t>
            </a:r>
            <a:r>
              <a:rPr lang="zh-CN" altLang="en-US" sz="4000" b="1">
                <a:solidFill>
                  <a:srgbClr val="FF0066"/>
                </a:solidFill>
              </a:rPr>
              <a:t>你会知道，这种小小的成全，对你和母亲而言，都是一种深深的幸福</a:t>
            </a:r>
            <a:r>
              <a:rPr lang="zh-CN" altLang="en-US" sz="4000" b="1"/>
              <a:t>。”如何理解这句话的含义？（</a:t>
            </a:r>
            <a:r>
              <a:rPr lang="en-US" altLang="zh-CN" sz="4000" b="1"/>
              <a:t>4</a:t>
            </a:r>
            <a:r>
              <a:rPr lang="zh-CN" altLang="en-US" sz="4000" b="1"/>
              <a:t>分）</a:t>
            </a:r>
            <a:endParaRPr lang="zh-CN" altLang="en-US" sz="4000" b="1"/>
          </a:p>
        </p:txBody>
      </p:sp>
      <p:sp>
        <p:nvSpPr>
          <p:cNvPr id="129027" name="内容占位符 2"/>
          <p:cNvSpPr>
            <a:spLocks noGrp="1"/>
          </p:cNvSpPr>
          <p:nvPr>
            <p:ph idx="1"/>
          </p:nvPr>
        </p:nvSpPr>
        <p:spPr>
          <a:xfrm>
            <a:off x="609600" y="2971800"/>
            <a:ext cx="8229600" cy="2703830"/>
          </a:xfrm>
        </p:spPr>
        <p:txBody>
          <a:bodyPr vert="horz" wrap="square" anchor="t" anchorCtr="0"/>
          <a:lstStyle/>
          <a:p>
            <a:pPr marL="0" indent="0" eaLnBrk="1" hangingPunct="1">
              <a:buNone/>
            </a:pPr>
            <a:r>
              <a:rPr lang="zh-CN" altLang="en-US" sz="4400" b="1">
                <a:solidFill>
                  <a:srgbClr val="3333FF"/>
                </a:solidFill>
              </a:rPr>
              <a:t>你躺在母亲的爱抚里，你是幸福的；母亲欣赏并爱抚着自己的孩子，也是一种享受和幸福。</a:t>
            </a:r>
            <a:r>
              <a:rPr lang="zh-CN" altLang="en-US" sz="4400">
                <a:solidFill>
                  <a:srgbClr val="3333FF"/>
                </a:solidFill>
              </a:rPr>
              <a:t>（意思对即可）</a:t>
            </a:r>
            <a:endParaRPr lang="zh-CN" altLang="en-US" sz="4400">
              <a:solidFill>
                <a:srgbClr val="3333FF"/>
              </a:solidFill>
            </a:endParaRPr>
          </a:p>
        </p:txBody>
      </p:sp>
      <p:pic>
        <p:nvPicPr>
          <p:cNvPr id="134" name="图片 133"/>
          <p:cNvPicPr/>
          <p:nvPr/>
        </p:nvPicPr>
        <p:blipFill>
          <a:blip r:embed="rId2"/>
          <a:stretch>
            <a:fillRect/>
          </a:stretch>
        </p:blipFill>
        <p:spPr>
          <a:xfrm>
            <a:off x="6248400" y="5334000"/>
            <a:ext cx="2745740" cy="14598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129027">
                                            <p:txEl>
                                              <p:pRg st="0" end="0"/>
                                            </p:txEl>
                                          </p:spTgt>
                                        </p:tgtEl>
                                        <p:attrNameLst>
                                          <p:attrName>style.visibility</p:attrName>
                                        </p:attrNameLst>
                                      </p:cBhvr>
                                      <p:to>
                                        <p:strVal val="visible"/>
                                      </p:to>
                                    </p:set>
                                    <p:anim calcmode="lin" valueType="num">
                                      <p:cBhvr additive="base">
                                        <p:cTn id="7" dur="500" fill="hold"/>
                                        <p:tgtEl>
                                          <p:spTgt spid="12902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2902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2" name="Rectangle 2"/>
          <p:cNvSpPr>
            <a:spLocks noGrp="1"/>
          </p:cNvSpPr>
          <p:nvPr>
            <p:ph type="title"/>
          </p:nvPr>
        </p:nvSpPr>
        <p:spPr>
          <a:xfrm>
            <a:off x="228600" y="0"/>
            <a:ext cx="8229600" cy="990600"/>
          </a:xfrm>
        </p:spPr>
        <p:txBody>
          <a:bodyPr vert="horz" wrap="square" lIns="91440" tIns="45720" rIns="91440" bIns="45720" anchor="ctr" anchorCtr="0"/>
          <a:lstStyle/>
          <a:p>
            <a:pPr algn="l" eaLnBrk="1" hangingPunct="1"/>
            <a:r>
              <a:rPr lang="zh-CN" altLang="en-US" sz="4800" b="1"/>
              <a:t>二、叙述的</a:t>
            </a:r>
            <a:r>
              <a:rPr lang="zh-CN" altLang="en-US" sz="4800" b="1">
                <a:solidFill>
                  <a:srgbClr val="FF6600"/>
                </a:solidFill>
              </a:rPr>
              <a:t>顺序</a:t>
            </a:r>
            <a:r>
              <a:rPr lang="zh-CN" altLang="en-US" sz="4800" b="1"/>
              <a:t> </a:t>
            </a:r>
            <a:endParaRPr lang="zh-CN" altLang="en-US" sz="4800" b="1"/>
          </a:p>
        </p:txBody>
      </p:sp>
      <p:sp>
        <p:nvSpPr>
          <p:cNvPr id="20483" name="Rectangle 3"/>
          <p:cNvSpPr>
            <a:spLocks noGrp="1"/>
          </p:cNvSpPr>
          <p:nvPr>
            <p:ph idx="1"/>
          </p:nvPr>
        </p:nvSpPr>
        <p:spPr>
          <a:xfrm>
            <a:off x="0" y="838200"/>
            <a:ext cx="9144000" cy="6019800"/>
          </a:xfrm>
        </p:spPr>
        <p:txBody>
          <a:bodyPr vert="horz" wrap="square" lIns="91440" tIns="45720" rIns="91440" bIns="45720" anchor="t" anchorCtr="0"/>
          <a:lstStyle/>
          <a:p>
            <a:pPr eaLnBrk="1" hangingPunct="1">
              <a:buNone/>
            </a:pPr>
            <a:r>
              <a:rPr lang="en-US" altLang="zh-CN" sz="4400" b="1"/>
              <a:t>1</a:t>
            </a:r>
            <a:r>
              <a:rPr lang="zh-CN" altLang="en-US" sz="4400" b="1"/>
              <a:t>、</a:t>
            </a:r>
            <a:r>
              <a:rPr lang="zh-CN" altLang="en-US" sz="4400" b="1">
                <a:solidFill>
                  <a:srgbClr val="FF6600"/>
                </a:solidFill>
              </a:rPr>
              <a:t>顺叙</a:t>
            </a:r>
            <a:r>
              <a:rPr lang="zh-CN" altLang="en-US" sz="4400" b="1"/>
              <a:t>：顺叙就是按照事件发生、发展的时间先后顺序来进行叙述的方法，先发生的先说，后发生的后说。 </a:t>
            </a:r>
            <a:endParaRPr lang="zh-CN" altLang="en-US" sz="4400" b="1"/>
          </a:p>
          <a:p>
            <a:pPr eaLnBrk="1" hangingPunct="1">
              <a:buNone/>
            </a:pPr>
            <a:r>
              <a:rPr lang="en-US" altLang="zh-CN" sz="4400" b="1"/>
              <a:t>2</a:t>
            </a:r>
            <a:r>
              <a:rPr lang="zh-CN" altLang="en-US" sz="4400" b="1"/>
              <a:t>、</a:t>
            </a:r>
            <a:r>
              <a:rPr lang="zh-CN" altLang="en-US" sz="4400" b="1">
                <a:solidFill>
                  <a:srgbClr val="FF6600"/>
                </a:solidFill>
              </a:rPr>
              <a:t>倒叙</a:t>
            </a:r>
            <a:r>
              <a:rPr lang="zh-CN" altLang="en-US" sz="4400" b="1"/>
              <a:t>：把事件的结局或某个最重要、最突出的片段提到文章前边，然后再从事件的开头按事情原来的发展顺序进行叙述的方法</a:t>
            </a:r>
            <a:r>
              <a:rPr lang="zh-CN" altLang="en-US" sz="4400"/>
              <a:t>。 </a:t>
            </a:r>
            <a:endParaRPr lang="zh-CN" altLang="en-US" sz="4400"/>
          </a:p>
          <a:p>
            <a:pPr eaLnBrk="1" hangingPunct="1">
              <a:buNone/>
            </a:pPr>
            <a:endParaRPr lang="en-US" altLang="zh-CN" sz="4400"/>
          </a:p>
        </p:txBody>
      </p:sp>
      <p:pic>
        <p:nvPicPr>
          <p:cNvPr id="119" name="图片 118"/>
          <p:cNvPicPr/>
          <p:nvPr/>
        </p:nvPicPr>
        <p:blipFill>
          <a:blip r:embed="rId2"/>
          <a:stretch>
            <a:fillRect/>
          </a:stretch>
        </p:blipFill>
        <p:spPr>
          <a:xfrm>
            <a:off x="7395845" y="5698490"/>
            <a:ext cx="1550035" cy="109474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20483">
                                            <p:txEl>
                                              <p:pRg st="1" end="1"/>
                                            </p:txEl>
                                          </p:spTgt>
                                        </p:tgtEl>
                                        <p:attrNameLst>
                                          <p:attrName>style.visibility</p:attrName>
                                        </p:attrNameLst>
                                      </p:cBhvr>
                                      <p:to>
                                        <p:strVal val="visible"/>
                                      </p:to>
                                    </p:set>
                                    <p:anim calcmode="lin" valueType="num">
                                      <p:cBhvr additive="base">
                                        <p:cTn id="7" dur="2000" fill="hold"/>
                                        <p:tgtEl>
                                          <p:spTgt spid="20483">
                                            <p:txEl>
                                              <p:pRg st="1" end="1"/>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048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50" name="标题 1"/>
          <p:cNvSpPr>
            <a:spLocks noGrp="1"/>
          </p:cNvSpPr>
          <p:nvPr>
            <p:ph type="title" idx="4294967295"/>
          </p:nvPr>
        </p:nvSpPr>
        <p:spPr>
          <a:xfrm>
            <a:off x="62865" y="58420"/>
            <a:ext cx="9081135" cy="3294380"/>
          </a:xfrm>
        </p:spPr>
        <p:txBody>
          <a:bodyPr vert="horz" wrap="square" anchor="ctr" anchorCtr="0"/>
          <a:lstStyle/>
          <a:p>
            <a:pPr algn="l" eaLnBrk="1" hangingPunct="1"/>
            <a:r>
              <a:rPr lang="zh-CN" altLang="en-US" sz="3600" b="1"/>
              <a:t>作者是在做了母亲之后才体悟到当年母亲目光中的爱抚和温暖的。而当她懂得了母爱的时候，她却永远失去了母亲。这就是生活。所以作者感喟：“有些错误，生活从来都不再赐予改过的机会。”读完这篇文章，你有什么感悟？简要谈谈。（</a:t>
            </a:r>
            <a:r>
              <a:rPr lang="en-US" altLang="zh-CN" sz="3600" b="1"/>
              <a:t>5</a:t>
            </a:r>
            <a:r>
              <a:rPr lang="zh-CN" altLang="en-US" sz="3600" b="1"/>
              <a:t>分）</a:t>
            </a:r>
            <a:endParaRPr lang="zh-CN" altLang="en-US" sz="3600" b="1"/>
          </a:p>
        </p:txBody>
      </p:sp>
      <p:sp>
        <p:nvSpPr>
          <p:cNvPr id="130051" name="内容占位符 2"/>
          <p:cNvSpPr>
            <a:spLocks noGrp="1"/>
          </p:cNvSpPr>
          <p:nvPr>
            <p:ph idx="1"/>
          </p:nvPr>
        </p:nvSpPr>
        <p:spPr>
          <a:xfrm>
            <a:off x="152400" y="3505200"/>
            <a:ext cx="9144000" cy="4527550"/>
          </a:xfrm>
        </p:spPr>
        <p:txBody>
          <a:bodyPr vert="horz" wrap="square" anchor="t" anchorCtr="0"/>
          <a:lstStyle/>
          <a:p>
            <a:pPr marL="0" indent="0" eaLnBrk="1" hangingPunct="1">
              <a:buNone/>
            </a:pPr>
            <a:r>
              <a:rPr lang="zh-CN" altLang="en-US"/>
              <a:t>参考答案</a:t>
            </a:r>
            <a:r>
              <a:rPr lang="en-US" altLang="zh-CN"/>
              <a:t>    </a:t>
            </a:r>
            <a:r>
              <a:rPr lang="zh-CN" altLang="en-US"/>
              <a:t>①</a:t>
            </a:r>
            <a:r>
              <a:rPr lang="zh-CN" altLang="en-US" sz="3600" b="1">
                <a:solidFill>
                  <a:srgbClr val="3333FF"/>
                </a:solidFill>
              </a:rPr>
              <a:t>养子才知父母恩，只有体验过的事情才能更深刻地理解它</a:t>
            </a:r>
            <a:r>
              <a:rPr lang="zh-CN" altLang="en-US" sz="3600" b="1"/>
              <a:t>；</a:t>
            </a:r>
            <a:endParaRPr lang="zh-CN" altLang="en-US" sz="3600" b="1"/>
          </a:p>
          <a:p>
            <a:pPr marL="0" indent="0" eaLnBrk="1" hangingPunct="1">
              <a:buNone/>
            </a:pPr>
            <a:r>
              <a:rPr lang="zh-CN" altLang="en-US" sz="3600" b="1"/>
              <a:t>②</a:t>
            </a:r>
            <a:r>
              <a:rPr lang="zh-CN" altLang="en-US" sz="3600" b="1">
                <a:solidFill>
                  <a:srgbClr val="FF0066"/>
                </a:solidFill>
              </a:rPr>
              <a:t>当你拥有某种东西的时候，却不懂得珍惜它；当你失去它时，才倍感它的珍贵</a:t>
            </a:r>
            <a:r>
              <a:rPr lang="zh-CN" altLang="en-US" sz="3600" b="1"/>
              <a:t>。</a:t>
            </a:r>
            <a:endParaRPr lang="zh-CN" altLang="en-US" sz="3600" b="1"/>
          </a:p>
          <a:p>
            <a:pPr marL="0" indent="0" eaLnBrk="1" hangingPunct="1">
              <a:buNone/>
            </a:pPr>
            <a:r>
              <a:rPr lang="zh-CN" altLang="en-US" sz="3600" b="1"/>
              <a:t>③</a:t>
            </a:r>
            <a:r>
              <a:rPr lang="zh-CN" altLang="en-US" sz="3600" b="1">
                <a:solidFill>
                  <a:srgbClr val="3333FF"/>
                </a:solidFill>
              </a:rPr>
              <a:t>理解并珍惜亲情</a:t>
            </a:r>
            <a:r>
              <a:rPr lang="zh-CN" altLang="en-US"/>
              <a:t>等其他言之成理的说法。</a:t>
            </a:r>
            <a:endParaRPr lang="zh-CN" altLang="en-US"/>
          </a:p>
        </p:txBody>
      </p:sp>
      <p:pic>
        <p:nvPicPr>
          <p:cNvPr id="134" name="图片 133"/>
          <p:cNvPicPr/>
          <p:nvPr/>
        </p:nvPicPr>
        <p:blipFill>
          <a:blip r:embed="rId2"/>
          <a:stretch>
            <a:fillRect/>
          </a:stretch>
        </p:blipFill>
        <p:spPr>
          <a:xfrm>
            <a:off x="8168640" y="5364480"/>
            <a:ext cx="1026160" cy="1562735"/>
          </a:xfrm>
          <a:prstGeom prst="rect">
            <a:avLst/>
          </a:prstGeom>
          <a:noFill/>
          <a:ln w="9525">
            <a:noFill/>
          </a:ln>
        </p:spPr>
      </p:pic>
      <p:pic>
        <p:nvPicPr>
          <p:cNvPr id="130052" name="New picture"/>
          <p:cNvPicPr/>
          <p:nvPr/>
        </p:nvPicPr>
        <p:blipFill>
          <a:blip r:embed="rId3"/>
          <a:stretch>
            <a:fillRect/>
          </a:stretch>
        </p:blipFill>
        <p:spPr>
          <a:xfrm>
            <a:off x="10541000" y="10363200"/>
            <a:ext cx="3556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0051"/>
                                        </p:tgtEl>
                                        <p:attrNameLst>
                                          <p:attrName>style.visibility</p:attrName>
                                        </p:attrNameLst>
                                      </p:cBhvr>
                                      <p:to>
                                        <p:strVal val="visible"/>
                                      </p:to>
                                    </p:set>
                                    <p:anim calcmode="lin" valueType="num">
                                      <p:cBhvr additive="base">
                                        <p:cTn id="7" dur="500" fill="hold"/>
                                        <p:tgtEl>
                                          <p:spTgt spid="130051"/>
                                        </p:tgtEl>
                                        <p:attrNameLst>
                                          <p:attrName>ppt_x</p:attrName>
                                        </p:attrNameLst>
                                      </p:cBhvr>
                                      <p:tavLst>
                                        <p:tav tm="0">
                                          <p:val>
                                            <p:strVal val="#ppt_x"/>
                                          </p:val>
                                        </p:tav>
                                        <p:tav tm="100000">
                                          <p:val>
                                            <p:strVal val="#ppt_x"/>
                                          </p:val>
                                        </p:tav>
                                      </p:tavLst>
                                    </p:anim>
                                    <p:anim calcmode="lin" valueType="num">
                                      <p:cBhvr additive="base">
                                        <p:cTn id="8" dur="500" fill="hold"/>
                                        <p:tgtEl>
                                          <p:spTgt spid="13005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005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6" name="Rectangle 2"/>
          <p:cNvSpPr>
            <a:spLocks noGrp="1"/>
          </p:cNvSpPr>
          <p:nvPr>
            <p:ph type="title"/>
          </p:nvPr>
        </p:nvSpPr>
        <p:spPr>
          <a:xfrm>
            <a:off x="304800" y="0"/>
            <a:ext cx="8229600" cy="1143000"/>
          </a:xfrm>
        </p:spPr>
        <p:txBody>
          <a:bodyPr vert="horz" wrap="square" lIns="91440" tIns="45720" rIns="91440" bIns="45720" anchor="ctr" anchorCtr="0"/>
          <a:lstStyle/>
          <a:p>
            <a:pPr algn="l" eaLnBrk="1" hangingPunct="1"/>
            <a:r>
              <a:rPr lang="zh-CN" altLang="en-US" sz="4800" b="1">
                <a:solidFill>
                  <a:schemeClr val="accent6"/>
                </a:solidFill>
              </a:rPr>
              <a:t>倒叙的作用</a:t>
            </a:r>
            <a:endParaRPr lang="zh-CN" altLang="en-US" sz="4800" b="1">
              <a:solidFill>
                <a:schemeClr val="accent6"/>
              </a:solidFill>
            </a:endParaRPr>
          </a:p>
        </p:txBody>
      </p:sp>
      <p:sp>
        <p:nvSpPr>
          <p:cNvPr id="26627" name="Rectangle 3"/>
          <p:cNvSpPr>
            <a:spLocks noGrp="1"/>
          </p:cNvSpPr>
          <p:nvPr>
            <p:ph idx="1"/>
          </p:nvPr>
        </p:nvSpPr>
        <p:spPr>
          <a:xfrm>
            <a:off x="398145" y="1143000"/>
            <a:ext cx="8257540" cy="5257800"/>
          </a:xfrm>
        </p:spPr>
        <p:txBody>
          <a:bodyPr vert="horz" wrap="square" lIns="91440" tIns="45720" rIns="91440" bIns="45720" anchor="t" anchorCtr="0"/>
          <a:lstStyle/>
          <a:p>
            <a:pPr marL="0" indent="0" eaLnBrk="1" hangingPunct="1">
              <a:buNone/>
            </a:pPr>
            <a:r>
              <a:rPr lang="zh-CN" altLang="en-US" sz="4400" b="1">
                <a:sym typeface="Wingdings" panose="05000000000000000000" pitchFamily="2" charset="2"/>
              </a:rPr>
              <a:t>（</a:t>
            </a:r>
            <a:r>
              <a:rPr lang="en-US" altLang="zh-CN" sz="4400" b="1"/>
              <a:t>1</a:t>
            </a:r>
            <a:r>
              <a:rPr lang="zh-CN" altLang="en-US" sz="4400" b="1"/>
              <a:t>）</a:t>
            </a:r>
            <a:r>
              <a:rPr lang="zh-CN" altLang="en-US" sz="4400" b="1">
                <a:solidFill>
                  <a:srgbClr val="FF6600"/>
                </a:solidFill>
              </a:rPr>
              <a:t>使文章产生悬念，更能引人入胜</a:t>
            </a:r>
            <a:r>
              <a:rPr lang="zh-CN" altLang="en-US" sz="4400" b="1"/>
              <a:t>，</a:t>
            </a:r>
            <a:endParaRPr lang="zh-CN" altLang="en-US" sz="4400" b="1"/>
          </a:p>
          <a:p>
            <a:pPr marL="0" indent="0" eaLnBrk="1" hangingPunct="1">
              <a:buNone/>
            </a:pPr>
            <a:r>
              <a:rPr lang="zh-CN" altLang="en-US" sz="4400" b="1"/>
              <a:t>（</a:t>
            </a:r>
            <a:r>
              <a:rPr lang="en-US" altLang="zh-CN" sz="4400" b="1"/>
              <a:t>2</a:t>
            </a:r>
            <a:r>
              <a:rPr lang="zh-CN" altLang="en-US" sz="4400" b="1"/>
              <a:t>）增强文章的生动性，</a:t>
            </a:r>
            <a:endParaRPr lang="zh-CN" altLang="en-US" sz="4400" b="1"/>
          </a:p>
          <a:p>
            <a:pPr marL="0" indent="0" eaLnBrk="1" hangingPunct="1">
              <a:buNone/>
            </a:pPr>
            <a:r>
              <a:rPr lang="zh-CN" altLang="en-US" sz="4400" b="1"/>
              <a:t>（</a:t>
            </a:r>
            <a:r>
              <a:rPr lang="en-US" altLang="zh-CN" sz="4400" b="1"/>
              <a:t>3</a:t>
            </a:r>
            <a:r>
              <a:rPr lang="zh-CN" altLang="en-US" sz="4400" b="1"/>
              <a:t>）避免叙述的平板和结构的单调。</a:t>
            </a:r>
            <a:endParaRPr lang="zh-CN" altLang="en-US" sz="4400" b="1"/>
          </a:p>
        </p:txBody>
      </p:sp>
      <p:pic>
        <p:nvPicPr>
          <p:cNvPr id="101" name="图片 100"/>
          <p:cNvPicPr/>
          <p:nvPr/>
        </p:nvPicPr>
        <p:blipFill>
          <a:blip r:embed="rId2"/>
          <a:stretch>
            <a:fillRect/>
          </a:stretch>
        </p:blipFill>
        <p:spPr>
          <a:xfrm>
            <a:off x="6324600" y="4495800"/>
            <a:ext cx="2312670" cy="217932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7">
                                            <p:txEl>
                                              <p:pRg st="0" end="0"/>
                                            </p:txEl>
                                          </p:spTgt>
                                        </p:tgtEl>
                                        <p:attrNameLst>
                                          <p:attrName>style.visibility</p:attrName>
                                        </p:attrNameLst>
                                      </p:cBhvr>
                                      <p:to>
                                        <p:strVal val="visible"/>
                                      </p:to>
                                    </p:set>
                                    <p:anim calcmode="lin" valueType="num">
                                      <p:cBhvr additive="base">
                                        <p:cTn id="7" dur="2000" fill="hold"/>
                                        <p:tgtEl>
                                          <p:spTgt spid="2662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662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6627">
                                            <p:txEl>
                                              <p:pRg st="1" end="1"/>
                                            </p:txEl>
                                          </p:spTgt>
                                        </p:tgtEl>
                                        <p:attrNameLst>
                                          <p:attrName>style.visibility</p:attrName>
                                        </p:attrNameLst>
                                      </p:cBhvr>
                                      <p:to>
                                        <p:strVal val="visible"/>
                                      </p:to>
                                    </p:set>
                                    <p:anim calcmode="lin" valueType="num">
                                      <p:cBhvr additive="base">
                                        <p:cTn id="13" dur="2000" fill="hold"/>
                                        <p:tgtEl>
                                          <p:spTgt spid="26627">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662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627">
                                            <p:txEl>
                                              <p:pRg st="2" end="2"/>
                                            </p:txEl>
                                          </p:spTgt>
                                        </p:tgtEl>
                                        <p:attrNameLst>
                                          <p:attrName>style.visibility</p:attrName>
                                        </p:attrNameLst>
                                      </p:cBhvr>
                                      <p:to>
                                        <p:strVal val="visible"/>
                                      </p:to>
                                    </p:set>
                                    <p:anim calcmode="lin" valueType="num">
                                      <p:cBhvr additive="base">
                                        <p:cTn id="19" dur="2000" fill="hold"/>
                                        <p:tgtEl>
                                          <p:spTgt spid="26627">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6627">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7"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Rectangle 2"/>
          <p:cNvSpPr>
            <a:spLocks noGrp="1"/>
          </p:cNvSpPr>
          <p:nvPr>
            <p:ph type="title"/>
          </p:nvPr>
        </p:nvSpPr>
        <p:spPr>
          <a:xfrm>
            <a:off x="304800" y="0"/>
            <a:ext cx="8229600" cy="1143000"/>
          </a:xfrm>
        </p:spPr>
        <p:txBody>
          <a:bodyPr vert="horz" wrap="square" lIns="91440" tIns="45720" rIns="91440" bIns="45720" anchor="ctr" anchorCtr="0"/>
          <a:lstStyle/>
          <a:p>
            <a:pPr algn="l" eaLnBrk="1" hangingPunct="1"/>
            <a:r>
              <a:rPr lang="en-US" altLang="zh-CN" sz="6000"/>
              <a:t>3</a:t>
            </a:r>
            <a:r>
              <a:rPr lang="zh-CN" altLang="en-US" sz="6000"/>
              <a:t>、</a:t>
            </a:r>
            <a:r>
              <a:rPr lang="zh-CN" altLang="en-US" sz="6000">
                <a:solidFill>
                  <a:srgbClr val="FF6600"/>
                </a:solidFill>
              </a:rPr>
              <a:t>插叙</a:t>
            </a:r>
            <a:endParaRPr lang="zh-CN" altLang="en-US" sz="6000">
              <a:solidFill>
                <a:srgbClr val="FF6600"/>
              </a:solidFill>
            </a:endParaRPr>
          </a:p>
        </p:txBody>
      </p:sp>
      <p:sp>
        <p:nvSpPr>
          <p:cNvPr id="11267" name="Rectangle 3"/>
          <p:cNvSpPr>
            <a:spLocks noGrp="1"/>
          </p:cNvSpPr>
          <p:nvPr>
            <p:ph idx="1"/>
          </p:nvPr>
        </p:nvSpPr>
        <p:spPr>
          <a:xfrm>
            <a:off x="-76200" y="2286000"/>
            <a:ext cx="9144000" cy="5867400"/>
          </a:xfrm>
        </p:spPr>
        <p:txBody>
          <a:bodyPr vert="horz" wrap="square" lIns="91440" tIns="45720" rIns="91440" bIns="45720" anchor="t" anchorCtr="0"/>
          <a:lstStyle/>
          <a:p>
            <a:pPr eaLnBrk="1" hangingPunct="1">
              <a:buNone/>
            </a:pPr>
            <a:r>
              <a:rPr lang="en-US" altLang="zh-CN" sz="4800"/>
              <a:t>      </a:t>
            </a:r>
            <a:r>
              <a:rPr lang="zh-CN" altLang="en-US" sz="4800" b="1"/>
              <a:t>插叙是在叙述中心事件的过程中，为了帮助开展情节或刻画人物，暂时中断叙述的线索，</a:t>
            </a:r>
            <a:r>
              <a:rPr lang="zh-CN" altLang="en-US" sz="4800" b="1">
                <a:solidFill>
                  <a:srgbClr val="FF6600"/>
                </a:solidFill>
              </a:rPr>
              <a:t>插入一段与主要情节相关的回忆或故事</a:t>
            </a:r>
            <a:r>
              <a:rPr lang="zh-CN" altLang="en-US" sz="4800" b="1"/>
              <a:t>的叙述方法。</a:t>
            </a:r>
            <a:r>
              <a:rPr lang="zh-CN" altLang="en-US" sz="4800"/>
              <a:t> </a:t>
            </a:r>
            <a:endParaRPr lang="zh-CN" altLang="en-US" sz="4800"/>
          </a:p>
        </p:txBody>
      </p:sp>
      <p:pic>
        <p:nvPicPr>
          <p:cNvPr id="102" name="图片 101"/>
          <p:cNvPicPr/>
          <p:nvPr/>
        </p:nvPicPr>
        <p:blipFill>
          <a:blip r:embed="rId2"/>
          <a:stretch>
            <a:fillRect/>
          </a:stretch>
        </p:blipFill>
        <p:spPr>
          <a:xfrm>
            <a:off x="4343400" y="0"/>
            <a:ext cx="3745230" cy="212344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20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4" name="Rectangle 2"/>
          <p:cNvSpPr>
            <a:spLocks noGrp="1"/>
          </p:cNvSpPr>
          <p:nvPr>
            <p:ph type="title"/>
          </p:nvPr>
        </p:nvSpPr>
        <p:spPr>
          <a:xfrm>
            <a:off x="533400" y="-228600"/>
            <a:ext cx="8229600" cy="1143000"/>
          </a:xfrm>
        </p:spPr>
        <p:txBody>
          <a:bodyPr vert="horz" wrap="square" lIns="91440" tIns="45720" rIns="91440" bIns="45720" anchor="ctr" anchorCtr="0"/>
          <a:lstStyle/>
          <a:p>
            <a:pPr eaLnBrk="1" hangingPunct="1"/>
            <a:r>
              <a:rPr lang="zh-CN" altLang="en-US" b="1">
                <a:solidFill>
                  <a:schemeClr val="accent6"/>
                </a:solidFill>
              </a:rPr>
              <a:t>插叙的作用 </a:t>
            </a:r>
            <a:endParaRPr lang="zh-CN" altLang="en-US" b="1">
              <a:solidFill>
                <a:schemeClr val="accent6"/>
              </a:solidFill>
            </a:endParaRPr>
          </a:p>
        </p:txBody>
      </p:sp>
      <p:sp>
        <p:nvSpPr>
          <p:cNvPr id="25603" name="Rectangle 3"/>
          <p:cNvSpPr>
            <a:spLocks noGrp="1"/>
          </p:cNvSpPr>
          <p:nvPr>
            <p:ph idx="1"/>
          </p:nvPr>
        </p:nvSpPr>
        <p:spPr>
          <a:xfrm>
            <a:off x="0" y="685800"/>
            <a:ext cx="9144000" cy="6172200"/>
          </a:xfrm>
        </p:spPr>
        <p:txBody>
          <a:bodyPr vert="horz" wrap="square" lIns="91440" tIns="45720" rIns="91440" bIns="45720" anchor="t" anchorCtr="0"/>
          <a:lstStyle/>
          <a:p>
            <a:pPr eaLnBrk="1" hangingPunct="1">
              <a:buNone/>
            </a:pPr>
            <a:r>
              <a:rPr lang="zh-CN" altLang="en-US" sz="3600" b="1"/>
              <a:t>（</a:t>
            </a:r>
            <a:r>
              <a:rPr lang="en-US" altLang="zh-CN" sz="3600" b="1"/>
              <a:t>1</a:t>
            </a:r>
            <a:r>
              <a:rPr lang="zh-CN" altLang="en-US" sz="3600" b="1"/>
              <a:t>）对主要情节起</a:t>
            </a:r>
            <a:r>
              <a:rPr lang="zh-CN" altLang="en-US" sz="3600" b="1">
                <a:solidFill>
                  <a:srgbClr val="FF6600"/>
                </a:solidFill>
              </a:rPr>
              <a:t>补充</a:t>
            </a:r>
            <a:r>
              <a:rPr lang="zh-CN" altLang="en-US" sz="3600" b="1"/>
              <a:t>作用</a:t>
            </a:r>
            <a:r>
              <a:rPr lang="en-US" altLang="zh-CN" sz="3600" b="1"/>
              <a:t>,</a:t>
            </a:r>
            <a:r>
              <a:rPr lang="zh-CN" altLang="en-US" sz="3600" b="1"/>
              <a:t>使</a:t>
            </a:r>
            <a:r>
              <a:rPr lang="zh-CN" altLang="en-US" sz="3600" b="1">
                <a:solidFill>
                  <a:srgbClr val="FF6600"/>
                </a:solidFill>
              </a:rPr>
              <a:t>故事的发展更具有逻辑性</a:t>
            </a:r>
            <a:r>
              <a:rPr lang="zh-CN" altLang="en-US" sz="3600" b="1"/>
              <a:t>，或</a:t>
            </a:r>
            <a:r>
              <a:rPr lang="zh-CN" altLang="en-US" sz="3600" b="1">
                <a:solidFill>
                  <a:srgbClr val="FF6600"/>
                </a:solidFill>
              </a:rPr>
              <a:t>为后文提供某种铺垫</a:t>
            </a:r>
            <a:r>
              <a:rPr lang="zh-CN" altLang="en-US" sz="3600" b="1"/>
              <a:t>，或</a:t>
            </a:r>
            <a:r>
              <a:rPr lang="zh-CN" altLang="en-US" sz="3600" b="1">
                <a:solidFill>
                  <a:srgbClr val="FF6600"/>
                </a:solidFill>
              </a:rPr>
              <a:t>揭示前面悬念的真相。 </a:t>
            </a:r>
            <a:endParaRPr lang="zh-CN" altLang="en-US" sz="3600" b="1">
              <a:solidFill>
                <a:srgbClr val="FF6600"/>
              </a:solidFill>
            </a:endParaRPr>
          </a:p>
          <a:p>
            <a:pPr eaLnBrk="1" hangingPunct="1">
              <a:buNone/>
            </a:pPr>
            <a:r>
              <a:rPr lang="zh-CN" altLang="en-US" sz="3600" b="1"/>
              <a:t>（</a:t>
            </a:r>
            <a:r>
              <a:rPr lang="en-US" altLang="zh-CN" sz="3600" b="1"/>
              <a:t>2</a:t>
            </a:r>
            <a:r>
              <a:rPr lang="zh-CN" altLang="en-US" sz="3600" b="1"/>
              <a:t>）</a:t>
            </a:r>
            <a:r>
              <a:rPr lang="zh-CN" altLang="en-US" sz="3600" b="1">
                <a:solidFill>
                  <a:srgbClr val="FF6600"/>
                </a:solidFill>
              </a:rPr>
              <a:t>推动情节发展，更好的突出人物性格</a:t>
            </a:r>
            <a:r>
              <a:rPr lang="zh-CN" altLang="en-US" sz="3600" b="1"/>
              <a:t> 。 </a:t>
            </a:r>
            <a:endParaRPr lang="zh-CN" altLang="en-US" sz="3600" b="1"/>
          </a:p>
          <a:p>
            <a:pPr eaLnBrk="1" hangingPunct="1">
              <a:buNone/>
            </a:pPr>
            <a:r>
              <a:rPr lang="zh-CN" altLang="en-US" sz="3600" b="1"/>
              <a:t>（</a:t>
            </a:r>
            <a:r>
              <a:rPr lang="en-US" altLang="zh-CN" sz="3600" b="1"/>
              <a:t>3</a:t>
            </a:r>
            <a:r>
              <a:rPr lang="zh-CN" altLang="en-US" sz="3600" b="1"/>
              <a:t>）</a:t>
            </a:r>
            <a:r>
              <a:rPr lang="zh-CN" altLang="en-US" sz="3600" b="1">
                <a:solidFill>
                  <a:srgbClr val="FF6600"/>
                </a:solidFill>
              </a:rPr>
              <a:t>突出主题</a:t>
            </a:r>
            <a:r>
              <a:rPr lang="zh-CN" altLang="en-US" sz="3600" b="1"/>
              <a:t>。</a:t>
            </a:r>
            <a:endParaRPr lang="zh-CN" altLang="en-US" sz="3600" b="1"/>
          </a:p>
          <a:p>
            <a:pPr eaLnBrk="1" hangingPunct="1">
              <a:buNone/>
            </a:pPr>
            <a:r>
              <a:rPr lang="zh-CN" altLang="en-US" sz="3600" b="1">
                <a:solidFill>
                  <a:srgbClr val="000000"/>
                </a:solidFill>
                <a:sym typeface="+mn-ea"/>
              </a:rPr>
              <a:t>（</a:t>
            </a:r>
            <a:r>
              <a:rPr lang="en-US" altLang="zh-CN" sz="3600" b="1">
                <a:solidFill>
                  <a:srgbClr val="000000"/>
                </a:solidFill>
                <a:sym typeface="+mn-ea"/>
              </a:rPr>
              <a:t>4</a:t>
            </a:r>
            <a:r>
              <a:rPr lang="zh-CN" altLang="en-US" sz="3600" b="1">
                <a:solidFill>
                  <a:srgbClr val="000000"/>
                </a:solidFill>
                <a:sym typeface="+mn-ea"/>
              </a:rPr>
              <a:t>）</a:t>
            </a:r>
            <a:r>
              <a:rPr lang="zh-CN" altLang="en-US" sz="3600" b="1">
                <a:solidFill>
                  <a:srgbClr val="FF6600"/>
                </a:solidFill>
                <a:sym typeface="+mn-ea"/>
              </a:rPr>
              <a:t>结构</a:t>
            </a:r>
            <a:r>
              <a:rPr lang="zh-CN" altLang="en-US" sz="3600" b="1">
                <a:solidFill>
                  <a:srgbClr val="000000"/>
                </a:solidFill>
                <a:sym typeface="+mn-ea"/>
              </a:rPr>
              <a:t>紧凑</a:t>
            </a:r>
            <a:r>
              <a:rPr lang="en-US" altLang="zh-CN" sz="3600" b="1">
                <a:solidFill>
                  <a:srgbClr val="000000"/>
                </a:solidFill>
                <a:sym typeface="+mn-ea"/>
              </a:rPr>
              <a:t>,</a:t>
            </a:r>
            <a:r>
              <a:rPr lang="zh-CN" altLang="en-US" sz="3600" b="1">
                <a:solidFill>
                  <a:srgbClr val="000000"/>
                </a:solidFill>
                <a:sym typeface="+mn-ea"/>
              </a:rPr>
              <a:t>更加</a:t>
            </a:r>
            <a:r>
              <a:rPr lang="zh-CN" altLang="en-US" sz="3600" b="1">
                <a:solidFill>
                  <a:srgbClr val="FF6600"/>
                </a:solidFill>
                <a:sym typeface="+mn-ea"/>
              </a:rPr>
              <a:t>完整</a:t>
            </a:r>
            <a:r>
              <a:rPr lang="zh-CN" altLang="en-US" sz="3600" b="1">
                <a:solidFill>
                  <a:srgbClr val="000000"/>
                </a:solidFill>
                <a:sym typeface="+mn-ea"/>
              </a:rPr>
              <a:t>。 </a:t>
            </a:r>
            <a:endParaRPr lang="zh-CN" altLang="en-US" sz="3600" b="1">
              <a:solidFill>
                <a:srgbClr val="000000"/>
              </a:solidFill>
            </a:endParaRPr>
          </a:p>
          <a:p>
            <a:pPr eaLnBrk="1" hangingPunct="1">
              <a:buNone/>
            </a:pPr>
            <a:r>
              <a:rPr lang="zh-CN" altLang="en-US" sz="3600" b="1">
                <a:solidFill>
                  <a:srgbClr val="000000"/>
                </a:solidFill>
                <a:sym typeface="+mn-ea"/>
              </a:rPr>
              <a:t>（</a:t>
            </a:r>
            <a:r>
              <a:rPr lang="en-US" altLang="zh-CN" sz="3600" b="1">
                <a:solidFill>
                  <a:srgbClr val="000000"/>
                </a:solidFill>
                <a:sym typeface="+mn-ea"/>
              </a:rPr>
              <a:t>5</a:t>
            </a:r>
            <a:r>
              <a:rPr lang="zh-CN" altLang="en-US" sz="3600" b="1">
                <a:solidFill>
                  <a:srgbClr val="000000"/>
                </a:solidFill>
                <a:sym typeface="+mn-ea"/>
              </a:rPr>
              <a:t>）使文章</a:t>
            </a:r>
            <a:r>
              <a:rPr lang="zh-CN" altLang="en-US" sz="3600" b="1">
                <a:solidFill>
                  <a:srgbClr val="FF6600"/>
                </a:solidFill>
                <a:sym typeface="+mn-ea"/>
              </a:rPr>
              <a:t>脉络清晰，曲折，有波澜。</a:t>
            </a:r>
            <a:endParaRPr lang="zh-CN" altLang="en-US" sz="3600" b="1">
              <a:solidFill>
                <a:srgbClr val="000000"/>
              </a:solidFill>
            </a:endParaRPr>
          </a:p>
          <a:p>
            <a:pPr eaLnBrk="1" hangingPunct="1">
              <a:buNone/>
            </a:pPr>
            <a:r>
              <a:rPr lang="zh-CN" altLang="en-US" sz="3600" b="1">
                <a:solidFill>
                  <a:srgbClr val="000000"/>
                </a:solidFill>
                <a:sym typeface="+mn-ea"/>
              </a:rPr>
              <a:t>（</a:t>
            </a:r>
            <a:r>
              <a:rPr lang="en-US" altLang="zh-CN" sz="3600" b="1">
                <a:solidFill>
                  <a:srgbClr val="000000"/>
                </a:solidFill>
                <a:sym typeface="+mn-ea"/>
              </a:rPr>
              <a:t>6</a:t>
            </a:r>
            <a:r>
              <a:rPr lang="zh-CN" altLang="en-US" sz="3600" b="1">
                <a:solidFill>
                  <a:srgbClr val="000000"/>
                </a:solidFill>
                <a:sym typeface="+mn-ea"/>
              </a:rPr>
              <a:t>）有时会起到</a:t>
            </a:r>
            <a:r>
              <a:rPr lang="zh-CN" altLang="en-US" sz="3600" b="1">
                <a:solidFill>
                  <a:srgbClr val="FF6600"/>
                </a:solidFill>
                <a:sym typeface="+mn-ea"/>
              </a:rPr>
              <a:t>解释说明</a:t>
            </a:r>
            <a:r>
              <a:rPr lang="zh-CN" altLang="en-US" sz="3600" b="1">
                <a:solidFill>
                  <a:srgbClr val="000000"/>
                </a:solidFill>
                <a:sym typeface="+mn-ea"/>
              </a:rPr>
              <a:t>的作用</a:t>
            </a:r>
            <a:endParaRPr lang="zh-CN" altLang="en-US" sz="3600"/>
          </a:p>
          <a:p>
            <a:pPr eaLnBrk="1" hangingPunct="1">
              <a:buNone/>
            </a:pPr>
            <a:endParaRPr lang="zh-CN" altLang="en-US" sz="3600" b="1"/>
          </a:p>
        </p:txBody>
      </p:sp>
      <p:pic>
        <p:nvPicPr>
          <p:cNvPr id="2" name="图片 1"/>
          <p:cNvPicPr>
            <a:picLocks noChangeAspect="1"/>
          </p:cNvPicPr>
          <p:nvPr>
            <p:custDataLst>
              <p:tags r:id="rId3"/>
            </p:custDataLst>
          </p:nvPr>
        </p:nvPicPr>
        <p:blipFill>
          <a:blip r:embed="rId2"/>
          <a:stretch>
            <a:fillRect/>
          </a:stretch>
        </p:blipFill>
        <p:spPr>
          <a:xfrm>
            <a:off x="6324600" y="5715000"/>
            <a:ext cx="2689225" cy="1255395"/>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3">
                                            <p:txEl>
                                              <p:pRg st="0" end="0"/>
                                            </p:txEl>
                                          </p:spTgt>
                                        </p:tgtEl>
                                        <p:attrNameLst>
                                          <p:attrName>style.visibility</p:attrName>
                                        </p:attrNameLst>
                                      </p:cBhvr>
                                      <p:to>
                                        <p:strVal val="visible"/>
                                      </p:to>
                                    </p:set>
                                    <p:anim calcmode="lin" valueType="num">
                                      <p:cBhvr additive="base">
                                        <p:cTn id="7" dur="2000" fill="hold"/>
                                        <p:tgtEl>
                                          <p:spTgt spid="25603">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56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5603">
                                            <p:txEl>
                                              <p:charRg st="51" end="77"/>
                                            </p:txEl>
                                          </p:spTgt>
                                        </p:tgtEl>
                                        <p:attrNameLst>
                                          <p:attrName>style.visibility</p:attrName>
                                        </p:attrNameLst>
                                      </p:cBhvr>
                                      <p:to>
                                        <p:strVal val="visible"/>
                                      </p:to>
                                    </p:set>
                                    <p:anim calcmode="lin" valueType="num">
                                      <p:cBhvr additive="base">
                                        <p:cTn id="13" dur="2000" fill="hold"/>
                                        <p:tgtEl>
                                          <p:spTgt spid="25603">
                                            <p:txEl>
                                              <p:charRg st="51" end="77"/>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5603">
                                            <p:txEl>
                                              <p:charRg st="51" end="77"/>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5603">
                                            <p:txEl>
                                              <p:charRg st="77" end="87"/>
                                            </p:txEl>
                                          </p:spTgt>
                                        </p:tgtEl>
                                        <p:attrNameLst>
                                          <p:attrName>style.visibility</p:attrName>
                                        </p:attrNameLst>
                                      </p:cBhvr>
                                      <p:to>
                                        <p:strVal val="visible"/>
                                      </p:to>
                                    </p:set>
                                    <p:anim calcmode="lin" valueType="num">
                                      <p:cBhvr additive="base">
                                        <p:cTn id="19" dur="2000" fill="hold"/>
                                        <p:tgtEl>
                                          <p:spTgt spid="25603">
                                            <p:txEl>
                                              <p:charRg st="77" end="87"/>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5603">
                                            <p:txEl>
                                              <p:charRg st="77" end="87"/>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5603">
                                            <p:txEl>
                                              <p:charRg st="3" end="3"/>
                                            </p:txEl>
                                          </p:spTgt>
                                        </p:tgtEl>
                                        <p:attrNameLst>
                                          <p:attrName>style.visibility</p:attrName>
                                        </p:attrNameLst>
                                      </p:cBhvr>
                                      <p:to>
                                        <p:strVal val="visible"/>
                                      </p:to>
                                    </p:set>
                                    <p:anim calcmode="lin" valueType="num">
                                      <p:cBhvr additive="base">
                                        <p:cTn id="25" dur="2000" fill="hold"/>
                                        <p:tgtEl>
                                          <p:spTgt spid="25603">
                                            <p:txEl>
                                              <p:char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25603">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2" name="Rectangle 2"/>
          <p:cNvSpPr>
            <a:spLocks noGrp="1"/>
          </p:cNvSpPr>
          <p:nvPr>
            <p:ph type="title"/>
          </p:nvPr>
        </p:nvSpPr>
        <p:spPr/>
        <p:txBody>
          <a:bodyPr vert="horz" wrap="square" lIns="91440" tIns="45720" rIns="91440" bIns="45720" anchor="ctr" anchorCtr="0"/>
          <a:lstStyle/>
          <a:p>
            <a:pPr eaLnBrk="1" hangingPunct="1"/>
            <a:r>
              <a:rPr lang="zh-CN" altLang="en-US" b="1"/>
              <a:t>三、记叙文的</a:t>
            </a:r>
            <a:r>
              <a:rPr lang="zh-CN" altLang="en-US" b="1">
                <a:solidFill>
                  <a:schemeClr val="folHlink"/>
                </a:solidFill>
              </a:rPr>
              <a:t>五种</a:t>
            </a:r>
            <a:r>
              <a:rPr lang="zh-CN" altLang="en-US" b="1">
                <a:solidFill>
                  <a:srgbClr val="FF6600"/>
                </a:solidFill>
              </a:rPr>
              <a:t>表达方式</a:t>
            </a:r>
            <a:r>
              <a:rPr lang="zh-CN" altLang="en-US"/>
              <a:t> </a:t>
            </a:r>
            <a:endParaRPr lang="zh-CN" altLang="en-US"/>
          </a:p>
        </p:txBody>
      </p:sp>
      <p:sp>
        <p:nvSpPr>
          <p:cNvPr id="12291" name="Rectangle 3"/>
          <p:cNvSpPr>
            <a:spLocks noGrp="1"/>
          </p:cNvSpPr>
          <p:nvPr>
            <p:ph idx="1"/>
          </p:nvPr>
        </p:nvSpPr>
        <p:spPr/>
        <p:txBody>
          <a:bodyPr vert="horz" wrap="square" lIns="91440" tIns="45720" rIns="91440" bIns="45720" anchor="t" anchorCtr="0"/>
          <a:lstStyle/>
          <a:p>
            <a:pPr eaLnBrk="1" hangingPunct="1">
              <a:lnSpc>
                <a:spcPct val="80000"/>
              </a:lnSpc>
              <a:buNone/>
            </a:pPr>
            <a:r>
              <a:rPr lang="en-US" altLang="zh-CN" sz="5400" b="1"/>
              <a:t>1</a:t>
            </a:r>
            <a:r>
              <a:rPr lang="zh-CN" altLang="en-US" sz="5400" b="1"/>
              <a:t>、叙述</a:t>
            </a:r>
            <a:endParaRPr lang="zh-CN" altLang="en-US" sz="5400" b="1"/>
          </a:p>
          <a:p>
            <a:pPr eaLnBrk="1" hangingPunct="1">
              <a:lnSpc>
                <a:spcPct val="80000"/>
              </a:lnSpc>
              <a:buNone/>
            </a:pPr>
            <a:r>
              <a:rPr lang="en-US" altLang="zh-CN" sz="5400" b="1"/>
              <a:t>2</a:t>
            </a:r>
            <a:r>
              <a:rPr lang="zh-CN" altLang="en-US" sz="5400" b="1"/>
              <a:t>、描写</a:t>
            </a:r>
            <a:endParaRPr lang="zh-CN" altLang="en-US" sz="5400" b="1"/>
          </a:p>
          <a:p>
            <a:pPr eaLnBrk="1" hangingPunct="1">
              <a:lnSpc>
                <a:spcPct val="80000"/>
              </a:lnSpc>
              <a:buNone/>
            </a:pPr>
            <a:r>
              <a:rPr lang="en-US" altLang="zh-CN" sz="5400" b="1"/>
              <a:t>3</a:t>
            </a:r>
            <a:r>
              <a:rPr lang="zh-CN" altLang="en-US" sz="5400" b="1"/>
              <a:t>、说明</a:t>
            </a:r>
            <a:endParaRPr lang="zh-CN" altLang="en-US" sz="5400" b="1"/>
          </a:p>
          <a:p>
            <a:pPr eaLnBrk="1" hangingPunct="1">
              <a:lnSpc>
                <a:spcPct val="80000"/>
              </a:lnSpc>
              <a:buNone/>
            </a:pPr>
            <a:r>
              <a:rPr lang="en-US" altLang="zh-CN" sz="5400" b="1"/>
              <a:t>4</a:t>
            </a:r>
            <a:r>
              <a:rPr lang="zh-CN" altLang="en-US" sz="5400" b="1"/>
              <a:t>、议论</a:t>
            </a:r>
            <a:endParaRPr lang="zh-CN" altLang="en-US" sz="5400" b="1"/>
          </a:p>
          <a:p>
            <a:pPr eaLnBrk="1" hangingPunct="1">
              <a:lnSpc>
                <a:spcPct val="80000"/>
              </a:lnSpc>
              <a:buNone/>
            </a:pPr>
            <a:r>
              <a:rPr lang="en-US" altLang="zh-CN" sz="5400" b="1"/>
              <a:t>5</a:t>
            </a:r>
            <a:r>
              <a:rPr lang="zh-CN" altLang="en-US" sz="5400" b="1"/>
              <a:t>、抒情</a:t>
            </a:r>
            <a:r>
              <a:rPr lang="zh-CN" altLang="en-US" sz="1600" b="1"/>
              <a:t> </a:t>
            </a:r>
            <a:br>
              <a:rPr lang="zh-CN" altLang="en-US" sz="1600" b="1"/>
            </a:br>
            <a:endParaRPr lang="zh-CN" altLang="en-US" sz="1600" b="1"/>
          </a:p>
        </p:txBody>
      </p:sp>
      <p:pic>
        <p:nvPicPr>
          <p:cNvPr id="108" name="图片 107"/>
          <p:cNvPicPr/>
          <p:nvPr/>
        </p:nvPicPr>
        <p:blipFill>
          <a:blip r:embed="rId2"/>
          <a:stretch>
            <a:fillRect/>
          </a:stretch>
        </p:blipFill>
        <p:spPr>
          <a:xfrm>
            <a:off x="4941570" y="1417320"/>
            <a:ext cx="3903345" cy="516001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20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1229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20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1229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291">
                                            <p:txEl>
                                              <p:pRg st="2" end="2"/>
                                            </p:txEl>
                                          </p:spTgt>
                                        </p:tgtEl>
                                        <p:attrNameLst>
                                          <p:attrName>style.visibility</p:attrName>
                                        </p:attrNameLst>
                                      </p:cBhvr>
                                      <p:to>
                                        <p:strVal val="visible"/>
                                      </p:to>
                                    </p:set>
                                    <p:anim calcmode="lin" valueType="num">
                                      <p:cBhvr additive="base">
                                        <p:cTn id="19" dur="20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1229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291">
                                            <p:txEl>
                                              <p:pRg st="3" end="3"/>
                                            </p:txEl>
                                          </p:spTgt>
                                        </p:tgtEl>
                                        <p:attrNameLst>
                                          <p:attrName>style.visibility</p:attrName>
                                        </p:attrNameLst>
                                      </p:cBhvr>
                                      <p:to>
                                        <p:strVal val="visible"/>
                                      </p:to>
                                    </p:set>
                                    <p:anim calcmode="lin" valueType="num">
                                      <p:cBhvr additive="base">
                                        <p:cTn id="25" dur="20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1229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291">
                                            <p:txEl>
                                              <p:pRg st="4" end="4"/>
                                            </p:txEl>
                                          </p:spTgt>
                                        </p:tgtEl>
                                        <p:attrNameLst>
                                          <p:attrName>style.visibility</p:attrName>
                                        </p:attrNameLst>
                                      </p:cBhvr>
                                      <p:to>
                                        <p:strVal val="visible"/>
                                      </p:to>
                                    </p:set>
                                    <p:anim calcmode="lin" valueType="num">
                                      <p:cBhvr additive="base">
                                        <p:cTn id="31" dur="20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2" dur="20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6" name="Rectangle 2"/>
          <p:cNvSpPr>
            <a:spLocks noGrp="1"/>
          </p:cNvSpPr>
          <p:nvPr>
            <p:ph type="title"/>
          </p:nvPr>
        </p:nvSpPr>
        <p:spPr>
          <a:xfrm>
            <a:off x="-762000" y="0"/>
            <a:ext cx="8229600" cy="1143000"/>
          </a:xfrm>
        </p:spPr>
        <p:txBody>
          <a:bodyPr vert="horz" wrap="square" lIns="91440" tIns="45720" rIns="91440" bIns="45720" anchor="ctr" anchorCtr="0"/>
          <a:lstStyle/>
          <a:p>
            <a:pPr eaLnBrk="1" hangingPunct="1"/>
            <a:r>
              <a:rPr lang="zh-CN" altLang="en-US" b="1"/>
              <a:t>四、</a:t>
            </a:r>
            <a:r>
              <a:rPr lang="zh-CN" altLang="en-US" b="1">
                <a:solidFill>
                  <a:schemeClr val="accent6"/>
                </a:solidFill>
              </a:rPr>
              <a:t>记叙文中的人物描写</a:t>
            </a:r>
            <a:r>
              <a:rPr lang="zh-CN" altLang="en-US"/>
              <a:t> </a:t>
            </a:r>
            <a:endParaRPr lang="zh-CN" altLang="en-US"/>
          </a:p>
        </p:txBody>
      </p:sp>
      <p:sp>
        <p:nvSpPr>
          <p:cNvPr id="24579" name="Rectangle 3"/>
          <p:cNvSpPr>
            <a:spLocks noGrp="1"/>
          </p:cNvSpPr>
          <p:nvPr>
            <p:ph idx="1"/>
          </p:nvPr>
        </p:nvSpPr>
        <p:spPr>
          <a:xfrm>
            <a:off x="0" y="990600"/>
            <a:ext cx="9144000" cy="5867400"/>
          </a:xfrm>
        </p:spPr>
        <p:txBody>
          <a:bodyPr vert="horz" wrap="square" lIns="91440" tIns="45720" rIns="91440" bIns="45720" anchor="t" anchorCtr="0"/>
          <a:lstStyle/>
          <a:p>
            <a:pPr eaLnBrk="1" hangingPunct="1">
              <a:buNone/>
            </a:pPr>
            <a:r>
              <a:rPr lang="zh-CN" altLang="en-US" sz="3600" b="1"/>
              <a:t>可分为</a:t>
            </a:r>
            <a:r>
              <a:rPr lang="zh-CN" altLang="en-US" sz="3600" b="1">
                <a:solidFill>
                  <a:srgbClr val="FF6600"/>
                </a:solidFill>
              </a:rPr>
              <a:t>侧面描写</a:t>
            </a:r>
            <a:r>
              <a:rPr lang="zh-CN" altLang="en-US" sz="3600" b="1"/>
              <a:t>和</a:t>
            </a:r>
            <a:r>
              <a:rPr lang="zh-CN" altLang="en-US" sz="3600" b="1">
                <a:solidFill>
                  <a:srgbClr val="FF6600"/>
                </a:solidFill>
              </a:rPr>
              <a:t>正面描写</a:t>
            </a:r>
            <a:r>
              <a:rPr lang="zh-CN" altLang="en-US" sz="3600" b="1"/>
              <a:t>。</a:t>
            </a:r>
            <a:endParaRPr lang="zh-CN" altLang="en-US" sz="3600" b="1"/>
          </a:p>
          <a:p>
            <a:pPr eaLnBrk="1" hangingPunct="1">
              <a:buNone/>
            </a:pPr>
            <a:r>
              <a:rPr lang="en-US" altLang="zh-CN" sz="3600" b="1"/>
              <a:t>1</a:t>
            </a:r>
            <a:r>
              <a:rPr lang="zh-CN" altLang="en-US" sz="3600" b="1"/>
              <a:t>、</a:t>
            </a:r>
            <a:r>
              <a:rPr lang="zh-CN" altLang="en-US" sz="3600" b="1">
                <a:solidFill>
                  <a:srgbClr val="FF6600"/>
                </a:solidFill>
              </a:rPr>
              <a:t>侧面描写</a:t>
            </a:r>
            <a:r>
              <a:rPr lang="en-US" altLang="zh-CN" sz="3600" b="1">
                <a:sym typeface="+mn-ea"/>
              </a:rPr>
              <a:t>——</a:t>
            </a:r>
            <a:r>
              <a:rPr lang="zh-CN" altLang="en-US" sz="3600" b="1"/>
              <a:t>也叫间接描写，就是</a:t>
            </a:r>
            <a:r>
              <a:rPr lang="zh-CN" altLang="en-US" sz="3600" b="1">
                <a:solidFill>
                  <a:schemeClr val="folHlink"/>
                </a:solidFill>
              </a:rPr>
              <a:t>通过描写其它人物</a:t>
            </a:r>
            <a:r>
              <a:rPr lang="zh-CN" altLang="en-US" sz="3600" b="1"/>
              <a:t>的言行、心理或者环境来表现主人公。 </a:t>
            </a:r>
            <a:endParaRPr lang="zh-CN" altLang="en-US" sz="3600" b="1"/>
          </a:p>
          <a:p>
            <a:pPr eaLnBrk="1" hangingPunct="1">
              <a:buNone/>
            </a:pPr>
            <a:r>
              <a:rPr lang="en-US" altLang="zh-CN" sz="3600" b="1"/>
              <a:t>2</a:t>
            </a:r>
            <a:r>
              <a:rPr lang="zh-CN" altLang="en-US" sz="3600" b="1"/>
              <a:t>、正面描写</a:t>
            </a:r>
            <a:r>
              <a:rPr lang="en-US" altLang="zh-CN" sz="3600" b="1"/>
              <a:t>——</a:t>
            </a:r>
            <a:r>
              <a:rPr lang="zh-CN" altLang="en-US" sz="3600" b="1"/>
              <a:t>也叫直接描写，包括直接描写人物的</a:t>
            </a:r>
            <a:r>
              <a:rPr lang="zh-CN" altLang="en-US" sz="3600" b="1" u="sng">
                <a:solidFill>
                  <a:srgbClr val="FF6600"/>
                </a:solidFill>
              </a:rPr>
              <a:t>外貌</a:t>
            </a:r>
            <a:r>
              <a:rPr lang="zh-CN" altLang="en-US" sz="3600" b="1"/>
              <a:t>、</a:t>
            </a:r>
            <a:r>
              <a:rPr lang="zh-CN" altLang="en-US" sz="3600" b="1" u="sng">
                <a:solidFill>
                  <a:srgbClr val="FF6600"/>
                </a:solidFill>
              </a:rPr>
              <a:t>语言</a:t>
            </a:r>
            <a:r>
              <a:rPr lang="zh-CN" altLang="en-US" sz="3600" b="1"/>
              <a:t>、</a:t>
            </a:r>
            <a:endParaRPr lang="zh-CN" altLang="en-US" sz="3600" b="1"/>
          </a:p>
          <a:p>
            <a:pPr eaLnBrk="1" hangingPunct="1">
              <a:buNone/>
            </a:pPr>
            <a:r>
              <a:rPr lang="zh-CN" altLang="en-US" sz="3600" b="1" u="sng">
                <a:solidFill>
                  <a:srgbClr val="FF6600"/>
                </a:solidFill>
              </a:rPr>
              <a:t>动作</a:t>
            </a:r>
            <a:r>
              <a:rPr lang="zh-CN" altLang="en-US" sz="3600" b="1"/>
              <a:t>、</a:t>
            </a:r>
            <a:r>
              <a:rPr lang="zh-CN" altLang="en-US" sz="3600" b="1" u="sng">
                <a:solidFill>
                  <a:srgbClr val="FF6600"/>
                </a:solidFill>
              </a:rPr>
              <a:t>心理</a:t>
            </a:r>
            <a:r>
              <a:rPr lang="zh-CN" altLang="en-US" sz="3600" b="1"/>
              <a:t>、</a:t>
            </a:r>
            <a:r>
              <a:rPr lang="zh-CN" altLang="en-US" sz="3600" b="1" u="sng">
                <a:solidFill>
                  <a:srgbClr val="FF6600"/>
                </a:solidFill>
              </a:rPr>
              <a:t>神态</a:t>
            </a:r>
            <a:r>
              <a:rPr lang="zh-CN" altLang="en-US" sz="3600" b="1"/>
              <a:t>等方面。 </a:t>
            </a:r>
            <a:br>
              <a:rPr lang="zh-CN" altLang="en-US" sz="3600" b="1"/>
            </a:br>
            <a:endParaRPr lang="zh-CN" altLang="en-US" sz="3600" b="1"/>
          </a:p>
        </p:txBody>
      </p:sp>
      <p:pic>
        <p:nvPicPr>
          <p:cNvPr id="103" name="图片 102"/>
          <p:cNvPicPr/>
          <p:nvPr/>
        </p:nvPicPr>
        <p:blipFill>
          <a:blip r:embed="rId2"/>
          <a:stretch>
            <a:fillRect/>
          </a:stretch>
        </p:blipFill>
        <p:spPr>
          <a:xfrm>
            <a:off x="6029325" y="3972560"/>
            <a:ext cx="2914650" cy="3237865"/>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 calcmode="lin" valueType="num">
                                      <p:cBhvr additive="base">
                                        <p:cTn id="7" dur="2000" fill="hold"/>
                                        <p:tgtEl>
                                          <p:spTgt spid="24579">
                                            <p:txEl>
                                              <p:pRg st="0" end="0"/>
                                            </p:txEl>
                                          </p:spTgt>
                                        </p:tgtEl>
                                        <p:attrNameLst>
                                          <p:attrName>ppt_x</p:attrName>
                                        </p:attrNameLst>
                                      </p:cBhvr>
                                      <p:tavLst>
                                        <p:tav tm="0">
                                          <p:val>
                                            <p:strVal val="#ppt_x"/>
                                          </p:val>
                                        </p:tav>
                                        <p:tav tm="100000">
                                          <p:val>
                                            <p:strVal val="#ppt_x"/>
                                          </p:val>
                                        </p:tav>
                                      </p:tavLst>
                                    </p:anim>
                                    <p:anim calcmode="lin" valueType="num">
                                      <p:cBhvr additive="base">
                                        <p:cTn id="8" dur="2000" fill="hold"/>
                                        <p:tgtEl>
                                          <p:spTgt spid="245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4579">
                                            <p:txEl>
                                              <p:charRg st="14" end="61"/>
                                            </p:txEl>
                                          </p:spTgt>
                                        </p:tgtEl>
                                        <p:attrNameLst>
                                          <p:attrName>style.visibility</p:attrName>
                                        </p:attrNameLst>
                                      </p:cBhvr>
                                      <p:to>
                                        <p:strVal val="visible"/>
                                      </p:to>
                                    </p:set>
                                    <p:anim calcmode="lin" valueType="num">
                                      <p:cBhvr additive="base">
                                        <p:cTn id="13" dur="2000" fill="hold"/>
                                        <p:tgtEl>
                                          <p:spTgt spid="24579">
                                            <p:txEl>
                                              <p:charRg st="14" end="61"/>
                                            </p:txEl>
                                          </p:spTgt>
                                        </p:tgtEl>
                                        <p:attrNameLst>
                                          <p:attrName>ppt_x</p:attrName>
                                        </p:attrNameLst>
                                      </p:cBhvr>
                                      <p:tavLst>
                                        <p:tav tm="0">
                                          <p:val>
                                            <p:strVal val="#ppt_x"/>
                                          </p:val>
                                        </p:tav>
                                        <p:tav tm="100000">
                                          <p:val>
                                            <p:strVal val="#ppt_x"/>
                                          </p:val>
                                        </p:tav>
                                      </p:tavLst>
                                    </p:anim>
                                    <p:anim calcmode="lin" valueType="num">
                                      <p:cBhvr additive="base">
                                        <p:cTn id="14" dur="2000" fill="hold"/>
                                        <p:tgtEl>
                                          <p:spTgt spid="24579">
                                            <p:txEl>
                                              <p:charRg st="14" end="6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4579">
                                            <p:txEl>
                                              <p:charRg st="61" end="110"/>
                                            </p:txEl>
                                          </p:spTgt>
                                        </p:tgtEl>
                                        <p:attrNameLst>
                                          <p:attrName>style.visibility</p:attrName>
                                        </p:attrNameLst>
                                      </p:cBhvr>
                                      <p:to>
                                        <p:strVal val="visible"/>
                                      </p:to>
                                    </p:set>
                                    <p:anim calcmode="lin" valueType="num">
                                      <p:cBhvr additive="base">
                                        <p:cTn id="19" dur="2000" fill="hold"/>
                                        <p:tgtEl>
                                          <p:spTgt spid="24579">
                                            <p:txEl>
                                              <p:charRg st="61" end="110"/>
                                            </p:txEl>
                                          </p:spTgt>
                                        </p:tgtEl>
                                        <p:attrNameLst>
                                          <p:attrName>ppt_x</p:attrName>
                                        </p:attrNameLst>
                                      </p:cBhvr>
                                      <p:tavLst>
                                        <p:tav tm="0">
                                          <p:val>
                                            <p:strVal val="#ppt_x"/>
                                          </p:val>
                                        </p:tav>
                                        <p:tav tm="100000">
                                          <p:val>
                                            <p:strVal val="#ppt_x"/>
                                          </p:val>
                                        </p:tav>
                                      </p:tavLst>
                                    </p:anim>
                                    <p:anim calcmode="lin" valueType="num">
                                      <p:cBhvr additive="base">
                                        <p:cTn id="20" dur="2000" fill="hold"/>
                                        <p:tgtEl>
                                          <p:spTgt spid="24579">
                                            <p:txEl>
                                              <p:charRg st="61" end="11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4579">
                                            <p:txEl>
                                              <p:charRg st="3" end="3"/>
                                            </p:txEl>
                                          </p:spTgt>
                                        </p:tgtEl>
                                        <p:attrNameLst>
                                          <p:attrName>style.visibility</p:attrName>
                                        </p:attrNameLst>
                                      </p:cBhvr>
                                      <p:to>
                                        <p:strVal val="visible"/>
                                      </p:to>
                                    </p:set>
                                    <p:anim calcmode="lin" valueType="num">
                                      <p:cBhvr additive="base">
                                        <p:cTn id="25" dur="2000" fill="hold"/>
                                        <p:tgtEl>
                                          <p:spTgt spid="24579">
                                            <p:txEl>
                                              <p:charRg st="3" end="3"/>
                                            </p:txEl>
                                          </p:spTgt>
                                        </p:tgtEl>
                                        <p:attrNameLst>
                                          <p:attrName>ppt_x</p:attrName>
                                        </p:attrNameLst>
                                      </p:cBhvr>
                                      <p:tavLst>
                                        <p:tav tm="0">
                                          <p:val>
                                            <p:strVal val="#ppt_x"/>
                                          </p:val>
                                        </p:tav>
                                        <p:tav tm="100000">
                                          <p:val>
                                            <p:strVal val="#ppt_x"/>
                                          </p:val>
                                        </p:tav>
                                      </p:tavLst>
                                    </p:anim>
                                    <p:anim calcmode="lin" valueType="num">
                                      <p:cBhvr additive="base">
                                        <p:cTn id="26" dur="2000" fill="hold"/>
                                        <p:tgtEl>
                                          <p:spTgt spid="24579">
                                            <p:txEl>
                                              <p:char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uiExpand="1" build="p"/>
    </p:bldLst>
  </p:timing>
</p:sld>
</file>

<file path=ppt/tags/tag1.xml><?xml version="1.0" encoding="utf-8"?>
<p:tagLst xmlns:p="http://schemas.openxmlformats.org/presentationml/2006/main">
  <p:tag name="KSO_WM_UNIT_PLACING_PICTURE_USER_VIEWPORT" val="{&quot;height&quot;:2100,&quot;width&quot;:4500}"/>
</p:tagLst>
</file>

<file path=ppt/tags/tag2.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None/>
          <a:defRPr kumimoji="0" lang="zh-CN" altLang="en-US" sz="4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1" fontAlgn="base" latinLnBrk="0" hangingPunct="1">
          <a:lnSpc>
            <a:spcPct val="100000"/>
          </a:lnSpc>
          <a:spcBef>
            <a:spcPct val="20000"/>
          </a:spcBef>
          <a:spcAft>
            <a:spcPct val="0"/>
          </a:spcAft>
          <a:buClrTx/>
          <a:buSzTx/>
          <a:buFontTx/>
          <a:buNone/>
          <a:defRPr kumimoji="0" lang="zh-CN" altLang="en-US" sz="44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166</Paragraphs>
  <Slides>40</Slides>
  <Notes>0</Notes>
  <TotalTime>0</TotalTime>
  <HiddenSlides>0</HiddenSlides>
  <MMClips>0</MMClips>
  <ScaleCrop>0</ScaleCrop>
  <HeadingPairs>
    <vt:vector baseType="variant" size="6">
      <vt:variant>
        <vt:lpstr>Fonts used</vt:lpstr>
      </vt:variant>
      <vt:variant>
        <vt:i4>3</vt:i4>
      </vt:variant>
      <vt:variant>
        <vt:lpstr>Theme</vt:lpstr>
      </vt:variant>
      <vt:variant>
        <vt:i4>1</vt:i4>
      </vt:variant>
      <vt:variant>
        <vt:lpstr>Slide Titles</vt:lpstr>
      </vt:variant>
      <vt:variant>
        <vt:i4>40</vt:i4>
      </vt:variant>
    </vt:vector>
  </HeadingPairs>
  <TitlesOfParts>
    <vt:vector baseType="lpstr" size="44">
      <vt:lpstr>Arial</vt:lpstr>
      <vt:lpstr>宋体</vt:lpstr>
      <vt:lpstr>Wingdings</vt:lpstr>
      <vt:lpstr>默认设计模板</vt:lpstr>
      <vt:lpstr>阅读入门</vt:lpstr>
      <vt:lpstr>记叙文</vt:lpstr>
      <vt:lpstr>一、记叙文的六要素</vt:lpstr>
      <vt:lpstr>二、叙述的顺序 </vt:lpstr>
      <vt:lpstr>倒叙的作用</vt:lpstr>
      <vt:lpstr>3、插叙</vt:lpstr>
      <vt:lpstr>插叙的作用 </vt:lpstr>
      <vt:lpstr>三、记叙文的五种表达方式 </vt:lpstr>
      <vt:lpstr>四、记叙文中的人物描写 </vt:lpstr>
      <vt:lpstr>五、记叙文中人物描写的作用 </vt:lpstr>
      <vt:lpstr>五、记叙文中人物描写的作用 </vt:lpstr>
      <vt:lpstr>五、记叙文中人物描写的作用 </vt:lpstr>
      <vt:lpstr>六、记叙文中的环境描写 </vt:lpstr>
      <vt:lpstr>PowerPoint Presentation</vt:lpstr>
      <vt:lpstr>七、记叙文（散文）的表现手法 </vt:lpstr>
      <vt:lpstr>PowerPoint Presentation</vt:lpstr>
      <vt:lpstr>八、概括文章内容 </vt:lpstr>
      <vt:lpstr>九、修辞手法及其作用 </vt:lpstr>
      <vt:lpstr>4、 对偶——句式整齐，结构统一，给人以美感。</vt:lpstr>
      <vt:lpstr>十、结构手法</vt:lpstr>
      <vt:lpstr>十一、记叙文的线索     </vt:lpstr>
      <vt:lpstr>2、找线索的方法</vt:lpstr>
      <vt:lpstr>十二、题目的作用</vt:lpstr>
      <vt:lpstr>十三、第一段的作用 </vt:lpstr>
      <vt:lpstr>十四、中间某句（段）的作用 </vt:lpstr>
      <vt:lpstr>十五、结尾议论性句子的作用</vt:lpstr>
      <vt:lpstr>十六、如何赏析句段 </vt:lpstr>
      <vt:lpstr>题型1、分析某个加点词语的表达效果</vt:lpstr>
      <vt:lpstr>题型2    找出文中你喜欢的句子，并说理由 </vt:lpstr>
      <vt:lpstr>③哲理之美———形象而含蓄，具有言外之意，富有哲理的句子。这些句子一般在文章的开头结尾。（作用：可以给人以启迪教育作用。）</vt:lpstr>
      <vt:lpstr>题型3     品味句子和关键词。 </vt:lpstr>
      <vt:lpstr>PowerPoint Presentation</vt:lpstr>
      <vt:lpstr>PowerPoint Presentation</vt:lpstr>
      <vt:lpstr>PowerPoint Presentation</vt:lpstr>
      <vt:lpstr>PowerPoint Presentation</vt:lpstr>
      <vt:lpstr>PowerPoint Presentation</vt:lpstr>
      <vt:lpstr>品味第⑧段文字，回答问题。（6分）</vt:lpstr>
      <vt:lpstr>第⑦段画线部分前后两句在表意上有什么不同，谈谈你的理解。（4分)</vt:lpstr>
      <vt:lpstr>最后一段，“你会知道，这种小小的成全，对你和母亲而言，都是一种深深的幸福。”如何理解这句话的含义？（4分）</vt:lpstr>
      <vt:lpstr>作者是在做了母亲之后才体悟到当年母亲目光中的爱抚和温暖的。而当她懂得了母爱的时候，她却永远失去了母亲。这就是生活。所以作者感喟：“有些错误，生活从来都不再赐予改过的机会。”读完这篇文章，你有什么感悟？简要谈谈。（5分）</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2021-08-05T19:31:09.686</cp:lastPrinted>
  <dcterms:created xsi:type="dcterms:W3CDTF">2021-08-05T19:31:09Z</dcterms:created>
  <dcterms:modified xsi:type="dcterms:W3CDTF">2021-08-05T11:31:10Z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