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9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91" r:id="rId25"/>
    <p:sldId id="278" r:id="rId26"/>
    <p:sldId id="279" r:id="rId27"/>
    <p:sldId id="280" r:id="rId28"/>
    <p:sldId id="292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93" r:id="rId38"/>
    <p:sldId id="289" r:id="rId39"/>
    <p:sldId id="294" r:id="rId40"/>
    <p:sldId id="295" r:id="rId41"/>
    <p:sldId id="296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3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92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2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1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14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36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65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7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66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DF14D-D006-4CC3-A725-B0F2B660018A}" type="datetimeFigureOut">
              <a:rPr lang="zh-CN" altLang="en-US" smtClean="0"/>
              <a:t>2021-6-11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1C074-D302-4DFF-B8FF-0AD073FE4D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0" y="0"/>
            <a:ext cx="12192000" cy="76912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91000">
                <a:schemeClr val="accent5">
                  <a:alpha val="49000"/>
                  <a:lumMod val="25000"/>
                  <a:lumOff val="75000"/>
                </a:schemeClr>
              </a:gs>
            </a:gsLst>
            <a:lin ang="16200000" scaled="1"/>
          </a:gra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algn="ctr" rtl="0"/>
            <a:r>
              <a:rPr lang="zh-CN" altLang="en-US" b="1" i="0" u="none" strike="noStrike" kern="2200" baseline="0" dirty="0" smtClean="0"/>
              <a:t>部</a:t>
            </a:r>
            <a:r>
              <a:rPr lang="zh-CN" altLang="en-US" b="1" i="0" u="none" strike="noStrike" kern="2200" baseline="0" dirty="0" smtClean="0"/>
              <a:t>编版八年级语文下文言文专题测试卷</a:t>
            </a:r>
            <a:endParaRPr lang="zh-CN" altLang="en-US" b="0" i="0" u="none" strike="noStrike" kern="2200" baseline="0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998154"/>
            <a:ext cx="10515600" cy="4351338"/>
          </a:xfrm>
        </p:spPr>
        <p:txBody>
          <a:bodyPr/>
          <a:lstStyle/>
          <a:p>
            <a:pPr marR="0" lvl="0" rtl="0"/>
            <a:r>
              <a:rPr lang="zh-CN" altLang="en-US" b="1" i="0" u="none" strike="noStrike" baseline="0" dirty="0" smtClean="0"/>
              <a:t>满分：</a:t>
            </a:r>
            <a:r>
              <a:rPr lang="en-US" altLang="zh-CN" b="1" i="0" u="none" strike="noStrike" baseline="0" dirty="0" smtClean="0"/>
              <a:t>150</a:t>
            </a:r>
            <a:r>
              <a:rPr lang="zh-CN" altLang="en-US" b="1" i="0" u="none" strike="noStrike" baseline="0" dirty="0" smtClean="0"/>
              <a:t>分     时间：</a:t>
            </a:r>
            <a:r>
              <a:rPr lang="en-US" altLang="zh-CN" b="1" i="0" u="none" strike="noStrike" baseline="0" dirty="0" smtClean="0"/>
              <a:t>150</a:t>
            </a:r>
            <a:r>
              <a:rPr lang="zh-CN" altLang="en-US" b="1" i="0" u="none" strike="noStrike" baseline="0" dirty="0" smtClean="0"/>
              <a:t>分钟</a:t>
            </a:r>
          </a:p>
          <a:p>
            <a:pPr marR="0" lvl="0" rtl="0"/>
            <a:r>
              <a:rPr lang="zh-CN" altLang="en-US" b="1" i="0" u="none" strike="noStrike" baseline="0" smtClean="0"/>
              <a:t>班级：          姓名：            考号：</a:t>
            </a:r>
            <a:endParaRPr lang="zh-CN" altLang="en-US" b="0" i="0" u="none" strike="noStrike" baseline="0" smtClean="0"/>
          </a:p>
        </p:txBody>
      </p:sp>
    </p:spTree>
    <p:extLst>
      <p:ext uri="{BB962C8B-B14F-4D97-AF65-F5344CB8AC3E}">
        <p14:creationId xmlns:p14="http://schemas.microsoft.com/office/powerpoint/2010/main" val="407876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 ( 3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卖炭翁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的理解和分析不恰当的一项是（   ）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“伐薪烧炭南山中。满面尘灰烟火色，两鬓苍苍十指黑”，从中我们可以看出卖炭翁的生存状态：一是年岁已老，一是劳动的艰辛；我们还可以看出他烧炭工作环境的恶劣。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“可怜身上衣正单，心忧炭贱愿天寒”一句运用环境描写，通过“衣正单”与“愿天寒”的矛盾，深刻表现了卖炭翁极其困苦的生活处境。“可怜”二字是作者情感的直接流露，表达了对人物的深切同情。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“宫使驱将惜不得”的“惜”是舍不得的意思，写出了老人的无可奈何和百般不舍。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这首诗真实概括了唐代劳动人民的辛酸和悲苦，表达了诗人对劳动人民的同情，典型地体现了现实主义风格特点；诗歌形象鲜明，主题突出，叙事简洁完整，语言平易通俗。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826" y="5305960"/>
            <a:ext cx="1124884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【答案】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可怜身上衣正单，心忧炭贱愿天寒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环境描写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，是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心理描写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15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二、语言表达（共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题；共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10. ( 3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巧对下联。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有一年冬天，苏轼和佛印和尚踏雪赏梅，佛印见景生情，脱口而出：“雪里白梅，雪映白梅梅映雪。”下面几个字是苏轼的下联。试根据对联的有关常识，重新排列这几个字，使它和上联对仗工整。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竹翻风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风中绿竹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风翻绿竹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上联：雪里白梅，雪映白梅梅映雪。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下联：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</a:t>
            </a:r>
            <a:endParaRPr lang="zh-CN" altLang="en-US" b="1" i="0" u="sng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8260" y="4188327"/>
            <a:ext cx="100914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中绿竹，风翻绿竹竹翻风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雪里白梅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属于方位名词，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风中绿竹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也属于方位名词，因此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风中绿竹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雪里白梅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雪映白梅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承接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雪里白梅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风中绿竹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应承接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风翻绿竹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风翻绿竹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雪里白梅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，都是主谓宾结构，都是四个字。剩下的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竹翻风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梅映雪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73654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三、填空题（共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题；共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11. ( 8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解释下列多义词在句中的意思。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便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舍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船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               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屋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舍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俨然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从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小丘西行百二十步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    ②隶而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从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者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潭中鱼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可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百许头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       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可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历历数也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明有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奇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巧人曰王叔远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    ②舟首尾长约八分有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奇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   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1132" y="2179300"/>
            <a:ext cx="814046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舍弃  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房屋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跟从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大约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）奇妙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零数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、余数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7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四、文言文阅读（共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题；共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74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12. ( 11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阅读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北冥有鱼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，完成各题。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）下列句子中加点词语的解释，不正确的一项是（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）            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北冥有鱼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北冥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: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北海   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志怪者也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志怪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: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志向怪诞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抟扶摇而上者九万里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扶摇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: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旋风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野马也，尘埃也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野马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: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山野中的雾气，奔腾如野马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4089" y="3927724"/>
            <a:ext cx="989162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项句意为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是一部专门记载怪异事物的书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志怪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意思是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记载怪异事物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91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）把下面的句子翻译成现代汉语。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天之苍苍，其正色邪？其远而无所至极邪？</a:t>
            </a:r>
          </a:p>
          <a:p>
            <a:pPr marR="0" lvl="0" rtl="0"/>
            <a:endParaRPr lang="zh-CN" altLang="en-US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）文中讲了哪几层意思？</a:t>
            </a:r>
          </a:p>
          <a:p>
            <a:pPr marR="0" lvl="0" rtl="0"/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rtl="0"/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）作者极力描写鲲鹏体形之大，用意何在？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144" y="2145442"/>
            <a:ext cx="1166291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）天色湛蓝，是它真正的颜色吗？还是因为天空高远而看不到尽头呢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）第一层，写北冥之鱼由鲲到鹏的変化。第二层，引用《齐谐》之言，写大鹏迁徒南冥的气势。第三层，抒发了一种天地浑茫的感慨。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s-E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）描写鲲鹏体形硕大无比，为下文写大鹏南飞还需凭借六月大风做铺垫，说明世间万物都要凭借外力才能活动，没有真正的自由。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89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 ( 14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阅读下面的文言文，回答问题。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0177" y="1451739"/>
            <a:ext cx="10515600" cy="4716148"/>
          </a:xfrm>
        </p:spPr>
        <p:txBody>
          <a:bodyPr>
            <a:normAutofit/>
          </a:bodyPr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es-E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甲</a:t>
            </a:r>
            <a:r>
              <a:rPr lang="es-E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庄子与惠子游于濠梁之上。庄子曰：“鲦鱼出游从容，是鱼之乐也。”惠子曰：“子非鱼，安知鱼之乐？”庄子曰：“子非我，安知我不知鱼之乐？”惠子曰：“我非子，固不知子矣；子固非鱼也，子之不知鱼之乐，全矣”庄子曰：“请循其本。子曰‘汝安知鱼乐’云者，既已知吾知之而问我，我知之濠上也。” 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(《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庄子与惠子游于濠梁之上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》)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惠子相梁，庄子往见之。或谓惠子曰：“庄子来，欲代子相。”于是惠子恐，搜于国中三日三夜。庄子往见之，曰：“南方有鸟，其名为鹓鶵，子知之乎？夫鹓鶵发于南海，而飞于北海；非梧桐不止，非练实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不食，非醴泉不饮。于是鸱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得腐鼠，鹓鶵过之，仰而视之曰：‘吓！’今子欲以子之梁国而吓我邪？”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(《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惠子相梁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》)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注释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练实：竹实，竹子所结的子。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鸱：猫头鹰。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26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【参考译文】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       </a:t>
            </a: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惠施在梁国做国相，庄子去看望他。有人告诉惠施说：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庄子到梁国来，是想取代你做宰相。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于是惠施非常害怕，于是在国都搜捕了三天三夜。庄子前去见他，说：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方有一种鸟，它的名字叫鹓鶵，你知道它吗？那鹓鶵是从南海起飞，要飞到北海去；不是梧桐树就不栖息，不是竹子所结的子就不吃，不是甘甜的泉水就不喝。在此时鹞鹰拾到一只腐臭的老鼠，鹓鶵从它面前飞过，鹞鹰看到仰头发出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喝！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的怒斥声。难道现在你也想用你的梁国相位来威吓我吗？</a:t>
            </a:r>
            <a:r>
              <a:rPr lang="es-ES" alt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44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）解释下列句中划线词语的意思。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是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鱼之乐也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非梧桐不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止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）对于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文中“今子欲以子之梁国而吓我邪”一句中“吓”字的解释有两种不同的观点：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恐吓，威胁；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同上句“仰而视之曰：“吓！”中的“吓”，指模仿鸱发怒的声音。你更喜欢哪个解释？请结合文章的内容阐述理由。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我喜欢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________(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填序号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。理由：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</a:t>
            </a:r>
            <a:endParaRPr lang="zh-CN" altLang="en-US" b="1" i="0" u="sng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442" y="1690688"/>
            <a:ext cx="10800271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栖息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；庄子认为惠子在国都中搜查三天三夜的行为与鸱对鹓发出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吓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的怒斥一样，都是为了自己的利益而恐吓威胁对方。解释为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恐吓，威胁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使语义简洁明了，更易理解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。理由：将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吓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解释为鸱发出的怒斥声，更直白地将惠子比作了那只鸱，更尖锐地讽刺了惠子醉心功名、无端猜忌的丑态，也表达了庄子高洁的志趣及对功名的厌恶。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7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247779"/>
              </p:ext>
            </p:extLst>
          </p:nvPr>
        </p:nvGraphicFramePr>
        <p:xfrm>
          <a:off x="1112808" y="2244961"/>
          <a:ext cx="9256143" cy="3923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6359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75171305"/>
                    </a:ext>
                  </a:extLst>
                </a:gridCol>
                <a:gridCol w="7629784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57285182"/>
                    </a:ext>
                  </a:extLst>
                </a:gridCol>
              </a:tblGrid>
              <a:tr h="1278914">
                <a:tc>
                  <a:txBody>
                    <a:bodyPr/>
                    <a:lstStyle/>
                    <a:p>
                      <a:pPr algn="ctr">
                        <a:lnSpc>
                          <a:spcPct val="173000"/>
                        </a:lnSpc>
                        <a:spcBef>
                          <a:spcPts val="1300"/>
                        </a:spcBef>
                        <a:spcAft>
                          <a:spcPts val="1300"/>
                        </a:spcAft>
                      </a:pPr>
                      <a:r>
                        <a:rPr lang="en-US" sz="2400" err="1">
                          <a:effectLst/>
                        </a:rPr>
                        <a:t>动物形象</a:t>
                      </a:r>
                      <a:endParaRPr lang="zh-CN" sz="24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3000"/>
                        </a:lnSpc>
                        <a:spcBef>
                          <a:spcPts val="1300"/>
                        </a:spcBef>
                        <a:spcAft>
                          <a:spcPts val="1300"/>
                        </a:spcAft>
                      </a:pPr>
                      <a:r>
                        <a:rPr lang="en-US" sz="2400">
                          <a:effectLst/>
                        </a:rPr>
                        <a:t>形象特点</a:t>
                      </a:r>
                      <a:endParaRPr lang="zh-CN" sz="24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107556854"/>
                  </a:ext>
                </a:extLst>
              </a:tr>
              <a:tr h="1322186">
                <a:tc>
                  <a:txBody>
                    <a:bodyPr/>
                    <a:lstStyle/>
                    <a:p>
                      <a:pPr algn="ctr">
                        <a:lnSpc>
                          <a:spcPct val="173000"/>
                        </a:lnSpc>
                        <a:spcBef>
                          <a:spcPts val="1300"/>
                        </a:spcBef>
                        <a:spcAft>
                          <a:spcPts val="1300"/>
                        </a:spcAft>
                      </a:pPr>
                      <a:r>
                        <a:rPr lang="en-US" sz="2400">
                          <a:effectLst/>
                        </a:rPr>
                        <a:t>【甲】鲦鱼</a:t>
                      </a:r>
                      <a:endParaRPr lang="zh-CN" sz="24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3000"/>
                        </a:lnSpc>
                        <a:spcBef>
                          <a:spcPts val="1300"/>
                        </a:spcBef>
                        <a:spcAft>
                          <a:spcPts val="1300"/>
                        </a:spcAft>
                      </a:pPr>
                      <a:r>
                        <a:rPr lang="es-ES" sz="2400">
                          <a:effectLst/>
                        </a:rPr>
                        <a:t>________</a:t>
                      </a:r>
                      <a:endParaRPr lang="zh-CN" sz="24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376282655"/>
                  </a:ext>
                </a:extLst>
              </a:tr>
              <a:tr h="1322186">
                <a:tc>
                  <a:txBody>
                    <a:bodyPr/>
                    <a:lstStyle/>
                    <a:p>
                      <a:pPr algn="ctr">
                        <a:lnSpc>
                          <a:spcPct val="173000"/>
                        </a:lnSpc>
                        <a:spcBef>
                          <a:spcPts val="1300"/>
                        </a:spcBef>
                        <a:spcAft>
                          <a:spcPts val="1300"/>
                        </a:spcAft>
                      </a:pPr>
                      <a:r>
                        <a:rPr lang="en-US" sz="2400">
                          <a:effectLst/>
                        </a:rPr>
                        <a:t>【乙】鹓鶵</a:t>
                      </a:r>
                      <a:endParaRPr lang="zh-CN" sz="24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3000"/>
                        </a:lnSpc>
                        <a:spcBef>
                          <a:spcPts val="1300"/>
                        </a:spcBef>
                        <a:spcAft>
                          <a:spcPts val="1300"/>
                        </a:spcAft>
                      </a:pPr>
                      <a:r>
                        <a:rPr lang="es-ES" sz="2400">
                          <a:effectLst/>
                        </a:rPr>
                        <a:t>________</a:t>
                      </a:r>
                      <a:endParaRPr lang="zh-CN" sz="24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13253966"/>
                  </a:ext>
                </a:extLst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15291"/>
            <a:ext cx="10515600" cy="1325563"/>
          </a:xfrm>
        </p:spPr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庄子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故事中有许多动物形象，这些动物形象各具特点，并折射出庄子独特的个性和思想。请根据要求完成下面题目。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比较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甲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两篇文章，完成表格。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2465" y="3781990"/>
            <a:ext cx="73180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悠闲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从容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鲦鱼出游从容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可知</a:t>
            </a: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志趣高洁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夫鹓鶵发于南海，而飞于北海；非梧桐不止，非练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实不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食，非醴泉不饮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可知。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3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06664"/>
            <a:ext cx="10515600" cy="1325563"/>
          </a:xfrm>
        </p:spPr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②如果围绕一个主题词分析两篇选文中的庄子形象，你会选怎样的主题词？请结合文中的动物形象和选文内容说一说你的依据。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示例：快乐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自由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洒脱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浪漫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也可选自己的词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我选“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________”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这个词。因为：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</a:t>
            </a:r>
            <a:endParaRPr lang="zh-CN" altLang="en-US" b="1" i="0" u="sng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028" y="2933133"/>
            <a:ext cx="10703943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自由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用自由自在的鱼和鸟作为自己作品中的写作对象，折射出庄子对自由的喜爱和追求。《庄子与惠子游于濠梁之上》中，庄子看到鲦鱼出游从容，认为这是鱼儿的快乐，这折射出庄子愉悦的心境，也可看出庄子对鱼儿自由活泼的生命状态的欣赏。《惠子相梁》中，庄子把自己比作鹓鶵，把相位比作腐鼠，借此表达了自己高洁的志趣和对功名的鄙视。这让我们看到了一个淡泊名利、超然物外、心灵自由的庄子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86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一、单选题（共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题；共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1. ( 3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下列划线字的读音全对的一项是（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）            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北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冥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míng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鲦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tiáo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）鱼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大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庇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pì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骈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pián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）死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鲲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kūn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）鹏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háo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）梁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怒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号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háo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学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xiào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）学半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迁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徙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xǐ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槽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cáo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）枥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嘉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肴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ráo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不外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见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xiàn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挂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罥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juàn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叱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chì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）牛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塘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坳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ào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抟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err="1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chuán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）扶摇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2331" y="3630358"/>
            <a:ext cx="764875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【答案】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大庇（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bì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嘉肴（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yáo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抟（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tuán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）扶摇。 </a:t>
            </a:r>
          </a:p>
        </p:txBody>
      </p:sp>
    </p:spTree>
    <p:extLst>
      <p:ext uri="{BB962C8B-B14F-4D97-AF65-F5344CB8AC3E}">
        <p14:creationId xmlns:p14="http://schemas.microsoft.com/office/powerpoint/2010/main" val="289892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14. ( 14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小石潭记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，回答问题。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）解释下列画线词语。 </a:t>
            </a:r>
          </a:p>
          <a:p>
            <a:pPr marR="0" lvl="1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卷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石底以出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     ②心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</a:p>
          <a:p>
            <a:pPr marR="0" lvl="1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③其岸势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犬牙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差互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  ④乃记之而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</a:p>
          <a:p>
            <a:pPr marR="0" lvl="1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）用现代汉语翻译下面的句子。  </a:t>
            </a:r>
          </a:p>
          <a:p>
            <a:pPr marR="0" lvl="1" rtl="0"/>
            <a:r>
              <a:rPr lang="es-ES" altLang="zh-CN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日光下澈，影布石上。</a:t>
            </a:r>
          </a:p>
          <a:p>
            <a:pPr marR="0" lvl="1" rtl="0"/>
            <a:endParaRPr lang="es-ES" altLang="zh-CN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1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②以其境过清，不可久居。</a:t>
            </a:r>
          </a:p>
        </p:txBody>
      </p:sp>
      <p:sp>
        <p:nvSpPr>
          <p:cNvPr id="4" name="矩形 3"/>
          <p:cNvSpPr/>
          <p:nvPr/>
        </p:nvSpPr>
        <p:spPr>
          <a:xfrm>
            <a:off x="838200" y="2205180"/>
            <a:ext cx="1128191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翻卷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乐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像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狗的牙齿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那样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离开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阳光照到水底，鱼的影子映在水底的石头上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因为这里的环境太凄清，不可以久留。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58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）下列对文章内容的理解和分析不当的一项是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 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           </a:t>
            </a:r>
            <a:endParaRPr lang="zh-CN" altLang="en-US" b="1" i="0" u="none" strike="noStrike" kern="2200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A.“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从小丘西行百二十步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伐竹取道，下见小潭”交代了作者的游踪。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B.“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全石以为底，近岸，卷石底以出，为坻，为屿，为嵁，为岩”，写出了作者为“石潭”命名的缘由及近岸石头的千态万状。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C.“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潭中鱼可百许头，皆若空游无所依”，只写了鱼儿自由游弋的情态。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第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段分别写了作者发现石潭之乐和观鱼之乐。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0187" y="3768789"/>
            <a:ext cx="1027981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潭中鱼可百许头，皆若空游无所依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主要从侧面衬托水的清澈透明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97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）画线句“</a:t>
            </a:r>
            <a:r>
              <a:rPr lang="zh-CN" altLang="en-US" b="1" i="0" u="sng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寂寥无人，凄神寒骨，悄怆幽邃。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”流露出作者怎样的心情？并说说作者产生这种心情的原因。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  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992" y="1825625"/>
            <a:ext cx="1086065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流露出作者孤凄悲凉的心情。作者产生此情的原因：一是他被贬谪而内心愤懑；二是小石潭凄清环境的触发。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15. ( 12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阅读下列文言文，回答问题。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253330"/>
            <a:ext cx="10515600" cy="4949061"/>
          </a:xfrm>
        </p:spPr>
        <p:txBody>
          <a:bodyPr>
            <a:normAutofit fontScale="92500" lnSpcReduction="10000"/>
          </a:bodyPr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甲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晋太元中，武陵人捕鱼为业，缘溪行，忘路之远近。忽逢桃花林，夹岸数百步，中无杂树，芳草鲜美，落英缤纷。渔人甚异之，复前行，欲穷其林。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林尽水源，便得一山。山有小口，仿佛若有光。便舍船从口入。初极狭，才通人。复行数十步，豁然开朗。土地平旷，屋舍俨然，有良田、美池、桑竹之属。阡陌交通，鸡犬相闻。其中往来种作，男女衣着，悉如外人。黄发垂髫，并怡然自乐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节选自陶渊明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桃花源记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》)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陶潜，字元亮，少怀高尚，博学善属文，颖脱不羁，任真自得，为乡邻之所贵。尝著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五柳先生传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曰：“环堵萧然，不蔽风日，短褐穿结，箪瓢屡空，晏如也。”其自序如此，时人谓之实录。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其亲朋好事或载酒肴而往潜亦无所辞焉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。每一醉，则大适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融然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。时或无酒，亦雅咏不辍。性不解音，而畜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素琴一张，弦徽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不具，每朋酒之会，则抚而和之，曰：“但识琴中趣，何劳弦上声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!”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节选自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晋书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》)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注释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适：满足。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融然：和悦快乐的样子。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畜：同“蓄”。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弦徽：琴弦与琴徽，琴徽即琴弦音位的标志。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90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0550" y="1152763"/>
            <a:ext cx="11164019" cy="4790835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/>
              <a:t> 【参考译文】</a:t>
            </a:r>
            <a:r>
              <a:rPr lang="es-ES" altLang="zh-CN"/>
              <a:t/>
            </a:r>
            <a:br>
              <a:rPr lang="es-ES" altLang="zh-CN"/>
            </a:br>
            <a:r>
              <a:rPr lang="es-ES" altLang="zh-CN"/>
              <a:t> </a:t>
            </a:r>
            <a:r>
              <a:rPr lang="zh-CN" altLang="zh-CN"/>
              <a:t>陶潜，字元亮，年少时便志向高远，学识渊博又善于写作。天资聪明而不拘小节，追求真性率直而自得其乐，被乡里邻居所看重。曾写过一篇《五柳先生传》说：</a:t>
            </a:r>
            <a:r>
              <a:rPr lang="es-ES" altLang="zh-CN"/>
              <a:t>“</a:t>
            </a:r>
            <a:r>
              <a:rPr lang="zh-CN" altLang="zh-CN"/>
              <a:t>（我的住所）四壁破败萧然，不能挡风遮阳。穿着简陋粗布衣服，纠结破敝，盛食的箪瓢常常是空的，还是安然自若。</a:t>
            </a:r>
            <a:r>
              <a:rPr lang="es-ES" altLang="zh-CN"/>
              <a:t>”</a:t>
            </a:r>
            <a:r>
              <a:rPr lang="zh-CN" altLang="zh-CN"/>
              <a:t>他自己这么说，当时的人也说确实是这样。他的亲朋有时带着酒菜去找他，他也不推辞。每当喝醉的时候，就十分满足地酣睡。从没有高兴或生气的样子，只要遇到酒就喝。有时没酒，也照样不停地吟诵。他天生不懂音乐，却收藏有一张素琴，琴弦和琴徽都不齐备，每当参与朋友们喝酒的活动，也抚着琴一起唱和，还说：</a:t>
            </a:r>
            <a:r>
              <a:rPr lang="es-ES" altLang="zh-CN"/>
              <a:t>“</a:t>
            </a:r>
            <a:r>
              <a:rPr lang="zh-CN" altLang="zh-CN"/>
              <a:t>只要能领会琴中的乐趣，何必在意琴的声音呢</a:t>
            </a:r>
            <a:r>
              <a:rPr lang="es-ES" altLang="zh-CN"/>
              <a:t>?”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2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）用“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/”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给文中画线句子断句，限断两处。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359799"/>
            <a:ext cx="10515600" cy="4351338"/>
          </a:xfrm>
        </p:spPr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其亲朋好事或载酒肴而往潜亦无所辞焉。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）用现代汉语写出下列句子的意思。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黄发垂髫，并怡然自乐。</a:t>
            </a:r>
          </a:p>
          <a:p>
            <a:pPr marR="0" lvl="0" rtl="0"/>
            <a:endParaRPr lang="zh-CN" altLang="en-US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但识琴中趣，何劳弦上声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!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144" y="1309601"/>
            <a:ext cx="11818187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亲朋好事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或载酒肴而往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潜亦无所辞焉。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老人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和小孩，都和悦幸福，自得其乐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s-E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s-E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只要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能体味琴中的趣味，何必一定要有琴音呢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34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72514"/>
            <a:ext cx="10515600" cy="1325563"/>
          </a:xfrm>
        </p:spPr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）请从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文中摘录出与“土地平旷，屋舍俨然，有良田、美池、桑竹之属”所表现的理想生活形成强烈反差的句子。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  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）从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文看，陶渊明的琴没有琴弦，他本人也不会抚琴，但有朋友相聚，他却“抚而和之”。他真的是在抚琴吗？结合全文看，这反映了他怎样的性格？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  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2935" y="1825625"/>
            <a:ext cx="10668001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环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堵萧然，不蔽风日，短褐穿结，箪瓢屡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空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，他只是作出抚琴的样子。这反映了他无拘无束，本性率真，面对穷困的生活，自得其乐的性格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75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16. ( 10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阅读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核舟记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黄履庄传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，回答问题。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甲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核舟记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乙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黄子履庄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少聪颖读书不数过即能背诵。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尤喜出新意，作诸技巧。七八岁时，尝背塾师，暗窃匠氏刀锥，凿木人长寸许，置案上能自行走，手足皆自动，观者异以为神。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 所制亦多，予不能悉记。作木狗，置门侧，卷卧如常，唯人入户，触机</a:t>
            </a:r>
            <a:r>
              <a:rPr lang="zh-CN" altLang="en-US" b="1" i="0" u="none" strike="noStrike" baseline="300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则立吠不止。吠之声与真无二，虽黠者不能辨其为真与伪也。作木鸟，置竹笼中，能自跳舞飞鸣，鸣如画眉，凄越可听。所作之奇俱如此，不能悉载。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节选自张潮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虞初新志黄履庄传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》)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【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注释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】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黄子履庄：即黄履庄，清代顺治、康熙年间人。 ②机：机关。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85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078302"/>
            <a:ext cx="10515600" cy="5339751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/>
              <a:t> 【参考译文】</a:t>
            </a:r>
            <a:r>
              <a:rPr lang="es-ES" altLang="zh-CN"/>
              <a:t/>
            </a:r>
            <a:br>
              <a:rPr lang="es-ES" altLang="zh-CN"/>
            </a:br>
            <a:r>
              <a:rPr lang="es-ES" altLang="zh-CN"/>
              <a:t>     </a:t>
            </a:r>
            <a:r>
              <a:rPr lang="zh-CN" altLang="zh-CN"/>
              <a:t>黄子履庄，年少时聪明颖悟，读书几遍，就能背诵。特别喜欢自出新意，制作各种机械。七八岁时，曾经背着私塾的老师，暗地拿来工匠的刀锥，雕凿了一寸来高的木人，放在书案上能自动行走，（木人）手脚都能自己活动，观看的人都觉得神奇。</a:t>
            </a:r>
            <a:r>
              <a:rPr lang="es-ES" altLang="zh-CN"/>
              <a:t/>
            </a:r>
            <a:br>
              <a:rPr lang="es-ES" altLang="zh-CN"/>
            </a:br>
            <a:r>
              <a:rPr lang="es-ES" altLang="zh-CN"/>
              <a:t>       </a:t>
            </a:r>
            <a:r>
              <a:rPr lang="zh-CN" altLang="zh-CN"/>
              <a:t>他制造的机械很多，我不能全部记得。他制造了木狗，放在门的旁边，像真狗那样圈卧着，只是当人进门，触动机关就马上大叫不止，叫声同真狗没有区别，即使聪明的人也难辨真假。他制作木鸟，放在竹笼中，能自己跳舞飞鸣，像画眉一样鸣叫，凄切清越，声音动听。他制作机械的奇特都像这样，我不能全部记载下来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41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）用“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/”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给文中画线句子断句，限断三处。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黄子履庄少聪颖读书不数过即能背诵。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）用现代汉语写出下列句子的意思。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其两膝相比者，各隐卷底衣褶中。</a:t>
            </a:r>
          </a:p>
          <a:p>
            <a:pPr marR="0" lvl="0" rtl="0"/>
            <a:endParaRPr lang="zh-CN" altLang="en-US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虽黠者不能辨其为真与伪也。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1825625"/>
            <a:ext cx="1096273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黄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子履庄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少聪颖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读书不数过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即能背诵。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他们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的互相靠近的两膝，各自隐藏在卷子下面的衣褶里。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s-E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即使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是狡猾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聪明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的人也不能够分辨它是真是假。</a:t>
            </a:r>
          </a:p>
        </p:txBody>
      </p:sp>
    </p:spTree>
    <p:extLst>
      <p:ext uri="{BB962C8B-B14F-4D97-AF65-F5344CB8AC3E}">
        <p14:creationId xmlns:p14="http://schemas.microsoft.com/office/powerpoint/2010/main" val="366406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2.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下列划线的词语解释全对的一项是（   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1385678"/>
            <a:ext cx="10515600" cy="4351338"/>
          </a:xfrm>
        </p:spPr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水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击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（拍打）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循其本（追溯）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尽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其材（竭尽）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修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睦（修养）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怒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而飞（奋发）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食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马者（通“饲”，喂）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志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怪（记载）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学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学半（学习）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何所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营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（需求）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自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强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（勉励）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男有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（职分）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惜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不得（爱惜）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6286" y="3220081"/>
            <a:ext cx="10495471" cy="182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【答案】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  </a:t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B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修睦（培养）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   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怒而飞（振奋，这里指用力鼓动翅膀）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 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C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学学半（通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，教导）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  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何所营（谋求）；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D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惜不得（吝惜）。 </a:t>
            </a:r>
          </a:p>
        </p:txBody>
      </p:sp>
    </p:spTree>
    <p:extLst>
      <p:ext uri="{BB962C8B-B14F-4D97-AF65-F5344CB8AC3E}">
        <p14:creationId xmlns:p14="http://schemas.microsoft.com/office/powerpoint/2010/main" val="13428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）甲文中王叔远的技艺甚高，可用文中的“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________”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一词来概括。乙文介绍黄履庄小时候“作诸技巧”的一件事是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sng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）甲文中的王叔远和乙文中的黄履庄可谓能工巧匠。请结合文中的具体内容，谈谈两人的作品各有什么特点？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  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4" name="矩形 3"/>
          <p:cNvSpPr/>
          <p:nvPr/>
        </p:nvSpPr>
        <p:spPr>
          <a:xfrm>
            <a:off x="856891" y="534007"/>
            <a:ext cx="11133826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奇巧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制作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了一个能够自动行走的木头人。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王叔远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的作品特点是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奇巧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。如他能用很小的桃核雕刻人物、器皿，还能做到各具情态，令人赞叹。黄履庄的作品以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活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取胜。如他做的木狗、木鸡等能动、能叫，其声音更是难辨真伪。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69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17. ( 13</a:t>
            </a:r>
            <a:r>
              <a:rPr lang="zh-CN" altLang="en-US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 </a:t>
            </a:r>
            <a:r>
              <a:rPr lang="en-US" altLang="zh-CN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 </a:t>
            </a:r>
            <a:r>
              <a:rPr lang="zh-CN" altLang="en-US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阅读</a:t>
            </a:r>
            <a:r>
              <a:rPr lang="en-US" altLang="zh-CN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马说</a:t>
            </a:r>
            <a:r>
              <a:rPr lang="en-US" altLang="zh-CN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，回答问题。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）解释下面句中划线的词语。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祇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辱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于奴隶人之手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求其能千里也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才美不外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见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96219" y="1756614"/>
            <a:ext cx="865229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形容词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用作动词，受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屈辱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怎么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，显现、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87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）下列句中划线的虚词意义和用法相同的一项是（   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不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以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千里称也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策之不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以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其道         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安求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能千里也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真无马邪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虽有千里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能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祇辱于奴隶人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手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鸣之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而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不能通其意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执策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而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临之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4476" y="2768127"/>
            <a:ext cx="96069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按照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代词，代千里马；表示加强诘问语气。</a:t>
            </a: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结构助词，的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连词，表转折；连词，表修饰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00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）对本文内容理解不正确的一项是（   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造成千里马“欲与常马等不可得”的间接原因是食马者不知其能千里而食也。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本文用托物寓意的写法，借助伯乐和千里马的传说，集中阐述了封建社会中人才被埋没的原因。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文章以“马”为喻，抒发了作者对封建统治者不识别人才、埋没人才、摧残人才的行为的愤慨之情。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D.“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其真无马邪？其真不知马也”两句，前一句表示反问语气，后一句表示推测语气，揭示了问题的实质。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158" y="4534243"/>
            <a:ext cx="10179169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造成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千里马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欲与常马等不可得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的间接原因是食不饱，力不足，根本原因是食马者不知其能千里而食也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94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kern="2200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）作者是如何层层深入地论证论点的？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   </a:t>
            </a:r>
          </a:p>
          <a:p>
            <a:pPr marR="0" lvl="0" rtl="0"/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5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）把下面句子翻译成现代汉语。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且欲与常马等不可得，安求其能千里也。</a:t>
            </a:r>
          </a:p>
          <a:p>
            <a:pPr marR="0" lvl="0" rtl="0"/>
            <a:endParaRPr lang="zh-CN" altLang="en-US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705" y="1091887"/>
            <a:ext cx="11369615" cy="3157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首先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提出全文论点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世有伯乐，然后有千里马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；接着从反面对论点进行论述，说明伯乐对千里马命运的决定性作用；第三段对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食马者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进行辛辣的嘲讽，结尾再次强调造成不合理现象的原因，是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其真不知马也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，点明主旨，并与开头的论点照应。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想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要跟普通的马等同尚且不可能，又怎么能要求它日行千里呢？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7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五、默写（共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题；共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18. ( 8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默写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）杜甫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茅屋为秋风所破歌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中，词约意丰，概括诗人长期以来贫困生活的句子是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茅屋为秋风所破歌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中表现杜甫舍己为人的献身精神、博大的胸襟、至死不悔的决心的两句诗是：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！    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卖炭翁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中饱含怜惜之情，体悟卖炭老人之忧的语句是：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（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）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卖炭翁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中描写卖炭翁肖像的句子是：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    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513" y="2475154"/>
            <a:ext cx="1136674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布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衾多年冷似铁；娇儿恶卧踏里裂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何时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眼前突兀见此屋；吾庐独破受冻死亦足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身上衣正单；心忧炭贱愿天寒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满面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尘灰烟火色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两鬓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苍苍十指黑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73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六、作文（共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题；共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253331"/>
            <a:ext cx="10515600" cy="644480"/>
          </a:xfrm>
        </p:spPr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latin typeface="Cambria" panose="02040503050406030204" pitchFamily="18" charset="0"/>
                <a:ea typeface="宋体" panose="02010600030101010101" pitchFamily="2" charset="-122"/>
              </a:rPr>
              <a:t>请以“让</a:t>
            </a:r>
            <a:r>
              <a:rPr lang="en-US" altLang="zh-CN" b="1" i="0" u="none" strike="noStrike" baseline="0" smtClean="0">
                <a:latin typeface="Cambria" panose="02040503050406030204" pitchFamily="18" charset="0"/>
                <a:ea typeface="宋体" panose="02010600030101010101" pitchFamily="2" charset="-122"/>
              </a:rPr>
              <a:t>______</a:t>
            </a:r>
            <a:r>
              <a:rPr lang="zh-CN" altLang="en-US" b="1" i="0" u="none" strike="noStrike" baseline="0" smtClean="0">
                <a:latin typeface="Cambria" panose="02040503050406030204" pitchFamily="18" charset="0"/>
                <a:ea typeface="宋体" panose="02010600030101010101" pitchFamily="2" charset="-122"/>
              </a:rPr>
              <a:t>充满</a:t>
            </a:r>
            <a:r>
              <a:rPr lang="zh-CN" altLang="en-US" b="1" i="0" u="none" strike="noStrike" baseline="0" smtClean="0">
                <a:solidFill>
                  <a:srgbClr val="FF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味道</a:t>
            </a:r>
            <a:r>
              <a:rPr lang="zh-CN" altLang="en-US" b="1" i="0" u="none" strike="noStrike" baseline="0" smtClean="0">
                <a:latin typeface="Cambria" panose="02040503050406030204" pitchFamily="18" charset="0"/>
                <a:ea typeface="宋体" panose="02010600030101010101" pitchFamily="2" charset="-122"/>
              </a:rPr>
              <a:t>”为题目作文。</a:t>
            </a:r>
          </a:p>
          <a:p>
            <a:pPr marR="0" lvl="0" rtl="0"/>
            <a:endParaRPr lang="zh-CN" altLang="en-US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rtl="0"/>
            <a:endParaRPr lang="zh-CN" altLang="en-US" b="1" i="0" u="none" strike="noStrike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058" y="1575571"/>
            <a:ext cx="115248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【审题立意】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填写的词语，应该围绕生活、学习这两个方面思考。因此，所填写的词语可以是生活、学习；可以是表示地点的词语：家、校园、课堂等；可以是具体的事物，例如：书、雨伞等；可以是表示情感的词语：关爱、幸福等等。这样，依据所填写的词语进行立意即可。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味道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是一个汉语词汇，读音为</a:t>
            </a:r>
            <a:r>
              <a:rPr lang="en-US" altLang="zh-CN" sz="2400" b="1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wèi dào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。意思是情味；意味。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需要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通过体验获得，是情感表达的归宿，甚至是主旨的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体现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，凡是能让人震撼，感动的言语行为均可算味道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可以利用偷梁换柱法，诸如关爱、温暖、宽容、善良、幸福</a:t>
            </a: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181" y="580785"/>
            <a:ext cx="11507638" cy="588902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cs typeface="Times New Roman" panose="02020603050405020304" pitchFamily="18" charset="0"/>
              </a:rPr>
              <a:t>【构思选材】</a:t>
            </a:r>
            <a:r>
              <a:rPr lang="es-ES" altLang="zh-CN">
                <a:cs typeface="Times New Roman" panose="02020603050405020304" pitchFamily="18" charset="0"/>
              </a:rPr>
              <a:t/>
            </a:r>
            <a:br>
              <a:rPr lang="es-ES" altLang="zh-CN">
                <a:cs typeface="Times New Roman" panose="02020603050405020304" pitchFamily="18" charset="0"/>
              </a:rPr>
            </a:br>
            <a:r>
              <a:rPr lang="zh-CN" altLang="zh-CN">
                <a:cs typeface="Times New Roman" panose="02020603050405020304" pitchFamily="18" charset="0"/>
              </a:rPr>
              <a:t>所填写的词语是题目的关键所在，是</a:t>
            </a:r>
            <a:r>
              <a:rPr lang="es-E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滋味</a:t>
            </a:r>
            <a:r>
              <a:rPr lang="es-E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的来源。这样的作文，可以写成记叙文或叙述散文、抒情散文。例如，所填写的词语是</a:t>
            </a:r>
            <a:r>
              <a:rPr lang="es-E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爱</a:t>
            </a:r>
            <a:r>
              <a:rPr lang="es-E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，就可以通过叙述在家里父母关爱自己的点滴生活的描述，从中体味到家的味道是</a:t>
            </a:r>
            <a:r>
              <a:rPr lang="es-ES" altLang="zh-CN">
                <a:cs typeface="Times New Roman" panose="02020603050405020304" pitchFamily="18" charset="0"/>
              </a:rPr>
              <a:t>“</a:t>
            </a:r>
            <a:r>
              <a:rPr lang="zh-CN" altLang="zh-CN">
                <a:cs typeface="Times New Roman" panose="02020603050405020304" pitchFamily="18" charset="0"/>
              </a:rPr>
              <a:t>温馨、幸福</a:t>
            </a:r>
            <a:r>
              <a:rPr lang="es-ES" altLang="zh-CN">
                <a:cs typeface="Times New Roman" panose="02020603050405020304" pitchFamily="18" charset="0"/>
              </a:rPr>
              <a:t>”</a:t>
            </a:r>
            <a:r>
              <a:rPr lang="zh-CN" altLang="zh-CN">
                <a:cs typeface="Times New Roman" panose="02020603050405020304" pitchFamily="18" charset="0"/>
              </a:rPr>
              <a:t>。例如，在学校，通过叙述自己在学习方面得到老师、同学的无私帮助的典型事件使你从中感受同学的友爱、老师的关爱等</a:t>
            </a:r>
            <a:r>
              <a:rPr lang="zh-CN" altLang="zh-CN" smtClean="0">
                <a:cs typeface="Times New Roman" panose="02020603050405020304" pitchFamily="18" charset="0"/>
              </a:rPr>
              <a:t>。</a:t>
            </a:r>
            <a:endParaRPr lang="es-ES" altLang="zh-CN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mtClean="0">
                <a:cs typeface="Times New Roman" panose="02020603050405020304" pitchFamily="18" charset="0"/>
              </a:rPr>
              <a:t>【写作手法】</a:t>
            </a:r>
            <a:r>
              <a:rPr lang="es-ES" altLang="zh-CN">
                <a:cs typeface="Times New Roman" panose="02020603050405020304" pitchFamily="18" charset="0"/>
              </a:rPr>
              <a:t/>
            </a:r>
            <a:br>
              <a:rPr lang="es-ES" altLang="zh-CN">
                <a:cs typeface="Times New Roman" panose="02020603050405020304" pitchFamily="18" charset="0"/>
              </a:rPr>
            </a:br>
            <a:r>
              <a:rPr lang="zh-CN" altLang="zh-CN">
                <a:cs typeface="Times New Roman" panose="02020603050405020304" pitchFamily="18" charset="0"/>
              </a:rPr>
              <a:t>以小见大、细节描写、烘托等写法皆可以运用；在表达方式上，应该采用多种表达方式凸显内容和主题。同时注意叙事上的详略得当，使文章张弛有度；还要注意语言的生动形象性，比喻、拟人、排比等修辞的恰当使用。</a:t>
            </a:r>
            <a:endParaRPr lang="zh-CN" altLang="en-US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28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1" i="0" u="none" strike="noStrike" kern="2200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1989" y="1253331"/>
            <a:ext cx="11557958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/>
              <a:t>【例文】</a:t>
            </a:r>
            <a:r>
              <a:rPr lang="es-ES" altLang="zh-CN"/>
              <a:t/>
            </a:r>
            <a:br>
              <a:rPr lang="es-ES" altLang="zh-CN"/>
            </a:br>
            <a:r>
              <a:rPr lang="es-ES" altLang="zh-CN"/>
              <a:t>                               </a:t>
            </a:r>
            <a:r>
              <a:rPr lang="es-ES" altLang="zh-CN" smtClean="0"/>
              <a:t>                      </a:t>
            </a:r>
            <a:r>
              <a:rPr lang="zh-CN" altLang="zh-CN" smtClean="0"/>
              <a:t>让</a:t>
            </a:r>
            <a:r>
              <a:rPr lang="zh-CN" altLang="zh-CN"/>
              <a:t>家充满味道</a:t>
            </a:r>
            <a:r>
              <a:rPr lang="es-ES" altLang="zh-CN"/>
              <a:t/>
            </a:r>
            <a:br>
              <a:rPr lang="es-ES" altLang="zh-CN"/>
            </a:br>
            <a:r>
              <a:rPr lang="es-ES" altLang="zh-CN" smtClean="0"/>
              <a:t>       </a:t>
            </a:r>
            <a:r>
              <a:rPr lang="zh-CN" altLang="zh-CN" smtClean="0"/>
              <a:t>家</a:t>
            </a:r>
            <a:r>
              <a:rPr lang="zh-CN" altLang="zh-CN"/>
              <a:t>的味道是幸福的味道，是关爱的味道，是快乐的味道</a:t>
            </a:r>
            <a:r>
              <a:rPr lang="es-ES" altLang="zh-CN"/>
              <a:t>……</a:t>
            </a:r>
            <a:r>
              <a:rPr lang="zh-CN" altLang="zh-CN"/>
              <a:t>我的</a:t>
            </a:r>
            <a:r>
              <a:rPr lang="zh-CN" altLang="zh-CN" smtClean="0"/>
              <a:t>家</a:t>
            </a:r>
            <a:r>
              <a:rPr lang="en-US" altLang="zh-CN" smtClean="0"/>
              <a:t>——</a:t>
            </a:r>
            <a:r>
              <a:rPr lang="zh-CN" altLang="zh-CN" smtClean="0"/>
              <a:t>这个</a:t>
            </a:r>
            <a:r>
              <a:rPr lang="zh-CN" altLang="zh-CN"/>
              <a:t>我生活了十二年的家，充满了各种让我难以忘怀的味道，直到现在，我还喜欢这种浓浓的家的味道</a:t>
            </a:r>
            <a:r>
              <a:rPr lang="zh-CN" altLang="zh-CN" smtClean="0"/>
              <a:t>。</a:t>
            </a:r>
            <a:r>
              <a:rPr lang="es-ES" altLang="zh-CN"/>
              <a:t/>
            </a:r>
            <a:br>
              <a:rPr lang="es-ES" altLang="zh-CN"/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9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7021" y="805071"/>
            <a:ext cx="11557958" cy="578550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/>
              <a:t>      </a:t>
            </a:r>
            <a:r>
              <a:rPr lang="zh-CN" altLang="zh-CN" smtClean="0"/>
              <a:t>那</a:t>
            </a:r>
            <a:r>
              <a:rPr lang="zh-CN" altLang="zh-CN"/>
              <a:t>是一个寒冷的冬天，半夜时，一向生龙活虎的我突然发烧了，一测竟然三十九度八，爸爸因为着急，没来得及穿更多的衣服，随便套上外衣外裤，就背着我，和妈妈一起去医院。冬天的夜晚格外冷，我的家离坐车的地方还有一小段路，就这一小段路还是让我觉得特别远，因为寒风吹得我直打冷颤，而爸爸穿得那么单薄，却没说过一句冷。旁边的妈妈也焦急万分，不停地安慰我说：</a:t>
            </a:r>
            <a:r>
              <a:rPr lang="es-ES" altLang="zh-CN"/>
              <a:t>“</a:t>
            </a:r>
            <a:r>
              <a:rPr lang="zh-CN" altLang="zh-CN"/>
              <a:t>浩浩，不要怕，我们很快就到医院了。</a:t>
            </a:r>
            <a:r>
              <a:rPr lang="es-ES" altLang="zh-CN"/>
              <a:t>”</a:t>
            </a:r>
            <a:r>
              <a:rPr lang="zh-CN" altLang="zh-CN"/>
              <a:t>妈妈怕我冷着，还脱下一件外衣披在我身上。我的眼角湿润了，虽然身上冷冷的，可心里是热热的。我想着长大后一定要对爸爸妈妈更好些，来报答这么多年来他们对我付出的爱！一会儿，我们到了医院，妈妈守着我，爸爸跑东跑西，挂号缴费、拿药，直到我躺在病床上，输着液，烧差不多退了，他们才靠在椅子上睡着了</a:t>
            </a:r>
            <a:r>
              <a:rPr lang="zh-CN" altLang="zh-CN" smtClean="0"/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8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3.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下列句子的节奏划分有误的一项是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     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 </a:t>
            </a:r>
            <a:endParaRPr lang="zh-CN" altLang="en-US" b="1" i="0" u="none" strike="noStrike" kern="2200" baseline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庄子与惠子／游于濠梁之上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      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既已知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/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吾知之而问我</a:t>
            </a:r>
          </a:p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是故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/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学然后知不足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                   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食马者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/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不知其能千里而食也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1508" y="3429000"/>
            <a:ext cx="901172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sz="2400" b="1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答案】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B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这句话正确的断句方法为：既已知吾知之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而问我。 </a:t>
            </a:r>
          </a:p>
        </p:txBody>
      </p:sp>
    </p:spTree>
    <p:extLst>
      <p:ext uri="{BB962C8B-B14F-4D97-AF65-F5344CB8AC3E}">
        <p14:creationId xmlns:p14="http://schemas.microsoft.com/office/powerpoint/2010/main" val="410163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7804" y="1253331"/>
            <a:ext cx="11533517" cy="53372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mtClean="0"/>
              <a:t>       </a:t>
            </a:r>
            <a:r>
              <a:rPr lang="zh-CN" altLang="zh-CN" smtClean="0"/>
              <a:t>家</a:t>
            </a:r>
            <a:r>
              <a:rPr lang="zh-CN" altLang="zh-CN"/>
              <a:t>的味道一直在我家里弥漫着，我习惯了这种味道，也学会了撒播这种味道</a:t>
            </a:r>
            <a:r>
              <a:rPr lang="zh-CN" altLang="zh-CN" smtClean="0"/>
              <a:t>。</a:t>
            </a:r>
            <a:r>
              <a:rPr lang="es-ES" altLang="zh-CN"/>
              <a:t/>
            </a:r>
            <a:br>
              <a:rPr lang="es-ES" altLang="zh-CN"/>
            </a:br>
            <a:r>
              <a:rPr lang="es-ES" altLang="zh-CN" smtClean="0"/>
              <a:t>        </a:t>
            </a:r>
            <a:r>
              <a:rPr lang="zh-CN" altLang="zh-CN" smtClean="0"/>
              <a:t>一天</a:t>
            </a:r>
            <a:r>
              <a:rPr lang="zh-CN" altLang="zh-CN"/>
              <a:t>，妈妈坐在电脑旁给我打文章，打着打着，不知不觉睡着了。这时，我想起了平时妈妈对我的慈爱，对我的关心。我睡觉的时候都是妈妈给我盖被子，妈妈关心我，我也要关心她呀！于是，我连忙拿起床上的被子给妈妈盖上。我好像变成了</a:t>
            </a:r>
            <a:r>
              <a:rPr lang="es-ES" altLang="zh-CN"/>
              <a:t>“</a:t>
            </a:r>
            <a:r>
              <a:rPr lang="zh-CN" altLang="zh-CN"/>
              <a:t>妈妈</a:t>
            </a:r>
            <a:r>
              <a:rPr lang="es-ES" altLang="zh-CN"/>
              <a:t>”</a:t>
            </a:r>
            <a:r>
              <a:rPr lang="zh-CN" altLang="zh-CN"/>
              <a:t>，在给</a:t>
            </a:r>
            <a:r>
              <a:rPr lang="es-ES" altLang="zh-CN"/>
              <a:t>“</a:t>
            </a:r>
            <a:r>
              <a:rPr lang="zh-CN" altLang="zh-CN"/>
              <a:t>儿子</a:t>
            </a:r>
            <a:r>
              <a:rPr lang="es-ES" altLang="zh-CN"/>
              <a:t>”</a:t>
            </a:r>
            <a:r>
              <a:rPr lang="zh-CN" altLang="zh-CN"/>
              <a:t>一点关爱、一点呵护，我的心中舒畅极了！一会儿，妈妈醒了，激动地对我说：</a:t>
            </a:r>
            <a:r>
              <a:rPr lang="es-ES" altLang="zh-CN"/>
              <a:t>“</a:t>
            </a:r>
            <a:r>
              <a:rPr lang="zh-CN" altLang="zh-CN"/>
              <a:t>谢谢你，我的好儿子！</a:t>
            </a:r>
            <a:r>
              <a:rPr lang="es-ES" altLang="zh-CN"/>
              <a:t>”</a:t>
            </a:r>
            <a:r>
              <a:rPr lang="zh-CN" altLang="zh-CN"/>
              <a:t>我看着妈妈，妈妈也看着我，我们都笑了，因为我们都闻到了家的味道，那是一种像糖一样的味道，甜甜的，香香的。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mtClean="0"/>
              <a:t>        </a:t>
            </a:r>
            <a:r>
              <a:rPr lang="zh-CN" altLang="zh-CN" smtClean="0"/>
              <a:t>在</a:t>
            </a:r>
            <a:r>
              <a:rPr lang="zh-CN" altLang="zh-CN"/>
              <a:t>我的记忆里，我的家始终充满了温馨、甜蜜的味道，正是这种味道才让我健康、快乐地成长着。</a:t>
            </a:r>
          </a:p>
          <a:p>
            <a:pPr>
              <a:lnSpc>
                <a:spcPct val="150000"/>
              </a:lnSpc>
            </a:pP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9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mtClean="0">
                <a:solidFill>
                  <a:srgbClr val="FF0000"/>
                </a:solidFill>
              </a:rPr>
              <a:t>       本文利用递进法进行构思，先写家人给我的关爱，后写我学会了关爱关回报给父母。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93500" y="108077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95115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4.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下列关于课文内容的理解有误的一项是（   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大道之行也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中的“大道”和“大同”都是当时人们头脑中的理想境界，两个词中带有明显的理想色彩，寄托着人们对未来生活的美好向往。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北冥有鱼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文中用野马、尘埃的以息相吹与大鹏的海运将徙作对比，形象地说明任何事物都有所凭借，都是不自由的，意境广大。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茅屋为秋风所破歌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写于安史之乱尚未平息之时，诗人白居易由自身遭遇联想到战乱以来的万方多难，长夜难眠，感慨万千，写下了这篇脍炙人口的诗篇。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庄子与惠子游于濠梁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一文以庄子和惠子认知态度的对比，反映了这对朋友因共同好辩而拥有的生活情趣。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343" y="4889972"/>
            <a:ext cx="908936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sz="2400" b="1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答案】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C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 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《茅屋为秋风所破歌》作者是杜甫，不是白居易。 </a:t>
            </a:r>
          </a:p>
        </p:txBody>
      </p:sp>
    </p:spTree>
    <p:extLst>
      <p:ext uri="{BB962C8B-B14F-4D97-AF65-F5344CB8AC3E}">
        <p14:creationId xmlns:p14="http://schemas.microsoft.com/office/powerpoint/2010/main" val="375897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5.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下列句子中没有通假字的一项是（   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诎右臂支船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舟首尾长约八分有奇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左手倚一衡木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舟尾横卧一楫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3539" y="3015367"/>
            <a:ext cx="10038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【答案】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诎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，弯曲；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，用在整数和零数之间；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衡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横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，横放着；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/>
            </a:r>
            <a:b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4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6.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下列各组句中划线词的意义和用法相同的一项是（   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有良田、美池、桑竹之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属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神情与苏、黄不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属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启窗而观，雕栏相望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可远观而不可亵玩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焉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明有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奇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巧人曰王叔远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舟首尾长约八分有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奇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寻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病终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 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                           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寻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向所志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1230" y="3362940"/>
            <a:ext cx="10322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【答案】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类：相似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句末语助词，相当于啊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奇异；余数，零数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不久；寻找。 </a:t>
            </a:r>
          </a:p>
        </p:txBody>
      </p:sp>
    </p:spTree>
    <p:extLst>
      <p:ext uri="{BB962C8B-B14F-4D97-AF65-F5344CB8AC3E}">
        <p14:creationId xmlns:p14="http://schemas.microsoft.com/office/powerpoint/2010/main" val="344842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7.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下列对课文内容的理解不正确的一项是（   ）          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“记”是一种记述事物的文体。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桃花源记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表达了作者对黑暗现实的不满和对和平生活的向往。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B.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核舟记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一文采用“总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—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分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—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总”的结构模式，按照一定的空间顺序来说明，条理清晰，结构紧凑。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C.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小石潭记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一文抒发了作者谪居生活的苦闷、抑郁和忧伤的情感。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D.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 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是我国最早的一部诗歌总集，也称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诗三百</a:t>
            </a:r>
            <a:r>
              <a:rPr lang="en-U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。这些诗歌可分为赋、比、兴三个部分。</a:t>
            </a:r>
            <a:endParaRPr lang="zh-CN" altLang="en-US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442" y="4294372"/>
            <a:ext cx="1080027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en-US" altLang="zh-CN" sz="2400" b="1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答案】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D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这些诗歌可分为赋、比、兴三个部分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说法错误，这些诗歌可分为风、雅、颂三个部分。 </a:t>
            </a:r>
          </a:p>
        </p:txBody>
      </p:sp>
    </p:spTree>
    <p:extLst>
      <p:ext uri="{BB962C8B-B14F-4D97-AF65-F5344CB8AC3E}">
        <p14:creationId xmlns:p14="http://schemas.microsoft.com/office/powerpoint/2010/main" val="321831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8. ( 3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 </a:t>
            </a:r>
            <a:r>
              <a:rPr lang="en-US" altLang="zh-CN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r>
              <a:rPr lang="zh-CN" altLang="en-US" b="1" i="0" u="none" strike="noStrike" kern="2200" baseline="0" smtClean="0">
                <a:latin typeface="Times New Roman" panose="02020603050405020304" pitchFamily="18" charset="0"/>
                <a:ea typeface="宋体" panose="02010600030101010101" pitchFamily="2" charset="-122"/>
              </a:rPr>
              <a:t>依次填入下面语段空白处的一组句子，正确的一项是（   ） 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映日荷花，接天莲叶，亭亭莲蓬，柔嫩玉藕，无不牵惹诗情，引人遐思。让我们学做莲叶的事业吧，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；让我们学做荷花的事业吧， 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；让我们学做莲子的事业吧，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；让我们学做藕的事业吧，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   </a:t>
            </a:r>
            <a:r>
              <a:rPr lang="zh-CN" altLang="en-US" b="1" i="0" u="sng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。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把寂寞留给自己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把芬芳献给他人</a:t>
            </a:r>
          </a:p>
          <a:p>
            <a:pPr marR="0" lvl="0" rtl="0"/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以苦心孕育未来             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以宽阔拥抱生活</a:t>
            </a:r>
          </a:p>
          <a:p>
            <a:pPr marR="0" lvl="0" rtl="0"/>
            <a:r>
              <a:rPr lang="es-ES" altLang="zh-CN" b="1" i="0" u="none" strike="noStrike" baseline="0" smtClean="0">
                <a:solidFill>
                  <a:srgbClr val="000000"/>
                </a:solidFill>
                <a:latin typeface="Cambria" panose="02040503050406030204" pitchFamily="18" charset="0"/>
                <a:ea typeface="宋体" panose="02010600030101010101" pitchFamily="2" charset="-122"/>
              </a:rPr>
              <a:t>A. ②①④③                  B. ④②③①                  C. ③②④①                  D. ①②④③</a:t>
            </a:r>
            <a:endParaRPr lang="es-ES" altLang="zh-CN" b="1" i="0" u="none" strike="noStrike" baseline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3538" y="4241482"/>
            <a:ext cx="100123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【答案】</a:t>
            </a: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   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莲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叶的特定是非常宽大，和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宽阔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对应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荷花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芬芳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对应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莲子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苦心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对应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s-ES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藕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埋在污泥里，和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寂寞</a:t>
            </a:r>
            <a:r>
              <a:rPr lang="es-E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对应</a:t>
            </a:r>
            <a:r>
              <a:rPr lang="zh-CN" altLang="zh-CN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7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2547</Words>
  <Application>Microsoft Office PowerPoint</Application>
  <PresentationFormat>自定义</PresentationFormat>
  <Paragraphs>235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部编版八年级语文下文言文专题测试卷</vt:lpstr>
      <vt:lpstr>一、单选题（共9题；共27分）</vt:lpstr>
      <vt:lpstr>2. ( 3分 ) 下列划线的词语解释全对的一项是（   ）            </vt:lpstr>
      <vt:lpstr>3. ( 3分 ) 下列句子的节奏划分有误的一项是(      )  </vt:lpstr>
      <vt:lpstr>4. ( 3分 ) 下列关于课文内容的理解有误的一项是（   ）            </vt:lpstr>
      <vt:lpstr>5. ( 3分 ) 下列句子中没有通假字的一项是（   ）            </vt:lpstr>
      <vt:lpstr>6. ( 3分 ) 下列各组句中划线词的意义和用法相同的一项是（   ）            </vt:lpstr>
      <vt:lpstr>7. ( 3分 ) 下列对课文内容的理解不正确的一项是（   ）            </vt:lpstr>
      <vt:lpstr>8. ( 3分 ) 依次填入下面语段空白处的一组句子，正确的一项是（   ）  </vt:lpstr>
      <vt:lpstr>9. ( 3分 ) 对《卖炭翁》的理解和分析不恰当的一项是（   ）       </vt:lpstr>
      <vt:lpstr>二、语言表达（共1题；共3分）</vt:lpstr>
      <vt:lpstr>三、填空题（共1题；共8分）</vt:lpstr>
      <vt:lpstr>四、文言文阅读（共6题；共74分）</vt:lpstr>
      <vt:lpstr>（2）把下面的句子翻译成现代汉语。  </vt:lpstr>
      <vt:lpstr>13. ( 14分 ) 阅读下面的文言文，回答问题。  </vt:lpstr>
      <vt:lpstr>PowerPoint 演示文稿</vt:lpstr>
      <vt:lpstr>（1）解释下列句中划线词语的意思。   </vt:lpstr>
      <vt:lpstr>（3）《庄子》故事中有许多动物形象，这些动物形象各具特点，并折射出庄子独特的个性和思想。请根据要求完成下面题目。   </vt:lpstr>
      <vt:lpstr>②如果围绕一个主题词分析两篇选文中的庄子形象，你会选怎样的主题词？请结合文中的动物形象和选文内容说一说你的依据。 </vt:lpstr>
      <vt:lpstr>14. ( 14分 ) 阅读《小石潭记》，回答问题。  </vt:lpstr>
      <vt:lpstr>（3）下列对文章内容的理解和分析不当的一项是(       )            </vt:lpstr>
      <vt:lpstr>（4）画线句“寂寥无人，凄神寒骨，悄怆幽邃。”流露出作者怎样的心情？并说说作者产生这种心情的原因。</vt:lpstr>
      <vt:lpstr>15. ( 12分 ) 阅读下列文言文，回答问题。  </vt:lpstr>
      <vt:lpstr>PowerPoint 演示文稿</vt:lpstr>
      <vt:lpstr>（1）用“/”给文中画线句子断句，限断两处。  </vt:lpstr>
      <vt:lpstr>（3）请从【乙】文中摘录出与“土地平旷，屋舍俨然，有良田、美池、桑竹之属”所表现的理想生活形成强烈反差的句子。</vt:lpstr>
      <vt:lpstr>16. ( 10分 ) 阅读《核舟记》及《黄履庄传》，回答问题。  </vt:lpstr>
      <vt:lpstr>PowerPoint 演示文稿</vt:lpstr>
      <vt:lpstr>（1）用“/”给文中画线句子断句，限断三处。  </vt:lpstr>
      <vt:lpstr>（3）甲文中王叔远的技艺甚高，可用文中的“________”一词来概括。乙文介绍黄履庄小时候“作诸技巧”的一件事是________                        。 </vt:lpstr>
      <vt:lpstr>17. ( 13分 ) 阅读《马说》，回答问题。   （1）解释下面句中划线的词语。   </vt:lpstr>
      <vt:lpstr>（2）下列句中划线的虚词意义和用法相同的一项是（   ）            </vt:lpstr>
      <vt:lpstr>（3）对本文内容理解不正确的一项是（   ）            </vt:lpstr>
      <vt:lpstr>（4）作者是如何层层深入地论证论点的？</vt:lpstr>
      <vt:lpstr>五、默写（共1题；共8分）</vt:lpstr>
      <vt:lpstr>六、作文（共1题；共30分）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部编版八年级语文下文言文专题测试卷</dc:title>
  <dc:creator>rbm.xkw.com</dc:creator>
  <cp:lastModifiedBy>hj</cp:lastModifiedBy>
  <cp:revision>2</cp:revision>
  <cp:lastPrinted>2021-06-08T09:30:02Z</cp:lastPrinted>
  <dcterms:created xsi:type="dcterms:W3CDTF">2021-06-08T09:30:02Z</dcterms:created>
  <dcterms:modified xsi:type="dcterms:W3CDTF">2021-06-11T05:59:32Z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