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2"/>
    <p:sldId id="257" r:id="rId3"/>
    <p:sldId id="264" r:id="rId4"/>
    <p:sldId id="265" r:id="rId5"/>
    <p:sldId id="266" r:id="rId6"/>
    <p:sldId id="261" r:id="rId7"/>
    <p:sldId id="262" r:id="rId8"/>
    <p:sldId id="263" r:id="rId9"/>
    <p:sldId id="267" r:id="rId10"/>
    <p:sldId id="268" r:id="rId11"/>
    <p:sldId id="269" r:id="rId12"/>
    <p:sldId id="258" r:id="rId13"/>
    <p:sldId id="259" r:id="rId14"/>
    <p:sldId id="260" r:id="rId15"/>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 凡" initials="贺"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710363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2021-5-27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2088"/>
          <p:cNvSpPr txBox="1"/>
          <p:nvPr/>
        </p:nvSpPr>
        <p:spPr>
          <a:xfrm>
            <a:off x="1377315" y="2373630"/>
            <a:ext cx="9438005" cy="1198880"/>
          </a:xfrm>
          <a:prstGeom prst="rect">
            <a:avLst/>
          </a:prstGeom>
          <a:noFill/>
        </p:spPr>
        <p:txBody>
          <a:bodyPr wrap="square" rtlCol="0">
            <a:spAutoFit/>
          </a:bodyPr>
          <a:lstStyle/>
          <a:p>
            <a:r>
              <a:rPr lang="zh-CN" altLang="en-US" sz="2800" b="1" smtClean="0">
                <a:solidFill>
                  <a:srgbClr val="F0ECE9"/>
                </a:soli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zh-CN" altLang="en-US" sz="7200" b="1">
                <a:solidFill>
                  <a:srgbClr val="00B050"/>
                </a:solidFill>
                <a:effectLst>
                  <a:outerShdw blurRad="38100" dist="38100" dir="2700000" algn="tl">
                    <a:srgbClr val="000000">
                      <a:alpha val="43137"/>
                    </a:srgbClr>
                  </a:outerShdw>
                </a:effectLst>
                <a:latin typeface="微软雅黑" panose="020B0503020204020204" charset="-122"/>
                <a:ea typeface="微软雅黑" panose="020B0503020204020204" charset="-122"/>
              </a:rPr>
              <a:t>自然选择的证明</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55"/>
          <p:cNvSpPr/>
          <p:nvPr/>
        </p:nvSpPr>
        <p:spPr>
          <a:xfrm>
            <a:off x="85041" y="136915"/>
            <a:ext cx="11693124" cy="4273061"/>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nSpc>
                <a:spcPct val="150000"/>
              </a:lnSpc>
            </a:pPr>
            <a:r>
              <a:rPr lang="en-US" altLang="zh-CN" sz="2200" smtClean="0">
                <a:solidFill>
                  <a:srgbClr val="7F6B5B"/>
                </a:solidFill>
                <a:latin typeface="微软雅黑" panose="020B0503020204020204" charset="-122"/>
                <a:ea typeface="微软雅黑" panose="020B0503020204020204" charset="-122"/>
              </a:rPr>
              <a:t>   </a:t>
            </a:r>
            <a:r>
              <a:rPr lang="en-US" altLang="zh-CN" sz="2800" b="1" smtClean="0">
                <a:solidFill>
                  <a:srgbClr val="FF0000"/>
                </a:solidFill>
                <a:latin typeface="微软雅黑" panose="020B0503020204020204" charset="-122"/>
                <a:ea typeface="微软雅黑" panose="020B0503020204020204" charset="-122"/>
              </a:rPr>
              <a:t>2</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第三自然段中的“某一地区内已经产生了归入同一属内的许多物种，并且这些物种现在仍很繁盛，仍会有那么多的变种存在”论证什么内容</a:t>
            </a:r>
            <a:r>
              <a:rPr lang="zh-CN" altLang="en-US" sz="2800" b="1" smtClean="0">
                <a:solidFill>
                  <a:srgbClr val="FF0000"/>
                </a:solidFill>
                <a:latin typeface="微软雅黑" panose="020B0503020204020204" charset="-122"/>
                <a:ea typeface="微软雅黑" panose="020B0503020204020204" charset="-122"/>
              </a:rPr>
              <a:t>？</a:t>
            </a:r>
            <a:endParaRPr lang="en-US" altLang="zh-CN" sz="2800" b="1" smtClean="0">
              <a:solidFill>
                <a:srgbClr val="FF0000"/>
              </a:solidFill>
              <a:latin typeface="微软雅黑" panose="020B0503020204020204" charset="-122"/>
              <a:ea typeface="微软雅黑" panose="020B0503020204020204" charset="-122"/>
            </a:endParaRPr>
          </a:p>
          <a:p>
            <a:pPr>
              <a:lnSpc>
                <a:spcPct val="150000"/>
              </a:lnSpc>
            </a:pPr>
            <a:r>
              <a:rPr lang="zh-CN" altLang="en-US" sz="2800" b="1" kern="100" smtClean="0">
                <a:solidFill>
                  <a:schemeClr val="tx1"/>
                </a:solidFill>
                <a:latin typeface="微软雅黑" panose="020B0503020204020204" charset="-122"/>
                <a:ea typeface="微软雅黑" panose="020B0503020204020204" charset="-122"/>
                <a:cs typeface="Times New Roman" panose="02020603050405020304" pitchFamily="18" charset="0"/>
              </a:rPr>
              <a:t>明确</a:t>
            </a:r>
            <a:r>
              <a:rPr lang="zh-CN" altLang="en-US" sz="2800" b="1" kern="100">
                <a:solidFill>
                  <a:schemeClr val="tx1"/>
                </a:solidFill>
                <a:latin typeface="微软雅黑" panose="020B0503020204020204" charset="-122"/>
                <a:ea typeface="微软雅黑" panose="020B0503020204020204" charset="-122"/>
                <a:cs typeface="Times New Roman" panose="02020603050405020304" pitchFamily="18" charset="0"/>
              </a:rPr>
              <a:t>：</a:t>
            </a:r>
            <a:r>
              <a:rPr lang="zh-CN" altLang="en-US" sz="2800" b="1" u="sng" kern="100" smtClean="0">
                <a:solidFill>
                  <a:schemeClr val="tx1"/>
                </a:solidFill>
                <a:latin typeface="微软雅黑" panose="020B0503020204020204" charset="-122"/>
                <a:ea typeface="微软雅黑" panose="020B0503020204020204" charset="-122"/>
                <a:cs typeface="Times New Roman" panose="02020603050405020304" pitchFamily="18" charset="0"/>
              </a:rPr>
              <a:t>物</a:t>
            </a:r>
            <a:r>
              <a:rPr lang="zh-CN" altLang="en-US" sz="2800" b="1" u="sng" kern="100">
                <a:solidFill>
                  <a:schemeClr val="tx1"/>
                </a:solidFill>
                <a:latin typeface="微软雅黑" panose="020B0503020204020204" charset="-122"/>
                <a:ea typeface="微软雅黑" panose="020B0503020204020204" charset="-122"/>
                <a:cs typeface="Times New Roman" panose="02020603050405020304" pitchFamily="18" charset="0"/>
              </a:rPr>
              <a:t>种只是特征显著而稳定的变种</a:t>
            </a:r>
            <a:r>
              <a:rPr lang="zh-CN" altLang="en-US" sz="2800" b="1" kern="100">
                <a:solidFill>
                  <a:schemeClr val="tx1"/>
                </a:solidFill>
                <a:latin typeface="微软雅黑" panose="020B0503020204020204" charset="-122"/>
                <a:ea typeface="微软雅黑" panose="020B0503020204020204" charset="-122"/>
                <a:cs typeface="Times New Roman" panose="02020603050405020304" pitchFamily="18" charset="0"/>
              </a:rPr>
              <a:t>，而且每一物种开始时都只是变种</a:t>
            </a:r>
            <a:r>
              <a:rPr lang="zh-CN" altLang="en-US" sz="2800" b="1" kern="100" smtClean="0">
                <a:solidFill>
                  <a:schemeClr val="tx1"/>
                </a:solidFill>
                <a:latin typeface="微软雅黑" panose="020B0503020204020204" charset="-122"/>
                <a:ea typeface="微软雅黑" panose="020B0503020204020204" charset="-122"/>
                <a:cs typeface="Times New Roman" panose="02020603050405020304" pitchFamily="18" charset="0"/>
              </a:rPr>
              <a:t>。</a:t>
            </a:r>
            <a:endParaRPr lang="en-US" altLang="zh-CN" sz="2200" smtClean="0">
              <a:solidFill>
                <a:schemeClr val="tx1"/>
              </a:solidFill>
              <a:latin typeface="微软雅黑" panose="020B0503020204020204" charset="-122"/>
              <a:ea typeface="微软雅黑" panose="020B0503020204020204" charset="-122"/>
            </a:endParaRPr>
          </a:p>
          <a:p>
            <a:pPr>
              <a:lnSpc>
                <a:spcPct val="150000"/>
              </a:lnSpc>
            </a:pPr>
            <a:endParaRPr lang="zh-CN" altLang="en-US" sz="2200">
              <a:solidFill>
                <a:srgbClr val="7F6B5B"/>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113665" y="476250"/>
            <a:ext cx="11623040" cy="5259070"/>
          </a:xfrm>
          <a:prstGeom prst="rect">
            <a:avLst/>
          </a:prstGeom>
        </p:spPr>
        <p:txBody>
          <a:bodyPr wrap="square">
            <a:spAutoFit/>
          </a:bodyPr>
          <a:lstStyle/>
          <a:p>
            <a:pPr>
              <a:lnSpc>
                <a:spcPct val="120000"/>
              </a:lnSpc>
              <a:spcAft>
                <a:spcPct val="0"/>
              </a:spcAft>
              <a:tabLst>
                <a:tab pos="1188085" algn="l"/>
                <a:tab pos="2163445" algn="l"/>
                <a:tab pos="3142615" algn="l"/>
                <a:tab pos="4190365" algn="l"/>
              </a:tabLst>
            </a:pPr>
            <a:r>
              <a:rPr lang="en-US"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3.</a:t>
            </a: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文章第</a:t>
            </a:r>
            <a:r>
              <a:rPr lang="en-US"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5</a:t>
            </a: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段说</a:t>
            </a:r>
            <a:r>
              <a:rPr lang="en-US"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自然界中没有飞跃</a:t>
            </a:r>
            <a:r>
              <a:rPr lang="en-US"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你认同达尔文这个观点吗</a:t>
            </a:r>
            <a:r>
              <a:rPr lang="en-US"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请结合文本联系事实谈谈你的观点。</a:t>
            </a:r>
          </a:p>
          <a:p>
            <a:pPr>
              <a:lnSpc>
                <a:spcPct val="120000"/>
              </a:lnSpc>
              <a:spcAft>
                <a:spcPct val="0"/>
              </a:spcAft>
              <a:tabLst>
                <a:tab pos="1188085" algn="l"/>
                <a:tab pos="2163445" algn="l"/>
                <a:tab pos="3142615" algn="l"/>
                <a:tab pos="4190365" algn="l"/>
              </a:tabLst>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观点一</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我赞同这个观点。</a:t>
            </a:r>
          </a:p>
          <a:p>
            <a:pPr>
              <a:lnSpc>
                <a:spcPct val="120000"/>
              </a:lnSpc>
              <a:spcAft>
                <a:spcPct val="0"/>
              </a:spcAft>
              <a:tabLst>
                <a:tab pos="1188085" algn="l"/>
                <a:tab pos="2163445" algn="l"/>
                <a:tab pos="3142615" algn="l"/>
                <a:tab pos="4190365" algn="l"/>
              </a:tabLst>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生物个体在长时间的演化中</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经过自然选择</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其微小的变异积累为显著的变异</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于是形成新的物种或新的亚种</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一般不会产生巨大的突变。</a:t>
            </a:r>
          </a:p>
          <a:p>
            <a:pPr>
              <a:lnSpc>
                <a:spcPct val="120000"/>
              </a:lnSpc>
              <a:spcAft>
                <a:spcPct val="0"/>
              </a:spcAft>
              <a:tabLst>
                <a:tab pos="1188085" algn="l"/>
                <a:tab pos="2163445" algn="l"/>
                <a:tab pos="3142615" algn="l"/>
                <a:tab pos="4190365" algn="l"/>
              </a:tabLst>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观点二</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我不同意。</a:t>
            </a:r>
          </a:p>
          <a:p>
            <a:pPr>
              <a:lnSpc>
                <a:spcPct val="120000"/>
              </a:lnSpc>
              <a:spcAft>
                <a:spcPct val="0"/>
              </a:spcAft>
              <a:tabLst>
                <a:tab pos="1188085" algn="l"/>
                <a:tab pos="2163445" algn="l"/>
                <a:tab pos="3142615" algn="l"/>
                <a:tab pos="4190365" algn="l"/>
              </a:tabLst>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生物的进化是渐变与跃进交替的进化模式</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是基因突变或地理隔绝造成新物种出现的过程。地球在较短的地质历史时期内</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曾出现过生物大量整体突然灭绝</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从距今</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5.4</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亿年的寒武纪以来</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这种明显的生物突然大灭绝就发生过</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5</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次</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因此生物界不但有渐进式进化</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也有飞跃。</a:t>
            </a:r>
            <a:endParaRPr lang="zh-CN" altLang="zh-CN" sz="2800" b="1">
              <a:solidFill>
                <a:srgbClr val="000000"/>
              </a:solidFill>
              <a:effectLst/>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2" dur="500"/>
                                        <p:tgtEl>
                                          <p:spTgt spid="4">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7" dur="500"/>
                                        <p:tgtEl>
                                          <p:spTgt spid="4">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randombar(horizontal)">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55"/>
          <p:cNvSpPr/>
          <p:nvPr/>
        </p:nvSpPr>
        <p:spPr>
          <a:xfrm>
            <a:off x="482600" y="240030"/>
            <a:ext cx="11291570" cy="883920"/>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nSpc>
                <a:spcPct val="150000"/>
              </a:lnSpc>
            </a:pPr>
            <a:r>
              <a:rPr lang="en-US" altLang="zh-CN" sz="3200" b="1" smtClean="0">
                <a:solidFill>
                  <a:srgbClr val="FF0000"/>
                </a:solidFill>
                <a:latin typeface="微软雅黑" panose="020B0503020204020204" charset="-122"/>
                <a:ea typeface="微软雅黑" panose="020B0503020204020204" charset="-122"/>
              </a:rPr>
              <a:t>4.</a:t>
            </a:r>
            <a:r>
              <a:rPr lang="zh-CN" altLang="en-US" sz="3200" b="1" smtClean="0">
                <a:solidFill>
                  <a:srgbClr val="FF0000"/>
                </a:solidFill>
                <a:latin typeface="微软雅黑" panose="020B0503020204020204" charset="-122"/>
                <a:ea typeface="微软雅黑" panose="020B0503020204020204" charset="-122"/>
              </a:rPr>
              <a:t>地质记录为自然选择学说提供了哪些有力的证据？ </a:t>
            </a:r>
            <a:endParaRPr lang="zh-CN" altLang="en-US" sz="3200" b="1">
              <a:solidFill>
                <a:srgbClr val="FF0000"/>
              </a:solidFill>
              <a:latin typeface="微软雅黑" panose="020B0503020204020204" charset="-122"/>
              <a:ea typeface="微软雅黑" panose="020B0503020204020204" charset="-122"/>
            </a:endParaRPr>
          </a:p>
        </p:txBody>
      </p:sp>
      <p:sp>
        <p:nvSpPr>
          <p:cNvPr id="26" name="文本框 25"/>
          <p:cNvSpPr txBox="1"/>
          <p:nvPr/>
        </p:nvSpPr>
        <p:spPr>
          <a:xfrm>
            <a:off x="307730" y="1292470"/>
            <a:ext cx="11641015" cy="4707890"/>
          </a:xfrm>
          <a:prstGeom prst="rect">
            <a:avLst/>
          </a:prstGeom>
          <a:noFill/>
        </p:spPr>
        <p:txBody>
          <a:bodyPr wrap="square">
            <a:spAutoFit/>
          </a:bodyPr>
          <a:lstStyle/>
          <a:p>
            <a:pPr algn="just">
              <a:lnSpc>
                <a:spcPts val="4000"/>
              </a:lnSpc>
            </a:pPr>
            <a:r>
              <a:rPr lang="zh-CN" altLang="en-US" sz="2800" b="1" kern="100" smtClean="0">
                <a:latin typeface="微软雅黑" panose="020B0503020204020204" charset="-122"/>
                <a:ea typeface="微软雅黑" panose="020B0503020204020204" charset="-122"/>
                <a:cs typeface="Times New Roman" panose="02020603050405020304" pitchFamily="18" charset="0"/>
              </a:rPr>
              <a:t>①物种和整个类群的绝灭是遵循自然选择原理的必然结果，因为旧的生物类型要为新的改良类型所取代，体现了“适者生存，择优弃劣”的法则。</a:t>
            </a:r>
          </a:p>
          <a:p>
            <a:pPr algn="just">
              <a:lnSpc>
                <a:spcPts val="4000"/>
              </a:lnSpc>
            </a:pPr>
            <a:r>
              <a:rPr lang="zh-CN" altLang="en-US" sz="2800" b="1" kern="100" smtClean="0">
                <a:latin typeface="微软雅黑" panose="020B0503020204020204" charset="-122"/>
                <a:ea typeface="微软雅黑" panose="020B0503020204020204" charset="-122"/>
                <a:cs typeface="Times New Roman" panose="02020603050405020304" pitchFamily="18" charset="0"/>
              </a:rPr>
              <a:t>②各地质层中的化石，其性状在某种程度上，介于其上下地层的化石之间，证明物种是不断进化的。</a:t>
            </a:r>
            <a:endParaRPr lang="en-US" altLang="zh-CN" sz="2800" b="1" kern="100" smtClean="0">
              <a:latin typeface="微软雅黑" panose="020B0503020204020204" charset="-122"/>
              <a:ea typeface="微软雅黑" panose="020B0503020204020204" charset="-122"/>
              <a:cs typeface="Times New Roman" panose="02020603050405020304" pitchFamily="18" charset="0"/>
            </a:endParaRPr>
          </a:p>
          <a:p>
            <a:pPr algn="just">
              <a:lnSpc>
                <a:spcPts val="4000"/>
              </a:lnSpc>
            </a:pPr>
            <a:r>
              <a:rPr lang="zh-CN" altLang="en-US" sz="2800" b="1" kern="100" smtClean="0">
                <a:latin typeface="微软雅黑" panose="020B0503020204020204" charset="-122"/>
                <a:ea typeface="微软雅黑" panose="020B0503020204020204" charset="-122"/>
                <a:cs typeface="Times New Roman" panose="02020603050405020304" pitchFamily="18" charset="0"/>
              </a:rPr>
              <a:t>③一切灭绝了的生物可以与所有现生生物一样进行分类，因为它们都来源于共同的祖先。</a:t>
            </a:r>
            <a:endParaRPr lang="en-US" altLang="zh-CN" sz="2800" b="1" kern="100" smtClean="0">
              <a:latin typeface="微软雅黑" panose="020B0503020204020204" charset="-122"/>
              <a:ea typeface="微软雅黑" panose="020B0503020204020204" charset="-122"/>
              <a:cs typeface="Times New Roman" panose="02020603050405020304" pitchFamily="18" charset="0"/>
            </a:endParaRPr>
          </a:p>
          <a:p>
            <a:pPr algn="just">
              <a:lnSpc>
                <a:spcPts val="4000"/>
              </a:lnSpc>
            </a:pPr>
            <a:r>
              <a:rPr lang="zh-CN" altLang="en-US" sz="2800" b="1" kern="100" smtClean="0">
                <a:latin typeface="微软雅黑" panose="020B0503020204020204" charset="-122"/>
                <a:ea typeface="微软雅黑" panose="020B0503020204020204" charset="-122"/>
                <a:cs typeface="Times New Roman" panose="02020603050405020304" pitchFamily="18" charset="0"/>
              </a:rPr>
              <a:t>④现生生物类型的组织结构要较古代类型更为高级，某些类型在生物演化过程中，为了更好地适应新的、退化的生活习性，而在体制上发生了退化，这些情况都体现了自然选择的作用。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53035" y="67310"/>
            <a:ext cx="11972290" cy="6809740"/>
          </a:xfrm>
          <a:prstGeom prst="rect">
            <a:avLst/>
          </a:prstGeom>
        </p:spPr>
        <p:txBody>
          <a:bodyPr wrap="square">
            <a:spAutoFit/>
          </a:bodyPr>
          <a:lstStyle/>
          <a:p>
            <a:pPr>
              <a:lnSpc>
                <a:spcPct val="120000"/>
              </a:lnSpc>
              <a:spcAft>
                <a:spcPct val="0"/>
              </a:spcAft>
              <a:tabLst>
                <a:tab pos="1188085" algn="l"/>
                <a:tab pos="2163445" algn="l"/>
                <a:tab pos="3142615" algn="l"/>
                <a:tab pos="4190365" algn="l"/>
              </a:tabLst>
            </a:pP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本文是一篇学术论文的结论</a:t>
            </a:r>
            <a:r>
              <a:rPr lang="en-US"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其语言特点是准确严密</a:t>
            </a:r>
            <a:r>
              <a:rPr lang="en-US"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具体表现在哪些方面</a:t>
            </a:r>
            <a:r>
              <a:rPr lang="en-US"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请举例加以说明。</a:t>
            </a:r>
          </a:p>
          <a:p>
            <a:pPr>
              <a:lnSpc>
                <a:spcPct val="120000"/>
              </a:lnSpc>
              <a:spcAft>
                <a:spcPct val="0"/>
              </a:spcAft>
              <a:tabLst>
                <a:tab pos="1188085" algn="l"/>
                <a:tab pos="2163445" algn="l"/>
                <a:tab pos="3142615" algn="l"/>
                <a:tab pos="4190365" algn="l"/>
              </a:tabLst>
            </a:pP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①关联词语的恰当运用。</a:t>
            </a:r>
          </a:p>
          <a:p>
            <a:pPr>
              <a:lnSpc>
                <a:spcPct val="120000"/>
              </a:lnSpc>
              <a:spcAft>
                <a:spcPct val="0"/>
              </a:spcAft>
              <a:tabLst>
                <a:tab pos="1188085" algn="l"/>
                <a:tab pos="2163445" algn="l"/>
                <a:tab pos="3142615" algn="l"/>
                <a:tab pos="4190365" algn="l"/>
              </a:tabLst>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如第</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段</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只要在自然状况下有变异发生</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那么认为自然选择不曾发挥作用就很难解释了</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第</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11</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段</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如果物种只是特征明显而稳定的变种……</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如果……那么……</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然而……因为……</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虽然……但是……</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等关联词语的使用</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使复句内部的各种层次表现得既准确又严密</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体现了很强的逻辑性。</a:t>
            </a:r>
          </a:p>
          <a:p>
            <a:pPr>
              <a:lnSpc>
                <a:spcPct val="120000"/>
              </a:lnSpc>
              <a:spcAft>
                <a:spcPct val="0"/>
              </a:spcAft>
              <a:tabLst>
                <a:tab pos="1188085" algn="l"/>
                <a:tab pos="2163445" algn="l"/>
                <a:tab pos="3142615" algn="l"/>
                <a:tab pos="4190365" algn="l"/>
              </a:tabLst>
            </a:pPr>
            <a:r>
              <a:rPr lang="zh-CN" altLang="zh-CN" sz="2800" b="1">
                <a:solidFill>
                  <a:srgbClr val="FF0000"/>
                </a:solidFill>
                <a:latin typeface="黑体" panose="02010609060101010101" pitchFamily="49" charset="-122"/>
                <a:ea typeface="黑体" panose="02010609060101010101" pitchFamily="49" charset="-122"/>
                <a:cs typeface="黑体" panose="02010609060101010101" pitchFamily="49" charset="-122"/>
              </a:rPr>
              <a:t>②修饰、限制性词语用得恰到好处。</a:t>
            </a:r>
          </a:p>
          <a:p>
            <a:pPr>
              <a:lnSpc>
                <a:spcPct val="120000"/>
              </a:lnSpc>
              <a:spcAft>
                <a:spcPct val="0"/>
              </a:spcAft>
              <a:tabLst>
                <a:tab pos="1188085" algn="l"/>
                <a:tab pos="2163445" algn="l"/>
                <a:tab pos="3142615" algn="l"/>
                <a:tab pos="4190365" algn="l"/>
              </a:tabLst>
            </a:pP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如最后一段</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那么属于同一类群的一些可疑类型和变种也同样会在那里出现</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一句</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属于同一类群的</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一些可疑</a:t>
            </a:r>
            <a:r>
              <a:rPr lang="en-US"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2800" b="1">
                <a:solidFill>
                  <a:srgbClr val="000000"/>
                </a:solidFill>
                <a:latin typeface="黑体" panose="02010609060101010101" pitchFamily="49" charset="-122"/>
                <a:ea typeface="黑体" panose="02010609060101010101" pitchFamily="49" charset="-122"/>
                <a:cs typeface="黑体" panose="02010609060101010101" pitchFamily="49" charset="-122"/>
              </a:rPr>
              <a:t>等限制性修饰语准确地表达了作者的观点和态度。</a:t>
            </a:r>
          </a:p>
          <a:p>
            <a:pPr>
              <a:lnSpc>
                <a:spcPct val="120000"/>
              </a:lnSpc>
              <a:spcAft>
                <a:spcPct val="0"/>
              </a:spcAft>
              <a:tabLst>
                <a:tab pos="1188085" algn="l"/>
                <a:tab pos="2163445" algn="l"/>
                <a:tab pos="3142615" algn="l"/>
                <a:tab pos="4190365" algn="l"/>
              </a:tabLst>
            </a:pPr>
            <a:endParaRPr lang="zh-CN" altLang="zh-CN" sz="2800" b="1">
              <a:solidFill>
                <a:srgbClr val="000000"/>
              </a:solidFill>
              <a:effectLst/>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7" dur="500"/>
                                        <p:tgtEl>
                                          <p:spTgt spid="2">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6845" y="236220"/>
            <a:ext cx="11499850" cy="6405880"/>
          </a:xfrm>
        </p:spPr>
        <p:txBody>
          <a:bodyPr>
            <a:normAutofit fontScale="77500" lnSpcReduction="10000"/>
          </a:bodyPr>
          <a:lstStyle/>
          <a:p>
            <a:pPr fontAlgn="auto">
              <a:lnSpc>
                <a:spcPct val="100000"/>
              </a:lnSpc>
            </a:pPr>
            <a:r>
              <a:rPr lang="zh-CN"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③动词、形容词使用准确</a:t>
            </a:r>
            <a:r>
              <a:rPr lang="en-US"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有利于表达作者的思想感情。</a:t>
            </a:r>
          </a:p>
          <a:p>
            <a:pPr fontAlgn="auto">
              <a:lnSpc>
                <a:spcPct val="100000"/>
              </a:lnSpc>
            </a:pP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如第</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5</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段</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自然界是吝于重大革新但奢于微小变异的</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一句</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重大革新</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微小变异</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表现了作者对科学研究的严谨态度</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也充分地表达了作者热爱科学的思想感情。</a:t>
            </a:r>
            <a:endParaRPr lang="en-US"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a:p>
            <a:pPr fontAlgn="auto">
              <a:lnSpc>
                <a:spcPct val="100000"/>
              </a:lnSpc>
            </a:pPr>
            <a:r>
              <a:rPr lang="en-US"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4.</a:t>
            </a:r>
            <a:r>
              <a:rPr lang="zh-CN"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恰当运用模糊语言。</a:t>
            </a:r>
          </a:p>
          <a:p>
            <a:pPr fontAlgn="auto">
              <a:lnSpc>
                <a:spcPct val="100000"/>
              </a:lnSpc>
            </a:pP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有些事物本身在不断变化着</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有些事物人们的认识暂时有限</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如果太肯定</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显得武断</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运用模糊语言反而能准确地反映事物的客观存在和人们的认识程度。如第</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7</a:t>
            </a:r>
            <a:r>
              <a:rPr lang="zh-CN" altLang="en-US"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段说</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最简单的美感，最初是如何获得呢？这是很难搞清楚的</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fontAlgn="auto">
              <a:lnSpc>
                <a:spcPct val="100000"/>
              </a:lnSpc>
            </a:pPr>
            <a:r>
              <a:rPr lang="en-US"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5.</a:t>
            </a:r>
            <a:r>
              <a:rPr lang="zh-CN" altLang="zh-CN" sz="40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准确运用专业术语。</a:t>
            </a:r>
          </a:p>
          <a:p>
            <a:pPr fontAlgn="auto">
              <a:lnSpc>
                <a:spcPct val="100000"/>
              </a:lnSpc>
            </a:pP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术语是定义明确的专业名词</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每个学科都有自己独立的术语系统</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它展现着本学科的特色和本学科在研究对象和研究方法上的侧重点</a:t>
            </a:r>
            <a:r>
              <a:rPr lang="en-US"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因此术语的使用也体现着语言的准确性。如第一段中对变种、亚种、物种的界定。</a:t>
            </a:r>
            <a:endParaRPr lang="zh-CN" altLang="zh-CN" sz="4000" b="1">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fontAlgn="auto">
              <a:lnSpc>
                <a:spcPts val="3860"/>
              </a:lnSpc>
            </a:pP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313690" y="983615"/>
            <a:ext cx="11563985" cy="5092700"/>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zh-CN" altLang="en-US" sz="4000" b="1" kern="100">
                <a:solidFill>
                  <a:srgbClr val="FF0000"/>
                </a:solidFill>
                <a:latin typeface="微软雅黑" panose="020B0503020204020204" charset="-122"/>
                <a:ea typeface="微软雅黑" panose="020B0503020204020204" charset="-122"/>
                <a:cs typeface="Times New Roman" panose="02020603050405020304" pitchFamily="18" charset="0"/>
              </a:rPr>
              <a:t>研习任务</a:t>
            </a:r>
          </a:p>
          <a:p>
            <a:pPr marL="342900" indent="-342900" algn="just">
              <a:lnSpc>
                <a:spcPct val="150000"/>
              </a:lnSpc>
              <a:spcAft>
                <a:spcPts val="1000"/>
              </a:spcAft>
              <a:buFont typeface="Wingdings" panose="05000000000000000000" pitchFamily="2" charset="2"/>
              <a:buChar char="u"/>
            </a:pPr>
            <a:r>
              <a:rPr lang="zh-CN" altLang="en-US" sz="3200" b="1" kern="100">
                <a:solidFill>
                  <a:srgbClr val="FF0000"/>
                </a:solidFill>
                <a:latin typeface="微软雅黑" panose="020B0503020204020204" charset="-122"/>
                <a:ea typeface="微软雅黑" panose="020B0503020204020204" charset="-122"/>
                <a:cs typeface="Times New Roman" panose="02020603050405020304" pitchFamily="18" charset="0"/>
              </a:rPr>
              <a:t>必备知</a:t>
            </a:r>
            <a:r>
              <a:rPr lang="zh-CN" altLang="en-US" sz="3200" b="1" kern="100" smtClean="0">
                <a:solidFill>
                  <a:srgbClr val="FF0000"/>
                </a:solidFill>
                <a:latin typeface="微软雅黑" panose="020B0503020204020204" charset="-122"/>
                <a:ea typeface="微软雅黑" panose="020B0503020204020204" charset="-122"/>
                <a:cs typeface="Times New Roman" panose="02020603050405020304" pitchFamily="18" charset="0"/>
              </a:rPr>
              <a:t>识：</a:t>
            </a:r>
            <a:r>
              <a:rPr lang="zh-CN" altLang="en-US" sz="3200" b="1" kern="100" smtClean="0">
                <a:latin typeface="微软雅黑" panose="020B0503020204020204" charset="-122"/>
                <a:ea typeface="微软雅黑" panose="020B0503020204020204" charset="-122"/>
                <a:cs typeface="Times New Roman" panose="02020603050405020304" pitchFamily="18" charset="0"/>
              </a:rPr>
              <a:t>了</a:t>
            </a:r>
            <a:r>
              <a:rPr lang="zh-CN" altLang="en-US" sz="3200" b="1" kern="100">
                <a:latin typeface="微软雅黑" panose="020B0503020204020204" charset="-122"/>
                <a:ea typeface="微软雅黑" panose="020B0503020204020204" charset="-122"/>
                <a:cs typeface="Times New Roman" panose="02020603050405020304" pitchFamily="18" charset="0"/>
              </a:rPr>
              <a:t>解达尔文及</a:t>
            </a:r>
            <a:r>
              <a:rPr lang="en-US" altLang="zh-CN" sz="3200" b="1" kern="100">
                <a:latin typeface="微软雅黑" panose="020B0503020204020204" charset="-122"/>
                <a:ea typeface="微软雅黑" panose="020B0503020204020204" charset="-122"/>
                <a:cs typeface="Times New Roman" panose="02020603050405020304" pitchFamily="18" charset="0"/>
              </a:rPr>
              <a:t>《</a:t>
            </a:r>
            <a:r>
              <a:rPr lang="zh-CN" altLang="en-US" sz="3200" b="1" kern="100">
                <a:latin typeface="微软雅黑" panose="020B0503020204020204" charset="-122"/>
                <a:ea typeface="微软雅黑" panose="020B0503020204020204" charset="-122"/>
                <a:cs typeface="Times New Roman" panose="02020603050405020304" pitchFamily="18" charset="0"/>
              </a:rPr>
              <a:t>物种起源</a:t>
            </a:r>
            <a:r>
              <a:rPr lang="en-US" altLang="zh-CN" sz="3200" b="1" kern="100">
                <a:latin typeface="微软雅黑" panose="020B0503020204020204" charset="-122"/>
                <a:ea typeface="微软雅黑" panose="020B0503020204020204" charset="-122"/>
                <a:cs typeface="Times New Roman" panose="02020603050405020304" pitchFamily="18" charset="0"/>
              </a:rPr>
              <a:t>》</a:t>
            </a:r>
            <a:r>
              <a:rPr lang="zh-CN" altLang="en-US" sz="3200" b="1" kern="100">
                <a:latin typeface="微软雅黑" panose="020B0503020204020204" charset="-122"/>
                <a:ea typeface="微软雅黑" panose="020B0503020204020204" charset="-122"/>
                <a:cs typeface="Times New Roman" panose="02020603050405020304" pitchFamily="18" charset="0"/>
              </a:rPr>
              <a:t>，积累文学常识。</a:t>
            </a:r>
          </a:p>
          <a:p>
            <a:pPr marL="342900" indent="-342900" algn="just">
              <a:lnSpc>
                <a:spcPct val="150000"/>
              </a:lnSpc>
              <a:spcAft>
                <a:spcPts val="1000"/>
              </a:spcAft>
              <a:buFont typeface="Wingdings" panose="05000000000000000000" pitchFamily="2" charset="2"/>
              <a:buChar char="u"/>
            </a:pPr>
            <a:r>
              <a:rPr lang="zh-CN" altLang="en-US" sz="3200" b="1" kern="100">
                <a:solidFill>
                  <a:srgbClr val="FF0000"/>
                </a:solidFill>
                <a:latin typeface="微软雅黑" panose="020B0503020204020204" charset="-122"/>
                <a:ea typeface="微软雅黑" panose="020B0503020204020204" charset="-122"/>
                <a:cs typeface="Times New Roman" panose="02020603050405020304" pitchFamily="18" charset="0"/>
              </a:rPr>
              <a:t>基本能</a:t>
            </a:r>
            <a:r>
              <a:rPr lang="zh-CN" altLang="en-US" sz="3200" b="1" kern="100" smtClean="0">
                <a:solidFill>
                  <a:srgbClr val="FF0000"/>
                </a:solidFill>
                <a:latin typeface="微软雅黑" panose="020B0503020204020204" charset="-122"/>
                <a:ea typeface="微软雅黑" panose="020B0503020204020204" charset="-122"/>
                <a:cs typeface="Times New Roman" panose="02020603050405020304" pitchFamily="18" charset="0"/>
              </a:rPr>
              <a:t>力：</a:t>
            </a:r>
            <a:r>
              <a:rPr lang="zh-CN" altLang="en-US" sz="3200" b="1" kern="100" smtClean="0">
                <a:latin typeface="微软雅黑" panose="020B0503020204020204" charset="-122"/>
                <a:ea typeface="微软雅黑" panose="020B0503020204020204" charset="-122"/>
                <a:cs typeface="Times New Roman" panose="02020603050405020304" pitchFamily="18" charset="0"/>
              </a:rPr>
              <a:t>理</a:t>
            </a:r>
            <a:r>
              <a:rPr lang="zh-CN" altLang="en-US" sz="3200" b="1" kern="100">
                <a:latin typeface="微软雅黑" panose="020B0503020204020204" charset="-122"/>
                <a:ea typeface="微软雅黑" panose="020B0503020204020204" charset="-122"/>
                <a:cs typeface="Times New Roman" panose="02020603050405020304" pitchFamily="18" charset="0"/>
              </a:rPr>
              <a:t>解文章基本观点和文章各部分之间的关系，把握整体思路。</a:t>
            </a:r>
          </a:p>
          <a:p>
            <a:pPr marL="342900" indent="-342900" algn="just">
              <a:lnSpc>
                <a:spcPct val="150000"/>
              </a:lnSpc>
              <a:spcAft>
                <a:spcPts val="1000"/>
              </a:spcAft>
              <a:buFont typeface="Wingdings" panose="05000000000000000000" pitchFamily="2" charset="2"/>
              <a:buChar char="u"/>
            </a:pPr>
            <a:r>
              <a:rPr lang="zh-CN" altLang="en-US" sz="3200" b="1" kern="100">
                <a:solidFill>
                  <a:srgbClr val="FF0000"/>
                </a:solidFill>
                <a:latin typeface="微软雅黑" panose="020B0503020204020204" charset="-122"/>
                <a:ea typeface="微软雅黑" panose="020B0503020204020204" charset="-122"/>
                <a:cs typeface="Times New Roman" panose="02020603050405020304" pitchFamily="18" charset="0"/>
              </a:rPr>
              <a:t>学科素</a:t>
            </a:r>
            <a:r>
              <a:rPr lang="zh-CN" altLang="en-US" sz="3200" b="1" kern="100" smtClean="0">
                <a:solidFill>
                  <a:srgbClr val="FF0000"/>
                </a:solidFill>
                <a:latin typeface="微软雅黑" panose="020B0503020204020204" charset="-122"/>
                <a:ea typeface="微软雅黑" panose="020B0503020204020204" charset="-122"/>
                <a:cs typeface="Times New Roman" panose="02020603050405020304" pitchFamily="18" charset="0"/>
              </a:rPr>
              <a:t>养：</a:t>
            </a:r>
            <a:r>
              <a:rPr lang="zh-CN" altLang="en-US" sz="3200" b="1" kern="100" smtClean="0">
                <a:latin typeface="微软雅黑" panose="020B0503020204020204" charset="-122"/>
                <a:ea typeface="微软雅黑" panose="020B0503020204020204" charset="-122"/>
                <a:cs typeface="Times New Roman" panose="02020603050405020304" pitchFamily="18" charset="0"/>
              </a:rPr>
              <a:t>鉴</a:t>
            </a:r>
            <a:r>
              <a:rPr lang="zh-CN" altLang="en-US" sz="3200" b="1" kern="100">
                <a:latin typeface="微软雅黑" panose="020B0503020204020204" charset="-122"/>
                <a:ea typeface="微软雅黑" panose="020B0503020204020204" charset="-122"/>
                <a:cs typeface="Times New Roman" panose="02020603050405020304" pitchFamily="18" charset="0"/>
              </a:rPr>
              <a:t>赏文章的表达方式和语言风格，体会严密的论辩逻辑。</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81305" y="247015"/>
            <a:ext cx="11630025" cy="6156960"/>
          </a:xfrm>
          <a:prstGeom prst="rect">
            <a:avLst/>
          </a:prstGeom>
          <a:noFill/>
        </p:spPr>
        <p:txBody>
          <a:bodyPr wrap="square">
            <a:spAutoFit/>
          </a:bodyPr>
          <a:lstStyle/>
          <a:p>
            <a:pPr indent="457200" algn="just">
              <a:lnSpc>
                <a:spcPts val="4300"/>
              </a:lnSpc>
            </a:pPr>
            <a:r>
              <a:rPr lang="zh-CN" altLang="en-US" sz="4800" b="1" kern="100" dirty="0">
                <a:solidFill>
                  <a:srgbClr val="FF0000"/>
                </a:solidFill>
                <a:latin typeface="微软雅黑" panose="020B0503020204020204" charset="-122"/>
                <a:ea typeface="微软雅黑" panose="020B0503020204020204" charset="-122"/>
                <a:cs typeface="Arial" panose="020B0604020202020204" pitchFamily="34" charset="0"/>
              </a:rPr>
              <a:t>走近作者</a:t>
            </a:r>
            <a:r>
              <a:rPr lang="en-US" altLang="zh-CN" sz="4800" b="1" kern="100" dirty="0">
                <a:solidFill>
                  <a:srgbClr val="FF0000"/>
                </a:solidFill>
                <a:latin typeface="微软雅黑" panose="020B0503020204020204" charset="-122"/>
                <a:ea typeface="微软雅黑" panose="020B0503020204020204" charset="-122"/>
                <a:cs typeface="Arial" panose="020B0604020202020204" pitchFamily="34" charset="0"/>
              </a:rPr>
              <a:t>  </a:t>
            </a:r>
          </a:p>
          <a:p>
            <a:pPr indent="457200" algn="just">
              <a:lnSpc>
                <a:spcPts val="4300"/>
              </a:lnSpc>
            </a:pP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   查尔斯</a:t>
            </a:r>
            <a:r>
              <a:rPr lang="en-US" altLang="zh-CN" sz="3600" b="1" kern="100" dirty="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罗伯特</a:t>
            </a:r>
            <a:r>
              <a:rPr lang="en-US" altLang="zh-CN" sz="3600" b="1" kern="100" dirty="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达尔文</a:t>
            </a:r>
            <a:r>
              <a:rPr lang="en-US" altLang="zh-CN" sz="3600" b="1" kern="100" dirty="0">
                <a:solidFill>
                  <a:srgbClr val="FF0000"/>
                </a:solidFill>
                <a:latin typeface="微软雅黑" panose="020B0503020204020204" charset="-122"/>
                <a:ea typeface="微软雅黑" panose="020B0503020204020204" charset="-122"/>
                <a:cs typeface="Arial" panose="020B0604020202020204" pitchFamily="34" charset="0"/>
              </a:rPr>
              <a:t>(1809—1882)</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，英国博物学家，进化论的奠基人。</a:t>
            </a:r>
            <a:r>
              <a:rPr lang="zh-CN" altLang="en-US" sz="3600" b="1" kern="100" dirty="0">
                <a:latin typeface="微软雅黑" panose="020B0503020204020204" charset="-122"/>
                <a:ea typeface="微软雅黑" panose="020B0503020204020204" charset="-122"/>
                <a:cs typeface="Arial" panose="020B0604020202020204" pitchFamily="34" charset="0"/>
              </a:rPr>
              <a:t>曾经乘坐“贝格尔号”舰作了历时</a:t>
            </a:r>
            <a:r>
              <a:rPr lang="en-US" altLang="zh-CN" sz="3600" b="1" kern="100" dirty="0">
                <a:latin typeface="微软雅黑" panose="020B0503020204020204" charset="-122"/>
                <a:ea typeface="微软雅黑" panose="020B0503020204020204" charset="-122"/>
                <a:cs typeface="Arial" panose="020B0604020202020204" pitchFamily="34" charset="0"/>
              </a:rPr>
              <a:t>5</a:t>
            </a:r>
            <a:r>
              <a:rPr lang="zh-CN" altLang="en-US" sz="3600" b="1" kern="100" dirty="0">
                <a:latin typeface="微软雅黑" panose="020B0503020204020204" charset="-122"/>
                <a:ea typeface="微软雅黑" panose="020B0503020204020204" charset="-122"/>
                <a:cs typeface="Arial" panose="020B0604020202020204" pitchFamily="34" charset="0"/>
              </a:rPr>
              <a:t>年的环球航行，对动植物和地质结构等进行了大量的观察和采集。</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出版</a:t>
            </a:r>
            <a:r>
              <a:rPr lang="en-US" altLang="zh-CN" sz="3600" b="1" kern="100" dirty="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物种起源</a:t>
            </a:r>
            <a:r>
              <a:rPr lang="en-US" altLang="zh-CN" sz="3600" b="1" kern="100" dirty="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，提出了生物进化论学说，从而摧毁了各种唯心的神造论以及物种不变论。</a:t>
            </a:r>
            <a:r>
              <a:rPr lang="zh-CN" altLang="en-US" sz="3600" b="1" kern="100" dirty="0">
                <a:latin typeface="微软雅黑" panose="020B0503020204020204" charset="-122"/>
                <a:ea typeface="微软雅黑" panose="020B0503020204020204" charset="-122"/>
                <a:cs typeface="Arial" panose="020B0604020202020204" pitchFamily="34" charset="0"/>
              </a:rPr>
              <a:t>除了生物学外，他的理论对人类学、心理学、哲学的发展都有不容忽视的影响。</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恩格斯将“进化论”列为</a:t>
            </a:r>
            <a:r>
              <a:rPr lang="en-US" altLang="zh-CN" sz="3600" b="1" kern="100" dirty="0">
                <a:solidFill>
                  <a:srgbClr val="FF0000"/>
                </a:solidFill>
                <a:latin typeface="微软雅黑" panose="020B0503020204020204" charset="-122"/>
                <a:ea typeface="微软雅黑" panose="020B0503020204020204" charset="-122"/>
                <a:cs typeface="Arial" panose="020B0604020202020204" pitchFamily="34" charset="0"/>
              </a:rPr>
              <a:t>19</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世纪自然科学的三大发现之一</a:t>
            </a:r>
            <a:r>
              <a:rPr lang="en-US" altLang="zh-CN" sz="3600" b="1" kern="100" dirty="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其他两个是细胞学说、能量守恒转化定律</a:t>
            </a:r>
            <a:r>
              <a:rPr lang="en-US" altLang="zh-CN" sz="3600" b="1" kern="100" dirty="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3600" b="1" kern="100" dirty="0">
                <a:latin typeface="微软雅黑" panose="020B0503020204020204" charset="-122"/>
                <a:ea typeface="微软雅黑" panose="020B0503020204020204" charset="-122"/>
                <a:cs typeface="Arial" panose="020B0604020202020204" pitchFamily="34" charset="0"/>
              </a:rPr>
              <a:t>，对人类有杰出的贡献。</a:t>
            </a:r>
            <a:r>
              <a:rPr lang="en-US" altLang="zh-CN" sz="3600" b="1" kern="100" dirty="0">
                <a:latin typeface="微软雅黑" panose="020B0503020204020204" charset="-122"/>
                <a:ea typeface="微软雅黑" panose="020B0503020204020204" charset="-122"/>
                <a:cs typeface="Arial" panose="020B0604020202020204" pitchFamily="34" charset="0"/>
              </a:rPr>
              <a:t>1882</a:t>
            </a:r>
            <a:r>
              <a:rPr lang="zh-CN" altLang="en-US" sz="3600" b="1" kern="100" dirty="0">
                <a:latin typeface="微软雅黑" panose="020B0503020204020204" charset="-122"/>
                <a:ea typeface="微软雅黑" panose="020B0503020204020204" charset="-122"/>
                <a:cs typeface="Arial" panose="020B0604020202020204" pitchFamily="34" charset="0"/>
              </a:rPr>
              <a:t>年</a:t>
            </a:r>
            <a:r>
              <a:rPr lang="en-US" altLang="zh-CN" sz="3600" b="1" kern="100" dirty="0">
                <a:latin typeface="微软雅黑" panose="020B0503020204020204" charset="-122"/>
                <a:ea typeface="微软雅黑" panose="020B0503020204020204" charset="-122"/>
                <a:cs typeface="Arial" panose="020B0604020202020204" pitchFamily="34" charset="0"/>
              </a:rPr>
              <a:t>4</a:t>
            </a:r>
            <a:r>
              <a:rPr lang="zh-CN" altLang="en-US" sz="3600" b="1" kern="100" dirty="0">
                <a:latin typeface="微软雅黑" panose="020B0503020204020204" charset="-122"/>
                <a:ea typeface="微软雅黑" panose="020B0503020204020204" charset="-122"/>
                <a:cs typeface="Arial" panose="020B0604020202020204" pitchFamily="34" charset="0"/>
              </a:rPr>
              <a:t>月</a:t>
            </a:r>
            <a:r>
              <a:rPr lang="en-US" altLang="zh-CN" sz="3600" b="1" kern="100" dirty="0">
                <a:latin typeface="微软雅黑" panose="020B0503020204020204" charset="-122"/>
                <a:ea typeface="微软雅黑" panose="020B0503020204020204" charset="-122"/>
                <a:cs typeface="Arial" panose="020B0604020202020204" pitchFamily="34" charset="0"/>
              </a:rPr>
              <a:t>19</a:t>
            </a:r>
            <a:r>
              <a:rPr lang="zh-CN" altLang="en-US" sz="3600" b="1" kern="100" dirty="0">
                <a:latin typeface="微软雅黑" panose="020B0503020204020204" charset="-122"/>
                <a:ea typeface="微软雅黑" panose="020B0503020204020204" charset="-122"/>
                <a:cs typeface="Arial" panose="020B0604020202020204" pitchFamily="34" charset="0"/>
              </a:rPr>
              <a:t>日，达尔文因病逝世，享年</a:t>
            </a:r>
            <a:r>
              <a:rPr lang="en-US" altLang="zh-CN" sz="3600" b="1" kern="100" dirty="0">
                <a:latin typeface="微软雅黑" panose="020B0503020204020204" charset="-122"/>
                <a:ea typeface="微软雅黑" panose="020B0503020204020204" charset="-122"/>
                <a:cs typeface="Arial" panose="020B0604020202020204" pitchFamily="34" charset="0"/>
              </a:rPr>
              <a:t>73</a:t>
            </a:r>
            <a:r>
              <a:rPr lang="zh-CN" altLang="en-US" sz="3600" b="1" kern="100" dirty="0">
                <a:latin typeface="微软雅黑" panose="020B0503020204020204" charset="-122"/>
                <a:ea typeface="微软雅黑" panose="020B0503020204020204" charset="-122"/>
                <a:cs typeface="Arial" panose="020B0604020202020204" pitchFamily="34" charset="0"/>
              </a:rPr>
              <a:t>岁，葬于</a:t>
            </a:r>
            <a:r>
              <a:rPr lang="zh-CN" altLang="en-US" sz="3600" b="1" kern="100" dirty="0">
                <a:solidFill>
                  <a:srgbClr val="FF0000"/>
                </a:solidFill>
                <a:latin typeface="微软雅黑" panose="020B0503020204020204" charset="-122"/>
                <a:ea typeface="微软雅黑" panose="020B0503020204020204" charset="-122"/>
                <a:cs typeface="Arial" panose="020B0604020202020204" pitchFamily="34" charset="0"/>
              </a:rPr>
              <a:t>威斯敏斯特大教堂</a:t>
            </a:r>
            <a:r>
              <a:rPr lang="zh-CN" altLang="en-US" sz="3600" b="1" kern="100" dirty="0">
                <a:latin typeface="微软雅黑" panose="020B0503020204020204" charset="-122"/>
                <a:ea typeface="微软雅黑" panose="020B0503020204020204" charset="-122"/>
                <a:cs typeface="Arial" panose="020B0604020202020204" pitchFamily="34" charset="0"/>
              </a:rPr>
              <a:t>。</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38688" y="279685"/>
            <a:ext cx="11914882" cy="5593080"/>
          </a:xfrm>
          <a:prstGeom prst="rect">
            <a:avLst/>
          </a:prstGeom>
          <a:noFill/>
        </p:spPr>
        <p:txBody>
          <a:bodyPr wrap="square">
            <a:spAutoFit/>
          </a:bodyPr>
          <a:lstStyle/>
          <a:p>
            <a:pPr indent="457200" algn="just">
              <a:lnSpc>
                <a:spcPts val="3900"/>
              </a:lnSpc>
            </a:pPr>
            <a:r>
              <a:rPr lang="zh-CN" altLang="en-US" sz="4000" b="1" kern="100" dirty="0">
                <a:solidFill>
                  <a:srgbClr val="FF0000"/>
                </a:solidFill>
                <a:latin typeface="微软雅黑" panose="020B0503020204020204" charset="-122"/>
                <a:ea typeface="微软雅黑" panose="020B0503020204020204" charset="-122"/>
                <a:cs typeface="Arial" panose="020B0604020202020204" pitchFamily="34" charset="0"/>
              </a:rPr>
              <a:t>写作背景</a:t>
            </a:r>
            <a:endParaRPr lang="en-US" altLang="zh-CN" sz="4000" b="1" kern="100" dirty="0">
              <a:solidFill>
                <a:srgbClr val="FF0000"/>
              </a:solidFill>
              <a:latin typeface="微软雅黑" panose="020B0503020204020204" charset="-122"/>
              <a:ea typeface="微软雅黑" panose="020B0503020204020204" charset="-122"/>
              <a:cs typeface="Arial" panose="020B0604020202020204" pitchFamily="34" charset="0"/>
            </a:endParaRPr>
          </a:p>
          <a:p>
            <a:pPr indent="457200" algn="just">
              <a:lnSpc>
                <a:spcPts val="3900"/>
              </a:lnSpc>
            </a:pPr>
            <a:r>
              <a:rPr lang="en-US" altLang="zh-CN" sz="2400" b="1" kern="100" dirty="0">
                <a:latin typeface="微软雅黑" panose="020B0503020204020204" charset="-122"/>
                <a:ea typeface="微软雅黑" panose="020B0503020204020204" charset="-122"/>
                <a:cs typeface="Arial" panose="020B0604020202020204" pitchFamily="34" charset="0"/>
              </a:rPr>
              <a:t>1831</a:t>
            </a:r>
            <a:r>
              <a:rPr lang="zh-CN" altLang="en-US" sz="2400" b="1" kern="100" dirty="0">
                <a:latin typeface="微软雅黑" panose="020B0503020204020204" charset="-122"/>
                <a:ea typeface="微软雅黑" panose="020B0503020204020204" charset="-122"/>
                <a:cs typeface="Arial" panose="020B0604020202020204" pitchFamily="34" charset="0"/>
              </a:rPr>
              <a:t>年，亨斯楼推荐达尔文参加“贝格尔号”的环球旅行。这次环球旅行可以说彻底改变了达尔文的一生，使他在生物学研究上更进一步。达尔文跟随“贝格尔号”穿过了大西洋和太平洋，到达了南美洲、澳洲和非洲最南端的好望角。一路上，达尔文沿途考察各地的地质、动植物的特性，采集了无数的标本，并将自己的发现做了详细的观察笔记。经过了</a:t>
            </a:r>
            <a:r>
              <a:rPr lang="en-US" altLang="zh-CN" sz="2400" b="1" kern="100" dirty="0">
                <a:latin typeface="微软雅黑" panose="020B0503020204020204" charset="-122"/>
                <a:ea typeface="微软雅黑" panose="020B0503020204020204" charset="-122"/>
                <a:cs typeface="Arial" panose="020B0604020202020204" pitchFamily="34" charset="0"/>
              </a:rPr>
              <a:t>5</a:t>
            </a:r>
            <a:r>
              <a:rPr lang="zh-CN" altLang="en-US" sz="2400" b="1" kern="100" dirty="0">
                <a:latin typeface="微软雅黑" panose="020B0503020204020204" charset="-122"/>
                <a:ea typeface="微软雅黑" panose="020B0503020204020204" charset="-122"/>
                <a:cs typeface="Arial" panose="020B0604020202020204" pitchFamily="34" charset="0"/>
              </a:rPr>
              <a:t>年时间，达尔文游遍了世界大部分地区，终于回到了英国。</a:t>
            </a:r>
          </a:p>
          <a:p>
            <a:pPr indent="457200" algn="just">
              <a:lnSpc>
                <a:spcPts val="3900"/>
              </a:lnSpc>
            </a:pPr>
            <a:r>
              <a:rPr lang="zh-CN" altLang="en-US" sz="2400" b="1" kern="100" dirty="0">
                <a:latin typeface="微软雅黑" panose="020B0503020204020204" charset="-122"/>
                <a:ea typeface="微软雅黑" panose="020B0503020204020204" charset="-122"/>
                <a:cs typeface="Arial" panose="020B0604020202020204" pitchFamily="34" charset="0"/>
              </a:rPr>
              <a:t> 在环球航行的过程中，每个地区都存在着既相似又不一样的物种，或者是南美洲和大洋洲的小岛环境相似，但是物种却不相同，这些发现让达尔文更加坚信了研究生物特性的决心。</a:t>
            </a:r>
          </a:p>
          <a:p>
            <a:pPr indent="457200" algn="just">
              <a:lnSpc>
                <a:spcPts val="3900"/>
              </a:lnSpc>
            </a:pPr>
            <a:r>
              <a:rPr lang="en-US" altLang="zh-CN" sz="2400" b="1" kern="100" dirty="0">
                <a:latin typeface="微软雅黑" panose="020B0503020204020204" charset="-122"/>
                <a:ea typeface="微软雅黑" panose="020B0503020204020204" charset="-122"/>
                <a:cs typeface="Arial" panose="020B0604020202020204" pitchFamily="34" charset="0"/>
              </a:rPr>
              <a:t>1842</a:t>
            </a:r>
            <a:r>
              <a:rPr lang="zh-CN" altLang="en-US" sz="2400" b="1" kern="100" dirty="0">
                <a:latin typeface="微软雅黑" panose="020B0503020204020204" charset="-122"/>
                <a:ea typeface="微软雅黑" panose="020B0503020204020204" charset="-122"/>
                <a:cs typeface="Arial" panose="020B0604020202020204" pitchFamily="34" charset="0"/>
              </a:rPr>
              <a:t>年，达尔文完成了</a:t>
            </a:r>
            <a:r>
              <a:rPr lang="en-US" altLang="zh-CN" sz="2400" b="1" kern="100" dirty="0">
                <a:latin typeface="微软雅黑" panose="020B0503020204020204" charset="-122"/>
                <a:ea typeface="微软雅黑" panose="020B0503020204020204" charset="-122"/>
                <a:cs typeface="Arial" panose="020B0604020202020204" pitchFamily="34" charset="0"/>
              </a:rPr>
              <a:t>《</a:t>
            </a:r>
            <a:r>
              <a:rPr lang="zh-CN" altLang="en-US" sz="2400" b="1" kern="100" dirty="0">
                <a:latin typeface="微软雅黑" panose="020B0503020204020204" charset="-122"/>
                <a:ea typeface="微软雅黑" panose="020B0503020204020204" charset="-122"/>
                <a:cs typeface="Arial" panose="020B0604020202020204" pitchFamily="34" charset="0"/>
              </a:rPr>
              <a:t>物种起源</a:t>
            </a:r>
            <a:r>
              <a:rPr lang="en-US" altLang="zh-CN" sz="2400" b="1" kern="100" dirty="0">
                <a:latin typeface="微软雅黑" panose="020B0503020204020204" charset="-122"/>
                <a:ea typeface="微软雅黑" panose="020B0503020204020204" charset="-122"/>
                <a:cs typeface="Arial" panose="020B0604020202020204" pitchFamily="34" charset="0"/>
              </a:rPr>
              <a:t>》</a:t>
            </a:r>
            <a:r>
              <a:rPr lang="zh-CN" altLang="en-US" sz="2400" b="1" kern="100" dirty="0">
                <a:latin typeface="微软雅黑" panose="020B0503020204020204" charset="-122"/>
                <a:ea typeface="微软雅黑" panose="020B0503020204020204" charset="-122"/>
                <a:cs typeface="Arial" panose="020B0604020202020204" pitchFamily="34" charset="0"/>
              </a:rPr>
              <a:t>的简要提纲，经过了十几年的刻苦研究，终于在</a:t>
            </a:r>
            <a:r>
              <a:rPr lang="en-US" altLang="zh-CN" sz="2400" b="1" kern="100" dirty="0">
                <a:latin typeface="微软雅黑" panose="020B0503020204020204" charset="-122"/>
                <a:ea typeface="微软雅黑" panose="020B0503020204020204" charset="-122"/>
                <a:cs typeface="Arial" panose="020B0604020202020204" pitchFamily="34" charset="0"/>
              </a:rPr>
              <a:t>1859</a:t>
            </a:r>
            <a:r>
              <a:rPr lang="zh-CN" altLang="en-US" sz="2400" b="1" kern="100" dirty="0">
                <a:latin typeface="微软雅黑" panose="020B0503020204020204" charset="-122"/>
                <a:ea typeface="微软雅黑" panose="020B0503020204020204" charset="-122"/>
                <a:cs typeface="Arial" panose="020B0604020202020204" pitchFamily="34" charset="0"/>
              </a:rPr>
              <a:t>年出版了</a:t>
            </a:r>
            <a:r>
              <a:rPr lang="en-US" altLang="zh-CN" sz="2400" b="1" kern="100" dirty="0">
                <a:latin typeface="微软雅黑" panose="020B0503020204020204" charset="-122"/>
                <a:ea typeface="微软雅黑" panose="020B0503020204020204" charset="-122"/>
                <a:cs typeface="Arial" panose="020B0604020202020204" pitchFamily="34" charset="0"/>
              </a:rPr>
              <a:t>《</a:t>
            </a:r>
            <a:r>
              <a:rPr lang="zh-CN" altLang="en-US" sz="2400" b="1" kern="100" dirty="0">
                <a:latin typeface="微软雅黑" panose="020B0503020204020204" charset="-122"/>
                <a:ea typeface="微软雅黑" panose="020B0503020204020204" charset="-122"/>
                <a:cs typeface="Arial" panose="020B0604020202020204" pitchFamily="34" charset="0"/>
              </a:rPr>
              <a:t>物种起源</a:t>
            </a:r>
            <a:r>
              <a:rPr lang="en-US" altLang="zh-CN" sz="2400" b="1" kern="100" dirty="0">
                <a:latin typeface="微软雅黑" panose="020B0503020204020204" charset="-122"/>
                <a:ea typeface="微软雅黑" panose="020B0503020204020204" charset="-122"/>
                <a:cs typeface="Arial" panose="020B0604020202020204" pitchFamily="34" charset="0"/>
              </a:rPr>
              <a:t>》</a:t>
            </a:r>
            <a:r>
              <a:rPr lang="zh-CN" altLang="en-US" sz="2400" b="1" kern="100" dirty="0">
                <a:latin typeface="微软雅黑" panose="020B0503020204020204" charset="-122"/>
                <a:ea typeface="微软雅黑" panose="020B0503020204020204" charset="-122"/>
                <a:cs typeface="Arial" panose="020B0604020202020204" pitchFamily="34" charset="0"/>
              </a:rPr>
              <a:t>。</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30835" y="317500"/>
            <a:ext cx="11710035" cy="5389880"/>
          </a:xfrm>
          <a:prstGeom prst="rect">
            <a:avLst/>
          </a:prstGeom>
          <a:noFill/>
        </p:spPr>
        <p:txBody>
          <a:bodyPr wrap="square">
            <a:spAutoFit/>
          </a:bodyPr>
          <a:lstStyle/>
          <a:p>
            <a:pPr indent="457200" algn="just">
              <a:lnSpc>
                <a:spcPct val="150000"/>
              </a:lnSpc>
              <a:spcAft>
                <a:spcPts val="1000"/>
              </a:spcAft>
            </a:pPr>
            <a:r>
              <a:rPr lang="en-US" altLang="zh-CN" sz="2800" b="1" kern="100">
                <a:latin typeface="微软雅黑" panose="020B0503020204020204" charset="-122"/>
                <a:ea typeface="微软雅黑" panose="020B0503020204020204" charset="-122"/>
                <a:cs typeface="Arial" panose="020B0604020202020204" pitchFamily="34" charset="0"/>
              </a:rPr>
              <a:t>  </a:t>
            </a:r>
            <a:r>
              <a:rPr lang="en-US" altLang="zh-CN" sz="2800" b="1" kern="10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2800" b="1" kern="100">
                <a:solidFill>
                  <a:srgbClr val="FF0000"/>
                </a:solidFill>
                <a:latin typeface="微软雅黑" panose="020B0503020204020204" charset="-122"/>
                <a:ea typeface="微软雅黑" panose="020B0503020204020204" charset="-122"/>
                <a:cs typeface="Arial" panose="020B0604020202020204" pitchFamily="34" charset="0"/>
              </a:rPr>
              <a:t>物种起源</a:t>
            </a:r>
            <a:r>
              <a:rPr lang="en-US" altLang="zh-CN" sz="2800" b="1" kern="10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2800" b="1" kern="100">
                <a:latin typeface="微软雅黑" panose="020B0503020204020204" charset="-122"/>
                <a:ea typeface="微软雅黑" panose="020B0503020204020204" charset="-122"/>
                <a:cs typeface="Arial" panose="020B0604020202020204" pitchFamily="34" charset="0"/>
              </a:rPr>
              <a:t>全名</a:t>
            </a:r>
            <a:r>
              <a:rPr lang="en-US" altLang="zh-CN" sz="2800" b="1" u="sng" kern="100">
                <a:latin typeface="微软雅黑" panose="020B0503020204020204" charset="-122"/>
                <a:ea typeface="微软雅黑" panose="020B0503020204020204" charset="-122"/>
                <a:cs typeface="Arial" panose="020B0604020202020204" pitchFamily="34" charset="0"/>
              </a:rPr>
              <a:t>《</a:t>
            </a:r>
            <a:r>
              <a:rPr lang="zh-CN" altLang="en-US" sz="2800" b="1" u="sng" kern="100">
                <a:latin typeface="微软雅黑" panose="020B0503020204020204" charset="-122"/>
                <a:ea typeface="微软雅黑" panose="020B0503020204020204" charset="-122"/>
                <a:cs typeface="Arial" panose="020B0604020202020204" pitchFamily="34" charset="0"/>
              </a:rPr>
              <a:t>论依据自然选择即在生存斗争中保存优良族的物种起源</a:t>
            </a:r>
            <a:r>
              <a:rPr lang="en-US" altLang="zh-CN" sz="2800" b="1" u="sng" kern="100">
                <a:latin typeface="微软雅黑" panose="020B0503020204020204" charset="-122"/>
                <a:ea typeface="微软雅黑" panose="020B0503020204020204" charset="-122"/>
                <a:cs typeface="Arial" panose="020B0604020202020204" pitchFamily="34" charset="0"/>
              </a:rPr>
              <a:t>》</a:t>
            </a:r>
            <a:r>
              <a:rPr lang="zh-CN" altLang="en-US" sz="2800" b="1" kern="100">
                <a:latin typeface="微软雅黑" panose="020B0503020204020204" charset="-122"/>
                <a:ea typeface="微软雅黑" panose="020B0503020204020204" charset="-122"/>
                <a:cs typeface="Arial" panose="020B0604020202020204" pitchFamily="34" charset="0"/>
              </a:rPr>
              <a:t>，</a:t>
            </a:r>
            <a:r>
              <a:rPr lang="en-US" altLang="zh-CN" sz="2800" b="1" kern="100">
                <a:latin typeface="微软雅黑" panose="020B0503020204020204" charset="-122"/>
                <a:ea typeface="微软雅黑" panose="020B0503020204020204" charset="-122"/>
                <a:cs typeface="Arial" panose="020B0604020202020204" pitchFamily="34" charset="0"/>
              </a:rPr>
              <a:t>1859</a:t>
            </a:r>
            <a:r>
              <a:rPr lang="zh-CN" altLang="en-US" sz="2800" b="1" kern="100">
                <a:latin typeface="微软雅黑" panose="020B0503020204020204" charset="-122"/>
                <a:ea typeface="微软雅黑" panose="020B0503020204020204" charset="-122"/>
                <a:cs typeface="Arial" panose="020B0604020202020204" pitchFamily="34" charset="0"/>
              </a:rPr>
              <a:t>年</a:t>
            </a:r>
            <a:r>
              <a:rPr lang="en-US" altLang="zh-CN" sz="2800" b="1" kern="100">
                <a:latin typeface="微软雅黑" panose="020B0503020204020204" charset="-122"/>
                <a:ea typeface="微软雅黑" panose="020B0503020204020204" charset="-122"/>
                <a:cs typeface="Arial" panose="020B0604020202020204" pitchFamily="34" charset="0"/>
              </a:rPr>
              <a:t>11</a:t>
            </a:r>
            <a:r>
              <a:rPr lang="zh-CN" altLang="en-US" sz="2800" b="1" kern="100">
                <a:latin typeface="微软雅黑" panose="020B0503020204020204" charset="-122"/>
                <a:ea typeface="微软雅黑" panose="020B0503020204020204" charset="-122"/>
                <a:cs typeface="Arial" panose="020B0604020202020204" pitchFamily="34" charset="0"/>
              </a:rPr>
              <a:t>月</a:t>
            </a:r>
            <a:r>
              <a:rPr lang="en-US" altLang="zh-CN" sz="2800" b="1" kern="100">
                <a:latin typeface="微软雅黑" panose="020B0503020204020204" charset="-122"/>
                <a:ea typeface="微软雅黑" panose="020B0503020204020204" charset="-122"/>
                <a:cs typeface="Arial" panose="020B0604020202020204" pitchFamily="34" charset="0"/>
              </a:rPr>
              <a:t>24</a:t>
            </a:r>
            <a:r>
              <a:rPr lang="zh-CN" altLang="en-US" sz="2800" b="1" kern="100">
                <a:latin typeface="微软雅黑" panose="020B0503020204020204" charset="-122"/>
                <a:ea typeface="微软雅黑" panose="020B0503020204020204" charset="-122"/>
                <a:cs typeface="Arial" panose="020B0604020202020204" pitchFamily="34" charset="0"/>
              </a:rPr>
              <a:t>日在伦敦出版。在书中，达尔文根据</a:t>
            </a:r>
            <a:r>
              <a:rPr lang="en-US" altLang="zh-CN" sz="2800" b="1" kern="100">
                <a:latin typeface="微软雅黑" panose="020B0503020204020204" charset="-122"/>
                <a:ea typeface="微软雅黑" panose="020B0503020204020204" charset="-122"/>
                <a:cs typeface="Arial" panose="020B0604020202020204" pitchFamily="34" charset="0"/>
              </a:rPr>
              <a:t>20</a:t>
            </a:r>
            <a:r>
              <a:rPr lang="zh-CN" altLang="en-US" sz="2800" b="1" kern="100">
                <a:latin typeface="微软雅黑" panose="020B0503020204020204" charset="-122"/>
                <a:ea typeface="微软雅黑" panose="020B0503020204020204" charset="-122"/>
                <a:cs typeface="Arial" panose="020B0604020202020204" pitchFamily="34" charset="0"/>
              </a:rPr>
              <a:t>多年积累的对古生物学、生物地理学、形态学、胚胎学和分类学等许多领域的大量研究资料，以自然选择为中心，从变异性、遗传性、人工选择、生存竞争和适应等方面论证物种起源和生命自然界的多样性与统一性。 </a:t>
            </a:r>
          </a:p>
          <a:p>
            <a:pPr indent="457200" algn="just">
              <a:lnSpc>
                <a:spcPct val="150000"/>
              </a:lnSpc>
              <a:spcAft>
                <a:spcPts val="1000"/>
              </a:spcAft>
            </a:pPr>
            <a:r>
              <a:rPr lang="en-US" altLang="zh-CN" sz="2800" b="1" kern="10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2800" b="1" kern="100">
                <a:solidFill>
                  <a:srgbClr val="FF0000"/>
                </a:solidFill>
                <a:latin typeface="微软雅黑" panose="020B0503020204020204" charset="-122"/>
                <a:ea typeface="微软雅黑" panose="020B0503020204020204" charset="-122"/>
                <a:cs typeface="Arial" panose="020B0604020202020204" pitchFamily="34" charset="0"/>
              </a:rPr>
              <a:t>物种起源</a:t>
            </a:r>
            <a:r>
              <a:rPr lang="en-US" altLang="zh-CN" sz="2800" b="1" kern="100">
                <a:solidFill>
                  <a:srgbClr val="FF0000"/>
                </a:solidFill>
                <a:latin typeface="微软雅黑" panose="020B0503020204020204" charset="-122"/>
                <a:ea typeface="微软雅黑" panose="020B0503020204020204" charset="-122"/>
                <a:cs typeface="Arial" panose="020B0604020202020204" pitchFamily="34" charset="0"/>
              </a:rPr>
              <a:t>》</a:t>
            </a:r>
            <a:r>
              <a:rPr lang="zh-CN" altLang="en-US" sz="2800" b="1" kern="100">
                <a:solidFill>
                  <a:srgbClr val="FF0000"/>
                </a:solidFill>
                <a:latin typeface="微软雅黑" panose="020B0503020204020204" charset="-122"/>
                <a:ea typeface="微软雅黑" panose="020B0503020204020204" charset="-122"/>
                <a:cs typeface="Arial" panose="020B0604020202020204" pitchFamily="34" charset="0"/>
              </a:rPr>
              <a:t>不仅开创了生物学发展史上的新纪元，使进化论思想渗透到自然科学的各个领域，而且引起了整个人类思想的巨大革命，在世界历史进程中有着广泛和深远的影响。</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55"/>
          <p:cNvSpPr/>
          <p:nvPr/>
        </p:nvSpPr>
        <p:spPr>
          <a:xfrm>
            <a:off x="374650" y="130175"/>
            <a:ext cx="11291570" cy="744855"/>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nSpc>
                <a:spcPct val="150000"/>
              </a:lnSpc>
            </a:pPr>
            <a:r>
              <a:rPr lang="en-US" altLang="zh-CN" sz="3200" b="1">
                <a:solidFill>
                  <a:srgbClr val="FF0000"/>
                </a:solidFill>
                <a:latin typeface="微软雅黑" panose="020B0503020204020204" charset="-122"/>
                <a:ea typeface="微软雅黑" panose="020B0503020204020204" charset="-122"/>
              </a:rPr>
              <a:t>1.</a:t>
            </a:r>
            <a:r>
              <a:rPr lang="zh-CN" altLang="en-US" sz="3200" b="1">
                <a:solidFill>
                  <a:srgbClr val="FF0000"/>
                </a:solidFill>
                <a:latin typeface="微软雅黑" panose="020B0503020204020204" charset="-122"/>
                <a:ea typeface="微软雅黑" panose="020B0503020204020204" charset="-122"/>
              </a:rPr>
              <a:t>请简要梳理文章的行文脉络。 </a:t>
            </a:r>
          </a:p>
        </p:txBody>
      </p:sp>
      <p:sp>
        <p:nvSpPr>
          <p:cNvPr id="26" name="文本框 25"/>
          <p:cNvSpPr txBox="1"/>
          <p:nvPr/>
        </p:nvSpPr>
        <p:spPr>
          <a:xfrm>
            <a:off x="209550" y="1280426"/>
            <a:ext cx="11772900" cy="5413375"/>
          </a:xfrm>
          <a:prstGeom prst="rect">
            <a:avLst/>
          </a:prstGeom>
          <a:noFill/>
        </p:spPr>
        <p:txBody>
          <a:bodyPr wrap="square">
            <a:spAutoFit/>
          </a:bodyPr>
          <a:lstStyle/>
          <a:p>
            <a:pPr fontAlgn="auto">
              <a:lnSpc>
                <a:spcPct val="100000"/>
              </a:lnSpc>
            </a:pPr>
            <a:r>
              <a:rPr lang="zh-CN" altLang="en-US" sz="3200" b="1" kern="100">
                <a:latin typeface="黑体" panose="02010609060101010101" pitchFamily="49" charset="-122"/>
                <a:ea typeface="黑体" panose="02010609060101010101" pitchFamily="49" charset="-122"/>
                <a:cs typeface="Times New Roman" panose="02020603050405020304" pitchFamily="18" charset="0"/>
              </a:rPr>
              <a:t>明确  </a:t>
            </a:r>
            <a:endParaRPr lang="en-US" altLang="zh-CN" sz="3200" b="1" kern="100" smtClean="0">
              <a:latin typeface="黑体" panose="02010609060101010101" pitchFamily="49" charset="-122"/>
              <a:ea typeface="黑体" panose="02010609060101010101" pitchFamily="49" charset="-122"/>
              <a:cs typeface="Times New Roman" panose="02020603050405020304" pitchFamily="18" charset="0"/>
            </a:endParaRPr>
          </a:p>
          <a:p>
            <a:pPr fontAlgn="auto">
              <a:lnSpc>
                <a:spcPct val="100000"/>
              </a:lnSpc>
            </a:pPr>
            <a:r>
              <a:rPr lang="zh-CN" altLang="en-US" sz="3200" b="1" smtClean="0">
                <a:solidFill>
                  <a:srgbClr val="FF0000"/>
                </a:solidFill>
                <a:latin typeface="黑体" panose="02010609060101010101" pitchFamily="49" charset="-122"/>
                <a:ea typeface="黑体" panose="02010609060101010101" pitchFamily="49" charset="-122"/>
                <a:cs typeface="宋体" panose="02010600030101010101" pitchFamily="2" charset="-122"/>
              </a:rPr>
              <a:t>    1—2</a:t>
            </a:r>
            <a:r>
              <a:rPr lang="zh-CN" altLang="en-US" sz="3200" b="1">
                <a:solidFill>
                  <a:srgbClr val="FF0000"/>
                </a:solidFill>
                <a:latin typeface="黑体" panose="02010609060101010101" pitchFamily="49" charset="-122"/>
                <a:ea typeface="黑体" panose="02010609060101010101" pitchFamily="49" charset="-122"/>
                <a:cs typeface="宋体" panose="02010600030101010101" pitchFamily="2" charset="-122"/>
              </a:rPr>
              <a:t>段阐明观点。</a:t>
            </a:r>
          </a:p>
          <a:p>
            <a:pPr fontAlgn="auto">
              <a:lnSpc>
                <a:spcPct val="100000"/>
              </a:lnSpc>
            </a:pPr>
            <a:r>
              <a:rPr lang="zh-CN" altLang="en-US" sz="3200" b="1">
                <a:latin typeface="黑体" panose="02010609060101010101" pitchFamily="49" charset="-122"/>
                <a:ea typeface="黑体" panose="02010609060101010101" pitchFamily="49" charset="-122"/>
                <a:cs typeface="宋体" panose="02010600030101010101" pitchFamily="2" charset="-122"/>
              </a:rPr>
              <a:t>自然条件下生物能够发生变异，生物通过自然选择，择优弃劣，最适者生存。</a:t>
            </a:r>
          </a:p>
          <a:p>
            <a:pPr fontAlgn="auto">
              <a:lnSpc>
                <a:spcPct val="100000"/>
              </a:lnSpc>
            </a:pPr>
            <a:r>
              <a:rPr lang="zh-CN" altLang="en-US" sz="3200" b="1" smtClean="0">
                <a:solidFill>
                  <a:srgbClr val="FF0000"/>
                </a:solidFill>
                <a:latin typeface="黑体" panose="02010609060101010101" pitchFamily="49" charset="-122"/>
                <a:ea typeface="黑体" panose="02010609060101010101" pitchFamily="49" charset="-122"/>
                <a:cs typeface="宋体" panose="02010600030101010101" pitchFamily="2" charset="-122"/>
              </a:rPr>
              <a:t>    3—6</a:t>
            </a:r>
            <a:r>
              <a:rPr lang="zh-CN" altLang="en-US" sz="3200" b="1">
                <a:solidFill>
                  <a:srgbClr val="FF0000"/>
                </a:solidFill>
                <a:latin typeface="黑体" panose="02010609060101010101" pitchFamily="49" charset="-122"/>
                <a:ea typeface="黑体" panose="02010609060101010101" pitchFamily="49" charset="-122"/>
                <a:cs typeface="宋体" panose="02010600030101010101" pitchFamily="2" charset="-122"/>
              </a:rPr>
              <a:t>段，谈支持自己观点的各种具体事实和论点。</a:t>
            </a:r>
          </a:p>
          <a:p>
            <a:pPr fontAlgn="auto">
              <a:lnSpc>
                <a:spcPct val="100000"/>
              </a:lnSpc>
            </a:pPr>
            <a:r>
              <a:rPr lang="zh-CN" altLang="en-US" sz="3200" b="1">
                <a:latin typeface="黑体" panose="02010609060101010101" pitchFamily="49" charset="-122"/>
                <a:ea typeface="黑体" panose="02010609060101010101" pitchFamily="49" charset="-122"/>
                <a:cs typeface="宋体" panose="02010600030101010101" pitchFamily="2" charset="-122"/>
              </a:rPr>
              <a:t>第3段谈物种与变种的关系，物种起先都是以变种的形式存在；第4段谈自然选择的结果更倾向于保存物种中最为歧异的后代；第5段谈自然选择通过微小、连续且有益变异的逐步积累而产生作用；</a:t>
            </a:r>
          </a:p>
          <a:p>
            <a:pPr fontAlgn="auto">
              <a:lnSpc>
                <a:spcPct val="100000"/>
              </a:lnSpc>
            </a:pPr>
            <a:r>
              <a:rPr lang="zh-CN" altLang="en-US" sz="3200" b="1">
                <a:latin typeface="黑体" panose="02010609060101010101" pitchFamily="49" charset="-122"/>
                <a:ea typeface="黑体" panose="02010609060101010101" pitchFamily="49" charset="-122"/>
                <a:cs typeface="宋体" panose="02010600030101010101" pitchFamily="2" charset="-122"/>
              </a:rPr>
              <a:t>第6段举例说明生物通过缓慢变异而适应自然环境。</a:t>
            </a:r>
          </a:p>
          <a:p>
            <a:pPr>
              <a:lnSpc>
                <a:spcPts val="3100"/>
              </a:lnSpc>
            </a:pPr>
            <a:r>
              <a:rPr lang="zh-CN" altLang="en-US" sz="2400" b="1" smtClean="0">
                <a:solidFill>
                  <a:srgbClr val="FF0000"/>
                </a:solidFill>
                <a:latin typeface="黑体" panose="02010609060101010101" pitchFamily="49" charset="-122"/>
                <a:ea typeface="黑体" panose="02010609060101010101" pitchFamily="49" charset="-122"/>
                <a:cs typeface="宋体" panose="02010600030101010101" pitchFamily="2" charset="-122"/>
              </a:rPr>
              <a:t>    </a:t>
            </a:r>
            <a:endParaRPr lang="zh-CN" altLang="en-US" sz="2400" b="1" kern="100">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6">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6">
                                            <p:txEl>
                                              <p:pRg st="4" end="4"/>
                                            </p:txEl>
                                          </p:spTgt>
                                        </p:tgtEl>
                                        <p:attrNameLst>
                                          <p:attrName>style.visibility</p:attrName>
                                        </p:attrNameLst>
                                      </p:cBhvr>
                                      <p:to>
                                        <p:strVal val="visible"/>
                                      </p:to>
                                    </p:set>
                                    <p:anim calcmode="lin" valueType="num">
                                      <p:cBhvr additive="base">
                                        <p:cTn id="19" dur="500" fill="hold"/>
                                        <p:tgtEl>
                                          <p:spTgt spid="2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pRg st="5" end="5"/>
                                            </p:txEl>
                                          </p:spTgt>
                                        </p:tgtEl>
                                        <p:attrNameLst>
                                          <p:attrName>style.visibility</p:attrName>
                                        </p:attrNameLst>
                                      </p:cBhvr>
                                      <p:to>
                                        <p:strVal val="visible"/>
                                      </p:to>
                                    </p:set>
                                    <p:anim calcmode="lin" valueType="num">
                                      <p:cBhvr additive="base">
                                        <p:cTn id="25" dur="500" fill="hold"/>
                                        <p:tgtEl>
                                          <p:spTgt spid="2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209550" y="93345"/>
            <a:ext cx="11849100" cy="5939155"/>
          </a:xfrm>
          <a:prstGeom prst="rect">
            <a:avLst/>
          </a:prstGeom>
          <a:noFill/>
        </p:spPr>
        <p:txBody>
          <a:bodyPr wrap="square">
            <a:spAutoFit/>
          </a:bodyPr>
          <a:lstStyle/>
          <a:p>
            <a:pPr fontAlgn="auto">
              <a:lnSpc>
                <a:spcPts val="3800"/>
              </a:lnSpc>
            </a:pPr>
            <a:r>
              <a:rPr lang="zh-CN" altLang="en-US" sz="3200" b="1" kern="100">
                <a:latin typeface="黑体" panose="02010609060101010101" pitchFamily="49" charset="-122"/>
                <a:ea typeface="黑体" panose="02010609060101010101" pitchFamily="49" charset="-122"/>
                <a:cs typeface="Times New Roman" panose="02020603050405020304" pitchFamily="18" charset="0"/>
              </a:rPr>
              <a:t>明确  </a:t>
            </a:r>
            <a:endParaRPr lang="en-US" altLang="zh-CN" sz="3200" b="1" kern="100" smtClean="0">
              <a:latin typeface="黑体" panose="02010609060101010101" pitchFamily="49" charset="-122"/>
              <a:ea typeface="黑体" panose="02010609060101010101" pitchFamily="49" charset="-122"/>
              <a:cs typeface="Times New Roman" panose="02020603050405020304" pitchFamily="18" charset="0"/>
            </a:endParaRPr>
          </a:p>
          <a:p>
            <a:pPr fontAlgn="auto">
              <a:lnSpc>
                <a:spcPts val="3800"/>
              </a:lnSpc>
            </a:pPr>
            <a:r>
              <a:rPr lang="zh-CN" altLang="en-US" sz="3200" b="1" smtClean="0">
                <a:solidFill>
                  <a:srgbClr val="FF0000"/>
                </a:solidFill>
                <a:latin typeface="黑体" panose="02010609060101010101" pitchFamily="49" charset="-122"/>
                <a:ea typeface="黑体" panose="02010609060101010101" pitchFamily="49" charset="-122"/>
                <a:cs typeface="宋体" panose="02010600030101010101" pitchFamily="2" charset="-122"/>
              </a:rPr>
              <a:t>     7—10</a:t>
            </a:r>
            <a:r>
              <a:rPr lang="zh-CN" altLang="en-US" sz="3200" b="1">
                <a:solidFill>
                  <a:srgbClr val="FF0000"/>
                </a:solidFill>
                <a:latin typeface="黑体" panose="02010609060101010101" pitchFamily="49" charset="-122"/>
                <a:ea typeface="黑体" panose="02010609060101010101" pitchFamily="49" charset="-122"/>
                <a:cs typeface="宋体" panose="02010600030101010101" pitchFamily="2" charset="-122"/>
              </a:rPr>
              <a:t>段分析自然选择的作用。</a:t>
            </a:r>
          </a:p>
          <a:p>
            <a:pPr fontAlgn="auto">
              <a:lnSpc>
                <a:spcPts val="3800"/>
              </a:lnSpc>
            </a:pPr>
            <a:r>
              <a:rPr lang="zh-CN" altLang="en-US" sz="3200" b="1">
                <a:latin typeface="黑体" panose="02010609060101010101" pitchFamily="49" charset="-122"/>
                <a:ea typeface="黑体" panose="02010609060101010101" pitchFamily="49" charset="-122"/>
                <a:cs typeface="宋体" panose="02010600030101010101" pitchFamily="2" charset="-122"/>
              </a:rPr>
              <a:t>第7段指出自然选择尤其是性选择使自然界处处充满美；</a:t>
            </a:r>
          </a:p>
          <a:p>
            <a:pPr fontAlgn="auto">
              <a:lnSpc>
                <a:spcPts val="3800"/>
              </a:lnSpc>
            </a:pPr>
            <a:r>
              <a:rPr lang="zh-CN" altLang="en-US" sz="3200" b="1">
                <a:latin typeface="黑体" panose="02010609060101010101" pitchFamily="49" charset="-122"/>
                <a:ea typeface="黑体" panose="02010609060101010101" pitchFamily="49" charset="-122"/>
                <a:cs typeface="宋体" panose="02010600030101010101" pitchFamily="2" charset="-122"/>
              </a:rPr>
              <a:t>第8段谈自然选择通过竞争使生物优胜劣汰；</a:t>
            </a:r>
          </a:p>
          <a:p>
            <a:pPr fontAlgn="auto">
              <a:lnSpc>
                <a:spcPts val="3800"/>
              </a:lnSpc>
            </a:pPr>
            <a:r>
              <a:rPr lang="zh-CN" altLang="en-US" sz="3200" b="1">
                <a:latin typeface="黑体" panose="02010609060101010101" pitchFamily="49" charset="-122"/>
                <a:ea typeface="黑体" panose="02010609060101010101" pitchFamily="49" charset="-122"/>
                <a:cs typeface="宋体" panose="02010600030101010101" pitchFamily="2" charset="-122"/>
              </a:rPr>
              <a:t>第9段谈生物通过自然选择而缓慢获得本能；</a:t>
            </a:r>
          </a:p>
          <a:p>
            <a:pPr fontAlgn="auto">
              <a:lnSpc>
                <a:spcPts val="3800"/>
              </a:lnSpc>
            </a:pPr>
            <a:r>
              <a:rPr lang="zh-CN" altLang="en-US" sz="3200" b="1">
                <a:latin typeface="黑体" panose="02010609060101010101" pitchFamily="49" charset="-122"/>
                <a:ea typeface="黑体" panose="02010609060101010101" pitchFamily="49" charset="-122"/>
                <a:cs typeface="宋体" panose="02010600030101010101" pitchFamily="2" charset="-122"/>
              </a:rPr>
              <a:t>第10段谈因遵循遗传变异法则，物种杂交的后代酷似其父母。</a:t>
            </a:r>
          </a:p>
          <a:p>
            <a:pPr fontAlgn="auto">
              <a:lnSpc>
                <a:spcPts val="3800"/>
              </a:lnSpc>
            </a:pPr>
            <a:r>
              <a:rPr lang="zh-CN" altLang="en-US" sz="3200" b="1" smtClean="0">
                <a:solidFill>
                  <a:srgbClr val="FF0000"/>
                </a:solidFill>
                <a:latin typeface="黑体" panose="02010609060101010101" pitchFamily="49" charset="-122"/>
                <a:ea typeface="黑体" panose="02010609060101010101" pitchFamily="49" charset="-122"/>
                <a:cs typeface="宋体" panose="02010600030101010101" pitchFamily="2" charset="-122"/>
              </a:rPr>
              <a:t>    11—1</a:t>
            </a:r>
            <a:r>
              <a:rPr lang="en-US" altLang="zh-CN" sz="3200" b="1">
                <a:solidFill>
                  <a:srgbClr val="FF0000"/>
                </a:solidFill>
                <a:latin typeface="黑体" panose="02010609060101010101" pitchFamily="49" charset="-122"/>
                <a:ea typeface="黑体" panose="02010609060101010101" pitchFamily="49" charset="-122"/>
                <a:cs typeface="宋体" panose="02010600030101010101" pitchFamily="2" charset="-122"/>
              </a:rPr>
              <a:t>4</a:t>
            </a:r>
            <a:r>
              <a:rPr lang="zh-CN" altLang="en-US" sz="3200" b="1">
                <a:solidFill>
                  <a:srgbClr val="FF0000"/>
                </a:solidFill>
                <a:latin typeface="黑体" panose="02010609060101010101" pitchFamily="49" charset="-122"/>
                <a:ea typeface="黑体" panose="02010609060101010101" pitchFamily="49" charset="-122"/>
                <a:cs typeface="宋体" panose="02010600030101010101" pitchFamily="2" charset="-122"/>
              </a:rPr>
              <a:t>段，从时间纵向角度论述地质事实强有力地支持了遗传变异理论，从</a:t>
            </a:r>
            <a:r>
              <a:rPr lang="zh-CN" altLang="en-US" sz="32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地理空间角度说明</a:t>
            </a:r>
            <a:r>
              <a:rPr lang="zh-CN" altLang="en-US" sz="3200" b="1">
                <a:solidFill>
                  <a:srgbClr val="FF0000"/>
                </a:solidFill>
                <a:latin typeface="黑体" panose="02010609060101010101" pitchFamily="49" charset="-122"/>
                <a:ea typeface="黑体" panose="02010609060101010101" pitchFamily="49" charset="-122"/>
                <a:cs typeface="宋体" panose="02010600030101010101" pitchFamily="2" charset="-122"/>
              </a:rPr>
              <a:t>遗传变异理论可以解释许多生物分布上的重要事实。</a:t>
            </a:r>
          </a:p>
          <a:p>
            <a:pPr algn="just" fontAlgn="auto">
              <a:lnSpc>
                <a:spcPts val="3800"/>
              </a:lnSpc>
            </a:pPr>
            <a:r>
              <a:rPr lang="zh-CN" altLang="en-US" sz="3200" b="1" kern="100" smtClean="0">
                <a:latin typeface="黑体" panose="02010609060101010101" pitchFamily="49" charset="-122"/>
                <a:ea typeface="黑体" panose="02010609060101010101" pitchFamily="49" charset="-122"/>
                <a:cs typeface="Times New Roman" panose="02020603050405020304" pitchFamily="18" charset="0"/>
              </a:rPr>
              <a:t>    文</a:t>
            </a:r>
            <a:r>
              <a:rPr lang="zh-CN" altLang="en-US" sz="3200" b="1" kern="100">
                <a:latin typeface="黑体" panose="02010609060101010101" pitchFamily="49" charset="-122"/>
                <a:ea typeface="黑体" panose="02010609060101010101" pitchFamily="49" charset="-122"/>
                <a:cs typeface="Times New Roman" panose="02020603050405020304" pitchFamily="18" charset="0"/>
              </a:rPr>
              <a:t>章首先提出观点，就是自然界生物存在自然选择</a:t>
            </a:r>
            <a:r>
              <a:rPr lang="en-US" altLang="zh-CN" sz="3200" b="1" kern="100">
                <a:latin typeface="黑体" panose="02010609060101010101" pitchFamily="49" charset="-122"/>
                <a:ea typeface="黑体" panose="02010609060101010101" pitchFamily="49" charset="-122"/>
                <a:cs typeface="Times New Roman" panose="02020603050405020304" pitchFamily="18" charset="0"/>
              </a:rPr>
              <a:t>——</a:t>
            </a:r>
            <a:r>
              <a:rPr lang="zh-CN" altLang="en-US" sz="3200" b="1" kern="100">
                <a:latin typeface="黑体" panose="02010609060101010101" pitchFamily="49" charset="-122"/>
                <a:ea typeface="黑体" panose="02010609060101010101" pitchFamily="49" charset="-122"/>
                <a:cs typeface="Times New Roman" panose="02020603050405020304" pitchFamily="18" charset="0"/>
              </a:rPr>
              <a:t>适者生存，择优弃劣。然后从自然选择的基本法则与相关事实展开论述。文章论述的基本结构为总分关系。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1" end="1"/>
                                            </p:txEl>
                                          </p:spTgt>
                                        </p:tgtEl>
                                        <p:attrNameLst>
                                          <p:attrName>style.visibility</p:attrName>
                                        </p:attrNameLst>
                                      </p:cBhvr>
                                      <p:to>
                                        <p:strVal val="visible"/>
                                      </p:to>
                                    </p:set>
                                    <p:anim calcmode="lin" valueType="num">
                                      <p:cBhvr additive="base">
                                        <p:cTn id="7"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2" end="2"/>
                                            </p:txEl>
                                          </p:spTgt>
                                        </p:tgtEl>
                                        <p:attrNameLst>
                                          <p:attrName>style.visibility</p:attrName>
                                        </p:attrNameLst>
                                      </p:cBhvr>
                                      <p:to>
                                        <p:strVal val="visible"/>
                                      </p:to>
                                    </p:set>
                                    <p:anim calcmode="lin" valueType="num">
                                      <p:cBhvr additive="base">
                                        <p:cTn id="13"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6">
                                            <p:txEl>
                                              <p:pRg st="3" end="3"/>
                                            </p:txEl>
                                          </p:spTgt>
                                        </p:tgtEl>
                                        <p:attrNameLst>
                                          <p:attrName>style.visibility</p:attrName>
                                        </p:attrNameLst>
                                      </p:cBhvr>
                                      <p:to>
                                        <p:strVal val="visible"/>
                                      </p:to>
                                    </p:set>
                                    <p:anim calcmode="lin" valueType="num">
                                      <p:cBhvr additive="base">
                                        <p:cTn id="19"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pRg st="4" end="4"/>
                                            </p:txEl>
                                          </p:spTgt>
                                        </p:tgtEl>
                                        <p:attrNameLst>
                                          <p:attrName>style.visibility</p:attrName>
                                        </p:attrNameLst>
                                      </p:cBhvr>
                                      <p:to>
                                        <p:strVal val="visible"/>
                                      </p:to>
                                    </p:set>
                                    <p:anim calcmode="lin" valueType="num">
                                      <p:cBhvr additive="base">
                                        <p:cTn id="25" dur="500" fill="hold"/>
                                        <p:tgtEl>
                                          <p:spTgt spid="2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6">
                                            <p:txEl>
                                              <p:pRg st="5" end="5"/>
                                            </p:txEl>
                                          </p:spTgt>
                                        </p:tgtEl>
                                        <p:attrNameLst>
                                          <p:attrName>style.visibility</p:attrName>
                                        </p:attrNameLst>
                                      </p:cBhvr>
                                      <p:to>
                                        <p:strVal val="visible"/>
                                      </p:to>
                                    </p:set>
                                    <p:anim calcmode="lin" valueType="num">
                                      <p:cBhvr additive="base">
                                        <p:cTn id="31" dur="500" fill="hold"/>
                                        <p:tgtEl>
                                          <p:spTgt spid="2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6">
                                            <p:txEl>
                                              <p:pRg st="6" end="6"/>
                                            </p:txEl>
                                          </p:spTgt>
                                        </p:tgtEl>
                                        <p:attrNameLst>
                                          <p:attrName>style.visibility</p:attrName>
                                        </p:attrNameLst>
                                      </p:cBhvr>
                                      <p:to>
                                        <p:strVal val="visible"/>
                                      </p:to>
                                    </p:set>
                                    <p:anim calcmode="lin" valueType="num">
                                      <p:cBhvr additive="base">
                                        <p:cTn id="37" dur="500" fill="hold"/>
                                        <p:tgtEl>
                                          <p:spTgt spid="2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6">
                                            <p:txEl>
                                              <p:pRg st="7" end="7"/>
                                            </p:txEl>
                                          </p:spTgt>
                                        </p:tgtEl>
                                        <p:attrNameLst>
                                          <p:attrName>style.visibility</p:attrName>
                                        </p:attrNameLst>
                                      </p:cBhvr>
                                      <p:to>
                                        <p:strVal val="visible"/>
                                      </p:to>
                                    </p:set>
                                    <p:anim calcmode="lin" valueType="num">
                                      <p:cBhvr additive="base">
                                        <p:cTn id="43" dur="500" fill="hold"/>
                                        <p:tgtEl>
                                          <p:spTgt spid="2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092" y="114300"/>
            <a:ext cx="12068908" cy="7103745"/>
          </a:xfrm>
          <a:prstGeom prst="rect">
            <a:avLst/>
          </a:prstGeom>
          <a:noFill/>
        </p:spPr>
        <p:txBody>
          <a:bodyPr wrap="square" rtlCol="0" anchor="t">
            <a:spAutoFit/>
          </a:bodyPr>
          <a:lstStyle/>
          <a:p>
            <a:pPr>
              <a:lnSpc>
                <a:spcPts val="3700"/>
              </a:lnSpc>
            </a:pPr>
            <a:r>
              <a:rPr lang="en-US" sz="2400" b="1"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2</a:t>
            </a:r>
            <a:r>
              <a:rPr lang="zh-CN" sz="2400" b="1"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．关于生物的起源和进化，本文阐明的观点是什么？请用简洁的语言概括</a:t>
            </a:r>
            <a:endParaRPr lang="en-US" altLang="zh-CN" sz="2400" b="1"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mn-ea"/>
            </a:endParaRPr>
          </a:p>
          <a:p>
            <a:pPr>
              <a:lnSpc>
                <a:spcPts val="3700"/>
              </a:lnSpc>
            </a:pPr>
            <a:r>
              <a:rPr lang="en-US" altLang="zh-CN" sz="24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 </a:t>
            </a:r>
            <a:r>
              <a:rPr lang="en-US" altLang="zh-CN" sz="2400" b="1"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  </a:t>
            </a:r>
            <a:r>
              <a:rPr lang="zh-CN" sz="2400" b="1"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本文的观点。</a:t>
            </a:r>
            <a:r>
              <a:rPr lang="zh-CN" altLang="en-US" sz="2400" b="1">
                <a:solidFill>
                  <a:srgbClr val="FF0000"/>
                </a:solidFill>
                <a:latin typeface="黑体" panose="02010609060101010101" pitchFamily="49" charset="-122"/>
                <a:ea typeface="黑体" panose="02010609060101010101" pitchFamily="49" charset="-122"/>
              </a:rPr>
              <a:t>文章是如何论证观点的</a:t>
            </a:r>
            <a:r>
              <a:rPr lang="zh-CN" altLang="en-US" sz="2400" b="1" smtClean="0">
                <a:solidFill>
                  <a:srgbClr val="FF0000"/>
                </a:solidFill>
                <a:latin typeface="黑体" panose="02010609060101010101" pitchFamily="49" charset="-122"/>
                <a:ea typeface="黑体" panose="02010609060101010101" pitchFamily="49" charset="-122"/>
              </a:rPr>
              <a:t>？</a:t>
            </a:r>
            <a:endParaRPr lang="en-US" sz="2400" b="1"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mn-ea"/>
            </a:endParaRPr>
          </a:p>
          <a:p>
            <a:pPr>
              <a:lnSpc>
                <a:spcPts val="3700"/>
              </a:lnSpc>
            </a:pPr>
            <a:r>
              <a:rPr lang="en-US" sz="2400" b="1" smtClean="0">
                <a:solidFill>
                  <a:srgbClr val="333333"/>
                </a:solidFill>
                <a:latin typeface="黑体" panose="02010609060101010101" pitchFamily="49" charset="-122"/>
                <a:ea typeface="黑体" panose="02010609060101010101" pitchFamily="49" charset="-122"/>
                <a:cs typeface="宋体" panose="02010600030101010101" pitchFamily="2" charset="-122"/>
                <a:sym typeface="+mn-ea"/>
              </a:rPr>
              <a:t>     </a:t>
            </a:r>
            <a:r>
              <a:rPr lang="zh-CN" sz="2400" b="1" smtClean="0">
                <a:solidFill>
                  <a:srgbClr val="333333"/>
                </a:solidFill>
                <a:latin typeface="黑体" panose="02010609060101010101" pitchFamily="49" charset="-122"/>
                <a:ea typeface="黑体" panose="02010609060101010101" pitchFamily="49" charset="-122"/>
                <a:cs typeface="宋体" panose="02010600030101010101" pitchFamily="2" charset="-122"/>
                <a:sym typeface="+mn-ea"/>
              </a:rPr>
              <a:t>自</a:t>
            </a:r>
            <a:r>
              <a:rPr lang="zh-CN" sz="2400" b="1">
                <a:solidFill>
                  <a:srgbClr val="333333"/>
                </a:solidFill>
                <a:latin typeface="黑体" panose="02010609060101010101" pitchFamily="49" charset="-122"/>
                <a:ea typeface="黑体" panose="02010609060101010101" pitchFamily="49" charset="-122"/>
                <a:cs typeface="宋体" panose="02010600030101010101" pitchFamily="2" charset="-122"/>
                <a:sym typeface="+mn-ea"/>
              </a:rPr>
              <a:t>然条件下物种能够发生变异，产生变种，特征显著而稳定的变种逐步发展成新的物种；生物通过自然选择，择优弃劣，适者生存</a:t>
            </a:r>
            <a:r>
              <a:rPr lang="zh-CN" sz="2400" b="1" smtClean="0">
                <a:solidFill>
                  <a:srgbClr val="333333"/>
                </a:solidFill>
                <a:latin typeface="黑体" panose="02010609060101010101" pitchFamily="49" charset="-122"/>
                <a:ea typeface="黑体" panose="02010609060101010101" pitchFamily="49" charset="-122"/>
                <a:cs typeface="宋体" panose="02010600030101010101" pitchFamily="2" charset="-122"/>
                <a:sym typeface="+mn-ea"/>
              </a:rPr>
              <a:t>。</a:t>
            </a:r>
            <a:endParaRPr lang="en-US" altLang="zh-CN" sz="2400" b="1" smtClean="0">
              <a:solidFill>
                <a:srgbClr val="333333"/>
              </a:solidFill>
              <a:latin typeface="黑体" panose="02010609060101010101" pitchFamily="49" charset="-122"/>
              <a:ea typeface="黑体" panose="02010609060101010101" pitchFamily="49" charset="-122"/>
              <a:cs typeface="宋体" panose="02010600030101010101" pitchFamily="2" charset="-122"/>
              <a:sym typeface="+mn-ea"/>
            </a:endParaRPr>
          </a:p>
          <a:p>
            <a:pPr>
              <a:lnSpc>
                <a:spcPts val="3700"/>
              </a:lnSpc>
            </a:pPr>
            <a:r>
              <a:rPr lang="zh-CN" altLang="en-US" sz="2400" b="1" kern="10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400" b="1"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作</a:t>
            </a:r>
            <a:r>
              <a:rPr lang="zh-CN" altLang="en-US" sz="2400" b="1"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者在文中，也以大量的动植物实例分析比较，论证观点。</a:t>
            </a:r>
          </a:p>
          <a:p>
            <a:pPr>
              <a:lnSpc>
                <a:spcPts val="3700"/>
              </a:lnSpc>
            </a:pPr>
            <a:r>
              <a:rPr lang="zh-CN" altLang="en-US" sz="2400" b="1" kern="100">
                <a:latin typeface="黑体" panose="02010609060101010101" pitchFamily="49" charset="-122"/>
                <a:ea typeface="黑体" panose="02010609060101010101" pitchFamily="49" charset="-122"/>
                <a:cs typeface="Times New Roman" panose="02020603050405020304" pitchFamily="18" charset="0"/>
              </a:rPr>
              <a:t>     如作者举了像啄木鸟形态的鸟却在地面上捕食昆虫，高地上很少或根本不游泳的鹅，取食水生昆虫的像鸫的鸟，具有海雀的生活习性和构造的海燕等例子，来说明自然选择要求缓慢变异的后代去努力适应自然中未被占据的地盘。再如，说明自然选择带来美感，作者列举了鸟类、蝴蝶、植物的花和果实等例子来说明。在解说生物的本能、海岛上动物的分布特点时，也举了很多实例，这些实例，不仅充实了作者的观点，也生动有趣，增强了文章的文学性</a:t>
            </a:r>
            <a:r>
              <a:rPr lang="zh-CN" altLang="en-US" sz="2400" b="1" kern="100" smtClean="0">
                <a:latin typeface="黑体" panose="02010609060101010101" pitchFamily="49" charset="-122"/>
                <a:ea typeface="黑体" panose="02010609060101010101" pitchFamily="49" charset="-122"/>
                <a:cs typeface="Times New Roman" panose="02020603050405020304" pitchFamily="18" charset="0"/>
              </a:rPr>
              <a:t>。</a:t>
            </a:r>
            <a:endParaRPr lang="zh-CN" sz="2400" b="1">
              <a:solidFill>
                <a:srgbClr val="333333"/>
              </a:solidFill>
              <a:latin typeface="黑体" panose="02010609060101010101" pitchFamily="49" charset="-122"/>
              <a:ea typeface="黑体" panose="02010609060101010101" pitchFamily="49" charset="-122"/>
              <a:cs typeface="宋体" panose="02010600030101010101" pitchFamily="2" charset="-122"/>
              <a:sym typeface="+mn-ea"/>
            </a:endParaRPr>
          </a:p>
          <a:p>
            <a:pPr>
              <a:lnSpc>
                <a:spcPts val="3700"/>
              </a:lnSpc>
            </a:pPr>
            <a:r>
              <a:rPr lang="zh-CN" altLang="en-US" sz="2400" b="1">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3.文章在阐述观点时，不断地批驳其他观点，请从文中找出作者批驳其他观点的句子，看看作者批驳的观点是什么？</a:t>
            </a:r>
            <a:endParaRPr lang="zh-CN" altLang="en-US" sz="2400" b="1">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a:lnSpc>
                <a:spcPts val="3700"/>
              </a:lnSpc>
            </a:pPr>
            <a:r>
              <a:rPr lang="zh-CN" altLang="en-US" sz="2400" b="1">
                <a:latin typeface="黑体" panose="02010609060101010101" pitchFamily="49" charset="-122"/>
                <a:ea typeface="黑体" panose="02010609060101010101" pitchFamily="49" charset="-122"/>
                <a:cs typeface="宋体" panose="02010600030101010101" pitchFamily="2" charset="-122"/>
                <a:sym typeface="+mn-ea"/>
              </a:rPr>
              <a:t>   </a:t>
            </a:r>
            <a:r>
              <a:rPr lang="zh-CN" altLang="en-US" sz="2400" b="1" smtClean="0">
                <a:latin typeface="黑体" panose="02010609060101010101" pitchFamily="49" charset="-122"/>
                <a:ea typeface="黑体" panose="02010609060101010101" pitchFamily="49" charset="-122"/>
                <a:cs typeface="宋体" panose="02010600030101010101" pitchFamily="2" charset="-122"/>
                <a:sym typeface="+mn-ea"/>
              </a:rPr>
              <a:t> 特</a:t>
            </a:r>
            <a:r>
              <a:rPr lang="zh-CN" altLang="en-US" sz="2400" b="1">
                <a:latin typeface="黑体" panose="02010609060101010101" pitchFamily="49" charset="-122"/>
                <a:ea typeface="黑体" panose="02010609060101010101" pitchFamily="49" charset="-122"/>
                <a:cs typeface="宋体" panose="02010600030101010101" pitchFamily="2" charset="-122"/>
                <a:sym typeface="+mn-ea"/>
              </a:rPr>
              <a:t>创论、神创论，认为每一物种都是由一个主体意志独立创造出来的。</a:t>
            </a:r>
            <a:endParaRPr lang="zh-CN" altLang="en-US" sz="2400" b="1">
              <a:latin typeface="黑体" panose="02010609060101010101" pitchFamily="49" charset="-122"/>
              <a:ea typeface="黑体" panose="02010609060101010101" pitchFamily="49" charset="-122"/>
              <a:cs typeface="宋体" panose="02010600030101010101" pitchFamily="2" charset="-122"/>
            </a:endParaRPr>
          </a:p>
          <a:p>
            <a:pPr indent="0"/>
            <a:endParaRPr lang="zh-CN" altLang="en-US" sz="2400">
              <a:solidFill>
                <a:srgbClr val="333333"/>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87325" y="180340"/>
            <a:ext cx="11817985" cy="5996940"/>
          </a:xfrm>
          <a:prstGeom prst="rect">
            <a:avLst/>
          </a:prstGeom>
        </p:spPr>
        <p:txBody>
          <a:bodyPr wrap="square">
            <a:spAutoFit/>
          </a:bodyPr>
          <a:lstStyle/>
          <a:p>
            <a:pPr>
              <a:lnSpc>
                <a:spcPct val="120000"/>
              </a:lnSpc>
              <a:spcAft>
                <a:spcPct val="0"/>
              </a:spcAft>
              <a:tabLst>
                <a:tab pos="1188085" algn="l"/>
                <a:tab pos="2163445" algn="l"/>
                <a:tab pos="3142615" algn="l"/>
                <a:tab pos="4190365" algn="l"/>
              </a:tabLst>
            </a:pP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研读活动一</a:t>
            </a:r>
            <a:r>
              <a:rPr lang="zh-CN" altLang="zh-CN" sz="3200" b="1">
                <a:solidFill>
                  <a:srgbClr val="FF0000"/>
                </a:solidFill>
                <a:latin typeface="Times New Roman" panose="02020603050405020304" pitchFamily="18" charset="0"/>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品读梳理</a:t>
            </a:r>
            <a:r>
              <a:rPr lang="en-US" altLang="zh-CN" sz="3200" b="1">
                <a:solidFill>
                  <a:srgbClr val="FF0000"/>
                </a:solidFill>
                <a:latin typeface="Times New Roman" panose="02020603050405020304" pitchFamily="18" charset="0"/>
                <a:cs typeface="Times New Roman" panose="02020603050405020304" pitchFamily="18" charset="0"/>
              </a:rPr>
              <a:t>,</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理解内容</a:t>
            </a:r>
            <a:endParaRPr lang="zh-CN" altLang="zh-CN" sz="3200" b="1">
              <a:solidFill>
                <a:srgbClr val="FF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第</a:t>
            </a:r>
            <a:r>
              <a:rPr lang="en-US"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段中作者说</a:t>
            </a:r>
            <a:r>
              <a:rPr lang="en-US"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只要在自然状况下有变异发生</a:t>
            </a:r>
            <a:r>
              <a:rPr lang="en-US"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那么认为自然选择不曾发挥作用就很难解释了</a:t>
            </a:r>
            <a:r>
              <a:rPr lang="en-US"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那么</a:t>
            </a:r>
            <a:r>
              <a:rPr lang="en-US"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作者是通过哪些事例来证明自然选择的作用的</a:t>
            </a:r>
            <a:r>
              <a:rPr lang="en-US"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zh-CN" altLang="zh-CN" sz="3200" b="1">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spcAft>
                <a:spcPct val="0"/>
              </a:spcAft>
              <a:tabLst>
                <a:tab pos="1188085" algn="l"/>
                <a:tab pos="2163445" algn="l"/>
                <a:tab pos="3142615" algn="l"/>
                <a:tab pos="4190365" algn="l"/>
              </a:tabLst>
            </a:pPr>
            <a:r>
              <a:rPr lang="zh-CN"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①人们可以将驯养的生物个体的微小差异逐渐积累起来</a:t>
            </a:r>
            <a:r>
              <a:rPr lang="en-US"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并在一段不长的时期内产生巨大的效果</a:t>
            </a:r>
            <a:r>
              <a:rPr lang="en-US"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a:t>
            </a:r>
          </a:p>
          <a:p>
            <a:pPr>
              <a:lnSpc>
                <a:spcPct val="120000"/>
              </a:lnSpc>
              <a:spcAft>
                <a:spcPct val="0"/>
              </a:spcAft>
              <a:tabLst>
                <a:tab pos="1188085" algn="l"/>
                <a:tab pos="2163445" algn="l"/>
                <a:tab pos="3142615" algn="l"/>
                <a:tab pos="4190365" algn="l"/>
              </a:tabLst>
            </a:pPr>
            <a:r>
              <a:rPr lang="zh-CN"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②所有的博物学家承认有自然变种的存在</a:t>
            </a:r>
            <a:r>
              <a:rPr lang="en-US"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它们相互之间的差别十分明显</a:t>
            </a:r>
            <a:r>
              <a:rPr lang="en-US"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a:t>
            </a:r>
          </a:p>
          <a:p>
            <a:pPr>
              <a:lnSpc>
                <a:spcPct val="120000"/>
              </a:lnSpc>
              <a:spcAft>
                <a:spcPct val="0"/>
              </a:spcAft>
              <a:tabLst>
                <a:tab pos="1188085" algn="l"/>
                <a:tab pos="2163445" algn="l"/>
                <a:tab pos="3142615" algn="l"/>
                <a:tab pos="4190365" algn="l"/>
              </a:tabLst>
            </a:pPr>
            <a:r>
              <a:rPr lang="zh-CN"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③动植物通过自然选择来保存和积聚有益于自身发展的变异或个体差异</a:t>
            </a:r>
            <a:r>
              <a:rPr lang="en-US"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做到适者生存。</a:t>
            </a:r>
            <a:endParaRPr lang="zh-CN" altLang="zh-CN" sz="3200" b="1">
              <a:solidFill>
                <a:srgbClr val="FF0000"/>
              </a:solidFill>
              <a:effectLst/>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2" dur="500"/>
                                        <p:tgtEl>
                                          <p:spTgt spid="2">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1827</Words>
  <Application>Microsoft Office PowerPoint</Application>
  <PresentationFormat>自定义</PresentationFormat>
  <Paragraphs>64</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2021-05-27T09:18:33Z</cp:lastPrinted>
  <dcterms:created xsi:type="dcterms:W3CDTF">2021-05-27T09:18:33Z</dcterms:created>
  <dcterms:modified xsi:type="dcterms:W3CDTF">2021-05-27T08:26:19Z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