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/>
  <p:notesSz cx="9144000" cy="6858000"/>
  <p:custDataLst>
    <p:tags r:id="rId2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2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-1523" y="0"/>
            <a:ext cx="9145905" cy="576580"/>
          </a:xfrm>
          <a:custGeom>
            <a:rect l="l" t="t" r="r" b="b"/>
            <a:pathLst>
              <a:path w="9145905" h="576580">
                <a:moveTo>
                  <a:pt x="0" y="576072"/>
                </a:moveTo>
                <a:lnTo>
                  <a:pt x="9145524" y="576072"/>
                </a:lnTo>
                <a:lnTo>
                  <a:pt x="9145524" y="0"/>
                </a:lnTo>
                <a:lnTo>
                  <a:pt x="0" y="0"/>
                </a:lnTo>
                <a:lnTo>
                  <a:pt x="0" y="576072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525779"/>
            <a:ext cx="9143999" cy="6332217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339596" y="1690116"/>
            <a:ext cx="3477895" cy="4666615"/>
          </a:xfrm>
          <a:custGeom>
            <a:rect l="l" t="t" r="r" b="b"/>
            <a:pathLst>
              <a:path w="3477895" h="4666615">
                <a:moveTo>
                  <a:pt x="0" y="4666488"/>
                </a:moveTo>
                <a:lnTo>
                  <a:pt x="3477767" y="4666488"/>
                </a:lnTo>
                <a:lnTo>
                  <a:pt x="3477767" y="0"/>
                </a:lnTo>
                <a:lnTo>
                  <a:pt x="0" y="0"/>
                </a:lnTo>
                <a:lnTo>
                  <a:pt x="0" y="4666488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1533144" y="0"/>
            <a:ext cx="204470" cy="525780"/>
          </a:xfrm>
          <a:custGeom>
            <a:rect l="l" t="t" r="r" b="b"/>
            <a:pathLst>
              <a:path w="204469" h="525780">
                <a:moveTo>
                  <a:pt x="0" y="525779"/>
                </a:moveTo>
                <a:lnTo>
                  <a:pt x="204216" y="525779"/>
                </a:lnTo>
                <a:lnTo>
                  <a:pt x="204216" y="0"/>
                </a:lnTo>
                <a:lnTo>
                  <a:pt x="0" y="0"/>
                </a:lnTo>
                <a:lnTo>
                  <a:pt x="0" y="525779"/>
                </a:lnTo>
                <a:close/>
              </a:path>
            </a:pathLst>
          </a:custGeom>
          <a:solidFill>
            <a:srgbClr val="E84B2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1533144" y="0"/>
            <a:ext cx="204470" cy="525780"/>
          </a:xfrm>
          <a:custGeom>
            <a:rect l="l" t="t" r="r" b="b"/>
            <a:pathLst>
              <a:path w="204469" h="525780">
                <a:moveTo>
                  <a:pt x="0" y="525779"/>
                </a:moveTo>
                <a:lnTo>
                  <a:pt x="204216" y="525779"/>
                </a:lnTo>
                <a:lnTo>
                  <a:pt x="204216" y="0"/>
                </a:lnTo>
              </a:path>
            </a:pathLst>
          </a:custGeom>
          <a:ln w="12192">
            <a:solidFill>
              <a:srgbClr val="E84B2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 flipH="1">
            <a:off x="1533144" y="0"/>
            <a:ext cx="0" cy="525780"/>
          </a:xfrm>
          <a:custGeom>
            <a:rect l="l" t="t" r="r" b="b"/>
            <a:pathLst>
              <a:path h="525780">
                <a:moveTo>
                  <a:pt x="0" y="0"/>
                </a:moveTo>
                <a:lnTo>
                  <a:pt x="0" y="525779"/>
                </a:lnTo>
              </a:path>
            </a:pathLst>
          </a:custGeom>
          <a:ln w="12192">
            <a:solidFill>
              <a:srgbClr val="E84B2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1784604" y="0"/>
            <a:ext cx="109855" cy="525780"/>
          </a:xfrm>
          <a:custGeom>
            <a:rect l="l" t="t" r="r" b="b"/>
            <a:pathLst>
              <a:path w="109855" h="525780">
                <a:moveTo>
                  <a:pt x="0" y="525779"/>
                </a:moveTo>
                <a:lnTo>
                  <a:pt x="109728" y="525779"/>
                </a:lnTo>
                <a:lnTo>
                  <a:pt x="109728" y="0"/>
                </a:lnTo>
                <a:lnTo>
                  <a:pt x="0" y="0"/>
                </a:lnTo>
                <a:lnTo>
                  <a:pt x="0" y="525779"/>
                </a:lnTo>
                <a:close/>
              </a:path>
            </a:pathLst>
          </a:custGeom>
          <a:solidFill>
            <a:srgbClr val="FF61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1784604" y="0"/>
            <a:ext cx="109855" cy="525780"/>
          </a:xfrm>
          <a:custGeom>
            <a:rect l="l" t="t" r="r" b="b"/>
            <a:pathLst>
              <a:path w="109855" h="525780">
                <a:moveTo>
                  <a:pt x="0" y="525779"/>
                </a:moveTo>
                <a:lnTo>
                  <a:pt x="109728" y="525779"/>
                </a:lnTo>
                <a:lnTo>
                  <a:pt x="109728" y="0"/>
                </a:lnTo>
              </a:path>
            </a:pathLst>
          </a:custGeom>
          <a:ln w="12192">
            <a:solidFill>
              <a:srgbClr val="FF613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 flipH="1">
            <a:off x="1784604" y="0"/>
            <a:ext cx="0" cy="525780"/>
          </a:xfrm>
          <a:custGeom>
            <a:rect l="l" t="t" r="r" b="b"/>
            <a:pathLst>
              <a:path h="525780">
                <a:moveTo>
                  <a:pt x="0" y="0"/>
                </a:moveTo>
                <a:lnTo>
                  <a:pt x="0" y="525779"/>
                </a:lnTo>
              </a:path>
            </a:pathLst>
          </a:custGeom>
          <a:ln w="12192">
            <a:solidFill>
              <a:srgbClr val="FF613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1946148" y="0"/>
            <a:ext cx="76200" cy="525780"/>
          </a:xfrm>
          <a:custGeom>
            <a:rect l="l" t="t" r="r" b="b"/>
            <a:pathLst>
              <a:path w="76200" h="525780">
                <a:moveTo>
                  <a:pt x="0" y="525779"/>
                </a:moveTo>
                <a:lnTo>
                  <a:pt x="76200" y="525779"/>
                </a:lnTo>
                <a:lnTo>
                  <a:pt x="76200" y="0"/>
                </a:lnTo>
                <a:lnTo>
                  <a:pt x="0" y="0"/>
                </a:lnTo>
                <a:lnTo>
                  <a:pt x="0" y="525779"/>
                </a:lnTo>
                <a:close/>
              </a:path>
            </a:pathLst>
          </a:custGeom>
          <a:solidFill>
            <a:srgbClr val="FFBC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1946148" y="0"/>
            <a:ext cx="76200" cy="525780"/>
          </a:xfrm>
          <a:custGeom>
            <a:rect l="l" t="t" r="r" b="b"/>
            <a:pathLst>
              <a:path w="76200" h="525780">
                <a:moveTo>
                  <a:pt x="0" y="525779"/>
                </a:moveTo>
                <a:lnTo>
                  <a:pt x="76200" y="525779"/>
                </a:lnTo>
                <a:lnTo>
                  <a:pt x="76200" y="0"/>
                </a:lnTo>
              </a:path>
            </a:pathLst>
          </a:custGeom>
          <a:ln w="12192">
            <a:solidFill>
              <a:srgbClr val="FFBC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1940051" y="0"/>
            <a:ext cx="12700" cy="525780"/>
          </a:xfrm>
          <a:custGeom>
            <a:rect l="l" t="t" r="r" b="b"/>
            <a:pathLst>
              <a:path w="12700" h="525780">
                <a:moveTo>
                  <a:pt x="0" y="525779"/>
                </a:moveTo>
                <a:lnTo>
                  <a:pt x="12191" y="525779"/>
                </a:lnTo>
                <a:lnTo>
                  <a:pt x="12191" y="0"/>
                </a:lnTo>
                <a:lnTo>
                  <a:pt x="0" y="0"/>
                </a:lnTo>
                <a:lnTo>
                  <a:pt x="0" y="525779"/>
                </a:lnTo>
                <a:close/>
              </a:path>
            </a:pathLst>
          </a:custGeom>
          <a:solidFill>
            <a:srgbClr val="FFBC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3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28569" y="2852750"/>
            <a:ext cx="3086861" cy="757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3930" y="1516481"/>
            <a:ext cx="7903209" cy="4243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  <p:pic>
        <p:nvPicPr>
          <p:cNvPr id="7" name="图片 6" descr="3bc47a35-66d1-4bbd-850e-249cb6e295e3~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3970" y="0"/>
            <a:ext cx="912622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tags" Target="../tags/tag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92555" y="2872105"/>
            <a:ext cx="6903085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2021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年部编版初中语文</a:t>
            </a:r>
            <a:r>
              <a:rPr spc="-145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spc="-145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一轮复习－－</a:t>
            </a:r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议论文写作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164716"/>
            <a:ext cx="29591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如何设置分论点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2511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５、从小到大法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7536" y="2932938"/>
            <a:ext cx="1168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注意排序！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67536" y="3362401"/>
            <a:ext cx="36836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先列出三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个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分论点，排好序再下笔。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9365" y="1211961"/>
            <a:ext cx="6631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363970"/>
              </a:tabLst>
            </a:pPr>
            <a:r>
              <a:rPr sz="2000" spc="5">
                <a:solidFill>
                  <a:srgbClr val="000000"/>
                </a:solidFill>
              </a:rPr>
              <a:t>1</a:t>
            </a:r>
            <a:r>
              <a:rPr sz="2000" spc="-10">
                <a:solidFill>
                  <a:srgbClr val="000000"/>
                </a:solidFill>
              </a:rPr>
              <a:t>.</a:t>
            </a:r>
            <a:r>
              <a:rPr sz="2000">
                <a:solidFill>
                  <a:srgbClr val="000000"/>
                </a:solidFill>
              </a:rPr>
              <a:t>【题</a:t>
            </a:r>
            <a:r>
              <a:rPr sz="2000" spc="-15">
                <a:solidFill>
                  <a:srgbClr val="000000"/>
                </a:solidFill>
              </a:rPr>
              <a:t>文</a:t>
            </a:r>
            <a:r>
              <a:rPr sz="2000">
                <a:solidFill>
                  <a:srgbClr val="000000"/>
                </a:solidFill>
              </a:rPr>
              <a:t>】</a:t>
            </a:r>
            <a:r>
              <a:rPr sz="2000" spc="-15">
                <a:solidFill>
                  <a:srgbClr val="000000"/>
                </a:solidFill>
              </a:rPr>
              <a:t>下</a:t>
            </a:r>
            <a:r>
              <a:rPr sz="2000">
                <a:solidFill>
                  <a:srgbClr val="000000"/>
                </a:solidFill>
              </a:rPr>
              <a:t>列选项</a:t>
            </a:r>
            <a:r>
              <a:rPr sz="2000" spc="-15">
                <a:solidFill>
                  <a:srgbClr val="000000"/>
                </a:solidFill>
              </a:rPr>
              <a:t>不</a:t>
            </a:r>
            <a:r>
              <a:rPr sz="2000">
                <a:solidFill>
                  <a:srgbClr val="000000"/>
                </a:solidFill>
              </a:rPr>
              <a:t>符</a:t>
            </a:r>
            <a:r>
              <a:rPr sz="2000" spc="-15">
                <a:solidFill>
                  <a:srgbClr val="000000"/>
                </a:solidFill>
              </a:rPr>
              <a:t>合</a:t>
            </a:r>
            <a:r>
              <a:rPr sz="2000">
                <a:solidFill>
                  <a:srgbClr val="000000"/>
                </a:solidFill>
              </a:rPr>
              <a:t>议论文</a:t>
            </a:r>
            <a:r>
              <a:rPr sz="2000" spc="-15">
                <a:solidFill>
                  <a:srgbClr val="000000"/>
                </a:solidFill>
              </a:rPr>
              <a:t>中</a:t>
            </a:r>
            <a:r>
              <a:rPr sz="2000">
                <a:solidFill>
                  <a:srgbClr val="000000"/>
                </a:solidFill>
              </a:rPr>
              <a:t>心</a:t>
            </a:r>
            <a:r>
              <a:rPr sz="2000" spc="-15">
                <a:solidFill>
                  <a:srgbClr val="000000"/>
                </a:solidFill>
              </a:rPr>
              <a:t>论</a:t>
            </a:r>
            <a:r>
              <a:rPr sz="2000">
                <a:solidFill>
                  <a:srgbClr val="000000"/>
                </a:solidFill>
              </a:rPr>
              <a:t>点要求</a:t>
            </a:r>
            <a:r>
              <a:rPr sz="2000" spc="-15">
                <a:solidFill>
                  <a:srgbClr val="000000"/>
                </a:solidFill>
              </a:rPr>
              <a:t>的</a:t>
            </a:r>
            <a:r>
              <a:rPr sz="2000">
                <a:solidFill>
                  <a:srgbClr val="000000"/>
                </a:solidFill>
              </a:rPr>
              <a:t>是（	）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969365" y="1745361"/>
            <a:ext cx="5106670" cy="3608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700" indent="-381635">
              <a:lnSpc>
                <a:spcPct val="100000"/>
              </a:lnSpc>
              <a:spcBef>
                <a:spcPts val="105"/>
              </a:spcBef>
              <a:buAutoNum type="alphaUcPeriod"/>
              <a:tabLst>
                <a:tab pos="39433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有理据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AutoNum type="alphaUcPeriod"/>
            </a:pPr>
            <a:endParaRPr sz="1550">
              <a:latin typeface="Times New Roman" panose="02020603050405020304"/>
              <a:cs typeface="Times New Roman" panose="02020603050405020304"/>
            </a:endParaRPr>
          </a:p>
          <a:p>
            <a:pPr marL="393700" indent="-381635">
              <a:lnSpc>
                <a:spcPct val="100000"/>
              </a:lnSpc>
              <a:spcBef>
                <a:spcPts val="5"/>
              </a:spcBef>
              <a:buAutoNum type="alphaUcPeriod"/>
              <a:tabLst>
                <a:tab pos="39433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鲜明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93700" indent="-381635">
              <a:lnSpc>
                <a:spcPct val="100000"/>
              </a:lnSpc>
              <a:spcBef>
                <a:spcPts val="1800"/>
              </a:spcBef>
              <a:buAutoNum type="alphaUcPeriod"/>
              <a:tabLst>
                <a:tab pos="39433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唯一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93700" indent="-381635">
              <a:lnSpc>
                <a:spcPct val="100000"/>
              </a:lnSpc>
              <a:spcBef>
                <a:spcPts val="1800"/>
              </a:spcBef>
              <a:buAutoNum type="alphaUcPeriod"/>
              <a:tabLst>
                <a:tab pos="39433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多样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【答案】D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【解析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文中心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须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唯一，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样。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【知识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论文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" y="237743"/>
            <a:ext cx="1909572" cy="13959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1161" y="359410"/>
            <a:ext cx="10909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随堂测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47115" y="1230883"/>
            <a:ext cx="7013575" cy="2579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想一想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还用了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哪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据？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段，道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论据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自古谁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无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死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留取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丹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照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汗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38000"/>
              </a:lnSpc>
              <a:spcBef>
                <a:spcPts val="600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段，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论据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许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曾经是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义者或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人主义者 的人们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国帝国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者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及其走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狗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党反动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派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站起来 了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。闻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拍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案而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横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眉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怒对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党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手枪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宁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倒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下去，  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不愿屈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。”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37133" y="1268425"/>
            <a:ext cx="7647940" cy="24942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发散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维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些论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据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作为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哪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的材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料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sz="2000" spc="-145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天祥拒绝投</a:t>
            </a:r>
            <a:r>
              <a:rPr sz="2000" spc="-140">
                <a:latin typeface="宋体" panose="02010600030101010101" pitchFamily="2" charset="-122"/>
                <a:cs typeface="宋体" panose="02010600030101010101" pitchFamily="2" charset="-122"/>
              </a:rPr>
              <a:t>降</a:t>
            </a: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——爱国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75000"/>
              </a:lnSpc>
              <a:spcBef>
                <a:spcPts val="52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富贵不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淫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贫贱不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移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威武不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屈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此之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谓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丈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——人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格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修养 饿人不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食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嗟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之食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施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与慈善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闻一多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惧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民党反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派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迫害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信仰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3930" y="1210818"/>
            <a:ext cx="76485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380605"/>
              </a:tabLst>
            </a:pPr>
            <a:r>
              <a:rPr sz="2000" spc="5">
                <a:solidFill>
                  <a:srgbClr val="000000"/>
                </a:solidFill>
              </a:rPr>
              <a:t>2</a:t>
            </a:r>
            <a:r>
              <a:rPr sz="2000" spc="-10">
                <a:solidFill>
                  <a:srgbClr val="000000"/>
                </a:solidFill>
              </a:rPr>
              <a:t>.</a:t>
            </a:r>
            <a:r>
              <a:rPr sz="2000">
                <a:solidFill>
                  <a:srgbClr val="000000"/>
                </a:solidFill>
              </a:rPr>
              <a:t>【题</a:t>
            </a:r>
            <a:r>
              <a:rPr sz="2000" spc="-15">
                <a:solidFill>
                  <a:srgbClr val="000000"/>
                </a:solidFill>
              </a:rPr>
              <a:t>文</a:t>
            </a:r>
            <a:r>
              <a:rPr sz="2000">
                <a:solidFill>
                  <a:srgbClr val="000000"/>
                </a:solidFill>
              </a:rPr>
              <a:t>】</a:t>
            </a:r>
            <a:r>
              <a:rPr sz="2000" spc="-15">
                <a:solidFill>
                  <a:srgbClr val="000000"/>
                </a:solidFill>
              </a:rPr>
              <a:t>下</a:t>
            </a:r>
            <a:r>
              <a:rPr sz="2000">
                <a:solidFill>
                  <a:srgbClr val="000000"/>
                </a:solidFill>
              </a:rPr>
              <a:t>列选项</a:t>
            </a:r>
            <a:r>
              <a:rPr sz="2000" spc="-15">
                <a:solidFill>
                  <a:srgbClr val="000000"/>
                </a:solidFill>
              </a:rPr>
              <a:t>可</a:t>
            </a:r>
            <a:r>
              <a:rPr sz="2000">
                <a:solidFill>
                  <a:srgbClr val="000000"/>
                </a:solidFill>
              </a:rPr>
              <a:t>以</a:t>
            </a:r>
            <a:r>
              <a:rPr sz="2000" spc="-15">
                <a:solidFill>
                  <a:srgbClr val="000000"/>
                </a:solidFill>
              </a:rPr>
              <a:t>作</a:t>
            </a:r>
            <a:r>
              <a:rPr sz="2000">
                <a:solidFill>
                  <a:srgbClr val="000000"/>
                </a:solidFill>
              </a:rPr>
              <a:t>为“中</a:t>
            </a:r>
            <a:r>
              <a:rPr sz="2000" spc="-15">
                <a:solidFill>
                  <a:srgbClr val="000000"/>
                </a:solidFill>
              </a:rPr>
              <a:t>国</a:t>
            </a:r>
            <a:r>
              <a:rPr sz="2000">
                <a:solidFill>
                  <a:srgbClr val="000000"/>
                </a:solidFill>
              </a:rPr>
              <a:t>人</a:t>
            </a:r>
            <a:r>
              <a:rPr sz="2000" spc="-15">
                <a:solidFill>
                  <a:srgbClr val="000000"/>
                </a:solidFill>
              </a:rPr>
              <a:t>是</a:t>
            </a:r>
            <a:r>
              <a:rPr sz="2000">
                <a:solidFill>
                  <a:srgbClr val="000000"/>
                </a:solidFill>
              </a:rPr>
              <a:t>有骨气</a:t>
            </a:r>
            <a:r>
              <a:rPr sz="2000" spc="-15">
                <a:solidFill>
                  <a:srgbClr val="000000"/>
                </a:solidFill>
              </a:rPr>
              <a:t>的</a:t>
            </a:r>
            <a:r>
              <a:rPr sz="2000">
                <a:solidFill>
                  <a:srgbClr val="000000"/>
                </a:solidFill>
              </a:rPr>
              <a:t>”</a:t>
            </a:r>
            <a:r>
              <a:rPr sz="2000" spc="-15">
                <a:solidFill>
                  <a:srgbClr val="000000"/>
                </a:solidFill>
              </a:rPr>
              <a:t>论</a:t>
            </a:r>
            <a:r>
              <a:rPr sz="2000">
                <a:solidFill>
                  <a:srgbClr val="000000"/>
                </a:solidFill>
              </a:rPr>
              <a:t>据的是（	）</a:t>
            </a:r>
            <a:endParaRPr sz="20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pc="10"/>
              <a:t>（多</a:t>
            </a:r>
            <a:r>
              <a:rPr/>
              <a:t>选）</a:t>
            </a:r>
            <a:endParaRPr/>
          </a:p>
          <a:p>
            <a:pPr marL="393700" indent="-381000">
              <a:lnSpc>
                <a:spcPct val="100000"/>
              </a:lnSpc>
              <a:spcBef>
                <a:spcPts val="1200"/>
              </a:spcBef>
              <a:buAutoNum type="alphaUcPeriod"/>
              <a:tabLst>
                <a:tab pos="393700"/>
              </a:tabLst>
            </a:pPr>
            <a:r>
              <a:rPr/>
              <a:t>布鲁诺</a:t>
            </a:r>
            <a:r>
              <a:rPr spc="-15"/>
              <a:t>以</a:t>
            </a:r>
            <a:r>
              <a:rPr/>
              <a:t>身殉道</a:t>
            </a:r>
            <a:endParaRPr/>
          </a:p>
          <a:p>
            <a:pPr marL="393700" indent="-381000">
              <a:lnSpc>
                <a:spcPct val="100000"/>
              </a:lnSpc>
              <a:spcBef>
                <a:spcPts val="1200"/>
              </a:spcBef>
              <a:buAutoNum type="alphaUcPeriod"/>
              <a:tabLst>
                <a:tab pos="393700"/>
              </a:tabLst>
            </a:pPr>
            <a:r>
              <a:rPr/>
              <a:t>甫志高</a:t>
            </a:r>
            <a:r>
              <a:rPr spc="-15"/>
              <a:t>出</a:t>
            </a:r>
            <a:r>
              <a:rPr/>
              <a:t>卖江姐</a:t>
            </a:r>
            <a:endParaRPr/>
          </a:p>
          <a:p>
            <a:pPr marL="393700" indent="-381000">
              <a:lnSpc>
                <a:spcPct val="100000"/>
              </a:lnSpc>
              <a:spcBef>
                <a:spcPts val="1200"/>
              </a:spcBef>
              <a:buAutoNum type="alphaUcPeriod"/>
              <a:tabLst>
                <a:tab pos="393700"/>
              </a:tabLst>
            </a:pPr>
            <a:r>
              <a:rPr/>
              <a:t>陶渊明</a:t>
            </a:r>
            <a:r>
              <a:rPr spc="-15"/>
              <a:t>挂</a:t>
            </a:r>
            <a:r>
              <a:rPr/>
              <a:t>印归田</a:t>
            </a:r>
            <a:endParaRPr/>
          </a:p>
          <a:p>
            <a:pPr marL="393700" indent="-381000">
              <a:lnSpc>
                <a:spcPct val="100000"/>
              </a:lnSpc>
              <a:spcBef>
                <a:spcPts val="1200"/>
              </a:spcBef>
              <a:buAutoNum type="alphaUcPeriod"/>
              <a:tabLst>
                <a:tab pos="393700"/>
              </a:tabLst>
            </a:pPr>
            <a:r>
              <a:rPr/>
              <a:t>苏武牧</a:t>
            </a:r>
            <a:r>
              <a:rPr spc="-15"/>
              <a:t>羊</a:t>
            </a:r>
            <a:r>
              <a:rPr/>
              <a:t>持节不失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>
                <a:solidFill>
                  <a:srgbClr val="FF0000"/>
                </a:solidFill>
              </a:rPr>
              <a:t>【答案】</a:t>
            </a:r>
            <a:r>
              <a:rPr spc="-10">
                <a:solidFill>
                  <a:srgbClr val="FF0000"/>
                </a:solidFill>
              </a:rPr>
              <a:t>CD</a:t>
            </a:r>
            <a:endParaRPr spc="-10">
              <a:solidFill>
                <a:srgbClr val="FF0000"/>
              </a:solidFill>
            </a:endParaRPr>
          </a:p>
          <a:p>
            <a:pPr marL="12700" marR="5080">
              <a:lnSpc>
                <a:spcPts val="2160"/>
              </a:lnSpc>
              <a:spcBef>
                <a:spcPts val="825"/>
              </a:spcBef>
            </a:pPr>
            <a:r>
              <a:rPr>
                <a:solidFill>
                  <a:srgbClr val="FF0000"/>
                </a:solidFill>
              </a:rPr>
              <a:t>【解析】</a:t>
            </a:r>
            <a:r>
              <a:rPr spc="-10">
                <a:solidFill>
                  <a:srgbClr val="FF0000"/>
                </a:solidFill>
              </a:rPr>
              <a:t>A</a:t>
            </a:r>
            <a:r>
              <a:rPr spc="-15">
                <a:solidFill>
                  <a:srgbClr val="FF0000"/>
                </a:solidFill>
              </a:rPr>
              <a:t>布</a:t>
            </a:r>
            <a:r>
              <a:rPr>
                <a:solidFill>
                  <a:srgbClr val="FF0000"/>
                </a:solidFill>
              </a:rPr>
              <a:t>鲁诺不</a:t>
            </a:r>
            <a:r>
              <a:rPr spc="-15">
                <a:solidFill>
                  <a:srgbClr val="FF0000"/>
                </a:solidFill>
              </a:rPr>
              <a:t>是</a:t>
            </a:r>
            <a:r>
              <a:rPr>
                <a:solidFill>
                  <a:srgbClr val="FF0000"/>
                </a:solidFill>
              </a:rPr>
              <a:t>中</a:t>
            </a:r>
            <a:r>
              <a:rPr spc="-15">
                <a:solidFill>
                  <a:srgbClr val="FF0000"/>
                </a:solidFill>
              </a:rPr>
              <a:t>国</a:t>
            </a:r>
            <a:r>
              <a:rPr>
                <a:solidFill>
                  <a:srgbClr val="FF0000"/>
                </a:solidFill>
              </a:rPr>
              <a:t>人</a:t>
            </a:r>
            <a:r>
              <a:rPr spc="-5">
                <a:solidFill>
                  <a:srgbClr val="FF0000"/>
                </a:solidFill>
              </a:rPr>
              <a:t>；B</a:t>
            </a:r>
            <a:r>
              <a:rPr>
                <a:solidFill>
                  <a:srgbClr val="FF0000"/>
                </a:solidFill>
              </a:rPr>
              <a:t>甫志</a:t>
            </a:r>
            <a:r>
              <a:rPr spc="-15">
                <a:solidFill>
                  <a:srgbClr val="FF0000"/>
                </a:solidFill>
              </a:rPr>
              <a:t>高</a:t>
            </a:r>
            <a:r>
              <a:rPr>
                <a:solidFill>
                  <a:srgbClr val="FF0000"/>
                </a:solidFill>
              </a:rPr>
              <a:t>意志薄</a:t>
            </a:r>
            <a:r>
              <a:rPr spc="-15">
                <a:solidFill>
                  <a:srgbClr val="FF0000"/>
                </a:solidFill>
              </a:rPr>
              <a:t>弱</a:t>
            </a:r>
            <a:r>
              <a:rPr>
                <a:solidFill>
                  <a:srgbClr val="FF0000"/>
                </a:solidFill>
              </a:rPr>
              <a:t>，</a:t>
            </a:r>
            <a:r>
              <a:rPr spc="-15">
                <a:solidFill>
                  <a:srgbClr val="FF0000"/>
                </a:solidFill>
              </a:rPr>
              <a:t>叛</a:t>
            </a:r>
            <a:r>
              <a:rPr>
                <a:solidFill>
                  <a:srgbClr val="FF0000"/>
                </a:solidFill>
              </a:rPr>
              <a:t>变革命</a:t>
            </a:r>
            <a:r>
              <a:rPr spc="-10">
                <a:solidFill>
                  <a:srgbClr val="FF0000"/>
                </a:solidFill>
              </a:rPr>
              <a:t>，</a:t>
            </a:r>
            <a:r>
              <a:rPr>
                <a:solidFill>
                  <a:srgbClr val="FF0000"/>
                </a:solidFill>
              </a:rPr>
              <a:t>而</a:t>
            </a:r>
            <a:r>
              <a:rPr spc="-15">
                <a:solidFill>
                  <a:srgbClr val="FF0000"/>
                </a:solidFill>
              </a:rPr>
              <a:t>且</a:t>
            </a:r>
            <a:r>
              <a:rPr>
                <a:solidFill>
                  <a:srgbClr val="FF0000"/>
                </a:solidFill>
              </a:rPr>
              <a:t>甫志 高、江</a:t>
            </a:r>
            <a:r>
              <a:rPr spc="-15">
                <a:solidFill>
                  <a:srgbClr val="FF0000"/>
                </a:solidFill>
              </a:rPr>
              <a:t>姐</a:t>
            </a:r>
            <a:r>
              <a:rPr>
                <a:solidFill>
                  <a:srgbClr val="FF0000"/>
                </a:solidFill>
              </a:rPr>
              <a:t>均</a:t>
            </a:r>
            <a:r>
              <a:rPr spc="-15">
                <a:solidFill>
                  <a:srgbClr val="FF0000"/>
                </a:solidFill>
              </a:rPr>
              <a:t>为</a:t>
            </a:r>
            <a:r>
              <a:rPr>
                <a:solidFill>
                  <a:srgbClr val="FF0000"/>
                </a:solidFill>
              </a:rPr>
              <a:t>文学形</a:t>
            </a:r>
            <a:r>
              <a:rPr spc="-15">
                <a:solidFill>
                  <a:srgbClr val="FF0000"/>
                </a:solidFill>
              </a:rPr>
              <a:t>象</a:t>
            </a:r>
            <a:r>
              <a:rPr>
                <a:solidFill>
                  <a:srgbClr val="FF0000"/>
                </a:solidFill>
              </a:rPr>
              <a:t>，</a:t>
            </a:r>
            <a:r>
              <a:rPr spc="-15">
                <a:solidFill>
                  <a:srgbClr val="FF0000"/>
                </a:solidFill>
              </a:rPr>
              <a:t>非</a:t>
            </a:r>
            <a:r>
              <a:rPr>
                <a:solidFill>
                  <a:srgbClr val="FF0000"/>
                </a:solidFill>
              </a:rPr>
              <a:t>现实人</a:t>
            </a:r>
            <a:r>
              <a:rPr spc="-15">
                <a:solidFill>
                  <a:srgbClr val="FF0000"/>
                </a:solidFill>
              </a:rPr>
              <a:t>物</a:t>
            </a:r>
            <a:r>
              <a:rPr>
                <a:solidFill>
                  <a:srgbClr val="FF0000"/>
                </a:solidFill>
              </a:rPr>
              <a:t>。</a:t>
            </a:r>
            <a:r>
              <a:rPr spc="-15">
                <a:solidFill>
                  <a:srgbClr val="FF0000"/>
                </a:solidFill>
              </a:rPr>
              <a:t>不</a:t>
            </a:r>
            <a:r>
              <a:rPr>
                <a:solidFill>
                  <a:srgbClr val="FF0000"/>
                </a:solidFill>
              </a:rPr>
              <a:t>能作为</a:t>
            </a:r>
            <a:r>
              <a:rPr spc="-15">
                <a:solidFill>
                  <a:srgbClr val="FF0000"/>
                </a:solidFill>
              </a:rPr>
              <a:t>“</a:t>
            </a:r>
            <a:r>
              <a:rPr>
                <a:solidFill>
                  <a:srgbClr val="FF0000"/>
                </a:solidFill>
              </a:rPr>
              <a:t>有</a:t>
            </a:r>
            <a:r>
              <a:rPr spc="-15">
                <a:solidFill>
                  <a:srgbClr val="FF0000"/>
                </a:solidFill>
              </a:rPr>
              <a:t>骨</a:t>
            </a:r>
            <a:r>
              <a:rPr>
                <a:solidFill>
                  <a:srgbClr val="FF0000"/>
                </a:solidFill>
              </a:rPr>
              <a:t>气”的</a:t>
            </a:r>
            <a:r>
              <a:rPr spc="-15">
                <a:solidFill>
                  <a:srgbClr val="FF0000"/>
                </a:solidFill>
              </a:rPr>
              <a:t>论</a:t>
            </a:r>
            <a:r>
              <a:rPr>
                <a:solidFill>
                  <a:srgbClr val="FF0000"/>
                </a:solidFill>
              </a:rPr>
              <a:t>据。</a:t>
            </a:r>
            <a:endParaRPr>
              <a:solidFill>
                <a:srgbClr val="FF0000"/>
              </a:solidFill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pc="5">
                <a:solidFill>
                  <a:srgbClr val="FF0000"/>
                </a:solidFill>
              </a:rPr>
              <a:t>【知</a:t>
            </a:r>
            <a:r>
              <a:rPr spc="-5">
                <a:solidFill>
                  <a:srgbClr val="FF0000"/>
                </a:solidFill>
              </a:rPr>
              <a:t>识</a:t>
            </a:r>
            <a:r>
              <a:rPr spc="-10">
                <a:solidFill>
                  <a:srgbClr val="FF0000"/>
                </a:solidFill>
              </a:rPr>
              <a:t>点</a:t>
            </a:r>
            <a:r>
              <a:rPr spc="5">
                <a:solidFill>
                  <a:srgbClr val="FF0000"/>
                </a:solidFill>
              </a:rPr>
              <a:t>】</a:t>
            </a:r>
            <a:r>
              <a:rPr spc="-15">
                <a:solidFill>
                  <a:srgbClr val="FF0000"/>
                </a:solidFill>
              </a:rPr>
              <a:t>议</a:t>
            </a:r>
            <a:r>
              <a:rPr spc="5">
                <a:solidFill>
                  <a:srgbClr val="FF0000"/>
                </a:solidFill>
              </a:rPr>
              <a:t>论文</a:t>
            </a:r>
            <a:endParaRPr spc="5">
              <a:solidFill>
                <a:srgbClr val="FF0000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" y="237743"/>
            <a:ext cx="1909572" cy="13959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1161" y="359410"/>
            <a:ext cx="10909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随堂测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80947" y="1221486"/>
            <a:ext cx="7647305" cy="3379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开头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：</a:t>
            </a:r>
            <a:endParaRPr sz="20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>
              <a:lnSpc>
                <a:spcPts val="4800"/>
              </a:lnSpc>
              <a:spcBef>
                <a:spcPts val="560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通过列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中的两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引入论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想和做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紧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密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联系在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起。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论据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559810">
              <a:lnSpc>
                <a:spcPts val="48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一类人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想，不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第三段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一类人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事，不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脑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筋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第三段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一些同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习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语文不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融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贯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四段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35532" y="1207770"/>
            <a:ext cx="5562600" cy="1322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想一想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还用了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哪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据？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000" spc="-1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段，</a:t>
            </a:r>
            <a:r>
              <a:rPr sz="2000" spc="-1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实论据：</a:t>
            </a:r>
            <a:r>
              <a:rPr sz="2000" spc="-1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些同学学习</a:t>
            </a:r>
            <a:r>
              <a:rPr sz="2000" spc="-1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学不会融会</a:t>
            </a:r>
            <a:r>
              <a:rPr sz="2000" spc="-1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贯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000" spc="-1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段，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实论据：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些同学考试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有投机取巧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0280" y="1217421"/>
            <a:ext cx="6376670" cy="2312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发散思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维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有哪些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据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以作为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篇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章的论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证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材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料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401445">
              <a:lnSpc>
                <a:spcPct val="163000"/>
              </a:lnSpc>
            </a:pP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sz="2000" spc="-145"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而不思则罔</a:t>
            </a:r>
            <a:r>
              <a:rPr sz="2000" spc="-1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思而不学则</a:t>
            </a:r>
            <a:r>
              <a:rPr sz="2000" spc="-135">
                <a:latin typeface="宋体" panose="02010600030101010101" pitchFamily="2" charset="-122"/>
                <a:cs typeface="宋体" panose="02010600030101010101" pitchFamily="2" charset="-122"/>
              </a:rPr>
              <a:t>殆</a:t>
            </a:r>
            <a:r>
              <a:rPr sz="2000" spc="-160">
                <a:latin typeface="宋体" panose="02010600030101010101" pitchFamily="2" charset="-122"/>
                <a:cs typeface="宋体" panose="02010600030101010101" pitchFamily="2" charset="-122"/>
              </a:rPr>
              <a:t>——《论</a:t>
            </a:r>
            <a:r>
              <a:rPr sz="2000" spc="-155"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》 </a:t>
            </a:r>
            <a:r>
              <a:rPr sz="2000" spc="-1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行成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000" spc="-1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思毁于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</a:t>
            </a:r>
            <a:r>
              <a:rPr sz="2000" spc="-1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sz="2000" spc="-1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韩愈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000" spc="-1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成竹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胸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05"/>
              </a:spcBef>
            </a:pPr>
            <a:r>
              <a:rPr sz="2000" spc="-1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为了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试题海战术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但善于思考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000" spc="-1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总结方法更</a:t>
            </a:r>
            <a:r>
              <a:rPr sz="2000" spc="-1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重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6317" y="1210437"/>
            <a:ext cx="48526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>
                <a:solidFill>
                  <a:srgbClr val="000000"/>
                </a:solidFill>
              </a:rPr>
              <a:t>1.</a:t>
            </a:r>
            <a:r>
              <a:rPr sz="2000">
                <a:solidFill>
                  <a:srgbClr val="000000"/>
                </a:solidFill>
              </a:rPr>
              <a:t>学习</a:t>
            </a:r>
            <a:r>
              <a:rPr sz="2000" spc="-15">
                <a:solidFill>
                  <a:srgbClr val="000000"/>
                </a:solidFill>
              </a:rPr>
              <a:t>名</a:t>
            </a:r>
            <a:r>
              <a:rPr sz="2000">
                <a:solidFill>
                  <a:srgbClr val="000000"/>
                </a:solidFill>
              </a:rPr>
              <a:t>家</a:t>
            </a:r>
            <a:r>
              <a:rPr sz="2000" spc="-15">
                <a:solidFill>
                  <a:srgbClr val="000000"/>
                </a:solidFill>
              </a:rPr>
              <a:t>笔</a:t>
            </a:r>
            <a:r>
              <a:rPr sz="2000">
                <a:solidFill>
                  <a:srgbClr val="000000"/>
                </a:solidFill>
              </a:rPr>
              <a:t>法，改</a:t>
            </a:r>
            <a:r>
              <a:rPr sz="2000" spc="-10">
                <a:solidFill>
                  <a:srgbClr val="000000"/>
                </a:solidFill>
              </a:rPr>
              <a:t>写</a:t>
            </a:r>
            <a:r>
              <a:rPr sz="2000">
                <a:solidFill>
                  <a:srgbClr val="000000"/>
                </a:solidFill>
              </a:rPr>
              <a:t>《</a:t>
            </a:r>
            <a:r>
              <a:rPr sz="2000" spc="-15">
                <a:solidFill>
                  <a:srgbClr val="000000"/>
                </a:solidFill>
              </a:rPr>
              <a:t>谈</a:t>
            </a:r>
            <a:r>
              <a:rPr sz="2000">
                <a:solidFill>
                  <a:srgbClr val="000000"/>
                </a:solidFill>
              </a:rPr>
              <a:t>骨气》</a:t>
            </a:r>
            <a:r>
              <a:rPr sz="2000" spc="-15">
                <a:solidFill>
                  <a:srgbClr val="000000"/>
                </a:solidFill>
              </a:rPr>
              <a:t>的</a:t>
            </a:r>
            <a:r>
              <a:rPr sz="2000">
                <a:solidFill>
                  <a:srgbClr val="000000"/>
                </a:solidFill>
              </a:rPr>
              <a:t>结</a:t>
            </a:r>
            <a:r>
              <a:rPr sz="2000" spc="-15">
                <a:solidFill>
                  <a:srgbClr val="000000"/>
                </a:solidFill>
              </a:rPr>
              <a:t>尾</a:t>
            </a:r>
            <a:r>
              <a:rPr sz="2000">
                <a:solidFill>
                  <a:srgbClr val="000000"/>
                </a:solidFill>
              </a:rPr>
              <a:t>。</a:t>
            </a:r>
            <a:endParaRPr sz="200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47267" y="2046287"/>
          <a:ext cx="7470774" cy="31095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39310"/>
                <a:gridCol w="1609725"/>
                <a:gridCol w="1221739"/>
              </a:tblGrid>
              <a:tr h="1128141">
                <a:tc>
                  <a:txBody>
                    <a:bodyPr vert="horz" wrap="square"/>
                    <a:lstStyle/>
                    <a:p>
                      <a:pPr marL="374650" algn="ctr">
                        <a:lnSpc>
                          <a:spcPts val="2545"/>
                        </a:lnSpc>
                      </a:pP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的这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些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话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虽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然</a:t>
                      </a: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是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还有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它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积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极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的意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义</a:t>
                      </a: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 vert="horz" wrap="square"/>
                    <a:lstStyle/>
                    <a:p>
                      <a:pPr marL="589915">
                        <a:lnSpc>
                          <a:spcPts val="2545"/>
                        </a:lnSpc>
                      </a:pP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，但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 vert="horz" wrap="square"/>
                    <a:lstStyle/>
                    <a:p>
                      <a:pPr marR="24130" algn="r">
                        <a:lnSpc>
                          <a:spcPts val="2545"/>
                        </a:lnSpc>
                      </a:pP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402333">
                <a:tc>
                  <a:txBody>
                    <a:bodyPr vert="horz" wrap="square"/>
                    <a:lstStyle/>
                    <a:p>
                      <a:pPr marL="31750" marR="582295">
                        <a:lnSpc>
                          <a:spcPct val="150000"/>
                        </a:lnSpc>
                        <a:spcBef>
                          <a:spcPts val="380"/>
                        </a:spcBef>
                      </a:pP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我们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新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时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代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的青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少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年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也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有自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己</a:t>
                      </a: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的 </a:t>
                      </a: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这就是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48260" marB="0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 vert="horz" wrap="square"/>
                    <a:lstStyle/>
                    <a:p>
                      <a:pPr marR="15875" algn="ctr">
                        <a:lnSpc>
                          <a:spcPct val="100000"/>
                        </a:lnSpc>
                        <a:spcBef>
                          <a:spcPts val="1820"/>
                        </a:spcBef>
                      </a:pP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231140" marB="0"/>
                </a:tc>
              </a:tr>
              <a:tr h="579119">
                <a:tc>
                  <a:txBody>
                    <a:bodyPr vert="horz" wrap="square"/>
                    <a:lstStyle/>
                    <a:p>
                      <a:pPr marL="31750">
                        <a:lnSpc>
                          <a:spcPts val="2635"/>
                        </a:lnSpc>
                        <a:spcBef>
                          <a:spcPts val="1820"/>
                        </a:spcBef>
                      </a:pPr>
                      <a:r>
                        <a:rPr sz="2400" spc="-16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我们</a:t>
                      </a:r>
                      <a:r>
                        <a:rPr sz="2400" spc="-14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sz="2400" spc="-155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定</a:t>
                      </a:r>
                      <a:r>
                        <a:rPr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能</a:t>
                      </a:r>
                      <a:endParaRPr sz="24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231140" marB="0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31570" y="480771"/>
            <a:ext cx="8921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操</a:t>
            </a: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练</a:t>
            </a:r>
            <a:r>
              <a:rPr sz="2800" spc="-17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9365" y="1221739"/>
            <a:ext cx="6885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617970"/>
              </a:tabLst>
            </a:pPr>
            <a:r>
              <a:rPr sz="2000" spc="5">
                <a:solidFill>
                  <a:srgbClr val="000000"/>
                </a:solidFill>
              </a:rPr>
              <a:t>3.</a:t>
            </a:r>
            <a:r>
              <a:rPr sz="2000" spc="10">
                <a:solidFill>
                  <a:srgbClr val="000000"/>
                </a:solidFill>
              </a:rPr>
              <a:t>【</a:t>
            </a:r>
            <a:r>
              <a:rPr sz="2000">
                <a:solidFill>
                  <a:srgbClr val="000000"/>
                </a:solidFill>
              </a:rPr>
              <a:t>题文</a:t>
            </a:r>
            <a:r>
              <a:rPr sz="2000" spc="-15">
                <a:solidFill>
                  <a:srgbClr val="000000"/>
                </a:solidFill>
              </a:rPr>
              <a:t>】</a:t>
            </a:r>
            <a:r>
              <a:rPr sz="2000">
                <a:solidFill>
                  <a:srgbClr val="000000"/>
                </a:solidFill>
              </a:rPr>
              <a:t>《阅</a:t>
            </a:r>
            <a:r>
              <a:rPr sz="2000" spc="-15">
                <a:solidFill>
                  <a:srgbClr val="000000"/>
                </a:solidFill>
              </a:rPr>
              <a:t>读</a:t>
            </a:r>
            <a:r>
              <a:rPr sz="2000">
                <a:solidFill>
                  <a:srgbClr val="000000"/>
                </a:solidFill>
              </a:rPr>
              <a:t>是有</a:t>
            </a:r>
            <a:r>
              <a:rPr sz="2000" spc="-15">
                <a:solidFill>
                  <a:srgbClr val="000000"/>
                </a:solidFill>
              </a:rPr>
              <a:t>重</a:t>
            </a:r>
            <a:r>
              <a:rPr sz="2000">
                <a:solidFill>
                  <a:srgbClr val="000000"/>
                </a:solidFill>
              </a:rPr>
              <a:t>量的</a:t>
            </a:r>
            <a:r>
              <a:rPr sz="2000" spc="-15">
                <a:solidFill>
                  <a:srgbClr val="000000"/>
                </a:solidFill>
              </a:rPr>
              <a:t>精</a:t>
            </a:r>
            <a:r>
              <a:rPr sz="2000">
                <a:solidFill>
                  <a:srgbClr val="000000"/>
                </a:solidFill>
              </a:rPr>
              <a:t>神运</a:t>
            </a:r>
            <a:r>
              <a:rPr sz="2000" spc="-15">
                <a:solidFill>
                  <a:srgbClr val="000000"/>
                </a:solidFill>
              </a:rPr>
              <a:t>动</a:t>
            </a:r>
            <a:r>
              <a:rPr sz="2000">
                <a:solidFill>
                  <a:srgbClr val="000000"/>
                </a:solidFill>
              </a:rPr>
              <a:t>》的</a:t>
            </a:r>
            <a:r>
              <a:rPr sz="2000" spc="-15">
                <a:solidFill>
                  <a:srgbClr val="000000"/>
                </a:solidFill>
              </a:rPr>
              <a:t>中</a:t>
            </a:r>
            <a:r>
              <a:rPr sz="2000">
                <a:solidFill>
                  <a:srgbClr val="000000"/>
                </a:solidFill>
              </a:rPr>
              <a:t>心论</a:t>
            </a:r>
            <a:r>
              <a:rPr sz="2000" spc="-15">
                <a:solidFill>
                  <a:srgbClr val="000000"/>
                </a:solidFill>
              </a:rPr>
              <a:t>点</a:t>
            </a:r>
            <a:r>
              <a:rPr sz="2000">
                <a:solidFill>
                  <a:srgbClr val="000000"/>
                </a:solidFill>
              </a:rPr>
              <a:t>是（	）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969365" y="1754835"/>
            <a:ext cx="3582670" cy="3101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indent="-256540">
              <a:lnSpc>
                <a:spcPct val="100000"/>
              </a:lnSpc>
              <a:spcBef>
                <a:spcPts val="105"/>
              </a:spcBef>
              <a:buSzPct val="95000"/>
              <a:buAutoNum type="alphaUcPeriod"/>
              <a:tabLst>
                <a:tab pos="269240"/>
              </a:tabLst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阅读</a:t>
            </a:r>
            <a:r>
              <a:rPr sz="2000" spc="-2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重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量的。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AutoNum type="alphaUcPeriod"/>
            </a:pPr>
            <a:endParaRPr sz="1550">
              <a:latin typeface="Times New Roman" panose="02020603050405020304"/>
              <a:cs typeface="Times New Roman" panose="02020603050405020304"/>
            </a:endParaRPr>
          </a:p>
          <a:p>
            <a:pPr marL="268605" indent="-255905">
              <a:lnSpc>
                <a:spcPct val="100000"/>
              </a:lnSpc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阅读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很轻。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ts val="4200"/>
              </a:lnSpc>
              <a:spcBef>
                <a:spcPts val="440"/>
              </a:spcBef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阅读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功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是显而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易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“无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阅读有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用。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【答案】A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【知</a:t>
            </a:r>
            <a:r>
              <a:rPr sz="20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识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论文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" y="237743"/>
            <a:ext cx="1909572" cy="13959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1161" y="359410"/>
            <a:ext cx="10909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随堂测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83996" y="1247647"/>
            <a:ext cx="51073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839335"/>
              </a:tabLst>
            </a:pPr>
            <a:r>
              <a:rPr sz="2000" spc="5">
                <a:solidFill>
                  <a:srgbClr val="000000"/>
                </a:solidFill>
              </a:rPr>
              <a:t>1</a:t>
            </a:r>
            <a:r>
              <a:rPr sz="2000" spc="-10">
                <a:solidFill>
                  <a:srgbClr val="000000"/>
                </a:solidFill>
              </a:rPr>
              <a:t>.</a:t>
            </a:r>
            <a:r>
              <a:rPr sz="2000">
                <a:solidFill>
                  <a:srgbClr val="000000"/>
                </a:solidFill>
              </a:rPr>
              <a:t>【题</a:t>
            </a:r>
            <a:r>
              <a:rPr sz="2000" spc="-15">
                <a:solidFill>
                  <a:srgbClr val="000000"/>
                </a:solidFill>
              </a:rPr>
              <a:t>文</a:t>
            </a:r>
            <a:r>
              <a:rPr sz="2000">
                <a:solidFill>
                  <a:srgbClr val="000000"/>
                </a:solidFill>
              </a:rPr>
              <a:t>】</a:t>
            </a:r>
            <a:r>
              <a:rPr sz="2000" spc="-15">
                <a:solidFill>
                  <a:srgbClr val="000000"/>
                </a:solidFill>
              </a:rPr>
              <a:t>下</a:t>
            </a:r>
            <a:r>
              <a:rPr sz="2000">
                <a:solidFill>
                  <a:srgbClr val="000000"/>
                </a:solidFill>
              </a:rPr>
              <a:t>面的哪</a:t>
            </a:r>
            <a:r>
              <a:rPr sz="2000" spc="-15">
                <a:solidFill>
                  <a:srgbClr val="000000"/>
                </a:solidFill>
              </a:rPr>
              <a:t>句</a:t>
            </a:r>
            <a:r>
              <a:rPr sz="2000">
                <a:solidFill>
                  <a:srgbClr val="000000"/>
                </a:solidFill>
              </a:rPr>
              <a:t>话</a:t>
            </a:r>
            <a:r>
              <a:rPr sz="2000" spc="-15">
                <a:solidFill>
                  <a:srgbClr val="000000"/>
                </a:solidFill>
              </a:rPr>
              <a:t>能</a:t>
            </a:r>
            <a:r>
              <a:rPr sz="2000">
                <a:solidFill>
                  <a:srgbClr val="000000"/>
                </a:solidFill>
              </a:rPr>
              <a:t>做中心</a:t>
            </a:r>
            <a:r>
              <a:rPr sz="2000" spc="-15">
                <a:solidFill>
                  <a:srgbClr val="000000"/>
                </a:solidFill>
              </a:rPr>
              <a:t>论</a:t>
            </a:r>
            <a:r>
              <a:rPr sz="2000">
                <a:solidFill>
                  <a:srgbClr val="000000"/>
                </a:solidFill>
              </a:rPr>
              <a:t>点（	）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983996" y="1781301"/>
            <a:ext cx="3075305" cy="2919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indent="-255905">
              <a:lnSpc>
                <a:spcPct val="100000"/>
              </a:lnSpc>
              <a:spcBef>
                <a:spcPts val="105"/>
              </a:spcBef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生于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忧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患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死于安乐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68605" indent="-255905">
              <a:lnSpc>
                <a:spcPct val="100000"/>
              </a:lnSpc>
              <a:spcBef>
                <a:spcPts val="1800"/>
              </a:spcBef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中国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失掉自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信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力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68605" indent="-256540">
              <a:lnSpc>
                <a:spcPct val="100000"/>
              </a:lnSpc>
              <a:spcBef>
                <a:spcPts val="1800"/>
              </a:spcBef>
              <a:buSzPct val="95000"/>
              <a:buAutoNum type="alphaUcPeriod"/>
              <a:tabLst>
                <a:tab pos="269240"/>
              </a:tabLst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喜新</a:t>
            </a:r>
            <a:r>
              <a:rPr sz="2000" spc="-20">
                <a:latin typeface="宋体" panose="02010600030101010101" pitchFamily="2" charset="-122"/>
                <a:cs typeface="宋体" panose="02010600030101010101" pitchFamily="2" charset="-122"/>
              </a:rPr>
              <a:t>岂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厌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旧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AutoNum type="alphaUcPeriod"/>
            </a:pPr>
            <a:endParaRPr sz="1550">
              <a:latin typeface="Times New Roman" panose="02020603050405020304"/>
              <a:cs typeface="Times New Roman" panose="02020603050405020304"/>
            </a:endParaRPr>
          </a:p>
          <a:p>
            <a:pPr marL="268605" indent="-255905">
              <a:lnSpc>
                <a:spcPct val="100000"/>
              </a:lnSpc>
              <a:spcBef>
                <a:spcPts val="5"/>
              </a:spcBef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为什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努力一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不值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【答案】A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【知识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论文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" y="237743"/>
            <a:ext cx="1909572" cy="13959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1161" y="359410"/>
            <a:ext cx="10909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课前测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80338" y="1216532"/>
            <a:ext cx="4092575" cy="1626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论据：</a:t>
            </a:r>
            <a:endParaRPr sz="20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“我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少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曾偷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偷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书。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3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亲人读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资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本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论》和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列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宁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全集》。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9365" y="1211707"/>
            <a:ext cx="35826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【题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论文的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素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为（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80026" y="1211707"/>
            <a:ext cx="12966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选）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9365" y="1771269"/>
            <a:ext cx="2059305" cy="2881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indent="-255905">
              <a:lnSpc>
                <a:spcPct val="100000"/>
              </a:lnSpc>
              <a:spcBef>
                <a:spcPts val="105"/>
              </a:spcBef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论点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AutoNum type="alphaUcPeriod"/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268605" indent="-255905">
              <a:lnSpc>
                <a:spcPct val="100000"/>
              </a:lnSpc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论题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AutoNum type="alphaUcPeriod"/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268605" indent="-256540">
              <a:lnSpc>
                <a:spcPct val="100000"/>
              </a:lnSpc>
              <a:buSzPct val="95000"/>
              <a:buAutoNum type="alphaUcPeriod"/>
              <a:tabLst>
                <a:tab pos="269240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论据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AutoNum type="alphaUcPeriod"/>
            </a:pPr>
            <a:endParaRPr sz="1700">
              <a:latin typeface="Times New Roman" panose="02020603050405020304"/>
              <a:cs typeface="Times New Roman" panose="02020603050405020304"/>
            </a:endParaRPr>
          </a:p>
          <a:p>
            <a:pPr marL="268605" indent="-255905">
              <a:lnSpc>
                <a:spcPct val="100000"/>
              </a:lnSpc>
              <a:buSzPct val="95000"/>
              <a:buAutoNum type="alphaUcPeriod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论证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2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【答案】</a:t>
            </a:r>
            <a:r>
              <a:rPr sz="20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ACD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55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【知识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20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</a:t>
            </a: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论文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4800" y="237743"/>
            <a:ext cx="1909572" cy="13959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61161" y="359410"/>
            <a:ext cx="10909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课后测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099565"/>
            <a:ext cx="12827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总分式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443048"/>
            <a:ext cx="3048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一、引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1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提出问题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53285" y="3184397"/>
            <a:ext cx="2997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在议论文开头鲜明地提出论点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67536" y="3670553"/>
            <a:ext cx="5034915" cy="2273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二、本论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分析问题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97865">
              <a:lnSpc>
                <a:spcPct val="100000"/>
              </a:lnSpc>
              <a:spcBef>
                <a:spcPts val="2280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文章中间围绕中心论点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展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开论述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3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三、结论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解决问题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97865">
              <a:lnSpc>
                <a:spcPct val="100000"/>
              </a:lnSpc>
              <a:spcBef>
                <a:spcPts val="226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结尾部分，得出综合性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结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论或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提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出希望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88491" y="1690116"/>
            <a:ext cx="1092708" cy="70103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927353"/>
            <a:ext cx="12827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并列式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3758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、引论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提出中心论点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53285" y="3059429"/>
            <a:ext cx="2997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在议论文开头鲜明地提出论点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67536" y="3545840"/>
            <a:ext cx="5034915" cy="2273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二、本论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分几个角度分析问题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97865">
              <a:lnSpc>
                <a:spcPct val="100000"/>
              </a:lnSpc>
              <a:spcBef>
                <a:spcPts val="227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文章中间分出2-4个分论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点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展开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论述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40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三、结论</a:t>
            </a: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总结中心论点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97865">
              <a:lnSpc>
                <a:spcPct val="100000"/>
              </a:lnSpc>
              <a:spcBef>
                <a:spcPts val="226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结尾部分，得出综合性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结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论或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提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出希望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88491" y="1565147"/>
            <a:ext cx="1092708" cy="70103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349502"/>
            <a:ext cx="25400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130704"/>
            <a:ext cx="1627505" cy="1866900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sz="2800" spc="-65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、是什么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75"/>
              </a:spcBef>
            </a:pPr>
            <a:r>
              <a:rPr sz="2800" spc="-18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、为什么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65"/>
              </a:spcBef>
            </a:pP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、怎么办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099565"/>
            <a:ext cx="21209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论据的来源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443048"/>
            <a:ext cx="14458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一、课本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53285" y="3184397"/>
            <a:ext cx="2768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古诗文、文学常识、政治书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67536" y="3670553"/>
            <a:ext cx="5035550" cy="16802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二、名著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97865">
              <a:lnSpc>
                <a:spcPct val="100000"/>
              </a:lnSpc>
              <a:spcBef>
                <a:spcPts val="2280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名著文学常识及文本（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小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说不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可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用！）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35"/>
              </a:spcBef>
            </a:pP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三、虫子老师的课间扩展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561076" y="952500"/>
            <a:ext cx="1563624" cy="10043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099565"/>
            <a:ext cx="33782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开头结尾技巧总结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1821102"/>
            <a:ext cx="6476365" cy="404622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0"/>
              </a:spcBef>
            </a:pP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1、开头</a:t>
            </a:r>
            <a:endParaRPr sz="22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65"/>
              </a:spcBef>
              <a:buFont typeface="Arial"/>
              <a:buChar char="•"/>
              <a:tabLst>
                <a:tab pos="185420"/>
              </a:tabLst>
            </a:pP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开门见山，直接提出论点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65"/>
              </a:spcBef>
              <a:buFont typeface="Arial"/>
              <a:buChar char="•"/>
              <a:tabLst>
                <a:tab pos="185420"/>
              </a:tabLst>
            </a:pP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引</a:t>
            </a:r>
            <a:r>
              <a:rPr sz="2600" b="1" spc="-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论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据，上热点，再提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出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论点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（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有难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度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）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85"/>
              </a:spcBef>
              <a:buFont typeface="Arial"/>
              <a:buChar char="•"/>
              <a:tabLst>
                <a:tab pos="185420"/>
              </a:tabLst>
            </a:pPr>
            <a:r>
              <a:rPr sz="2600" b="1" spc="-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引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名言俗语，再提出论点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80"/>
              </a:spcBef>
              <a:buFont typeface="Arial"/>
              <a:buChar char="•"/>
              <a:tabLst>
                <a:tab pos="185420"/>
              </a:tabLst>
            </a:pPr>
            <a:r>
              <a:rPr sz="2600" b="1" spc="-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设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问，提出议论点为答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案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的问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题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，再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提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论点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E84B21"/>
              </a:buClr>
              <a:buFont typeface="Arial"/>
              <a:buChar char="•"/>
            </a:pPr>
            <a:endParaRPr sz="27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2</a:t>
            </a:r>
            <a:r>
              <a:rPr sz="2200" b="1" spc="-10">
                <a:latin typeface="等线" panose="02010600030101010101" charset="-122"/>
                <a:cs typeface="等线" panose="02010600030101010101" charset="-122"/>
              </a:rPr>
              <a:t>、结尾</a:t>
            </a:r>
            <a:endParaRPr sz="22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65"/>
              </a:spcBef>
              <a:buFont typeface="Arial"/>
              <a:buChar char="•"/>
              <a:tabLst>
                <a:tab pos="185420"/>
              </a:tabLst>
            </a:pP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直接总结论点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185420"/>
              </a:tabLst>
            </a:pP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承接上文总结论点，并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联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系实</a:t>
            </a:r>
            <a:r>
              <a:rPr sz="2600" b="1" spc="-1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际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600" b="1" spc="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立</a:t>
            </a:r>
            <a:r>
              <a:rPr sz="2600" b="1" spc="-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flag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  <a:p>
            <a:pPr marL="184785" indent="-172720">
              <a:lnSpc>
                <a:spcPct val="100000"/>
              </a:lnSpc>
              <a:spcBef>
                <a:spcPts val="180"/>
              </a:spcBef>
              <a:buFont typeface="Arial"/>
              <a:buChar char="•"/>
              <a:tabLst>
                <a:tab pos="185420"/>
              </a:tabLst>
            </a:pP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反问</a:t>
            </a:r>
            <a:r>
              <a:rPr sz="2600" b="1" spc="5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，深</a:t>
            </a:r>
            <a:r>
              <a:rPr sz="2600" b="1">
                <a:solidFill>
                  <a:srgbClr val="E84B21"/>
                </a:solidFill>
                <a:latin typeface="等线" panose="02010600030101010101" charset="-122"/>
                <a:cs typeface="等线" panose="02010600030101010101" charset="-122"/>
              </a:rPr>
              <a:t>化论点（慎用）</a:t>
            </a:r>
            <a:endParaRPr sz="2600"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063996" y="1229867"/>
            <a:ext cx="1092707" cy="7025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62654" y="2819095"/>
            <a:ext cx="3086861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lang="zh-CN" spc="-5"/>
              <a:t>再</a:t>
            </a:r>
            <a:r>
              <a:rPr spc="-5"/>
              <a:t>见！</a:t>
            </a:r>
            <a:endParaRPr spc="-5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0600" y="12103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43939" y="1702307"/>
            <a:ext cx="6620509" cy="3335020"/>
          </a:xfrm>
          <a:custGeom>
            <a:rect l="l" t="t" r="r" b="b"/>
            <a:pathLst>
              <a:path w="6620509" h="3335020">
                <a:moveTo>
                  <a:pt x="0" y="3334512"/>
                </a:moveTo>
                <a:lnTo>
                  <a:pt x="6620256" y="3334512"/>
                </a:lnTo>
                <a:lnTo>
                  <a:pt x="6620256" y="0"/>
                </a:lnTo>
                <a:lnTo>
                  <a:pt x="0" y="0"/>
                </a:lnTo>
                <a:lnTo>
                  <a:pt x="0" y="3334512"/>
                </a:lnTo>
                <a:close/>
              </a:path>
            </a:pathLst>
          </a:custGeom>
          <a:solidFill>
            <a:srgbClr val="F8F8F8">
              <a:alpha val="5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23594" y="1745360"/>
            <a:ext cx="6460490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0040" indent="-307975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320675"/>
              </a:tabLst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我生在战国末期，是秦国名相的孙</a:t>
            </a:r>
            <a:r>
              <a:rPr sz="2400" b="1" spc="15">
                <a:latin typeface="Microsoft JhengHei" panose="020b0604030504040204" charset="-120"/>
                <a:cs typeface="Microsoft JhengHei" panose="020b0604030504040204" charset="-120"/>
              </a:rPr>
              <a:t>子</a:t>
            </a:r>
            <a:r>
              <a:rPr sz="2400" b="1"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Microsoft JhengHei" panose="020b0604030504040204" charset="-120"/>
              <a:buAutoNum type="arabicPeriod"/>
            </a:pPr>
            <a:endParaRPr sz="2050">
              <a:latin typeface="Times New Roman" panose="02020603050405020304"/>
              <a:cs typeface="Times New Roman" panose="02020603050405020304"/>
            </a:endParaRPr>
          </a:p>
          <a:p>
            <a:pPr marL="320040" indent="-307975">
              <a:lnSpc>
                <a:spcPct val="100000"/>
              </a:lnSpc>
              <a:buSzPct val="96000"/>
              <a:buAutoNum type="arabicPeriod"/>
              <a:tabLst>
                <a:tab pos="320675"/>
              </a:tabLst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我小小年纪拜在吕不韦门下，受到重用。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Microsoft JhengHei" panose="020b0604030504040204" charset="-120"/>
              <a:buAutoNum type="arabicPeriod"/>
            </a:pPr>
            <a:endParaRPr sz="205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00000"/>
              </a:lnSpc>
              <a:buSzPct val="96000"/>
              <a:buAutoNum type="arabicPeriod"/>
              <a:tabLst>
                <a:tab pos="320675"/>
              </a:tabLst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我十</a:t>
            </a:r>
            <a:r>
              <a:rPr sz="2400" b="1" spc="15">
                <a:latin typeface="Microsoft JhengHei" panose="020b0604030504040204" charset="-120"/>
                <a:cs typeface="Microsoft JhengHei" panose="020b0604030504040204" charset="-120"/>
              </a:rPr>
              <a:t>二</a:t>
            </a: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岁就做了使臣出使赵国，靠三寸不烂之 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舌拿了赵国五座城池。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Microsoft JhengHei" panose="020b0604030504040204" charset="-120"/>
              <a:buAutoNum type="arabicPeriod"/>
            </a:pPr>
            <a:endParaRPr sz="2050">
              <a:latin typeface="Times New Roman" panose="02020603050405020304"/>
              <a:cs typeface="Times New Roman" panose="02020603050405020304"/>
            </a:endParaRPr>
          </a:p>
          <a:p>
            <a:pPr marL="320040" indent="-307975">
              <a:lnSpc>
                <a:spcPct val="100000"/>
              </a:lnSpc>
              <a:buSzPct val="96000"/>
              <a:buAutoNum type="arabicPeriod"/>
              <a:tabLst>
                <a:tab pos="320675"/>
              </a:tabLst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我死后的墓穴</a:t>
            </a:r>
            <a:r>
              <a:rPr sz="2400" b="1" spc="15">
                <a:latin typeface="Microsoft JhengHei" panose="020b0604030504040204" charset="-120"/>
                <a:cs typeface="Microsoft JhengHei" panose="020b0604030504040204" charset="-120"/>
              </a:rPr>
              <a:t>是</a:t>
            </a: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“颍上八景”之一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94131" y="225552"/>
            <a:ext cx="2567940" cy="147675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79754" y="375666"/>
            <a:ext cx="18008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/>
              <a:t>猜猜我是谁</a:t>
            </a:r>
            <a:endParaRPr sz="28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49248" y="999134"/>
            <a:ext cx="7023100" cy="4773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00025" indent="531495" algn="just">
              <a:lnSpc>
                <a:spcPct val="120000"/>
              </a:lnSpc>
              <a:spcBef>
                <a:spcPts val="100"/>
              </a:spcBef>
            </a:pP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甘罗前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往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拜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张唐说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您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的功劳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武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安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君白起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相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谁的 功劳大？”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唐回答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：“白起在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挫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败强大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楚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，北面施 威震慑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燕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赵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两国，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战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胜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，攻必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克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夺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城取邑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计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其数，我 的功劳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甘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罗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：“您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果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真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知功不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白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吗？”张 唐回答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说：“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是的。”</a:t>
            </a:r>
            <a:endParaRPr sz="1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531495">
              <a:lnSpc>
                <a:spcPct val="120000"/>
              </a:lnSpc>
              <a:spcBef>
                <a:spcPts val="905"/>
              </a:spcBef>
            </a:pP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甘罗又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：“当年执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掌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秦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政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的应侯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范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雎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吕不韦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相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谁的 权势更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？”张唐说：“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范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雎不如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吕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韦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的权力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甘罗说：  “您确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认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范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雎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不如吕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韦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权力大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吗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张唐回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答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1900" spc="3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“是的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sz="1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99390" indent="531495">
              <a:lnSpc>
                <a:spcPct val="120000"/>
              </a:lnSpc>
              <a:spcBef>
                <a:spcPts val="900"/>
              </a:spcBef>
            </a:pP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甘罗接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“当年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范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雎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想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攻打赵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白起阻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拦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结果 范雎在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咸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阳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七里处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绞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死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白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起。现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吕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韦亲自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您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往燕国任 相而您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执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肯，我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知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您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将身死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！”张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听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便说：  “那我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您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这个童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见前往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燕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吧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。”于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让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准备车马 盘缠，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择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sz="1900">
                <a:latin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1900" spc="-5">
                <a:latin typeface="宋体" panose="02010600030101010101" pitchFamily="2" charset="-122"/>
                <a:cs typeface="宋体" panose="02010600030101010101" pitchFamily="2" charset="-122"/>
              </a:rPr>
              <a:t>程。</a:t>
            </a:r>
            <a:endParaRPr sz="19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045565" y="714502"/>
            <a:ext cx="2658745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各种模式大</a:t>
            </a:r>
            <a:r>
              <a:rPr sz="3300" spc="459">
                <a:solidFill>
                  <a:srgbClr val="581200"/>
                </a:solidFill>
              </a:rPr>
              <a:t>PK</a:t>
            </a:r>
            <a:endParaRPr sz="3300"/>
          </a:p>
        </p:txBody>
      </p:sp>
      <p:graphicFrame>
        <p:nvGraphicFramePr>
          <p:cNvPr id="13" name="object 1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04520" y="1405255"/>
          <a:ext cx="7578725" cy="47237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8995"/>
                <a:gridCol w="1602740"/>
                <a:gridCol w="2212975"/>
                <a:gridCol w="1233805"/>
                <a:gridCol w="1680210"/>
              </a:tblGrid>
              <a:tr h="80264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280670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总分式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32765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并列式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28905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递进式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R="303530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对比式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  <a:tr h="711200">
                <a:tc>
                  <a:txBody>
                    <a:bodyPr vert="horz" wrap="square"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引论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提出问题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提出中心论点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是什么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R="271780" algn="ct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提出论点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  <a:tr h="802640">
                <a:tc rowSpan="3"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6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本论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分析问题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分论点1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为什么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R="271780" algn="ctr"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正面论述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1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  <a:tr h="802640">
                <a:tc vMerge="1">
                  <a:txBody>
                    <a:bodyPr vert="horz" wrap="square"/>
                    <a:lstStyle/>
                    <a:p/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分论点2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怎么做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R="27178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反面论述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  <a:tr h="802005">
                <a:tc vMerge="1">
                  <a:txBody>
                    <a:bodyPr vert="horz" wrap="square"/>
                    <a:lstStyle/>
                    <a:p/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分论点3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  <a:tr h="802640">
                <a:tc>
                  <a:txBody>
                    <a:bodyPr vert="horz" wrap="square"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 b="1">
                          <a:latin typeface="等线" panose="02010600030101010101" charset="-122"/>
                          <a:cs typeface="等线" panose="02010600030101010101" charset="-122"/>
                        </a:rPr>
                        <a:t>结论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解决问题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解决问题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总结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R="271780" algn="ctr">
                        <a:lnSpc>
                          <a:spcPct val="100000"/>
                        </a:lnSpc>
                        <a:spcBef>
                          <a:spcPts val="1750"/>
                        </a:spcBef>
                      </a:pPr>
                      <a:r>
                        <a:rPr sz="2000">
                          <a:latin typeface="等线" panose="02010600030101010101" charset="-122"/>
                          <a:cs typeface="等线" panose="02010600030101010101" charset="-122"/>
                        </a:rPr>
                        <a:t>总结论点</a:t>
                      </a:r>
                      <a:endParaRPr sz="2000">
                        <a:latin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222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4B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2227" y="6428230"/>
            <a:ext cx="4760976" cy="37795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349502"/>
            <a:ext cx="29591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如何设置分论点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23717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6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“是什么”法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7536" y="3059429"/>
            <a:ext cx="5580380" cy="2078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906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“是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”“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就是”“即”“则”“意味着”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68580">
              <a:lnSpc>
                <a:spcPct val="157000"/>
              </a:lnSpc>
              <a:spcBef>
                <a:spcPts val="435"/>
              </a:spcBef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例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：以“学会自嘲”为中心论点，可以这样设分论点： 自嘲，是机敏的退让。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273425">
              <a:lnSpc>
                <a:spcPct val="157000"/>
              </a:lnSpc>
              <a:spcBef>
                <a:spcPts val="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自嘲，是直面的勇敢。 自嘲，是生存的智慧。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349502"/>
            <a:ext cx="29591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如何设置分论点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24307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8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 spc="-47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 spc="-1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为什么”法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7536" y="2878074"/>
            <a:ext cx="5740400" cy="2406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0880">
              <a:lnSpc>
                <a:spcPct val="12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“能”“才能”“让”“使”“会”“利于”“因 为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”“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可以”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400"/>
              </a:lnSpc>
              <a:spcBef>
                <a:spcPts val="30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例：以“为人当勤劳”为中心论点，可以这样设分论点： 勤劳，可以有所获，免饥寒也。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519680">
              <a:lnSpc>
                <a:spcPts val="339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勤劳，可以有所劳，延寿考也。 勤劳，可以有所事，远淫邪也。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278128"/>
            <a:ext cx="29591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如何设置分论点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26924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2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、“怎么办”法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7536" y="2878074"/>
            <a:ext cx="5809615" cy="2406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0990">
              <a:lnSpc>
                <a:spcPct val="12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“需要”“要”“就要”“就”“就用”“必须”“源 自”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400"/>
              </a:lnSpc>
              <a:spcBef>
                <a:spcPts val="30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例：以“人要有意气”</a:t>
            </a:r>
            <a:r>
              <a:rPr sz="1800" spc="-10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800" spc="10">
                <a:latin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心论点，可以这样设分论点：  人要有意气，就要坚韧不屈，不畏风霜冷雨。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216660">
              <a:lnSpc>
                <a:spcPts val="339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人要有意气，就要勇敢不惧，不怕牺牲挫折。 人要有意气，就要自信乐观，笑对人生坎坷。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870605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0960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09584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69732" y="2888742"/>
            <a:ext cx="187325" cy="150495"/>
          </a:xfrm>
          <a:prstGeom prst="rect">
            <a:avLst/>
          </a:prstGeom>
        </p:spPr>
        <p:txBody>
          <a:bodyPr vert="vert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>
                <a:solidFill>
                  <a:srgbClr val="E84B21"/>
                </a:solidFill>
                <a:latin typeface="Microsoft Sans Serif" panose="020b0604020202020204"/>
                <a:cs typeface="Microsoft Sans Serif" panose="020b0604020202020204"/>
              </a:rPr>
              <a:t>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8620" y="487680"/>
            <a:ext cx="5690616" cy="20619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17364" y="5332476"/>
            <a:ext cx="4143755" cy="13456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67536" y="1278128"/>
            <a:ext cx="29591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>
                <a:solidFill>
                  <a:srgbClr val="581200"/>
                </a:solidFill>
              </a:rPr>
              <a:t>如何设置分论点</a:t>
            </a:r>
            <a:endParaRPr sz="3300"/>
          </a:p>
        </p:txBody>
      </p:sp>
      <p:sp>
        <p:nvSpPr>
          <p:cNvPr id="13" name="object 13"/>
          <p:cNvSpPr txBox="1"/>
          <p:nvPr/>
        </p:nvSpPr>
        <p:spPr>
          <a:xfrm>
            <a:off x="967536" y="2318766"/>
            <a:ext cx="23075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20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800" spc="-5">
                <a:solidFill>
                  <a:srgbClr val="E84B2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、领域并列法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7536" y="2778001"/>
            <a:ext cx="5581015" cy="2938145"/>
          </a:xfrm>
          <a:prstGeom prst="rect">
            <a:avLst/>
          </a:prstGeom>
        </p:spPr>
        <p:txBody>
          <a:bodyPr vert="horz" wrap="square" lIns="0" tIns="1676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“人生－企业－国家”“个人－政党－社会”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“个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-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家庭</a:t>
            </a:r>
            <a:r>
              <a:rPr sz="1800" spc="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-</a:t>
            </a:r>
            <a:r>
              <a:rPr sz="1800" spc="-1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学校”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20000"/>
              </a:lnSpc>
              <a:spcBef>
                <a:spcPts val="81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例：以“坚持有为有不为的原则”</a:t>
            </a:r>
            <a:r>
              <a:rPr sz="1800" spc="-9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为中心论点，可以这 样设分论点：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坚持有为有不为的原则，是人生走向辉煌的坦途。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73660">
              <a:lnSpc>
                <a:spcPts val="3400"/>
              </a:lnSpc>
              <a:spcBef>
                <a:spcPts val="30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坚持有为有不为的原则，是企业立于不败之地的关键。 坚持有为有不为的原则，是国家可持续性发展的保证。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5ec152f2-c116-48b5-8dd7-775cc030a81c}"/>
  <p:tag name="TABLE_ENDDRAG_ORIGIN_RECT" val="596*371"/>
  <p:tag name="TABLE_ENDDRAG_RECT" val="47*110*596*37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181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Calibri</vt:lpstr>
      <vt:lpstr>宋体</vt:lpstr>
      <vt:lpstr>Times New Roman</vt:lpstr>
      <vt:lpstr>Microsoft JhengHei</vt:lpstr>
      <vt:lpstr>Microsoft Sans Serif</vt:lpstr>
      <vt:lpstr>等线</vt:lpstr>
      <vt:lpstr>微软雅黑</vt:lpstr>
      <vt:lpstr>Office Theme</vt:lpstr>
      <vt:lpstr>2021年部编版初中语文 一轮复习－－议论文写作</vt:lpstr>
      <vt:lpstr>1.【题文】下面的哪句话能做中心论点（	）</vt:lpstr>
      <vt:lpstr>猜猜我是谁</vt:lpstr>
      <vt:lpstr>PowerPoint Presentation</vt:lpstr>
      <vt:lpstr>各种模式大PK</vt:lpstr>
      <vt:lpstr>如何设置分论点</vt:lpstr>
      <vt:lpstr>如何设置分论点</vt:lpstr>
      <vt:lpstr>如何设置分论点</vt:lpstr>
      <vt:lpstr>如何设置分论点</vt:lpstr>
      <vt:lpstr>如何设置分论点</vt:lpstr>
      <vt:lpstr>1.【题文】下列选项不符合议论文中心论点要求的是（	）</vt:lpstr>
      <vt:lpstr>PowerPoint Presentation</vt:lpstr>
      <vt:lpstr>PowerPoint Presentation</vt:lpstr>
      <vt:lpstr>2.【题文】下列选项可以作为“中国人是有骨气的”论据的是（	）</vt:lpstr>
      <vt:lpstr>PowerPoint Presentation</vt:lpstr>
      <vt:lpstr>PowerPoint Presentation</vt:lpstr>
      <vt:lpstr>PowerPoint Presentation</vt:lpstr>
      <vt:lpstr>1.学习名家笔法，改写《谈骨气》的结尾。</vt:lpstr>
      <vt:lpstr>3.【题文】《阅读是有重量的精神运动》的中心论点是（	）</vt:lpstr>
      <vt:lpstr>PowerPoint Presentation</vt:lpstr>
      <vt:lpstr>PowerPoint Presentation</vt:lpstr>
      <vt:lpstr>总分式</vt:lpstr>
      <vt:lpstr>并列式</vt:lpstr>
      <vt:lpstr>如何设置论点</vt:lpstr>
      <vt:lpstr>论据的来源</vt:lpstr>
      <vt:lpstr>开头结尾技巧总结</vt:lpstr>
      <vt:lpstr>再见！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2021-08-13T23:32:50.531</cp:lastPrinted>
  <dcterms:created xsi:type="dcterms:W3CDTF">2021-08-13T23:32:50Z</dcterms:created>
  <dcterms:modified xsi:type="dcterms:W3CDTF">2021-08-13T15:32:53Z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