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6" r:id="rId3"/>
    <p:sldId id="278" r:id="rId4"/>
    <p:sldId id="277" r:id="rId5"/>
    <p:sldId id="307" r:id="rId6"/>
    <p:sldId id="308" r:id="rId7"/>
    <p:sldId id="280" r:id="rId8"/>
    <p:sldId id="291" r:id="rId9"/>
    <p:sldId id="292" r:id="rId10"/>
    <p:sldId id="287" r:id="rId11"/>
    <p:sldId id="289" r:id="rId12"/>
    <p:sldId id="290" r:id="rId13"/>
    <p:sldId id="298" r:id="rId14"/>
    <p:sldId id="293" r:id="rId15"/>
    <p:sldId id="294" r:id="rId16"/>
    <p:sldId id="299" r:id="rId17"/>
    <p:sldId id="295" r:id="rId18"/>
    <p:sldId id="296" r:id="rId19"/>
    <p:sldId id="300" r:id="rId20"/>
    <p:sldId id="301" r:id="rId21"/>
    <p:sldId id="297" r:id="rId22"/>
    <p:sldId id="269" r:id="rId23"/>
    <p:sldId id="302" r:id="rId24"/>
    <p:sldId id="304" r:id="rId25"/>
    <p:sldId id="303" r:id="rId26"/>
    <p:sldId id="306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5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12D71-0546-4594-A6EC-2D82249D9F61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7E2D4-902F-442C-9FF5-358D11165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315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7E2D4-902F-442C-9FF5-358D111655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6475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E3B9F-C511-4F2E-8502-8213E23B0FC4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06988-4D1D-49AB-B923-5042A7DDA9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5536" y="487710"/>
            <a:ext cx="2463800" cy="584200"/>
            <a:chOff x="258763" y="942975"/>
            <a:chExt cx="2463800" cy="584200"/>
          </a:xfrm>
        </p:grpSpPr>
        <p:sp>
          <p:nvSpPr>
            <p:cNvPr id="5" name="圆角矩形 4"/>
            <p:cNvSpPr/>
            <p:nvPr/>
          </p:nvSpPr>
          <p:spPr>
            <a:xfrm>
              <a:off x="258763" y="977900"/>
              <a:ext cx="2463800" cy="490538"/>
            </a:xfrm>
            <a:prstGeom prst="roundRect">
              <a:avLst/>
            </a:prstGeom>
            <a:noFill/>
            <a:ln w="3175">
              <a:solidFill>
                <a:srgbClr val="FF0000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0" noProof="1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8763" y="942975"/>
              <a:ext cx="2463800" cy="584200"/>
              <a:chOff x="258763" y="942975"/>
              <a:chExt cx="2463800" cy="584200"/>
            </a:xfrm>
          </p:grpSpPr>
          <p:sp>
            <p:nvSpPr>
              <p:cNvPr id="7" name="文本框 51"/>
              <p:cNvSpPr txBox="1">
                <a:spLocks noChangeArrowheads="1"/>
              </p:cNvSpPr>
              <p:nvPr/>
            </p:nvSpPr>
            <p:spPr bwMode="auto">
              <a:xfrm>
                <a:off x="811213" y="942975"/>
                <a:ext cx="1911350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>
                    <a:solidFill>
                      <a:srgbClr val="162477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</a:t>
                </a:r>
                <a:r>
                  <a:rPr lang="zh-CN" altLang="en-US" sz="3200" b="1" smtClean="0">
                    <a:solidFill>
                      <a:srgbClr val="162477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前思考</a:t>
                </a:r>
                <a:endParaRPr lang="zh-CN" altLang="zh-CN" sz="3200" b="1">
                  <a:solidFill>
                    <a:srgbClr val="162477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8" name="图片 52" descr="评价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8763" y="977900"/>
                <a:ext cx="503237" cy="503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TextBox 2"/>
          <p:cNvSpPr txBox="1"/>
          <p:nvPr/>
        </p:nvSpPr>
        <p:spPr>
          <a:xfrm>
            <a:off x="629357" y="2119620"/>
            <a:ext cx="788528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400" smtClean="0"/>
              <a:t>     情景假设：你的父母出门在外，很长时间不在家，你非常想念他们，你会怎么做，并说说理由。</a:t>
            </a:r>
            <a:endParaRPr lang="zh-CN" altLang="en-US" sz="4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15334">
            <a:off x="5876368" y="-107066"/>
            <a:ext cx="1963887" cy="19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22288" y="1025525"/>
            <a:ext cx="2322512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1746" name="文本框 19"/>
          <p:cNvSpPr txBox="1">
            <a:spLocks noChangeArrowheads="1"/>
          </p:cNvSpPr>
          <p:nvPr/>
        </p:nvSpPr>
        <p:spPr bwMode="auto">
          <a:xfrm>
            <a:off x="1055688" y="995363"/>
            <a:ext cx="2139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难读字音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7" name="图片 21" descr="背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288" y="1014413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内容占位符 5"/>
          <p:cNvSpPr>
            <a:spLocks noGrp="1" noChangeArrowheads="1"/>
          </p:cNvSpPr>
          <p:nvPr>
            <p:ph idx="1"/>
          </p:nvPr>
        </p:nvSpPr>
        <p:spPr>
          <a:xfrm>
            <a:off x="741363" y="1827213"/>
            <a:ext cx="7707312" cy="4116387"/>
          </a:xfrm>
        </p:spPr>
        <p:txBody>
          <a:bodyPr>
            <a:normAutofit/>
          </a:bodyPr>
          <a:lstStyle/>
          <a:p>
            <a:r>
              <a:rPr lang="zh-CN" altLang="zh-CN" sz="5400" b="1"/>
              <a:t>岑参（</a:t>
            </a:r>
            <a:r>
              <a:rPr lang="en-US" altLang="zh-CN" sz="5400" b="1"/>
              <a:t>c</a:t>
            </a:r>
            <a:r>
              <a:rPr lang="zh-CN" altLang="zh-CN" sz="5400" b="1"/>
              <a:t>é</a:t>
            </a:r>
            <a:r>
              <a:rPr lang="en-US" altLang="zh-CN" sz="5400" b="1" smtClean="0"/>
              <a:t>n  </a:t>
            </a:r>
            <a:r>
              <a:rPr lang="en-US" altLang="zh-CN" sz="5400" b="1" err="1"/>
              <a:t>shēn</a:t>
            </a:r>
            <a:r>
              <a:rPr lang="zh-CN" altLang="zh-CN" sz="5400" b="1" smtClean="0"/>
              <a:t>）</a:t>
            </a:r>
            <a:r>
              <a:rPr lang="en-US" altLang="zh-CN" sz="5400" b="1" smtClean="0"/>
              <a:t>  </a:t>
            </a:r>
          </a:p>
          <a:p>
            <a:r>
              <a:rPr lang="zh-CN" altLang="zh-CN" sz="5400" b="1" smtClean="0"/>
              <a:t>袖</a:t>
            </a:r>
            <a:r>
              <a:rPr lang="zh-CN" altLang="zh-CN" sz="5400" b="1"/>
              <a:t>（</a:t>
            </a:r>
            <a:r>
              <a:rPr lang="en-US" altLang="zh-CN" sz="5400" b="1"/>
              <a:t>xi</a:t>
            </a:r>
            <a:r>
              <a:rPr lang="zh-CN" altLang="zh-CN" sz="5400" b="1"/>
              <a:t>ù</a:t>
            </a:r>
            <a:r>
              <a:rPr lang="zh-CN" altLang="zh-CN" sz="5400" b="1" smtClean="0"/>
              <a:t>）</a:t>
            </a:r>
            <a:endParaRPr lang="en-US" altLang="zh-CN" sz="5400" b="1" smtClean="0"/>
          </a:p>
          <a:p>
            <a:r>
              <a:rPr lang="zh-CN" altLang="zh-CN" sz="5400" b="1" smtClean="0"/>
              <a:t>凭</a:t>
            </a:r>
            <a:r>
              <a:rPr lang="zh-CN" altLang="zh-CN" sz="5400" b="1"/>
              <a:t>（</a:t>
            </a:r>
            <a:r>
              <a:rPr lang="en-US" altLang="zh-CN" sz="5400" b="1"/>
              <a:t>p</a:t>
            </a:r>
            <a:r>
              <a:rPr lang="zh-CN" altLang="zh-CN" sz="5400" b="1"/>
              <a:t>í</a:t>
            </a:r>
            <a:r>
              <a:rPr lang="en-US" altLang="zh-CN" sz="5400" b="1" err="1"/>
              <a:t>ng</a:t>
            </a:r>
            <a:r>
              <a:rPr lang="zh-CN" altLang="zh-CN" sz="5400" b="1"/>
              <a:t>）</a:t>
            </a:r>
            <a:r>
              <a:rPr lang="en-US" altLang="zh-CN" sz="5400" b="1"/>
              <a:t> </a:t>
            </a:r>
            <a:endParaRPr lang="en-US" altLang="zh-CN" sz="5400" b="1" smtClean="0"/>
          </a:p>
          <a:p>
            <a:r>
              <a:rPr lang="zh-CN" altLang="zh-CN" sz="5400" b="1" smtClean="0"/>
              <a:t>传语</a:t>
            </a:r>
            <a:r>
              <a:rPr lang="zh-CN" altLang="zh-CN" sz="5400" b="1"/>
              <a:t>（</a:t>
            </a:r>
            <a:r>
              <a:rPr lang="en-US" altLang="zh-CN" sz="5400" b="1" err="1"/>
              <a:t>chu</a:t>
            </a:r>
            <a:r>
              <a:rPr lang="zh-CN" altLang="zh-CN" sz="5400" b="1"/>
              <a:t>á</a:t>
            </a:r>
            <a:r>
              <a:rPr lang="en-US" altLang="zh-CN" sz="5400" b="1"/>
              <a:t>n</a:t>
            </a:r>
            <a:r>
              <a:rPr lang="zh-CN" altLang="zh-CN" sz="5400" b="1"/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1475656" y="2522538"/>
            <a:ext cx="6656387" cy="1482725"/>
          </a:xfrm>
        </p:spPr>
        <p:txBody>
          <a:bodyPr lIns="68580" tIns="34290" rIns="68580" bIns="34290">
            <a:normAutofit/>
          </a:bodyPr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故园/东望/路漫漫，双袖/龙钟/泪不干。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马上/相逢/无纸笔，凭君/传语/报平安。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57213" y="1065213"/>
            <a:ext cx="227012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4819" name="文本框 32"/>
          <p:cNvSpPr txBox="1">
            <a:spLocks noChangeArrowheads="1"/>
          </p:cNvSpPr>
          <p:nvPr/>
        </p:nvSpPr>
        <p:spPr bwMode="auto">
          <a:xfrm>
            <a:off x="998538" y="10366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朗读指导</a:t>
            </a:r>
          </a:p>
        </p:txBody>
      </p:sp>
      <p:pic>
        <p:nvPicPr>
          <p:cNvPr id="34820" name="图片 34" descr="的声音_voice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763" y="1063625"/>
            <a:ext cx="47942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4525" y="4005263"/>
            <a:ext cx="533400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87824" y="1616062"/>
            <a:ext cx="31470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逢入京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 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岑参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697" name="标题 1"/>
          <p:cNvSpPr>
            <a:spLocks noGrp="1" noChangeArrowheads="1"/>
          </p:cNvSpPr>
          <p:nvPr>
            <p:ph type="ctrTitle"/>
          </p:nvPr>
        </p:nvSpPr>
        <p:spPr bwMode="auto">
          <a:xfrm>
            <a:off x="-1620688" y="332656"/>
            <a:ext cx="7651750" cy="141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Ctr="0" compatLnSpc="1"/>
          <a:lstStyle/>
          <a:p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“逢入京使”解题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0358" y="1196752"/>
            <a:ext cx="4499992" cy="454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432048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逢：相逢，遇到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京使：回京城长安的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使者。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题目大意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与回京城长安的使者相逢。</a:t>
            </a: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276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612775"/>
            <a:ext cx="38100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" name="内容占位符 2"/>
          <p:cNvSpPr>
            <a:spLocks noGrp="1" noChangeArrowheads="1"/>
          </p:cNvSpPr>
          <p:nvPr>
            <p:ph idx="1"/>
          </p:nvPr>
        </p:nvSpPr>
        <p:spPr>
          <a:xfrm>
            <a:off x="592769" y="1916834"/>
            <a:ext cx="4699311" cy="810492"/>
          </a:xfrm>
        </p:spPr>
        <p:txBody>
          <a:bodyPr lIns="68580" tIns="34290" rIns="68580" bIns="34290"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smtClean="0">
                <a:solidFill>
                  <a:srgbClr val="000000"/>
                </a:solidFill>
                <a:latin typeface="+mn-ea"/>
              </a:rPr>
              <a:t>重点词语解释。</a:t>
            </a:r>
            <a:endParaRPr lang="en-US" altLang="zh-CN" b="1" smtClean="0">
              <a:solidFill>
                <a:srgbClr val="000000"/>
              </a:solidFill>
              <a:latin typeface="+mn-ea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altLang="zh-CN" b="1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endParaRPr lang="zh-CN" altLang="en-US" smtClean="0">
              <a:latin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66738" y="1179513"/>
            <a:ext cx="229552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2772" name="文本框 28"/>
          <p:cNvSpPr txBox="1">
            <a:spLocks noChangeArrowheads="1"/>
          </p:cNvSpPr>
          <p:nvPr/>
        </p:nvSpPr>
        <p:spPr bwMode="auto">
          <a:xfrm>
            <a:off x="1057275" y="1150938"/>
            <a:ext cx="2208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词语释义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3" name="图片 30" descr="清单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263" y="1157288"/>
            <a:ext cx="5334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6263" y="2727324"/>
            <a:ext cx="15517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故园：</a:t>
            </a: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漫漫：</a:t>
            </a: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龙钟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传语：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0524" y="2727324"/>
            <a:ext cx="63138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指长安和自己在长安的家。</a:t>
            </a: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形容路途十分遥远。</a:t>
            </a: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涕泪淋漓的样子。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托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烦，请。</a:t>
            </a:r>
          </a:p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捎口信。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内容占位符 2"/>
          <p:cNvSpPr>
            <a:spLocks noGrp="1" noChangeArrowheads="1"/>
          </p:cNvSpPr>
          <p:nvPr>
            <p:ph idx="1"/>
          </p:nvPr>
        </p:nvSpPr>
        <p:spPr>
          <a:xfrm>
            <a:off x="203200" y="332656"/>
            <a:ext cx="8477250" cy="3672408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altLang="zh-CN" sz="4800" b="1" smtClean="0"/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 smtClean="0"/>
              <a:t>诗歌大意：</a:t>
            </a:r>
            <a:endParaRPr lang="en-US" altLang="zh-CN" sz="4800" b="1" smtClean="0"/>
          </a:p>
          <a:p>
            <a:pPr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600" b="1" smtClean="0"/>
              <a:t>         </a:t>
            </a:r>
          </a:p>
          <a:p>
            <a:pPr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600" b="1" err="1" smtClean="0">
                <a:latin typeface="楷体" panose="02010609060101010101" pitchFamily="49" charset="-122"/>
                <a:ea typeface="楷体" panose="02010609060101010101" pitchFamily="49" charset="-122"/>
              </a:rPr>
              <a:t>东望家乡路程又远又长，思乡的泪水沾湿了双袖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err="1" smtClean="0">
                <a:latin typeface="楷体" panose="02010609060101010101" pitchFamily="49" charset="-122"/>
                <a:ea typeface="楷体" panose="02010609060101010101" pitchFamily="49" charset="-122"/>
              </a:rPr>
              <a:t>模糊了面容。</a:t>
            </a:r>
          </a:p>
          <a:p>
            <a:pPr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在马上与你相遇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err="1" smtClean="0">
                <a:latin typeface="楷体" panose="02010609060101010101" pitchFamily="49" charset="-122"/>
                <a:ea typeface="楷体" panose="02010609060101010101" pitchFamily="49" charset="-122"/>
              </a:rPr>
              <a:t>欲修书一封却无纸笔，请转告家人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err="1" smtClean="0">
                <a:latin typeface="楷体" panose="02010609060101010101" pitchFamily="49" charset="-122"/>
                <a:ea typeface="楷体" panose="02010609060101010101" pitchFamily="49" charset="-122"/>
              </a:rPr>
              <a:t>说我平安无恙。</a:t>
            </a:r>
          </a:p>
        </p:txBody>
      </p:sp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1450" y="3975100"/>
            <a:ext cx="34290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196752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55776" y="519786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</a:t>
            </a:r>
            <a:r>
              <a:rPr lang="zh-CN" altLang="zh-CN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重现</a:t>
            </a:r>
            <a:endParaRPr lang="zh-CN" altLang="zh-CN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700808"/>
            <a:ext cx="849694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en-US" altLang="zh-CN" sz="5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、人物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人：诗人、入京使、旁白。</a:t>
            </a:r>
            <a:endParaRPr lang="en-US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、可在符合本诗感情基调和情景的基础上自行加入适当的情节。</a:t>
            </a:r>
            <a:endParaRPr lang="en-US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、不提供道具（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），自行进行模拟或用其他物品进行替代。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.XZ-20140622QEVN\Desktop\91f3ed74a655cb6da70dd9d33552585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71500" y="-428625"/>
            <a:ext cx="10287000" cy="771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1" name="内容占位符 2"/>
          <p:cNvSpPr>
            <a:spLocks noGrp="1" noChangeArrowheads="1"/>
          </p:cNvSpPr>
          <p:nvPr>
            <p:ph idx="1"/>
          </p:nvPr>
        </p:nvSpPr>
        <p:spPr>
          <a:xfrm>
            <a:off x="781338" y="5255041"/>
            <a:ext cx="8064896" cy="546100"/>
          </a:xfrm>
        </p:spPr>
        <p:txBody>
          <a:bodyPr lIns="68580" tIns="34290" rIns="68580" bIns="3429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马上相逢无纸笔,凭君传语报平安。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804496" y="281868"/>
            <a:ext cx="3767504" cy="583300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pic>
        <p:nvPicPr>
          <p:cNvPr id="35844" name="图片 38" descr="2列2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732" y="281868"/>
            <a:ext cx="665925" cy="665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7"/>
          <p:cNvSpPr txBox="1">
            <a:spLocks noChangeArrowheads="1"/>
          </p:cNvSpPr>
          <p:nvPr/>
        </p:nvSpPr>
        <p:spPr bwMode="auto">
          <a:xfrm>
            <a:off x="-10790" y="4424043"/>
            <a:ext cx="8597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en-US" altLang="zh-CN" sz="3200" b="1" smtClean="0">
                <a:latin typeface="宋体" panose="02010600030101010101" pitchFamily="2" charset="-122"/>
              </a:rPr>
              <a:t>2</a:t>
            </a:r>
            <a:r>
              <a:rPr lang="zh-CN" altLang="en-US" sz="3200" b="1" smtClean="0">
                <a:latin typeface="宋体" panose="02010600030101010101" pitchFamily="2" charset="-122"/>
              </a:rPr>
              <a:t>、</a:t>
            </a:r>
            <a:r>
              <a:rPr lang="zh-CN" altLang="zh-CN" sz="3200" b="1" smtClean="0">
                <a:latin typeface="宋体" panose="02010600030101010101" pitchFamily="2" charset="-122"/>
              </a:rPr>
              <a:t>本</a:t>
            </a:r>
            <a:r>
              <a:rPr lang="zh-CN" altLang="zh-CN" sz="3200" b="1">
                <a:latin typeface="宋体" panose="02010600030101010101" pitchFamily="2" charset="-122"/>
              </a:rPr>
              <a:t>诗表现了</a:t>
            </a:r>
            <a:r>
              <a:rPr lang="zh-CN" altLang="zh-CN" sz="3200" b="1" smtClean="0">
                <a:latin typeface="宋体" panose="02010600030101010101" pitchFamily="2" charset="-122"/>
              </a:rPr>
              <a:t>诗人</a:t>
            </a:r>
            <a:r>
              <a:rPr lang="zh-CN" altLang="en-US" sz="3200" b="1" smtClean="0">
                <a:latin typeface="宋体" panose="02010600030101010101" pitchFamily="2" charset="-122"/>
              </a:rPr>
              <a:t>思想感情</a:t>
            </a:r>
            <a:r>
              <a:rPr lang="zh-CN" altLang="zh-CN" sz="3200" b="1" smtClean="0">
                <a:latin typeface="宋体" panose="02010600030101010101" pitchFamily="2" charset="-122"/>
              </a:rPr>
              <a:t>的</a:t>
            </a:r>
            <a:r>
              <a:rPr lang="zh-CN" altLang="zh-CN" sz="3200" b="1">
                <a:latin typeface="宋体" panose="02010600030101010101" pitchFamily="2" charset="-122"/>
              </a:rPr>
              <a:t>句子</a:t>
            </a:r>
            <a:r>
              <a:rPr lang="zh-CN" altLang="zh-CN" sz="3200" b="1" smtClean="0">
                <a:latin typeface="宋体" panose="02010600030101010101" pitchFamily="2" charset="-122"/>
              </a:rPr>
              <a:t>是</a:t>
            </a:r>
            <a:r>
              <a:rPr lang="zh-CN" altLang="en-US" sz="3200" b="1" smtClean="0">
                <a:latin typeface="宋体" panose="02010600030101010101" pitchFamily="2" charset="-122"/>
              </a:rPr>
              <a:t>哪句</a:t>
            </a:r>
            <a:r>
              <a:rPr lang="zh-CN" altLang="zh-CN" sz="3200" b="1" smtClean="0">
                <a:latin typeface="宋体" panose="02010600030101010101" pitchFamily="2" charset="-122"/>
              </a:rPr>
              <a:t>?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405" y="1350151"/>
            <a:ext cx="6993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1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描写了一个怎样的场景？</a:t>
            </a:r>
          </a:p>
          <a:p>
            <a:endParaRPr lang="zh-CN" altLang="zh-CN" sz="3200"/>
          </a:p>
        </p:txBody>
      </p:sp>
      <p:sp>
        <p:nvSpPr>
          <p:cNvPr id="3" name="TextBox 2"/>
          <p:cNvSpPr txBox="1"/>
          <p:nvPr/>
        </p:nvSpPr>
        <p:spPr>
          <a:xfrm>
            <a:off x="467275" y="2084656"/>
            <a:ext cx="82023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3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zh-CN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在赴安西的途中，遇到作为入京使者的故人，一个继续西行，一个东归长安，而自己的妻子也正在长安，正好托故人带封平安家信回去，可偏偏又无纸笔，彼此行色匆匆，只好托故人带个口信的场景</a:t>
            </a:r>
            <a:r>
              <a:rPr lang="zh-CN" altLang="zh-CN" sz="3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9657" y="281868"/>
            <a:ext cx="308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小组合作探究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2" y="0"/>
            <a:ext cx="9144000" cy="6858000"/>
          </a:xfrm>
          <a:prstGeom prst="rect">
            <a:avLst/>
          </a:prstGeom>
        </p:spPr>
      </p:pic>
      <p:sp>
        <p:nvSpPr>
          <p:cNvPr id="22529" name="内容占位符 2"/>
          <p:cNvSpPr>
            <a:spLocks noGrp="1" noChangeArrowheads="1"/>
          </p:cNvSpPr>
          <p:nvPr>
            <p:ph idx="1"/>
          </p:nvPr>
        </p:nvSpPr>
        <p:spPr>
          <a:xfrm>
            <a:off x="294492" y="1078731"/>
            <a:ext cx="7723188" cy="636588"/>
          </a:xfrm>
        </p:spPr>
        <p:txBody>
          <a:bodyPr lIns="68580" tIns="34290" rIns="68580" bIns="34290">
            <a:normAutofit/>
          </a:bodyPr>
          <a:lstStyle/>
          <a:p>
            <a:pPr>
              <a:buNone/>
              <a:defRPr/>
            </a:pPr>
            <a:r>
              <a:rPr lang="zh-CN" altLang="en-US" sz="2800" smtClean="0">
                <a:latin typeface="+mn-ea"/>
                <a:cs typeface="+mn-ea"/>
              </a:rPr>
              <a:t>  </a:t>
            </a:r>
            <a:r>
              <a:rPr lang="zh-CN" altLang="en-US" sz="2800" b="1" smtClean="0">
                <a:latin typeface="+mn-ea"/>
                <a:cs typeface="+mn-ea"/>
              </a:rPr>
              <a:t> 品味</a:t>
            </a:r>
            <a:r>
              <a:rPr lang="zh-CN" altLang="en-US" sz="2800" b="1" noProof="1">
                <a:latin typeface="+mn-ea"/>
                <a:cs typeface="+mn-ea"/>
                <a:sym typeface="+mn-ea"/>
              </a:rPr>
              <a:t>“</a:t>
            </a:r>
            <a:r>
              <a:rPr lang="zh-CN" altLang="zh-CN" sz="2800" b="1">
                <a:latin typeface="+mn-ea"/>
                <a:cs typeface="+mn-ea"/>
              </a:rPr>
              <a:t>故园东望路漫漫</a:t>
            </a:r>
            <a:r>
              <a:rPr lang="zh-CN" altLang="en-US" sz="2800" b="1" noProof="1" smtClean="0">
                <a:latin typeface="+mn-ea"/>
                <a:cs typeface="+mn-ea"/>
                <a:sym typeface="+mn-ea"/>
              </a:rPr>
              <a:t>，双袖龙钟泪不干”</a:t>
            </a:r>
            <a:r>
              <a:rPr lang="zh-CN" altLang="en-US" sz="2800" b="1" noProof="1">
                <a:latin typeface="+mn-ea"/>
                <a:cs typeface="+mn-ea"/>
                <a:sym typeface="+mn-ea"/>
              </a:rPr>
              <a:t>。</a:t>
            </a:r>
            <a:endParaRPr lang="zh-CN" altLang="en-US" sz="2800" b="1" smtClean="0">
              <a:latin typeface="+mn-ea"/>
              <a:cs typeface="+mn-ea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93725" y="408807"/>
            <a:ext cx="232092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6867" name="文本框 44"/>
          <p:cNvSpPr txBox="1">
            <a:spLocks noChangeArrowheads="1"/>
          </p:cNvSpPr>
          <p:nvPr/>
        </p:nvSpPr>
        <p:spPr bwMode="auto">
          <a:xfrm>
            <a:off x="1084263" y="367532"/>
            <a:ext cx="183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品味赏析</a:t>
            </a:r>
          </a:p>
        </p:txBody>
      </p:sp>
      <p:pic>
        <p:nvPicPr>
          <p:cNvPr id="36868" name="图片 47" descr="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738" y="378644"/>
            <a:ext cx="5619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2"/>
          <p:cNvSpPr txBox="1"/>
          <p:nvPr/>
        </p:nvSpPr>
        <p:spPr>
          <a:xfrm>
            <a:off x="317500" y="1601416"/>
            <a:ext cx="8510588" cy="4462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smtClean="0"/>
              <a:t>       </a:t>
            </a:r>
            <a:r>
              <a:rPr lang="zh-CN" altLang="zh-CN" sz="2800" smtClean="0"/>
              <a:t>“故园”</a:t>
            </a:r>
            <a:r>
              <a:rPr lang="zh-CN" altLang="zh-CN" sz="2800"/>
              <a:t>指自己的家园，“东望”点明家园的位置，也说明自己在走马西行</a:t>
            </a:r>
            <a:r>
              <a:rPr lang="zh-CN" altLang="zh-CN" sz="2800" smtClean="0"/>
              <a:t>。“路漫漫”</a:t>
            </a:r>
            <a:r>
              <a:rPr lang="zh-CN" altLang="zh-CN" sz="2800"/>
              <a:t>三字，说明离家之远。诗人辞家远征，回首望故乡，自觉长路漫漫，平沙莽莽，真不知家乡何处</a:t>
            </a:r>
            <a:r>
              <a:rPr lang="en-US" altLang="zh-CN" sz="2800"/>
              <a:t>?</a:t>
            </a:r>
            <a:r>
              <a:rPr lang="zh-CN" altLang="zh-CN" sz="2800"/>
              <a:t>“漫漫”二字，给人以茫茫然的感觉，</a:t>
            </a:r>
            <a:r>
              <a:rPr lang="zh-CN" altLang="zh-CN" sz="2800" b="1">
                <a:solidFill>
                  <a:srgbClr val="FF0000"/>
                </a:solidFill>
              </a:rPr>
              <a:t>说明离家之远。</a:t>
            </a:r>
          </a:p>
          <a:p>
            <a:r>
              <a:rPr lang="en-US" altLang="zh-CN" sz="2800" smtClean="0"/>
              <a:t>        </a:t>
            </a:r>
            <a:r>
              <a:rPr lang="zh-CN" altLang="zh-CN" sz="2800" smtClean="0"/>
              <a:t>下</a:t>
            </a:r>
            <a:r>
              <a:rPr lang="zh-CN" altLang="zh-CN" sz="2800"/>
              <a:t>句诗“双袖龙钟泪不干”写思乡的情状。思乡之泪，龙钟交横，涕泗滂沱，这多少有点</a:t>
            </a:r>
            <a:r>
              <a:rPr lang="zh-CN" altLang="zh-CN" sz="2800" b="1">
                <a:solidFill>
                  <a:srgbClr val="FF0000"/>
                </a:solidFill>
              </a:rPr>
              <a:t>夸张</a:t>
            </a:r>
            <a:r>
              <a:rPr lang="zh-CN" altLang="zh-CN" sz="2800"/>
              <a:t>。仍不失为真实，</a:t>
            </a:r>
            <a:r>
              <a:rPr lang="zh-CN" altLang="zh-CN" sz="2800" b="1">
                <a:solidFill>
                  <a:srgbClr val="FF0000"/>
                </a:solidFill>
              </a:rPr>
              <a:t>为下文写捎书回家“报平安”做了铺垫。</a:t>
            </a:r>
          </a:p>
          <a:p>
            <a:endParaRPr lang="en-US" altLang="zh-CN" sz="2800" smtClean="0"/>
          </a:p>
          <a:p>
            <a:pPr algn="ctr"/>
            <a:r>
              <a:rPr lang="en-US" altLang="zh-CN" sz="3200" b="1">
                <a:solidFill>
                  <a:srgbClr val="FF0000"/>
                </a:solidFill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</a:rPr>
              <a:t>     </a:t>
            </a:r>
            <a:r>
              <a:rPr lang="zh-CN" altLang="zh-CN" sz="3200" b="1" smtClean="0">
                <a:solidFill>
                  <a:srgbClr val="FF0000"/>
                </a:solidFill>
              </a:rPr>
              <a:t>可以</a:t>
            </a:r>
            <a:r>
              <a:rPr lang="zh-CN" altLang="zh-CN" sz="3200" b="1">
                <a:solidFill>
                  <a:srgbClr val="FF0000"/>
                </a:solidFill>
              </a:rPr>
              <a:t>说上句写的是实景，下句写的是实情</a:t>
            </a:r>
            <a:r>
              <a:rPr lang="zh-CN" altLang="zh-CN" sz="2800" smtClean="0"/>
              <a:t>。</a:t>
            </a:r>
            <a:endParaRPr lang="zh-CN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29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1754186"/>
            <a:ext cx="8604448" cy="761643"/>
          </a:xfrm>
        </p:spPr>
        <p:txBody>
          <a:bodyPr lIns="68580" tIns="34290" rIns="68580" bIns="34290">
            <a:normAutofit fontScale="85000" lnSpcReduction="1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smtClean="0">
                <a:latin typeface="+mn-ea"/>
                <a:cs typeface="+mn-ea"/>
              </a:rPr>
              <a:t>  </a:t>
            </a:r>
            <a:r>
              <a:rPr lang="zh-CN" altLang="en-US" sz="2800" b="1" smtClean="0">
                <a:latin typeface="+mn-ea"/>
                <a:cs typeface="+mn-ea"/>
              </a:rPr>
              <a:t> </a:t>
            </a:r>
            <a:r>
              <a:rPr lang="zh-CN" altLang="en-US" sz="3600" b="1" smtClean="0">
                <a:latin typeface="+mn-ea"/>
                <a:cs typeface="+mn-ea"/>
              </a:rPr>
              <a:t>品味</a:t>
            </a:r>
            <a:r>
              <a:rPr lang="zh-CN" altLang="en-US" sz="3600" b="1" noProof="1">
                <a:latin typeface="+mn-ea"/>
                <a:cs typeface="+mn-ea"/>
                <a:sym typeface="+mn-ea"/>
              </a:rPr>
              <a:t>“马上相逢无纸笔，凭君传语报平安”。</a:t>
            </a:r>
            <a:endParaRPr lang="zh-CN" altLang="en-US" sz="3600" b="1" smtClean="0">
              <a:latin typeface="+mn-ea"/>
              <a:cs typeface="+mn-ea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93725" y="1084263"/>
            <a:ext cx="232092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6867" name="文本框 44"/>
          <p:cNvSpPr txBox="1">
            <a:spLocks noChangeArrowheads="1"/>
          </p:cNvSpPr>
          <p:nvPr/>
        </p:nvSpPr>
        <p:spPr bwMode="auto">
          <a:xfrm>
            <a:off x="1084263" y="1042988"/>
            <a:ext cx="183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品味赏析</a:t>
            </a:r>
          </a:p>
        </p:txBody>
      </p:sp>
      <p:pic>
        <p:nvPicPr>
          <p:cNvPr id="36868" name="图片 47" descr="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738" y="1054100"/>
            <a:ext cx="5619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2"/>
          <p:cNvSpPr txBox="1"/>
          <p:nvPr/>
        </p:nvSpPr>
        <p:spPr>
          <a:xfrm>
            <a:off x="317500" y="2515830"/>
            <a:ext cx="8510588" cy="278537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800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“逢”字点出了题目，在赶赴安西的途中，遇到作为入京使者的故人，马上</a:t>
            </a:r>
            <a:r>
              <a:rPr lang="zh-CN" altLang="en-US" sz="3600" b="1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相逢、行者匆匆，一</a:t>
            </a:r>
            <a:r>
              <a:rPr lang="zh-CN" altLang="en-US" sz="36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个继续西行，一个东归长安，而自己的妻子也正在长安，</a:t>
            </a:r>
            <a:r>
              <a:rPr lang="zh-CN" altLang="en-US" sz="36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正好托故人带封平安家信回去，可偏偏又无纸</a:t>
            </a:r>
            <a:r>
              <a:rPr lang="zh-CN" altLang="en-US" sz="3600" b="1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笔，急中生智，托故</a:t>
            </a:r>
            <a:r>
              <a:rPr lang="zh-CN" altLang="en-US" sz="36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人带</a:t>
            </a:r>
            <a:r>
              <a:rPr lang="zh-CN" altLang="en-US" sz="3600" b="1" noProof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个平安口信给家人。</a:t>
            </a:r>
            <a:endParaRPr lang="zh-CN" altLang="en-US" sz="3600" b="1" noProof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29" name="内容占位符 2"/>
          <p:cNvSpPr>
            <a:spLocks noGrp="1" noChangeArrowheads="1"/>
          </p:cNvSpPr>
          <p:nvPr>
            <p:ph idx="1"/>
          </p:nvPr>
        </p:nvSpPr>
        <p:spPr>
          <a:xfrm>
            <a:off x="711200" y="1885950"/>
            <a:ext cx="7723188" cy="636588"/>
          </a:xfrm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smtClean="0">
                <a:latin typeface="+mn-ea"/>
                <a:cs typeface="+mn-ea"/>
              </a:rPr>
              <a:t>  </a:t>
            </a:r>
            <a:r>
              <a:rPr lang="zh-CN" altLang="en-US" sz="2400" b="1" smtClean="0">
                <a:latin typeface="+mn-ea"/>
                <a:cs typeface="+mn-ea"/>
              </a:rPr>
              <a:t> </a:t>
            </a:r>
            <a:endParaRPr lang="zh-CN" altLang="en-US" sz="2400" b="1" smtClean="0">
              <a:latin typeface="+mn-ea"/>
              <a:cs typeface="+mn-ea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93725" y="1084263"/>
            <a:ext cx="232092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6867" name="文本框 44"/>
          <p:cNvSpPr txBox="1">
            <a:spLocks noChangeArrowheads="1"/>
          </p:cNvSpPr>
          <p:nvPr/>
        </p:nvSpPr>
        <p:spPr bwMode="auto">
          <a:xfrm>
            <a:off x="1084263" y="980728"/>
            <a:ext cx="183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主旨探究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8" name="图片 47" descr="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738" y="1054100"/>
            <a:ext cx="5619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2"/>
          <p:cNvSpPr txBox="1"/>
          <p:nvPr/>
        </p:nvSpPr>
        <p:spPr>
          <a:xfrm>
            <a:off x="317500" y="1700808"/>
            <a:ext cx="8510588" cy="45647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81000">
              <a:lnSpc>
                <a:spcPct val="150000"/>
              </a:lnSpc>
              <a:tabLst>
                <a:tab pos="2743200"/>
              </a:tabLst>
            </a:pPr>
            <a:r>
              <a:rPr lang="en-US" altLang="zh-CN" sz="2800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  </a:t>
            </a:r>
            <a:r>
              <a:rPr lang="zh-CN" altLang="en-US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本诗描写了</a:t>
            </a:r>
            <a:r>
              <a:rPr lang="zh-CN" altLang="zh-CN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诗人</a:t>
            </a:r>
            <a:r>
              <a:rPr lang="zh-CN" altLang="zh-CN" sz="4000" b="1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在远赴边塞的途中，偶遇返京的使者，托使者带平安</a:t>
            </a:r>
            <a:r>
              <a:rPr lang="zh-CN" altLang="zh-CN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口信</a:t>
            </a:r>
            <a:r>
              <a:rPr lang="zh-CN" altLang="en-US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的</a:t>
            </a:r>
            <a:r>
              <a:rPr lang="zh-CN" altLang="zh-CN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场景</a:t>
            </a:r>
            <a:r>
              <a:rPr lang="zh-CN" altLang="zh-CN" sz="4000" b="1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，抒发了诗人报国与亲情难以两全</a:t>
            </a:r>
            <a:r>
              <a:rPr lang="zh-CN" altLang="zh-CN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以及</a:t>
            </a:r>
            <a:r>
              <a:rPr lang="zh-CN" altLang="zh-CN" sz="4000" b="1" kern="100" smtClean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思念</a:t>
            </a:r>
            <a:r>
              <a:rPr lang="zh-CN" altLang="zh-CN" sz="4000" b="1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亲人又不愿让亲挂念复杂感情。</a:t>
            </a:r>
            <a:endParaRPr lang="zh-CN" altLang="zh-CN" sz="4000" b="1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9" name="圆角矩形 48"/>
          <p:cNvSpPr/>
          <p:nvPr/>
        </p:nvSpPr>
        <p:spPr>
          <a:xfrm>
            <a:off x="639763" y="583605"/>
            <a:ext cx="2463800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7890" name="文本框 51"/>
          <p:cNvSpPr txBox="1">
            <a:spLocks noChangeArrowheads="1"/>
          </p:cNvSpPr>
          <p:nvPr/>
        </p:nvSpPr>
        <p:spPr bwMode="auto">
          <a:xfrm>
            <a:off x="1192213" y="548680"/>
            <a:ext cx="1911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鉴赏评价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1" name="图片 52" descr="评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763" y="58360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内容占位符 6"/>
          <p:cNvSpPr>
            <a:spLocks noGrp="1" noChangeArrowheads="1"/>
          </p:cNvSpPr>
          <p:nvPr>
            <p:ph idx="1"/>
          </p:nvPr>
        </p:nvSpPr>
        <p:spPr>
          <a:xfrm>
            <a:off x="755576" y="1719783"/>
            <a:ext cx="6419850" cy="77311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zh-CN" altLang="zh-CN" sz="3900" b="1"/>
              <a:t>试分析《逢入京使》的艺术</a:t>
            </a:r>
            <a:r>
              <a:rPr lang="zh-CN" altLang="zh-CN" sz="3900" b="1" smtClean="0"/>
              <a:t>特色</a:t>
            </a:r>
            <a:r>
              <a:rPr lang="zh-CN" altLang="en-US" b="1" smtClean="0"/>
              <a:t>。</a:t>
            </a:r>
          </a:p>
        </p:txBody>
      </p:sp>
      <p:sp>
        <p:nvSpPr>
          <p:cNvPr id="38917" name="内容占位符 2"/>
          <p:cNvSpPr txBox="1">
            <a:spLocks noChangeArrowheads="1"/>
          </p:cNvSpPr>
          <p:nvPr/>
        </p:nvSpPr>
        <p:spPr bwMode="auto">
          <a:xfrm>
            <a:off x="467544" y="2492896"/>
            <a:ext cx="8402638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smtClean="0">
                <a:solidFill>
                  <a:srgbClr val="9933FF"/>
                </a:solidFill>
              </a:rPr>
              <a:t>        </a:t>
            </a:r>
            <a:r>
              <a:rPr lang="zh-CN" altLang="zh-CN" sz="3600" b="1" smtClean="0">
                <a:solidFill>
                  <a:srgbClr val="002060"/>
                </a:solidFill>
              </a:rPr>
              <a:t>这</a:t>
            </a:r>
            <a:r>
              <a:rPr lang="zh-CN" altLang="zh-CN" sz="3600" b="1">
                <a:solidFill>
                  <a:srgbClr val="002060"/>
                </a:solidFill>
              </a:rPr>
              <a:t>首诗语言朴素自然，既有生活情趣，又有人情味，清新明快，余味深长，不加雕琢，信口而成又感情真挚。诗人善于把许多人心头所想、口里欲说的话，用艺术手法加以提炼和概括，使之具有典型的意义。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2" name="圆角矩形 71"/>
          <p:cNvSpPr/>
          <p:nvPr/>
        </p:nvSpPr>
        <p:spPr>
          <a:xfrm>
            <a:off x="642938" y="393155"/>
            <a:ext cx="22701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38915" name="文本框 72"/>
          <p:cNvSpPr txBox="1">
            <a:spLocks noChangeArrowheads="1"/>
          </p:cNvSpPr>
          <p:nvPr/>
        </p:nvSpPr>
        <p:spPr bwMode="auto">
          <a:xfrm>
            <a:off x="1152525" y="377280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pic>
        <p:nvPicPr>
          <p:cNvPr id="38916" name="图片 74" descr="外链_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377280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-148828" y="981264"/>
            <a:ext cx="6419056" cy="5141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800" b="1"/>
              <a:t>白雪歌送武判官归京</a:t>
            </a:r>
          </a:p>
          <a:p>
            <a:pPr marL="0" indent="0" algn="ctr">
              <a:buNone/>
            </a:pPr>
            <a:r>
              <a:rPr lang="zh-CN" altLang="en-US" sz="2800" b="1"/>
              <a:t>岑参</a:t>
            </a:r>
          </a:p>
          <a:p>
            <a:pPr marL="0" indent="0" algn="ctr">
              <a:buNone/>
            </a:pPr>
            <a:r>
              <a:rPr lang="zh-CN" altLang="en-US" sz="2800" b="1"/>
              <a:t>北风</a:t>
            </a:r>
            <a:r>
              <a:rPr lang="zh-CN" altLang="en-US" sz="2800" b="1" smtClean="0"/>
              <a:t>卷</a:t>
            </a:r>
            <a:r>
              <a:rPr lang="zh-CN" altLang="en-US" sz="2800" b="1"/>
              <a:t>地白草折，</a:t>
            </a:r>
            <a:r>
              <a:rPr lang="zh-CN" altLang="en-US" sz="2800" b="1" i="1">
                <a:solidFill>
                  <a:srgbClr val="FF0000"/>
                </a:solidFill>
              </a:rPr>
              <a:t>胡天</a:t>
            </a:r>
            <a:r>
              <a:rPr lang="zh-CN" altLang="en-US" sz="2800" b="1"/>
              <a:t>八月即飞雪。</a:t>
            </a: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忽如一夜春风来，千树万树梨花开。</a:t>
            </a:r>
          </a:p>
          <a:p>
            <a:pPr marL="0" indent="0" algn="ctr">
              <a:buNone/>
            </a:pPr>
            <a:r>
              <a:rPr lang="zh-CN" altLang="en-US" sz="2800" b="1"/>
              <a:t>散入珠帘湿罗幕，狐裘不暖锦衾薄。</a:t>
            </a:r>
          </a:p>
          <a:p>
            <a:pPr marL="0" indent="0" algn="ctr">
              <a:buNone/>
            </a:pPr>
            <a:r>
              <a:rPr lang="zh-CN" altLang="en-US" sz="2800" b="1"/>
              <a:t>将军角弓不得控，都护铁衣冷难着。</a:t>
            </a:r>
          </a:p>
          <a:p>
            <a:pPr marL="0" indent="0" algn="ctr">
              <a:buNone/>
            </a:pPr>
            <a:r>
              <a:rPr lang="zh-CN" altLang="en-US" sz="2800" b="1"/>
              <a:t>瀚海阑干百丈冰，愁云惨淡万里凝。</a:t>
            </a:r>
          </a:p>
          <a:p>
            <a:pPr marL="0" indent="0" algn="ctr">
              <a:buNone/>
            </a:pPr>
            <a:r>
              <a:rPr lang="zh-CN" altLang="en-US" sz="2800" b="1"/>
              <a:t>中军置酒饮归客，</a:t>
            </a:r>
            <a:r>
              <a:rPr lang="zh-CN" altLang="en-US" sz="2800" b="1" i="1">
                <a:solidFill>
                  <a:srgbClr val="FF0000"/>
                </a:solidFill>
              </a:rPr>
              <a:t>胡琴</a:t>
            </a:r>
            <a:r>
              <a:rPr lang="zh-CN" altLang="en-US" sz="2800" b="1"/>
              <a:t>琵琶与</a:t>
            </a:r>
            <a:r>
              <a:rPr lang="zh-CN" altLang="en-US" sz="2800" b="1" i="1">
                <a:solidFill>
                  <a:srgbClr val="FF0000"/>
                </a:solidFill>
              </a:rPr>
              <a:t>羌笛</a:t>
            </a:r>
            <a:r>
              <a:rPr lang="zh-CN" altLang="en-US" sz="2800" b="1"/>
              <a:t>。</a:t>
            </a:r>
          </a:p>
          <a:p>
            <a:pPr marL="0" indent="0" algn="ctr">
              <a:buNone/>
            </a:pPr>
            <a:r>
              <a:rPr lang="zh-CN" altLang="en-US" sz="2800" b="1"/>
              <a:t>纷纷暮雪下辕门，风掣红旗冻不翻。</a:t>
            </a:r>
          </a:p>
          <a:p>
            <a:pPr marL="0" indent="0" algn="ctr">
              <a:buNone/>
            </a:pPr>
            <a:r>
              <a:rPr lang="zh-CN" altLang="en-US" sz="2800" b="1"/>
              <a:t>轮台东门送君去，去时雪满天山路。</a:t>
            </a:r>
          </a:p>
          <a:p>
            <a:pPr marL="0" indent="0" algn="ctr">
              <a:buNone/>
            </a:pPr>
            <a:r>
              <a:rPr lang="zh-CN" altLang="en-US" sz="2800" b="1"/>
              <a:t>山回路转不见君，雪上空留马行处。</a:t>
            </a:r>
          </a:p>
          <a:p>
            <a:pPr marL="0" indent="0" algn="ctr">
              <a:buNone/>
            </a:pPr>
            <a:endParaRPr lang="zh-CN" altLang="en-US" sz="2800" b="1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169368"/>
            <a:ext cx="2932549" cy="466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2" name="圆角矩形 71"/>
          <p:cNvSpPr/>
          <p:nvPr/>
        </p:nvSpPr>
        <p:spPr>
          <a:xfrm>
            <a:off x="642938" y="708571"/>
            <a:ext cx="22701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38915" name="文本框 72"/>
          <p:cNvSpPr txBox="1">
            <a:spLocks noChangeArrowheads="1"/>
          </p:cNvSpPr>
          <p:nvPr/>
        </p:nvSpPr>
        <p:spPr bwMode="auto">
          <a:xfrm>
            <a:off x="1152525" y="692696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pic>
        <p:nvPicPr>
          <p:cNvPr id="38916" name="图片 74" descr="外链_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692696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94130" y="1916832"/>
            <a:ext cx="8291264" cy="36724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47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700" b="1" smtClean="0">
                <a:latin typeface="楷体" panose="02010609060101010101" pitchFamily="49" charset="-122"/>
                <a:ea typeface="楷体" panose="02010609060101010101" pitchFamily="49" charset="-122"/>
              </a:rPr>
              <a:t>创作</a:t>
            </a:r>
            <a:r>
              <a:rPr lang="zh-CN" altLang="zh-CN" sz="4700" b="1">
                <a:latin typeface="楷体" panose="02010609060101010101" pitchFamily="49" charset="-122"/>
                <a:ea typeface="楷体" panose="02010609060101010101" pitchFamily="49" charset="-122"/>
              </a:rPr>
              <a:t>背景：天宝十三载是岑参第二次出塞，充任安西北庭节度使封常清的判官（节度使的僚属），而武判官即其前任，诗人在轮台送他归京（唐代都城长安）而写下了此诗。</a:t>
            </a:r>
          </a:p>
          <a:p>
            <a:pPr marL="0" indent="0"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2" name="圆角矩形 71"/>
          <p:cNvSpPr/>
          <p:nvPr/>
        </p:nvSpPr>
        <p:spPr>
          <a:xfrm>
            <a:off x="642938" y="708571"/>
            <a:ext cx="22701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38915" name="文本框 72"/>
          <p:cNvSpPr txBox="1">
            <a:spLocks noChangeArrowheads="1"/>
          </p:cNvSpPr>
          <p:nvPr/>
        </p:nvSpPr>
        <p:spPr bwMode="auto">
          <a:xfrm>
            <a:off x="1152525" y="704840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pic>
        <p:nvPicPr>
          <p:cNvPr id="38916" name="图片 74" descr="外链_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704840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296097"/>
            <a:ext cx="849694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600" b="1"/>
              <a:t>翻译</a:t>
            </a:r>
            <a:r>
              <a:rPr lang="zh-CN" altLang="zh-CN" sz="2600" b="1" smtClean="0"/>
              <a:t>：</a:t>
            </a:r>
            <a:endParaRPr lang="en-US" altLang="zh-CN" sz="2600" b="1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 smtClean="0"/>
              <a:t>北风</a:t>
            </a:r>
            <a:r>
              <a:rPr lang="zh-CN" altLang="zh-CN" sz="2600" b="1"/>
              <a:t>席卷大地吹折了白草，塞北的天空八月就飘降大雪。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仿佛一夜之间春风吹来，树上有如梨花争相开放。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雪花飞进珠帘沾湿了罗幕，狐裘不保暖盖上锦被也嫌单薄。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将军的手冻得拉不开弓，铁甲冰冷得让人难以穿上。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无边沙漠结着厚厚的冰，万里长空凝聚着惨淡愁云。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主帅帐中摆酒为归客饯行，胡琴琵琶羌笛合奏来助兴。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傍晚辕门前大雪落个不停，红旗冻僵了风也无法牵引。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轮台东门外欢送你回京去，你去时大雪盖满了天山路。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600" b="1"/>
              <a:t>山路曲折已不见你的身影，雪地上只留下一行马蹄印迹</a:t>
            </a:r>
            <a:r>
              <a:rPr lang="zh-CN" altLang="zh-CN" sz="2600" b="1" smtClean="0"/>
              <a:t>。</a:t>
            </a:r>
            <a:endParaRPr lang="zh-CN" altLang="zh-CN" sz="2600" b="1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3" y="0"/>
            <a:ext cx="9144000" cy="6858000"/>
          </a:xfrm>
          <a:prstGeom prst="rect">
            <a:avLst/>
          </a:prstGeom>
        </p:spPr>
      </p:pic>
      <p:sp>
        <p:nvSpPr>
          <p:cNvPr id="72" name="圆角矩形 71"/>
          <p:cNvSpPr/>
          <p:nvPr/>
        </p:nvSpPr>
        <p:spPr>
          <a:xfrm>
            <a:off x="642938" y="708571"/>
            <a:ext cx="22701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38915" name="文本框 72"/>
          <p:cNvSpPr txBox="1">
            <a:spLocks noChangeArrowheads="1"/>
          </p:cNvSpPr>
          <p:nvPr/>
        </p:nvSpPr>
        <p:spPr bwMode="auto">
          <a:xfrm>
            <a:off x="1152525" y="692696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pic>
        <p:nvPicPr>
          <p:cNvPr id="38916" name="图片 74" descr="外链_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692696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2372" y="1556792"/>
            <a:ext cx="8219256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         </a:t>
            </a:r>
            <a:r>
              <a:rPr lang="zh-CN" altLang="zh-CN" sz="4400" b="1" smtClean="0">
                <a:solidFill>
                  <a:srgbClr val="FF0000"/>
                </a:solidFill>
              </a:rPr>
              <a:t>赏析</a:t>
            </a:r>
            <a:r>
              <a:rPr lang="zh-CN" altLang="zh-CN" sz="4400" b="1">
                <a:solidFill>
                  <a:srgbClr val="FF0000"/>
                </a:solidFill>
              </a:rPr>
              <a:t>：岑参在这首诗中，描绘了祖国西北边塞的壮丽景色，以及边塞军营送别归京使臣的热烈场面，表现了诗人和边防将士的爱国热情，以及他们对战友的真挚感情。</a:t>
            </a:r>
          </a:p>
          <a:p>
            <a:pPr marL="0" indent="0">
              <a:buNone/>
            </a:pP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C:\Users\Administrator.XZ-20140622QEVN\Desktop\tim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534" y="-171400"/>
            <a:ext cx="9913101" cy="743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5" name="内容占位符 2"/>
          <p:cNvSpPr>
            <a:spLocks noGrp="1" noChangeArrowheads="1"/>
          </p:cNvSpPr>
          <p:nvPr>
            <p:ph idx="1"/>
          </p:nvPr>
        </p:nvSpPr>
        <p:spPr>
          <a:xfrm>
            <a:off x="612774" y="1927225"/>
            <a:ext cx="8207697" cy="3157959"/>
          </a:xfrm>
        </p:spPr>
        <p:txBody>
          <a:bodyPr lIns="68580" tIns="34290" rIns="68580" bIns="34290">
            <a:normAutofit lnSpcReduction="10000"/>
          </a:bodyPr>
          <a:lstStyle/>
          <a:p>
            <a:pPr marL="0" indent="0">
              <a:buNone/>
            </a:pPr>
            <a:r>
              <a:rPr lang="en-US" altLang="zh-CN" sz="4800" b="1"/>
              <a:t>1. </a:t>
            </a:r>
            <a:r>
              <a:rPr lang="zh-CN" altLang="zh-CN" sz="4800" b="1"/>
              <a:t>背诵诗歌，并默写。</a:t>
            </a:r>
          </a:p>
          <a:p>
            <a:pPr marL="0" indent="0">
              <a:buNone/>
            </a:pPr>
            <a:endParaRPr lang="en-US" altLang="zh-CN" sz="4800" b="1" smtClean="0"/>
          </a:p>
          <a:p>
            <a:pPr marL="0" indent="0">
              <a:buNone/>
            </a:pPr>
            <a:r>
              <a:rPr lang="en-US" altLang="zh-CN" sz="4800" b="1" smtClean="0"/>
              <a:t>2</a:t>
            </a:r>
            <a:r>
              <a:rPr lang="en-US" altLang="zh-CN" sz="4800" b="1"/>
              <a:t>. </a:t>
            </a:r>
            <a:r>
              <a:rPr lang="zh-CN" altLang="zh-CN" sz="4800" b="1"/>
              <a:t>收集有关于思乡的诗词及边塞诗做摘抄并背诵。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4000" smtClean="0"/>
          </a:p>
        </p:txBody>
      </p:sp>
      <p:sp>
        <p:nvSpPr>
          <p:cNvPr id="60" name="圆角矩形 59"/>
          <p:cNvSpPr/>
          <p:nvPr/>
        </p:nvSpPr>
        <p:spPr>
          <a:xfrm>
            <a:off x="560388" y="1058863"/>
            <a:ext cx="2166937" cy="49212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55300" name="文本框 60"/>
          <p:cNvSpPr txBox="1">
            <a:spLocks noChangeArrowheads="1"/>
          </p:cNvSpPr>
          <p:nvPr/>
        </p:nvSpPr>
        <p:spPr bwMode="auto">
          <a:xfrm>
            <a:off x="683568" y="1031875"/>
            <a:ext cx="2223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  业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5301" name="图片 70" descr="咨询总结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525" y="979488"/>
            <a:ext cx="66357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198100" y="11442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43621" y="597183"/>
            <a:ext cx="2365375" cy="490537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3075" name="文本框 9"/>
          <p:cNvSpPr txBox="1">
            <a:spLocks noChangeArrowheads="1"/>
          </p:cNvSpPr>
          <p:nvPr/>
        </p:nvSpPr>
        <p:spPr bwMode="auto">
          <a:xfrm>
            <a:off x="788168" y="544963"/>
            <a:ext cx="1819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zh-CN" sz="3200" b="1">
              <a:solidFill>
                <a:srgbClr val="1624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255090"/>
            <a:ext cx="47525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/>
              <a:t>         </a:t>
            </a:r>
            <a:r>
              <a:rPr lang="zh-CN" altLang="zh-CN" sz="3200" b="1" smtClean="0"/>
              <a:t>岑参</a:t>
            </a:r>
            <a:r>
              <a:rPr lang="en-US" altLang="zh-CN" sz="3200" b="1"/>
              <a:t>(</a:t>
            </a:r>
            <a:r>
              <a:rPr lang="zh-CN" altLang="zh-CN" sz="3200" b="1"/>
              <a:t>约</a:t>
            </a:r>
            <a:r>
              <a:rPr lang="en-US" altLang="zh-CN" sz="3200" b="1"/>
              <a:t>715—770)</a:t>
            </a:r>
            <a:r>
              <a:rPr lang="zh-CN" altLang="zh-CN" sz="3200" b="1"/>
              <a:t>，</a:t>
            </a:r>
            <a:r>
              <a:rPr lang="zh-CN" altLang="zh-CN" sz="3200" b="1">
                <a:solidFill>
                  <a:srgbClr val="FF0000"/>
                </a:solidFill>
              </a:rPr>
              <a:t>盛唐时期边塞诗人</a:t>
            </a:r>
            <a:r>
              <a:rPr lang="zh-CN" altLang="zh-CN" sz="3200" b="1"/>
              <a:t>，南阳人。岑参工诗，长于七言歌行，</a:t>
            </a:r>
            <a:r>
              <a:rPr lang="zh-CN" altLang="zh-CN" sz="3200" b="1">
                <a:solidFill>
                  <a:srgbClr val="FF0000"/>
                </a:solidFill>
              </a:rPr>
              <a:t>代表作是《白雪歌送武判官归京》</a:t>
            </a:r>
            <a:r>
              <a:rPr lang="zh-CN" altLang="zh-CN" sz="3200" b="1"/>
              <a:t>。现存诗</a:t>
            </a:r>
            <a:r>
              <a:rPr lang="en-US" altLang="zh-CN" sz="3200" b="1"/>
              <a:t>360</a:t>
            </a:r>
            <a:r>
              <a:rPr lang="zh-CN" altLang="zh-CN" sz="3200" b="1"/>
              <a:t>首。对边塞风光、军旅生活，以及塞外文化风俗有亲切的感受，故其边塞诗尤多佳作</a:t>
            </a:r>
            <a:r>
              <a:rPr lang="zh-CN" altLang="zh-CN" sz="3200" b="1" smtClean="0"/>
              <a:t>。</a:t>
            </a:r>
            <a:r>
              <a:rPr lang="zh-CN" altLang="zh-CN" sz="3200" b="1" smtClean="0">
                <a:solidFill>
                  <a:srgbClr val="FF0000"/>
                </a:solidFill>
              </a:rPr>
              <a:t>与高适并</a:t>
            </a:r>
            <a:r>
              <a:rPr lang="zh-CN" altLang="zh-CN" sz="3200" b="1">
                <a:solidFill>
                  <a:srgbClr val="FF0000"/>
                </a:solidFill>
              </a:rPr>
              <a:t>称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zh-CN" sz="3200" b="1">
                <a:solidFill>
                  <a:srgbClr val="FF0000"/>
                </a:solidFill>
              </a:rPr>
              <a:t>高岑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  <a:r>
              <a:rPr lang="zh-CN" altLang="zh-CN" sz="3200" b="1" smtClean="0">
                <a:solidFill>
                  <a:srgbClr val="FF0000"/>
                </a:solidFill>
              </a:rPr>
              <a:t>。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1187401"/>
            <a:ext cx="3558660" cy="5049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46" descr="人物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598" y="563219"/>
            <a:ext cx="5461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685800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522288" y="686594"/>
              <a:ext cx="2322512" cy="490538"/>
            </a:xfrm>
            <a:prstGeom prst="roundRect">
              <a:avLst/>
            </a:prstGeom>
            <a:noFill/>
            <a:ln w="3175">
              <a:solidFill>
                <a:srgbClr val="FF0000"/>
              </a:solidFill>
              <a:prstDash val="soli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00" noProof="1"/>
            </a:p>
          </p:txBody>
        </p:sp>
        <p:sp>
          <p:nvSpPr>
            <p:cNvPr id="31746" name="文本框 19"/>
            <p:cNvSpPr txBox="1">
              <a:spLocks noChangeArrowheads="1"/>
            </p:cNvSpPr>
            <p:nvPr/>
          </p:nvSpPr>
          <p:spPr bwMode="auto">
            <a:xfrm>
              <a:off x="1059726" y="639763"/>
              <a:ext cx="21399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rgbClr val="16247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知识链接</a:t>
              </a:r>
              <a:endPara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747" name="图片 21" descr="背景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6326" y="705644"/>
              <a:ext cx="514350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50900" y="1340768"/>
              <a:ext cx="8442200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4800">
                  <a:latin typeface="华文行楷" panose="02010800040101010101" pitchFamily="2" charset="-122"/>
                  <a:ea typeface="华文行楷" panose="02010800040101010101" pitchFamily="2" charset="-122"/>
                </a:rPr>
                <a:t>诗</a:t>
              </a:r>
            </a:p>
            <a:p>
              <a:r>
                <a:rPr lang="zh-CN" altLang="en-US" sz="24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</a:t>
              </a:r>
              <a:r>
                <a:rPr lang="zh-CN" altLang="en-US" sz="32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3200">
                  <a:latin typeface="华文行楷" panose="02010800040101010101" pitchFamily="2" charset="-122"/>
                  <a:ea typeface="华文行楷" panose="02010800040101010101" pitchFamily="2" charset="-122"/>
                </a:rPr>
                <a:t>诗又称出塞诗，是唐代汉族诗歌的主要</a:t>
              </a:r>
              <a:r>
                <a:rPr lang="zh-CN" altLang="en-US" sz="32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题材，主要描写</a:t>
              </a:r>
              <a:r>
                <a:rPr lang="zh-CN" altLang="en-US" sz="3200" b="1" smtClean="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3200" b="1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生活经历和军旅</a:t>
              </a:r>
              <a:r>
                <a:rPr lang="zh-CN" altLang="en-US" sz="3200" b="1" smtClean="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生活</a:t>
              </a:r>
              <a:r>
                <a:rPr lang="zh-CN" altLang="en-US" sz="32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en-US" altLang="zh-CN" sz="320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r>
                <a:rPr lang="en-US" altLang="zh-CN" sz="24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</a:t>
              </a:r>
            </a:p>
            <a:p>
              <a:r>
                <a:rPr lang="en-US" altLang="zh-CN" sz="2400"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  <a:r>
                <a:rPr lang="en-US" altLang="zh-CN" sz="24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</a:t>
              </a:r>
              <a:r>
                <a:rPr lang="zh-CN" altLang="en-US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诗题材开阔，内容包括：</a:t>
              </a:r>
            </a:p>
            <a:p>
              <a:r>
                <a:rPr lang="en-US" altLang="zh-CN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1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、边塞壮丽的风光；</a:t>
              </a:r>
            </a:p>
            <a:p>
              <a:r>
                <a:rPr lang="en-US" altLang="zh-CN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2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、边疆战士的艰苦生活；</a:t>
              </a:r>
            </a:p>
            <a:p>
              <a:r>
                <a:rPr lang="en-US" altLang="zh-CN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3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、杀敌报国，建功立业的抱负；</a:t>
              </a:r>
            </a:p>
            <a:p>
              <a:r>
                <a:rPr lang="en-US" altLang="zh-CN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4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、戍边将士思乡的情思。</a:t>
              </a:r>
            </a:p>
            <a:p>
              <a:r>
                <a:rPr lang="en-US" altLang="zh-CN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  5</a:t>
              </a:r>
              <a:r>
                <a:rPr lang="zh-CN" altLang="en-US" sz="2800">
                  <a:latin typeface="华文行楷" panose="02010800040101010101" pitchFamily="2" charset="-122"/>
                  <a:ea typeface="华文行楷" panose="02010800040101010101" pitchFamily="2" charset="-122"/>
                </a:rPr>
                <a:t>、批判战争破坏了人民的生活，渴求和平安定。</a:t>
              </a: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685800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522288" y="686594"/>
              <a:ext cx="2322512" cy="490538"/>
            </a:xfrm>
            <a:prstGeom prst="roundRect">
              <a:avLst/>
            </a:prstGeom>
            <a:noFill/>
            <a:ln w="3175">
              <a:solidFill>
                <a:srgbClr val="FF0000"/>
              </a:solidFill>
              <a:prstDash val="soli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00" noProof="1"/>
            </a:p>
          </p:txBody>
        </p:sp>
        <p:sp>
          <p:nvSpPr>
            <p:cNvPr id="31746" name="文本框 19"/>
            <p:cNvSpPr txBox="1">
              <a:spLocks noChangeArrowheads="1"/>
            </p:cNvSpPr>
            <p:nvPr/>
          </p:nvSpPr>
          <p:spPr bwMode="auto">
            <a:xfrm>
              <a:off x="1059726" y="639763"/>
              <a:ext cx="21399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rgbClr val="16247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知识链接</a:t>
              </a:r>
              <a:endPara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747" name="图片 21" descr="背景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6326" y="705644"/>
              <a:ext cx="514350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50900" y="1516063"/>
              <a:ext cx="8442200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4800">
                  <a:latin typeface="华文行楷" panose="02010800040101010101" pitchFamily="2" charset="-122"/>
                  <a:ea typeface="华文行楷" panose="02010800040101010101" pitchFamily="2" charset="-122"/>
                </a:rPr>
                <a:t>诗</a:t>
              </a:r>
            </a:p>
            <a:p>
              <a:r>
                <a:rPr lang="zh-CN" altLang="en-US" sz="28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</a:t>
              </a:r>
              <a:r>
                <a:rPr lang="zh-CN" altLang="en-US" sz="36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边塞</a:t>
              </a:r>
              <a:r>
                <a:rPr lang="zh-CN" altLang="en-US" sz="3600">
                  <a:latin typeface="华文行楷" panose="02010800040101010101" pitchFamily="2" charset="-122"/>
                  <a:ea typeface="华文行楷" panose="02010800040101010101" pitchFamily="2" charset="-122"/>
                </a:rPr>
                <a:t>诗代表人物是：王昌龄、岑参、高适、李贺等。</a:t>
              </a:r>
            </a:p>
            <a:p>
              <a:endParaRPr lang="en-US" altLang="zh-CN" sz="280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endPara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r>
                <a:rPr lang="en-US" altLang="zh-CN" sz="32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</a:t>
              </a:r>
              <a:r>
                <a:rPr lang="zh-CN" altLang="en-US" sz="320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主要意象：</a:t>
              </a:r>
              <a:r>
                <a:rPr lang="zh-CN" altLang="en-US" sz="3200">
                  <a:latin typeface="华文行楷" panose="02010800040101010101" pitchFamily="2" charset="-122"/>
                  <a:ea typeface="华文行楷" panose="02010800040101010101" pitchFamily="2" charset="-122"/>
                </a:rPr>
                <a:t>烽火、狼烟、马、宝剑、铠甲、孤城、羌笛、胡雁、鹰、夕阳、大漠、长河、长城、边城、胡天等。</a:t>
              </a:r>
            </a:p>
            <a:p>
              <a:endPara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22288" y="1025525"/>
            <a:ext cx="2322512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1746" name="文本框 19"/>
          <p:cNvSpPr txBox="1">
            <a:spLocks noChangeArrowheads="1"/>
          </p:cNvSpPr>
          <p:nvPr/>
        </p:nvSpPr>
        <p:spPr bwMode="auto">
          <a:xfrm>
            <a:off x="1055688" y="995363"/>
            <a:ext cx="2139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背景资料</a:t>
            </a:r>
          </a:p>
        </p:txBody>
      </p:sp>
      <p:pic>
        <p:nvPicPr>
          <p:cNvPr id="31747" name="图片 21" descr="背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288" y="1014413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内容占位符 5"/>
          <p:cNvSpPr>
            <a:spLocks noGrp="1" noChangeArrowheads="1"/>
          </p:cNvSpPr>
          <p:nvPr>
            <p:ph idx="1"/>
          </p:nvPr>
        </p:nvSpPr>
        <p:spPr>
          <a:xfrm>
            <a:off x="741363" y="1827213"/>
            <a:ext cx="7707312" cy="411638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           </a:t>
            </a:r>
            <a:r>
              <a:rPr lang="zh-CN" altLang="en-US" sz="3500" b="1" smtClean="0"/>
              <a:t>《逢入京使》这首诗作于天宝八载(749)诗人赴安西途中。这是岑参第一次远赴西域，任安西节度使幕府书记。此时诗人34岁，前半生功名不如意，无奈之下，出塞任职。他告别了在长安的妻子，跃马踏上漫漫征途，西出阳关，奔赴安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832"/>
            <a:ext cx="9144000" cy="64983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5" y="620688"/>
            <a:ext cx="9123725" cy="6179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54"/>
            <a:ext cx="9144000" cy="67708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468"/>
            <a:ext cx="9252520" cy="68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-396552" y="836712"/>
            <a:ext cx="838842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Ctr="0" compatLnSpc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400" b="1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6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逢入京使</a:t>
            </a:r>
            <a:endParaRPr lang="en-US" altLang="zh-CN" sz="6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岑参</a:t>
            </a:r>
            <a:b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故园东望路漫漫，</a:t>
            </a:r>
            <a:b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双袖龙钟泪不干。</a:t>
            </a:r>
            <a:b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马上相逢无纸笔，</a:t>
            </a:r>
            <a:b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凭君传语报平安。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1521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</a:rPr>
              <a:t>读一读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108</Paragraphs>
  <Slides>25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Calibri</vt:lpstr>
      <vt:lpstr>宋体</vt:lpstr>
      <vt:lpstr>黑体</vt:lpstr>
      <vt:lpstr>华文行楷</vt:lpstr>
      <vt:lpstr>楷体</vt:lpstr>
      <vt:lpstr>华文楷体</vt:lpstr>
      <vt:lpstr>楷体_GB2312</vt:lpstr>
      <vt:lpstr>Times New Roman</vt:lpstr>
      <vt:lpstr>Courier New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“逢入京使”解题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2021-04-15T12:31:34.870</cp:lastPrinted>
  <dcterms:created xsi:type="dcterms:W3CDTF">2021-04-15T12:31:34Z</dcterms:created>
  <dcterms:modified xsi:type="dcterms:W3CDTF">2021-04-15T04:31:38Z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