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sldIdLst>
    <p:sldId id="410" r:id="rId2"/>
    <p:sldId id="411" r:id="rId3"/>
    <p:sldId id="412" r:id="rId4"/>
    <p:sldId id="413" r:id="rId5"/>
    <p:sldId id="414" r:id="rId6"/>
    <p:sldId id="415" r:id="rId7"/>
    <p:sldId id="416" r:id="rId8"/>
    <p:sldId id="417" r:id="rId9"/>
    <p:sldId id="418" r:id="rId10"/>
    <p:sldId id="419" r:id="rId11"/>
    <p:sldId id="420" r:id="rId12"/>
    <p:sldId id="421" r:id="rId13"/>
    <p:sldId id="422" r:id="rId14"/>
    <p:sldId id="423" r:id="rId15"/>
    <p:sldId id="424" r:id="rId16"/>
    <p:sldId id="425" r:id="rId17"/>
    <p:sldId id="426" r:id="rId18"/>
    <p:sldId id="427" r:id="rId19"/>
    <p:sldId id="428" r:id="rId20"/>
    <p:sldId id="43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06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tags" Target="tags/tag63.xml" /><Relationship Id="rId23" Type="http://schemas.openxmlformats.org/officeDocument/2006/relationships/presProps" Target="presProps.xml" /><Relationship Id="rId24" Type="http://schemas.openxmlformats.org/officeDocument/2006/relationships/viewProps" Target="viewProps.xml" /><Relationship Id="rId25" Type="http://schemas.openxmlformats.org/officeDocument/2006/relationships/theme" Target="theme/theme1.xml" /><Relationship Id="rId26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09039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47717822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24343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96723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69438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310870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46088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986464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237451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0571246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040634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  <p:extLst>
      <p:ext uri="{BB962C8B-B14F-4D97-AF65-F5344CB8AC3E}">
        <p14:creationId xmlns:p14="http://schemas.microsoft.com/office/powerpoint/2010/main" val="1820291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Relationship Id="rId3" Type="http://schemas.openxmlformats.org/officeDocument/2006/relationships/image" Target="../media/image3.png" /><Relationship Id="rId4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32439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307381" y="2364410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42253" y="2335076"/>
            <a:ext cx="485505" cy="485505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956042" y="2124309"/>
            <a:ext cx="210767" cy="210767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65910" y="1783715"/>
            <a:ext cx="8716010" cy="249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rPr>
              <a:t>语文语法知识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幼圆" panose="02010509060101010101" charset="-122"/>
              <a:ea typeface="幼圆" panose="02010509060101010101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幼圆" panose="02010509060101010101" charset="-122"/>
                <a:ea typeface="幼圆" panose="02010509060101010101" charset="-122"/>
                <a:cs typeface="+mn-cs"/>
              </a:rPr>
              <a:t>（短语类型）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偏正短语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87850" y="549275"/>
            <a:ext cx="717486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由修饰语和中心语两部分组成，修饰语在前，描述或限制后头的中心语，期间是修饰关系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。分为定中短语和状中短语。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964565" y="2193925"/>
            <a:ext cx="10229850" cy="4225925"/>
          </a:xfr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665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中心语是名词、代词时，前面的修饰成分是</a:t>
            </a:r>
            <a:r>
              <a:rPr kumimoji="0" lang="zh-CN" altLang="en-US" sz="2665" b="1" i="0" u="none" strike="noStrike" kern="1200" cap="all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定语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结构：定＋中（名、代）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（他的）马        （江苏）人     （前进的）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步伐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（野生）</a:t>
            </a:r>
            <a:r>
              <a:rPr lang="zh-CN" altLang="en-US" sz="2660" cap="all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sym typeface="+mn-ea"/>
              </a:rPr>
              <a:t>动物      （十吨）钢材    （新）书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056005" y="1574165"/>
            <a:ext cx="10229850" cy="4225925"/>
          </a:xfr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665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中心语是动词、形容词时，前面的修饰成分是</a:t>
            </a:r>
            <a:r>
              <a:rPr kumimoji="0" lang="zh-CN" altLang="en-US" sz="2665" b="1" i="0" u="none" strike="noStrike" kern="1200" cap="all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状语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结构：状＋中（动、形）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马上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回来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明天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到达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教室里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学习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一步一步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走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为人民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服务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非常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宽阔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绕道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走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慢慢地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吃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[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像飞毛腿一样</a:t>
            </a: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]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狂奔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1112520" y="1226185"/>
            <a:ext cx="10229850" cy="4225925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en-US" altLang="zh-CN" sz="2665" b="1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r>
              <a:rPr kumimoji="0" lang="zh-CN" altLang="en-US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还有一种特殊的偏正短语（定中短语），乍一看是动词中心语，其实表示名性词。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它的独立性差，只能做主语或宾语。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Arial"/>
              <a:buChar char="•"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665" b="0" i="0" u="none" strike="noStrike" kern="1200" cap="all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（经济的）逐步发展     （文艺）演出     （求学的）迫切希望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（ 灯火的）辉煌     （那家伙的）精明    （ 说不出的）</a:t>
            </a:r>
            <a:r>
              <a:rPr lang="zh-CN" altLang="en-US" sz="2660" cap="all" noProof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sym typeface="+mn-ea"/>
              </a:rPr>
              <a:t>高兴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例：嫂子的到来给我们家带来了节日的气氛。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我心里有说不出的高兴。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主谓短语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59300" y="581660"/>
            <a:ext cx="6807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两个词之间是陈述与被陈述的关系，主语在前，谓语在后，注意语序。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964565" y="2193925"/>
            <a:ext cx="10229850" cy="4225925"/>
          </a:xfrm>
        </p:spPr>
        <p:txBody>
          <a:bodyPr vert="horz" lIns="91440" tIns="45720" rIns="91440" bIns="45720" rtlCol="0">
            <a:normAutofit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Tip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：谓语可以回答主语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怎么样</a:t>
            </a:r>
            <a:r>
              <a:rPr kumimoji="1" lang="zh-CN" altLang="en-US" sz="266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endParaRPr kumimoji="1" lang="zh-CN" altLang="en-US" sz="2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粮食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丰收     阳光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灿烂     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书本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丢了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心情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舒畅 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会议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结束     养分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充足     举止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kumimoji="0" lang="zh-CN" altLang="en-US" sz="2665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稳重   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明天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‖</a:t>
            </a:r>
            <a:r>
              <a:rPr lang="zh-CN" altLang="en-US" sz="2660" cap="all" noProof="0">
                <a:ln>
                  <a:noFill/>
                </a:ln>
                <a:effectLst/>
                <a:uLnTx/>
                <a:uFillTx/>
                <a:sym typeface="+mn-ea"/>
              </a:rPr>
              <a:t>周末</a:t>
            </a:r>
            <a:endParaRPr kumimoji="0" lang="zh-CN" altLang="en-US" sz="2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动宾短语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59300" y="581660"/>
            <a:ext cx="6807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两个词之间是支配与关涉的关系，动词在前，宾语在后。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1169035" y="1927225"/>
            <a:ext cx="944816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Tip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黑体" panose="02010609060101010101" pitchFamily="49" charset="-122"/>
                <a:cs typeface="+mn-cs"/>
              </a:rPr>
              <a:t>宾语是回答动词“谁”、“什么”、“哪儿”的。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371600" y="2741613"/>
            <a:ext cx="7086600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想念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母亲    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敬畏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生命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品尝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美酒           修理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它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发展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生产     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进行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斗争 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喜欢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清静           接受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考验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决心              上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馆子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去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北京              买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  <a:sym typeface="+mn-ea"/>
              </a:rPr>
              <a:t>|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三份儿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  <p:bldP spid="5018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后补短语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59300" y="581660"/>
            <a:ext cx="68072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由动词或形容词与后面起补充作用的成分组合而成。</a:t>
            </a: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742950" y="1930400"/>
            <a:ext cx="10521950" cy="4859020"/>
          </a:xfrm>
        </p:spPr>
        <p:txBody>
          <a:bodyPr vert="horz" lIns="91440" tIns="45720" rIns="91440" bIns="45720" rtlCol="0">
            <a:normAutofit fontScale="82500" lnSpcReduction="20000"/>
          </a:bodyPr>
          <a:lstStyle/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en-US" altLang="zh-CN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Tip</a:t>
            </a:r>
            <a:r>
              <a:rPr kumimoji="1" lang="zh-CN" altLang="en-US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：结构助词</a:t>
            </a:r>
            <a:r>
              <a:rPr kumimoji="1" lang="zh-CN" altLang="en-US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黑体" panose="02010609060101010101" pitchFamily="49" charset="-122"/>
                <a:sym typeface="+mn-ea"/>
              </a:rPr>
              <a:t>“</a:t>
            </a:r>
            <a:r>
              <a:rPr kumimoji="1" lang="zh-CN" altLang="en-US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得</a:t>
            </a:r>
            <a:r>
              <a:rPr kumimoji="1" lang="zh-CN" altLang="en-US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黑体" panose="02010609060101010101" pitchFamily="49" charset="-122"/>
                <a:sym typeface="+mn-ea"/>
              </a:rPr>
              <a:t>”</a:t>
            </a:r>
            <a:r>
              <a:rPr kumimoji="1" lang="zh-CN" altLang="en-US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是补语的标志</a:t>
            </a:r>
            <a:r>
              <a:rPr kumimoji="1" lang="zh-CN" altLang="en-US" sz="46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；</a:t>
            </a:r>
          </a:p>
          <a:p>
            <a:pPr marL="609600" marR="0" lvl="0" indent="-609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1" lang="zh-CN" altLang="en-US" sz="46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动补短语和动宾短语的区分就在于动补不能回答动词</a:t>
            </a:r>
            <a:r>
              <a:rPr kumimoji="1" lang="zh-CN" altLang="en-US" sz="4665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黑体" panose="02010609060101010101" pitchFamily="49" charset="-122"/>
                <a:sym typeface="+mn-ea"/>
              </a:rPr>
              <a:t>“谁”、“什么”、“哪儿”</a:t>
            </a:r>
            <a:r>
              <a:rPr kumimoji="1" lang="zh-CN" altLang="en-US" sz="4665" b="0" i="0" u="none" strike="noStrike" kern="1200" cap="all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1" lang="zh-CN" altLang="en-US" sz="4665" b="0" i="0" u="none" strike="noStrike" kern="1200" cap="all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6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66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</a:t>
            </a: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看了&lt;一次&gt;           红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&lt;</a:t>
            </a: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得发紫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&gt;</a:t>
            </a:r>
            <a:endParaRPr kumimoji="1" lang="zh-CN" altLang="en-US" sz="46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         打&lt;死&gt;                  熟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&lt;</a:t>
            </a: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透了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&gt;</a:t>
            </a:r>
            <a:endParaRPr kumimoji="1" lang="zh-CN" altLang="en-US" sz="46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         走&lt;起来&gt;              漂亮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&lt;</a:t>
            </a: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得很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&gt;</a:t>
            </a:r>
            <a:endParaRPr kumimoji="1" lang="zh-CN" altLang="en-US" sz="4665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         捡&lt;干净&gt;              长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&lt;</a:t>
            </a: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得快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&gt;</a:t>
            </a:r>
            <a:endParaRPr kumimoji="1" lang="zh-CN" altLang="en-US" sz="46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         吓&lt;晕&gt;                  高兴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&lt;</a:t>
            </a: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极了</a:t>
            </a:r>
            <a:r>
              <a:rPr kumimoji="1" lang="en-US" altLang="zh-CN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&gt;</a:t>
            </a:r>
            <a:endParaRPr kumimoji="1" lang="zh-CN" altLang="en-US" sz="4665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65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           盛&lt;满&gt;                  </a:t>
            </a:r>
            <a:r>
              <a:rPr kumimoji="1" lang="zh-CN" altLang="en-US" sz="4665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敲</a:t>
            </a:r>
            <a:r>
              <a:rPr kumimoji="1" lang="en-US" altLang="zh-CN" sz="4665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&lt;</a:t>
            </a:r>
            <a:r>
              <a:rPr kumimoji="1" lang="zh-CN" altLang="en-US" sz="4665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三次</a:t>
            </a:r>
            <a:r>
              <a:rPr kumimoji="1" lang="en-US" altLang="zh-CN" sz="4665" noProof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  <a:sym typeface="+mn-ea"/>
              </a:rPr>
              <a:t>&gt;</a:t>
            </a:r>
            <a:endParaRPr kumimoji="1" lang="zh-CN" altLang="en-US" sz="4665" b="0" i="0" u="none" strike="noStrike" kern="1200" cap="all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介宾短语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59300" y="581660"/>
            <a:ext cx="72567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介词附着在代词名词前组成，表示时间、处所、方位、对象、方式、工具等等 </a:t>
            </a: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028065" y="1999615"/>
            <a:ext cx="10413365" cy="953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结构：介+名      介+代     介+名词短语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大多数情况下，在句子中做状语。 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028065" y="3251835"/>
            <a:ext cx="8890635" cy="267652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为人民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（服务）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对大家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（说）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　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从现在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（起） 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关于学习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（的问题）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沿着河岸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（走）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向英雄模范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（学习）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按规定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（办理）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比前几年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好得多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)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把大门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（推开）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用大碗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)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盛汤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被巨浪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(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撕成碎片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)</a:t>
            </a:r>
            <a:endParaRPr kumimoji="1" lang="zh-CN" altLang="en-US" sz="28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助词短语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559300" y="581660"/>
            <a:ext cx="72567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助词附着在词语上组成，包括</a:t>
            </a:r>
            <a:r>
              <a: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</a:t>
            </a:r>
            <a:r>
              <a: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字短语、</a:t>
            </a:r>
            <a:r>
              <a: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</a:t>
            </a:r>
            <a:r>
              <a:rPr kumimoji="1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字短语。</a:t>
            </a:r>
            <a:endParaRPr kumimoji="0" lang="zh-CN" altLang="en-US" sz="3200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0420" name="Rectangle 4"/>
          <p:cNvSpPr>
            <a:spLocks noChangeArrowheads="1"/>
          </p:cNvSpPr>
          <p:nvPr/>
        </p:nvSpPr>
        <p:spPr bwMode="auto">
          <a:xfrm>
            <a:off x="1028065" y="1999615"/>
            <a:ext cx="10413365" cy="953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的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字短语、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“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”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字短语都是名词性短语。只能作主语或宾语。</a:t>
            </a:r>
          </a:p>
        </p:txBody>
      </p:sp>
      <p:sp>
        <p:nvSpPr>
          <p:cNvPr id="60422" name="Rectangle 6"/>
          <p:cNvSpPr>
            <a:spLocks noChangeArrowheads="1"/>
          </p:cNvSpPr>
          <p:nvPr/>
        </p:nvSpPr>
        <p:spPr bwMode="auto">
          <a:xfrm>
            <a:off x="1028065" y="3251835"/>
            <a:ext cx="8890635" cy="18148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大的要照顾小的。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该来的不来，不该走的走了。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他听到的是海浪的声音。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所答非所问。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2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2393315" y="1416685"/>
            <a:ext cx="616839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、指出下列短语的结构类型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1187450" y="1989455"/>
            <a:ext cx="9357995" cy="400939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0563C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并列  　              偏正  </a:t>
            </a: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主谓  　              后补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并列　                主谓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主谓　　              偏正　　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偏正                  主谓  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并列                  后补　　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      动宾                  偏正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1219200" y="2038350"/>
            <a:ext cx="7772400" cy="39814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风俗习惯（    ）　    变化规律（    ）</a:t>
            </a:r>
          </a:p>
          <a:p>
            <a:pPr marL="0" marR="0" lvl="0" indent="0" algn="just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历史悠久（    ） 　   整修一新（    ）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废寝忘食（    ） 　　 前程远大（    ）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襟怀坦荡（    ） 　   挥手之间（    ）　　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销售计划（    ） 　   色彩缤纷（    ）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风和日丽（    ） 　　 激动不已（    ） 　</a:t>
            </a:r>
          </a:p>
          <a:p>
            <a:pPr marL="0" marR="0" lvl="0" indent="0" algn="just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禁止吸烟（    ） 　　 辛勤耕耘（    ）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9636" name="Text Box 4"/>
          <p:cNvSpPr txBox="1"/>
          <p:nvPr/>
        </p:nvSpPr>
        <p:spPr>
          <a:xfrm>
            <a:off x="2086160" y="1050795"/>
            <a:ext cx="9022326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indent="-228600" algn="l" rtl="0" fontAlgn="base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120000"/>
              </a:lnSpc>
              <a:spcBef>
                <a:spcPts val="500"/>
              </a:spcBef>
              <a:spcAft>
                <a:spcPct val="0"/>
              </a:spcAft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 2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、下列短语中与其他三项结构类型不同的一项是（    ）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      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A.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发射一枚火箭    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B.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走进一家书店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      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C.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关上这扇房门    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D.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pitchFamily="2" charset="-122"/>
                <a:ea typeface="等线" panose="02010600030101010101" pitchFamily="2" charset="-122"/>
              </a:rPr>
              <a:t>探讨一个问题</a:t>
            </a:r>
          </a:p>
        </p:txBody>
      </p:sp>
      <p:sp>
        <p:nvSpPr>
          <p:cNvPr id="52226" name="Rectangle 3"/>
          <p:cNvSpPr>
            <a:spLocks noGrp="1" noChangeArrowheads="1"/>
          </p:cNvSpPr>
          <p:nvPr>
            <p:ph idx="1" hasCustomPrompt="1"/>
          </p:nvPr>
        </p:nvSpPr>
        <p:spPr>
          <a:xfrm>
            <a:off x="944245" y="3059430"/>
            <a:ext cx="10032365" cy="3313430"/>
          </a:xfr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3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、下面句中横线上应填入的一组短语是（    ）</a:t>
            </a:r>
            <a:endParaRPr kumimoji="0" lang="zh-CN" altLang="en-US" sz="2800" b="0" i="0" u="none" strike="noStrike" kern="1200" cap="all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青岛市文化繁荣、交通便利、 </a:t>
            </a:r>
            <a:r>
              <a:rPr kumimoji="0" lang="zh-CN" altLang="en-US" sz="2800" b="0" i="0" u="sng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、 </a:t>
            </a:r>
            <a:r>
              <a:rPr kumimoji="0" lang="zh-CN" altLang="en-US" sz="2800" b="0" i="0" u="sng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   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，是十分理想的投资场所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,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近年来成为海内外众多投资者的首选。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1200" cap="all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A.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丰富资源、活跃市场 	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B.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资源丰富、市场活跃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C.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丰富资源、市场活跃	</a:t>
            </a:r>
            <a:r>
              <a:rPr kumimoji="0" lang="en-US" altLang="zh-CN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D. </a:t>
            </a: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资源丰富、活跃市场</a:t>
            </a: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800" b="0" i="0" u="none" strike="noStrike" kern="1200" cap="all" spc="0" normalizeH="0" baseline="0" noProof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等线" panose="02010600030101010101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1200" cap="all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等线" panose="02010600030101010101" charset="-122"/>
              </a:rPr>
              <a:t>  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4149" y="1361452"/>
            <a:ext cx="16435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目录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318296" y="3087552"/>
            <a:ext cx="3041873" cy="602150"/>
            <a:chOff x="2473710" y="2615070"/>
            <a:chExt cx="3041873" cy="60215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+mn-cs"/>
                  </a:rPr>
                  <a:t>01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3375498" y="2733472"/>
              <a:ext cx="21400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28613A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rPr>
                <a:t>词的分类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318296" y="4241179"/>
            <a:ext cx="3041873" cy="602150"/>
            <a:chOff x="2473710" y="2615070"/>
            <a:chExt cx="3041873" cy="602150"/>
          </a:xfrm>
        </p:grpSpPr>
        <p:grpSp>
          <p:nvGrpSpPr>
            <p:cNvPr id="30" name="组合 29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+mn-cs"/>
                  </a:rPr>
                  <a:t>03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375498" y="2733472"/>
              <a:ext cx="21400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28613A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rPr>
                <a:t>划分句子成分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975817" y="3116735"/>
            <a:ext cx="3041873" cy="602150"/>
            <a:chOff x="2473710" y="2615070"/>
            <a:chExt cx="3041873" cy="602150"/>
          </a:xfrm>
        </p:grpSpPr>
        <p:grpSp>
          <p:nvGrpSpPr>
            <p:cNvPr id="35" name="组合 34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+mn-cs"/>
                  </a:rPr>
                  <a:t>02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3375498" y="2733472"/>
              <a:ext cx="21400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28613A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rPr>
                <a:t>短语的分类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975817" y="4270362"/>
            <a:ext cx="3041873" cy="602150"/>
            <a:chOff x="2473710" y="2615070"/>
            <a:chExt cx="3041873" cy="602150"/>
          </a:xfrm>
        </p:grpSpPr>
        <p:grpSp>
          <p:nvGrpSpPr>
            <p:cNvPr id="40" name="组合 39"/>
            <p:cNvGrpSpPr/>
            <p:nvPr/>
          </p:nvGrpSpPr>
          <p:grpSpPr>
            <a:xfrm>
              <a:off x="2473710" y="2615070"/>
              <a:ext cx="679575" cy="602150"/>
              <a:chOff x="2267707" y="2765848"/>
              <a:chExt cx="679575" cy="602150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267707" y="2765848"/>
                <a:ext cx="602150" cy="602150"/>
              </a:xfrm>
              <a:prstGeom prst="ellipse">
                <a:avLst/>
              </a:prstGeom>
              <a:solidFill>
                <a:srgbClr val="28613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2345132" y="2805313"/>
                <a:ext cx="60215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方正稚艺简体" panose="03000509000000000000" pitchFamily="65" charset="-122"/>
                    <a:ea typeface="方正稚艺简体" panose="03000509000000000000" pitchFamily="65" charset="-122"/>
                    <a:cs typeface="+mn-cs"/>
                  </a:rPr>
                  <a:t>04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3375498" y="2733472"/>
              <a:ext cx="214008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28613A"/>
                  </a:solidFill>
                  <a:effectLst/>
                  <a:uLnTx/>
                  <a:uFillTx/>
                  <a:latin typeface="方正稚艺简体" panose="03000509000000000000" pitchFamily="65" charset="-122"/>
                  <a:ea typeface="方正稚艺简体" panose="03000509000000000000" pitchFamily="65" charset="-122"/>
                  <a:cs typeface="+mn-cs"/>
                </a:rPr>
                <a:t>认识复句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381226" y="2087279"/>
            <a:ext cx="1492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CONTENTS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28613A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307381" y="2364410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9844" y="2023354"/>
            <a:ext cx="1015663" cy="1838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感谢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055468" y="3015574"/>
            <a:ext cx="1015663" cy="1838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5400">
                <a:solidFill>
                  <a:srgbClr val="28613A"/>
                </a:solidFill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大家</a:t>
            </a: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rgbClr val="28613A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42253" y="2335076"/>
            <a:ext cx="485505" cy="485505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956042" y="2124309"/>
            <a:ext cx="210767" cy="210767"/>
          </a:xfrm>
          <a:prstGeom prst="ellipse">
            <a:avLst/>
          </a:prstGeom>
          <a:solidFill>
            <a:srgbClr val="B5CF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07960" y="4036979"/>
            <a:ext cx="2013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Meeting you is the happiest thing.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28613A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pic>
        <p:nvPicPr>
          <p:cNvPr id="16" name="New picture" hidden="1"/>
          <p:cNvPicPr/>
          <p:nvPr/>
        </p:nvPicPr>
        <p:blipFill>
          <a:blip r:embed="rId4"/>
          <a:stretch>
            <a:fillRect/>
          </a:stretch>
        </p:blipFill>
        <p:spPr>
          <a:xfrm>
            <a:off x="11887200" y="12484100"/>
            <a:ext cx="355600" cy="457200"/>
          </a:xfrm>
          <a:prstGeom prst="cube">
            <a:avLst/>
          </a:prstGeom>
        </p:spPr>
      </p:pic>
      <p:pic>
        <p:nvPicPr>
          <p:cNvPr id="1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1099800" y="10896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24440" y="2330988"/>
            <a:ext cx="1143120" cy="1143120"/>
          </a:xfrm>
          <a:prstGeom prst="ellipse">
            <a:avLst/>
          </a:prstGeom>
          <a:solidFill>
            <a:srgbClr val="346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02031" y="2418760"/>
            <a:ext cx="86576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11</a:t>
            </a: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9613" y="3911853"/>
            <a:ext cx="347277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词的分类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0" y="1906621"/>
            <a:ext cx="12192000" cy="3584244"/>
          </a:xfrm>
          <a:prstGeom prst="rect">
            <a:avLst/>
          </a:prstGeom>
          <a:solidFill>
            <a:srgbClr val="EFF5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10202968" y="4399594"/>
            <a:ext cx="3767139" cy="37671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462812" y="-234221"/>
            <a:ext cx="1953242" cy="177610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1135" y="501650"/>
            <a:ext cx="99060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现代汉语的词可以分类名词、动词、形容词、数词、量词、代词、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副词、介词、连词、助词、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语气词、叹词、象声词这几类</a:t>
            </a:r>
          </a:p>
        </p:txBody>
      </p:sp>
      <p:sp>
        <p:nvSpPr>
          <p:cNvPr id="3" name="矩形 2"/>
          <p:cNvSpPr/>
          <p:nvPr/>
        </p:nvSpPr>
        <p:spPr>
          <a:xfrm>
            <a:off x="1575881" y="889682"/>
            <a:ext cx="1789889" cy="53901"/>
          </a:xfrm>
          <a:prstGeom prst="rect">
            <a:avLst/>
          </a:prstGeom>
          <a:solidFill>
            <a:srgbClr val="B5CF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2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1" t="29398" r="17921" b="13718"/>
          <a:stretch>
            <a:fillRect/>
          </a:stretch>
        </p:blipFill>
        <p:spPr bwMode="auto">
          <a:xfrm>
            <a:off x="4459442" y="2852180"/>
            <a:ext cx="3273116" cy="197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379488" y="1906932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副词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48285" y="2532380"/>
            <a:ext cx="45427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用来修饰动词或形容词，表示时间、范围、程度、肯定、否定等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80001" y="3994714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连词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9730" y="4675505"/>
            <a:ext cx="42240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50000"/>
                  </a:srgbClr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用来连接词、词组或句子，只有连接作用，没有修饰作用。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237454" y="1906932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介词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238365" y="2428875"/>
            <a:ext cx="495363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2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自从以当为按照，由于对于为了到；</a:t>
            </a:r>
            <a:r>
              <a:rPr kumimoji="0" lang="zh-CN" altLang="en-US" sz="2400" b="1" i="0" u="none" strike="noStrike" kern="12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通过经过</a:t>
            </a:r>
            <a:r>
              <a:rPr kumimoji="0" lang="zh-CN" altLang="zh-CN" sz="2400" b="1" i="0" u="none" strike="noStrike" kern="12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在关于，除了同对向往朝；用在名词代词前，</a:t>
            </a:r>
            <a:r>
              <a:rPr kumimoji="0" lang="zh-CN" altLang="en-US" sz="2400" b="1" i="0" u="none" strike="noStrike" kern="12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成分为状</a:t>
            </a:r>
            <a:r>
              <a:rPr kumimoji="0" lang="zh-CN" altLang="zh-CN" sz="2400" b="1" i="0" u="none" strike="noStrike" kern="12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要记牢。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FFFFFF">
                  <a:lumMod val="5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436384" y="4306723"/>
            <a:ext cx="112813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助词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541334" y="4757759"/>
            <a:ext cx="3309741" cy="1677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结构助词的地得，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时态助词着了过，</a:t>
            </a: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2400" b="1" i="0" u="none" strike="noStrike" kern="100" cap="all" spc="0" normalizeH="0" baseline="0" noProof="0">
                <a:ln>
                  <a:noFill/>
                </a:ln>
                <a:solidFill>
                  <a:srgbClr val="323E32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语气助词啊吧呢，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78" y="3087839"/>
            <a:ext cx="2313570" cy="14288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524440" y="2330988"/>
            <a:ext cx="1143120" cy="1143120"/>
          </a:xfrm>
          <a:prstGeom prst="ellipse">
            <a:avLst/>
          </a:prstGeom>
          <a:solidFill>
            <a:srgbClr val="346A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02031" y="2418760"/>
            <a:ext cx="865762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21</a:t>
            </a:r>
            <a:endParaRPr kumimoji="0" lang="zh-CN" altLang="en-US" sz="5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方正稚艺简体" panose="03000509000000000000" pitchFamily="65" charset="-122"/>
              <a:ea typeface="方正稚艺简体" panose="03000509000000000000" pitchFamily="65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9613" y="3911853"/>
            <a:ext cx="3472774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28613A"/>
                </a:solidFill>
                <a:effectLst/>
                <a:uLnTx/>
                <a:uFillTx/>
                <a:latin typeface="方正稚艺简体" panose="03000509000000000000" pitchFamily="65" charset="-122"/>
                <a:ea typeface="方正稚艺简体" panose="03000509000000000000" pitchFamily="65" charset="-122"/>
                <a:cs typeface="+mn-cs"/>
              </a:rPr>
              <a:t>短语分类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6626" name="AutoShape 2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华文行楷" panose="02010800040101010101" pitchFamily="2" charset="-122"/>
                <a:cs typeface="+mj-cs"/>
              </a:rPr>
              <a:t>短语的概念与分类</a:t>
            </a:r>
          </a:p>
        </p:txBody>
      </p:sp>
      <p:sp>
        <p:nvSpPr>
          <p:cNvPr id="28675" name="Rectangle 3"/>
          <p:cNvSpPr>
            <a:spLocks noGrp="1"/>
          </p:cNvSpPr>
          <p:nvPr>
            <p:ph idx="1" hasCustomPrompt="1"/>
          </p:nvPr>
        </p:nvSpPr>
        <p:spPr>
          <a:xfrm>
            <a:off x="1146175" y="1691005"/>
            <a:ext cx="10045065" cy="4840605"/>
          </a:xfr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00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kumimoji="0" lang="zh-CN" altLang="en-US" sz="4000" b="0" i="0" u="none" strike="noStrike" kern="1200" cap="all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短语，是词的组合，是意义上和语法上能搭配而没有句调的一组词，</a:t>
            </a:r>
            <a:r>
              <a:rPr lang="zh-CN" altLang="en-US" sz="4000" cap="all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也叫词组。</a:t>
            </a:r>
            <a:r>
              <a:rPr kumimoji="0" lang="zh-CN" altLang="en-US" sz="2000" b="0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00" b="1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200" b="1" cap="all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按短语的结构类型分，可分为</a:t>
            </a:r>
            <a:r>
              <a:rPr kumimoji="0" lang="zh-CN" altLang="en-US" sz="3200" b="1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并列短语、偏正短语（状中</a:t>
            </a:r>
            <a:r>
              <a:rPr kumimoji="0" lang="en-US" altLang="zh-CN" sz="3200" b="1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</a:t>
            </a:r>
            <a:r>
              <a:rPr kumimoji="0" lang="zh-CN" altLang="en-US" sz="3200" b="1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定中）、</a:t>
            </a:r>
            <a:r>
              <a:rPr lang="zh-CN" altLang="en-US" sz="3200" b="1" cap="all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主谓短语、</a:t>
            </a:r>
            <a:r>
              <a:rPr kumimoji="0" lang="zh-CN" altLang="en-US" sz="3200" b="1" i="0" u="none" strike="noStrike" kern="1200" cap="all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动宾短语、后补短语、介宾短语、的字短语，以及一些结构特殊的短语。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9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5">
                                            <p:txEl>
                                              <p:charRg st="9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charRg st="63" end="1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8675">
                                            <p:txEl>
                                              <p:charRg st="63" end="1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80572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7650" name="AutoShape 2"/>
          <p:cNvSpPr>
            <a:spLocks noGrp="1"/>
          </p:cNvSpPr>
          <p:nvPr>
            <p:ph type="ctrTitle"/>
          </p:nvPr>
        </p:nvSpPr>
        <p:spPr>
          <a:xfrm>
            <a:off x="1709420" y="685165"/>
            <a:ext cx="2798445" cy="731520"/>
          </a:xfrm>
          <a:noFill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lin ang="5400000" scaled="1"/>
                </a:gradFill>
              </a14:hiddenFill>
            </a:ext>
          </a:extLst>
        </p:spPr>
        <p:txBody>
          <a:bodyPr vert="horz" lIns="91440" tIns="45720" rIns="91440" bIns="45720" rtlCol="0" anchor="b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all" spc="0" normalizeH="0" baseline="0" noProof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j-cs"/>
              </a:rPr>
              <a:t>并列短语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87850" y="549275"/>
            <a:ext cx="70313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由语法地位平等的两个或几个部分组成，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没有主次轻重之分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,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只有平等关系。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489710" y="1825625"/>
            <a:ext cx="6019800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结构：名＋名     </a:t>
            </a: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5400040" y="1823085"/>
            <a:ext cx="574611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如：小张和李四   今天或明天 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1568450" y="2822575"/>
            <a:ext cx="306070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结构：动＋动 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5400040" y="2773680"/>
            <a:ext cx="659257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如：来不来   讨论并通过  升学或就业 </a:t>
            </a:r>
          </a:p>
        </p:txBody>
      </p:sp>
      <p:sp>
        <p:nvSpPr>
          <p:cNvPr id="56329" name="Rectangle 9"/>
          <p:cNvSpPr>
            <a:spLocks noChangeArrowheads="1"/>
          </p:cNvSpPr>
          <p:nvPr/>
        </p:nvSpPr>
        <p:spPr bwMode="auto">
          <a:xfrm>
            <a:off x="1568450" y="3814445"/>
            <a:ext cx="281876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结构：形＋形 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5400040" y="3707130"/>
            <a:ext cx="5306060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如：又大又圆  准确形象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1667510" y="4746625"/>
            <a:ext cx="345884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结构：代＋代 </a:t>
            </a:r>
          </a:p>
        </p:txBody>
      </p:sp>
      <p:sp>
        <p:nvSpPr>
          <p:cNvPr id="58373" name="Rectangle 5"/>
          <p:cNvSpPr>
            <a:spLocks noChangeArrowheads="1"/>
          </p:cNvSpPr>
          <p:nvPr/>
        </p:nvSpPr>
        <p:spPr bwMode="auto">
          <a:xfrm>
            <a:off x="5507355" y="4662805"/>
            <a:ext cx="486727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如：我和你    这个那个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5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/>
      <p:bldP spid="56325" grpId="1"/>
      <p:bldP spid="56326" grpId="2"/>
      <p:bldP spid="56327" grpId="3"/>
      <p:bldP spid="56329" grpId="4"/>
      <p:bldP spid="56330" grpId="5"/>
      <p:bldP spid="58372" grpId="6"/>
      <p:bldP spid="58373" grpId="7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8485" y="78794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并列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1299845" y="1686560"/>
            <a:ext cx="5562600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结构：数量＋数量 </a:t>
            </a:r>
          </a:p>
        </p:txBody>
      </p:sp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5231765" y="1684020"/>
            <a:ext cx="6261735" cy="52197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如：一个或两个   三年五年   </a:t>
            </a:r>
          </a:p>
        </p:txBody>
      </p:sp>
      <p:sp>
        <p:nvSpPr>
          <p:cNvPr id="58377" name="Rectangle 9"/>
          <p:cNvSpPr>
            <a:spLocks noChangeArrowheads="1"/>
          </p:cNvSpPr>
          <p:nvPr/>
        </p:nvSpPr>
        <p:spPr bwMode="auto">
          <a:xfrm>
            <a:off x="1401445" y="2737485"/>
            <a:ext cx="4879340" cy="953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并列短语一般要求词性相同，但个别也有不同 </a:t>
            </a:r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6280785" y="2677795"/>
            <a:ext cx="5043170" cy="1383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如：姐姐和我 （名词＋代词）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勤劳、勇敢、不怕苦 （形＋形＋代） </a:t>
            </a: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1217295" y="4462145"/>
            <a:ext cx="7836535" cy="138366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一般情况下，并列短语中，词的结构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基本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相同。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如： 四面八方  千秋万代  （剑阁）峥嵘而崔嵬  六跪而二螯   风和日丽</a:t>
            </a: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1"/>
      <p:bldP spid="58377" grpId="2"/>
      <p:bldP spid="58378" grpId="3"/>
      <p:bldP spid="2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E5EE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2615" y="753651"/>
            <a:ext cx="10573966" cy="53502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76408">
            <a:off x="8657576" y="2675066"/>
            <a:ext cx="6789987" cy="67899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27" r="52678" b="20142"/>
          <a:stretch>
            <a:fillRect/>
          </a:stretch>
        </p:blipFill>
        <p:spPr>
          <a:xfrm rot="681575" flipH="1">
            <a:off x="-544387" y="-477693"/>
            <a:ext cx="3361853" cy="305697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37745" y="437746"/>
            <a:ext cx="11284085" cy="598251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1671955" y="1061720"/>
            <a:ext cx="9694545" cy="95313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EC5F74">
                    <a:lumMod val="50000"/>
                  </a:srgb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但有些并列短语是不能前后颠倒位置的， 因为它有一定次序 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1587500" y="2172335"/>
            <a:ext cx="8077200" cy="22272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如：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时间顺序：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春、夏、秋、冬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大小顺序：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省、市、县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年龄顺序：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老、中、青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逻辑顺序：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继承和发展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  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语言习惯：</a:t>
            </a:r>
            <a:r>
              <a: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男女老少 金银铜铁 油盐酱醋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/>
      <p:bldP spid="54279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141</Paragraphs>
  <Slides>20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baseType="lpstr" size="21">
      <vt:lpstr>1_Office 主题​​</vt:lpstr>
      <vt:lpstr>Slide 1</vt:lpstr>
      <vt:lpstr>Slide 2</vt:lpstr>
      <vt:lpstr>Slide 3</vt:lpstr>
      <vt:lpstr>Slide 4</vt:lpstr>
      <vt:lpstr>Slide 5</vt:lpstr>
      <vt:lpstr>短语的概念与分类</vt:lpstr>
      <vt:lpstr>并列短语</vt:lpstr>
      <vt:lpstr>Slide 8</vt:lpstr>
      <vt:lpstr>Slide 9</vt:lpstr>
      <vt:lpstr>偏正短语</vt:lpstr>
      <vt:lpstr>Slide 11</vt:lpstr>
      <vt:lpstr>Slide 12</vt:lpstr>
      <vt:lpstr>主谓短语</vt:lpstr>
      <vt:lpstr>动宾短语</vt:lpstr>
      <vt:lpstr>后补短语</vt:lpstr>
      <vt:lpstr>介宾短语</vt:lpstr>
      <vt:lpstr>助词短语</vt:lpstr>
      <vt:lpstr>练习</vt:lpstr>
      <vt:lpstr>Slide 19</vt:lpstr>
      <vt:lpstr>Slide 20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2020-11-03T15:42:19.281</cp:lastPrinted>
  <dcterms:created xsi:type="dcterms:W3CDTF">2020-11-03T15:42:19Z</dcterms:created>
  <dcterms:modified xsi:type="dcterms:W3CDTF">2020-11-03T07:42:52Z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