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3"/>
    <p:sldId id="258" r:id="rId4"/>
    <p:sldId id="259" r:id="rId5"/>
    <p:sldId id="260" r:id="rId6"/>
    <p:sldId id="261" r:id="rId7"/>
    <p:sldId id="263" r:id="rId8"/>
    <p:sldId id="264" r:id="rId9"/>
    <p:sldId id="268" r:id="rId10"/>
    <p:sldId id="265" r:id="rId11"/>
    <p:sldId id="267" r:id="rId12"/>
    <p:sldId id="266" r:id="rId13"/>
    <p:sldId id="270" r:id="rId14"/>
    <p:sldId id="269" r:id="rId15"/>
    <p:sldId id="262" r:id="rId16"/>
    <p:sldId id="273" r:id="rId17"/>
    <p:sldId id="272" r:id="rId18"/>
    <p:sldId id="271" r:id="rId19"/>
    <p:sldId id="278" r:id="rId20"/>
    <p:sldId id="279" r:id="rId21"/>
    <p:sldId id="280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D60093"/>
    <a:srgbClr val="33CC33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09700" y="2562224"/>
            <a:ext cx="9372600" cy="133191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9700" y="3986213"/>
            <a:ext cx="9372600" cy="1366837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95D98-AEE8-4891-9F58-36BB80AABC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山西省忻州市第一中学   张枥元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820025" y="6442075"/>
            <a:ext cx="3533775" cy="365125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 altLang="zh-CN"/>
              <a:t>山西</a:t>
            </a:r>
            <a:r>
              <a:rPr lang="zh-CN" altLang="en-US">
                <a:solidFill>
                  <a:schemeClr val="tx1"/>
                </a:solidFill>
              </a:rPr>
              <a:t>省</a:t>
            </a:r>
            <a:r>
              <a:rPr lang="zh-CN" altLang="en-US"/>
              <a:t>忻州市第一中学  张枥元</a:t>
            </a:r>
            <a:endParaRPr lang="zh-CN" altLang="en-US"/>
          </a:p>
        </p:txBody>
      </p:sp>
    </p:spTree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山西省忻州市第一中学   张枥元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637922"/>
            <a:ext cx="105156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95D98-AEE8-4891-9F58-36BB80AABC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山西省忻州市第一中学   张枥元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021AC-F432-4AB3-9EF0-B2702F9D7A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2438400"/>
            <a:ext cx="10515600" cy="1733550"/>
          </a:xfrm>
          <a:prstGeom prst="roundRect">
            <a:avLst>
              <a:gd name="adj" fmla="val 50000"/>
            </a:avLst>
          </a:prstGeom>
          <a:solidFill>
            <a:schemeClr val="bg1">
              <a:alpha val="50000"/>
            </a:schemeClr>
          </a:solidFill>
        </p:spPr>
        <p:txBody>
          <a:bodyPr anchor="ctr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198938"/>
            <a:ext cx="10515600" cy="7388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7C795D98-AEE8-4891-9F58-36BB80AABC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山西省忻州市第一中学   张枥元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24021AC-F432-4AB3-9EF0-B2702F9D7A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285875"/>
            <a:ext cx="5181600" cy="48910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285875"/>
            <a:ext cx="5181600" cy="4891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95D98-AEE8-4891-9F58-36BB80AABC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山西省忻州市第一中学   张枥元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021AC-F432-4AB3-9EF0-B2702F9D7A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25444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078354"/>
            <a:ext cx="5157787" cy="409384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25444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078354"/>
            <a:ext cx="5183188" cy="409384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95D98-AEE8-4891-9F58-36BB80AABC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山西省忻州市第一中学   张枥元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021AC-F432-4AB3-9EF0-B2702F9D7A9D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605600" y="2890800"/>
            <a:ext cx="8982000" cy="1076400"/>
          </a:xfrm>
          <a:solidFill>
            <a:schemeClr val="tx1">
              <a:lumMod val="10000"/>
              <a:lumOff val="90000"/>
              <a:alpha val="95000"/>
            </a:schemeClr>
          </a:solidFill>
        </p:spPr>
        <p:txBody>
          <a:bodyPr>
            <a:normAutofit/>
          </a:bodyPr>
          <a:lstStyle>
            <a:lvl1pPr algn="ctr">
              <a:defRPr sz="8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7C795D98-AEE8-4891-9F58-36BB80AABC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山西省忻州市第一中学   张枥元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24021AC-F432-4AB3-9EF0-B2702F9D7A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95D98-AEE8-4891-9F58-36BB80AABC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山西省忻州市第一中学   张枥元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021AC-F432-4AB3-9EF0-B2702F9D7A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718452"/>
            <a:ext cx="4165200" cy="16002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18452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318652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山西省忻州市第一中学   张枥元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927771" y="517522"/>
            <a:ext cx="1426028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517522"/>
            <a:ext cx="8828314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95D98-AEE8-4891-9F58-36BB80AABC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山西省忻州市第一中学   张枥元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021AC-F432-4AB3-9EF0-B2702F9D7A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180975"/>
            <a:ext cx="10515600" cy="7486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304925"/>
            <a:ext cx="10515600" cy="4872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4420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95D98-AEE8-4891-9F58-36BB80AABC8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4420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山西省忻州市第一中学   张枥元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4420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021AC-F432-4AB3-9EF0-B2702F9D7A9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60045" indent="-360045" algn="just" defTabSz="914400" rtl="0" eaLnBrk="1" latinLnBrk="0" hangingPunct="1">
        <a:lnSpc>
          <a:spcPct val="130000"/>
        </a:lnSpc>
        <a:spcBef>
          <a:spcPts val="1200"/>
        </a:spcBef>
        <a:buSzPct val="80000"/>
        <a:buFont typeface="Wingdings" panose="05000000000000000000" pitchFamily="2" charset="2"/>
        <a:buChar char="m"/>
        <a:defRPr sz="24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02945" indent="-342900" algn="just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2057400" indent="-228600" algn="just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zh-CN" dirty="0">
                <a:solidFill>
                  <a:srgbClr val="FF0066"/>
                </a:solidFill>
              </a:rPr>
              <a:t>诗经·卫风·氓</a:t>
            </a:r>
            <a:endParaRPr lang="zh-CN" altLang="zh-CN" dirty="0">
              <a:solidFill>
                <a:srgbClr val="FF0066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 dirty="0">
                <a:solidFill>
                  <a:srgbClr val="D60093"/>
                </a:solidFill>
              </a:rPr>
              <a:t>——</a:t>
            </a:r>
            <a:r>
              <a:rPr lang="zh-CN" altLang="en-US" dirty="0">
                <a:solidFill>
                  <a:srgbClr val="D60093"/>
                </a:solidFill>
              </a:rPr>
              <a:t>为你把牢底坐穿</a:t>
            </a:r>
            <a:endParaRPr lang="zh-CN" altLang="en-US" dirty="0">
              <a:solidFill>
                <a:srgbClr val="D60093"/>
              </a:solidFill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 sz="1400">
                <a:solidFill>
                  <a:schemeClr val="tx1"/>
                </a:solidFill>
              </a:rPr>
              <a:t>山西省忻州市第一中学   张枥元</a:t>
            </a:r>
            <a:endParaRPr lang="zh-CN" altLang="en-US" sz="1400"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49680" y="1579245"/>
            <a:ext cx="10515600" cy="4872038"/>
          </a:xfrm>
        </p:spPr>
        <p:txBody>
          <a:bodyPr/>
          <a:p>
            <a:r>
              <a:rPr lang="zh-CN" altLang="en-US" sz="4000" b="1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</a:rPr>
              <a:t>称呼之变：氓</a:t>
            </a:r>
            <a:r>
              <a:rPr lang="en-US" altLang="zh-CN" sz="4000" b="1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</a:rPr>
              <a:t>——</a:t>
            </a:r>
            <a:r>
              <a:rPr lang="zh-CN" altLang="en-US" sz="4000" b="1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</a:rPr>
              <a:t>子</a:t>
            </a:r>
            <a:r>
              <a:rPr lang="en-US" altLang="zh-CN" sz="4000" b="1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</a:rPr>
              <a:t>——</a:t>
            </a:r>
            <a:r>
              <a:rPr lang="zh-CN" altLang="en-US" sz="4000" b="1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</a:rPr>
              <a:t>尔</a:t>
            </a:r>
            <a:r>
              <a:rPr lang="en-US" altLang="zh-CN" sz="4000" b="1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</a:rPr>
              <a:t>——</a:t>
            </a:r>
            <a:r>
              <a:rPr lang="zh-CN" altLang="en-US" sz="4000" b="1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</a:rPr>
              <a:t>士</a:t>
            </a:r>
            <a:endParaRPr lang="zh-CN" altLang="en-US" sz="4000" b="1">
              <a:solidFill>
                <a:schemeClr val="tx1"/>
              </a:solidFill>
              <a:latin typeface="华文隶书" panose="02010800040101010101" charset="-122"/>
              <a:ea typeface="华文隶书" panose="02010800040101010101" charset="-122"/>
            </a:endParaRPr>
          </a:p>
          <a:p>
            <a:endParaRPr lang="zh-CN" altLang="en-US" sz="4000" b="1">
              <a:solidFill>
                <a:schemeClr val="tx1"/>
              </a:solidFill>
              <a:latin typeface="华文隶书" panose="02010800040101010101" charset="-122"/>
              <a:ea typeface="华文隶书" panose="02010800040101010101" charset="-122"/>
            </a:endParaRPr>
          </a:p>
          <a:p>
            <a:r>
              <a:rPr lang="zh-CN" altLang="en-US" sz="4000" b="1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</a:rPr>
              <a:t>趋势</a:t>
            </a:r>
            <a:endParaRPr lang="zh-CN" altLang="en-US" sz="4000" b="1">
              <a:solidFill>
                <a:schemeClr val="tx1"/>
              </a:solidFill>
              <a:latin typeface="华文隶书" panose="02010800040101010101" charset="-122"/>
              <a:ea typeface="华文隶书" panose="02010800040101010101" charset="-122"/>
            </a:endParaRPr>
          </a:p>
          <a:p>
            <a:r>
              <a:rPr lang="zh-CN" altLang="en-US" sz="4000" b="1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</a:rPr>
              <a:t>情感：初识</a:t>
            </a:r>
            <a:r>
              <a:rPr lang="en-US" altLang="zh-CN" sz="4000" b="1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</a:rPr>
              <a:t>——</a:t>
            </a:r>
            <a:r>
              <a:rPr lang="zh-CN" altLang="en-US" sz="4000" b="1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</a:rPr>
              <a:t>客气</a:t>
            </a:r>
            <a:r>
              <a:rPr lang="en-US" altLang="zh-CN" sz="4000" b="1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</a:rPr>
              <a:t>——</a:t>
            </a:r>
            <a:r>
              <a:rPr lang="zh-CN" altLang="en-US" sz="4000" b="1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</a:rPr>
              <a:t>热恋</a:t>
            </a:r>
            <a:r>
              <a:rPr lang="en-US" altLang="zh-CN" sz="4000" b="1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</a:rPr>
              <a:t>——</a:t>
            </a:r>
            <a:r>
              <a:rPr lang="zh-CN" altLang="en-US" sz="4000" b="1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</a:rPr>
              <a:t>痛苦</a:t>
            </a:r>
            <a:endParaRPr lang="zh-CN" altLang="en-US" sz="4000" b="1">
              <a:solidFill>
                <a:schemeClr val="tx1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3733800" y="2385060"/>
            <a:ext cx="3764280" cy="160020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>
            <a:off x="7604760" y="2400300"/>
            <a:ext cx="2423160" cy="164592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/>
            <a:r>
              <a:rPr lang="zh-CN" altLang="en-US" sz="1400">
                <a:solidFill>
                  <a:schemeClr val="tx1"/>
                </a:solidFill>
              </a:rPr>
              <a:t>山西省忻州市第一中学   张枥元</a:t>
            </a:r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头脑风暴</a:t>
            </a:r>
            <a:r>
              <a:rPr lang="en-US" altLang="zh-CN"/>
              <a:t>——</a:t>
            </a:r>
            <a:r>
              <a:rPr lang="zh-CN" altLang="en-US"/>
              <a:t>上屋抽梯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46450" y="1426845"/>
            <a:ext cx="7590155" cy="4872355"/>
          </a:xfrm>
        </p:spPr>
        <p:txBody>
          <a:bodyPr/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及尔偕老，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老使我怨。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淇则有岸，隰则有泮。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总角之宴，言笑晏晏。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信誓旦旦，不思其反。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反是不思，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亦已焉哉！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290560" y="3281045"/>
            <a:ext cx="3307080" cy="289623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352155" y="3299460"/>
            <a:ext cx="3184525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上屋抽梯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</a:rPr>
              <a:t>：指利用小利引诱敌人，然后斩断敌人援兵，以便将敌围歼。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040" y="1274445"/>
            <a:ext cx="2066925" cy="2066925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 sz="1400">
                <a:solidFill>
                  <a:schemeClr val="tx1"/>
                </a:solidFill>
              </a:rPr>
              <a:t>山西省忻州市第一中学   张枥元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70" name="Rectangle 6"/>
          <p:cNvSpPr/>
          <p:nvPr/>
        </p:nvSpPr>
        <p:spPr>
          <a:xfrm>
            <a:off x="914400" y="2425700"/>
            <a:ext cx="1752600" cy="367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</a:rPr>
              <a:t>恋爱</a:t>
            </a:r>
            <a:endParaRPr lang="zh-CN" altLang="en-US" sz="3200" dirty="0">
              <a:solidFill>
                <a:srgbClr val="FF0066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0" hangingPunct="0">
              <a:lnSpc>
                <a:spcPct val="150000"/>
              </a:lnSpc>
            </a:pPr>
            <a:endParaRPr lang="zh-CN" altLang="en-US" sz="3200" dirty="0">
              <a:solidFill>
                <a:srgbClr val="003300"/>
              </a:solidFill>
              <a:latin typeface="Arial" panose="020B0604020202020204" pitchFamily="34" charset="0"/>
              <a:ea typeface="仿宋_GB2312" pitchFamily="1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婚变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  <a:p>
            <a:pPr lvl="0" eaLnBrk="0" hangingPunct="0">
              <a:lnSpc>
                <a:spcPct val="150000"/>
              </a:lnSpc>
            </a:pPr>
            <a:endParaRPr lang="zh-CN" altLang="en-US" sz="3200" dirty="0">
              <a:solidFill>
                <a:srgbClr val="003300"/>
              </a:solidFill>
              <a:latin typeface="Arial" panose="020B0604020202020204" pitchFamily="34" charset="0"/>
              <a:ea typeface="仿宋_GB2312" pitchFamily="1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决绝</a:t>
            </a:r>
            <a:endParaRPr lang="zh-CN" altLang="en-US" sz="32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5" name="Rectangle 11"/>
          <p:cNvSpPr/>
          <p:nvPr/>
        </p:nvSpPr>
        <p:spPr>
          <a:xfrm>
            <a:off x="5486400" y="2540000"/>
            <a:ext cx="2438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3200" dirty="0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</a:rPr>
              <a:t>热情，幸福</a:t>
            </a:r>
            <a:endParaRPr lang="zh-CN" altLang="en-US" sz="3200" dirty="0">
              <a:solidFill>
                <a:srgbClr val="FF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6" name="Rectangle 12"/>
          <p:cNvSpPr/>
          <p:nvPr/>
        </p:nvSpPr>
        <p:spPr>
          <a:xfrm>
            <a:off x="5486400" y="3987800"/>
            <a:ext cx="2286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怨恨，沉痛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7" name="Rectangle 13"/>
          <p:cNvSpPr/>
          <p:nvPr/>
        </p:nvSpPr>
        <p:spPr>
          <a:xfrm>
            <a:off x="5486400" y="5435600"/>
            <a:ext cx="2438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32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清醒，刚强</a:t>
            </a:r>
            <a:endParaRPr lang="zh-CN" altLang="en-US" sz="32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2" name="Text Box 18"/>
          <p:cNvSpPr txBox="1"/>
          <p:nvPr/>
        </p:nvSpPr>
        <p:spPr>
          <a:xfrm>
            <a:off x="2209800" y="2286000"/>
            <a:ext cx="3429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latin typeface="仿宋_GB2312" pitchFamily="1" charset="-122"/>
                <a:ea typeface="仿宋_GB2312" pitchFamily="1" charset="-122"/>
              </a:rPr>
              <a:t>送子过淇，至于顿丘。</a:t>
            </a:r>
            <a:endParaRPr lang="zh-CN" altLang="en-US" sz="2400" b="1" dirty="0"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11284" name="Text Box 20"/>
          <p:cNvSpPr txBox="1"/>
          <p:nvPr/>
        </p:nvSpPr>
        <p:spPr>
          <a:xfrm>
            <a:off x="2209800" y="3733800"/>
            <a:ext cx="3276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latin typeface="仿宋_GB2312" pitchFamily="1" charset="-122"/>
                <a:ea typeface="仿宋_GB2312" pitchFamily="1" charset="-122"/>
              </a:rPr>
              <a:t>淇水汤汤，渐车帷裳。</a:t>
            </a:r>
            <a:endParaRPr lang="zh-CN" altLang="en-US" sz="2400" b="1" dirty="0"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11285" name="Text Box 21"/>
          <p:cNvSpPr txBox="1"/>
          <p:nvPr/>
        </p:nvSpPr>
        <p:spPr>
          <a:xfrm>
            <a:off x="2209800" y="5181600"/>
            <a:ext cx="3581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latin typeface="仿宋_GB2312" pitchFamily="1" charset="-122"/>
                <a:ea typeface="仿宋_GB2312" pitchFamily="1" charset="-122"/>
              </a:rPr>
              <a:t>淇则有岸，隰则有泮。</a:t>
            </a:r>
            <a:endParaRPr lang="zh-CN" altLang="en-US" sz="2400" b="1" dirty="0"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11286" name="Rectangle 22"/>
          <p:cNvSpPr/>
          <p:nvPr/>
        </p:nvSpPr>
        <p:spPr>
          <a:xfrm>
            <a:off x="2940050" y="2895600"/>
            <a:ext cx="1631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66"/>
                </a:solidFill>
                <a:latin typeface="仿宋_GB2312" pitchFamily="1" charset="-122"/>
                <a:ea typeface="仿宋_GB2312" pitchFamily="1" charset="-122"/>
              </a:rPr>
              <a:t>沉醉爱河</a:t>
            </a:r>
            <a:endParaRPr lang="zh-CN" altLang="en-US" sz="2400" b="1" dirty="0">
              <a:solidFill>
                <a:srgbClr val="FF0066"/>
              </a:solidFill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11287" name="Rectangle 23"/>
          <p:cNvSpPr/>
          <p:nvPr/>
        </p:nvSpPr>
        <p:spPr>
          <a:xfrm>
            <a:off x="2940050" y="4338638"/>
            <a:ext cx="14224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latin typeface="仿宋_GB2312" pitchFamily="1" charset="-122"/>
                <a:ea typeface="仿宋_GB2312" pitchFamily="1" charset="-122"/>
              </a:rPr>
              <a:t>心如帷湿</a:t>
            </a:r>
            <a:endParaRPr lang="zh-CN" altLang="en-US" sz="2400" b="1" dirty="0"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11288" name="Rectangle 24"/>
          <p:cNvSpPr/>
          <p:nvPr/>
        </p:nvSpPr>
        <p:spPr>
          <a:xfrm>
            <a:off x="2940050" y="5786438"/>
            <a:ext cx="14224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2060"/>
                </a:solidFill>
                <a:latin typeface="仿宋_GB2312" pitchFamily="1" charset="-122"/>
                <a:ea typeface="仿宋_GB2312" pitchFamily="1" charset="-122"/>
              </a:rPr>
              <a:t>回头是岸</a:t>
            </a:r>
            <a:endParaRPr lang="zh-CN" altLang="en-US" sz="2400" b="1" dirty="0">
              <a:solidFill>
                <a:srgbClr val="002060"/>
              </a:solidFill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11290" name="AutoShape 26"/>
          <p:cNvSpPr/>
          <p:nvPr/>
        </p:nvSpPr>
        <p:spPr>
          <a:xfrm>
            <a:off x="2209800" y="2819400"/>
            <a:ext cx="3200400" cy="152400"/>
          </a:xfrm>
          <a:prstGeom prst="rightArrow">
            <a:avLst>
              <a:gd name="adj1" fmla="val 50000"/>
              <a:gd name="adj2" fmla="val 5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91" name="AutoShape 27"/>
          <p:cNvSpPr/>
          <p:nvPr/>
        </p:nvSpPr>
        <p:spPr>
          <a:xfrm>
            <a:off x="2209800" y="4267200"/>
            <a:ext cx="3200400" cy="152400"/>
          </a:xfrm>
          <a:prstGeom prst="rightArrow">
            <a:avLst>
              <a:gd name="adj1" fmla="val 50000"/>
              <a:gd name="adj2" fmla="val 5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92" name="AutoShape 28"/>
          <p:cNvSpPr/>
          <p:nvPr/>
        </p:nvSpPr>
        <p:spPr>
          <a:xfrm>
            <a:off x="2133600" y="5715000"/>
            <a:ext cx="3200400" cy="152400"/>
          </a:xfrm>
          <a:prstGeom prst="rightArrow">
            <a:avLst>
              <a:gd name="adj1" fmla="val 50000"/>
              <a:gd name="adj2" fmla="val 5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94335"/>
            <a:ext cx="10515600" cy="748665"/>
          </a:xfrm>
        </p:spPr>
        <p:txBody>
          <a:bodyPr>
            <a:normAutofit fontScale="90000"/>
          </a:bodyPr>
          <a:p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人不能两次踏入同一条河流”。</a:t>
            </a:r>
            <a:r>
              <a:rPr lang="zh-CN" altLang="en-US" sz="3200">
                <a:sym typeface="+mn-ea"/>
              </a:rPr>
              <a:t>——赫拉克利特</a:t>
            </a:r>
            <a:br>
              <a:rPr lang="zh-CN" altLang="en-US" sz="3200"/>
            </a:br>
            <a:endParaRPr lang="zh-CN" altLang="en-US" sz="3200"/>
          </a:p>
        </p:txBody>
      </p:sp>
      <p:sp>
        <p:nvSpPr>
          <p:cNvPr id="5" name="圆角矩形 4"/>
          <p:cNvSpPr/>
          <p:nvPr/>
        </p:nvSpPr>
        <p:spPr>
          <a:xfrm>
            <a:off x="739140" y="1485900"/>
            <a:ext cx="1143000" cy="5638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807720" y="1356360"/>
            <a:ext cx="1372235" cy="69913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zh-CN" sz="3200" b="1">
                <a:solidFill>
                  <a:schemeClr val="tx1"/>
                </a:solidFill>
              </a:rPr>
              <a:t>淇水</a:t>
            </a:r>
            <a:endParaRPr lang="zh-CN" altLang="zh-CN" sz="3200" b="1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2107565"/>
            <a:ext cx="3260725" cy="3328035"/>
          </a:xfrm>
          <a:prstGeom prst="rect">
            <a:avLst/>
          </a:prstGeom>
        </p:spPr>
      </p:pic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 sz="1400">
                <a:solidFill>
                  <a:schemeClr val="tx1"/>
                </a:solidFill>
              </a:rPr>
              <a:t>山西省忻州市第一中学   张枥元</a:t>
            </a:r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12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1291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10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10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10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10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  <p:bldP spid="11275" grpId="0"/>
      <p:bldP spid="11276" grpId="0"/>
      <p:bldP spid="11277" grpId="0"/>
      <p:bldP spid="11282" grpId="0"/>
      <p:bldP spid="11284" grpId="0"/>
      <p:bldP spid="11285" grpId="0"/>
      <p:bldP spid="11286" grpId="0"/>
      <p:bldP spid="11287" grpId="0"/>
      <p:bldP spid="11288" grpId="0"/>
      <p:bldP spid="11290" grpId="0" bldLvl="0" animBg="1"/>
      <p:bldP spid="11291" grpId="0" bldLvl="0" animBg="1"/>
      <p:bldP spid="1129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739140" y="1485900"/>
            <a:ext cx="1143000" cy="5638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94335"/>
            <a:ext cx="10515600" cy="748665"/>
          </a:xfrm>
        </p:spPr>
        <p:txBody>
          <a:bodyPr>
            <a:normAutofit fontScale="90000"/>
          </a:bodyPr>
          <a:p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人不能两次踏入同一条河流”。</a:t>
            </a:r>
            <a:r>
              <a:rPr lang="zh-CN" altLang="en-US" sz="3200">
                <a:sym typeface="+mn-ea"/>
              </a:rPr>
              <a:t>——赫拉克利特</a:t>
            </a:r>
            <a:br>
              <a:rPr lang="zh-CN" altLang="en-US" sz="3200"/>
            </a:b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50645"/>
            <a:ext cx="1372235" cy="69913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zh-CN" sz="3200" b="1">
                <a:solidFill>
                  <a:schemeClr val="tx1"/>
                </a:solidFill>
              </a:rPr>
              <a:t>淇水</a:t>
            </a:r>
            <a:endParaRPr lang="zh-CN" altLang="zh-CN" sz="3200" b="1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42795" y="2263140"/>
            <a:ext cx="796988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纯洁多情的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少女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恋爱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时的温柔多情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辛勤忍辱的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妻子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婚变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中的怨恨沉痛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坚强刚毅的</a:t>
            </a:r>
            <a:r>
              <a:rPr lang="zh-CN" altLang="en-US" sz="32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弃妇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觉醒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后的清醒刚烈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20835" y="4100830"/>
            <a:ext cx="1902460" cy="19024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79520" y="4701540"/>
            <a:ext cx="324612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D60093"/>
                </a:solidFill>
              </a:rPr>
              <a:t>故事情节？</a:t>
            </a:r>
            <a:endParaRPr lang="zh-CN" altLang="en-US" sz="4000">
              <a:solidFill>
                <a:srgbClr val="D60093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/>
            <a:r>
              <a:rPr lang="zh-CN" altLang="en-US" sz="1400">
                <a:solidFill>
                  <a:schemeClr val="tx1"/>
                </a:solidFill>
              </a:rPr>
              <a:t>山西省忻州市第一中学   张枥元</a:t>
            </a:r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明察秋毫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4000"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</a:rPr>
              <a:t>有</a:t>
            </a:r>
            <a:r>
              <a:rPr lang="en-US" altLang="zh-CN" sz="4000"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</a:rPr>
              <a:t>!</a:t>
            </a:r>
            <a:r>
              <a:rPr lang="zh-CN" altLang="en-US" sz="4000"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</a:rPr>
              <a:t>段</a:t>
            </a:r>
            <a:r>
              <a:rPr lang="en-US" altLang="zh-CN" sz="4000"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</a:rPr>
              <a:t>!</a:t>
            </a:r>
            <a:r>
              <a:rPr lang="zh-CN" altLang="en-US" sz="4000"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</a:rPr>
              <a:t>落</a:t>
            </a:r>
            <a:r>
              <a:rPr lang="en-US" altLang="zh-CN" sz="4000"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</a:rPr>
              <a:t>!</a:t>
            </a:r>
            <a:r>
              <a:rPr lang="zh-CN" altLang="en-US" sz="4000"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</a:rPr>
              <a:t>没</a:t>
            </a:r>
            <a:r>
              <a:rPr lang="en-US" altLang="zh-CN" sz="4000"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</a:rPr>
              <a:t>!</a:t>
            </a:r>
            <a:r>
              <a:rPr lang="zh-CN" altLang="en-US" sz="4000"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</a:rPr>
              <a:t>讲！</a:t>
            </a:r>
            <a:endParaRPr lang="zh-CN" altLang="en-US" sz="4000">
              <a:solidFill>
                <a:srgbClr val="C00000"/>
              </a:solidFill>
              <a:latin typeface="华文隶书" panose="02010800040101010101" charset="-122"/>
              <a:ea typeface="华文隶书" panose="02010800040101010101" charset="-122"/>
            </a:endParaRPr>
          </a:p>
          <a:p>
            <a:pPr marL="571500" indent="-571500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桑之未落，其叶沃若。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571500" indent="-571500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桑之落矣，其黄而陨。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571500" indent="-571500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于嗟鸠兮，无食桑葚！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571500" indent="-571500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于嗟女兮，无与士耽！</a:t>
            </a:r>
            <a:endParaRPr lang="en-US" altLang="zh-CN"/>
          </a:p>
        </p:txBody>
      </p:sp>
      <p:sp>
        <p:nvSpPr>
          <p:cNvPr id="5" name="圆角矩形 4"/>
          <p:cNvSpPr/>
          <p:nvPr/>
        </p:nvSpPr>
        <p:spPr>
          <a:xfrm>
            <a:off x="7055485" y="2034540"/>
            <a:ext cx="3291840" cy="352044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208520" y="2341245"/>
            <a:ext cx="3062605" cy="2907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10000"/>
              </a:lnSpc>
              <a:buNone/>
            </a:pPr>
            <a:r>
              <a:rPr lang="zh-CN" altLang="en-US" sz="2800" b="1" dirty="0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比：“以彼物喻此物”，即打比方。</a:t>
            </a:r>
            <a:endParaRPr lang="zh-CN" altLang="en-US" sz="2800" b="1" dirty="0">
              <a:solidFill>
                <a:srgbClr val="FF0066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兴：“先言他物，以引起所咏之辞”，即先描写其他事物以引起正题。</a:t>
            </a:r>
            <a:endParaRPr lang="zh-CN" altLang="en-US" sz="2800" b="1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/>
            <a:r>
              <a:rPr lang="zh-CN" altLang="en-US" sz="1400">
                <a:solidFill>
                  <a:schemeClr val="tx1"/>
                </a:solidFill>
              </a:rPr>
              <a:t>山西省忻州市第一中学   张枥元</a:t>
            </a:r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da1707dfa9ec8a130ad07c2af603918fa2ecc0e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0" y="-8890"/>
            <a:ext cx="12198985" cy="7593330"/>
          </a:xfrm>
          <a:prstGeom prst="rect">
            <a:avLst/>
          </a:prstGeom>
        </p:spPr>
      </p:pic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 sz="1400">
                <a:solidFill>
                  <a:schemeClr val="tx1"/>
                </a:solidFill>
              </a:rPr>
              <a:t>山西省忻州市第一中学   张枥元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lvl="0" indent="0" eaLnBrk="0" hangingPunct="0"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这两处使用比兴手法的好处有：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）结构上：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lvl="0" indent="0" eaLnBrk="0" hangingPunct="0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①在叙事中插入比兴句，使叙事暂时中断，这样就</a:t>
            </a:r>
            <a:r>
              <a:rPr lang="zh-CN" altLang="en-US" sz="2800" b="1" dirty="0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避免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了叙事的</a:t>
            </a:r>
            <a:r>
              <a:rPr lang="zh-CN" altLang="en-US" sz="2800" b="1" dirty="0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平铺直叙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，一览无余；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lvl="0" indent="0" eaLnBrk="0" hangingPunct="0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②所插入的比兴句在内容上又起了</a:t>
            </a:r>
            <a:r>
              <a:rPr lang="zh-CN" altLang="en-US" sz="2800" b="1" dirty="0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暗示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作用，读者能从中意识到女子的婚后生活并不美满，因此叙事的线索似断实连； 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lvl="0" indent="0" eaLnBrk="0" hangingPunct="0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③诗的前半部分写婚前，后半部分写婚后，中间的比兴起</a:t>
            </a:r>
            <a:r>
              <a:rPr lang="zh-CN" altLang="en-US" sz="2800" b="1" dirty="0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过渡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作用。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eaLnBrk="0" hangingPunct="0"/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 sz="1400">
                <a:solidFill>
                  <a:schemeClr val="tx1"/>
                </a:solidFill>
              </a:rPr>
              <a:t>山西省忻州市第一中学   张枥元</a:t>
            </a:r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pPr lvl="0" eaLnBrk="0" hangingPunct="0">
              <a:lnSpc>
                <a:spcPct val="11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（2）内容上：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0" hangingPunct="0">
              <a:lnSpc>
                <a:spcPct val="110000"/>
              </a:lnSpc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①比兴句唤起人丰富的</a:t>
            </a:r>
            <a:r>
              <a:rPr lang="zh-CN" altLang="en-US" sz="2800" b="1" dirty="0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联想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。“</a:t>
            </a:r>
            <a:r>
              <a:rPr lang="zh-CN" altLang="en-US" sz="28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桑之未落，其叶沃若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”和“</a:t>
            </a:r>
            <a:r>
              <a:rPr lang="zh-CN" altLang="en-US" sz="28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桑之落矣，其黄而陨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”，一般认为它们分别比拟女子容颜的润泽和衰老，并相应地推测女子年长色衰是“氓”变心的重要原因。不过，也不妨理解得宽泛些，比如，“</a:t>
            </a:r>
            <a:r>
              <a:rPr lang="zh-CN" altLang="en-US" sz="28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桑之未落，其叶沃若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”给人以生机勃勃的感觉，如同女主人公和“氓”之间情意浓密时；“</a:t>
            </a:r>
            <a:r>
              <a:rPr lang="zh-CN" altLang="en-US" sz="28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桑之落矣，其黄而陨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”的景象，则如同两人感情枯竭时。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0" hangingPunct="0">
              <a:lnSpc>
                <a:spcPct val="110000"/>
              </a:lnSpc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②用女子很熟悉的桑树作比，与女主人公劳动女性的</a:t>
            </a:r>
            <a:r>
              <a:rPr lang="zh-CN" altLang="en-US" sz="2800" b="1" dirty="0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身份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非常吻合（从“抱布贸丝”一句来看，她养蚕作丝），富于生活气息，同时还暗示了她的勤劳。</a:t>
            </a:r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 sz="1400">
                <a:solidFill>
                  <a:schemeClr val="tx1"/>
                </a:solidFill>
              </a:rPr>
              <a:t>山西省忻州市第一中学   张枥元</a:t>
            </a:r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为你把牢底坐穿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</a:rPr>
              <a:t>【探究】你如何看待女子的爱情悲剧？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05395" y="2645410"/>
            <a:ext cx="2940685" cy="29406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550275" y="4793615"/>
            <a:ext cx="1691005" cy="64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p>
            <a:r>
              <a:rPr lang="zh-CN" altLang="en-US" sz="3600" b="1"/>
              <a:t>思</a:t>
            </a:r>
            <a:r>
              <a:rPr lang="zh-CN" altLang="en-US" sz="3600" b="1">
                <a:sym typeface="+mn-ea"/>
              </a:rPr>
              <a:t>考</a:t>
            </a:r>
            <a:endParaRPr lang="zh-CN" altLang="en-US" sz="3600" b="1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64080" y="2689860"/>
            <a:ext cx="493712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性格？</a:t>
            </a:r>
            <a:endParaRPr lang="zh-CN" altLang="en-US" sz="36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6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         命运？</a:t>
            </a:r>
            <a:endParaRPr lang="zh-CN" altLang="en-US" sz="36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6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                   社会？</a:t>
            </a:r>
            <a:endParaRPr lang="zh-CN" altLang="en-US" sz="36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/>
            <a:r>
              <a:rPr lang="zh-CN" altLang="en-US" sz="1400">
                <a:solidFill>
                  <a:schemeClr val="tx1"/>
                </a:solidFill>
              </a:rPr>
              <a:t>山西省忻州市第一中学   张枥元</a:t>
            </a:r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71830" y="2996565"/>
            <a:ext cx="5900420" cy="31349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761480" y="1630680"/>
            <a:ext cx="3926840" cy="2529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你如同我温暖的手套,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冰冷的啤酒，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带着阳光味道的衬衫,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日复一日的梦想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</a:rPr>
              <a:t>……</a:t>
            </a:r>
            <a:endParaRPr lang="en-US" altLang="zh-CN" sz="32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为你把牢底坐穿</a:t>
            </a:r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/>
            <a:r>
              <a:rPr lang="zh-CN" altLang="en-US" sz="1400">
                <a:solidFill>
                  <a:schemeClr val="tx1"/>
                </a:solidFill>
              </a:rPr>
              <a:t>山西省忻州市第一中学   张枥元</a:t>
            </a:r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教学目标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15365"/>
            <a:ext cx="10515600" cy="4872038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b="1">
                <a:solidFill>
                  <a:schemeClr val="tx1"/>
                </a:solidFill>
              </a:rPr>
              <a:t>【知识与技能】</a:t>
            </a:r>
            <a:endParaRPr lang="zh-CN" altLang="en-US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b="1">
                <a:solidFill>
                  <a:schemeClr val="tx1"/>
                </a:solidFill>
              </a:rPr>
              <a:t>1.</a:t>
            </a:r>
            <a:r>
              <a:rPr lang="zh-CN" altLang="en-US" b="1">
                <a:solidFill>
                  <a:schemeClr val="tx1"/>
                </a:solidFill>
              </a:rPr>
              <a:t>了解</a:t>
            </a:r>
            <a:r>
              <a:rPr lang="zh-CN" altLang="en-US" b="1">
                <a:solidFill>
                  <a:srgbClr val="FF0000"/>
                </a:solidFill>
              </a:rPr>
              <a:t>《诗经》</a:t>
            </a:r>
            <a:r>
              <a:rPr lang="zh-CN" altLang="en-US" b="1">
                <a:solidFill>
                  <a:schemeClr val="tx1"/>
                </a:solidFill>
              </a:rPr>
              <a:t>的基本常识。</a:t>
            </a:r>
            <a:endParaRPr lang="zh-CN" altLang="en-US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b="1">
                <a:solidFill>
                  <a:schemeClr val="tx1"/>
                </a:solidFill>
              </a:rPr>
              <a:t>2.</a:t>
            </a:r>
            <a:r>
              <a:rPr lang="zh-CN" altLang="en-US" b="1">
                <a:solidFill>
                  <a:schemeClr val="tx1"/>
                </a:solidFill>
              </a:rPr>
              <a:t>把握文章情节，由此分析主人公</a:t>
            </a:r>
            <a:r>
              <a:rPr lang="zh-CN" altLang="en-US" b="1">
                <a:solidFill>
                  <a:srgbClr val="FF0000"/>
                </a:solidFill>
              </a:rPr>
              <a:t>性格</a:t>
            </a:r>
            <a:r>
              <a:rPr lang="zh-CN" altLang="en-US" b="1">
                <a:solidFill>
                  <a:schemeClr val="tx1"/>
                </a:solidFill>
              </a:rPr>
              <a:t>特点，准确把握文章情感，概括主题。</a:t>
            </a:r>
            <a:endParaRPr lang="zh-CN" altLang="en-US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b="1">
                <a:solidFill>
                  <a:schemeClr val="tx1"/>
                </a:solidFill>
              </a:rPr>
              <a:t>3.</a:t>
            </a:r>
            <a:r>
              <a:rPr lang="zh-CN" altLang="en-US" b="1">
                <a:solidFill>
                  <a:schemeClr val="tx1"/>
                </a:solidFill>
              </a:rPr>
              <a:t>体会诗经的现实主义风格，品味</a:t>
            </a:r>
            <a:r>
              <a:rPr lang="zh-CN" altLang="en-US" b="1">
                <a:solidFill>
                  <a:srgbClr val="FF0000"/>
                </a:solidFill>
              </a:rPr>
              <a:t>语言</a:t>
            </a:r>
            <a:r>
              <a:rPr lang="zh-CN" altLang="en-US" b="1">
                <a:solidFill>
                  <a:schemeClr val="tx1"/>
                </a:solidFill>
              </a:rPr>
              <a:t>，学习</a:t>
            </a:r>
            <a:r>
              <a:rPr lang="zh-CN" altLang="en-US" b="1">
                <a:solidFill>
                  <a:srgbClr val="FF0000"/>
                </a:solidFill>
              </a:rPr>
              <a:t>赋、比、兴</a:t>
            </a:r>
            <a:r>
              <a:rPr lang="zh-CN" altLang="en-US" b="1">
                <a:solidFill>
                  <a:schemeClr val="tx1"/>
                </a:solidFill>
              </a:rPr>
              <a:t>的艺术表现手法并分析作用。</a:t>
            </a:r>
            <a:endParaRPr lang="zh-CN" altLang="en-US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chemeClr val="tx1"/>
                </a:solidFill>
              </a:rPr>
              <a:t>【过程与方法】</a:t>
            </a:r>
            <a:endParaRPr lang="zh-CN" altLang="en-US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chemeClr val="tx1"/>
                </a:solidFill>
              </a:rPr>
              <a:t>在旁征博引的基础上，实现探究课的教学目标。</a:t>
            </a:r>
            <a:endParaRPr lang="zh-CN" altLang="en-US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chemeClr val="tx1"/>
                </a:solidFill>
              </a:rPr>
              <a:t>【情感态度价值观】</a:t>
            </a:r>
            <a:endParaRPr lang="zh-CN" altLang="en-US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chemeClr val="tx1"/>
                </a:solidFill>
              </a:rPr>
              <a:t>树立正确的情感观念。</a:t>
            </a:r>
            <a:endParaRPr lang="zh-CN" altLang="en-US" b="1">
              <a:solidFill>
                <a:schemeClr val="tx1"/>
              </a:solidFill>
            </a:endParaRPr>
          </a:p>
          <a:p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 sz="1400">
                <a:solidFill>
                  <a:schemeClr val="tx1"/>
                </a:solidFill>
              </a:rPr>
              <a:t>山西省忻州市第一中学   张枥元</a:t>
            </a:r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为你把牢底坐穿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457200" indent="-457200"/>
            <a:r>
              <a:rPr lang="zh-CN" altLang="en-US" sz="3200" b="1">
                <a:solidFill>
                  <a:schemeClr val="tx1"/>
                </a:solidFill>
              </a:rPr>
              <a:t>所有的爱情都是悲哀的，可尽管悲哀，依然是我们知道的最美好的事物。</a:t>
            </a:r>
            <a:endParaRPr lang="zh-CN" altLang="en-US" sz="3200" b="1">
              <a:solidFill>
                <a:schemeClr val="tx1"/>
              </a:solidFill>
            </a:endParaRPr>
          </a:p>
          <a:p>
            <a:pPr marL="457200" indent="-457200"/>
            <a:r>
              <a:rPr lang="zh-CN" altLang="en-US" sz="3200" b="1">
                <a:solidFill>
                  <a:schemeClr val="tx1"/>
                </a:solidFill>
                <a:sym typeface="+mn-ea"/>
              </a:rPr>
              <a:t>爱情不是永恒的，追逐爱情是永恒的。</a:t>
            </a:r>
            <a:endParaRPr lang="zh-CN" altLang="en-US" sz="3200" b="1">
              <a:solidFill>
                <a:schemeClr val="tx1"/>
              </a:solidFill>
              <a:sym typeface="+mn-ea"/>
            </a:endParaRPr>
          </a:p>
          <a:p>
            <a:pPr marL="0" indent="0">
              <a:buNone/>
            </a:pPr>
            <a:r>
              <a:rPr lang="en-US" altLang="zh-CN" sz="3200" b="1">
                <a:solidFill>
                  <a:schemeClr val="tx1"/>
                </a:solidFill>
              </a:rPr>
              <a:t>               ——</a:t>
            </a:r>
            <a:r>
              <a:rPr lang="zh-CN" altLang="en-US" sz="3200" b="1">
                <a:solidFill>
                  <a:schemeClr val="tx1"/>
                </a:solidFill>
              </a:rPr>
              <a:t>廖一梅《琥珀》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7860" y="2343150"/>
            <a:ext cx="3075940" cy="3542665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/>
            <a:r>
              <a:rPr lang="zh-CN" altLang="en-US" sz="1400">
                <a:solidFill>
                  <a:schemeClr val="tx1"/>
                </a:solidFill>
              </a:rPr>
              <a:t>山西省忻州市第一中学   张枥元</a:t>
            </a:r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问题反馈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2480" y="1122045"/>
            <a:ext cx="10515600" cy="4872038"/>
          </a:xfrm>
        </p:spPr>
        <p:txBody>
          <a:bodyPr>
            <a:noAutofit/>
          </a:bodyPr>
          <a:p>
            <a:r>
              <a:rPr lang="zh-CN" altLang="en-US" b="1">
                <a:solidFill>
                  <a:schemeClr val="tx1"/>
                </a:solidFill>
              </a:rPr>
              <a:t>三次写</a:t>
            </a:r>
            <a:r>
              <a:rPr lang="zh-CN" altLang="en-US" b="1">
                <a:solidFill>
                  <a:srgbClr val="FF0000"/>
                </a:solidFill>
              </a:rPr>
              <a:t>淇水</a:t>
            </a:r>
            <a:r>
              <a:rPr lang="zh-CN" altLang="en-US" b="1">
                <a:solidFill>
                  <a:schemeClr val="tx1"/>
                </a:solidFill>
              </a:rPr>
              <a:t>有什么作用？（</a:t>
            </a:r>
            <a:r>
              <a:rPr lang="en-US" altLang="zh-CN" b="1">
                <a:solidFill>
                  <a:schemeClr val="tx1"/>
                </a:solidFill>
              </a:rPr>
              <a:t>586</a:t>
            </a:r>
            <a:r>
              <a:rPr lang="zh-CN" altLang="en-US" b="1">
                <a:solidFill>
                  <a:schemeClr val="tx1"/>
                </a:solidFill>
              </a:rPr>
              <a:t>班</a:t>
            </a:r>
            <a:r>
              <a:rPr lang="en-US" altLang="zh-CN" b="1">
                <a:solidFill>
                  <a:schemeClr val="tx1"/>
                </a:solidFill>
              </a:rPr>
              <a:t>3</a:t>
            </a:r>
            <a:r>
              <a:rPr lang="zh-CN" altLang="en-US" b="1">
                <a:solidFill>
                  <a:schemeClr val="tx1"/>
                </a:solidFill>
              </a:rPr>
              <a:t>、</a:t>
            </a:r>
            <a:r>
              <a:rPr lang="en-US" altLang="zh-CN" b="1">
                <a:solidFill>
                  <a:schemeClr val="tx1"/>
                </a:solidFill>
              </a:rPr>
              <a:t>4</a:t>
            </a:r>
            <a:r>
              <a:rPr lang="zh-CN" altLang="en-US" b="1">
                <a:solidFill>
                  <a:schemeClr val="tx1"/>
                </a:solidFill>
              </a:rPr>
              <a:t>、</a:t>
            </a:r>
            <a:r>
              <a:rPr lang="en-US" altLang="zh-CN" b="1">
                <a:solidFill>
                  <a:schemeClr val="tx1"/>
                </a:solidFill>
              </a:rPr>
              <a:t>6</a:t>
            </a:r>
            <a:r>
              <a:rPr lang="zh-CN" altLang="en-US" b="1">
                <a:solidFill>
                  <a:schemeClr val="tx1"/>
                </a:solidFill>
              </a:rPr>
              <a:t>、</a:t>
            </a:r>
            <a:r>
              <a:rPr lang="en-US" altLang="zh-CN" b="1">
                <a:solidFill>
                  <a:schemeClr val="tx1"/>
                </a:solidFill>
              </a:rPr>
              <a:t>8</a:t>
            </a:r>
            <a:r>
              <a:rPr lang="zh-CN" altLang="en-US" b="1">
                <a:solidFill>
                  <a:schemeClr val="tx1"/>
                </a:solidFill>
              </a:rPr>
              <a:t>、</a:t>
            </a:r>
            <a:r>
              <a:rPr lang="en-US" altLang="zh-CN" b="1">
                <a:solidFill>
                  <a:schemeClr val="tx1"/>
                </a:solidFill>
              </a:rPr>
              <a:t>9</a:t>
            </a:r>
            <a:r>
              <a:rPr lang="zh-CN" altLang="en-US" b="1">
                <a:solidFill>
                  <a:schemeClr val="tx1"/>
                </a:solidFill>
              </a:rPr>
              <a:t>组；</a:t>
            </a:r>
            <a:r>
              <a:rPr lang="en-US" altLang="zh-CN" b="1">
                <a:solidFill>
                  <a:schemeClr val="tx1"/>
                </a:solidFill>
              </a:rPr>
              <a:t>577</a:t>
            </a:r>
            <a:r>
              <a:rPr lang="zh-CN" altLang="en-US" b="1">
                <a:solidFill>
                  <a:schemeClr val="tx1"/>
                </a:solidFill>
              </a:rPr>
              <a:t>班</a:t>
            </a:r>
            <a:r>
              <a:rPr lang="en-US" altLang="zh-CN" b="1">
                <a:solidFill>
                  <a:schemeClr val="tx1"/>
                </a:solidFill>
              </a:rPr>
              <a:t>1</a:t>
            </a:r>
            <a:r>
              <a:rPr lang="zh-CN" altLang="en-US" b="1">
                <a:solidFill>
                  <a:schemeClr val="tx1"/>
                </a:solidFill>
              </a:rPr>
              <a:t>、</a:t>
            </a:r>
            <a:r>
              <a:rPr lang="en-US" altLang="zh-CN" b="1">
                <a:solidFill>
                  <a:schemeClr val="tx1"/>
                </a:solidFill>
              </a:rPr>
              <a:t>2</a:t>
            </a:r>
            <a:r>
              <a:rPr lang="zh-CN" altLang="en-US" b="1">
                <a:solidFill>
                  <a:schemeClr val="tx1"/>
                </a:solidFill>
              </a:rPr>
              <a:t>、</a:t>
            </a:r>
            <a:r>
              <a:rPr lang="en-US" altLang="zh-CN" b="1">
                <a:solidFill>
                  <a:schemeClr val="tx1"/>
                </a:solidFill>
              </a:rPr>
              <a:t>4</a:t>
            </a:r>
            <a:r>
              <a:rPr lang="zh-CN" altLang="en-US" b="1">
                <a:solidFill>
                  <a:schemeClr val="tx1"/>
                </a:solidFill>
              </a:rPr>
              <a:t>、</a:t>
            </a:r>
            <a:r>
              <a:rPr lang="en-US" altLang="zh-CN" b="1">
                <a:solidFill>
                  <a:schemeClr val="tx1"/>
                </a:solidFill>
              </a:rPr>
              <a:t>5</a:t>
            </a:r>
            <a:r>
              <a:rPr lang="zh-CN" altLang="en-US" b="1">
                <a:solidFill>
                  <a:schemeClr val="tx1"/>
                </a:solidFill>
              </a:rPr>
              <a:t>、</a:t>
            </a:r>
            <a:r>
              <a:rPr lang="en-US" altLang="zh-CN" b="1">
                <a:solidFill>
                  <a:schemeClr val="tx1"/>
                </a:solidFill>
              </a:rPr>
              <a:t>6</a:t>
            </a:r>
            <a:r>
              <a:rPr lang="zh-CN" altLang="en-US" b="1">
                <a:solidFill>
                  <a:schemeClr val="tx1"/>
                </a:solidFill>
              </a:rPr>
              <a:t>、</a:t>
            </a:r>
            <a:r>
              <a:rPr lang="en-US" altLang="zh-CN" b="1">
                <a:solidFill>
                  <a:schemeClr val="tx1"/>
                </a:solidFill>
              </a:rPr>
              <a:t>9</a:t>
            </a:r>
            <a:r>
              <a:rPr lang="zh-CN" altLang="en-US" b="1">
                <a:solidFill>
                  <a:schemeClr val="tx1"/>
                </a:solidFill>
              </a:rPr>
              <a:t>组）</a:t>
            </a:r>
            <a:endParaRPr lang="zh-CN" altLang="en-US" b="1">
              <a:solidFill>
                <a:schemeClr val="tx1"/>
              </a:solidFill>
            </a:endParaRPr>
          </a:p>
          <a:p>
            <a:r>
              <a:rPr lang="zh-CN" altLang="en-US" b="1">
                <a:solidFill>
                  <a:schemeClr val="tx1"/>
                </a:solidFill>
              </a:rPr>
              <a:t>女主人公对</a:t>
            </a:r>
            <a:r>
              <a:rPr lang="en-US" altLang="zh-CN" b="1">
                <a:solidFill>
                  <a:schemeClr val="tx1"/>
                </a:solidFill>
              </a:rPr>
              <a:t>“</a:t>
            </a:r>
            <a:r>
              <a:rPr lang="zh-CN" altLang="en-US" b="1">
                <a:solidFill>
                  <a:schemeClr val="tx1"/>
                </a:solidFill>
              </a:rPr>
              <a:t>氓</a:t>
            </a:r>
            <a:r>
              <a:rPr lang="en-US" altLang="zh-CN" b="1">
                <a:solidFill>
                  <a:schemeClr val="tx1"/>
                </a:solidFill>
              </a:rPr>
              <a:t>”</a:t>
            </a:r>
            <a:r>
              <a:rPr lang="zh-CN" altLang="en-US" b="1">
                <a:solidFill>
                  <a:schemeClr val="tx1"/>
                </a:solidFill>
              </a:rPr>
              <a:t>的</a:t>
            </a:r>
            <a:r>
              <a:rPr lang="zh-CN" altLang="en-US" b="1">
                <a:solidFill>
                  <a:srgbClr val="FF0000"/>
                </a:solidFill>
              </a:rPr>
              <a:t>称呼</a:t>
            </a:r>
            <a:r>
              <a:rPr lang="zh-CN" altLang="en-US" b="1">
                <a:solidFill>
                  <a:schemeClr val="tx1"/>
                </a:solidFill>
              </a:rPr>
              <a:t>从</a:t>
            </a:r>
            <a:r>
              <a:rPr lang="en-US" altLang="zh-CN" b="1">
                <a:solidFill>
                  <a:schemeClr val="tx1"/>
                </a:solidFill>
              </a:rPr>
              <a:t>“</a:t>
            </a:r>
            <a:r>
              <a:rPr lang="zh-CN" altLang="en-US" b="1">
                <a:solidFill>
                  <a:schemeClr val="tx1"/>
                </a:solidFill>
              </a:rPr>
              <a:t>氓</a:t>
            </a:r>
            <a:r>
              <a:rPr lang="en-US" altLang="zh-CN" b="1">
                <a:solidFill>
                  <a:schemeClr val="tx1"/>
                </a:solidFill>
              </a:rPr>
              <a:t>”</a:t>
            </a:r>
            <a:r>
              <a:rPr lang="zh-CN" altLang="en-US" b="1">
                <a:solidFill>
                  <a:schemeClr val="tx1"/>
                </a:solidFill>
              </a:rPr>
              <a:t>变为</a:t>
            </a:r>
            <a:r>
              <a:rPr lang="en-US" altLang="zh-CN" b="1">
                <a:solidFill>
                  <a:schemeClr val="tx1"/>
                </a:solidFill>
              </a:rPr>
              <a:t>“</a:t>
            </a:r>
            <a:r>
              <a:rPr lang="zh-CN" altLang="en-US" b="1">
                <a:solidFill>
                  <a:schemeClr val="tx1"/>
                </a:solidFill>
              </a:rPr>
              <a:t>子</a:t>
            </a:r>
            <a:r>
              <a:rPr lang="en-US" altLang="zh-CN" b="1">
                <a:solidFill>
                  <a:schemeClr val="tx1"/>
                </a:solidFill>
              </a:rPr>
              <a:t>”</a:t>
            </a:r>
            <a:r>
              <a:rPr lang="zh-CN" altLang="en-US" b="1">
                <a:solidFill>
                  <a:schemeClr val="tx1"/>
                </a:solidFill>
              </a:rPr>
              <a:t>、</a:t>
            </a:r>
            <a:r>
              <a:rPr lang="en-US" altLang="zh-CN" b="1">
                <a:solidFill>
                  <a:schemeClr val="tx1"/>
                </a:solidFill>
              </a:rPr>
              <a:t>“</a:t>
            </a:r>
            <a:r>
              <a:rPr lang="zh-CN" altLang="en-US" b="1">
                <a:solidFill>
                  <a:schemeClr val="tx1"/>
                </a:solidFill>
              </a:rPr>
              <a:t>复关</a:t>
            </a:r>
            <a:r>
              <a:rPr lang="en-US" altLang="zh-CN" b="1">
                <a:solidFill>
                  <a:schemeClr val="tx1"/>
                </a:solidFill>
              </a:rPr>
              <a:t>”</a:t>
            </a:r>
            <a:r>
              <a:rPr lang="zh-CN" altLang="en-US" b="1">
                <a:solidFill>
                  <a:schemeClr val="tx1"/>
                </a:solidFill>
              </a:rPr>
              <a:t>、</a:t>
            </a:r>
            <a:r>
              <a:rPr lang="en-US" altLang="zh-CN" b="1">
                <a:solidFill>
                  <a:schemeClr val="tx1"/>
                </a:solidFill>
              </a:rPr>
              <a:t>“</a:t>
            </a:r>
            <a:r>
              <a:rPr lang="zh-CN" altLang="en-US" b="1">
                <a:solidFill>
                  <a:schemeClr val="tx1"/>
                </a:solidFill>
              </a:rPr>
              <a:t>尔</a:t>
            </a:r>
            <a:r>
              <a:rPr lang="en-US" altLang="zh-CN" b="1">
                <a:solidFill>
                  <a:schemeClr val="tx1"/>
                </a:solidFill>
              </a:rPr>
              <a:t>”</a:t>
            </a:r>
            <a:r>
              <a:rPr lang="zh-CN" altLang="en-US" b="1">
                <a:solidFill>
                  <a:schemeClr val="tx1"/>
                </a:solidFill>
              </a:rPr>
              <a:t>、</a:t>
            </a:r>
            <a:r>
              <a:rPr lang="en-US" altLang="zh-CN" b="1">
                <a:solidFill>
                  <a:schemeClr val="tx1"/>
                </a:solidFill>
              </a:rPr>
              <a:t>“</a:t>
            </a:r>
            <a:r>
              <a:rPr lang="zh-CN" altLang="en-US" b="1">
                <a:solidFill>
                  <a:schemeClr val="tx1"/>
                </a:solidFill>
              </a:rPr>
              <a:t>士</a:t>
            </a:r>
            <a:r>
              <a:rPr lang="en-US" altLang="zh-CN" b="1">
                <a:solidFill>
                  <a:schemeClr val="tx1"/>
                </a:solidFill>
              </a:rPr>
              <a:t>”</a:t>
            </a:r>
            <a:r>
              <a:rPr lang="zh-CN" altLang="en-US" b="1">
                <a:solidFill>
                  <a:schemeClr val="tx1"/>
                </a:solidFill>
              </a:rPr>
              <a:t>有什么含义？（</a:t>
            </a:r>
            <a:r>
              <a:rPr lang="en-US" altLang="zh-CN" b="1">
                <a:solidFill>
                  <a:schemeClr val="tx1"/>
                </a:solidFill>
              </a:rPr>
              <a:t>586</a:t>
            </a:r>
            <a:r>
              <a:rPr lang="zh-CN" altLang="en-US" b="1">
                <a:solidFill>
                  <a:schemeClr val="tx1"/>
                </a:solidFill>
              </a:rPr>
              <a:t>班</a:t>
            </a:r>
            <a:r>
              <a:rPr lang="en-US" altLang="zh-CN" b="1">
                <a:solidFill>
                  <a:schemeClr val="tx1"/>
                </a:solidFill>
              </a:rPr>
              <a:t>1</a:t>
            </a:r>
            <a:r>
              <a:rPr lang="zh-CN" altLang="en-US" b="1">
                <a:solidFill>
                  <a:schemeClr val="tx1"/>
                </a:solidFill>
              </a:rPr>
              <a:t>、</a:t>
            </a:r>
            <a:r>
              <a:rPr lang="en-US" altLang="zh-CN" b="1">
                <a:solidFill>
                  <a:schemeClr val="tx1"/>
                </a:solidFill>
              </a:rPr>
              <a:t>4</a:t>
            </a:r>
            <a:r>
              <a:rPr lang="zh-CN" altLang="en-US" b="1">
                <a:solidFill>
                  <a:schemeClr val="tx1"/>
                </a:solidFill>
              </a:rPr>
              <a:t>、</a:t>
            </a:r>
            <a:r>
              <a:rPr lang="en-US" altLang="zh-CN" b="1">
                <a:solidFill>
                  <a:schemeClr val="tx1"/>
                </a:solidFill>
              </a:rPr>
              <a:t>8</a:t>
            </a:r>
            <a:r>
              <a:rPr lang="zh-CN" altLang="en-US" b="1">
                <a:solidFill>
                  <a:schemeClr val="tx1"/>
                </a:solidFill>
              </a:rPr>
              <a:t>、</a:t>
            </a:r>
            <a:r>
              <a:rPr lang="en-US" altLang="zh-CN" b="1">
                <a:solidFill>
                  <a:schemeClr val="tx1"/>
                </a:solidFill>
              </a:rPr>
              <a:t>9</a:t>
            </a:r>
            <a:r>
              <a:rPr lang="zh-CN" altLang="en-US" b="1">
                <a:solidFill>
                  <a:schemeClr val="tx1"/>
                </a:solidFill>
              </a:rPr>
              <a:t>、</a:t>
            </a:r>
            <a:r>
              <a:rPr lang="en-US" altLang="zh-CN" b="1">
                <a:solidFill>
                  <a:schemeClr val="tx1"/>
                </a:solidFill>
              </a:rPr>
              <a:t>10</a:t>
            </a:r>
            <a:r>
              <a:rPr lang="zh-CN" altLang="en-US" b="1">
                <a:solidFill>
                  <a:schemeClr val="tx1"/>
                </a:solidFill>
              </a:rPr>
              <a:t>组；</a:t>
            </a:r>
            <a:r>
              <a:rPr lang="en-US" altLang="zh-CN" b="1">
                <a:solidFill>
                  <a:schemeClr val="tx1"/>
                </a:solidFill>
              </a:rPr>
              <a:t>577</a:t>
            </a:r>
            <a:r>
              <a:rPr lang="zh-CN" altLang="en-US" b="1">
                <a:solidFill>
                  <a:schemeClr val="tx1"/>
                </a:solidFill>
              </a:rPr>
              <a:t>班</a:t>
            </a:r>
            <a:r>
              <a:rPr lang="en-US" altLang="zh-CN" b="1">
                <a:solidFill>
                  <a:schemeClr val="tx1"/>
                </a:solidFill>
              </a:rPr>
              <a:t>4</a:t>
            </a:r>
            <a:r>
              <a:rPr lang="zh-CN" altLang="en-US" b="1">
                <a:solidFill>
                  <a:schemeClr val="tx1"/>
                </a:solidFill>
              </a:rPr>
              <a:t>、</a:t>
            </a:r>
            <a:r>
              <a:rPr lang="en-US" altLang="zh-CN" b="1">
                <a:solidFill>
                  <a:schemeClr val="tx1"/>
                </a:solidFill>
              </a:rPr>
              <a:t>6</a:t>
            </a:r>
            <a:r>
              <a:rPr lang="zh-CN" altLang="en-US" b="1">
                <a:solidFill>
                  <a:schemeClr val="tx1"/>
                </a:solidFill>
              </a:rPr>
              <a:t>、</a:t>
            </a:r>
            <a:r>
              <a:rPr lang="en-US" altLang="zh-CN" b="1">
                <a:solidFill>
                  <a:schemeClr val="tx1"/>
                </a:solidFill>
              </a:rPr>
              <a:t>9</a:t>
            </a:r>
            <a:r>
              <a:rPr lang="zh-CN" altLang="en-US" b="1">
                <a:solidFill>
                  <a:schemeClr val="tx1"/>
                </a:solidFill>
              </a:rPr>
              <a:t>、</a:t>
            </a:r>
            <a:r>
              <a:rPr lang="en-US" altLang="zh-CN" b="1">
                <a:solidFill>
                  <a:schemeClr val="tx1"/>
                </a:solidFill>
              </a:rPr>
              <a:t>10</a:t>
            </a:r>
            <a:r>
              <a:rPr lang="zh-CN" altLang="en-US" b="1">
                <a:solidFill>
                  <a:schemeClr val="tx1"/>
                </a:solidFill>
              </a:rPr>
              <a:t>组）</a:t>
            </a:r>
            <a:endParaRPr lang="zh-CN" altLang="en-US" b="1">
              <a:solidFill>
                <a:schemeClr val="tx1"/>
              </a:solidFill>
            </a:endParaRPr>
          </a:p>
          <a:p>
            <a:r>
              <a:rPr lang="zh-CN" altLang="zh-CN" b="1">
                <a:solidFill>
                  <a:srgbClr val="FF0000"/>
                </a:solidFill>
                <a:sym typeface="+mn-ea"/>
              </a:rPr>
              <a:t>比兴</a:t>
            </a:r>
            <a:r>
              <a:rPr lang="zh-CN" altLang="zh-CN" b="1">
                <a:solidFill>
                  <a:schemeClr val="tx1"/>
                </a:solidFill>
                <a:sym typeface="+mn-ea"/>
              </a:rPr>
              <a:t>的手法在文中哪里有运用？作用？（</a:t>
            </a:r>
            <a:r>
              <a:rPr lang="en-US" altLang="zh-CN" b="1">
                <a:solidFill>
                  <a:schemeClr val="tx1"/>
                </a:solidFill>
                <a:sym typeface="+mn-ea"/>
              </a:rPr>
              <a:t>586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班</a:t>
            </a:r>
            <a:r>
              <a:rPr lang="en-US" altLang="zh-CN" b="1">
                <a:solidFill>
                  <a:schemeClr val="tx1"/>
                </a:solidFill>
                <a:sym typeface="+mn-ea"/>
              </a:rPr>
              <a:t>2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、</a:t>
            </a:r>
            <a:r>
              <a:rPr lang="en-US" altLang="zh-CN" b="1">
                <a:solidFill>
                  <a:schemeClr val="tx1"/>
                </a:solidFill>
                <a:sym typeface="+mn-ea"/>
              </a:rPr>
              <a:t>9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组；</a:t>
            </a:r>
            <a:r>
              <a:rPr lang="en-US" altLang="zh-CN" b="1">
                <a:solidFill>
                  <a:schemeClr val="tx1"/>
                </a:solidFill>
                <a:sym typeface="+mn-ea"/>
              </a:rPr>
              <a:t>577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班</a:t>
            </a:r>
            <a:r>
              <a:rPr lang="en-US" altLang="zh-CN" b="1">
                <a:solidFill>
                  <a:schemeClr val="tx1"/>
                </a:solidFill>
                <a:sym typeface="+mn-ea"/>
              </a:rPr>
              <a:t>9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组）</a:t>
            </a:r>
            <a:endParaRPr lang="zh-CN" altLang="en-US" b="1">
              <a:solidFill>
                <a:schemeClr val="tx1"/>
              </a:solidFill>
              <a:sym typeface="+mn-ea"/>
            </a:endParaRPr>
          </a:p>
          <a:p>
            <a:r>
              <a:rPr lang="zh-CN" altLang="en-US" b="1">
                <a:solidFill>
                  <a:schemeClr val="tx1"/>
                </a:solidFill>
                <a:sym typeface="+mn-ea"/>
              </a:rPr>
              <a:t>桑是否象征爱情？把女主人公比作桑有什么作用？（</a:t>
            </a:r>
            <a:r>
              <a:rPr lang="en-US" altLang="zh-CN" b="1">
                <a:solidFill>
                  <a:schemeClr val="tx1"/>
                </a:solidFill>
                <a:sym typeface="+mn-ea"/>
              </a:rPr>
              <a:t>577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班</a:t>
            </a:r>
            <a:r>
              <a:rPr lang="en-US" altLang="zh-CN" b="1">
                <a:solidFill>
                  <a:schemeClr val="tx1"/>
                </a:solidFill>
                <a:sym typeface="+mn-ea"/>
              </a:rPr>
              <a:t>1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、</a:t>
            </a:r>
            <a:r>
              <a:rPr lang="en-US" altLang="zh-CN" b="1">
                <a:solidFill>
                  <a:schemeClr val="tx1"/>
                </a:solidFill>
                <a:sym typeface="+mn-ea"/>
              </a:rPr>
              <a:t>2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组）</a:t>
            </a:r>
            <a:endParaRPr lang="zh-CN" altLang="en-US" b="1">
              <a:solidFill>
                <a:schemeClr val="tx1"/>
              </a:solidFill>
              <a:sym typeface="+mn-ea"/>
            </a:endParaRPr>
          </a:p>
          <a:p>
            <a:r>
              <a:rPr lang="zh-CN" altLang="en-US" b="1">
                <a:solidFill>
                  <a:schemeClr val="tx1"/>
                </a:solidFill>
                <a:sym typeface="+mn-ea"/>
              </a:rPr>
              <a:t>为什么兄弟要笑她？（</a:t>
            </a:r>
            <a:r>
              <a:rPr lang="en-US" altLang="zh-CN" b="1">
                <a:solidFill>
                  <a:schemeClr val="tx1"/>
                </a:solidFill>
                <a:sym typeface="+mn-ea"/>
              </a:rPr>
              <a:t>586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班</a:t>
            </a:r>
            <a:r>
              <a:rPr lang="en-US" altLang="zh-CN" b="1">
                <a:solidFill>
                  <a:schemeClr val="tx1"/>
                </a:solidFill>
                <a:sym typeface="+mn-ea"/>
              </a:rPr>
              <a:t>6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组；</a:t>
            </a:r>
            <a:r>
              <a:rPr lang="en-US" altLang="zh-CN" b="1">
                <a:solidFill>
                  <a:schemeClr val="tx1"/>
                </a:solidFill>
                <a:sym typeface="+mn-ea"/>
              </a:rPr>
              <a:t>577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班</a:t>
            </a:r>
            <a:r>
              <a:rPr lang="en-US" altLang="zh-CN" b="1">
                <a:solidFill>
                  <a:schemeClr val="tx1"/>
                </a:solidFill>
                <a:sym typeface="+mn-ea"/>
              </a:rPr>
              <a:t>10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组）</a:t>
            </a:r>
            <a:endParaRPr lang="zh-CN" altLang="en-US" b="1">
              <a:solidFill>
                <a:schemeClr val="tx1"/>
              </a:solidFill>
              <a:sym typeface="+mn-ea"/>
            </a:endParaRPr>
          </a:p>
          <a:p>
            <a:r>
              <a:rPr lang="zh-CN" altLang="en-US" b="1">
                <a:solidFill>
                  <a:schemeClr val="tx1"/>
                </a:solidFill>
              </a:rPr>
              <a:t>本文是女子所写吗？（</a:t>
            </a:r>
            <a:r>
              <a:rPr lang="en-US" altLang="zh-CN" b="1">
                <a:solidFill>
                  <a:schemeClr val="tx1"/>
                </a:solidFill>
              </a:rPr>
              <a:t>586</a:t>
            </a:r>
            <a:r>
              <a:rPr lang="zh-CN" altLang="en-US" b="1">
                <a:solidFill>
                  <a:schemeClr val="tx1"/>
                </a:solidFill>
              </a:rPr>
              <a:t>班</a:t>
            </a:r>
            <a:r>
              <a:rPr lang="en-US" altLang="zh-CN" b="1">
                <a:solidFill>
                  <a:schemeClr val="tx1"/>
                </a:solidFill>
              </a:rPr>
              <a:t>5</a:t>
            </a:r>
            <a:r>
              <a:rPr lang="zh-CN" altLang="en-US" b="1">
                <a:solidFill>
                  <a:schemeClr val="tx1"/>
                </a:solidFill>
              </a:rPr>
              <a:t>组）</a:t>
            </a:r>
            <a:endParaRPr lang="zh-CN" altLang="en-US" b="1">
              <a:solidFill>
                <a:schemeClr val="tx1"/>
              </a:solidFill>
            </a:endParaRPr>
          </a:p>
          <a:p>
            <a:r>
              <a:rPr lang="zh-CN" altLang="en-US" b="1">
                <a:solidFill>
                  <a:schemeClr val="tx1"/>
                </a:solidFill>
              </a:rPr>
              <a:t>课文是第一人称第三人称混合，为什么？（</a:t>
            </a:r>
            <a:r>
              <a:rPr lang="en-US" altLang="zh-CN" b="1">
                <a:solidFill>
                  <a:schemeClr val="tx1"/>
                </a:solidFill>
              </a:rPr>
              <a:t>586</a:t>
            </a:r>
            <a:r>
              <a:rPr lang="zh-CN" altLang="en-US" b="1">
                <a:solidFill>
                  <a:schemeClr val="tx1"/>
                </a:solidFill>
              </a:rPr>
              <a:t>班</a:t>
            </a:r>
            <a:r>
              <a:rPr lang="en-US" altLang="zh-CN" b="1">
                <a:solidFill>
                  <a:schemeClr val="tx1"/>
                </a:solidFill>
              </a:rPr>
              <a:t>7</a:t>
            </a:r>
            <a:r>
              <a:rPr lang="zh-CN" altLang="en-US" b="1">
                <a:solidFill>
                  <a:schemeClr val="tx1"/>
                </a:solidFill>
              </a:rPr>
              <a:t>组）</a:t>
            </a:r>
            <a:endParaRPr lang="zh-CN" altLang="en-US" b="1">
              <a:solidFill>
                <a:schemeClr val="tx1"/>
              </a:solidFill>
            </a:endParaRPr>
          </a:p>
          <a:p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457315"/>
            <a:ext cx="4129405" cy="349885"/>
          </a:xfrm>
        </p:spPr>
        <p:txBody>
          <a:bodyPr/>
          <a:p>
            <a:pPr algn="ctr"/>
            <a:r>
              <a:rPr lang="zh-CN" altLang="en-US" sz="1400">
                <a:solidFill>
                  <a:schemeClr val="tx1"/>
                </a:solidFill>
              </a:rPr>
              <a:t>山西省忻州市第一中学   张枥元</a:t>
            </a:r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123649607727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287145"/>
            <a:ext cx="3284855" cy="48723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2"/>
          <a:srcRect l="31500" t="33185" r="14141" b="22519"/>
          <a:stretch>
            <a:fillRect/>
          </a:stretch>
        </p:blipFill>
        <p:spPr>
          <a:xfrm>
            <a:off x="2707640" y="1287145"/>
            <a:ext cx="8661400" cy="487235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《诗经》</a:t>
            </a:r>
            <a:r>
              <a:rPr lang="zh-CN" altLang="en-US" sz="2800"/>
              <a:t>（预习案</a:t>
            </a:r>
            <a:r>
              <a:rPr lang="en-US" altLang="zh-CN" sz="2800"/>
              <a:t>P13</a:t>
            </a:r>
            <a:r>
              <a:rPr lang="zh-CN" altLang="en-US" sz="2800"/>
              <a:t>）</a:t>
            </a:r>
            <a:endParaRPr lang="zh-CN" altLang="en-US" sz="280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 sz="1400">
                <a:solidFill>
                  <a:schemeClr val="tx1"/>
                </a:solidFill>
              </a:rPr>
              <a:t>山西省忻州市第一中学   张枥元</a:t>
            </a:r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头脑风暴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04925"/>
            <a:ext cx="6217920" cy="487235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</a:rPr>
              <a:t>刚读完《孙子兵法》的小明觉得氓很有战术头脑，因为他在追求女子的过程中应用了三十六计中的：</a:t>
            </a:r>
            <a:r>
              <a:rPr lang="zh-CN" altLang="en-US" sz="3200" b="1">
                <a:solidFill>
                  <a:srgbClr val="FF0000"/>
                </a:solidFill>
              </a:rPr>
              <a:t>声东击西、欲擒故纵、笑里藏刀、上屋抽梯</a:t>
            </a:r>
            <a:r>
              <a:rPr lang="zh-CN" altLang="en-US" sz="3200" b="1">
                <a:solidFill>
                  <a:schemeClr val="tx1"/>
                </a:solidFill>
              </a:rPr>
              <a:t>计，假如你是小明，试在文中找出对应的语句来证明你的观点。【讨论】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0595" y="1645920"/>
            <a:ext cx="4190365" cy="4190365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/>
            <a:r>
              <a:rPr lang="zh-CN" altLang="en-US" sz="1400">
                <a:solidFill>
                  <a:schemeClr val="tx1"/>
                </a:solidFill>
              </a:rPr>
              <a:t>山西省忻州市第一中学   张枥元</a:t>
            </a:r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头脑风暴</a:t>
            </a:r>
            <a:r>
              <a:rPr lang="en-US" altLang="zh-CN"/>
              <a:t>——</a:t>
            </a:r>
            <a:r>
              <a:rPr lang="zh-CN" altLang="en-US"/>
              <a:t>声东击西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7800" y="1396365"/>
            <a:ext cx="5166360" cy="4872355"/>
          </a:xfrm>
        </p:spPr>
        <p:txBody>
          <a:bodyPr/>
          <a:p>
            <a:pPr marL="0" indent="0">
              <a:buNone/>
            </a:pPr>
            <a:r>
              <a:rPr lang="zh-CN" altLang="en-US" sz="36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氓之蚩蚩，抱布贸丝。</a:t>
            </a:r>
            <a:endParaRPr lang="zh-CN" altLang="en-US" sz="3600" b="1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匪来贸丝，来即我谋。</a:t>
            </a:r>
            <a:endParaRPr lang="zh-CN" altLang="en-US" sz="3600" b="1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送子涉淇，至于顿丘。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匪我愆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期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，子无良媒。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将子无怒，秋以为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期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50359"/>
          <a:stretch>
            <a:fillRect/>
          </a:stretch>
        </p:blipFill>
        <p:spPr>
          <a:xfrm>
            <a:off x="7788910" y="1261110"/>
            <a:ext cx="3243580" cy="489712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/>
            <a:r>
              <a:rPr lang="zh-CN" altLang="en-US" sz="1400">
                <a:solidFill>
                  <a:schemeClr val="tx1"/>
                </a:solidFill>
              </a:rPr>
              <a:t>山西省忻州市第一中学   张枥元</a:t>
            </a:r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头脑风暴</a:t>
            </a:r>
            <a:r>
              <a:rPr lang="en-US" altLang="zh-CN"/>
              <a:t>——</a:t>
            </a:r>
            <a:r>
              <a:rPr lang="zh-CN" altLang="en-US"/>
              <a:t>欲擒故纵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9640" y="1487805"/>
            <a:ext cx="4862830" cy="4872355"/>
          </a:xfrm>
        </p:spPr>
        <p:txBody>
          <a:bodyPr/>
          <a:p>
            <a:pPr marL="0" indent="0">
              <a:buNone/>
            </a:pPr>
            <a:r>
              <a:rPr lang="zh-CN" altLang="en-US" sz="36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乘彼垝垣，以望复关。</a:t>
            </a:r>
            <a:endParaRPr lang="zh-CN" altLang="en-US" sz="3600" b="1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不见复关，泣涕涟涟。</a:t>
            </a:r>
            <a:endParaRPr lang="zh-CN" altLang="en-US" sz="3600" b="1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既见复关，载笑载言。</a:t>
            </a:r>
            <a:endParaRPr lang="zh-CN" altLang="en-US" sz="3600" b="1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尔卜尔筮，体无咎言。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以尔车来，以我贿迁。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7230" y="1786890"/>
            <a:ext cx="5627370" cy="374142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/>
            <a:r>
              <a:rPr lang="zh-CN" altLang="en-US" sz="1400">
                <a:solidFill>
                  <a:schemeClr val="tx1"/>
                </a:solidFill>
              </a:rPr>
              <a:t>山西省忻州市第一中学   张枥元</a:t>
            </a:r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5805" y="1304925"/>
            <a:ext cx="6249035" cy="4872355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《国风·郑风·子衿》</a:t>
            </a:r>
            <a:endParaRPr lang="zh-CN" altLang="en-US" sz="32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青青子衿，悠悠我心。</a:t>
            </a:r>
            <a:endParaRPr lang="zh-CN" altLang="en-US" sz="32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纵我不往，子宁不嗣音？</a:t>
            </a:r>
            <a:endParaRPr lang="zh-CN" altLang="en-US" sz="32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青青子佩，悠悠我思。</a:t>
            </a:r>
            <a:endParaRPr lang="zh-CN" altLang="en-US" sz="32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纵我不往，子宁不来？</a:t>
            </a:r>
            <a:endParaRPr lang="zh-CN" altLang="en-US" sz="32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挑兮达兮，在城阙兮。</a:t>
            </a:r>
            <a:endParaRPr lang="zh-CN" altLang="en-US" sz="32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一日不见，如三月兮。</a:t>
            </a:r>
            <a:endParaRPr lang="zh-CN" altLang="en-US" sz="32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965200" y="307975"/>
            <a:ext cx="10515600" cy="7486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头脑风暴</a:t>
            </a:r>
            <a:r>
              <a:rPr lang="en-US" altLang="zh-CN"/>
              <a:t>——</a:t>
            </a:r>
            <a:r>
              <a:rPr lang="zh-CN" altLang="en-US"/>
              <a:t>欲擒故纵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7615" y="1304925"/>
            <a:ext cx="3301365" cy="4602480"/>
          </a:xfrm>
          <a:prstGeom prst="rect">
            <a:avLst/>
          </a:prstGeom>
        </p:spPr>
      </p:pic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/>
            <a:r>
              <a:rPr lang="zh-CN" altLang="en-US" sz="1400">
                <a:solidFill>
                  <a:schemeClr val="tx1"/>
                </a:solidFill>
              </a:rPr>
              <a:t>山西省忻州市第一中学   张枥元</a:t>
            </a:r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头脑风暴</a:t>
            </a:r>
            <a:r>
              <a:rPr lang="en-US" altLang="zh-CN"/>
              <a:t>——</a:t>
            </a:r>
            <a:r>
              <a:rPr lang="zh-CN" altLang="en-US"/>
              <a:t>笑里藏刀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87805"/>
            <a:ext cx="10515600" cy="4872038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自我徂尔，三岁食贫。淇水汤汤，渐车帷裳。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女也不爽，</a:t>
            </a:r>
            <a:r>
              <a:rPr lang="zh-CN" altLang="en-US" sz="36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士贰其行。士也罔极，二三其德。</a:t>
            </a:r>
            <a:endParaRPr lang="zh-CN" altLang="en-US" sz="3600" b="1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三岁为妇，靡室劳矣。夙兴夜寐，靡有朝矣。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言既遂矣，至于暴矣。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兄弟不知，咥其笑矣。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静言思之，躬自悼矣。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1920" y="6457315"/>
            <a:ext cx="4114800" cy="365125"/>
          </a:xfrm>
        </p:spPr>
        <p:txBody>
          <a:bodyPr/>
          <a:p>
            <a:pPr algn="ctr"/>
            <a:r>
              <a:rPr lang="zh-CN" altLang="en-US" sz="1400">
                <a:solidFill>
                  <a:schemeClr val="tx1"/>
                </a:solidFill>
              </a:rPr>
              <a:t>山西省忻州市第一中学   张枥元</a:t>
            </a:r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8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83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83"/>
  <p:tag name="KSO_WM_UNIT_TYPE" val="a"/>
  <p:tag name="KSO_WM_UNIT_INDEX" val="1"/>
  <p:tag name="KSO_WM_UNIT_ID" val="custom160483_1*a*1"/>
  <p:tag name="KSO_WM_UNIT_CLEAR" val="1"/>
  <p:tag name="KSO_WM_UNIT_LAYERLEVEL" val="1"/>
  <p:tag name="KSO_WM_UNIT_VALUE" val="1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83"/>
  <p:tag name="KSO_WM_UNIT_TYPE" val="b"/>
  <p:tag name="KSO_WM_UNIT_INDEX" val="1"/>
  <p:tag name="KSO_WM_UNIT_ID" val="custom160483_1*b*1"/>
  <p:tag name="KSO_WM_UNIT_CLEAR" val="1"/>
  <p:tag name="KSO_WM_UNIT_LAYERLEVEL" val="1"/>
  <p:tag name="KSO_WM_UNIT_VALUE" val="6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p="http://schemas.openxmlformats.org/presentationml/2006/main">
  <p:tag name="KSO_WM_TEMPLATE_CATEGORY" val="custom"/>
  <p:tag name="KSO_WM_TEMPLATE_INDEX" val="160483"/>
  <p:tag name="KSO_WM_TAG_VERSION" val="1.0"/>
  <p:tag name="KSO_WM_SLIDE_ID" val="custom160483_1"/>
  <p:tag name="KSO_WM_SLIDE_INDEX" val="1"/>
  <p:tag name="KSO_WM_SLIDE_ITEM_CNT" val="2"/>
  <p:tag name="KSO_WM_SLIDE_LAYOUT" val="a_b"/>
  <p:tag name="KSO_WM_SLIDE_LAYOUT_CNT" val="1_1"/>
  <p:tag name="KSO_WM_SLIDE_TYPE" val="title"/>
  <p:tag name="KSO_WM_TEMPLATE_THUMBS_INDEX" val="1、9、12、16、22、25、26、27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自定义 64">
      <a:dk1>
        <a:srgbClr val="203224"/>
      </a:dk1>
      <a:lt1>
        <a:sysClr val="window" lastClr="FFFFFF"/>
      </a:lt1>
      <a:dk2>
        <a:srgbClr val="44546A"/>
      </a:dk2>
      <a:lt2>
        <a:srgbClr val="E7E6E6"/>
      </a:lt2>
      <a:accent1>
        <a:srgbClr val="6C7D53"/>
      </a:accent1>
      <a:accent2>
        <a:srgbClr val="918551"/>
      </a:accent2>
      <a:accent3>
        <a:srgbClr val="93AD85"/>
      </a:accent3>
      <a:accent4>
        <a:srgbClr val="9D9394"/>
      </a:accent4>
      <a:accent5>
        <a:srgbClr val="00B0F0"/>
      </a:accent5>
      <a:accent6>
        <a:srgbClr val="EBBB3B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2129</Words>
  <Application>WPS 演示</Application>
  <PresentationFormat>宽屏</PresentationFormat>
  <Paragraphs>207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华文楷体</vt:lpstr>
      <vt:lpstr>华文隶书</vt:lpstr>
      <vt:lpstr>仿宋_GB2312</vt:lpstr>
      <vt:lpstr>微软雅黑</vt:lpstr>
      <vt:lpstr>Calibri</vt:lpstr>
      <vt:lpstr>仿宋</vt:lpstr>
      <vt:lpstr>Office 主题</vt:lpstr>
      <vt:lpstr>诗经·卫风·氓</vt:lpstr>
      <vt:lpstr>教学目标</vt:lpstr>
      <vt:lpstr>问题反馈</vt:lpstr>
      <vt:lpstr>《诗经》（预习案P13）</vt:lpstr>
      <vt:lpstr>头脑风暴</vt:lpstr>
      <vt:lpstr>头脑风暴——声东击西</vt:lpstr>
      <vt:lpstr>头脑风暴——欲擒故纵</vt:lpstr>
      <vt:lpstr>PowerPoint 演示文稿</vt:lpstr>
      <vt:lpstr>头脑风暴——笑里藏刀</vt:lpstr>
      <vt:lpstr>PowerPoint 演示文稿</vt:lpstr>
      <vt:lpstr>头脑风暴——上屋抽梯</vt:lpstr>
      <vt:lpstr>“人不能两次踏入同一条河流”。——赫拉克利特 </vt:lpstr>
      <vt:lpstr>“人不能两次踏入同一条河流”。——赫拉克利特 </vt:lpstr>
      <vt:lpstr>明察秋毫</vt:lpstr>
      <vt:lpstr>PowerPoint 演示文稿</vt:lpstr>
      <vt:lpstr>PowerPoint 演示文稿</vt:lpstr>
      <vt:lpstr>PowerPoint 演示文稿</vt:lpstr>
      <vt:lpstr>为你把牢底坐穿</vt:lpstr>
      <vt:lpstr>为你把牢底坐穿</vt:lpstr>
      <vt:lpstr>为你把牢底坐穿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35</cp:revision>
  <dcterms:created xsi:type="dcterms:W3CDTF">2016-12-03T15:50:00Z</dcterms:created>
  <dcterms:modified xsi:type="dcterms:W3CDTF">2016-12-05T12:35:00Z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