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2"/>
  </p:sldMasterIdLst>
  <p:notesMasterIdLst>
    <p:notesMasterId r:id="rId3"/>
  </p:notesMasterIdLst>
  <p:sldIdLst>
    <p:sldId id="307" r:id="rId4"/>
    <p:sldId id="278" r:id="rId5"/>
    <p:sldId id="957" r:id="rId6"/>
    <p:sldId id="279" r:id="rId7"/>
    <p:sldId id="260" r:id="rId8"/>
    <p:sldId id="1024" r:id="rId9"/>
    <p:sldId id="1060" r:id="rId10"/>
    <p:sldId id="290" r:id="rId11"/>
    <p:sldId id="258" r:id="rId12"/>
    <p:sldId id="1059" r:id="rId13"/>
    <p:sldId id="294" r:id="rId14"/>
    <p:sldId id="1061" r:id="rId15"/>
    <p:sldId id="1063" r:id="rId16"/>
    <p:sldId id="1062" r:id="rId17"/>
    <p:sldId id="1064" r:id="rId18"/>
    <p:sldId id="1065" r:id="rId19"/>
    <p:sldId id="1066" r:id="rId20"/>
    <p:sldId id="323" r:id="rId21"/>
    <p:sldId id="364" r:id="rId22"/>
    <p:sldId id="1067" r:id="rId23"/>
    <p:sldId id="1068" r:id="rId24"/>
    <p:sldId id="1069" r:id="rId25"/>
    <p:sldId id="280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1" name="贺 凡" initials="贺" lastIdx="0" clrIdx="0">
    <p:extLst>
      <p:ext uri="{19B8F6BF-5375-455C-9EA6-DF929625EA0E}">
        <p15:presenceInfo xmlns:p15="http://schemas.microsoft.com/office/powerpoint/2012/main" userId="4aa56ec1f2548ec3" providerId="Windows Live"/>
      </p:ext>
    </p:extLst>
  </p:cmAuthor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373" autoAdjust="0"/>
    <p:restoredTop sz="94660"/>
  </p:normalViewPr>
  <p:slideViewPr>
    <p:cSldViewPr snapToGrid="0">
      <p:cViewPr varScale="1">
        <p:scale>
          <a:sx n="78" d="100"/>
          <a:sy n="78" d="100"/>
        </p:scale>
        <p:origin x="114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tags" Target="tags/tag1.xml" /><Relationship Id="rId28" Type="http://schemas.openxmlformats.org/officeDocument/2006/relationships/presProps" Target="presProps.xml" /><Relationship Id="rId29" Type="http://schemas.openxmlformats.org/officeDocument/2006/relationships/viewProps" Target="viewProps.xml" /><Relationship Id="rId3" Type="http://schemas.openxmlformats.org/officeDocument/2006/relationships/notesMaster" Target="notesMasters/notesMaster1.xml" /><Relationship Id="rId30" Type="http://schemas.openxmlformats.org/officeDocument/2006/relationships/theme" Target="theme/theme1.xml" /><Relationship Id="rId31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印品黑体" panose="00000500000000000000" pitchFamily="2" charset="-122"/>
              </a:defRPr>
            </a:lvl1pPr>
          </a:lstStyle>
          <a:p>
            <a:fld id="{4DAA03B0-3645-4451-9D1E-59E2048DBF07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印品黑体" panose="00000500000000000000" pitchFamily="2" charset="-122"/>
              </a:defRPr>
            </a:lvl1pPr>
          </a:lstStyle>
          <a:p>
            <a:fld id="{2C58D2EC-BCD6-4C57-9B0E-B75E493D65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02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8D2EC-BCD6-4C57-9B0E-B75E493D658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4776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951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4905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0419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9893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5198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11383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6200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7600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8169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8086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5815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8904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4263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6898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8D2EC-BCD6-4C57-9B0E-B75E493D658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6348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9540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9160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2838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028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3096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0369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974623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>
            <a:off x="181200" y="180000"/>
            <a:ext cx="11829600" cy="6498000"/>
          </a:xfrm>
          <a:prstGeom prst="rect">
            <a:avLst/>
          </a:prstGeom>
          <a:solidFill>
            <a:srgbClr val="F0EC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9523183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174145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302547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788402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60046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66982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806574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791397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154073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53162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312710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fld id="{0EF7E283-1319-47E0-9BFE-D186D74C3DAC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391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印品黑体" panose="00000500000000000000" pitchFamily="2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3.xml" /><Relationship Id="rId3" Type="http://schemas.openxmlformats.org/officeDocument/2006/relationships/image" Target="../media/image1.jpeg" /><Relationship Id="rId4" Type="http://schemas.openxmlformats.org/officeDocument/2006/relationships/image" Target="../media/image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2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3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4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5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" name="Freeform 5"/>
          <p:cNvSpPr/>
          <p:nvPr/>
        </p:nvSpPr>
        <p:spPr bwMode="auto">
          <a:xfrm rot="10800000">
            <a:off x="186426" y="1737666"/>
            <a:ext cx="5143838" cy="2542681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56505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4" name="TextBox 2088"/>
          <p:cNvSpPr txBox="1"/>
          <p:nvPr/>
        </p:nvSpPr>
        <p:spPr>
          <a:xfrm>
            <a:off x="947317" y="2922540"/>
            <a:ext cx="24673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b="1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zh-CN" altLang="en-US" sz="2400" b="1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    致大海</a:t>
            </a:r>
          </a:p>
        </p:txBody>
      </p:sp>
      <p:sp>
        <p:nvSpPr>
          <p:cNvPr id="16" name="TextBox 2089"/>
          <p:cNvSpPr txBox="1"/>
          <p:nvPr/>
        </p:nvSpPr>
        <p:spPr>
          <a:xfrm>
            <a:off x="410887" y="1965089"/>
            <a:ext cx="37048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部编版高中语文选择性必修中册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xmlns="" id="{02F82427-3A98-4C78-8CAD-7BCD7E616B9C}"/>
              </a:ext>
            </a:extLst>
          </p:cNvPr>
          <p:cNvSpPr/>
          <p:nvPr/>
        </p:nvSpPr>
        <p:spPr bwMode="auto">
          <a:xfrm>
            <a:off x="5180913" y="1235771"/>
            <a:ext cx="6824662" cy="3373539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4728098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2" y="344684"/>
            <a:ext cx="1808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通读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en-US" altLang="zh-CN" b="1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整体感知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圆角矩形 55">
            <a:extLst>
              <a:ext uri="{FF2B5EF4-FFF2-40B4-BE49-F238E27FC236}">
                <a16:creationId xmlns:a16="http://schemas.microsoft.com/office/drawing/2014/main" xmlns="" id="{27511CF8-C2B6-432A-A74F-CB7360FEF8D4}"/>
              </a:ext>
            </a:extLst>
          </p:cNvPr>
          <p:cNvSpPr/>
          <p:nvPr/>
        </p:nvSpPr>
        <p:spPr>
          <a:xfrm>
            <a:off x="581616" y="-395480"/>
            <a:ext cx="10923336" cy="3468014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（</a:t>
            </a:r>
            <a:r>
              <a:rPr lang="en-US" altLang="zh-CN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诗人面对汹涌澎湃的大海，有哪些感受？</a:t>
            </a:r>
            <a:endParaRPr lang="zh-CN" altLang="en-US" sz="2200">
              <a:solidFill>
                <a:srgbClr val="7F6B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B258DCEE-C819-4265-94A2-8569D55B1EC0}"/>
              </a:ext>
            </a:extLst>
          </p:cNvPr>
          <p:cNvSpPr txBox="1"/>
          <p:nvPr/>
        </p:nvSpPr>
        <p:spPr>
          <a:xfrm>
            <a:off x="947427" y="1981314"/>
            <a:ext cx="10297145" cy="1689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明确：对大海的热爱之情和因自身的不自由而感到的悲伤痛苦（</a:t>
            </a:r>
            <a:r>
              <a:rPr lang="en-US" altLang="zh-CN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zh-CN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～</a:t>
            </a:r>
            <a:r>
              <a:rPr lang="en-US" altLang="zh-CN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r>
              <a:rPr lang="zh-CN" altLang="zh-CN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节）（海之恋）；缅怀英雄拿破仑和伟大的诗人拜伦（</a:t>
            </a:r>
            <a:r>
              <a:rPr lang="en-US" altLang="zh-CN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</a:t>
            </a:r>
            <a:r>
              <a:rPr lang="zh-CN" altLang="zh-CN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～</a:t>
            </a:r>
            <a:r>
              <a:rPr lang="en-US" altLang="zh-CN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13</a:t>
            </a:r>
            <a:r>
              <a:rPr lang="zh-CN" altLang="zh-CN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节）（海之思）；永久怀念大海（</a:t>
            </a:r>
            <a:r>
              <a:rPr lang="en-US" altLang="zh-CN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14</a:t>
            </a:r>
            <a:r>
              <a:rPr lang="zh-CN" altLang="zh-CN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～</a:t>
            </a:r>
            <a:r>
              <a:rPr lang="en-US" altLang="zh-CN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15</a:t>
            </a:r>
            <a:r>
              <a:rPr lang="zh-CN" altLang="zh-CN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节）（海之念）。</a:t>
            </a:r>
            <a:r>
              <a:rPr lang="en-US" altLang="zh-CN" sz="24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 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 55">
            <a:extLst>
              <a:ext uri="{FF2B5EF4-FFF2-40B4-BE49-F238E27FC236}">
                <a16:creationId xmlns:a16="http://schemas.microsoft.com/office/drawing/2014/main" xmlns="" id="{6A32221A-4020-473A-A6C2-D724BEFFA12A}"/>
              </a:ext>
            </a:extLst>
          </p:cNvPr>
          <p:cNvSpPr/>
          <p:nvPr/>
        </p:nvSpPr>
        <p:spPr>
          <a:xfrm>
            <a:off x="893614" y="2389093"/>
            <a:ext cx="10923336" cy="3468014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（</a:t>
            </a:r>
            <a:r>
              <a:rPr lang="en-US" altLang="zh-CN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）以上内容是通过什么线索把它们贯穿起来的？</a:t>
            </a:r>
            <a:endParaRPr lang="zh-CN" altLang="en-US" sz="2200">
              <a:solidFill>
                <a:srgbClr val="7F6B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98ADB929-80E2-44B9-A034-1306759370F7}"/>
              </a:ext>
            </a:extLst>
          </p:cNvPr>
          <p:cNvSpPr txBox="1"/>
          <p:nvPr/>
        </p:nvSpPr>
        <p:spPr>
          <a:xfrm>
            <a:off x="983432" y="4683218"/>
            <a:ext cx="8252041" cy="581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明确：诗人以和大海的感情交流为线索来组织这些材料。</a:t>
            </a:r>
            <a:endParaRPr lang="zh-CN" altLang="en-US" sz="2400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847490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Freeform 5"/>
          <p:cNvSpPr/>
          <p:nvPr/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/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xmlns="" id="{C1D806F5-4975-4562-BF0E-C77316BD2896}"/>
              </a:ext>
            </a:extLst>
          </p:cNvPr>
          <p:cNvSpPr txBox="1"/>
          <p:nvPr/>
        </p:nvSpPr>
        <p:spPr>
          <a:xfrm>
            <a:off x="983433" y="344684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  <a:endParaRPr lang="zh-CN" altLang="en-US" sz="1400" b="1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" name="圆角矩形 55">
            <a:extLst>
              <a:ext uri="{FF2B5EF4-FFF2-40B4-BE49-F238E27FC236}">
                <a16:creationId xmlns:a16="http://schemas.microsoft.com/office/drawing/2014/main" xmlns="" id="{3A9C4F7B-9FAF-43A6-92AA-278FEAD3C67E}"/>
              </a:ext>
            </a:extLst>
          </p:cNvPr>
          <p:cNvSpPr/>
          <p:nvPr/>
        </p:nvSpPr>
        <p:spPr>
          <a:xfrm>
            <a:off x="902518" y="1247412"/>
            <a:ext cx="10386963" cy="980948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诗人为什么厌烦“凝固的石岸？”岸”又有何象征意义？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200">
              <a:solidFill>
                <a:srgbClr val="7F6B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B8E1C2D-036F-42C3-BF8A-224147A09E1F}"/>
              </a:ext>
            </a:extLst>
          </p:cNvPr>
          <p:cNvSpPr txBox="1"/>
          <p:nvPr/>
        </p:nvSpPr>
        <p:spPr>
          <a:xfrm>
            <a:off x="1085102" y="2684441"/>
            <a:ext cx="10021793" cy="1556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明确：“石岸”使诗人无法热烈地拥抱大海，整个人“被缚住”了。这些“凝固的石岸”正是黑暗现实的象征，它是拘禁诗人的无边的囚牢，它使诗人向往自由的夙愿无法实现。</a:t>
            </a:r>
          </a:p>
        </p:txBody>
      </p:sp>
    </p:spTree>
    <p:extLst>
      <p:ext uri="{BB962C8B-B14F-4D97-AF65-F5344CB8AC3E}">
        <p14:creationId xmlns:p14="http://schemas.microsoft.com/office/powerpoint/2010/main" val="83853101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Freeform 5"/>
          <p:cNvSpPr/>
          <p:nvPr/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/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xmlns="" id="{C1D806F5-4975-4562-BF0E-C77316BD2896}"/>
              </a:ext>
            </a:extLst>
          </p:cNvPr>
          <p:cNvSpPr txBox="1"/>
          <p:nvPr/>
        </p:nvSpPr>
        <p:spPr>
          <a:xfrm>
            <a:off x="983433" y="344684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  <a:endParaRPr lang="zh-CN" altLang="en-US" sz="1400" b="1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" name="圆角矩形 55">
            <a:extLst>
              <a:ext uri="{FF2B5EF4-FFF2-40B4-BE49-F238E27FC236}">
                <a16:creationId xmlns:a16="http://schemas.microsoft.com/office/drawing/2014/main" xmlns="" id="{3A9C4F7B-9FAF-43A6-92AA-278FEAD3C67E}"/>
              </a:ext>
            </a:extLst>
          </p:cNvPr>
          <p:cNvSpPr/>
          <p:nvPr/>
        </p:nvSpPr>
        <p:spPr>
          <a:xfrm>
            <a:off x="902518" y="1247412"/>
            <a:ext cx="10386963" cy="980948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诗人为什么永远不会忘记大海？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200">
              <a:solidFill>
                <a:srgbClr val="7F6B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B8E1C2D-036F-42C3-BF8A-224147A09E1F}"/>
              </a:ext>
            </a:extLst>
          </p:cNvPr>
          <p:cNvSpPr txBox="1"/>
          <p:nvPr/>
        </p:nvSpPr>
        <p:spPr>
          <a:xfrm>
            <a:off x="1085102" y="2684441"/>
            <a:ext cx="10021793" cy="1048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明确：在压抑之中，唯有大海没有把诗人“遗忘”。诗人愿意久久倾听大海“黄昏时分的轰响”，欣赏大海“壮观的美色”。</a:t>
            </a:r>
          </a:p>
        </p:txBody>
      </p:sp>
    </p:spTree>
    <p:extLst>
      <p:ext uri="{BB962C8B-B14F-4D97-AF65-F5344CB8AC3E}">
        <p14:creationId xmlns:p14="http://schemas.microsoft.com/office/powerpoint/2010/main" val="1994730173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Freeform 5"/>
          <p:cNvSpPr/>
          <p:nvPr/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/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xmlns="" id="{C1D806F5-4975-4562-BF0E-C77316BD2896}"/>
              </a:ext>
            </a:extLst>
          </p:cNvPr>
          <p:cNvSpPr txBox="1"/>
          <p:nvPr/>
        </p:nvSpPr>
        <p:spPr>
          <a:xfrm>
            <a:off x="983433" y="344684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  <a:endParaRPr lang="zh-CN" altLang="en-US" sz="1400" b="1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" name="圆角矩形 55">
            <a:extLst>
              <a:ext uri="{FF2B5EF4-FFF2-40B4-BE49-F238E27FC236}">
                <a16:creationId xmlns:a16="http://schemas.microsoft.com/office/drawing/2014/main" xmlns="" id="{3A9C4F7B-9FAF-43A6-92AA-278FEAD3C67E}"/>
              </a:ext>
            </a:extLst>
          </p:cNvPr>
          <p:cNvSpPr/>
          <p:nvPr/>
        </p:nvSpPr>
        <p:spPr>
          <a:xfrm>
            <a:off x="902518" y="1247412"/>
            <a:ext cx="10386963" cy="980948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4.《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致大海</a:t>
            </a: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中，诗人为什么要写拿破仑和拜伦两个人？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B8E1C2D-036F-42C3-BF8A-224147A09E1F}"/>
              </a:ext>
            </a:extLst>
          </p:cNvPr>
          <p:cNvSpPr txBox="1"/>
          <p:nvPr/>
        </p:nvSpPr>
        <p:spPr>
          <a:xfrm>
            <a:off x="1085102" y="2216595"/>
            <a:ext cx="10021793" cy="5110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明确：“你”指大海，大海这一意象已渗透了诗人强烈的主观情感。在诗人看来，大海就是他的朋友。</a:t>
            </a:r>
          </a:p>
          <a:p>
            <a:pPr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黄昏寂静时，大海温顺而宁静，“蓝色的浪头翻滚起伏”“骄傲的美闪烁壮观”，仿佛是友人忧郁的絮语，在沉郁地吐诉着心头的哀愁；而波涛汹涌时，惊涛骇浪有如“你任性的脾气的发作”</a:t>
            </a:r>
          </a:p>
          <a:p>
            <a:pPr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“成群的渔船就会覆没”，仿佛又在召唤着诗人冲破牢笼，奔向自由的远方。</a:t>
            </a:r>
            <a:endParaRPr lang="en-US" altLang="zh-CN" sz="2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大海与诗人共有的自由奔放的精神，使得诗人与大海在感情上相通，所以诗人才会将“大海”当成自己可以倾诉的知己，从而与它深情地话别。</a:t>
            </a:r>
          </a:p>
          <a:p>
            <a:pPr>
              <a:lnSpc>
                <a:spcPct val="150000"/>
              </a:lnSpc>
            </a:pP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2250136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Freeform 5"/>
          <p:cNvSpPr/>
          <p:nvPr/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/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xmlns="" id="{C1D806F5-4975-4562-BF0E-C77316BD2896}"/>
              </a:ext>
            </a:extLst>
          </p:cNvPr>
          <p:cNvSpPr txBox="1"/>
          <p:nvPr/>
        </p:nvSpPr>
        <p:spPr>
          <a:xfrm>
            <a:off x="983433" y="344684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  <a:endParaRPr lang="zh-CN" altLang="en-US" sz="1400" b="1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" name="圆角矩形 55">
            <a:extLst>
              <a:ext uri="{FF2B5EF4-FFF2-40B4-BE49-F238E27FC236}">
                <a16:creationId xmlns:a16="http://schemas.microsoft.com/office/drawing/2014/main" xmlns="" id="{3A9C4F7B-9FAF-43A6-92AA-278FEAD3C67E}"/>
              </a:ext>
            </a:extLst>
          </p:cNvPr>
          <p:cNvSpPr/>
          <p:nvPr/>
        </p:nvSpPr>
        <p:spPr>
          <a:xfrm>
            <a:off x="902518" y="1247412"/>
            <a:ext cx="10386963" cy="980948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4.《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致大海</a:t>
            </a: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中，诗人为什么要写拿破仑和拜伦两个人？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B8E1C2D-036F-42C3-BF8A-224147A09E1F}"/>
              </a:ext>
            </a:extLst>
          </p:cNvPr>
          <p:cNvSpPr txBox="1"/>
          <p:nvPr/>
        </p:nvSpPr>
        <p:spPr>
          <a:xfrm>
            <a:off x="1085102" y="2480021"/>
            <a:ext cx="10021793" cy="4602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明确：拿破仑和拜伦，一个是身上具有不屈服的精神，一个是自由的歌唱者。他们都有大海般召唤自由的品质，诗人在他们身上看到了自己的影子。在这里，诗人、大海和逝去的英雄三者融为一体。诗人极力赞颂英雄拿破仑和拜伦，一方面表明诗人对自由精神的不懈追求，如诗句：“他像你似的深沉、有力、阴郁，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他也倔强得和你一样。”另一方面也反映了诗人对二人的结局和自己前程渺茫、壮志难酬的悲哀，如诗句：“世界空虚了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哦，海洋，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现在你还能把我带到哪里？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到处，人们的命运都是一样：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哪里有幸福，必有教育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或暴君看守得非常严密。”</a:t>
            </a:r>
          </a:p>
          <a:p>
            <a:pPr>
              <a:lnSpc>
                <a:spcPct val="150000"/>
              </a:lnSpc>
            </a:pP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2246755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Freeform 5"/>
          <p:cNvSpPr/>
          <p:nvPr/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/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xmlns="" id="{C1D806F5-4975-4562-BF0E-C77316BD2896}"/>
              </a:ext>
            </a:extLst>
          </p:cNvPr>
          <p:cNvSpPr txBox="1"/>
          <p:nvPr/>
        </p:nvSpPr>
        <p:spPr>
          <a:xfrm>
            <a:off x="983433" y="344684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  <a:endParaRPr lang="zh-CN" altLang="en-US" sz="1400" b="1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" name="圆角矩形 55">
            <a:extLst>
              <a:ext uri="{FF2B5EF4-FFF2-40B4-BE49-F238E27FC236}">
                <a16:creationId xmlns:a16="http://schemas.microsoft.com/office/drawing/2014/main" xmlns="" id="{3A9C4F7B-9FAF-43A6-92AA-278FEAD3C67E}"/>
              </a:ext>
            </a:extLst>
          </p:cNvPr>
          <p:cNvSpPr/>
          <p:nvPr/>
        </p:nvSpPr>
        <p:spPr>
          <a:xfrm>
            <a:off x="902518" y="1247412"/>
            <a:ext cx="10386963" cy="980948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文中，诗人面对汹涌澎湃的大海，倾吐了哪些感受？结合诗人生平遭际，说一说诗人为什么称大海为“自由的元素</a:t>
            </a: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B8E1C2D-036F-42C3-BF8A-224147A09E1F}"/>
              </a:ext>
            </a:extLst>
          </p:cNvPr>
          <p:cNvSpPr txBox="1"/>
          <p:nvPr/>
        </p:nvSpPr>
        <p:spPr>
          <a:xfrm>
            <a:off x="1085102" y="2480021"/>
            <a:ext cx="10021793" cy="5110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明确：（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致大海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的内容十分丰富，有对大海的礼赞，有对历史人物的联想，也有个人对海的深沉倾诉，还有告别大海时的惆怅和心灵的震颤，它是一曲大海的颂歌，是对人生命运的深沉咏叹，是对自由的热情礼赞。</a:t>
            </a:r>
            <a:endParaRPr lang="en-US" altLang="zh-CN" sz="2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）它的著名的首句“再见吧，自由的元素”，一语道出大海的实质，使大海从此成为人类自由精神的象征。因为诗人生活在一个沙皇专制统治的国度，因为自己的流放命运和备受压抑的人生处境，诗人迫切渴望自由，而大海的辽阔、奔放和桀骜不驯就成为对他的自由精神和意志的召唤，因此诗人会把大海作为“自由的元素”来表现。</a:t>
            </a:r>
          </a:p>
          <a:p>
            <a:pPr>
              <a:lnSpc>
                <a:spcPct val="150000"/>
              </a:lnSpc>
            </a:pPr>
            <a:endParaRPr lang="en-US" altLang="zh-CN" sz="2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1115471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Freeform 5"/>
          <p:cNvSpPr/>
          <p:nvPr/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/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xmlns="" id="{C1D806F5-4975-4562-BF0E-C77316BD2896}"/>
              </a:ext>
            </a:extLst>
          </p:cNvPr>
          <p:cNvSpPr txBox="1"/>
          <p:nvPr/>
        </p:nvSpPr>
        <p:spPr>
          <a:xfrm>
            <a:off x="983433" y="344684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  <a:endParaRPr lang="zh-CN" altLang="en-US" sz="1400" b="1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" name="圆角矩形 55">
            <a:extLst>
              <a:ext uri="{FF2B5EF4-FFF2-40B4-BE49-F238E27FC236}">
                <a16:creationId xmlns:a16="http://schemas.microsoft.com/office/drawing/2014/main" xmlns="" id="{3A9C4F7B-9FAF-43A6-92AA-278FEAD3C67E}"/>
              </a:ext>
            </a:extLst>
          </p:cNvPr>
          <p:cNvSpPr/>
          <p:nvPr/>
        </p:nvSpPr>
        <p:spPr>
          <a:xfrm>
            <a:off x="902518" y="1247412"/>
            <a:ext cx="10386963" cy="980948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诗人如此热爱的大海，有没有象征意义？你认为象征了什么？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B8E1C2D-036F-42C3-BF8A-224147A09E1F}"/>
              </a:ext>
            </a:extLst>
          </p:cNvPr>
          <p:cNvSpPr txBox="1"/>
          <p:nvPr/>
        </p:nvSpPr>
        <p:spPr>
          <a:xfrm>
            <a:off x="1085102" y="2480021"/>
            <a:ext cx="10021793" cy="3587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明确：诗人笔下的大海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首先是真实存在的大海，它自由奔放、浩渺无际，黄昏时分无比幽静，脾气发作时席卷一切，它具有自然界中海洋的物质形态和各种特性，在诗中也给人以视觉和听觉的种种感受。但诗人笔下的大海，又是被人格化了的大海，被诗人赋予了种种情感和精神，它成为诗人心灵的寄托和对话者，它具有了强烈的象征色彩，它象征着一种自由的意志，象征着一种永远不屈于任何奴役的生命存在。</a:t>
            </a:r>
            <a:endParaRPr lang="en-US" altLang="zh-CN" sz="2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985513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Freeform 5"/>
          <p:cNvSpPr/>
          <p:nvPr/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/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xmlns="" id="{C1D806F5-4975-4562-BF0E-C77316BD2896}"/>
              </a:ext>
            </a:extLst>
          </p:cNvPr>
          <p:cNvSpPr txBox="1"/>
          <p:nvPr/>
        </p:nvSpPr>
        <p:spPr>
          <a:xfrm>
            <a:off x="983433" y="344684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  <a:endParaRPr lang="zh-CN" altLang="en-US" sz="1400" b="1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" name="圆角矩形 55">
            <a:extLst>
              <a:ext uri="{FF2B5EF4-FFF2-40B4-BE49-F238E27FC236}">
                <a16:creationId xmlns:a16="http://schemas.microsoft.com/office/drawing/2014/main" xmlns="" id="{3A9C4F7B-9FAF-43A6-92AA-278FEAD3C67E}"/>
              </a:ext>
            </a:extLst>
          </p:cNvPr>
          <p:cNvSpPr/>
          <p:nvPr/>
        </p:nvSpPr>
        <p:spPr>
          <a:xfrm>
            <a:off x="902518" y="1247412"/>
            <a:ext cx="10386963" cy="980948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诗人如此热爱的大海，有没有象征意义？你认为象征了什么？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B8E1C2D-036F-42C3-BF8A-224147A09E1F}"/>
              </a:ext>
            </a:extLst>
          </p:cNvPr>
          <p:cNvSpPr txBox="1"/>
          <p:nvPr/>
        </p:nvSpPr>
        <p:spPr>
          <a:xfrm>
            <a:off x="1085102" y="2480021"/>
            <a:ext cx="10021793" cy="3587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明确：诗人笔下的大海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首先是真实存在的大海，它自由奔放、浩渺无际，黄昏时分无比幽静，脾气发作时席卷一切，它具有自然界中海洋的物质形态和各种特性，在诗中也给人以视觉和听觉的种种感受。但诗人笔下的大海，又是被人格化了的大海，被诗人赋予了种种情感和精神，它成为诗人心灵的寄托和对话者，它具有了强烈的象征色彩，它象征着一种自由的意志，象征着一种永远不屈于任何奴役的生命存在。</a:t>
            </a:r>
            <a:endParaRPr lang="en-US" altLang="zh-CN" sz="2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80764614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Freeform 5"/>
          <p:cNvSpPr/>
          <p:nvPr/>
        </p:nvSpPr>
        <p:spPr bwMode="auto">
          <a:xfrm rot="10800000">
            <a:off x="182614" y="2245359"/>
            <a:ext cx="8275585" cy="2367282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A08C7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494504" y="3254726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写作特点归纳</a:t>
            </a:r>
          </a:p>
        </p:txBody>
      </p:sp>
      <p:sp>
        <p:nvSpPr>
          <p:cNvPr id="19" name="TextBox 24"/>
          <p:cNvSpPr txBox="1"/>
          <p:nvPr/>
        </p:nvSpPr>
        <p:spPr>
          <a:xfrm>
            <a:off x="1124105" y="2712799"/>
            <a:ext cx="84670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>
                <a:solidFill>
                  <a:srgbClr val="F0ECE9"/>
                </a:solidFill>
                <a:latin typeface="印品黑体" panose="00000500000000000000" pitchFamily="2" charset="-122"/>
              </a:rPr>
              <a:t>3</a:t>
            </a:r>
            <a:endParaRPr lang="zh-CN" altLang="en-US" sz="8800">
              <a:solidFill>
                <a:srgbClr val="F0ECE9"/>
              </a:solidFill>
              <a:latin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84248876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600">
        <p:blinds dir="vert"/>
      </p:transition>
    </mc:Choice>
    <mc:Fallback>
      <p:transition spd="slow" advClick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写作特点归纳</a:t>
            </a: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E009BCD-91F3-4EB0-AD06-B22EFD23B5FF}"/>
              </a:ext>
            </a:extLst>
          </p:cNvPr>
          <p:cNvSpPr/>
          <p:nvPr/>
        </p:nvSpPr>
        <p:spPr>
          <a:xfrm>
            <a:off x="294482" y="2406379"/>
            <a:ext cx="11412000" cy="265236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457200">
              <a:lnSpc>
                <a:spcPct val="140000"/>
              </a:lnSpc>
              <a:spcAft>
                <a:spcPct val="0"/>
              </a:spcAft>
            </a:pPr>
            <a:r>
              <a:rPr lang="zh-CN" altLang="en-US" sz="24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①气势奔腾如大海。</a:t>
            </a:r>
          </a:p>
          <a:p>
            <a:pPr indent="457200">
              <a:lnSpc>
                <a:spcPct val="140000"/>
              </a:lnSpc>
              <a:spcAft>
                <a:spcPct val="0"/>
              </a:spcAft>
            </a:pPr>
            <a:r>
              <a:rPr lang="zh-CN" altLang="en-US" sz="2400" kern="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全诗以“再见吧，自由的原素”起笔，高扬起自由的大旗，状写大海蓝色的浪头，骄傲的美的壮观，使诗行具有了大海的伟力。在接下来的抒情中，无论是不得自由的沉郁，还是对自由的无限渴望，无论是因追怀两位天才而产生的伤感，还是篇末的振作与激情似火，字里行间无不洋溢着大海的激情。</a:t>
            </a:r>
          </a:p>
        </p:txBody>
      </p:sp>
    </p:spTree>
    <p:extLst>
      <p:ext uri="{BB962C8B-B14F-4D97-AF65-F5344CB8AC3E}">
        <p14:creationId xmlns:p14="http://schemas.microsoft.com/office/powerpoint/2010/main" val="2130740305"/>
      </p:ext>
    </p:extLst>
  </p:cSld>
  <p:clrMapOvr>
    <a:masterClrMapping/>
  </p:clrMapOvr>
  <p:transition spd="med" advClick="0">
    <p:pull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Freeform 5"/>
          <p:cNvSpPr/>
          <p:nvPr/>
        </p:nvSpPr>
        <p:spPr bwMode="auto">
          <a:xfrm rot="10800000">
            <a:off x="179494" y="588815"/>
            <a:ext cx="2466723" cy="646331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56505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56824" y="681148"/>
            <a:ext cx="1415772" cy="713452"/>
            <a:chOff x="563751" y="1817221"/>
            <a:chExt cx="1415772" cy="713452"/>
          </a:xfrm>
        </p:grpSpPr>
        <p:sp>
          <p:nvSpPr>
            <p:cNvPr id="42" name="TextBox 41"/>
            <p:cNvSpPr txBox="1"/>
            <p:nvPr/>
          </p:nvSpPr>
          <p:spPr>
            <a:xfrm>
              <a:off x="1429648" y="1884342"/>
              <a:ext cx="184731" cy="646331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endParaRPr lang="zh-CN" altLang="en-US" sz="3600">
                <a:solidFill>
                  <a:srgbClr val="F0ECE9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63751" y="181722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>
                  <a:solidFill>
                    <a:srgbClr val="F0EC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学习目标</a:t>
              </a: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91CBB1E5-5E59-46EB-AAF3-04475ED69AEC}"/>
              </a:ext>
            </a:extLst>
          </p:cNvPr>
          <p:cNvSpPr txBox="1"/>
          <p:nvPr/>
        </p:nvSpPr>
        <p:spPr>
          <a:xfrm>
            <a:off x="954583" y="2204722"/>
            <a:ext cx="10569703" cy="11764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en-US" altLang="zh-CN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学习本诗借景抒情，融情于景的写法。   </a:t>
            </a: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en-US" altLang="zh-CN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体味诗人对自由的热烈向往与积极奋进的精神。 </a:t>
            </a:r>
          </a:p>
        </p:txBody>
      </p:sp>
    </p:spTree>
    <p:extLst>
      <p:ext uri="{BB962C8B-B14F-4D97-AF65-F5344CB8AC3E}">
        <p14:creationId xmlns:p14="http://schemas.microsoft.com/office/powerpoint/2010/main" val="2048457397"/>
      </p:ext>
    </p:extLst>
  </p:cSld>
  <p:clrMapOvr>
    <a:masterClrMapping/>
  </p:clrMapOvr>
  <mc:AlternateContent>
    <mc:Choice xmlns:p15="http://schemas.microsoft.com/office/powerpoint/2012/main" Requires="p15">
      <p:transition spd="slow" advClick="0" p14:dur="3000">
        <p15:prstTrans prst="curtains"/>
      </p:transition>
    </mc:Choice>
    <mc:Fallback>
      <p:transition spd="slow" advClick="0">
        <p:fade/>
      </p:transition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写作特点归纳</a:t>
            </a: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E009BCD-91F3-4EB0-AD06-B22EFD23B5FF}"/>
              </a:ext>
            </a:extLst>
          </p:cNvPr>
          <p:cNvSpPr/>
          <p:nvPr/>
        </p:nvSpPr>
        <p:spPr>
          <a:xfrm>
            <a:off x="294482" y="2406379"/>
            <a:ext cx="11412000" cy="31694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457200">
              <a:lnSpc>
                <a:spcPct val="140000"/>
              </a:lnSpc>
              <a:spcAft>
                <a:spcPct val="0"/>
              </a:spcAft>
            </a:pPr>
            <a:r>
              <a:rPr lang="zh-CN" altLang="en-US" sz="24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②意境雄浑如大海。</a:t>
            </a:r>
          </a:p>
          <a:p>
            <a:pPr indent="457200">
              <a:lnSpc>
                <a:spcPct val="140000"/>
              </a:lnSpc>
              <a:spcAft>
                <a:spcPct val="0"/>
              </a:spcAft>
            </a:pP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诗歌以大海为主意象构筑意境。诗中的大海有蔚蓝翻滚的雄姿，有深沉浑厚的深渊音响，有滔滔向前的奔腾气势；有反复无常的激情变化，时而温柔娴静，时而惊涛骇浪，时而深情缝缕，时而抑郁幽怨。这些与大海相关的意象，构筑起雄浑的意境，给人强烈的艺术感染力。</a:t>
            </a:r>
          </a:p>
          <a:p>
            <a:pPr indent="457200">
              <a:lnSpc>
                <a:spcPct val="140000"/>
              </a:lnSpc>
              <a:spcAft>
                <a:spcPct val="0"/>
              </a:spcAft>
            </a:pP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225522662"/>
      </p:ext>
    </p:extLst>
  </p:cSld>
  <p:clrMapOvr>
    <a:masterClrMapping/>
  </p:clrMapOvr>
  <p:transition spd="med" advClick="0">
    <p:pull/>
  </p:transition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写作特点归纳</a:t>
            </a: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E009BCD-91F3-4EB0-AD06-B22EFD23B5FF}"/>
              </a:ext>
            </a:extLst>
          </p:cNvPr>
          <p:cNvSpPr/>
          <p:nvPr/>
        </p:nvSpPr>
        <p:spPr>
          <a:xfrm>
            <a:off x="294482" y="2406379"/>
            <a:ext cx="11412000" cy="265236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457200">
              <a:lnSpc>
                <a:spcPct val="140000"/>
              </a:lnSpc>
              <a:spcAft>
                <a:spcPct val="0"/>
              </a:spcAft>
            </a:pPr>
            <a:r>
              <a:rPr lang="zh-CN" altLang="en-US" sz="24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③自由的信念如大海。</a:t>
            </a:r>
          </a:p>
          <a:p>
            <a:pPr indent="457200">
              <a:lnSpc>
                <a:spcPct val="140000"/>
              </a:lnSpc>
              <a:spcAft>
                <a:spcPct val="0"/>
              </a:spcAft>
            </a:pP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大海，是自由的象征，是力量的象征。诗人纵情歌唱大海的精神气度、性格力量，实际上是表达自己对自由的景仰，对伟力的祟尚。诗人有心灵挣扎，也有追随大海，奔向远方而未能如愿的遗憾。但是，无论是哪一种情感，都具有波飞浪涌，滚滚向前，不可阻挡的力量，这种力量来自于对自由的坚信。</a:t>
            </a:r>
          </a:p>
        </p:txBody>
      </p:sp>
    </p:spTree>
    <p:extLst>
      <p:ext uri="{BB962C8B-B14F-4D97-AF65-F5344CB8AC3E}">
        <p14:creationId xmlns:p14="http://schemas.microsoft.com/office/powerpoint/2010/main" val="3866311016"/>
      </p:ext>
    </p:extLst>
  </p:cSld>
  <p:clrMapOvr>
    <a:masterClrMapping/>
  </p:clrMapOvr>
  <p:transition spd="med" advClick="0">
    <p:pull/>
  </p:transition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写作特点归纳</a:t>
            </a: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E009BCD-91F3-4EB0-AD06-B22EFD23B5FF}"/>
              </a:ext>
            </a:extLst>
          </p:cNvPr>
          <p:cNvSpPr/>
          <p:nvPr/>
        </p:nvSpPr>
        <p:spPr>
          <a:xfrm>
            <a:off x="294482" y="2406379"/>
            <a:ext cx="11412000" cy="265236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457200">
              <a:lnSpc>
                <a:spcPct val="140000"/>
              </a:lnSpc>
              <a:spcAft>
                <a:spcPct val="0"/>
              </a:spcAft>
            </a:pPr>
            <a:r>
              <a:rPr lang="zh-CN" altLang="en-US" sz="24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③自由的信念如大海。</a:t>
            </a:r>
          </a:p>
          <a:p>
            <a:pPr indent="457200">
              <a:lnSpc>
                <a:spcPct val="140000"/>
              </a:lnSpc>
              <a:spcAft>
                <a:spcPct val="0"/>
              </a:spcAft>
            </a:pP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大海，是自由的象征，是力量的象征。诗人纵情歌唱大海的精神气度、性格力量，实际上是表达自己对自由的景仰，对伟力的祟尚。诗人有心灵挣扎，也有追随大海，奔向远方而未能如愿的遗憾。但是，无论是哪一种情感，都具有波飞浪涌，滚滚向前，不可阻挡的力量，这种力量来自于对自由的坚信。</a:t>
            </a:r>
          </a:p>
        </p:txBody>
      </p:sp>
    </p:spTree>
    <p:extLst>
      <p:ext uri="{BB962C8B-B14F-4D97-AF65-F5344CB8AC3E}">
        <p14:creationId xmlns:p14="http://schemas.microsoft.com/office/powerpoint/2010/main" val="1674995897"/>
      </p:ext>
    </p:extLst>
  </p:cSld>
  <p:clrMapOvr>
    <a:masterClrMapping/>
  </p:clrMapOvr>
  <p:transition spd="med" advClick="0">
    <p:pull/>
  </p:transition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5"/>
          <p:cNvSpPr/>
          <p:nvPr/>
        </p:nvSpPr>
        <p:spPr bwMode="auto">
          <a:xfrm rot="10800000">
            <a:off x="182616" y="3585482"/>
            <a:ext cx="4789006" cy="2367282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56505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TextBox 24"/>
          <p:cNvSpPr txBox="1"/>
          <p:nvPr/>
        </p:nvSpPr>
        <p:spPr>
          <a:xfrm>
            <a:off x="705313" y="4261291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en-US" altLang="zh-CN" sz="6000">
              <a:solidFill>
                <a:srgbClr val="F0EC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xmlns="" id="{6EDDA81E-851F-489D-87E3-969CA9E43291}"/>
              </a:ext>
            </a:extLst>
          </p:cNvPr>
          <p:cNvSpPr/>
          <p:nvPr/>
        </p:nvSpPr>
        <p:spPr bwMode="auto">
          <a:xfrm>
            <a:off x="5180913" y="1235771"/>
            <a:ext cx="6824662" cy="3373539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pic>
        <p:nvPicPr>
          <p:cNvPr id="9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2192000" y="10960100"/>
            <a:ext cx="304800" cy="2286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436957785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600">
        <p:blinds dir="vert"/>
      </p:transition>
    </mc:Choice>
    <mc:Fallback>
      <p:transition spd="slow" advClick="0">
        <p:blinds dir="vert"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Freeform 5"/>
          <p:cNvSpPr/>
          <p:nvPr/>
        </p:nvSpPr>
        <p:spPr bwMode="auto">
          <a:xfrm rot="10800000">
            <a:off x="179494" y="588815"/>
            <a:ext cx="2466723" cy="646331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56505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56824" y="681148"/>
            <a:ext cx="1050628" cy="713452"/>
            <a:chOff x="563751" y="1817221"/>
            <a:chExt cx="1050628" cy="713452"/>
          </a:xfrm>
        </p:grpSpPr>
        <p:sp>
          <p:nvSpPr>
            <p:cNvPr id="42" name="TextBox 41"/>
            <p:cNvSpPr txBox="1"/>
            <p:nvPr/>
          </p:nvSpPr>
          <p:spPr>
            <a:xfrm>
              <a:off x="1429648" y="1884342"/>
              <a:ext cx="184731" cy="646331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endParaRPr lang="zh-CN" altLang="en-US" sz="3600">
                <a:solidFill>
                  <a:srgbClr val="F0ECE9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63751" y="1817221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>
                  <a:solidFill>
                    <a:srgbClr val="F0EC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导入</a:t>
              </a: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91CBB1E5-5E59-46EB-AAF3-04475ED69AEC}"/>
              </a:ext>
            </a:extLst>
          </p:cNvPr>
          <p:cNvSpPr txBox="1"/>
          <p:nvPr/>
        </p:nvSpPr>
        <p:spPr>
          <a:xfrm>
            <a:off x="811148" y="2109472"/>
            <a:ext cx="10569703" cy="20638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zh-CN" altLang="en-US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“曾经沧海难为水，除却巫山不是云。”“海上生明月，天涯共此时。”大海的美是永远也说不尽的。面对辽阔的大海诗人会情不自禁地放声高歌，我们学过曹操的</a:t>
            </a:r>
            <a:r>
              <a:rPr lang="en-US" altLang="zh-CN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观沧海</a:t>
            </a:r>
            <a:r>
              <a:rPr lang="en-US" altLang="zh-CN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，今天我们共同欣赏俄国伟大诗人普希金写的一首著名政治抒情诗</a:t>
            </a:r>
            <a:r>
              <a:rPr lang="en-US" altLang="zh-CN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——《</a:t>
            </a:r>
            <a:r>
              <a:rPr lang="zh-CN" altLang="en-US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致大海</a:t>
            </a:r>
            <a:r>
              <a:rPr lang="en-US" altLang="zh-CN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203053657"/>
      </p:ext>
    </p:extLst>
  </p:cSld>
  <p:clrMapOvr>
    <a:masterClrMapping/>
  </p:clrMapOvr>
  <mc:AlternateContent>
    <mc:Choice xmlns:p15="http://schemas.microsoft.com/office/powerpoint/2012/main" Requires="p15">
      <p:transition spd="slow" advClick="0" p14:dur="3000">
        <p15:prstTrans prst="curtains"/>
      </p:transition>
    </mc:Choice>
    <mc:Fallback>
      <p:transition spd="slow" advClick="0">
        <p:fade/>
      </p:transition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Freeform 5"/>
          <p:cNvSpPr/>
          <p:nvPr/>
        </p:nvSpPr>
        <p:spPr bwMode="auto">
          <a:xfrm rot="10800000">
            <a:off x="182615" y="2245359"/>
            <a:ext cx="7615663" cy="2367282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A08C7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72191" y="3274604"/>
            <a:ext cx="28135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4000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预读先学</a:t>
            </a:r>
          </a:p>
        </p:txBody>
      </p:sp>
      <p:sp>
        <p:nvSpPr>
          <p:cNvPr id="19" name="TextBox 24"/>
          <p:cNvSpPr txBox="1"/>
          <p:nvPr/>
        </p:nvSpPr>
        <p:spPr>
          <a:xfrm>
            <a:off x="1124105" y="2712799"/>
            <a:ext cx="57740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>
                <a:solidFill>
                  <a:srgbClr val="F0ECE9"/>
                </a:solidFill>
                <a:latin typeface="印品黑体" panose="00000500000000000000" pitchFamily="2" charset="-122"/>
              </a:rPr>
              <a:t>1</a:t>
            </a:r>
            <a:endParaRPr lang="zh-CN" altLang="en-US" sz="8800">
              <a:solidFill>
                <a:srgbClr val="F0ECE9"/>
              </a:solidFill>
              <a:latin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6304894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600">
        <p:blinds dir="vert"/>
      </p:transition>
    </mc:Choice>
    <mc:Fallback>
      <p:transition spd="slow" advClick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文本常识积累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了解作者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D45A875F-60C3-43B0-BDAC-0122159E1E6A}"/>
              </a:ext>
            </a:extLst>
          </p:cNvPr>
          <p:cNvSpPr txBox="1"/>
          <p:nvPr/>
        </p:nvSpPr>
        <p:spPr>
          <a:xfrm>
            <a:off x="859860" y="2016173"/>
            <a:ext cx="5710821" cy="37155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Aft>
                <a:spcPts val="1000"/>
              </a:spcAft>
            </a:pP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普希金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(1799—1837)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，俄国诗人，被誉为</a:t>
            </a:r>
            <a:r>
              <a:rPr lang="zh-CN" altLang="en-US" sz="2200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“俄国文学之父”“俄国诗歌的太阳”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，是俄国</a:t>
            </a:r>
            <a:r>
              <a:rPr lang="zh-CN" altLang="en-US" sz="2200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浪漫主义文学的杰出代表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，也是</a:t>
            </a:r>
            <a:r>
              <a:rPr lang="zh-CN" altLang="en-US" sz="2200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现实主义文学的奠基者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，俄国文学语言的创建者。著有政治抒情诗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致大海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》《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致恰达耶夫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，诗体小说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叶甫盖尼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·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奥涅金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等。</a:t>
            </a:r>
          </a:p>
          <a:p>
            <a:pPr indent="457200">
              <a:lnSpc>
                <a:spcPct val="150000"/>
              </a:lnSpc>
              <a:spcAft>
                <a:spcPts val="1000"/>
              </a:spcAft>
            </a:pPr>
            <a:endParaRPr lang="zh-CN" altLang="en-US" sz="2200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7573494-69A7-4318-9EFB-6353E0C8B2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877" y="1612013"/>
            <a:ext cx="2935358" cy="36339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56510473"/>
      </p:ext>
    </p:extLst>
  </p:cSld>
  <p:clrMapOvr>
    <a:masterClrMapping/>
  </p:clrMapOvr>
  <p:transition spd="med" advClick="0">
    <p:pull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文本常识积累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背景展示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D45A875F-60C3-43B0-BDAC-0122159E1E6A}"/>
              </a:ext>
            </a:extLst>
          </p:cNvPr>
          <p:cNvSpPr txBox="1"/>
          <p:nvPr/>
        </p:nvSpPr>
        <p:spPr>
          <a:xfrm>
            <a:off x="893614" y="1843950"/>
            <a:ext cx="5858941" cy="4223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   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1820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年，普希金因创作了大量的政治诗而引起沙皇的惊恐，被沙皇政府放逐到南高加索。由于他热爱自由，不愿阿谀逢迎敖德萨总督，于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1824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年又被革职遣送回乡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(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第二次流放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)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。临别前夕，诗人登上高加索海边的岩石，面对波涛汹涌的大海，想起与大海有关的英雄，不禁思绪起伏，写下了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致大海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。</a:t>
            </a:r>
          </a:p>
          <a:p>
            <a:pPr>
              <a:lnSpc>
                <a:spcPct val="150000"/>
              </a:lnSpc>
              <a:spcAft>
                <a:spcPts val="1000"/>
              </a:spcAft>
            </a:pPr>
            <a:endParaRPr lang="zh-CN" altLang="en-US" sz="2200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FD4ED48-5B8B-486B-B076-17F577DD8E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3755" y="2480341"/>
            <a:ext cx="3602958" cy="23961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10463979"/>
      </p:ext>
    </p:extLst>
  </p:cSld>
  <p:clrMapOvr>
    <a:masterClrMapping/>
  </p:clrMapOvr>
  <p:transition spd="med" advClick="0">
    <p:pull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22701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文本常识积累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题解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D45A875F-60C3-43B0-BDAC-0122159E1E6A}"/>
              </a:ext>
            </a:extLst>
          </p:cNvPr>
          <p:cNvSpPr txBox="1"/>
          <p:nvPr/>
        </p:nvSpPr>
        <p:spPr>
          <a:xfrm>
            <a:off x="893614" y="2569177"/>
            <a:ext cx="5858941" cy="2320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“致”，给予，向对方表示（礼节、情意等）。</a:t>
            </a: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“大海”既指作者再次被流放前长期居住的敖德萨大海，又暗指作者追求的自由。</a:t>
            </a:r>
          </a:p>
          <a:p>
            <a:pPr>
              <a:lnSpc>
                <a:spcPct val="150000"/>
              </a:lnSpc>
              <a:spcAft>
                <a:spcPts val="1000"/>
              </a:spcAft>
            </a:pPr>
            <a:endParaRPr lang="zh-CN" altLang="en-US" sz="2200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8F13DA0-A51D-4EAA-8E5C-1151B4419E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2034" y="1936945"/>
            <a:ext cx="3085383" cy="36747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787595"/>
      </p:ext>
    </p:extLst>
  </p:cSld>
  <p:clrMapOvr>
    <a:masterClrMapping/>
  </p:clrMapOvr>
  <p:transition spd="med" advClick="0">
    <p:pull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Freeform 5"/>
          <p:cNvSpPr/>
          <p:nvPr/>
        </p:nvSpPr>
        <p:spPr bwMode="auto">
          <a:xfrm rot="10800000">
            <a:off x="182615" y="2245359"/>
            <a:ext cx="7615663" cy="2367282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A08C7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72191" y="3274604"/>
            <a:ext cx="28135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4000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品读研析</a:t>
            </a:r>
          </a:p>
        </p:txBody>
      </p:sp>
      <p:sp>
        <p:nvSpPr>
          <p:cNvPr id="19" name="TextBox 24"/>
          <p:cNvSpPr txBox="1"/>
          <p:nvPr/>
        </p:nvSpPr>
        <p:spPr>
          <a:xfrm>
            <a:off x="1124105" y="2712799"/>
            <a:ext cx="84670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>
                <a:solidFill>
                  <a:srgbClr val="F0ECE9"/>
                </a:solidFill>
                <a:latin typeface="印品黑体" panose="00000500000000000000" pitchFamily="2" charset="-122"/>
              </a:rPr>
              <a:t>2</a:t>
            </a:r>
            <a:endParaRPr lang="zh-CN" altLang="en-US" sz="8800">
              <a:solidFill>
                <a:srgbClr val="F0ECE9"/>
              </a:solidFill>
              <a:latin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1639133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600">
        <p:blinds dir="vert"/>
      </p:transition>
    </mc:Choice>
    <mc:Fallback>
      <p:transition spd="slow" advClick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770E146-8490-4632-9B9A-F7DCB763AA00}"/>
              </a:ext>
            </a:extLst>
          </p:cNvPr>
          <p:cNvSpPr/>
          <p:nvPr/>
        </p:nvSpPr>
        <p:spPr>
          <a:xfrm>
            <a:off x="391321" y="950480"/>
            <a:ext cx="11409359" cy="1984080"/>
          </a:xfrm>
          <a:prstGeom prst="rect">
            <a:avLst/>
          </a:prstGeom>
        </p:spPr>
        <p:txBody>
          <a:bodyPr wrap="square" lIns="121870" tIns="60934" rIns="121870" bIns="60934">
            <a:spAutoFit/>
          </a:bodyPr>
          <a:lstStyle/>
          <a:p>
            <a:pPr algn="just">
              <a:lnSpc>
                <a:spcPct val="150000"/>
              </a:lnSpc>
            </a:pPr>
            <a:endParaRPr lang="en-US" altLang="zh-CN" sz="2799" b="1" kern="10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712657" algn="just">
              <a:lnSpc>
                <a:spcPct val="150000"/>
              </a:lnSpc>
            </a:pPr>
            <a:endParaRPr lang="en-US" altLang="zh-CN" sz="2799" b="1" kern="10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712657" algn="just">
              <a:lnSpc>
                <a:spcPct val="150000"/>
              </a:lnSpc>
            </a:pPr>
            <a:endParaRPr lang="en-US" altLang="zh-CN" sz="2799" b="1" kern="10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83432" y="344684"/>
            <a:ext cx="1808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通读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en-US" altLang="zh-CN" b="1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整体感知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圆角矩形 55">
            <a:extLst>
              <a:ext uri="{FF2B5EF4-FFF2-40B4-BE49-F238E27FC236}">
                <a16:creationId xmlns:a16="http://schemas.microsoft.com/office/drawing/2014/main" xmlns="" id="{27511CF8-C2B6-432A-A74F-CB7360FEF8D4}"/>
              </a:ext>
            </a:extLst>
          </p:cNvPr>
          <p:cNvSpPr/>
          <p:nvPr/>
        </p:nvSpPr>
        <p:spPr>
          <a:xfrm>
            <a:off x="570193" y="61720"/>
            <a:ext cx="10923336" cy="3468014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下面的图表是</a:t>
            </a:r>
            <a:r>
              <a:rPr lang="en-US" altLang="zh-CN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致大海</a:t>
            </a:r>
            <a:r>
              <a:rPr lang="en-US" altLang="zh-CN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一诗的结构思维导图，第一部分内容可概括为“向大海告别”，请照此形式概括第二、三部分的内容，将其补充完整，填写在图中①②处。</a:t>
            </a:r>
            <a:endParaRPr lang="zh-CN" altLang="en-US" sz="2200">
              <a:solidFill>
                <a:srgbClr val="7F6B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Picture 2" descr="A9AAA">
            <a:extLst>
              <a:ext uri="{FF2B5EF4-FFF2-40B4-BE49-F238E27FC236}">
                <a16:creationId xmlns:a16="http://schemas.microsoft.com/office/drawing/2014/main" xmlns="" id="{E59F99B0-9E5D-44EE-8F03-C1A9152E46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96579" y="2570498"/>
            <a:ext cx="6075922" cy="3695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5380EB57-E1CE-4CDA-A5B3-AE6EADB1F5DE}"/>
              </a:ext>
            </a:extLst>
          </p:cNvPr>
          <p:cNvSpPr/>
          <p:nvPr/>
        </p:nvSpPr>
        <p:spPr>
          <a:xfrm>
            <a:off x="5712259" y="4143981"/>
            <a:ext cx="697466" cy="5230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40000"/>
              </a:lnSpc>
              <a:tabLst>
                <a:tab pos="2070321"/>
              </a:tabLst>
            </a:pPr>
            <a:r>
              <a:rPr lang="zh-CN" altLang="zh-CN" sz="20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倾诉</a:t>
            </a:r>
            <a:endParaRPr lang="zh-CN" altLang="en-US" sz="2000" b="1" kern="10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75ED962E-7D59-4BD3-A2C4-63A5FE135083}"/>
              </a:ext>
            </a:extLst>
          </p:cNvPr>
          <p:cNvSpPr/>
          <p:nvPr/>
        </p:nvSpPr>
        <p:spPr>
          <a:xfrm>
            <a:off x="5712259" y="5374439"/>
            <a:ext cx="697466" cy="5230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40000"/>
              </a:lnSpc>
              <a:tabLst>
                <a:tab pos="2070321"/>
              </a:tabLst>
            </a:pPr>
            <a:r>
              <a:rPr lang="zh-CN" altLang="zh-CN" sz="20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明誓</a:t>
            </a:r>
            <a:endParaRPr lang="zh-CN" altLang="en-US" sz="2000" kern="100">
              <a:solidFill>
                <a:srgbClr val="C00000"/>
              </a:solidFill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8524504"/>
      </p:ext>
    </p:extLst>
  </p:cSld>
  <p:clrMapOvr>
    <a:masterClrMapping/>
  </p:clrMapOvr>
  <p:transition spd="med" advClick="0">
    <p:pull/>
  </p:transition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PLAYERS_CUSTOMIZATION" val="UEsDBBQAAgAIAOdaeEo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wQUAAIACACngyZIFQ6tKGQEAAAHEQAAHQAAAHVuaXZlcnNhbC9jb21tb25fbWVzc2FnZXMubG5nrVhtb9s2EP5eoP+BEFBgA7a0HdCiGBIHtMTYRGTJleg42QsERmJsIpSY6cVt9mm/Zj9sv2RHyk7ivkBSEsA2TMr33PHunrujD48/5wptRFlJXRw5bw/eOEgUqc5ksTpyFuzk5w8OqmpeZFzpQhw5hXbQ8ejli0PFi1XDVwK+v3yB0GEuqgqW1cis7tdIZkfOfJy44WyOg4vEDydhMqYTZ+Tq/IYXt8jXK/1H+cMv7z98fvvu/Y+Hr7eSfYDiGfb9fShkkd696QEUsCj0E0AjfhKQc+aMzOcwuXDBfBoQZ7T9Mkx6HpEzZ2Q+O+UWUUQClsQ+9UhC4yQImfWFTxjxnNGFbtCabwSqNdpI8QnVawGRrGUpUKVkZh+kGjaKRnQp88IZpkESkZhF1GU0DJxRrMvy9icLy5t6rUtQV6FMVvxSiczqhJyxz29KUYFqXkNOIXjVawm/1DmXxUGn6ggvaTBJWBj6cUICb7fjjEiRIa/kRs1AlAjHJAKAkleifIRsYrPMiiOs1DCEKZ1MfXgzY8JUrtYK3vVQO+YEYjAXRZcU5AiJILvieBlGnnEaqEIc3fCq+qTLbC8/HgaqC5gGbggp6LIH4Mxg7IAhxhIqR1mKtO4Cm5E4xhOSjMNzSGTgXThEIjwFup0OkbggMVCExF0yAT6jE2wS3lBsl/87fqXcpLO6RTxNQc64byN1U8GOcSmwwDKtOhimJiYfFxA2iv3v0LhFBe/a1UpuBNhRZqLsVASVxSWeyaKPC/pbcoKpT7wE0soLlwmzJc9ozPktKnSNeLbhRSrQpUh5A7l+C88ymdlnJs5W/1+N/BvxeltVXm0LUuCR81dD7dmrYd8wq6nAproW+U3dpdo4bGv+Y6wwOf1dE/oc/XH6Y5cEOKLh80Smknmj2qr75PjcWTY0Rp1GPNFT/aP13JbEbW0dUyhYY6n7SxDopqZ/QANU/aVocAKK5m2JhhpOi6sBOoNwCxBo9FiMM3DVngln4MIB8ksyjimD2WgpLitZd44dlo1tgL4d2hTmPCVqcU/GS3GlYcJRgm/a6QO6kI10Z0AfDDd7rYJR5oPJAQCu2uQBSCVzsD/rgbmYkZ0H2gK/d5KlblRmyavktS3y4NsmF1+PTVelzu2u4tUuedsmc/wUK9rDRa3S+YD2f8e/3vF5QL/HRykmOHKniYsDl5hB33BV9RQCChhX+CxOfDw24sCFnNfpGprplW6KrCdQO6t75AQD2PbMseBluv7vn397YnxhSbuLtru/DgIBYpsqSO7Afg90Lao/u0AYHu/L2UUfqe3dZifX86rDKGThs9wheNtacp3D1kG3XkjybdAwY9idzoAHsU173ZQwug1BmOHoFGqZncKd0YyX11AImdZqEIp1tUnAepj2++tlUytZiCGyT2sl5sCMzhPsefauDeRTMr1ue2YGN4p0e+lWcOnuC+ZOcQB19gs8kcl6IKBtTbsqBERv1/c033zdqe5Wlf3L4vD1g38w/gdQSwMEFAACAAgAp4MmSM0WweooAwAAhgwAACcAAAB1bml2ZXJzYWwvZmxhc2hfcHVibGlzaGluZ19zZXR0aW5ncy54bWzVV91u2jAUvucpLE+9LKEdXTsUqKYCGmoLqLCtvapMbIhVx85iG0qv9jR7sD3JjmOgoHZd+oO0ISHi8/Od/xMTHt8mAk1ZprmSdbxXrmDEZKQol5M6/jJs7x5hpA2RlAglWR1LhdFxoxSmdiS4jgfMGBDVCGCkrqWmjmNj0loQzGazMtdp5rhKWAP4uhypJEgzppk0LAtSQebwY+Yp03iBUAAAvomSC7VGqYRQ6JHOFbWCIU7Bc8ldUES0BdExDrzYiEQ3k0xZSU+UUBnKJqM6flfJP0sZD9XkCZMuJ7oBREc2NUIpd14QMeB3DMWMT2Jw97CK0YxTE9fxftWhgHTwECXH9qETh3KiIAfSLOATZgglhvijt2fYrdFLgifRuSQJj4bAQS7+Om4Orz9f9VsXZ53u6fWw1zsbdvreiVwn2MQJg01DITikbBaxlZ2QGEOiGPwGnTERmoXBOmkpNlZywzl3RiMlIPe5FrRRMmK0SxK2Vo3BDZdtkNzDaAyBiHkdf8o4ERhxQwSPVsrajrThJq96e10SARa0J0PnA3xv3mcnikmm2bpbS452OY8a35QVFM2VRYLfMGQUgvhtAk8xQ+vFQeNMJTkV2scgLThYnHI2Y/Q4z+kC8E+GrsBEYkETejUVzHgL3y2/QyM2VhngMjKFzgY61x6//CzglGh9D0qWPu4MzjrN1nWn22xd7rgACZ0SGT0THArOktRsBZ/MkVRmqQfpiIjVLC8K5TTnFYmt/PIyaJ5Y4cv81sVYg95iSbZj5TmF+asHhc3GZJoPohuuHBpGkENJPCYwIlgXXFpWFDAiEikp5ohEsNa0G+spV1YDxQ+wh9Yv99DrIy7z0wRWG1jMKMsKQVb29t9XDz4cHn2slYNfP37uPqm0WPh9QZw5v/FPnlz5q7X/cBuGgdvSjy9tk9l/c2f3L1pfi+S127ocFippa1AIrldEqndaROrCv2T6ay+YQi7AUpr4IYO1JHjCDaNv2WIvaJNXvdt9j22nTbYY82tG478J2Z9W18SNe2EYPHpxdZyES55AItxKXN12GwfVCtw0H2WVSoC2+d+hUfoNUEsDBBQAAgAIAKeDJkjdIlMWuAIAAFUKAAAhAAAAdW5pdmVyc2FsL2ZsYXNoX3NraW5fc2V0dGluZ3MueG1slVbbbuIwEH3fr0DsO+leu5VcpJZSqVJ3W22rvjvJkFg4dmRP6PL3ayd2YwOBwKgSnjlnPJ4bJXrNxPzTZEIyyaV6AUQmCm01Xjdh+fU0bRClmGVSIAicCakqyqfzz5f3VkjSIk+x5AaU4fy4snKCs6IZ9Nd8u7cyhuLuOE7IZFVTsX2UhZylNFsXSjYiN7T79jNEK7c1KM7E2iAvri4Xy8shJGcaHxCqKKblLyvjKLUCrcGG9HNp5SSL0xS4v+mi/Yzk9Fcdf/0ObcM0w5Z288XKEK2mBcRJPh6dKYzxfjYB4R/aun+1MgjldAvqLOeybupzeqRWsrAJjTnHi/jB4ZLmZvwM4e7CykmCfZC96GQVXHq+31kJQO5rOPfEjquS/NnmdWch2KKnHOaoGiCJP3U2Xcr3pwbNfMB8Rbk2gFDVg55N0M+00d5NrOtxf+GdiTz05TQ95E3ypoJFF3DgLtb3+MXitt0VodMPXRChgo1TBiH2yh75x+R1Dxkoe+QLZzk8Cb7dj2DX1JF8kW+pK+fx/BsrCGqOubP6k7famx7t6OogVKfwmErmMNc2nFdWga0bSVpdF1KyFxMRdMMKikyK3xaXbtvHaJLsGFyvHe4sggw5HGq4NkazpsN0tee4H501bsjuZ6F/XHeeoNni11OKSLOyMj9LejpxPDMmJjHT5DDD7kkDB/UgVjLgtHcPkSqq1qBepeRjrxESQY91L7vhGoKTJMgBSQ5nmTgnh9IvmioFtTRVY6B9lmNlByxZUXLzh28M3iHfYQxYOyqWxp+g7KMvA4VrAqAqK33XdofOUjUcGYcN+OEPFO2Th95GtOnSoYa7wUdYYdhyTjOqJ92u6Hsl3iGB/gD+zYQVOd6xjGh7pKluXxZNvl/DfSzRYvbrzDZfuMnas+ulyLGx72fQKO2/k/8BUEsDBBQAAgAIAKeDJkgsT7aL/QIAAJcLAAAmAAAAdW5pdmVyc2FsL2h0bWxfcHVibGlzaGluZ19zZXR0aW5ncy54bWzNlt1SGjEUgO95ikw6XsqqtdUyuzgdwdGpFUZoq1dO2AQ2YzbZ5gfEqz5NH6xP0pMNIIyWro50ygwDOcn5zl9ykvjoLhdozLThSiZ4t76DEZOpolyOEvylf7J9iJGxRFIilGQJlgqjo2YtLtxAcJP1mLWw1CDASNMobIIza4tGFE0mkzo3hfazSjgLfFNPVR4VmhkmLdNRIcgUfuy0YAbPCBUA8M2VnKk1azWE4kD6rKgTDHEKnkvugyLi1OYCR2HVgKS3I62cpMdKKI30aJDgNzvlZ74mkFo8Z9KnxDRB6MW2QSjl3gkievyeoYzxUQbeHuxjNOHUZgne2/cUWB09ppTsEDnxlGMFKZB2hs+ZJZRYEobBnmV31swFQUSnkuQ87cMM8uEnuNW/Ob3uti/Pzy4+3fQ7nfP+WTc4UepEq5w4WjUUg0PK6ZQt7MTEWpJm4DfoDIkwLI6WRfNlQyVXnPNjNFACUl9qYTQET8U0wR81JwIjbong6WLWEj1i9oQLiMHr7taH0uIHYIg3zYg2bNnQfMb4LKbNb8oJiqbKIcFvGbIKQUQuh38ZQ8vpRkOt8lIqiLHICE4ZGnM2YfSozNIM+CdD12Aid6AJm68QzAYL3x2/RwM2VBq4jIxhq4Kcm8CvPwtcEGMeoGTu41bv/KzVvjm7aLWvtnyAhI6JTJ8JhxKyvLAb4ZMpksrO9SAdKXGGlUWhnJZzVWKrv7wMhudOhDK/djGW0BssyWasPKcwf/WgstmMjMuD6A9XiYYjyKEkgQkTKRx3Lh2rCkyJREqKKSIpNCrjj/WYK2dAEg5wQJuXexj0EZflaAQ3B1jUlOlKyJ3dvbf7794fHH5o1KNfP35ur1WatfCuIN5c6OHHa5v4opE/7oZx5Hvn023YavevunD3sv21SqYu2lf9SkVq9yrhOlVWdT5VWXUZro3u0pVRyQVoM6NwbKDRCJ5zy+hrbpoXFH79/Ru2xSsVfoNRrN2+/28QYbR4bq28r+LoyQdgDeSrj+lm7TdQSwMEFAACAAgAp4MmSD1kiNCZAQAAHwYAAB8AAAB1bml2ZXJzYWwvaHRtbF9za2luX3NldHRpbmdzLmpzjZTLbsIwEEX3fEXkbitEn5TuqgJSJRaVyq7qwglDiHDsyHZSKOLfm0l4OM6kxbOJb47v2GN5dr2gHCxiwXOwq76r+XtzXmmAmtU5XDd10aGnqDMjkgXMkxREIoF5SHFcepL3Z4IyZrIyDbcfaGscP6bwz5IL4+IZYaEJzVCLCwL8JrQNtfjnJPacc9Vncgod5tYq2Y+UtCBtXyqd8ophV8MphntED1YF6Bp9GGEQ6JJH0DC9m2J0kWfHNhepNONyO1Ox6oc8Wsda5XJR09NquPRqm4Eur3xdA4PR8HUydAGRGPtmIfUTT54wuslMgzFwyPs4wSBhwUMQju+gGn+gDeP2gTy6SExij/TLDYZLZzyGVpXaWygLWnpdylnY2MPt3GI0CMG3oC+xUlmeXXCBmVYxVqSFtmt+QoXii0TGNTceYJAcbhZtu6p3Puj9GIM1npDyntCKen5pV+/wQUOAttGWjnmNl3dG2QlKlEQORWhUtyroPmL9PoLzz4Bxa3m0Ssv2UDbHsgxcr0HPlRLl7r/+26efq7f/BVBLAwQUAAIACACngyZIPTwv0cEAAADlAQAAGgAAAHVuaXZlcnNhbC9pMThuX3ByZXNldHMueG1snZGxCsIwEIb3PkW43cRupSR1E9wcdJaaphppLyWXWh/flIp0kYBDIP/xfT8kJ3evvmNP48k6VJDzLTCD2jUWbwrOp/2mAEahxqbuHBoF6IDtqkzavMCjN2QCsViBpOAewlAKMU0TtzT42ECuG0MsJq5dL+LpHYrZFMOiwuKW9i/7M4MqyxiT19F24YBVvMe0IIy8VjA7F43cYutA/AIakwBMqsFQAmh9AngMCcCPK0CK75vnpEcK8aNikGK1nip7A1BLAwQUAAIACACngyZIsO1dV24AAAB2AAAAHAAAAHVuaXZlcnNhbC9sb2NhbF9zZXR0aW5ncy54bWwNzD0OwjAMQOG9p7C8l5+NoWk3NhAS5QBWY1Akx0aJheD2eHvDpzct3yrw4daLacLj7oDAulku+kr4WM/jCaE7aSYx5YRqCMs8TGIbyZ3dA3Z4C/24rVwjnK9UQ94ad1YnjzOMcInns3DG/Tz8AVBLAwQUAAIACABElFdHI7RO+/sCAACwCAAAFAAAAHVuaXZlcnNhbC9wbGF5ZXIueG1srVXfT9swEH4u0v6HyO/YLR0DqgTEkNAexoTUse2tMombeE3izHYI5a/f2c7vpWxIe2iVnO/77nz33cW/es5S74lJxUUeoAWeI4/loYh4Hgfo4evt8Tm6unx35Bcp3TPp8ShAZc4NgKbIi5gKJS80gO+pTgLUM2BgRl4huZBc74H7FLjbSCdL9O5oBi65ClCidbEipKoqzBUg8liJtDQkCociI4VkiuWaSeLSQF6DXem/o+GXiZzofcFUD1notweuSVqOZ8UHJNUSCxmTk/l8QX7cfV6HCcvoMc+VpnnIkAeVnNlSPtJwdyeiMmXK2Ga+S3LNtDZJWNvM1yu+OM89JcMAOYdNxpSiMVM4zWNEHJZMgP1tSlVS86gBreFVO17zWr+Ned80brZzpHMuyseUqwSO+pDOOgn0yTCqn9nrWgU9NAq6NUzIk+xXySWL7Ou3VozzBXIBW8XZPLGqQjiAp1saaiH3NwADFdUdxG3TsGsatqCWA7fR1x0Fam67ZVSXkjWlmvlPPGLiC5WSGllcalkyn4yMNZYMwT5xV66b1DXET3SWnv5Db4zfqDU/1WudsYD/0ZhPQNTWhOcRe77l4KNZBjXVDIptbFgXKTYxu5xU+Zj1dD0wuRzrpsBFPE1lzGAMI6op6ezkEJRJqsAlLOUI2zs4CE54nKTw05MM49ODNBmVu0mG3sFBcCrC3QS0NbdlJOM6jsTUKsgnE+vED0ulRcZfrDwHe0avrA5fG7nm6Lrg7cHZ/I9RHMRoBnOLJlaXeertq+bw3sypVp3PpnCWgVphHpguC+fVzEJZjHwitqVlqm/6OTX7sAcd5Tw1HdNc30HvolrzF+ZVPDJfusXS1CRhRjMB+nC+7DFAP2G7DMJb06GIW5E3dcCY2Df3byvabPm6da7rhzrsQw2fOKscxs3UR1BHLEWZR6Me4qL7iKgUdtq1ZNRL2RZutDgBkYoiQO/hob7zxelFd+WzxUWDtXndu8Aulzes9DrhTkGk1nV7Eb/eDfD4G1BLAwQUAAIACACngyZIF6nhQW8BAAD7AgAAKQAAAHVuaXZlcnNhbC9za2luX2N1c3RvbWl6YXRpb25fc2V0dGluZ3MueG1sjVLbatwwEH3PV4j8wEoa3Qzugm4ufklCspBnd60W00QulkJL0cdXTrJsttnQap5mzpkzzOi06fsU7VPK8+P0e8jTHO9CzlP8lrYXCLX7+WFebpaQQk6bY+V+iuP8s49f57VWqykPcRyW0a5o2mLUPT+kpFZO1YwZRpFknnqFnOe2Yg24BmzFHCW23fwl8aK7hH2I+bxquzlB3zf0MYUl93EMv7Zwyn4LnW7weRnGqfLSVrA1ymFqcWwNxAiX3BeqAUAgyx1xuEjZSE2Qx4xjKEZRoIAI56QRhUjKoWZdI6oK841ATDJGXaGe1m6ktXHUFgkNIbpO86qxpeuMxBgRQoC5wgV0BqPKhqqhQa0HBAcGRNFGEwWos53pWPHOC8uRol5gXJgxgPHxuMft3p7rWP3vdQ7n/Ifg2S84i67e2pwxV7t/WpZK3oXHHw9DDujLkEI/frq8ufV3/mqnd/311eWrN599fGCuhq2bf+jvP1BLAwQUAAIACACngyZIEQ5x/AERAABjOQAAFwAAAHVuaXZlcnNhbC91bml2ZXJzYWwucG5n7dt5WFLZ3wBwSrOopiadsnIrtZx3plxyyg2hLM1+ubW4ZCqaZmMu6KCmrFo6TbllzqiNC1njUiaMY+4CZQuZJuVGiYqGioKCqAgCF16aead837/fP+F5uDwH7vme7/3w3HPP949zw8vj+Ffrd64HgUBfnXA9dhoE0gCDQKvx67RU31gXEMZVH6uQp487gYjd+tOqhualI+5HQKDanA3ykDWqNjjW9RwSBNKO//ReNRJulAQC2UpOHDtyNilodphaHXZlB02YEnxr3Sod8L3xq8ZbNHVvG6enfrNt27Yt+zW3bjvlurspPT3jv5xcIw06b5kHl71f7xNxeo8yFf96CilsLS7p6uIUL8cJuiCkJ7fDqEhOt7iL110qTp4cwYYfXObU0aHnHTGSWNFkEWJEgZq8c0n+08btwSmrtP45NDlpsIup3cpqjQolxFrBeXf/eKn8e8x8eunbi59PKgy9iwqWI/XARjhJ2eGv1220fALS+Ofwg41XoJcSskBQytf+PLl98tdyZtPqp//+umgZy1wrMjT1TMoxG1qYSQ7/HNJVK0Y2OjnpYlpo+iWY5ZMnNalKcerv/zl4sWSL1r9ppoZrQcbelMb6ggP2BK+IcOyq65em6rTKjaBVmhorkvsl7Yeg2hhN2uf4bz+kXD6bteIMy+Dbb5vXzw57rxgt7PDBhy5aK4wsT7hOhAUGWn/uFX/o7k5vk5UjFZrGE53QV7zTPqeza4dX1sPcVSviuGmftjvny/jSq+SrKpf+V6AVcfaCS6rfjgRuDVlxlWfvXw5bcZWr8tLOegz0H/zc6/AljYenDh5YgZhywonz3eMrvs5fxr69qr9q544VWk9Md/+Wl5DwRk2jplHTqGnUNGoaNY2aRk2jplHTqGnUNGoaNY2aRk2jplHTqGnUNGoaNY2aRk2jplHTqGnUNGoaNY2aRk2jplHTqGnUNGoaNc3/A01ntfAkXNrDnZwMF40+vdbPI1EpqIU3NnS+ryMRhRHZ8oTfPZug14VOFlr93Sk2UKuCE8tJUhwSW/XbBQHS7iuUuikIaQluZA3F8TkONObw02T+ATkdKpvhXofJxz44PyWakQwRjjEW8Z2lkbRO4YW/8xlFbYSIh5CX0HHiW3lz9vRq8p7qhKKTDtdLkAHcdkkxUMmuC8HuUPgGJU/cWx2iP4QaQusXS6zgskGGjyiyG8s4y+6EK+Z1Y2T9JFyCKAuBYS8xGFSF6Jz4IGeh2b0B+I2EmeioxSuWOQT7pV5OeUzjbNIA8lApVfSgv4eTUJQbisle9KOIahA1ibMLXp600sO/bwtnXYdego5YhasS7HvRg8SKacU6Y/FFArxSJpQ/iMnjc04zeM2OT9cIL8JBBf7BoqYc4IKvWQyJIuXOgj8WyxT8K1RZOtM7uE/AAEcA3z0RCezEnEOdMzH2QQkz32/iFuJlTBYFELQElrzN5twboIjJguiv2qRNLe7YqOEYTOlPp8xGTA5xqb3Iho5XSVHXMdmBOeVL/uhvOyv/usIF/xExNgbf0FGRQCtM7TzoRVogkZcG+0t35ejIwhZPawTz2USO5BWiFv4zjq/hSGPugZwc4P3x0GMdj4U0Ltu7rshDm/dauPg8KmA2cN5vKPHOWFzbyw6lRNlyE0o8lpnHrfU54kf3BvDpw0ndLmGZzN+uW517mMef1uVtxs1dyyqzgiYW5WJhx2dD3IiJjvmDC3OYh65NGeDxBxXpFMqSTPrTkL6NVjftMLCckM25SMO5dQzVwlh2Iyxb3xO0C5PSA885SYcnoRV31poGzdbIdiA6C9Gn4WZ3eIhLHxaT3LTzkyHjdgaIsTsjx0vcGEoS7XwJJKdavhVtosl9jpcKnx0tKSZ5rnn5/Edm6Eh4GIt+ikAqrqAdcDJ2pBzNFgW67fK02g8Jo0OX+JR8g0ja76mzWlwyF0nPMwcSO56WCxDdbIIM2DHtB+CxHzI6i9cmERvvJB8Od25vIjXnevle7l1X5eGWE5CSsfTTTTayW9w83ayX+yeuHZKV5n6qlh/SO9t7QnLIhG01K7ObhOYvSjYlmwu4B8du0aZCC4Bzo0l2QRuLqan2gqZJwVE/Zd2eO23VsAy+bKGPmd1TW9hM2biMRchv0WELKfvs/0SahPSi39DYDyw++uuu69xnKMWUnjeNsjbWnlT+MnHUXSJpBXbGtxkgtDwiR3+nnrrSuxw8H//KbrwcGwUUMuIh4Y8sNFARayOkSZf0M1+sjfcw7WNmNmBZTmucsIhnxYjLji/YAgxBlF8WUehONSvD4aVnqitYeZaO4aLVEOCGNxutzRUP4HvaiYIT7y+Ov6VbiWsLTfeh98/I60MFjyxjFVpBqOnyQwjr+azOIosK8lz7hgx6JIPSUHAE5mPaJuO3Vk+TpgG+v8P4AuGjc7SH6Yz03e2EA/65lriWUwC6N+eE44tQAY6QUMx7jsXgOxZng7auE7WdfZ51S++dJfByYprWB7gdvevBrzSq49Hq9piYhOdjsqdtzOnJ+zjbwJuNoEOStQFkaBTaYCpmUFEAJE+qlBmXR/tgp/i3kLVncFEoqOdyM11IyZnLU+aTXfV5uwJOmnYto7UbyFlhbW+qBiqpkwryhumMp6iGQFrLSPcZqss3mWwfs8nQmr2abHElqwmy+sJQjHQoS0fqX530XpR3rYf5jlu7H9Bn6xXw4lSpVMrR2vltMfKp4zB/R9Ti1JJxe0WODvhDPQlL+yV1RGvTclxlQmo4wKDjFQtmJBpMIcwh+CtVk1Q9ilfT6ANb7vAsRb0ZiYeJ0FTJCwsfNpRLZcA5PAo3USTYg0/si86TlYt9G0m00+hi3ExSZn2OFBikNQADKAOqP8GQJgVaWFJAikQwaQL0vpdsxzmZTj529ywypRE4gv8qL02zR3oAns1IMCQ1k/RE7bJuBwHkzgGi53ae0rk9YaewXpB8cdRWdUdMIeFITjEhC1kfdy+A1MvTRdGUSoWYip9vbhyuMF/dzzEgiRKuQrD6eDnbCCHAF6dYfDh54PE45WU0DVrx7rQZXyRji1+m17ijibIHKQ/rBxfeI9YcBUZsDZnZvoCioUM6BOjPAeBOr27s4elExoETrrtqLBYmkgI5wkER6k9e+inTgMq1cE6pr5ZH6F0KdX8Jvlw0fYPXNOgIkLeAe3UY9mXKXoJisa8DkAKP8CONLJxsaam3ejFBBbh1/XRcjL8ncUn1r186O4vAyBtc3yco2aGXWVvXm9weCP1Rn7Vlswwy6W5kzaHNIWxxnXcNeU9vpl2kOT5t5CeV1qUeNQ5x2zSgJNONvuZgMiGH4M9Uj7mq1FD5D/fdzcRsLo7Mj7mZJgVYiqVGz8BAz1xLItHz2t2rZdCYXuatyWJ8BduGAx1AWDvCDUIee5r2Adls272bi/ZqVt5MC2TpNrOb9svuDXFACOn23D9nmswkAwZ05KFd2hLIJYKhHoFxYXQ750f2f3AljwZIcfNwX0plrpdZCxu7yGt8wIwu0vb0zKQthmBgz2xvBOE39AxhyzlxfMANYXOh0vC8wTUh8I1INj3rwutN2eIiqu3teL64UPKdNhf5Bzv09hwV8XGIvWt5Oy0rVWPjL5okh6ArO4JHF7WW7MAjCRMY1D0YZTqx+Hm2jrzFvQTCEJu4seytcVSPXyupFWeubtEVCYQ+91EO3RSZ68ulZtYWcCirnh6dlyYiD1AqCEjpofvRCDNtsN56JHmwwlKcfDpH6JNWAMcli1pZQIxIImRX4oD5AmoAWfIxw2PnZtsIN/irAU/l9Y5Aw9Dc2EA6J3BQ2Pw+JJiiEp99zVNFJhx4rEi8H9fehnMqHok5izd3o5Zdaev/ETAD7bdb6+aTP8Romo03Ysu+fclMHzADTyu+t3z5TQggs3pJK/1O+7WLPXQv2Noz6ntNqHTqfg0VKhm95j0cnqPBDw2Hrs2elcO2dwN+BtrgXl2uVftIIp6D04dQeFazzYsBpfdTEbiFIjQ8nRV/um26PrFXbJrZCK5Rxt+3Y2EcSlyj0Bs87JcNedN2d9CwIlV6VJsSzShU6zuijAR+vS47Qr9GOfX+jLPTB1facdMu2yNYdpZNolb7D4bcBrR+vJE1Ozk2gMTZPNZs0cW+2VdoSqR6ZaTxrMZ4TGTHk4iNkKS50bterjop0bDhH9ticqp5zJGYx4abQq96NcIJLl1AHZtoXAalS96VFxmHALMuIuXWVSKfh6iTA5LSn1sItQIRYTz+puu3Omgcef/RlkUwM1GGVM2uKL13RHB7RT1cKWVUf7qbq+kw5RBpg4PWp9WID17yzEg+GLcRt1RHmJV9nB9nq+Y4NyUxzd3Il2SwF9wZ1CiWPxsb5QxzRBCrWLEW12L5ETXiSgePv9iQcKGVF0b2QPEO8WCpVR4omo01A4i2DzGk2gCYhNWOODyBqheCgncwobSwXmFVo0EWqEr2iF0fTU1o4672qyEpy6PYuApE7U6a+G3wTvT+DReNDYr28zpBgr8nNeqsbFPimue7CfjuVQ8FR/w2p+IBHrzaE7o8vuQLiKVSmYBKRQnIYs329DXtv9jn3jKJ6GZ0E5n7gBYDPO8vV78lKWZqYZyteoISnz2xUlDSyklMTqxsXKxvyA6E/awblBTCOlyVc35pTRyjyGGSU1THoMonLDydn8CUy3SLYjlD4H50jKQadlZsVmgaMGnqbFoMN52RJcA4kUPR+eRJh6BsXY2CiFHVWloQ0U4hPRUDcR1cLIzSqpCT2uZf707dpT1wpMYT3FAiIbGILs7GR0wDImP/0B15jPO1yJyO86N25RnQizhZqcDGtqXByBqn3XbNqkVD99hCn6e1/Wi0i4l5/lOH61kC2XbtUn9dcEHyPbzr3UDeDcBKteSN5BQibOwnGJIytFDYqeiKbdO30OLTn9TRoei3YrMZmT8GblTwaJjBbsmhy4aQdAN7Z8sTfmvrVTeb1DBNpPNWJDg5l3i/c1NGaKkbnIct/5TZK5t3b7BxNfRcw+simcO5uBkDtBafdphshuXzpspZ5jtaF4E3WLkFebGnVgEJ+DmRrwH5tOKsp0zrFSgBAR4GTpcK3FlNcg5M+YGZhWHP9yt+/cMO7tAac0aQARFFtm8ZQSc/0vUW182hhzeJJtgFgB0/SaSaqIQ7MVyGxE5MiKI355ykvslV7gtYevGTrq+mp1DzDfm1H75zvscoVVrEkoeLhDSjjLQNmWmeMGDxsudMzsH+KqN3+UFJvdIHx0dEokCCieMmXmeQwMCClpHKs4qdYhFibyLrQkc4xdRTku14E5GV0UKtgJdC3RzCJBA6KSDzepeCX72lzPzKLWOIwKBJmpEtNseXDJv/Bu/ajzWcJhcYP9NU1TLEgScPLAb0ZWlXpoE3dvTWPuR7O9rHY7qd+SWPA4z/wm4a8sRLe0t00jdDJcHejXE9rV057Imk/ymoYFrcq6/LKSZhjBvzQwttJyHXS/TWmbX4NehzHxDXddt9fRKBfOX90heOTfg0m1o8dyJn3R/JH3eOaTagdVmF/lNMKTYG9NgNFSMp5ZzkYTF1LlKguGuOuevxOit1RV3bpKdhfOTR/9oCd0YrBXR1ZbF57KpV/3DmA/1LtDufux3TsLGxKW06ifkICY/5Es8jeLRhsyEUMzVaOjq603fHuS9ldsC9VCZUMlNH/7/b5s5rNGL/lLJgOYaOV1evXzHu73pV5lX4GJMyRbJ4+ErZj9kftWkhhnVW5v/mGquv0a/BJpjlelGFYqoS641vLdHAFmvM2tpnfymEOTF3/9lfKNfNvndxz4fc39xBqtcJZ49jRKfgq/8NUEsDBBQAAgAIAKeDJkhjUB02SwAAAGoAAAAbAAAAdW5pdmVyc2FsL3VuaXZlcnNhbC5wbmcueG1ss7GvyM1RKEstKs7Mz7NVMtQzULK34+WyKShKLctMLVeoAIoBBSFASaESyDVCcMszU0oybJXMTY0RYhmpmekZJbZKpmamcEF9oJEAUEsBAgAAFAACAAgA51p4Sg3AMR7AAQAA2gMAAA8AAAAAAAAAAQAAAAAAAAAAAG5vbmUvcGxheWVyLnhtbFBLAQIAABQAAgAIAKeDJkgVDq0oZAQAAAcRAAAdAAAAAAAAAAEAAAAAAO0BAAB1bml2ZXJzYWwvY29tbW9uX21lc3NhZ2VzLmxuZ1BLAQIAABQAAgAIAKeDJkjNFsHqKAMAAIYMAAAnAAAAAAAAAAEAAAAAAIwGAAB1bml2ZXJzYWwvZmxhc2hfcHVibGlzaGluZ19zZXR0aW5ncy54bWxQSwECAAAUAAIACACngyZI3SJTFrgCAABVCgAAIQAAAAAAAAABAAAAAAD5CQAAdW5pdmVyc2FsL2ZsYXNoX3NraW5fc2V0dGluZ3MueG1sUEsBAgAAFAACAAgAp4MmSCxPtov9AgAAlwsAACYAAAAAAAAAAQAAAAAA8AwAAHVuaXZlcnNhbC9odG1sX3B1Ymxpc2hpbmdfc2V0dGluZ3MueG1sUEsBAgAAFAACAAgAp4MmSD1kiNCZAQAAHwYAAB8AAAAAAAAAAQAAAAAAMRAAAHVuaXZlcnNhbC9odG1sX3NraW5fc2V0dGluZ3MuanNQSwECAAAUAAIACACngyZIPTwv0cEAAADlAQAAGgAAAAAAAAABAAAAAAAHEgAAdW5pdmVyc2FsL2kxOG5fcHJlc2V0cy54bWxQSwECAAAUAAIACACngyZIsO1dV24AAAB2AAAAHAAAAAAAAAABAAAAAAAAEwAAdW5pdmVyc2FsL2xvY2FsX3NldHRpbmdzLnhtbFBLAQIAABQAAgAIAESUV0cjtE77+wIAALAIAAAUAAAAAAAAAAEAAAAAAKgTAAB1bml2ZXJzYWwvcGxheWVyLnhtbFBLAQIAABQAAgAIAKeDJkgXqeFBbwEAAPsCAAApAAAAAAAAAAEAAAAAANUWAAB1bml2ZXJzYWwvc2tpbl9jdXN0b21pemF0aW9uX3NldHRpbmdzLnhtbFBLAQIAABQAAgAIAKeDJkgRDnH8AREAAGM5AAAXAAAAAAAAAAAAAAAAAIsYAAB1bml2ZXJzYWwvdW5pdmVyc2FsLnBuZ1BLAQIAABQAAgAIAKeDJkhjUB02SwAAAGoAAAAbAAAAAAAAAAEAAAAAAMEpAAB1bml2ZXJzYWwvdW5pdmVyc2FsLnBuZy54bWxQSwUGAAAAAAwADACGAwAARSoAAAAA"/>
  <p:tag name="ISPRING_PRESENTATION_TITLE" val="HG000773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PASSING_SCORE" val="100.000000"/>
  <p:tag name="ISPRING_SCORM_RATE_SLIDES" val="1"/>
  <p:tag name="ISPRING_ULTRA_SCORM_COURSE_ID" val="6711571B-384C-4F8B-828C-E071D9F183B8"/>
  <p:tag name="ISPRINGCLOUDFOLDERID" val="0"/>
  <p:tag name="ISPRINGCLOUDFOLDERPATH" val="Repository"/>
  <p:tag name="ISPRINGONLINEFOLDERID" val="0"/>
  <p:tag name="ISPRINGONLINEFOLDERPATH" val="Content List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68</Paragraphs>
  <Slides>23</Slides>
  <Notes>23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baseType="lpstr" size="32">
      <vt:lpstr>Arial</vt:lpstr>
      <vt:lpstr>Calibri Light</vt:lpstr>
      <vt:lpstr>Calibri</vt:lpstr>
      <vt:lpstr>印品黑体</vt:lpstr>
      <vt:lpstr>微软雅黑</vt:lpstr>
      <vt:lpstr>Wingdings</vt:lpstr>
      <vt:lpstr>Times New Roman</vt:lpstr>
      <vt:lpstr>方正中等线简体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2021-04-19T11:51:23.951</cp:lastPrinted>
  <dcterms:created xsi:type="dcterms:W3CDTF">2021-04-19T11:51:23Z</dcterms:created>
  <dcterms:modified xsi:type="dcterms:W3CDTF">2021-04-19T03:51:24Z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