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66"/>
  </p:notesMasterIdLst>
  <p:sldIdLst>
    <p:sldId id="683" r:id="rId2"/>
    <p:sldId id="876" r:id="rId3"/>
    <p:sldId id="665" r:id="rId4"/>
    <p:sldId id="261" r:id="rId5"/>
    <p:sldId id="684" r:id="rId6"/>
    <p:sldId id="688" r:id="rId7"/>
    <p:sldId id="1044" r:id="rId8"/>
    <p:sldId id="1139" r:id="rId9"/>
    <p:sldId id="1140" r:id="rId10"/>
    <p:sldId id="1216" r:id="rId11"/>
    <p:sldId id="1217" r:id="rId12"/>
    <p:sldId id="1218" r:id="rId13"/>
    <p:sldId id="1219" r:id="rId14"/>
    <p:sldId id="685" r:id="rId15"/>
    <p:sldId id="1043" r:id="rId16"/>
    <p:sldId id="1179" r:id="rId17"/>
    <p:sldId id="1220" r:id="rId18"/>
    <p:sldId id="867" r:id="rId19"/>
    <p:sldId id="1119" r:id="rId20"/>
    <p:sldId id="1221" r:id="rId21"/>
    <p:sldId id="1222" r:id="rId22"/>
    <p:sldId id="872" r:id="rId23"/>
    <p:sldId id="698" r:id="rId24"/>
    <p:sldId id="1223" r:id="rId25"/>
    <p:sldId id="1269" r:id="rId26"/>
    <p:sldId id="1224" r:id="rId27"/>
    <p:sldId id="686" r:id="rId28"/>
    <p:sldId id="669" r:id="rId29"/>
    <p:sldId id="699" r:id="rId30"/>
    <p:sldId id="1198" r:id="rId31"/>
    <p:sldId id="1225" r:id="rId32"/>
    <p:sldId id="1226" r:id="rId33"/>
    <p:sldId id="1241" r:id="rId34"/>
    <p:sldId id="1239" r:id="rId35"/>
    <p:sldId id="1199" r:id="rId36"/>
    <p:sldId id="1240" r:id="rId37"/>
    <p:sldId id="1242" r:id="rId38"/>
    <p:sldId id="1227" r:id="rId39"/>
    <p:sldId id="1247" r:id="rId40"/>
    <p:sldId id="1248" r:id="rId41"/>
    <p:sldId id="1249" r:id="rId42"/>
    <p:sldId id="1254" r:id="rId43"/>
    <p:sldId id="1250" r:id="rId44"/>
    <p:sldId id="1253" r:id="rId45"/>
    <p:sldId id="1251" r:id="rId46"/>
    <p:sldId id="1252" r:id="rId47"/>
    <p:sldId id="1201" r:id="rId48"/>
    <p:sldId id="1231" r:id="rId49"/>
    <p:sldId id="1232" r:id="rId50"/>
    <p:sldId id="1233" r:id="rId51"/>
    <p:sldId id="1255" r:id="rId52"/>
    <p:sldId id="1256" r:id="rId53"/>
    <p:sldId id="1257" r:id="rId54"/>
    <p:sldId id="1258" r:id="rId55"/>
    <p:sldId id="1259" r:id="rId56"/>
    <p:sldId id="1260" r:id="rId57"/>
    <p:sldId id="1261" r:id="rId58"/>
    <p:sldId id="1262" r:id="rId59"/>
    <p:sldId id="1263" r:id="rId60"/>
    <p:sldId id="1264" r:id="rId61"/>
    <p:sldId id="1265" r:id="rId62"/>
    <p:sldId id="1266" r:id="rId63"/>
    <p:sldId id="1267" r:id="rId64"/>
    <p:sldId id="1268" r:id="rId65"/>
  </p:sldIdLst>
  <p:sldSz cx="12192000" cy="6858000"/>
  <p:notesSz cx="6858000" cy="9144000"/>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ang Yan" initials="JY" lastIdx="0" clrIdx="0">
    <p:extLst>
      <p:ext uri="{19B8F6BF-5375-455C-9EA6-DF929625EA0E}">
        <p15:presenceInfo xmlns:p15="http://schemas.microsoft.com/office/powerpoint/2012/main" xmlns="" userId="Jiang Y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21" autoAdjust="0"/>
    <p:restoredTop sz="93834" autoAdjust="0"/>
  </p:normalViewPr>
  <p:slideViewPr>
    <p:cSldViewPr snapToGrid="0">
      <p:cViewPr varScale="1">
        <p:scale>
          <a:sx n="66" d="100"/>
          <a:sy n="66" d="100"/>
        </p:scale>
        <p:origin x="-102" y="-360"/>
      </p:cViewPr>
      <p:guideLst>
        <p:guide orient="horz" pos="2160"/>
        <p:guide pos="3840"/>
      </p:guideLst>
    </p:cSldViewPr>
  </p:slideViewPr>
  <p:outlineViewPr>
    <p:cViewPr>
      <p:scale>
        <a:sx n="20" d="100"/>
        <a:sy n="20" d="100"/>
      </p:scale>
      <p:origin x="0" y="-3336"/>
    </p:cViewPr>
  </p:outlin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A443C-391E-4FC1-B68E-C5D44BD2B272}"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E65A93-D5D0-4A3F-B7B8-AA3C6612A0D2}" type="slidenum">
              <a:rPr lang="zh-CN" altLang="en-US" smtClean="0"/>
              <a:t>‹#›</a:t>
            </a:fld>
            <a:endParaRPr lang="zh-CN" altLang="en-US"/>
          </a:p>
        </p:txBody>
      </p:sp>
    </p:spTree>
    <p:extLst>
      <p:ext uri="{BB962C8B-B14F-4D97-AF65-F5344CB8AC3E}">
        <p14:creationId xmlns:p14="http://schemas.microsoft.com/office/powerpoint/2010/main" val="6722765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14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18</a:t>
            </a:fld>
            <a:endParaRPr lang="zh-CN" altLang="en-US"/>
          </a:p>
        </p:txBody>
      </p:sp>
    </p:spTree>
    <p:extLst>
      <p:ext uri="{BB962C8B-B14F-4D97-AF65-F5344CB8AC3E}">
        <p14:creationId xmlns:p14="http://schemas.microsoft.com/office/powerpoint/2010/main" val="925895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29</a:t>
            </a:fld>
            <a:endParaRPr lang="zh-CN" altLang="en-US"/>
          </a:p>
        </p:txBody>
      </p:sp>
    </p:spTree>
    <p:extLst>
      <p:ext uri="{BB962C8B-B14F-4D97-AF65-F5344CB8AC3E}">
        <p14:creationId xmlns:p14="http://schemas.microsoft.com/office/powerpoint/2010/main" val="3257301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000" advClick="0">
        <p:wip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descr="JP.ZXXK.COM 拷贝"/>
          <p:cNvPicPr>
            <a:picLocks noChangeAspect="1"/>
          </p:cNvPicPr>
          <p:nvPr userDrawn="1"/>
        </p:nvPicPr>
        <p:blipFill>
          <a:blip r:embed="rId15"/>
          <a:stretch>
            <a:fillRect/>
          </a:stretch>
        </p:blipFill>
        <p:spPr>
          <a:xfrm>
            <a:off x="10213340" y="78740"/>
            <a:ext cx="1955800" cy="4997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ctrTitle"/>
          </p:nvPr>
        </p:nvSpPr>
        <p:spPr>
          <a:xfrm>
            <a:off x="1524000" y="1629148"/>
            <a:ext cx="9144000" cy="1937159"/>
          </a:xfrm>
        </p:spPr>
        <p:txBody>
          <a:bodyPr>
            <a:noAutofit/>
          </a:bodyPr>
          <a:lstStyle/>
          <a:p>
            <a:pPr>
              <a:lnSpc>
                <a:spcPct val="150000"/>
              </a:lnSpc>
            </a:pPr>
            <a:r>
              <a:rPr lang="zh-CN" altLang="en-US" sz="4800">
                <a:solidFill>
                  <a:srgbClr val="B79F47"/>
                </a:solidFill>
              </a:rPr>
              <a:t>专题</a:t>
            </a:r>
            <a:r>
              <a:rPr lang="en-US" altLang="zh-CN" sz="4800">
                <a:solidFill>
                  <a:srgbClr val="B79F47"/>
                </a:solidFill>
              </a:rPr>
              <a:t>16 </a:t>
            </a:r>
            <a:r>
              <a:rPr lang="zh-CN" altLang="en-US" sz="4800">
                <a:solidFill>
                  <a:srgbClr val="B79F47"/>
                </a:solidFill>
              </a:rPr>
              <a:t>论述类阅读之分析文章结构、论点、论据和论证方法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四</a:t>
            </a: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论据</a:t>
            </a:r>
          </a:p>
          <a:p>
            <a:pPr indent="0" algn="just">
              <a:lnSpc>
                <a:spcPct val="150000"/>
              </a:lnSpc>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1. </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事实论据。事实论据包括代表性的事例、确凿的数据、可靠的史实等，具有典型性。它在论述过程中的作用十分明显：通过典型的事实，凸显道理、突出论点。</a:t>
            </a:r>
          </a:p>
          <a:p>
            <a:pPr indent="0" algn="just">
              <a:lnSpc>
                <a:spcPct val="150000"/>
              </a:lnSpc>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2.</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理论论据。理论论据可以是大家比较熟悉的名言、警句、俗话、谚语、定理、公式等，也可以是为社会普遍认可的道理。运用要做到精确，不篡改歪曲，能和论点建立必然联系，能恰当证明论点。</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30560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五</a:t>
            </a: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论证方法</a:t>
            </a:r>
          </a:p>
          <a:p>
            <a:pPr indent="0" algn="just">
              <a:lnSpc>
                <a:spcPct val="150000"/>
              </a:lnSpc>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1. </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举例论证：列举确凿、充分、有代表性的事例证明论点。</a:t>
            </a:r>
          </a:p>
          <a:p>
            <a:pPr indent="0" algn="just">
              <a:lnSpc>
                <a:spcPct val="150000"/>
              </a:lnSpc>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2.</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对比论证：拿正反两方面的论点或论据作对比，在对比中证明论点。</a:t>
            </a:r>
          </a:p>
          <a:p>
            <a:pPr indent="0" algn="just">
              <a:lnSpc>
                <a:spcPct val="150000"/>
              </a:lnSpc>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比喻论证：用人们熟知的事物作比喻来证明论点。</a:t>
            </a:r>
          </a:p>
          <a:p>
            <a:pPr indent="0" algn="just">
              <a:lnSpc>
                <a:spcPct val="150000"/>
              </a:lnSpc>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4.</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类比论证：是从已知的事物中推出同类事物的方法，即从特殊到特殊的论证方法。</a:t>
            </a:r>
          </a:p>
          <a:p>
            <a:pPr indent="0" algn="just">
              <a:lnSpc>
                <a:spcPct val="150000"/>
              </a:lnSpc>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5.</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因果论证：它通过分析事理，揭示论点和论据之间的因果关系来证明论点。因果论证可以用因证果</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或以果证因</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，还可以因果互证。</a:t>
            </a:r>
          </a:p>
          <a:p>
            <a:pPr indent="0" algn="just">
              <a:lnSpc>
                <a:spcPct val="150000"/>
              </a:lnSpc>
              <a:buNone/>
            </a:pP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6.</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引用论证：又称“理论论证”，引用名家名言等作为论据，引经据典地分析问题，说明道理的论证方法。</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70330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六</a:t>
            </a: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论证前提</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论证前提包含两层意思。一是指在演绎推理（从一般到个别的推理）中的预设判断，如“一切金属都能导电，铜是金属，所以铜能导电。”这个句子中，三句话分别是大前提，小前提和结论。二是指事物发生或发展的先决条件，如“一切教学活动应以保障师生安全为前提”。</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54831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七</a:t>
            </a: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论证立场</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论证立场是指作者在分析和论证问题时所处的地位及所抱的态度。作者的身份和写作目的决定其论证立场。在现阶段高考试题中，辩证唯物主义，群众观点，敬畏传统，开放包容等都属于常见立场，考生应结合具体文本分析和总结。</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389642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03</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易错易混</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8D872A-7EE7-42CB-BF19-DB5EB0E5F901}"/>
              </a:ext>
            </a:extLst>
          </p:cNvPr>
          <p:cNvSpPr txBox="1"/>
          <p:nvPr/>
        </p:nvSpPr>
        <p:spPr>
          <a:xfrm>
            <a:off x="457028" y="1999942"/>
            <a:ext cx="10414535" cy="2266646"/>
          </a:xfrm>
          <a:prstGeom prst="rect">
            <a:avLst/>
          </a:prstGeom>
          <a:noFill/>
        </p:spPr>
        <p:txBody>
          <a:bodyPr wrap="square">
            <a:spAutoFit/>
          </a:bodyPr>
          <a:lstStyle/>
          <a:p>
            <a:pPr indent="266700" algn="just">
              <a:lnSpc>
                <a:spcPct val="150000"/>
              </a:lnSpc>
            </a:pPr>
            <a:r>
              <a:rPr lang="en-US" altLang="zh-CN"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a:t>
            </a:r>
            <a:r>
              <a:rPr lang="zh-CN" altLang="en-US"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一</a:t>
            </a:r>
            <a:r>
              <a:rPr lang="en-US" altLang="zh-CN"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 </a:t>
            </a:r>
            <a:r>
              <a:rPr lang="zh-CN" altLang="en-US" sz="1600"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论证结构的区分。</a:t>
            </a:r>
          </a:p>
          <a:p>
            <a:pPr indent="266700" algn="just">
              <a:lnSpc>
                <a:spcPct val="150000"/>
              </a:lnSpc>
            </a:pP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易错点有两个。一是“并列式”与“层进式”的区分。“并列式”中各分论点地位平等，句式相似，一般可以互换位置；“层进式”逐层深入，采取“提出问题</a:t>
            </a:r>
            <a:r>
              <a:rPr lang="en-US" altLang="zh-CN"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分析问题</a:t>
            </a:r>
            <a:r>
              <a:rPr lang="en-US" altLang="zh-CN"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解决问题”的方式，或“由</a:t>
            </a:r>
            <a:r>
              <a:rPr lang="en-US" altLang="zh-CN"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a:t>
            </a: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推出</a:t>
            </a:r>
            <a:r>
              <a:rPr lang="en-US" altLang="zh-CN"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B</a:t>
            </a: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，再由</a:t>
            </a:r>
            <a:r>
              <a:rPr lang="en-US" altLang="zh-CN"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B</a:t>
            </a: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推出</a:t>
            </a:r>
            <a:r>
              <a:rPr lang="en-US" altLang="zh-CN"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C”</a:t>
            </a: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的方式，各段位置不能互换。二是总分式中“总分”与“总分总”的区分。主要在对一个段落地位的识别。最后一段如果字数较短，内容上能涵盖前面几个段落的意思，或有“总之”之类的词语，那么这篇文章就通常是“总分总”结构；如果最后一段段落中心句与前一段中心句类似，在意义上又互不统属，那么这篇文章就是“总分”结构。</a:t>
            </a:r>
          </a:p>
        </p:txBody>
      </p:sp>
    </p:spTree>
    <p:extLst>
      <p:ext uri="{BB962C8B-B14F-4D97-AF65-F5344CB8AC3E}">
        <p14:creationId xmlns:p14="http://schemas.microsoft.com/office/powerpoint/2010/main" val="1335917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8D872A-7EE7-42CB-BF19-DB5EB0E5F901}"/>
              </a:ext>
            </a:extLst>
          </p:cNvPr>
          <p:cNvSpPr txBox="1"/>
          <p:nvPr/>
        </p:nvSpPr>
        <p:spPr>
          <a:xfrm>
            <a:off x="457028" y="1999942"/>
            <a:ext cx="10414535" cy="1943481"/>
          </a:xfrm>
          <a:prstGeom prst="rect">
            <a:avLst/>
          </a:prstGeom>
          <a:noFill/>
        </p:spPr>
        <p:txBody>
          <a:bodyPr wrap="square">
            <a:spAutoFit/>
          </a:bodyPr>
          <a:lstStyle/>
          <a:p>
            <a:pPr indent="266700" algn="just">
              <a:lnSpc>
                <a:spcPct val="150000"/>
              </a:lnSpc>
            </a:pPr>
            <a:r>
              <a:rPr lang="en-US" altLang="zh-CN"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a:t>
            </a:r>
            <a:r>
              <a:rPr lang="zh-CN" altLang="en-US"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二</a:t>
            </a:r>
            <a:r>
              <a:rPr lang="en-US" altLang="zh-CN"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 </a:t>
            </a:r>
            <a:r>
              <a:rPr lang="zh-CN" altLang="en-US"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论点与论据的对应关系。</a:t>
            </a:r>
          </a:p>
          <a:p>
            <a:pPr indent="266700" algn="just">
              <a:lnSpc>
                <a:spcPct val="150000"/>
              </a:lnSpc>
            </a:pP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论据是为证明论点服务的。一篇文章中有一个中心论点，一般会有多个分论点。一个论据在原文中是用来论证分论点一，命题人往往用这个论据说成是用来论证分论点二，制造错误项。考生可以在试题卷上圈画出论据所在的段落，找到该段落的中心句，那么论据就是用来论证该段的中心句的，如果选项中将该论据与其他段落中心句说成有因果关联，那么就构成易错项，考生再根据具体语境和语义进行判断。</a:t>
            </a:r>
          </a:p>
        </p:txBody>
      </p:sp>
    </p:spTree>
    <p:extLst>
      <p:ext uri="{BB962C8B-B14F-4D97-AF65-F5344CB8AC3E}">
        <p14:creationId xmlns:p14="http://schemas.microsoft.com/office/powerpoint/2010/main" val="11010718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8D872A-7EE7-42CB-BF19-DB5EB0E5F901}"/>
              </a:ext>
            </a:extLst>
          </p:cNvPr>
          <p:cNvSpPr txBox="1"/>
          <p:nvPr/>
        </p:nvSpPr>
        <p:spPr>
          <a:xfrm>
            <a:off x="457028" y="1999942"/>
            <a:ext cx="10414535" cy="3784947"/>
          </a:xfrm>
          <a:prstGeom prst="rect">
            <a:avLst/>
          </a:prstGeom>
          <a:noFill/>
        </p:spPr>
        <p:txBody>
          <a:bodyPr wrap="square">
            <a:spAutoFit/>
          </a:bodyPr>
          <a:lstStyle/>
          <a:p>
            <a:pPr indent="266700" algn="just">
              <a:lnSpc>
                <a:spcPct val="150000"/>
              </a:lnSpc>
            </a:pPr>
            <a:r>
              <a:rPr lang="en-US" altLang="zh-CN"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a:t>
            </a:r>
            <a:r>
              <a:rPr lang="zh-CN" altLang="en-US"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三</a:t>
            </a:r>
            <a:r>
              <a:rPr lang="en-US" altLang="zh-CN"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 </a:t>
            </a:r>
            <a:r>
              <a:rPr lang="zh-CN" altLang="en-US" b="1" kern="100">
                <a:solidFill>
                  <a:srgbClr val="B79F47"/>
                </a:solidFill>
                <a:latin typeface="等线" panose="02010600030101010101" pitchFamily="2" charset="-122"/>
                <a:ea typeface="仿宋" panose="02010609060101010101" pitchFamily="49" charset="-122"/>
                <a:cs typeface="Times New Roman" panose="02020603050405020304" pitchFamily="18" charset="0"/>
              </a:rPr>
              <a:t>论证方法的识别。</a:t>
            </a:r>
          </a:p>
          <a:p>
            <a:pPr indent="266700" algn="just">
              <a:lnSpc>
                <a:spcPct val="150000"/>
              </a:lnSpc>
            </a:pP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一是类比论证与比喻论证的区分。要抓住概念中“由特殊到特殊”“由已知到同类”这些特性。如</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邹忌讽齐王纳谏</a:t>
            </a:r>
            <a:r>
              <a:rPr lang="en-US" altLang="zh-CN"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中，作者把邹忌受到不切实际的赞美而被蒙蔽这一现象类推到齐王身上，证明了“王之蔽甚矣”这一论点，属于类比论证。“狗彘食人食而不知检，涂有饿莩而不知发，人死，则曰：‘非我也，岁也。’是何异于刺人而杀之，曰‘非我也，兵也’？王无罪岁，斯天下之民至焉。”这里用了人们熟悉的事物“刺人而杀之”来论证梁惠王行为的漏洞，属于比喻论证。二是对比论证的运用与效果。单纯提到了两个事物甲和乙，不一定是对比论证，只有将两者的性质属性的差异进行了描述，才构成对比。另外，作者运用对比一定是为了突出相应的论点，分析对比论证的作用时应结合中心论点或对应段落分论点来理解。</a:t>
            </a:r>
          </a:p>
        </p:txBody>
      </p:sp>
    </p:spTree>
    <p:extLst>
      <p:ext uri="{BB962C8B-B14F-4D97-AF65-F5344CB8AC3E}">
        <p14:creationId xmlns:p14="http://schemas.microsoft.com/office/powerpoint/2010/main" val="8851373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04</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典型例题</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2618042973"/>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457200" algn="just">
              <a:lnSpc>
                <a:spcPct val="150000"/>
              </a:lnSpc>
              <a:buNone/>
            </a:pPr>
            <a:r>
              <a:rPr lang="zh-CN"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诸子之学，兴起于先秦，当时一大批富有创见的思想家喷涌而出，蔚为思想史之奇观。在狭义上，诸子之学与先秦时代相联系；在广义上，诸子之学则不限于先秦而绵延于此后中国思想发展的整个过程，这一过程至今仍没有终结。</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诸子之学的内在品格是历史的承继性以及思想的创造性和突破性。“新子学”，即新时代的诸子之学，也应有同样的品格。这可以从“照着讲”和“接着讲”两个方面来理解。一般而言，“照着讲”主要是从历史角度对以往经典作具体的实证性研究，诸如训诂、校勘、文献编纂，等等。这方面的研究涉及对以往思想的回顾、反思，既应把握历史上的思想家实际说了些什么，也应总结其中具有创造性和生命力的内容，从而为今天的思考提供重要的思想资源。</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458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908957" y="557893"/>
            <a:ext cx="2857500" cy="1107996"/>
          </a:xfrm>
          <a:prstGeom prst="rect">
            <a:avLst/>
          </a:prstGeom>
          <a:noFill/>
        </p:spPr>
        <p:txBody>
          <a:bodyPr wrap="square" rtlCol="0">
            <a:spAutoFit/>
          </a:bodyPr>
          <a:lstStyle/>
          <a:p>
            <a:r>
              <a:rPr lang="zh-CN" altLang="en-US" sz="6600">
                <a:solidFill>
                  <a:srgbClr val="B79F47"/>
                </a:solidFill>
                <a:latin typeface="思源黑体 Bold" panose="020B0800000000000000" pitchFamily="34" charset="-122"/>
                <a:ea typeface="思源黑体 Bold" panose="020B0800000000000000" pitchFamily="34" charset="-122"/>
              </a:rPr>
              <a:t>目录</a:t>
            </a:r>
          </a:p>
        </p:txBody>
      </p:sp>
      <p:sp>
        <p:nvSpPr>
          <p:cNvPr id="4" name="文本框 3"/>
          <p:cNvSpPr txBox="1"/>
          <p:nvPr/>
        </p:nvSpPr>
        <p:spPr>
          <a:xfrm>
            <a:off x="1013096" y="1513489"/>
            <a:ext cx="2024743" cy="369332"/>
          </a:xfrm>
          <a:prstGeom prst="rect">
            <a:avLst/>
          </a:prstGeom>
          <a:noFill/>
        </p:spPr>
        <p:txBody>
          <a:bodyPr wrap="square" rtlCol="0">
            <a:spAutoFit/>
          </a:bodyPr>
          <a:lstStyle/>
          <a:p>
            <a:pPr algn="dist"/>
            <a:r>
              <a:rPr lang="en-US" altLang="zh-CN">
                <a:solidFill>
                  <a:srgbClr val="B79F47"/>
                </a:solidFill>
                <a:latin typeface="思源黑体 Bold" panose="020B0800000000000000" pitchFamily="34" charset="-122"/>
                <a:ea typeface="思源黑体 Bold" panose="020B0800000000000000" pitchFamily="34" charset="-122"/>
              </a:rPr>
              <a:t>CONTENTS</a:t>
            </a:r>
            <a:endParaRPr lang="zh-CN" altLang="en-US">
              <a:solidFill>
                <a:srgbClr val="B79F47"/>
              </a:solidFill>
              <a:latin typeface="思源黑体 Bold" panose="020B0800000000000000" pitchFamily="34" charset="-122"/>
              <a:ea typeface="思源黑体 Bold" panose="020B0800000000000000" pitchFamily="34" charset="-122"/>
            </a:endParaRPr>
          </a:p>
        </p:txBody>
      </p:sp>
      <p:cxnSp>
        <p:nvCxnSpPr>
          <p:cNvPr id="6" name="直接连接符 5"/>
          <p:cNvCxnSpPr/>
          <p:nvPr/>
        </p:nvCxnSpPr>
        <p:spPr>
          <a:xfrm>
            <a:off x="1130300" y="210094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30300" y="1938270"/>
            <a:ext cx="723900" cy="174579"/>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a:off x="70748" y="5958254"/>
            <a:ext cx="1158221" cy="863525"/>
          </a:xfrm>
          <a:custGeom>
            <a:avLst/>
            <a:gdLst>
              <a:gd name="connsiteX0" fmla="*/ 0 w 1158221"/>
              <a:gd name="connsiteY0" fmla="*/ 0 h 863525"/>
              <a:gd name="connsiteX1" fmla="*/ 140799 w 1158221"/>
              <a:gd name="connsiteY1" fmla="*/ 58283 h 863525"/>
              <a:gd name="connsiteX2" fmla="*/ 1111876 w 1158221"/>
              <a:gd name="connsiteY2" fmla="*/ 789194 h 863525"/>
              <a:gd name="connsiteX3" fmla="*/ 1158221 w 1158221"/>
              <a:gd name="connsiteY3" fmla="*/ 863525 h 863525"/>
              <a:gd name="connsiteX4" fmla="*/ 0 w 1158221"/>
              <a:gd name="connsiteY4" fmla="*/ 863525 h 863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221" h="863525">
                <a:moveTo>
                  <a:pt x="0" y="0"/>
                </a:moveTo>
                <a:lnTo>
                  <a:pt x="140799" y="58283"/>
                </a:lnTo>
                <a:cubicBezTo>
                  <a:pt x="583783" y="260042"/>
                  <a:pt x="921147" y="509906"/>
                  <a:pt x="1111876" y="789194"/>
                </a:cubicBezTo>
                <a:lnTo>
                  <a:pt x="1158221" y="863525"/>
                </a:lnTo>
                <a:lnTo>
                  <a:pt x="0" y="863525"/>
                </a:lnTo>
                <a:close/>
              </a:path>
            </a:pathLst>
          </a:custGeom>
          <a:solidFill>
            <a:srgbClr val="B79F47"/>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D7D31A-B449-4786-A886-4585C28B62D1}"/>
              </a:ext>
            </a:extLst>
          </p:cNvPr>
          <p:cNvGrpSpPr/>
          <p:nvPr/>
        </p:nvGrpSpPr>
        <p:grpSpPr>
          <a:xfrm>
            <a:off x="7974010" y="2965841"/>
            <a:ext cx="1854200" cy="1345587"/>
            <a:chOff x="9200243" y="3094264"/>
            <a:chExt cx="1854200" cy="1345587"/>
          </a:xfrm>
        </p:grpSpPr>
        <p:sp>
          <p:nvSpPr>
            <p:cNvPr id="22" name="文本框 21"/>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课堂总结</a:t>
              </a:r>
            </a:p>
          </p:txBody>
        </p:sp>
        <p:sp>
          <p:nvSpPr>
            <p:cNvPr id="23" name="文本框 22"/>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4" name="矩形 33"/>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5" name="文本框 34"/>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05</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27" name="组合 2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DC7CBAF-3F95-4FE1-AF32-B06DCDF28997}"/>
              </a:ext>
            </a:extLst>
          </p:cNvPr>
          <p:cNvGrpSpPr/>
          <p:nvPr/>
        </p:nvGrpSpPr>
        <p:grpSpPr>
          <a:xfrm>
            <a:off x="6106524" y="2965841"/>
            <a:ext cx="1854200" cy="1345587"/>
            <a:chOff x="9200243" y="3094264"/>
            <a:chExt cx="1854200" cy="1345587"/>
          </a:xfrm>
        </p:grpSpPr>
        <p:sp>
          <p:nvSpPr>
            <p:cNvPr id="30" name="文本框 2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F206C3B-F364-4D2B-B231-08E490B3A30F}"/>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典型例题</a:t>
              </a:r>
            </a:p>
          </p:txBody>
        </p:sp>
        <p:sp>
          <p:nvSpPr>
            <p:cNvPr id="31" name="文本框 3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8352246-BDD3-46DD-9011-2EA3EC37D222}"/>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6" name="矩形 3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28AC36-DE5E-46C3-8611-3EDA3F7E04DE}"/>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7" name="文本框 3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73F211-1793-426D-BC92-C3CBD00D0071}"/>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38" name="组合 3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F55D88-E7D0-4108-A319-5060A438EC86}"/>
              </a:ext>
            </a:extLst>
          </p:cNvPr>
          <p:cNvGrpSpPr/>
          <p:nvPr/>
        </p:nvGrpSpPr>
        <p:grpSpPr>
          <a:xfrm>
            <a:off x="9841497" y="2965841"/>
            <a:ext cx="1854200" cy="1345587"/>
            <a:chOff x="9200243" y="3094264"/>
            <a:chExt cx="1854200" cy="1345587"/>
          </a:xfrm>
        </p:grpSpPr>
        <p:sp>
          <p:nvSpPr>
            <p:cNvPr id="39" name="文本框 3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32E1BD5-2297-4FED-896C-DDAC1E82B8CD}"/>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限时训练</a:t>
              </a:r>
            </a:p>
          </p:txBody>
        </p:sp>
        <p:sp>
          <p:nvSpPr>
            <p:cNvPr id="40" name="文本框 3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7BF7A9D-98E1-425A-B8ED-6C73A9802088}"/>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1" name="矩形 4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F794EA4-776D-4AEB-A2E3-60303259D47A}"/>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2" name="文本框 4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E9A0B66-8F33-412D-B154-D7C79A63620D}"/>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06</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3" name="组合 4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E1CA1AE-AFDC-4CFF-85DB-429C641ECCEE}"/>
              </a:ext>
            </a:extLst>
          </p:cNvPr>
          <p:cNvGrpSpPr/>
          <p:nvPr/>
        </p:nvGrpSpPr>
        <p:grpSpPr>
          <a:xfrm>
            <a:off x="2371552" y="2965841"/>
            <a:ext cx="1854200" cy="1345587"/>
            <a:chOff x="9200243" y="3094264"/>
            <a:chExt cx="1854200" cy="1345587"/>
          </a:xfrm>
        </p:grpSpPr>
        <p:sp>
          <p:nvSpPr>
            <p:cNvPr id="44" name="文本框 4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9A42BB3-A9D7-4DDF-9E65-B2E4C387E6C3}"/>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重点知识</a:t>
              </a:r>
            </a:p>
          </p:txBody>
        </p:sp>
        <p:sp>
          <p:nvSpPr>
            <p:cNvPr id="45" name="文本框 4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0D1B421-E6B5-4950-AB9C-8790E534001D}"/>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6" name="矩形 4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DFCE485-FA4F-4DEC-9ACC-1DF73EA56A83}"/>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7" name="文本框 4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C2AAF6-5E46-4934-9684-5BD5B467B54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02</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8" name="组合 4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5E99D6-B511-4A05-92AF-FC028ED1E435}"/>
              </a:ext>
            </a:extLst>
          </p:cNvPr>
          <p:cNvGrpSpPr/>
          <p:nvPr/>
        </p:nvGrpSpPr>
        <p:grpSpPr>
          <a:xfrm>
            <a:off x="504066" y="2965841"/>
            <a:ext cx="1854200" cy="1345587"/>
            <a:chOff x="9200243" y="3094264"/>
            <a:chExt cx="1854200" cy="1345587"/>
          </a:xfrm>
        </p:grpSpPr>
        <p:sp>
          <p:nvSpPr>
            <p:cNvPr id="49" name="文本框 4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D64F164-BCAE-4E23-A480-E36D28701057}"/>
                </a:ext>
              </a:extLst>
            </p:cNvPr>
            <p:cNvSpPr txBox="1"/>
            <p:nvPr/>
          </p:nvSpPr>
          <p:spPr>
            <a:xfrm>
              <a:off x="9200243" y="3978186"/>
              <a:ext cx="1854200" cy="461665"/>
            </a:xfrm>
            <a:prstGeom prst="rect">
              <a:avLst/>
            </a:prstGeom>
            <a:noFill/>
          </p:spPr>
          <p:txBody>
            <a:bodyPr wrap="square" rtlCol="0">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考向讲解</a:t>
              </a:r>
            </a:p>
          </p:txBody>
        </p:sp>
        <p:sp>
          <p:nvSpPr>
            <p:cNvPr id="50" name="文本框 4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5C0340-5882-42EE-8FD6-48A4ACA51699}"/>
                </a:ext>
              </a:extLst>
            </p:cNvPr>
            <p:cNvSpPr txBox="1"/>
            <p:nvPr/>
          </p:nvSpPr>
          <p:spPr>
            <a:xfrm>
              <a:off x="9736002" y="3167389"/>
              <a:ext cx="782682" cy="523220"/>
            </a:xfrm>
            <a:prstGeom prst="rect">
              <a:avLst/>
            </a:prstGeom>
            <a:no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1" name="矩形 5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86318A5-F8A9-4903-B0D8-12853DB396F1}"/>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343FB13-24D1-43BC-9A5E-514CB9B8218C}"/>
                </a:ext>
              </a:extLst>
            </p:cNvPr>
            <p:cNvSpPr txBox="1"/>
            <p:nvPr/>
          </p:nvSpPr>
          <p:spPr>
            <a:xfrm>
              <a:off x="9880420" y="3167389"/>
              <a:ext cx="782682" cy="523220"/>
            </a:xfrm>
            <a:prstGeom prst="rect">
              <a:avLst/>
            </a:prstGeom>
            <a:solidFill>
              <a:srgbClr val="B79F47"/>
            </a:solid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01</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53" name="组合 5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7F868AC-3486-4D9C-81DA-8BACB7E99709}"/>
              </a:ext>
            </a:extLst>
          </p:cNvPr>
          <p:cNvGrpSpPr/>
          <p:nvPr/>
        </p:nvGrpSpPr>
        <p:grpSpPr>
          <a:xfrm>
            <a:off x="4239038" y="2965841"/>
            <a:ext cx="1854200" cy="1345587"/>
            <a:chOff x="9200243" y="3094264"/>
            <a:chExt cx="1854200" cy="1345587"/>
          </a:xfrm>
        </p:grpSpPr>
        <p:sp>
          <p:nvSpPr>
            <p:cNvPr id="54" name="文本框 5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A17002-48CF-4275-BF83-C0D14B122026}"/>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易错易混</a:t>
              </a:r>
            </a:p>
          </p:txBody>
        </p:sp>
        <p:sp>
          <p:nvSpPr>
            <p:cNvPr id="55" name="文本框 5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EAD8EEA-70E6-4E29-B9F8-6A326B9BB774}"/>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6" name="矩形 5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BF982F7-81AA-47ED-829E-E8ED79E3A950}"/>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57" name="文本框 5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FE2847E-4A94-4646-9520-ACBC6F2A629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03</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300" advClick="0">
        <p14:pan dir="r"/>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457200" algn="just">
              <a:lnSpc>
                <a:spcPct val="120000"/>
              </a:lnSpc>
              <a:buNone/>
            </a:pPr>
            <a:r>
              <a:rPr lang="zh-CN"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与“照着讲”相关的是“接着讲”。从思想的发展与诸子之学的关联看，“接着讲”接近诸子之学所具有的思想突破性的内在品格，它意味着延续诸子注重思想创造的传统。以近代以来中西思想的互动为背景，“接着讲”无法回避中西思想之间的关系。在中西之学已相遇的背景下，“接着讲”同时展开为中西之学的交融，从更深的层次看，这种交融具体展开为世界文化的建构与发展过程。中国思想传统与西方的思想传统都构成了世界文化的重要资源，而世界文化的发展，则以二者的互动为其重要前提。这一意义上的“新子学”，同时表现为世界文化发展过程中创造性的思想系统。相对于传统的诸子之学，</a:t>
            </a:r>
            <a:r>
              <a:rPr lang="en-US"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新子学</a:t>
            </a:r>
            <a:r>
              <a:rPr lang="en-US"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无疑获得了新的内涵与新的形态。</a:t>
            </a:r>
          </a:p>
          <a:p>
            <a:pPr indent="457200" algn="just">
              <a:lnSpc>
                <a:spcPct val="120000"/>
              </a:lnSpc>
              <a:buNone/>
            </a:pPr>
            <a:r>
              <a:rPr lang="zh-CN"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照着讲”与“接着讲”二者无法分离。从逻辑上说，任何新思想的形成，都不能从“无”开始，它总是基于既有的思想演进过程，并需要对既有思想范围进行反思批判。“照着讲”的意义，在于梳理以往的思想发展过程，打开前人思想的丰富内容，由此为后继的思想提供理论之源。在此意义上，“照着讲”是“接着讲”的出发点。然而，仅仅停留在“照着讲”，思想便容易止于过去，难以继续前行，可能无助于思想的创新。就此而言，在“照着讲”之后，需要继之以“接着讲”。“接着讲”的基本精神，是突破以往思想或推进以往思想，而新的思想系统的形成，则是其逻辑结果。进而言之，从现实的过程看，“照着讲”与“接着讲”总是相互渗入：“照着讲”包含对以往思想的逻辑重构与理论阐释，这种重构与阐释已内含“接着讲”；“接着讲”基于已有的思想发展，也相应地内含“照着讲”。“新子学”应追求“照着讲”与“接着讲”的统一。</a:t>
            </a:r>
          </a:p>
          <a:p>
            <a:pPr indent="457200" algn="r">
              <a:lnSpc>
                <a:spcPct val="120000"/>
              </a:lnSpc>
              <a:buNone/>
            </a:pPr>
            <a:r>
              <a:rPr lang="en-US"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摘编自杨国荣《历史视域中的诸子学》</a:t>
            </a:r>
            <a:r>
              <a:rPr lang="en-US"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endParaRPr lang="zh-CN" altLang="zh-CN" sz="1600" kern="100">
              <a:solidFill>
                <a:srgbClr val="032D49"/>
              </a:solidFill>
              <a:latin typeface="等线" panose="02010600030101010101" pitchFamily="2" charset="-122"/>
              <a:ea typeface="楷体"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87535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下列对原文论证的相关分析，不正确的一项是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(3</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分</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anose="02010600030101010101" pitchFamily="2" charset="-122"/>
                <a:ea typeface="等线" panose="02010600030101010101" pitchFamily="2" charset="-122"/>
                <a:cs typeface="Times New Roman" panose="02020603050405020304" pitchFamily="18" charset="0"/>
              </a:rPr>
              <a:t>A</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．文章采用了对比的论证手法，以突出</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新子学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与历史上诸子之学的差异。</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anose="02010600030101010101" pitchFamily="2" charset="-122"/>
                <a:ea typeface="等线" panose="02010600030101010101" pitchFamily="2" charset="-122"/>
                <a:cs typeface="Times New Roman" panose="02020603050405020304" pitchFamily="18" charset="0"/>
              </a:rPr>
              <a:t>B</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．文章指出理解</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新子学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的品格可从两方面入手，并就二者的关系进行论证。</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anose="02010600030101010101" pitchFamily="2" charset="-122"/>
                <a:ea typeface="等线" panose="02010600030101010101" pitchFamily="2" charset="-122"/>
                <a:cs typeface="Times New Roman" panose="02020603050405020304" pitchFamily="18" charset="0"/>
              </a:rPr>
              <a:t>C</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．文章以中西思想交融互动为前提，论证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新子学</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接着讲</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的必要和可能。</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anose="02010600030101010101" pitchFamily="2" charset="-122"/>
                <a:ea typeface="等线" panose="02010600030101010101" pitchFamily="2" charset="-122"/>
                <a:cs typeface="Times New Roman" panose="02020603050405020304" pitchFamily="18" charset="0"/>
              </a:rPr>
              <a:t>D</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．文章论证</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照着讲</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接着讲</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无法分离，是按从逻辑到现实的顺序推进的。</a:t>
            </a:r>
            <a:endParaRPr lang="zh-CN" altLang="zh-CN" sz="16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44725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Ⅰ</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133350" indent="0" algn="just">
              <a:lnSpc>
                <a:spcPct val="125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p>
          <a:p>
            <a:pPr marL="133350" indent="0" algn="just">
              <a:lnSpc>
                <a:spcPct val="125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　</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对论证方法的识别不当，原文并未详细列举“新子学”与历史上诸子之学的差异所在，因此，不构成对比关系；此外，文章作者也并未有意识地“突出两者的差异”，更多的是强调两者的内在联系，对作者的观点态度理解不当。</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项，抓住“新子学”“品格”等词语进行定位，可从原文第二段中找到相应语句作为支撑。</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项考查论证前提，用‘中西思想’进行定位，从“以近代以来中西思想的互动为背景，‘接着讲’无法回避中西思想之间的关系”可以看出</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正确。</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项，用“无法分离”定位到最后一段，从“从逻辑上说</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进而言之，从现实的过程看</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可知</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正确。故选</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5458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Ⅲ</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zh-CN" altLang="zh-CN" sz="1600" kern="100">
                <a:solidFill>
                  <a:srgbClr val="032D49"/>
                </a:solidFill>
                <a:latin typeface="等线" panose="02010600030101010101" pitchFamily="2" charset="-122"/>
                <a:ea typeface="宋体" pitchFamily="2" charset="-122"/>
                <a:cs typeface="Times New Roman" panose="02020603050405020304" pitchFamily="18" charset="0"/>
              </a:rPr>
              <a:t>阅读下面的文字，完成后面问题。</a:t>
            </a: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让居民望得见山、看得见水、记得住乡愁”，这是以人为核心的新型城镇化建设的要求，也戳中了一些地方城镇化的软肋。一些乡村在变为城镇的过程中，虽然面貌焕然一新，但很多曾经让人留恋的东西却荡然无存。人们或多或少有这样的担忧：快速的、大规模的城镇化会不会使“乡愁”无处安放？要在城镇化进程中留住乡愁，不让“乡愁”变成“乡痛”，一个重要措施是要留住、呵护并活化乡村记忆。</a:t>
            </a: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乡村记忆是乡愁的载体，主要包括两个方面：一方面是物质文化记忆，如日常生活用品、公共活动场所、传统民居建筑等</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记忆场所</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另一方面是非物质文化记忆，如村规民约、传统习俗、传统技艺以及具有地方特色的生产生活模式等。乡村物质文化记忆与非物质文化记忆常常相互融合渗透，构成一个有机整体。这些乡村记忆是人们认知家园空间、乡土历史与传统礼仪的主要载体。在城镇化过程中留住它们，才能留住乡愁。这实质上是对人的情感的尊重。至于哪些乡村记忆真正值得保留，这一方面可以借助一些科学的评价体系进行合理评估，另一方面可以广泛听取民意，然后进行综合甄选。在新型城镇化建设过程中，需要做好这方面的前期规划。</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Ⅲ</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仅仅留住乡村记忆而不进行呵护，乡村记忆会逐渐失去原有魅力。呵护乡村记忆，使其永葆</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温度</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就要对相关记忆场所做好日常维护工作，为传统技艺传承人延续传统技艺创造条件，保持乡村传统活动的原有品质。比如，对一些乡土景观、农业遗产、传统生产设施与生产方法等有意识地进行整理维护。对于乡村中的集体记忆场所，如村落的祠堂、乡村的入口、议事亭、祭祀场所等，不可因为城镇化就让其全部消亡，而应对这些承载着人的情感和记忆的场所定期维修。既要让当地居民生产生活更为方便，又要让游子在故乡找到依恋感与归属感。</a:t>
            </a: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如果说留住和呵护乡村记忆是一种消极型的留住乡愁的话，那么，活化乡村记忆则是一种积极型的留住乡愁。活化乡村记忆，就是在新型城镇化进程中深度挖掘乡村记忆与乡村传统产业，进行精细化、产业化升级，将</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文</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居</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与</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产</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融合在一起，让原来的乡村记忆在新型城镇化进程中充满生机活力。这需要相应的公共设施与之配套，需要发展教育、医疗、商业、娱乐休闲产业等，使乡村记忆在新的时空条件下产生新的凝聚力。</a:t>
            </a:r>
          </a:p>
          <a:p>
            <a:pPr indent="266700" algn="r">
              <a:lnSpc>
                <a:spcPct val="150000"/>
              </a:lnSpc>
            </a:pPr>
            <a:r>
              <a:rPr lang="en-US" altLang="zh-CN" sz="1800" kern="100">
                <a:latin typeface="楷体" panose="02010609060101010101" pitchFamily="49" charset="-122"/>
                <a:ea typeface="等线" panose="02010600030101010101" pitchFamily="2" charset="-122"/>
                <a:cs typeface="Times New Roman" panose="02020603050405020304" pitchFamily="18" charset="0"/>
              </a:rPr>
              <a:t>(</a:t>
            </a:r>
            <a:r>
              <a:rPr lang="zh-CN" altLang="zh-CN" sz="1800" kern="100">
                <a:latin typeface="等线" panose="02010600030101010101" pitchFamily="2" charset="-122"/>
                <a:ea typeface="楷体" panose="02010609060101010101" pitchFamily="49" charset="-122"/>
                <a:cs typeface="Times New Roman" panose="02020603050405020304" pitchFamily="18" charset="0"/>
              </a:rPr>
              <a:t>摘编自陆邵明《留住乡愁》</a:t>
            </a:r>
            <a:r>
              <a:rPr lang="en-US" altLang="zh-CN" sz="1800" kern="100">
                <a:latin typeface="等线" panose="02010600030101010101" pitchFamily="2" charset="-122"/>
                <a:ea typeface="楷体" panose="02010609060101010101" pitchFamily="49" charset="-122"/>
                <a:cs typeface="Times New Roman" panose="02020603050405020304" pitchFamily="18" charset="0"/>
              </a:rPr>
              <a:t>)</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70737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Ⅲ</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0" algn="just">
              <a:lnSpc>
                <a:spcPct val="150000"/>
              </a:lnSpc>
              <a:buNone/>
            </a:pP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下列对原文论证的相关分析，不正确的一项是</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(3</a:t>
            </a: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分</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　　</a:t>
            </a: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A</a:t>
            </a: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．围绕着乡村记忆的保护，文章逐层递进地论证了留住乡愁的必要性和可行性。</a:t>
            </a:r>
          </a:p>
          <a:p>
            <a:pPr indent="0" algn="just">
              <a:lnSpc>
                <a:spcPct val="150000"/>
              </a:lnSpc>
              <a:buNone/>
            </a:pP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B</a:t>
            </a: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．文章将乡村记忆分为物质文化和非物质文化两个方面，并论及了二者的有机联系。</a:t>
            </a:r>
          </a:p>
          <a:p>
            <a:pPr indent="0" algn="just">
              <a:lnSpc>
                <a:spcPct val="150000"/>
              </a:lnSpc>
              <a:buNone/>
            </a:pP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C</a:t>
            </a: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．文章提出以综合甄选的方式选择保留哪些乡村记忆，并举例说明了甄选的标准。</a:t>
            </a:r>
          </a:p>
          <a:p>
            <a:pPr indent="0" algn="just">
              <a:lnSpc>
                <a:spcPct val="150000"/>
              </a:lnSpc>
              <a:buNone/>
            </a:pPr>
            <a:r>
              <a:rPr lang="en-US" altLang="zh-CN" sz="1600" kern="100">
                <a:solidFill>
                  <a:srgbClr val="032D49"/>
                </a:solidFill>
                <a:latin typeface="等线" panose="02010600030101010101" pitchFamily="2" charset="-122"/>
                <a:ea typeface="宋体" pitchFamily="2" charset="-122"/>
                <a:cs typeface="Times New Roman" panose="02020603050405020304" pitchFamily="18" charset="0"/>
              </a:rPr>
              <a:t>D</a:t>
            </a:r>
            <a:r>
              <a:rPr lang="zh-CN" altLang="en-US" sz="1600" kern="100">
                <a:solidFill>
                  <a:srgbClr val="032D49"/>
                </a:solidFill>
                <a:latin typeface="等线" panose="02010600030101010101" pitchFamily="2" charset="-122"/>
                <a:ea typeface="宋体" pitchFamily="2" charset="-122"/>
                <a:cs typeface="Times New Roman" panose="02020603050405020304" pitchFamily="18" charset="0"/>
              </a:rPr>
              <a:t>．认为乡村与人的情感、记忆密切相关，这是文章论述城镇化与乡愁关系的前提。</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220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Ⅲ</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a:p>
            <a:pPr indent="0" algn="just">
              <a:lnSpc>
                <a:spcPct val="150000"/>
              </a:lnSpc>
              <a:buNone/>
            </a:pP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项，用“综合甄选”定位到第二段后半部分。查找相关内容发现并未“举例说明”，</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项错误。</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结合标题和全文可知文章是围绕“乡村记忆的保护”展开的；文中涉及到“乡村记忆”的作用和保护途径分别对应了“必要性”和“可行性”；从“如果说留住和呵护乡村记忆是一种消极型的留住乡愁的话，那么，活化乡村记忆则是一种积极型的留住乡愁”可看出文章是逐层递进的，</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正确。</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项，用“物质”“非物质”定位到原文第二段，结合相关语句可知</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正确。</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项，通过“情感”等进行定位，搜索到“这些乡村记忆是人们认知家园空间、乡土历史与传统礼仪的主要载体。在城镇化过程中留住它们，才能留住乡愁。这实质上是对人的情感的尊重。”“而应对这些承载着人的情感和记忆的场所定期维修。”从而判断</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zh-CN" sz="1800" kern="100">
                <a:solidFill>
                  <a:srgbClr val="FF0000"/>
                </a:solidFill>
                <a:latin typeface="等线" panose="02010600030101010101" pitchFamily="2" charset="-122"/>
                <a:ea typeface="宋体" pitchFamily="2" charset="-122"/>
                <a:cs typeface="Times New Roman" panose="02020603050405020304" pitchFamily="18" charset="0"/>
              </a:rPr>
              <a:t>正确。</a:t>
            </a:r>
            <a:endParaRPr lang="zh-CN" altLang="zh-CN" sz="1800" kern="100">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6543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05</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课堂总结</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pc="500">
                <a:solidFill>
                  <a:srgbClr val="B79F47"/>
                </a:solidFill>
              </a:rPr>
              <a:t>【</a:t>
            </a:r>
            <a:r>
              <a:rPr lang="zh-CN" altLang="en-US" spc="500">
                <a:solidFill>
                  <a:srgbClr val="B79F47"/>
                </a:solidFill>
              </a:rPr>
              <a:t>课堂总结</a:t>
            </a:r>
            <a:r>
              <a:rPr lang="en-US" altLang="zh-CN" spc="500">
                <a:solidFill>
                  <a:srgbClr val="B79F47"/>
                </a:solidFill>
              </a:rPr>
              <a:t>】</a:t>
            </a:r>
            <a:endParaRPr lang="zh-CN" altLang="en-US" spc="500">
              <a:solidFill>
                <a:srgbClr val="B79F47"/>
              </a:solidFill>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5" name="内容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7458EB3-FD60-4267-ADAE-9681B1EB6B2A}"/>
              </a:ext>
            </a:extLst>
          </p:cNvPr>
          <p:cNvSpPr>
            <a:spLocks noGrp="1"/>
          </p:cNvSpPr>
          <p:nvPr>
            <p:ph idx="1"/>
          </p:nvPr>
        </p:nvSpPr>
        <p:spPr/>
        <p:txBody>
          <a:bodyPr>
            <a:normAutofit/>
          </a:bodyPr>
          <a:lstStyle/>
          <a:p>
            <a:pPr indent="0" algn="just">
              <a:lnSpc>
                <a:spcPct val="150000"/>
              </a:lnSpc>
              <a:buNone/>
            </a:pPr>
            <a:r>
              <a:rPr lang="zh-CN" altLang="en-US" sz="2400" kern="100">
                <a:solidFill>
                  <a:srgbClr val="032D49"/>
                </a:solidFill>
                <a:effectLst/>
                <a:latin typeface="等线" panose="02010600030101010101" pitchFamily="2" charset="-122"/>
                <a:ea typeface="仿宋" panose="02010609060101010101" pitchFamily="49" charset="-122"/>
                <a:cs typeface="Times New Roman" panose="02020603050405020304" pitchFamily="18" charset="0"/>
              </a:rPr>
              <a:t>本考点内容有一定难度。但通观近几年新课标全国卷的考查方式发现都是要求考生选出“不正确”的一项。这就说明题目的大部分选项可以为考生理解文章结构和论证提供帮助，要充分运用这些选项，从总体上把握文章的中心论点和分论点。课后可以结合近年高考真题以及我们给出的练习题自己训练梳理文章结构。</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06</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限时训练</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1449377861"/>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01</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考向讲解</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Ⅱ</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杜甫之所以能有集大成之成就，是因为他有可以集大成之容量。而其所以能有集大成之容量，最重要的因素，乃在于他生而禀有一种极为难得的健全才性——那就是他的博大、均衡与正常。杜甫是一位感性与理性兼长并美的诗人，他一方面具有极大极强的感性，可以深入他所接触到的任何事物，把握住他所欲攫取的事物之精华；另一方面又有着极清明周至的理性，足以脱出于一切事物的蒙蔽与局限，做到博观兼采而无所偏失。</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这种优越的禀赋表现于他的诗中，第一点最可注意的成就，便是其汲取之博与途径之正。就诗歌体式风格方面而言，古今长短各种诗歌他都能深入撷取尽得其长，而且不为一体所限，更能融会运用，开创变化，千汇万状而无所不工。我们看他《戏为六绝句》之论诗，以及与当时诸大诗人，如李白、高适、岑参、王维、孟浩然等，酬赠怀念的诗篇中的论诗的话，都可看到杜甫采择与欣赏的方面之广；而自其《饮中八仙歌》《曲江三章》《同谷七歌》等作中，则可见到他对各种诗体运用变化之神奇工妙；又如从《自京赴奉先县咏怀五百字》《北征》及“三吏”“三别”等五古之作中，可看到杜甫自汉魏五言古诗变化而出的一种新面貌。就诗歌内容方面而言，杜甫更是无论妍媸巨细，悲欢忧喜，宇宙的一切人情物态，都能随物赋形，淋漓尽致地收罗笔下而无所不包。如写青莲居士之“飘然思不群”，写空谷佳人之“日暮倚修竹”；写丑拙则“袖露两肘”，写工丽则“燕子风斜”；写玉华宫之荒寂，予人以一片沉悲哀响；写洗兵马之欢忭，写出一片欣奋祝愿之情。其涵蕴之博与变化之多，都足以为其禀赋之博大、均衡与正常的证明。</a:t>
            </a:r>
            <a:endParaRPr lang="zh-CN" altLang="zh-CN" sz="1400" kern="100">
              <a:solidFill>
                <a:srgbClr val="032D49"/>
              </a:solidFill>
              <a:latin typeface="等线" panose="02010600030101010101" pitchFamily="2" charset="-122"/>
              <a:ea typeface="等线"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14196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Ⅱ</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其次值得注意的，则是杜甫严肃中之幽默与担荷中之欣赏。我以为每一位诗人对于其所面临的悲哀与艰苦，都各有其不同的反应态度，如渊明之任化，太白之腾越，摩诘之禅解，子厚之抑敛，东坡之旷观，六一之遣玩，都各因其才气性情而有所不同，然大别之，不过为对悲苦之消融与逃避。其不然者，则如灵均之怀沙自沉，乃完全为悲苦所击败而毁命丧生。然而杜甫却独能以其健全的才性，表现为面对悲苦的正视与担荷。所以天宝的乱离，在当时诗人中，唯杜甫反映者为独多，这正因杜甫独具一份担荷的力量，所以才能使大时代的血泪，都成为了他天才培育的浇灌，而使其有如此强大的担荷之力量的，则端赖他所有的一份幽默与欣赏的余裕。他一方面有极主观的深入的感情，一方面又有极客观的从容的观赏，如著名的《北征》诗，于饱写沿途之人烟萧瑟、所遇被伤、呻吟流血之余，却忽然笔锋一转，竟而写起青云之高兴，幽事之可悦，山果之红如丹砂，黑如点漆，而于归家后，又复于饥寒凛冽之中，大写其幼女晓妆之一片娇痴之态。此外，杜甫虽终生过着艰苦的生活，而其诗题中却往往有</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戏为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戏赠</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戏作</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等字样。凡此种种，都说明杜甫才性之健全，所以才能有严肃中之幽默与担荷中之欣赏，相反而相成的两方面的表现。这种复杂的综合，足以为其禀赋之博大、均衡与正常的又一证明。</a:t>
            </a:r>
          </a:p>
          <a:p>
            <a:pPr indent="457200" algn="r">
              <a:lnSpc>
                <a:spcPct val="150000"/>
              </a:lnSpc>
              <a:buNone/>
            </a:pP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摘编自叶嘉莹《论杜甫七律之演进及其承先启后之成就》</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endParaRPr lang="zh-CN" altLang="zh-CN" sz="1400" kern="100">
              <a:solidFill>
                <a:srgbClr val="032D49"/>
              </a:solidFill>
              <a:latin typeface="等线" panose="02010600030101010101" pitchFamily="2" charset="-122"/>
              <a:ea typeface="楷体"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33759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Ⅱ</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1</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．下列关于原文内容的理解和分析，不正确的一项是</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(3</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　　</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宋体" pitchFamily="2" charset="-122"/>
              <a:ea typeface="宋体"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．杜甫有一种难得的健全才性，能兼容感性与理性，对事物进行综合全面的把握。</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．从杜甫论诗作品中，可以看出他对古今长短各种诗歌的体式风格都有正面评价。</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．杜甫的诗歌涵括范围非常广泛，善于以变化的笔触，表现社会生活和人情物态。</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．对于天宝年间的乱离，杜甫在诗中既有主观感情的投入，又有客观视角的观照。</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10568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（一）（</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2019</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新课标全国</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Ⅱ</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a:t>
            </a:r>
            <a:endParaRPr lang="zh-CN" altLang="en-US" spc="500">
              <a:solidFill>
                <a:srgbClr val="B79F47"/>
              </a:solidFill>
            </a:endParaRPr>
          </a:p>
        </p:txBody>
      </p:sp>
      <p:sp>
        <p:nvSpPr>
          <p:cNvPr id="3" name="内容占位符 2"/>
          <p:cNvSpPr>
            <a:spLocks noGrp="1"/>
          </p:cNvSpPr>
          <p:nvPr>
            <p:ph idx="1"/>
          </p:nvPr>
        </p:nvSpPr>
        <p:spPr>
          <a:xfrm>
            <a:off x="838200" y="1656821"/>
            <a:ext cx="10033363" cy="5002924"/>
          </a:xfrm>
        </p:spPr>
        <p:txBody>
          <a:bodyPr>
            <a:noAutofit/>
          </a:bodyPr>
          <a:lstStyle/>
          <a:p>
            <a:pPr marL="266700" indent="0" algn="just">
              <a:lnSpc>
                <a:spcPct val="125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p>
          <a:p>
            <a:pPr marL="266700" indent="0" algn="just">
              <a:lnSpc>
                <a:spcPct val="125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项，“古今长短各种诗歌的体式风格”定位到原文中“就诗歌体式风格方面而言，古今长短各种诗歌他都能深入撷取尽得其长”。杜甫是撷取各家的合理成分，但并不意味着对它们整体上都有正面评价。</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项，用“健全才性”定位到第一段，比对之后可知其正确。</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项，是对杜甫诗歌内容的概括，结合第二段相关内容可知其正确。</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项，用“天宝年间”进行定位，从第三段相关论述可知其正确。故选</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83283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Ⅱ</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2</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．下列对原文论证的相关分析，不正确的一项是</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(3</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　　</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宋体" panose="02010600030101010101" pitchFamily="2" charset="-122"/>
              <a:ea typeface="宋体"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．文章用先总论后分论的结构，论证健全才性是杜甫取得集大成成就的重要因素。</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．文章从体式风格和内容两方面，来论证杜甫诗歌创作的汲取之博与途径之正。</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．文章在论证诗人对待悲苦的态度时，将杜甫和陶渊明、屈原等诗人做了对比。</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．文章论证了杜甫所以对时代苦难有担荷力量，是因为他广泛汲取了前人传统。</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703519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（一）（</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2019</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新课标全国</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Ⅱ</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marL="266700" indent="0" algn="just">
              <a:lnSpc>
                <a:spcPct val="125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p>
          <a:p>
            <a:pPr marL="266700" indent="0" algn="just">
              <a:lnSpc>
                <a:spcPct val="125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担荷力量”定位到原文第三段“而使其有如此强大的担荷之力量的，则端赖他所有的一份幽默与欣赏的余裕”，由此可知因果关系错误。结合原文，可知，“广泛汲取了前人传统”在第二段出现，主要用来论证第二段的相关论点，即杜甫在体裁和内容方面的成就。</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项，从原文中第二、三段首句中分别出现的“第一点最可注意的成就</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其次值得注意的</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可知第二、三段为并列关系，共同论证第一段的论点，</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正确。</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项，从第二段“就诗歌体式风格方面而言</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就诗歌内容方面而言</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可知</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正确。</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项，结合“然而杜甫却独能以其健全的才性，表现为面对悲苦的正视与担荷”可知</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正确，需要指出的是这里间接考查了文化常识“屈原，字灵均”。</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983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Ⅱ</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3</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．根据原文内容，下列说法正确的一项是</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(3</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　　</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endParaRPr lang="zh-CN" altLang="zh-CN" sz="1600" kern="100">
              <a:solidFill>
                <a:srgbClr val="032D49"/>
              </a:solidFill>
              <a:latin typeface="宋体" panose="02010600030101010101" pitchFamily="2" charset="-122"/>
              <a:ea typeface="宋体"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．杜甫之前的诗人，或者以感性见长，或者以理性见长，至杜甫方能二者兼备。</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．杜甫勇于尝试各种诗体，在七言律诗上谨守传统，在五言古诗上则作出革新。</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．对逃避、被击败与正面担荷这三种回应危机方式，作者在情感态度上一视同仁。</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．杜甫诗歌震撼人心的力量，部分来自严肃与幽默之间、担荷与欣赏之间的平衡。</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20547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（一）（</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2019</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新课标全国</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Ⅱ</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a:t>
            </a:r>
            <a:endParaRPr lang="zh-CN" altLang="en-US" spc="500">
              <a:solidFill>
                <a:srgbClr val="B79F47"/>
              </a:solidFill>
            </a:endParaRPr>
          </a:p>
        </p:txBody>
      </p:sp>
      <p:sp>
        <p:nvSpPr>
          <p:cNvPr id="3" name="内容占位符 2"/>
          <p:cNvSpPr>
            <a:spLocks noGrp="1"/>
          </p:cNvSpPr>
          <p:nvPr>
            <p:ph idx="1"/>
          </p:nvPr>
        </p:nvSpPr>
        <p:spPr>
          <a:xfrm>
            <a:off x="838200" y="1656821"/>
            <a:ext cx="10033363" cy="5002924"/>
          </a:xfrm>
        </p:spPr>
        <p:txBody>
          <a:bodyPr>
            <a:noAutofit/>
          </a:bodyPr>
          <a:lstStyle/>
          <a:p>
            <a:pPr marL="266700" indent="0" algn="just">
              <a:lnSpc>
                <a:spcPct val="125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】D</a:t>
            </a:r>
          </a:p>
          <a:p>
            <a:pPr marL="266700" indent="0" algn="just">
              <a:lnSpc>
                <a:spcPct val="125000"/>
              </a:lnSpc>
              <a:buNone/>
            </a:pP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　</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项，“至杜甫方能二者兼备”错误，原文是“杜甫是一位感性与理性兼长并美的诗人”，并没有说杜甫是第一位，本选项属于“开始项”，易错。</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项，“在七言律诗上谨守传统”，标题“</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论杜甫七律之演进及其承先启后之成就</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可将其推翻。</a:t>
            </a:r>
            <a:r>
              <a:rPr lang="en-US" altLang="zh-CN" sz="1800" kern="100">
                <a:solidFill>
                  <a:srgbClr val="FF0000"/>
                </a:solidFill>
                <a:latin typeface="等线" panose="02010600030101010101" pitchFamily="2" charset="-122"/>
                <a:ea typeface="宋体"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itchFamily="2" charset="-122"/>
                <a:cs typeface="Times New Roman" panose="02020603050405020304" pitchFamily="18" charset="0"/>
              </a:rPr>
              <a:t>项，用文章标题以及“然而杜甫却独能以其健全的才性，表现为面对悲苦的正视与担荷”可知作者更偏爱杜甫。</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5069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（二）（合肥市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857186"/>
          </a:xfrm>
        </p:spPr>
        <p:txBody>
          <a:bodyPr>
            <a:noAutofit/>
          </a:bodyPr>
          <a:lstStyle/>
          <a:p>
            <a:pPr indent="457200" algn="ctr">
              <a:lnSpc>
                <a:spcPct val="150000"/>
              </a:lnSpc>
              <a:buNone/>
            </a:pPr>
            <a:r>
              <a:rPr lang="zh-CN" altLang="zh-CN" sz="1400" b="1"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现实关注提升中国电影品质</a:t>
            </a:r>
          </a:p>
          <a:p>
            <a:pPr indent="457200" algn="ctr">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赵卫防</a:t>
            </a: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国产电影已经走过了粗犷式的发展阶段，进入了提升艺术质量的时期。“新主流大片”等现实题材影片以丰富的类型、扎实的叙事、充沛的人文含量、多样的艺术探索获得了较高的艺术质量，为提升当下国产电影艺术质量提供了重要启示。</a:t>
            </a: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由主旋律电影升级而成的“新主流大片”，是近年来国产现实题材影片中的重要构成，也是最能显现其艺术成就的作品。“新主流大片”中有历史题材影片，但更多作品如《湄公河行动》《救火英雄》《空天猎》《中国推销员》《拆弹专家》《红海行动》《战狼》系列等为现实题材。这些影片获得了较好的社会效益和经济效益，也取得了丰盈的艺术成就。</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8727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（二）（合肥市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857186"/>
          </a:xfrm>
        </p:spPr>
        <p:txBody>
          <a:bodyPr>
            <a:noAutofit/>
          </a:bodyPr>
          <a:lstStyle/>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首先，这些影片延续了主旋律电影中以爱国主义、英雄主义、集体主义为主导的主流价值观，更对其进行了深化和拓展。如《红海行动》用三个层次诠释了爱国主义。探究其多元性和深刻性。第一个层次表现的是蛟龙突击队对集体同胞的解救。这与大量同类题材影片所表达的爱国主义并无区别。第二个层次的表现则突出了对个体同胞（邓梅）的解救。影片以这种表现，凸显了国家对生命个体的关注、对每位同胞个体生命的尊重，其以人文厚度获得的国家层面价值远远超过表层的人员损失，是至高无上的。而影片的爱国主义表现也因此被赋予了人文的高度，超越了第一个层面的普通爱国主义。在第三个层次中，蛟龙突击队的任务是和恐怖分子抢夺制造脏弹的原料，把蛟龙行动升级到反恐、反战争和拯救人类的高度。影片的爱国主义表现，在这个层次中也超越了前面两个层次，获得了构建人类命运共同体的深度。</a:t>
            </a: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其次，这些影片多角度、全方位地展现了中国当下社会生活中的不同人物。影片中的人物，摒弃了之前平面化的塑造，被赋予了具体、生动、可感的立体性格，比起以往有了较强的创新意识。如《战狼</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2</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》中的冷峰绝非</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高大全</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，《红海行动》中的众多人物，并未被淹没在</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爱国主义</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的海洋中，也未被淹没在群像和类型之中。片中大部分人物都有较为鲜活的个性和立体的人性，影片也以此再塑了中国当代军人所拥有的英雄主义和集体主义精神。</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73159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sp>
        <p:nvSpPr>
          <p:cNvPr id="3" name="内容占位符 2"/>
          <p:cNvSpPr>
            <a:spLocks noGrp="1"/>
          </p:cNvSpPr>
          <p:nvPr>
            <p:ph idx="1"/>
          </p:nvPr>
        </p:nvSpPr>
        <p:spPr>
          <a:xfrm>
            <a:off x="762000" y="1825625"/>
            <a:ext cx="10515600" cy="2803525"/>
          </a:xfrm>
        </p:spPr>
        <p:txBody>
          <a:bodyPr>
            <a:normAutofit fontScale="55000" lnSpcReduction="20000"/>
          </a:bodyPr>
          <a:lstStyle/>
          <a:p>
            <a:pPr marL="0" indent="0">
              <a:lnSpc>
                <a:spcPct val="170000"/>
              </a:lnSpc>
              <a:buNone/>
            </a:pPr>
            <a:r>
              <a:rPr lang="zh-CN" altLang="en-US" sz="3600" spc="300">
                <a:solidFill>
                  <a:srgbClr val="032D49"/>
                </a:solidFill>
                <a:latin typeface="仿宋" panose="02010609060101010101" pitchFamily="49" charset="-122"/>
                <a:ea typeface="仿宋" panose="02010609060101010101" pitchFamily="49" charset="-122"/>
              </a:rPr>
              <a:t>本考点近几年来一直是新课标全国卷必考题型，现已形成较为稳定的考查格局，基本稳定在第</a:t>
            </a:r>
            <a:r>
              <a:rPr lang="en-US" altLang="zh-CN" sz="3600" spc="300">
                <a:solidFill>
                  <a:srgbClr val="032D49"/>
                </a:solidFill>
                <a:latin typeface="仿宋" panose="02010609060101010101" pitchFamily="49" charset="-122"/>
                <a:ea typeface="仿宋" panose="02010609060101010101" pitchFamily="49" charset="-122"/>
              </a:rPr>
              <a:t>2</a:t>
            </a:r>
            <a:r>
              <a:rPr lang="zh-CN" altLang="en-US" sz="3600" spc="300">
                <a:solidFill>
                  <a:srgbClr val="032D49"/>
                </a:solidFill>
                <a:latin typeface="仿宋" panose="02010609060101010101" pitchFamily="49" charset="-122"/>
                <a:ea typeface="仿宋" panose="02010609060101010101" pitchFamily="49" charset="-122"/>
              </a:rPr>
              <a:t>题，提问方式为“下列对原文论证的相关分析，不正确的一项是”。除了结构、论点、论据和论证方法之外，还涉及论证前提，论证立场等角度。我们将其放在本专题的最前面进行讲解，旨在引导考生在做题时先从这道题开始，方便从宏观上把握文章结构和主旨。</a:t>
            </a:r>
            <a:endParaRPr lang="zh-CN" altLang="en-US" sz="3600" spc="300">
              <a:solidFill>
                <a:srgbClr val="B79F47"/>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（二）（合肥市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857186"/>
          </a:xfrm>
        </p:spPr>
        <p:txBody>
          <a:bodyPr>
            <a:noAutofit/>
          </a:bodyPr>
          <a:lstStyle/>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再次，这些影片将主流价值观表现和商业类型充分对接，在提升其经济效益的同时也确保了其传播价值。如《湄公河行动》《战狼</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2</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》《红海行动》等影片均营造出了战争、动作、悬疑等类型元素。在营造类型</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L</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时，影片也努力避开常规，求变求新。如《湄公河行动》中的商场突袭、《战狼</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2</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》的水下打斗以及坦克大战、《红海行动》中的狙击手对决等都体现出了类型新意？</a:t>
            </a: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当下现实题材影片创作，弥补了国产电影的短板，使中国影坛出现多元化创作格局，特别是在国产电影价值观迷失问题广受诟病的当下，这些影片展现主流价值观、宣扬正能量、表现时代精神和民族精神，特别具有启示意义。这是电影人责任意识的重要体现，也是进入中国特色社会主义新时代的需要。</a:t>
            </a:r>
          </a:p>
          <a:p>
            <a:pPr indent="457200" algn="r">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（《人民日报》海外版</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2018</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年</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3</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月</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17</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日，有删改）</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56316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（二）（合肥市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届高三线上考试）</a:t>
            </a:r>
            <a:endParaRPr lang="zh-CN" altLang="en-US" spc="500">
              <a:solidFill>
                <a:srgbClr val="B79F47"/>
              </a:solidFill>
            </a:endParaRPr>
          </a:p>
        </p:txBody>
      </p:sp>
      <p:sp>
        <p:nvSpPr>
          <p:cNvPr id="3" name="内容占位符 2"/>
          <p:cNvSpPr>
            <a:spLocks noGrp="1"/>
          </p:cNvSpPr>
          <p:nvPr>
            <p:ph idx="1"/>
          </p:nvPr>
        </p:nvSpPr>
        <p:spPr>
          <a:xfrm>
            <a:off x="762000" y="1825625"/>
            <a:ext cx="10515600" cy="4857186"/>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1.</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下列关于原文内容的表述，正确的一项是</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______</a:t>
            </a:r>
            <a:endParaRPr lang="zh-CN" altLang="zh-CN" sz="1600" kern="100">
              <a:solidFill>
                <a:srgbClr val="032D49"/>
              </a:solidFill>
              <a:latin typeface="宋体" panose="02010600030101010101" pitchFamily="2" charset="-122"/>
              <a:ea typeface="宋体"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．《湄公河行动》《红海行动》《战狼》系列等现实题材电影是</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新主流大片</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中艺术成就最高的作品。</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新主流大片</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等现实题材电影延续了主旋律电影中的主流价值观，从而对其进行了深化和拓展。</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．《红海行动》以较为个性鲜活和人性立体的人物，再塑了我国当代军人的英雄主义和集体主义精神。</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．《湄公河行动》《战狼</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2</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）等影片在营造类型时求变求新，故获得了较好的社会效益和经济效益。</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900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（二）（合肥市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届高三线上考试）</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p>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项，根据第四段最后一句可得</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选项正确。</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项，“艺术成就最高的作品”于文无据；</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项，“从而”条件关系不成立；</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项，“获得了较好的社会效益和经济效益”原因很多，因此“影片在营造类型时求变求新”与“获得了较好的社会效益和经济效益”不能构成因果关系。</a:t>
            </a:r>
            <a:endParaRPr lang="zh-CN" altLang="zh-CN" sz="1600" kern="100">
              <a:solidFill>
                <a:srgbClr val="FF0000"/>
              </a:solidFill>
              <a:latin typeface="宋体" pitchFamily="2" charset="-122"/>
              <a:ea typeface="宋体"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17393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（二）（合肥市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届高三线上考试）</a:t>
            </a:r>
            <a:endParaRPr lang="zh-CN" altLang="en-US" spc="500">
              <a:solidFill>
                <a:srgbClr val="B79F47"/>
              </a:solidFill>
            </a:endParaRPr>
          </a:p>
        </p:txBody>
      </p:sp>
      <p:sp>
        <p:nvSpPr>
          <p:cNvPr id="3" name="内容占位符 2"/>
          <p:cNvSpPr>
            <a:spLocks noGrp="1"/>
          </p:cNvSpPr>
          <p:nvPr>
            <p:ph idx="1"/>
          </p:nvPr>
        </p:nvSpPr>
        <p:spPr>
          <a:xfrm>
            <a:off x="762000" y="1825625"/>
            <a:ext cx="10048430" cy="4857186"/>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2.</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下列对原文论证的相关分析，不正确的一项是</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______</a:t>
            </a:r>
            <a:endParaRPr lang="zh-CN" altLang="zh-CN" sz="1600" kern="100">
              <a:solidFill>
                <a:srgbClr val="032D49"/>
              </a:solidFill>
              <a:latin typeface="宋体" panose="02010600030101010101" pitchFamily="2" charset="-122"/>
              <a:ea typeface="宋体"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．文章在前两段肯定了</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新主流大片</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等现实题材影片所取得的艺术成就，并例举其中的优秀作品。</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．文章大量篇幅使用举例论证的方式阐述观点，深入分析，增强了文章的可读性、趣味性和说服力。</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．文章主体部分采用并列式结构论述了</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新主流大片</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等现实题材影片品质较高的原因，层次清晰。</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．文章的中心论点是</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新主流大片</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等现实题材影片因对中国当下现实的关注，提升了电影质量。</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802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（二）（合肥市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届高三线上考试）</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】D</a:t>
            </a:r>
          </a:p>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项，文章的中心论点应是“‘新主流大片’等现实题材影片以丰富的类型、扎实的叙事、充沛的人文含量、多样的艺术探索获得了较高的艺术质量，为提升当下国产电影艺术质量提供了重要启示”。</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项，结合前两段内容可知该项正确。</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项，根据文章列举的大量电影可知该项正确。</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项，根据中间几段每段开头的关联词可知该项正确。</a:t>
            </a:r>
            <a:endParaRPr lang="zh-CN" altLang="zh-CN" sz="1600" kern="100">
              <a:solidFill>
                <a:srgbClr val="FF0000"/>
              </a:solidFill>
              <a:latin typeface="宋体" panose="02010600030101010101" pitchFamily="2" charset="-122"/>
              <a:ea typeface="宋体"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91965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（二）（合肥市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届高三线上考试）</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3.</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根据原文，下列说法不正确的一项是</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______</a:t>
            </a:r>
            <a:endParaRPr lang="zh-CN" altLang="zh-CN" sz="1600" kern="100">
              <a:solidFill>
                <a:srgbClr val="032D49"/>
              </a:solidFill>
              <a:latin typeface="宋体" panose="02010600030101010101" pitchFamily="2" charset="-122"/>
              <a:ea typeface="宋体" pitchFamily="2" charset="-122"/>
              <a:cs typeface="Times New Roman" panose="02020603050405020304" pitchFamily="18" charset="0"/>
            </a:endParaRP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新主流大片</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由主旋律电影升级而成，关注现实，提升影片品质，获得较好的社会和经济敕益：</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．如果《红海行动》中没有对个人同胞解救的叙事，影片中的爱国主义只能在第一个普通的层面停留。</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．不少的国产电影在类型、叙事、创新意识和价值观迷失等方面的短板，制约了其艺术质量的提高。</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新主流大片</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等现实题材影片展现的时代和民族精神是电影人责任意识的体现，也是新时代的需要。</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61529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（二）（合肥市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届高三线上考试）</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】B</a:t>
            </a:r>
          </a:p>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项，“影片的爱国主义表现，在这个层次中也超越了前面两个层次，获得了构建人类命运共同体的深度。”因此“影片中的爱国主义只能在第一个普通的层面停留”错误。</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项，结合一、二段相关内容可知</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正确。</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项，结合全文内容可知</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项正确。</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项，结合最后一段内容可知</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项正确。</a:t>
            </a:r>
            <a:endParaRPr lang="zh-CN" altLang="zh-CN" sz="1600" kern="100">
              <a:solidFill>
                <a:srgbClr val="FF0000"/>
              </a:solidFill>
              <a:latin typeface="宋体" panose="02010600030101010101" pitchFamily="2" charset="-122"/>
              <a:ea typeface="宋体"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42308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（三）（广州市</a:t>
            </a:r>
            <a:r>
              <a:rPr lang="en-US" altLang="zh-CN" sz="2800" spc="500">
                <a:solidFill>
                  <a:srgbClr val="B79F47"/>
                </a:solidFill>
              </a:rPr>
              <a:t>2020</a:t>
            </a:r>
            <a:r>
              <a:rPr lang="zh-CN" altLang="en-US" sz="2800" spc="500">
                <a:solidFill>
                  <a:srgbClr val="B79F47"/>
                </a:solidFill>
              </a:rPr>
              <a:t>届高三阶段性测试）</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综观杜甫的全部七绝，可以发现他创作七绝的情绪状态与其他诗体的明显差别，在于大多数作于兴致较高、心情轻松甚至是欢愉的状态中。这一特点目前尚未见研究者论及，却是考察杜甫七绝“别趣”的重要出发点。与其情绪状态相应，杜甫七绝的抒情基调也多数是轻松诙谐、幽默风趣的。</a:t>
            </a: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由以上两点可以看出，杜甫对于七绝的表现功能有其独到的认识。盛唐七绝在传统题材里充分展现了以浅语倾诉深情的特长，使七绝突破南朝初唐七绝含蕴浅狭的藩篱，固然达到了艺术的巅峰。但七绝这种体式的表现潜能尚未充分得到开掘，杜甫发现了这种诗体还有适宜于表现多种生活情趣的潜力。所以他很少用这种体式来抒发沉重悲抑的情绪，而是在七绝中呈现了沉郁顿挫的基本风格之外的另一面，让人更多地从中看到他性情中的放达、幽默和风趣。这种不同于盛唐的趣味追求，应当就是他七绝中的“别趣”所在。而“别趣”的内涵可以从他对外物的体察和对内心的发掘两方面来看，二者交融在一起，不能截然区分。</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9717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（三）（广州市</a:t>
            </a:r>
            <a:r>
              <a:rPr lang="en-US" altLang="zh-CN" sz="2800" spc="500">
                <a:solidFill>
                  <a:srgbClr val="B79F47"/>
                </a:solidFill>
              </a:rPr>
              <a:t>2020</a:t>
            </a:r>
            <a:r>
              <a:rPr lang="zh-CN" altLang="en-US" sz="2800" spc="500">
                <a:solidFill>
                  <a:srgbClr val="B79F47"/>
                </a:solidFill>
              </a:rPr>
              <a:t>届高三阶段性测试）</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杜甫在体察外物中发现的</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别趣</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大多是他在成都和夔州时期对日常生活中多种诗趣的敏锐体悟。大致有三个方面。其一是诗人善于捕捉自然景物和人居环境中的生机和处处可见的趣味。如《绝句四首》（其一）：“堂西长笋别开门，堑北行椒却背村。梅熟许同朱老吃，松高拟对阮生论。”不但写出了诗人与朱阮二人的特殊交情，更藉梅、松与竹、椒合围，形成了一个封闭的小天地，突出了草堂与世隔绝的清幽之趣。其二是在人际交往和应酬中的雅兴和逸趣。如《从韦二明府续处觅绵竹》：“华轩蔼蔼他年到，绵竹亭亭出县高。江上舍前无此物，幸分苍翠拂波涛。”既夸赞韦明府县斋绵竹的茂盛，又预想将来自己舍前苍翠竹影在江中倒映的美景。将希望赠竹说成幸“分”苍翠之色，已十分新颖，“拂”字更写出竹影在波涛中摇漾的动态，这就使讨要竹子一事显得优雅别致。其三是七绝本身文字组合的趣味。有的诗取材本身不一定有趣，但诗人会在诗材的相互联系或文字表达、典故使用中发现趣味性的关系，营造出别样的效果。如《解闷》（其六）：“复忆襄阳孟浩然，清诗句句尽堪传。即今耆旧无新语，漫钓槎头缩颈鳊。”赞扬孟浩然诗风清新，而今人不知创新，只会模仿。巧妙地将孟浩然句“鱼藏缩项鳊”及“果得槎头鳊”嵌入，加上用“漫钓”比喻“耆旧”漫不知向孟浩然学什么的茫然，寓讽刺于打趣，颇有漫画效果。</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20111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（三）（广州市</a:t>
            </a:r>
            <a:r>
              <a:rPr lang="en-US" altLang="zh-CN" sz="2800" spc="500">
                <a:solidFill>
                  <a:srgbClr val="B79F47"/>
                </a:solidFill>
              </a:rPr>
              <a:t>2020</a:t>
            </a:r>
            <a:r>
              <a:rPr lang="zh-CN" altLang="en-US" sz="2800" spc="500">
                <a:solidFill>
                  <a:srgbClr val="B79F47"/>
                </a:solidFill>
              </a:rPr>
              <a:t>届高三阶段性测试）</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上述三类“别趣”固然来自诗人对外部世界中各种有趣现象及其相互关系的敏锐感悟，但也融合了杜甫自己的兴趣和情致。而最能体现其善于发掘内心情绪、突显诗人自己性情面目的作品，还是《江畔独步寻花七绝句》和《漫兴九首》这两组名作。这两组诗分别以花事极盛时期以及春去夏来的时节转换为背景，突出地表露了诗人惜花惜春的放达颠狂和细腻多情。连一向不认可杜甫七绝的王渔洋在读了《江畔独步寻花七绝句》之后，也不由得赞叹：“读七绝，此老是何等风致。”确实，这两组诗里所表现的雅人风致，正是杜甫七绝最独有的“别趣”。</a:t>
            </a:r>
          </a:p>
          <a:p>
            <a:pPr indent="457200" algn="r">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（摘编自葛晓音《杜甫七绝的“别趣”和“异径”》）</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57120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02</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重点知识</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（三）（广州市</a:t>
            </a:r>
            <a:r>
              <a:rPr lang="en-US" altLang="zh-CN" sz="2800" spc="500">
                <a:solidFill>
                  <a:srgbClr val="B79F47"/>
                </a:solidFill>
              </a:rPr>
              <a:t>2020</a:t>
            </a:r>
            <a:r>
              <a:rPr lang="zh-CN" altLang="en-US" sz="2800" spc="500">
                <a:solidFill>
                  <a:srgbClr val="B79F47"/>
                </a:solidFill>
              </a:rPr>
              <a:t>届高三阶段性测试）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1</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．下列关于原文内容的理解和分析，不正确的一项是（</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3</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分）</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．杜甫七绝多作于轻松愉快、兴致较高之时，常呈现出他性情中的放达、幽默和风趣。</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．杜甫认为七绝适宜于表现多种生活情趣，其七绝的旨趣有别于盛唐时期其他诗人。</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．杜甫的七绝创作突破了南朝初唐七绝含蕴浅狭的藩篱，因而达到了艺术的巅峰。</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．杜甫既善于捕捉自然景物和人居环境的趣味，也能够挖掘文字组合中存在的趣味。</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97926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（三）（广州市</a:t>
            </a:r>
            <a:r>
              <a:rPr lang="en-US" altLang="zh-CN" sz="2800" spc="500">
                <a:solidFill>
                  <a:srgbClr val="B79F47"/>
                </a:solidFill>
              </a:rPr>
              <a:t>2020</a:t>
            </a:r>
            <a:r>
              <a:rPr lang="zh-CN" altLang="en-US" sz="2800" spc="500">
                <a:solidFill>
                  <a:srgbClr val="B79F47"/>
                </a:solidFill>
              </a:rPr>
              <a:t>届高三阶段性测试）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p>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杜甫的七绝创作突破了南朝初唐七绝含蕴浅狭的藩篱”错误。根据原文第二段“盛唐七绝在传统题材里充分展现了以浅语倾诉深情的特长，使七绝突破南朝初唐七绝含蕴浅狭的藩篱，固然达到了艺术的巅峰”可知，突破南朝初唐七绝含蕴浅狭的藩篱的是盛唐七绝，而不是杜甫的七绝。选项理解和分析不正确。</a:t>
            </a:r>
            <a:endParaRPr lang="zh-CN" altLang="zh-CN" sz="1600" kern="100">
              <a:solidFill>
                <a:srgbClr val="FF0000"/>
              </a:solidFill>
              <a:latin typeface="宋体" panose="02010600030101010101" pitchFamily="2" charset="-122"/>
              <a:ea typeface="宋体"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58973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（三）（广州市</a:t>
            </a:r>
            <a:r>
              <a:rPr lang="en-US" altLang="zh-CN" sz="2800" spc="500">
                <a:solidFill>
                  <a:srgbClr val="B79F47"/>
                </a:solidFill>
              </a:rPr>
              <a:t>2020</a:t>
            </a:r>
            <a:r>
              <a:rPr lang="zh-CN" altLang="en-US" sz="2800" spc="500">
                <a:solidFill>
                  <a:srgbClr val="B79F47"/>
                </a:solidFill>
              </a:rPr>
              <a:t>届高三阶段性测试）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2</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．下列对原文论证的相关分析，不正确的一项是（</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分）</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．文章从创作的情绪状态研究杜甫七绝的“别趣”，填补杜诗研究空白，具学术价值。</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．文章比较了杜甫七绝与盛唐七绝，引出了对杜甫七绝“别趣”内涵的具体论述。</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．文章以</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解闷</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（其六）中化用诗句为例，具体分析诗歌中颇具趣味的艺术效果。</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．文章从体察外物和发掘内心两方面，重点论证了这两者在杜甫七绝中的相互交融。</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14936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（三）（广州市</a:t>
            </a:r>
            <a:r>
              <a:rPr lang="en-US" altLang="zh-CN" sz="2800" spc="500">
                <a:solidFill>
                  <a:srgbClr val="B79F47"/>
                </a:solidFill>
              </a:rPr>
              <a:t>2020</a:t>
            </a:r>
            <a:r>
              <a:rPr lang="zh-CN" altLang="en-US" sz="2800" spc="500">
                <a:solidFill>
                  <a:srgbClr val="B79F47"/>
                </a:solidFill>
              </a:rPr>
              <a:t>届高三阶段性测试）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】D</a:t>
            </a:r>
          </a:p>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重点论证了这两者在杜甫七绝中的相互交融”错误。根据原文第二段“而‘别趣’的内涵可以从他对外物的体察和对内心的发掘两方面来看，二者交融在一起，不能截然区分”可知，“体察外物和发掘内心两方面”实际上是在“别趣”之中而不是在杜甫七绝中相互交融。选项分析不正确。</a:t>
            </a:r>
            <a:endParaRPr lang="zh-CN" altLang="zh-CN" sz="1600" kern="100">
              <a:solidFill>
                <a:srgbClr val="FF0000"/>
              </a:solidFill>
              <a:latin typeface="宋体" panose="02010600030101010101" pitchFamily="2" charset="-122"/>
              <a:ea typeface="宋体"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6753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（三）（广州市</a:t>
            </a:r>
            <a:r>
              <a:rPr lang="en-US" altLang="zh-CN" sz="2800" spc="500">
                <a:solidFill>
                  <a:srgbClr val="B79F47"/>
                </a:solidFill>
              </a:rPr>
              <a:t>2020</a:t>
            </a:r>
            <a:r>
              <a:rPr lang="zh-CN" altLang="en-US" sz="2800" spc="500">
                <a:solidFill>
                  <a:srgbClr val="B79F47"/>
                </a:solidFill>
              </a:rPr>
              <a:t>届高三阶段性测试）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．根据原文内容，下列说法正确的一项是（</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分）</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．杜甫对诗歌体式的认识超越了同时代的诗人，因此其创作有着与众不同的审美取向。</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．杜甫除七绝以外的大多数诗歌，风格沉郁顿挫，体现出了他性情中沉重悲抑的一面。</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．杜甫在成都和夔州期间，生活安逸，心情愉悦，诗歌创作多抒发与友人的交游之乐。</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．在杜甫的诗歌创作中，以</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江畔独步寻花七绝句</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itchFamily="2" charset="-122"/>
                <a:cs typeface="Times New Roman" panose="02020603050405020304" pitchFamily="18" charset="0"/>
              </a:rPr>
              <a:t>为代表的七绝是认可度最高的作品。</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97555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（三）（广州市</a:t>
            </a:r>
            <a:r>
              <a:rPr lang="en-US" altLang="zh-CN" sz="2800" spc="500">
                <a:solidFill>
                  <a:srgbClr val="B79F47"/>
                </a:solidFill>
              </a:rPr>
              <a:t>2020</a:t>
            </a:r>
            <a:r>
              <a:rPr lang="zh-CN" altLang="en-US" sz="2800" spc="500">
                <a:solidFill>
                  <a:srgbClr val="B79F47"/>
                </a:solidFill>
              </a:rPr>
              <a:t>届高三阶段性测试）</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B</a:t>
            </a:r>
          </a:p>
          <a:p>
            <a:pPr indent="0" algn="just">
              <a:lnSpc>
                <a:spcPct val="150000"/>
              </a:lnSpc>
              <a:buNone/>
            </a:pP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B</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项，根据第二段后半部分内容可知该项正确。</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项，</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杜甫对诗歌体式的认识超越了同时代的诗人，因此其创作有着与众不同的审美取向</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错误。根据原文第二段</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但七绝这种体式的表现潜能尚未充分得到开掘，杜甫发现了这种诗体还有适宜于表现多种生活情趣的潜力”可知，杜甫再次开掘了七绝的表现潜能，并不能就此说他对诗歌体式的认识超越了同时代的诗人，他也并没有因此在创作中表现出与众不同的审美取向。选项说法不正确。</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项，</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诗歌创作多抒发与友人的交游之乐</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错误。根据原文第三段</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其一是诗人善于捕捉自然景物和人居环境中的生机和处处可见的趣味……其二是在人际交往和应酬中的雅兴和逸趣……其三是七绝本身文字组合的趣味”可知，“与友人的交游之乐”只不过是杜甫七绝“别趣”中的一部分，并不能说杜甫在成都和夔州期间的诗歌多抒发的是与友人的交游之乐。选项说法不正确。</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D</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项，</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以《江畔独步寻花七绝句》为代表的七绝是认可度最高的作品</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错误。根据原文第四段</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FF0000"/>
                </a:solidFill>
                <a:latin typeface="宋体" panose="02010600030101010101" pitchFamily="2" charset="-122"/>
                <a:ea typeface="宋体" pitchFamily="2" charset="-122"/>
                <a:cs typeface="Times New Roman" panose="02020603050405020304" pitchFamily="18" charset="0"/>
              </a:rPr>
              <a:t>而最能体现其善于发掘内心情绪、突显诗人自己性情面目的作品，还是《江畔独步寻花七绝句》和《漫兴九首》这两组名作”可知，《江畔独步寻花七绝句》是最能体现杜甫“善于发掘内心情绪、突显诗人自己性情面目”的作品，原文中也并没有提到七绝是杜甫认可度最高的作品。选项说法不正确。</a:t>
            </a:r>
            <a:endParaRPr lang="zh-CN" altLang="zh-CN" sz="1600" kern="100">
              <a:latin typeface="宋体" pitchFamily="2" charset="-122"/>
              <a:ea typeface="宋体"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90677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（四）（湖南师大附中</a:t>
            </a:r>
            <a:r>
              <a:rPr lang="en-US" altLang="zh-CN" sz="2800" spc="500">
                <a:solidFill>
                  <a:srgbClr val="B79F47"/>
                </a:solidFill>
              </a:rPr>
              <a:t>2020</a:t>
            </a:r>
            <a:r>
              <a:rPr lang="zh-CN" altLang="en-US" sz="2800" spc="500">
                <a:solidFill>
                  <a:srgbClr val="B79F47"/>
                </a:solidFill>
              </a:rPr>
              <a:t>届高三第</a:t>
            </a:r>
            <a:r>
              <a:rPr lang="en-US" altLang="zh-CN" sz="2800" spc="500">
                <a:solidFill>
                  <a:srgbClr val="B79F47"/>
                </a:solidFill>
              </a:rPr>
              <a:t>6</a:t>
            </a:r>
            <a:r>
              <a:rPr lang="zh-CN" altLang="en-US" sz="2800" spc="500">
                <a:solidFill>
                  <a:srgbClr val="B79F47"/>
                </a:solidFill>
              </a:rPr>
              <a:t>次月考）</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中华传统文化包含着厚重的人文历史和民族精神，是人类文明重要的组成部分。如何表达传统文化巳成为当代中国艺术创作而临的重要课题。以中国传统文化为主线，用现代表达形式对传统文化进行借用与创新的意义不仅仅是对传统文化进行展示，更是以当代艺术形式传递传统文化生命力，是对艺术人文精神的再造。</a:t>
            </a: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传统文化的形成和表达，巳成为一种约定俗成的固定模式，保持稳定是传统文化的特色，但也对传统文化发展带来阻碍。社会的发展、意识的更新，降低了人们对传统文化的关汪度。人们更喜欢追逐朔流，一些传统节日的传统文化味道正在消退，如春节、端午、中秋等节日在个别地方巳经沦为”饺子节、粽子节、月饼节”。随着西方思想文化东进，西方节日如圣诞节、情人节为年轻人热衷，大量中学生用孰练英语完成大学四级考试后，却不能连贾地阅读出一篇传承千载的古诗词散文。造成传统文化魅力缺失的关键因素是整个社会对传统文化缺乏重视，以至于人们对传统文化表达缺乏兴趣。从东西方文化乃至古今文化属性看，文化从本质上来说并无优劣。西方现代文化因其强大的传播力，影响着现代人的思维，传统文化受西方文化冲击打压，让一些人对传统文化的生命力和价值产生疑虑。事实上，产生传统民族传承危机的原因并非传统文化差于西方，而是文化表达方式及有与时俱进。</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01383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（四）（湖南师大附中</a:t>
            </a:r>
            <a:r>
              <a:rPr lang="en-US" altLang="zh-CN" sz="2800" spc="500">
                <a:solidFill>
                  <a:srgbClr val="B79F47"/>
                </a:solidFill>
              </a:rPr>
              <a:t>2020</a:t>
            </a:r>
            <a:r>
              <a:rPr lang="zh-CN" altLang="en-US" sz="2800" spc="500">
                <a:solidFill>
                  <a:srgbClr val="B79F47"/>
                </a:solidFill>
              </a:rPr>
              <a:t>届高三第</a:t>
            </a:r>
            <a:r>
              <a:rPr lang="en-US" altLang="zh-CN" sz="2800" spc="500">
                <a:solidFill>
                  <a:srgbClr val="B79F47"/>
                </a:solidFill>
              </a:rPr>
              <a:t>6</a:t>
            </a:r>
            <a:r>
              <a:rPr lang="zh-CN" altLang="en-US" sz="2800" spc="500">
                <a:solidFill>
                  <a:srgbClr val="B79F47"/>
                </a:solidFill>
              </a:rPr>
              <a:t>次月考）</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现代文化是现代人为适应时代需求和发展形成的一种新文化体现。传统文化要想在现代社会中传承发展，就应融合于现代文化中，借助现代文化传递传统文化魅力。用流行文化表达古曲新声，让我们能在歌曲《发如雪》中体会到《将进酒》所描绘的”君不见高堂明镜悲白发，朝如青丝暮成雪”的意境；传统武术魅力通过以李小龙为代表的功夫电影走向世界；近些年，如《功夫熊猫》《花木兰》等好莱坞电影中的中国文化元素也在不断增多。这些当代视听产品大量采撕中国传统文化资源，无一不是看重中国文化的独特魅力和价值，再利用现代数字手段来表达。这不仅产生了巨大影响，更形成强大的经济效益，增强了中国文化的感染力，对中华传统文化的开拓发展产生了积极意义。</a:t>
            </a: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科技是推动文明发展的动力，传统文化可与高科技手段融合创新，使原本固定模式下的传统文化表现科技化、动态化，展现时代特色演绎创新生机与店力。在</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2008</a:t>
            </a: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年北京奥运会开幕式上，巨大的光影画轴徐徐舒展，代表中华传统文化的山水墨彩、古陶、玉器等跃然纸上，在这一瞬间，传统文化所体现的古典美与高科技光阵结合，呈现出美轮美奂的艺术氛围，这无疑是传统文化以现代科技表达的成功典范。</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79808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（四）（湖南师大附中</a:t>
            </a:r>
            <a:r>
              <a:rPr lang="en-US" altLang="zh-CN" sz="2800" spc="500">
                <a:solidFill>
                  <a:srgbClr val="B79F47"/>
                </a:solidFill>
              </a:rPr>
              <a:t>2020</a:t>
            </a:r>
            <a:r>
              <a:rPr lang="zh-CN" altLang="en-US" sz="2800" spc="500">
                <a:solidFill>
                  <a:srgbClr val="B79F47"/>
                </a:solidFill>
              </a:rPr>
              <a:t>届高三第</a:t>
            </a:r>
            <a:r>
              <a:rPr lang="en-US" altLang="zh-CN" sz="2800" spc="500">
                <a:solidFill>
                  <a:srgbClr val="B79F47"/>
                </a:solidFill>
              </a:rPr>
              <a:t>6</a:t>
            </a:r>
            <a:r>
              <a:rPr lang="zh-CN" altLang="en-US" sz="2800" spc="500">
                <a:solidFill>
                  <a:srgbClr val="B79F47"/>
                </a:solidFill>
              </a:rPr>
              <a:t>次月考）</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传统文化大胆地走出去，向世界传递中华传统文化以和为贵、守诚信、求大同的价值追求，通过文化交往有利于促进国冢、民族间的和谐。英国哲学冢罗素对中国文化推崇备至，他曾说：”中国传统文化中的伦理品质若能够被世界采纳，世界将充满欢乐祥和。”因此，传统文化要善于结合世界潮流与民族特色，将传统文化基因推广传播，把具有当代价值的文化精神在世界上弘扬起来，使中华传统文化精神文化价值被世界认可。</a:t>
            </a:r>
          </a:p>
          <a:p>
            <a:pPr indent="457200" algn="just">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传统文化的传承发展要适应现代人求新求变的欣赏需求。我们应以发展、创新、宽容的态度对待传统文化与时代的结合，将传统文化底蕴在新时代焕发出来，展现其特有的文化魅力。</a:t>
            </a:r>
          </a:p>
          <a:p>
            <a:pPr indent="457200" algn="r">
              <a:lnSpc>
                <a:spcPct val="150000"/>
              </a:lnSpc>
              <a:buNone/>
            </a:pPr>
            <a:r>
              <a:rPr lang="zh-CN"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（摘编自张兴华《传统文化如何表达才能彰显魅力》）</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31915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（四）（湖南师大附中</a:t>
            </a:r>
            <a:r>
              <a:rPr lang="en-US" altLang="zh-CN" sz="2800" spc="500">
                <a:solidFill>
                  <a:srgbClr val="B79F47"/>
                </a:solidFill>
              </a:rPr>
              <a:t>2020</a:t>
            </a:r>
            <a:r>
              <a:rPr lang="zh-CN" altLang="en-US" sz="2800" spc="500">
                <a:solidFill>
                  <a:srgbClr val="B79F47"/>
                </a:solidFill>
              </a:rPr>
              <a:t>届高三第</a:t>
            </a:r>
            <a:r>
              <a:rPr lang="en-US" altLang="zh-CN" sz="2800" spc="500">
                <a:solidFill>
                  <a:srgbClr val="B79F47"/>
                </a:solidFill>
              </a:rPr>
              <a:t>6</a:t>
            </a:r>
            <a:r>
              <a:rPr lang="zh-CN" altLang="en-US" sz="2800" spc="500">
                <a:solidFill>
                  <a:srgbClr val="B79F47"/>
                </a:solidFill>
              </a:rPr>
              <a:t>次月考）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1. </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列关于原文内容的理解和分析，正确的一项是（）。</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现代表达形式能展示并激发出传统文化的生命活力，是对艺术人文精神的再造。</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传统节日的文化味道得到传承的关键在于提升整个社会对传统文化的重视程度。</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人们只要正确认知了文化的本质，就能打消对传统文化生命力和价值的疑惑。</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当代视听产品借助现代文化传递传统文化魅力对开拓发展中华传统文化而言利大于弊。</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11198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sz="half" idx="1"/>
          </p:nvPr>
        </p:nvSpPr>
        <p:spPr>
          <a:xfrm>
            <a:off x="838200" y="1825625"/>
            <a:ext cx="9972230" cy="4351338"/>
          </a:xfrm>
        </p:spPr>
        <p:txBody>
          <a:bodyPr>
            <a:normAutofit fontScale="92500" lnSpcReduction="10000"/>
          </a:bodyPr>
          <a:lstStyle/>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一</a:t>
            </a: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解题步骤</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二</a:t>
            </a: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论证结构</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三</a:t>
            </a: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论点</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四</a:t>
            </a: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论据</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五</a:t>
            </a: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论证方法</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六</a:t>
            </a: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论证前提</a:t>
            </a:r>
          </a:p>
          <a:p>
            <a:pPr indent="0" algn="just">
              <a:lnSpc>
                <a:spcPct val="150000"/>
              </a:lnSpc>
              <a:buNone/>
            </a:pP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七</a:t>
            </a:r>
            <a:r>
              <a:rPr lang="en-US" altLang="zh-CN"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 </a:t>
            </a: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论证立场</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（四）（湖南师大附中</a:t>
            </a:r>
            <a:r>
              <a:rPr lang="en-US" altLang="zh-CN" sz="2800" spc="500">
                <a:solidFill>
                  <a:srgbClr val="B79F47"/>
                </a:solidFill>
              </a:rPr>
              <a:t>2020</a:t>
            </a:r>
            <a:r>
              <a:rPr lang="zh-CN" altLang="en-US" sz="2800" spc="500">
                <a:solidFill>
                  <a:srgbClr val="B79F47"/>
                </a:solidFill>
              </a:rPr>
              <a:t>届高三第</a:t>
            </a:r>
            <a:r>
              <a:rPr lang="en-US" altLang="zh-CN" sz="2800" spc="500">
                <a:solidFill>
                  <a:srgbClr val="B79F47"/>
                </a:solidFill>
              </a:rPr>
              <a:t>6</a:t>
            </a:r>
            <a:r>
              <a:rPr lang="zh-CN" altLang="en-US" sz="2800" spc="500">
                <a:solidFill>
                  <a:srgbClr val="B79F47"/>
                </a:solidFill>
              </a:rPr>
              <a:t>次月考）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】B </a:t>
            </a:r>
          </a:p>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项，“现代表达形式能展示并激发出传统文化的生命活力”分析错误，曲解文意，原文说现代表达形式对传统文化的意义“不仅仅是对传统文化进行展示，更是以当代艺术形式传递传统文化生命力”。</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项，“只要</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就</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的说法过于绝对。</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项，“对中华传统文化开拓发展而利大于弊”分析错误，无中生有，原文并没有说到利弊比较。故本题应选</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a:t>
            </a:r>
            <a:endParaRPr lang="zh-CN" altLang="zh-CN" sz="1600" kern="100">
              <a:solidFill>
                <a:srgbClr val="FF0000"/>
              </a:solidFill>
              <a:latin typeface="宋体" panose="02010600030101010101" pitchFamily="2" charset="-122"/>
              <a:ea typeface="宋体"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95461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（四）（湖南师大附中</a:t>
            </a:r>
            <a:r>
              <a:rPr lang="en-US" altLang="zh-CN" sz="2800" spc="500">
                <a:solidFill>
                  <a:srgbClr val="B79F47"/>
                </a:solidFill>
              </a:rPr>
              <a:t>2020</a:t>
            </a:r>
            <a:r>
              <a:rPr lang="zh-CN" altLang="en-US" sz="2800" spc="500">
                <a:solidFill>
                  <a:srgbClr val="B79F47"/>
                </a:solidFill>
              </a:rPr>
              <a:t>届高三第</a:t>
            </a:r>
            <a:r>
              <a:rPr lang="en-US" altLang="zh-CN" sz="2800" spc="500">
                <a:solidFill>
                  <a:srgbClr val="B79F47"/>
                </a:solidFill>
              </a:rPr>
              <a:t>6</a:t>
            </a:r>
            <a:r>
              <a:rPr lang="zh-CN" altLang="en-US" sz="2800" spc="500">
                <a:solidFill>
                  <a:srgbClr val="B79F47"/>
                </a:solidFill>
              </a:rPr>
              <a:t>次月考）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2. </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下列对原文论证的相关分析，不正确的一项是（）。</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全文采用了总</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总的结构，依照提出问题、分析问题、解决问题的逻辑展开论证，层层推进，思路清晰。</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全文从借助现代文化平台、利用高科技手段、开拓</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走出去</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的思维三个角度讨论了传统文化彰显魅力的路径。</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文章第二段通过对比论证了之所以一些人对传统文化的生命力和价值产生疑虑，是因为中西方文化存在着差距。</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作者引用罗素的话意在阐明文化要</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走出去</a:t>
            </a: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，同时在一定程度上也反映了中国传统文化并未得到世界认同的现状。</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63394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（四）（湖南师大附中</a:t>
            </a:r>
            <a:r>
              <a:rPr lang="en-US" altLang="zh-CN" sz="2800" spc="500">
                <a:solidFill>
                  <a:srgbClr val="B79F47"/>
                </a:solidFill>
              </a:rPr>
              <a:t>2020</a:t>
            </a:r>
            <a:r>
              <a:rPr lang="zh-CN" altLang="en-US" sz="2800" spc="500">
                <a:solidFill>
                  <a:srgbClr val="B79F47"/>
                </a:solidFill>
              </a:rPr>
              <a:t>届高三第</a:t>
            </a:r>
            <a:r>
              <a:rPr lang="en-US" altLang="zh-CN" sz="2800" spc="500">
                <a:solidFill>
                  <a:srgbClr val="B79F47"/>
                </a:solidFill>
              </a:rPr>
              <a:t>6</a:t>
            </a:r>
            <a:r>
              <a:rPr lang="zh-CN" altLang="en-US" sz="2800" spc="500">
                <a:solidFill>
                  <a:srgbClr val="B79F47"/>
                </a:solidFill>
              </a:rPr>
              <a:t>次月考）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 </a:t>
            </a:r>
          </a:p>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项，“之所以一些人对传统文化的生命力和价值产生疑虑，是因为中西方文化存在着差距”，强加因果，且依据文中观点，“文化本质上来说并尤优劣”。故本题应选</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a:t>
            </a:r>
            <a:endParaRPr lang="zh-CN" altLang="zh-CN" sz="1600" kern="100">
              <a:solidFill>
                <a:srgbClr val="FF0000"/>
              </a:solidFill>
              <a:latin typeface="宋体" panose="02010600030101010101" pitchFamily="2" charset="-122"/>
              <a:ea typeface="宋体"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15106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（四）（湖南师大附中</a:t>
            </a:r>
            <a:r>
              <a:rPr lang="en-US" altLang="zh-CN" sz="2800" spc="500">
                <a:solidFill>
                  <a:srgbClr val="B79F47"/>
                </a:solidFill>
              </a:rPr>
              <a:t>2020</a:t>
            </a:r>
            <a:r>
              <a:rPr lang="zh-CN" altLang="en-US" sz="2800" spc="500">
                <a:solidFill>
                  <a:srgbClr val="B79F47"/>
                </a:solidFill>
              </a:rPr>
              <a:t>届高三第</a:t>
            </a:r>
            <a:r>
              <a:rPr lang="en-US" altLang="zh-CN" sz="2800" spc="500">
                <a:solidFill>
                  <a:srgbClr val="B79F47"/>
                </a:solidFill>
              </a:rPr>
              <a:t>6</a:t>
            </a:r>
            <a:r>
              <a:rPr lang="zh-CN" altLang="en-US" sz="2800" spc="500">
                <a:solidFill>
                  <a:srgbClr val="B79F47"/>
                </a:solidFill>
              </a:rPr>
              <a:t>次月考）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3. </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根据原文内容，下列说法不正确的一项是（）。</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A.</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歌曲《兰亭序》有机结合传统文化与现代音乐流行元素，让我们能感知到传统旋律中温婉抒情的书法之韵。</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B.</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《中国诗词大会》以比拼诗词知识的形式迎合了现代人求新求变的欣赏需求，进而掀起了重温古诗词的热潮。</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C.</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传统文化的形成和表达已形成固定模式，有利有弊，科技能消除固定模式对传统文化发展带来的阻碍。</a:t>
            </a:r>
          </a:p>
          <a:p>
            <a:pPr indent="0" algn="just">
              <a:lnSpc>
                <a:spcPct val="150000"/>
              </a:lnSpc>
              <a:buNone/>
            </a:pPr>
            <a:r>
              <a:rPr lang="en-US" altLang="zh-CN" sz="1600" kern="100">
                <a:solidFill>
                  <a:srgbClr val="032D49"/>
                </a:solidFill>
                <a:latin typeface="宋体" panose="02010600030101010101" pitchFamily="2" charset="-122"/>
                <a:ea typeface="宋体" pitchFamily="2" charset="-122"/>
                <a:cs typeface="Times New Roman" panose="02020603050405020304" pitchFamily="18" charset="0"/>
              </a:rPr>
              <a:t>D.</a:t>
            </a:r>
            <a:r>
              <a:rPr lang="zh-CN" altLang="zh-CN" sz="1600" kern="100">
                <a:solidFill>
                  <a:srgbClr val="032D49"/>
                </a:solidFill>
                <a:latin typeface="宋体" panose="02010600030101010101" pitchFamily="2" charset="-122"/>
                <a:ea typeface="宋体" pitchFamily="2" charset="-122"/>
                <a:cs typeface="Times New Roman" panose="02020603050405020304" pitchFamily="18" charset="0"/>
              </a:rPr>
              <a:t>当前西方文化更受追捧是因为它善于借助时代特点，成功地将西方传统文化附加在了现代事物上。</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77446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（四）（湖南师大附中</a:t>
            </a:r>
            <a:r>
              <a:rPr lang="en-US" altLang="zh-CN" sz="2800" spc="500">
                <a:solidFill>
                  <a:srgbClr val="B79F47"/>
                </a:solidFill>
              </a:rPr>
              <a:t>2020</a:t>
            </a:r>
            <a:r>
              <a:rPr lang="zh-CN" altLang="en-US" sz="2800" spc="500">
                <a:solidFill>
                  <a:srgbClr val="B79F47"/>
                </a:solidFill>
              </a:rPr>
              <a:t>届高三第</a:t>
            </a:r>
            <a:r>
              <a:rPr lang="en-US" altLang="zh-CN" sz="2800" spc="500">
                <a:solidFill>
                  <a:srgbClr val="B79F47"/>
                </a:solidFill>
              </a:rPr>
              <a:t>6</a:t>
            </a:r>
            <a:r>
              <a:rPr lang="zh-CN" altLang="en-US" sz="2800" spc="500">
                <a:solidFill>
                  <a:srgbClr val="B79F47"/>
                </a:solidFill>
              </a:rPr>
              <a:t>次月考）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 </a:t>
            </a:r>
          </a:p>
          <a:p>
            <a:pPr indent="0" algn="just">
              <a:lnSpc>
                <a:spcPct val="150000"/>
              </a:lnSpc>
              <a:buNone/>
            </a:pP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科技能消除固定模式对传统文化发展带来的阻碍”说法错误。结合文中第二段传统文化的形成和表达，已成为一种约定俗成的固定模式，保持稳定是传统文化的特色，但也对传统文化发展带来阻碍和第四段使原本固定模式下的传统文化表现科技化动态化，展现时代特色演绎创新生机与活力”，可知</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项用“消除”一词大了科技的作用，推断过于绝对。且“固定模式有利</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的说法于文无据。故本题应选</a:t>
            </a:r>
            <a:r>
              <a:rPr lang="en-US" altLang="zh-CN" sz="1600" kern="100">
                <a:solidFill>
                  <a:srgbClr val="FF0000"/>
                </a:solidFill>
                <a:latin typeface="宋体" panose="02010600030101010101" pitchFamily="2" charset="-122"/>
                <a:ea typeface="宋体"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itchFamily="2" charset="-122"/>
                <a:cs typeface="Times New Roman" panose="02020603050405020304" pitchFamily="18" charset="0"/>
              </a:rPr>
              <a:t>。</a:t>
            </a:r>
            <a:endParaRPr lang="zh-CN" altLang="zh-CN" sz="1600" kern="100">
              <a:latin typeface="宋体" panose="02010600030101010101" pitchFamily="2" charset="-122"/>
              <a:ea typeface="宋体"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pic>
        <p:nvPicPr>
          <p:cNvPr id="6" name="New picture" hidden="1"/>
          <p:cNvPicPr/>
          <p:nvPr/>
        </p:nvPicPr>
        <p:blipFill>
          <a:blip r:embed="rId2"/>
          <a:stretch>
            <a:fillRect/>
          </a:stretch>
        </p:blipFill>
        <p:spPr>
          <a:xfrm>
            <a:off x="12026900" y="12344400"/>
            <a:ext cx="431800" cy="469900"/>
          </a:xfrm>
          <a:prstGeom prst="cube">
            <a:avLst/>
          </a:prstGeom>
        </p:spPr>
      </p:pic>
    </p:spTree>
    <p:extLst>
      <p:ext uri="{BB962C8B-B14F-4D97-AF65-F5344CB8AC3E}">
        <p14:creationId xmlns:p14="http://schemas.microsoft.com/office/powerpoint/2010/main" val="4205868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Autofit/>
          </a:bodyPr>
          <a:lstStyle/>
          <a:p>
            <a:pPr indent="0" algn="just">
              <a:lnSpc>
                <a:spcPct val="150000"/>
              </a:lnSpc>
              <a:buNone/>
            </a:pP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一</a:t>
            </a: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解题步骤</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解答本考点题目，要仔细阅读各个选项，精读开头段、结尾段和每段第一句话。同时注意主体段落中“一方面</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另一方面</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首先</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其次</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等类似表述。理清文章结构，找出中心论点和分论点，再将选项与原文一一比对，找出选项错误，确定答案。</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87698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二</a:t>
            </a:r>
            <a:r>
              <a:rPr lang="en-US" altLang="zh-CN"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论证结构</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层进式：论述内容由此及彼、由浅入深</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对照式：使用对比的手法论证</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总分式：一般有“总</a:t>
            </a:r>
            <a:r>
              <a:rPr lang="en-US" altLang="zh-CN"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分</a:t>
            </a:r>
            <a:r>
              <a:rPr lang="en-US" altLang="zh-CN"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总”“总</a:t>
            </a:r>
            <a:r>
              <a:rPr lang="en-US" altLang="zh-CN"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分”等形式</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并列式：用几个分论点来论述中心论点</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8914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rmAutofit/>
          </a:bodyPr>
          <a:lstStyle/>
          <a:p>
            <a:pPr indent="0" algn="just">
              <a:lnSpc>
                <a:spcPct val="150000"/>
              </a:lnSpc>
              <a:buNone/>
            </a:pP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三</a:t>
            </a:r>
            <a:r>
              <a:rPr lang="en-US" altLang="zh-CN"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论点</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论点是作者对所论述的问题提出的见解、主张。包括中心论点和分论点。中心论点一般位于文章的开头或结尾。分论点一般位于每段的开头或结尾。有时，文章设置有过渡段或过渡句，从这些段落和句子中也可以提炼出论点。</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88785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9022</Words>
  <Application>Microsoft Office PowerPoint</Application>
  <PresentationFormat>自定义</PresentationFormat>
  <Paragraphs>268</Paragraphs>
  <Slides>64</Slides>
  <Notes>7</Notes>
  <HiddenSlides>0</HiddenSlides>
  <MMClips>0</MMClips>
  <ScaleCrop>false</ScaleCrop>
  <HeadingPairs>
    <vt:vector size="4" baseType="variant">
      <vt:variant>
        <vt:lpstr>主题</vt:lpstr>
      </vt:variant>
      <vt:variant>
        <vt:i4>1</vt:i4>
      </vt:variant>
      <vt:variant>
        <vt:lpstr>幻灯片标题</vt:lpstr>
      </vt:variant>
      <vt:variant>
        <vt:i4>64</vt:i4>
      </vt:variant>
    </vt:vector>
  </HeadingPairs>
  <TitlesOfParts>
    <vt:vector size="65" baseType="lpstr">
      <vt:lpstr>Office 主题</vt:lpstr>
      <vt:lpstr>专题16 论述类阅读之分析文章结构、论点、论据和论证方法</vt:lpstr>
      <vt:lpstr>PowerPoint 演示文稿</vt:lpstr>
      <vt:lpstr>PowerPoint 演示文稿</vt:lpstr>
      <vt:lpstr>考向讲解</vt:lpstr>
      <vt:lpstr>PowerPoint 演示文稿</vt:lpstr>
      <vt:lpstr>重点知识</vt:lpstr>
      <vt:lpstr>重点知识</vt:lpstr>
      <vt:lpstr>重点知识</vt:lpstr>
      <vt:lpstr>重点知识</vt:lpstr>
      <vt:lpstr>重点知识</vt:lpstr>
      <vt:lpstr>重点知识</vt:lpstr>
      <vt:lpstr>重点知识</vt:lpstr>
      <vt:lpstr>重点知识</vt:lpstr>
      <vt:lpstr>PowerPoint 演示文稿</vt:lpstr>
      <vt:lpstr>易错易混</vt:lpstr>
      <vt:lpstr>易错易混</vt:lpstr>
      <vt:lpstr>易错易混</vt:lpstr>
      <vt:lpstr>PowerPoint 演示文稿</vt:lpstr>
      <vt:lpstr>例1. 2018全国Ⅰ</vt:lpstr>
      <vt:lpstr>例1. 2018全国Ⅰ</vt:lpstr>
      <vt:lpstr>例1. 2018全国Ⅰ</vt:lpstr>
      <vt:lpstr>例1. 2018全国Ⅰ</vt:lpstr>
      <vt:lpstr>例2. 2017全国Ⅲ</vt:lpstr>
      <vt:lpstr>例2. 2017全国Ⅲ</vt:lpstr>
      <vt:lpstr>例2. 2017全国Ⅲ</vt:lpstr>
      <vt:lpstr>例2. 2017全国Ⅲ</vt:lpstr>
      <vt:lpstr>PowerPoint 演示文稿</vt:lpstr>
      <vt:lpstr>【课堂总结】</vt:lpstr>
      <vt:lpstr>PowerPoint 演示文稿</vt:lpstr>
      <vt:lpstr>（一）（2019新课标全国Ⅱ）</vt:lpstr>
      <vt:lpstr>（一）（2019新课标全国Ⅱ）</vt:lpstr>
      <vt:lpstr>（一）（2019新课标全国Ⅱ）</vt:lpstr>
      <vt:lpstr>（一）（2019新课标全国Ⅱ）</vt:lpstr>
      <vt:lpstr>（一）（2019新课标全国Ⅱ）</vt:lpstr>
      <vt:lpstr>（一）（2019新课标全国Ⅱ）</vt:lpstr>
      <vt:lpstr>（一）（2019新课标全国Ⅱ）</vt:lpstr>
      <vt:lpstr>（一）（2019新课标全国Ⅱ）</vt:lpstr>
      <vt:lpstr>（二）（合肥市2020届高三线上考试）</vt:lpstr>
      <vt:lpstr>（二）（合肥市2020届高三线上考试）</vt:lpstr>
      <vt:lpstr>（二）（合肥市2020届高三线上考试）</vt:lpstr>
      <vt:lpstr>（二）（合肥市2020届高三线上考试）</vt:lpstr>
      <vt:lpstr>（二）（合肥市2020届高三线上考试）</vt:lpstr>
      <vt:lpstr>（二）（合肥市2020届高三线上考试）</vt:lpstr>
      <vt:lpstr>（二）（合肥市2020届高三线上考试）</vt:lpstr>
      <vt:lpstr>（二）（合肥市2020届高三线上考试）</vt:lpstr>
      <vt:lpstr>（二）（合肥市2020届高三线上考试）</vt:lpstr>
      <vt:lpstr>（三）（广州市2020届高三阶段性测试）</vt:lpstr>
      <vt:lpstr>（三）（广州市2020届高三阶段性测试）</vt:lpstr>
      <vt:lpstr>（三）（广州市2020届高三阶段性测试）</vt:lpstr>
      <vt:lpstr>（三）（广州市2020届高三阶段性测试）</vt:lpstr>
      <vt:lpstr>（三）（广州市2020届高三阶段性测试）</vt:lpstr>
      <vt:lpstr>（三）（广州市2020届高三阶段性测试）</vt:lpstr>
      <vt:lpstr>（三）（广州市2020届高三阶段性测试）</vt:lpstr>
      <vt:lpstr>（三）（广州市2020届高三阶段性测试）</vt:lpstr>
      <vt:lpstr>（三）（广州市2020届高三阶段性测试）</vt:lpstr>
      <vt:lpstr>（四）（湖南师大附中2020届高三第6次月考）</vt:lpstr>
      <vt:lpstr>（四）（湖南师大附中2020届高三第6次月考）</vt:lpstr>
      <vt:lpstr>（四）（湖南师大附中2020届高三第6次月考）</vt:lpstr>
      <vt:lpstr>（四）（湖南师大附中2020届高三第6次月考）</vt:lpstr>
      <vt:lpstr>（四）（湖南师大附中2020届高三第6次月考）</vt:lpstr>
      <vt:lpstr>（四）（湖南师大附中2020届高三第6次月考）</vt:lpstr>
      <vt:lpstr>（四）（湖南师大附中2020届高三第6次月考）</vt:lpstr>
      <vt:lpstr>（四）（湖南师大附中2020届高三第6次月考）</vt:lpstr>
      <vt:lpstr>（四）（湖南师大附中2020届高三第6次月考）</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专题16 论述类阅读之分析文章结构、论点、论据和论证方法</dc:title>
  <dc:creator>rbm.xkw.com</dc:creator>
  <cp:lastModifiedBy>hj</cp:lastModifiedBy>
  <cp:revision>2</cp:revision>
  <cp:lastPrinted>2020-11-09T14:21:37Z</cp:lastPrinted>
  <dcterms:created xsi:type="dcterms:W3CDTF">2020-11-09T14:21:37Z</dcterms:created>
  <dcterms:modified xsi:type="dcterms:W3CDTF">2021-01-02T09:36:08Z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