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56" r:id="rId3"/>
    <p:sldId id="257" r:id="rId4"/>
    <p:sldId id="259" r:id="rId5"/>
    <p:sldId id="261" r:id="rId6"/>
    <p:sldId id="260" r:id="rId7"/>
    <p:sldId id="258" r:id="rId8"/>
    <p:sldId id="287" r:id="rId9"/>
    <p:sldId id="262" r:id="rId10"/>
    <p:sldId id="270" r:id="rId11"/>
    <p:sldId id="268" r:id="rId12"/>
    <p:sldId id="263" r:id="rId13"/>
    <p:sldId id="267" r:id="rId14"/>
    <p:sldId id="266" r:id="rId15"/>
    <p:sldId id="265" r:id="rId16"/>
    <p:sldId id="271" r:id="rId17"/>
    <p:sldId id="272" r:id="rId18"/>
    <p:sldId id="264" r:id="rId19"/>
    <p:sldId id="277" r:id="rId20"/>
    <p:sldId id="273" r:id="rId21"/>
    <p:sldId id="276" r:id="rId22"/>
    <p:sldId id="274" r:id="rId23"/>
    <p:sldId id="275" r:id="rId24"/>
    <p:sldId id="278" r:id="rId25"/>
    <p:sldId id="288" r:id="rId26"/>
    <p:sldId id="279" r:id="rId2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/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718" autoAdjust="0"/>
  </p:normalViewPr>
  <p:slideViewPr>
    <p:cSldViewPr>
      <p:cViewPr varScale="1">
        <p:scale>
          <a:sx n="85" d="100"/>
          <a:sy n="85" d="100"/>
        </p:scale>
        <p:origin x="-1122" y="-78"/>
      </p:cViewPr>
      <p:guideLst>
        <p:guide orient="horz" pos="2160"/>
        <p:guide pos="289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9"/>
          <p:cNvGrpSpPr/>
          <p:nvPr/>
        </p:nvGrpSpPr>
        <p:grpSpPr>
          <a:xfrm>
            <a:off x="-9525" y="0"/>
            <a:ext cx="9153525" cy="6858000"/>
            <a:chOff x="-9525" y="0"/>
            <a:chExt cx="9153525" cy="6858000"/>
          </a:xfrm>
        </p:grpSpPr>
        <p:pic>
          <p:nvPicPr>
            <p:cNvPr id="14" name="图片 13"/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11667"/>
            <a:stretch>
              <a:fillRect/>
            </a:stretch>
          </p:blipFill>
          <p:spPr>
            <a:xfrm>
              <a:off x="-9525" y="0"/>
              <a:ext cx="8077200" cy="6858000"/>
            </a:xfrm>
            <a:prstGeom prst="rect">
              <a:avLst/>
            </a:prstGeom>
          </p:spPr>
        </p:pic>
        <p:sp>
          <p:nvSpPr>
            <p:cNvPr id="16" name="矩形 15"/>
            <p:cNvSpPr/>
            <p:nvPr userDrawn="1"/>
          </p:nvSpPr>
          <p:spPr>
            <a:xfrm>
              <a:off x="7981950" y="0"/>
              <a:ext cx="1162050" cy="6858000"/>
            </a:xfrm>
            <a:prstGeom prst="rect">
              <a:avLst/>
            </a:prstGeom>
            <a:solidFill>
              <a:srgbClr val="F8F1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9FD15-94B0-4F04-BF1B-C2864285FA14}" type="datetimeFigureOut">
              <a:rPr lang="zh-CN" altLang="en-US" smtClean="0"/>
              <a:pPr/>
              <a:t>2016/12/26 Monday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1F743-5FAD-4DFD-8A54-547266855C7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3800474" y="3676571"/>
            <a:ext cx="4619625" cy="375928"/>
          </a:xfrm>
          <a:noFill/>
        </p:spPr>
        <p:txBody>
          <a:bodyPr>
            <a:noAutofit/>
          </a:bodyPr>
          <a:lstStyle>
            <a:lvl1pPr marL="0" indent="0" algn="r">
              <a:buNone/>
              <a:defRPr sz="1600" b="0">
                <a:solidFill>
                  <a:schemeClr val="tx1"/>
                </a:solidFill>
                <a:effectLst/>
                <a:latin typeface="+mn-ea"/>
                <a:ea typeface="+mn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3800474" y="2247900"/>
            <a:ext cx="4619625" cy="1334925"/>
          </a:xfrm>
        </p:spPr>
        <p:txBody>
          <a:bodyPr anchor="b">
            <a:noAutofit/>
          </a:bodyPr>
          <a:lstStyle>
            <a:lvl1pPr algn="r">
              <a:defRPr sz="3200" b="1" kern="1000" baseline="0">
                <a:solidFill>
                  <a:schemeClr val="accent1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9FD15-94B0-4F04-BF1B-C2864285FA14}" type="datetimeFigureOut">
              <a:rPr lang="zh-CN" altLang="en-US" smtClean="0"/>
              <a:pPr/>
              <a:t>2016/12/26 Monday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1F743-5FAD-4DFD-8A54-547266855C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7628468" y="365125"/>
            <a:ext cx="88688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1585382" y="365125"/>
            <a:ext cx="5949952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9FD15-94B0-4F04-BF1B-C2864285FA14}" type="datetimeFigureOut">
              <a:rPr lang="zh-CN" altLang="en-US" smtClean="0"/>
              <a:pPr/>
              <a:t>2016/12/26 Monday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1F743-5FAD-4DFD-8A54-547266855C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 sz="1600"/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9FD15-94B0-4F04-BF1B-C2864285FA14}" type="datetimeFigureOut">
              <a:rPr lang="zh-CN" altLang="en-US" smtClean="0"/>
              <a:pPr/>
              <a:t>2016/12/26 Monday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1F743-5FAD-4DFD-8A54-547266855C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1574007" y="2108201"/>
            <a:ext cx="5995988" cy="1235075"/>
          </a:xfrm>
        </p:spPr>
        <p:txBody>
          <a:bodyPr anchor="b">
            <a:normAutofit/>
          </a:bodyPr>
          <a:lstStyle>
            <a:lvl1pPr algn="ctr">
              <a:defRPr sz="27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3038170" y="3400425"/>
            <a:ext cx="3067663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9FD15-94B0-4F04-BF1B-C2864285FA14}" type="datetimeFigureOut">
              <a:rPr lang="zh-CN" altLang="en-US" smtClean="0"/>
              <a:pPr/>
              <a:t>2016/12/26 Monday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1F743-5FAD-4DFD-8A54-547266855C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049867" y="1244602"/>
            <a:ext cx="381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4889500" y="1244602"/>
            <a:ext cx="3820587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9FD15-94B0-4F04-BF1B-C2864285FA14}" type="datetimeFigureOut">
              <a:rPr lang="zh-CN" altLang="en-US" smtClean="0"/>
              <a:pPr/>
              <a:t>2016/12/26 Monday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1F743-5FAD-4DFD-8A54-547266855C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727199" y="118532"/>
            <a:ext cx="6984076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4577" y="1376362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824577" y="2200274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3885" y="1376362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823885" y="2200274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9FD15-94B0-4F04-BF1B-C2864285FA14}" type="datetimeFigureOut">
              <a:rPr lang="zh-CN" altLang="en-US" smtClean="0"/>
              <a:pPr/>
              <a:t>2016/12/26 Monday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1F743-5FAD-4DFD-8A54-547266855C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9FD15-94B0-4F04-BF1B-C2864285FA14}" type="datetimeFigureOut">
              <a:rPr lang="zh-CN" altLang="en-US" smtClean="0"/>
              <a:pPr/>
              <a:t>2016/12/26 Monday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1F743-5FAD-4DFD-8A54-547266855C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9FD15-94B0-4F04-BF1B-C2864285FA14}" type="datetimeFigureOut">
              <a:rPr lang="zh-CN" altLang="en-US" smtClean="0"/>
              <a:pPr/>
              <a:t>2016/12/26 Monday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1F743-5FAD-4DFD-8A54-547266855C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858443" y="533402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4115992" y="1063630"/>
            <a:ext cx="4629150" cy="4873625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858443" y="2133602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9FD15-94B0-4F04-BF1B-C2864285FA14}" type="datetimeFigureOut">
              <a:rPr lang="zh-CN" altLang="en-US" smtClean="0"/>
              <a:pPr/>
              <a:t>2016/12/26 Monday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1F743-5FAD-4DFD-8A54-547266855C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934644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4082125" y="987428"/>
            <a:ext cx="462915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934644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9FD15-94B0-4F04-BF1B-C2864285FA14}" type="datetimeFigureOut">
              <a:rPr lang="zh-CN" altLang="en-US" smtClean="0"/>
              <a:pPr/>
              <a:t>2016/12/26 Monday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1F743-5FAD-4DFD-8A54-547266855C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19"/>
          <p:cNvGrpSpPr/>
          <p:nvPr/>
        </p:nvGrpSpPr>
        <p:grpSpPr>
          <a:xfrm>
            <a:off x="-1" y="-394"/>
            <a:ext cx="9144001" cy="6858394"/>
            <a:chOff x="-1" y="-394"/>
            <a:chExt cx="9144001" cy="6858394"/>
          </a:xfrm>
        </p:grpSpPr>
        <p:pic>
          <p:nvPicPr>
            <p:cNvPr id="18" name="图片 17"/>
            <p:cNvPicPr>
              <a:picLocks noChangeAspect="1"/>
            </p:cNvPicPr>
            <p:nvPr userDrawn="1"/>
          </p:nvPicPr>
          <p:blipFill rotWithShape="1">
            <a:blip r:embed="rId1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4375"/>
            <a:stretch>
              <a:fillRect/>
            </a:stretch>
          </p:blipFill>
          <p:spPr>
            <a:xfrm>
              <a:off x="-1" y="-394"/>
              <a:ext cx="8756111" cy="6858393"/>
            </a:xfrm>
            <a:prstGeom prst="rect">
              <a:avLst/>
            </a:prstGeom>
          </p:spPr>
        </p:pic>
        <p:sp>
          <p:nvSpPr>
            <p:cNvPr id="19" name="矩形 18"/>
            <p:cNvSpPr/>
            <p:nvPr userDrawn="1"/>
          </p:nvSpPr>
          <p:spPr>
            <a:xfrm>
              <a:off x="8663519" y="-394"/>
              <a:ext cx="480481" cy="6858394"/>
            </a:xfrm>
            <a:prstGeom prst="rect">
              <a:avLst/>
            </a:prstGeom>
            <a:solidFill>
              <a:srgbClr val="F8F1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79FD15-94B0-4F04-BF1B-C2864285FA14}" type="datetimeFigureOut">
              <a:rPr lang="zh-CN" altLang="en-US" smtClean="0"/>
              <a:pPr/>
              <a:t>2016/12/26 Monday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A1F743-5FAD-4DFD-8A54-547266855C7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552450" y="1133474"/>
            <a:ext cx="8215844" cy="51001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52451" y="213918"/>
            <a:ext cx="8215844" cy="7960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/>
          </a:solidFill>
          <a:effectLst/>
          <a:latin typeface="+mj-ea"/>
          <a:ea typeface="+mj-ea"/>
          <a:cs typeface="+mj-cs"/>
        </a:defRPr>
      </a:lvl1pPr>
    </p:titleStyle>
    <p:bodyStyle>
      <a:lvl1pPr marL="361950" indent="-361950" algn="just" defTabSz="685800" rtl="0" eaLnBrk="1" latinLnBrk="0" hangingPunct="1">
        <a:lnSpc>
          <a:spcPct val="110000"/>
        </a:lnSpc>
        <a:spcBef>
          <a:spcPts val="1200"/>
        </a:spcBef>
        <a:spcAft>
          <a:spcPts val="0"/>
        </a:spcAft>
        <a:buClr>
          <a:schemeClr val="accent1"/>
        </a:buClr>
        <a:buSzPct val="50000"/>
        <a:buFont typeface="Wingdings 2" pitchFamily="18" charset="2"/>
        <a:buChar char=""/>
        <a:defRPr lang="zh-CN" altLang="en-US" sz="2400" kern="1200" baseline="0" dirty="0" smtClean="0">
          <a:solidFill>
            <a:schemeClr val="accent2">
              <a:lumMod val="75000"/>
            </a:schemeClr>
          </a:solidFill>
          <a:latin typeface="+mn-ea"/>
          <a:ea typeface="+mn-ea"/>
          <a:cs typeface="+mn-cs"/>
        </a:defRPr>
      </a:lvl1pPr>
      <a:lvl2pPr marL="361950" indent="-361950" algn="just" defTabSz="6858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6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 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8000">
                <a:solidFill>
                  <a:srgbClr val="FF0000"/>
                </a:solidFill>
                <a:latin typeface="黑体" charset="0"/>
                <a:ea typeface="黑体" charset="0"/>
              </a:rPr>
              <a:t> </a:t>
            </a:r>
            <a:r>
              <a:rPr sz="8000">
                <a:solidFill>
                  <a:srgbClr val="FF0000"/>
                </a:solidFill>
                <a:latin typeface="黑体" charset="0"/>
                <a:ea typeface="黑体" charset="0"/>
              </a:rPr>
              <a:t>瞻前顾后</a:t>
            </a:r>
            <a:r>
              <a:rPr sz="8000">
                <a:solidFill>
                  <a:srgbClr val="002060"/>
                </a:solidFill>
                <a:latin typeface="黑体" charset="0"/>
                <a:ea typeface="黑体" charset="0"/>
              </a:rPr>
              <a:t>读文本</a:t>
            </a:r>
          </a:p>
          <a:p>
            <a:pPr marL="0" indent="0">
              <a:buNone/>
            </a:pPr>
            <a:r>
              <a:rPr sz="8000">
                <a:solidFill>
                  <a:srgbClr val="FF0000"/>
                </a:solidFill>
                <a:latin typeface="黑体" charset="0"/>
                <a:ea typeface="黑体" charset="0"/>
              </a:rPr>
              <a:t> 左右逢源</a:t>
            </a:r>
            <a:r>
              <a:rPr sz="8000">
                <a:solidFill>
                  <a:srgbClr val="002060"/>
                </a:solidFill>
                <a:latin typeface="黑体" charset="0"/>
                <a:ea typeface="黑体" charset="0"/>
              </a:rPr>
              <a:t>补句子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补写题的原则：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sz="3600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考生在解答这类题时应遵循两个原则：</a:t>
            </a:r>
            <a:r>
              <a:rPr sz="36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形似与意谐</a:t>
            </a:r>
            <a:r>
              <a:rPr sz="3600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。</a:t>
            </a:r>
            <a:endParaRPr lang="en-US" sz="4000" dirty="0" smtClean="0">
              <a:solidFill>
                <a:schemeClr val="tx1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r>
              <a:rPr sz="36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形似</a:t>
            </a:r>
            <a:r>
              <a:rPr sz="3600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，即句子结构与前句一致。</a:t>
            </a:r>
            <a:endParaRPr lang="en-US" sz="4000" dirty="0" smtClean="0">
              <a:solidFill>
                <a:schemeClr val="tx1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r>
              <a:rPr sz="36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意谐</a:t>
            </a:r>
            <a:r>
              <a:rPr sz="3600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，即句子意义与前句连贯。</a:t>
            </a:r>
          </a:p>
          <a:p>
            <a:endParaRPr lang="zh-CN" altLang="en-US" sz="3600" dirty="0" smtClean="0">
              <a:solidFill>
                <a:schemeClr val="tx1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751" y="44373"/>
            <a:ext cx="8215844" cy="796011"/>
          </a:xfrm>
        </p:spPr>
        <p:txBody>
          <a:bodyPr>
            <a:normAutofit/>
          </a:bodyPr>
          <a:lstStyle/>
          <a:p>
            <a:r>
              <a:rPr lang="zh-CN" altLang="en-US" sz="3600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结合例题找技巧 </a:t>
            </a:r>
            <a:r>
              <a:rPr lang="en-US" altLang="zh-CN" sz="3600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3600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  </a:t>
            </a:r>
            <a:endParaRPr lang="zh-CN" altLang="en-US" sz="3600" dirty="0">
              <a:solidFill>
                <a:schemeClr val="tx1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50" y="854075"/>
            <a:ext cx="9105265" cy="6007100"/>
          </a:xfrm>
        </p:spPr>
        <p:txBody>
          <a:bodyPr>
            <a:normAutofit fontScale="57500" lnSpcReduction="10000"/>
          </a:bodyPr>
          <a:lstStyle/>
          <a:p>
            <a:pPr marL="0" indent="0">
              <a:buNone/>
            </a:pPr>
            <a:r>
              <a:rPr lang="en-US" sz="4400" b="1" dirty="0" smtClean="0">
                <a:solidFill>
                  <a:schemeClr val="tx1">
                    <a:lumMod val="50000"/>
                  </a:schemeClr>
                </a:solidFill>
                <a:latin typeface="黑体" charset="0"/>
                <a:ea typeface="黑体" charset="0"/>
              </a:rPr>
              <a:t>在下面一段文字横线处补写恰当的语句，使整段文字语意完整连贯，内容贴切，逻辑严密。每处不超过10个字。(4分)</a:t>
            </a:r>
          </a:p>
          <a:p>
            <a:pPr marL="0" indent="0">
              <a:buNone/>
            </a:pPr>
            <a:r>
              <a:rPr lang="en-US" sz="4400" b="1" dirty="0" smtClean="0">
                <a:solidFill>
                  <a:schemeClr val="tx1">
                    <a:lumMod val="50000"/>
                  </a:schemeClr>
                </a:solidFill>
                <a:latin typeface="黑体" charset="0"/>
                <a:ea typeface="黑体" charset="0"/>
              </a:rPr>
              <a:t>真正的贵族精神，应该有三根重要的支柱。①</a:t>
            </a:r>
            <a:r>
              <a:rPr lang="en-US" sz="4400" b="1" u="sng" dirty="0" smtClean="0">
                <a:solidFill>
                  <a:schemeClr val="tx1">
                    <a:lumMod val="50000"/>
                  </a:schemeClr>
                </a:solidFill>
                <a:latin typeface="黑体" charset="0"/>
                <a:ea typeface="黑体" charset="0"/>
              </a:rPr>
              <a:t>　　　　　　　　　</a:t>
            </a:r>
            <a:r>
              <a:rPr lang="en-US" sz="4400" b="1" dirty="0" smtClean="0">
                <a:solidFill>
                  <a:schemeClr val="tx1">
                    <a:lumMod val="50000"/>
                  </a:schemeClr>
                </a:solidFill>
                <a:latin typeface="黑体" charset="0"/>
                <a:ea typeface="黑体" charset="0"/>
              </a:rPr>
              <a:t>，抵御物欲主义的诱惑，不以享乐为人生目的，培育高贵的道德情操与文化精神。②</a:t>
            </a:r>
            <a:r>
              <a:rPr lang="en-US" sz="4400" b="1" u="sng" dirty="0" smtClean="0">
                <a:solidFill>
                  <a:schemeClr val="tx1">
                    <a:lumMod val="50000"/>
                  </a:schemeClr>
                </a:solidFill>
                <a:latin typeface="黑体" charset="0"/>
                <a:ea typeface="黑体" charset="0"/>
              </a:rPr>
              <a:t>　　　　　　　　　　　　</a:t>
            </a:r>
            <a:r>
              <a:rPr lang="en-US" sz="4400" b="1" dirty="0" smtClean="0">
                <a:solidFill>
                  <a:schemeClr val="tx1">
                    <a:lumMod val="50000"/>
                  </a:schemeClr>
                </a:solidFill>
                <a:latin typeface="黑体" charset="0"/>
                <a:ea typeface="黑体" charset="0"/>
              </a:rPr>
              <a:t>，作为社会精英，严于自律，珍惜荣誉，扶助弱势群体，担当起社区与国家的责任。</a:t>
            </a:r>
            <a:r>
              <a:rPr sz="4400" b="1" dirty="0" smtClean="0">
                <a:solidFill>
                  <a:schemeClr val="tx1">
                    <a:lumMod val="50000"/>
                  </a:schemeClr>
                </a:solidFill>
                <a:latin typeface="黑体" charset="0"/>
                <a:ea typeface="黑体" charset="0"/>
              </a:rPr>
              <a:t>三是自由的灵魂</a:t>
            </a:r>
            <a:r>
              <a:rPr lang="en-US" sz="4400" b="1" dirty="0" smtClean="0">
                <a:solidFill>
                  <a:schemeClr val="tx1">
                    <a:lumMod val="50000"/>
                  </a:schemeClr>
                </a:solidFill>
                <a:latin typeface="黑体" charset="0"/>
                <a:ea typeface="黑体" charset="0"/>
              </a:rPr>
              <a:t>，有独立的意志，在权力与金钱面前敢于说不。而且具有知性与道德的自主性，能够超越时尚与潮流，不为政治强权与多数人的意见所奴役。</a:t>
            </a:r>
          </a:p>
          <a:p>
            <a:pPr marL="0" indent="0">
              <a:buNone/>
            </a:pPr>
            <a:r>
              <a:rPr lang="en-US" sz="4400" b="1" dirty="0" smtClean="0">
                <a:solidFill>
                  <a:schemeClr val="accent5"/>
                </a:solidFill>
                <a:latin typeface="宋体" pitchFamily="2" charset="-122"/>
                <a:ea typeface="宋体" pitchFamily="2" charset="-122"/>
              </a:rPr>
              <a:t>[解析]　结合“应该有三根重要的支柱”</a:t>
            </a:r>
            <a:r>
              <a:rPr sz="4400" b="1" dirty="0" smtClean="0">
                <a:solidFill>
                  <a:schemeClr val="accent5"/>
                </a:solidFill>
                <a:latin typeface="宋体" pitchFamily="2" charset="-122"/>
                <a:ea typeface="宋体" pitchFamily="2" charset="-122"/>
              </a:rPr>
              <a:t>及</a:t>
            </a:r>
            <a:r>
              <a:rPr lang="en-US" altLang="zh-CN" sz="4400" b="1" dirty="0" smtClean="0">
                <a:solidFill>
                  <a:schemeClr val="accent5"/>
                </a:solidFill>
                <a:latin typeface="宋体" pitchFamily="2" charset="-122"/>
                <a:ea typeface="宋体" pitchFamily="2" charset="-122"/>
              </a:rPr>
              <a:t>“</a:t>
            </a:r>
            <a:r>
              <a:rPr sz="4400" b="1" dirty="0" smtClean="0">
                <a:solidFill>
                  <a:schemeClr val="accent5"/>
                </a:solidFill>
                <a:latin typeface="宋体" pitchFamily="2" charset="-122"/>
                <a:ea typeface="宋体" pitchFamily="2" charset="-122"/>
              </a:rPr>
              <a:t>三是</a:t>
            </a:r>
            <a:r>
              <a:rPr lang="en-US" altLang="zh-CN" sz="4400" b="1" dirty="0" smtClean="0">
                <a:solidFill>
                  <a:schemeClr val="accent5"/>
                </a:solidFill>
                <a:latin typeface="宋体" pitchFamily="2" charset="-122"/>
                <a:ea typeface="宋体" pitchFamily="2" charset="-122"/>
              </a:rPr>
              <a:t>”</a:t>
            </a:r>
            <a:r>
              <a:rPr lang="en-US" sz="4400" b="1" dirty="0" smtClean="0">
                <a:solidFill>
                  <a:schemeClr val="accent5"/>
                </a:solidFill>
                <a:latin typeface="宋体" pitchFamily="2" charset="-122"/>
                <a:ea typeface="宋体" pitchFamily="2" charset="-122"/>
              </a:rPr>
              <a:t>可以推断，答案应该这样组织：一是……，二是……。句①可根据其后的“培育高贵的道德情操与文化精神”进行概括；句②由“担当起社区与国家的责任”提炼概括即可；</a:t>
            </a:r>
            <a:r>
              <a:rPr sz="4400" b="1" dirty="0" smtClean="0">
                <a:solidFill>
                  <a:schemeClr val="accent5"/>
                </a:solidFill>
                <a:latin typeface="宋体" pitchFamily="2" charset="-122"/>
                <a:ea typeface="宋体" pitchFamily="2" charset="-122"/>
              </a:rPr>
              <a:t>还要注意句式的一致。</a:t>
            </a:r>
          </a:p>
          <a:p>
            <a:pPr marL="0" indent="0">
              <a:buNone/>
            </a:pPr>
            <a:r>
              <a:rPr lang="en-US" sz="4400" b="1" dirty="0" smtClean="0">
                <a:solidFill>
                  <a:schemeClr val="accent5"/>
                </a:solidFill>
                <a:latin typeface="宋体" pitchFamily="2" charset="-122"/>
                <a:ea typeface="宋体" pitchFamily="2" charset="-122"/>
              </a:rPr>
              <a:t>[参考答案]　①一是文化的教养　②二是社会的担当</a:t>
            </a:r>
          </a:p>
          <a:p>
            <a:pPr algn="ctr">
              <a:buNone/>
            </a:pPr>
            <a:r>
              <a:rPr sz="4400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引领句要概括下文</a:t>
            </a:r>
          </a:p>
          <a:p>
            <a:endParaRPr sz="4400" b="1" dirty="0" smtClean="0">
              <a:solidFill>
                <a:schemeClr val="tx1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851" y="45008"/>
            <a:ext cx="8215844" cy="796011"/>
          </a:xfrm>
        </p:spPr>
        <p:txBody>
          <a:bodyPr/>
          <a:lstStyle/>
          <a:p>
            <a:r>
              <a:rPr lang="zh-CN" altLang="en-US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结合例题找技巧 </a:t>
            </a:r>
            <a:r>
              <a:rPr lang="en-US" altLang="zh-CN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705" y="836295"/>
            <a:ext cx="8802370" cy="593217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1800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在下面一段文字横线处补写恰当的语句，使整段文字语意完整连贯，内容贴切，逻辑严密。每处不超过15个字。 (5分)</a:t>
            </a:r>
          </a:p>
          <a:p>
            <a:pPr marL="0" indent="0">
              <a:buNone/>
            </a:pPr>
            <a:r>
              <a:rPr sz="1800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一年前，习近平总书记提出构建“丝绸之路经济带”和21世纪“海上丝绸之路”的战略构想。此战略构想一经提出即刻受到国际社会的高度重视，得到了沿途各国的广泛支持，国内相关省市更是摩拳擦掌，</a:t>
            </a:r>
            <a:r>
              <a:rPr sz="1800" u="sng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 ①　</a:t>
            </a:r>
            <a:r>
              <a:rPr sz="1800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。一年来，我国与相关国家和地区组织以创新的合作模式，就共建“一带一路”做出巨大努力，以点带面、从线到片，全方位推进沿途国家双边和区域合作，取得可喜进展。</a:t>
            </a:r>
            <a:r>
              <a:rPr sz="1800" u="sng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 ②　</a:t>
            </a:r>
            <a:r>
              <a:rPr sz="1800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，承接古今，连接中外，赋予古老丝绸之路崭新的时代内涵，被誉为一个高瞻远瞩的战略构想，一条和平发展的共赢之路，一项脚踏实地的伟大事业。</a:t>
            </a:r>
          </a:p>
          <a:p>
            <a:pPr marL="0" indent="0">
              <a:buNone/>
            </a:pPr>
            <a:r>
              <a:rPr sz="18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[解析]　解答此类题目，首先要明确语段的中心，然后根据横线前后的语境进行总结概括。具体而言，本段的中心应是“战略构想”的意义及影响。根据这一中心意思及句①前的表述，可推断句①应补写这一“战略构想”的影响及意义；句②可由“承接古今”推断“什么”“承接古今”，由句②前的内容可总结出应填的内容。</a:t>
            </a:r>
          </a:p>
          <a:p>
            <a:pPr marL="0" indent="0">
              <a:buNone/>
            </a:pPr>
            <a:r>
              <a:rPr sz="18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[参考答案]　①其国际影响与战略意义可见一斑　②这一跨越时空的宏伟构想　</a:t>
            </a:r>
          </a:p>
          <a:p>
            <a:pPr marL="0" indent="0" algn="ctr">
              <a:buNone/>
            </a:pPr>
            <a:r>
              <a:rPr lang="zh-CN" altLang="en-US" sz="3200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总结句要浓缩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结合例题找技巧 </a:t>
            </a:r>
            <a:r>
              <a:rPr lang="en-US" altLang="zh-CN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3</a:t>
            </a:r>
            <a:r>
              <a:rPr lang="zh-CN" altLang="en-US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195" y="980440"/>
            <a:ext cx="9051925" cy="5887720"/>
          </a:xfrm>
        </p:spPr>
        <p:txBody>
          <a:bodyPr>
            <a:noAutofit/>
          </a:bodyPr>
          <a:lstStyle/>
          <a:p>
            <a:pPr marL="0" indent="0">
              <a:lnSpc>
                <a:spcPts val="2500"/>
              </a:lnSpc>
              <a:buNone/>
            </a:pPr>
            <a:r>
              <a:rPr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（山东省中考语文试题）阅读下面的材料，根据语境在横线上补写恰当的语句。要求：语意连贯，表达得体，不超过</a:t>
            </a:r>
            <a:r>
              <a:rPr lang="en-US" altLang="zh-CN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30</a:t>
            </a:r>
            <a:r>
              <a:rPr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字。</a:t>
            </a:r>
          </a:p>
          <a:p>
            <a:pPr marL="0" indent="0">
              <a:lnSpc>
                <a:spcPts val="2500"/>
              </a:lnSpc>
              <a:buNone/>
            </a:pPr>
            <a:r>
              <a:rPr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    一位诗人在某学校给学生作有关诗歌创作的学术报告，准备朗诵一首诗时，发现诗作放在了学生的课桌上，于是走下讲台去拿。他在上阶梯教室的台阶时，不小心摔倒了，学生们顿时愣住了，目光一下子都集中到了他身上。诗人站起来稳住身体，指着台阶对学生们说：“</a:t>
            </a:r>
            <a:r>
              <a:rPr lang="en-US" altLang="zh-CN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_______________</a:t>
            </a:r>
            <a:r>
              <a:rPr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。”这一机智而又富于哲理的话语，不仅为诗人摆脱了尴尬，而且赢得了热烈的掌声。</a:t>
            </a:r>
          </a:p>
          <a:p>
            <a:pPr marL="0" indent="0">
              <a:lnSpc>
                <a:spcPts val="2500"/>
              </a:lnSpc>
              <a:buNone/>
            </a:pPr>
            <a:r>
              <a:rPr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解析：这是一道情景类语言应用题，考查考生语言表达简明、连贯、得体、准确、鲜明、生动方面的能力。语段提供的情景分前情景和后情景。前情景是诗人上台阶时摔倒了，学生们的目光集中到了“他”身上；后情景是诗人赢得了热烈的掌声。考生补写语句必须满足这两个情景的需要，同时要结合人物的身份</a:t>
            </a:r>
            <a:r>
              <a:rPr lang="en-US" altLang="zh-CN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——</a:t>
            </a:r>
            <a:r>
              <a:rPr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诗人。</a:t>
            </a:r>
          </a:p>
          <a:p>
            <a:pPr marL="0" indent="0">
              <a:lnSpc>
                <a:spcPts val="2500"/>
              </a:lnSpc>
              <a:buNone/>
            </a:pPr>
            <a:r>
              <a:rPr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参考答案：你们看，上升一个台阶多么不易，生活是这样，作诗（学习、工作等）也如此。</a:t>
            </a:r>
          </a:p>
          <a:p>
            <a:pPr marL="0" indent="0" algn="ctr">
              <a:lnSpc>
                <a:spcPts val="2800"/>
              </a:lnSpc>
              <a:buNone/>
            </a:pPr>
            <a:r>
              <a:rPr sz="2800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情景式要看身份和情景</a:t>
            </a:r>
            <a:endParaRPr lang="zh-CN" altLang="en-US" sz="2800" dirty="0" smtClean="0">
              <a:solidFill>
                <a:schemeClr val="tx1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2451" y="213918"/>
            <a:ext cx="8234391" cy="571875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结合例题找技巧 </a:t>
            </a:r>
            <a:r>
              <a:rPr lang="en-US" altLang="zh-CN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4</a:t>
            </a:r>
            <a:r>
              <a:rPr lang="zh-CN" altLang="en-US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7320" y="926465"/>
            <a:ext cx="8781415" cy="5932805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altLang="en-US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为下面一段文字横线处</a:t>
            </a:r>
            <a:r>
              <a:rPr lang="en-US" altLang="en-US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3</a:t>
            </a:r>
            <a:r>
              <a:rPr altLang="en-US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写恰当的词句，使整段文字语意完整、连贯。</a:t>
            </a:r>
            <a:endParaRPr lang="en-US" altLang="en-US" dirty="0" smtClean="0">
              <a:solidFill>
                <a:schemeClr val="tx1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pPr marL="0" indent="0">
              <a:buNone/>
            </a:pPr>
            <a:r>
              <a:rPr altLang="en-US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    上天安排我们的人生，我们却认为他不公，并开始抱怨，抱怨昨天过得多么不好，却不知时间也在抱怨我们，让我们在抱怨中老去。上天考验我们，为每个人准备了一堵高墙。我们可能畏惧困难，抱怨其中的艰苦，</a:t>
            </a:r>
            <a:r>
              <a:rPr b="1" u="sng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 ① </a:t>
            </a:r>
            <a:r>
              <a:rPr b="1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，</a:t>
            </a:r>
            <a:r>
              <a:rPr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他让我们的信念一点点瓦解，让我们畏惧、退缩。在乐观的人眼中，世界是五彩的；</a:t>
            </a:r>
            <a:r>
              <a:rPr u="sng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 ② </a:t>
            </a:r>
            <a:r>
              <a:rPr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世界是苍白的、没有生机的。少一点抱怨，多一点乐观，让我们的生活变得快乐，变得五彩缤纷。</a:t>
            </a:r>
            <a:endParaRPr lang="en-US" dirty="0" smtClean="0">
              <a:solidFill>
                <a:schemeClr val="tx1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pPr marL="0" indent="0">
              <a:buNone/>
            </a:pPr>
            <a:r>
              <a:rPr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解析：补写</a:t>
            </a:r>
            <a:r>
              <a:rPr b="1" u="sng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①</a:t>
            </a:r>
            <a:r>
              <a:rPr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要联系上文：抱怨昨天过得多么不好，却不知时间也在抱怨我们”，可知所补的句子应该和此句保持一致。补写</a:t>
            </a:r>
            <a:r>
              <a:rPr u="sng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② </a:t>
            </a:r>
            <a:r>
              <a:rPr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要联系上句“在乐观的人眼中”，可知所补的句子应和它形成对比关系。</a:t>
            </a:r>
            <a:endParaRPr lang="en-US" dirty="0" smtClean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pPr marL="0" indent="0">
              <a:buNone/>
            </a:pPr>
            <a:r>
              <a:rPr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参考答案：</a:t>
            </a:r>
            <a:r>
              <a:rPr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① </a:t>
            </a:r>
            <a:r>
              <a:rPr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却不知困难也在抱怨我们</a:t>
            </a:r>
            <a:r>
              <a:rPr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  </a:t>
            </a:r>
            <a:r>
              <a:rPr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② 在总是抱怨的人眼里</a:t>
            </a:r>
            <a:endParaRPr lang="en-US" dirty="0" smtClean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pPr marL="0" indent="0" algn="ctr">
              <a:buNone/>
            </a:pPr>
            <a:r>
              <a:rPr sz="3000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并列式要仿句式</a:t>
            </a:r>
            <a:endParaRPr lang="en-US" sz="3000" dirty="0" smtClean="0">
              <a:solidFill>
                <a:schemeClr val="tx1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结合例题找技巧 </a:t>
            </a:r>
            <a:r>
              <a:rPr lang="en-US" altLang="zh-CN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5</a:t>
            </a:r>
            <a:r>
              <a:rPr lang="zh-CN" altLang="en-US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endParaRPr dirty="0" smtClean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79705" y="981710"/>
            <a:ext cx="8818880" cy="5598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400" dirty="0" smtClean="0">
                <a:latin typeface="黑体" pitchFamily="2" charset="-122"/>
                <a:ea typeface="黑体" pitchFamily="2" charset="-122"/>
              </a:rPr>
              <a:t>为下面一段文字的横线处补写恰当的语句</a:t>
            </a:r>
            <a:r>
              <a:rPr lang="en-US" altLang="zh-CN" sz="2400" dirty="0" smtClean="0">
                <a:latin typeface="黑体" pitchFamily="2" charset="-122"/>
                <a:ea typeface="黑体" pitchFamily="2" charset="-122"/>
              </a:rPr>
              <a:t>,</a:t>
            </a:r>
            <a:r>
              <a:rPr lang="zh-CN" altLang="en-US" sz="2400" dirty="0" smtClean="0">
                <a:latin typeface="黑体" pitchFamily="2" charset="-122"/>
                <a:ea typeface="黑体" pitchFamily="2" charset="-122"/>
              </a:rPr>
              <a:t>使整段文字语意完整、连贯。</a:t>
            </a:r>
          </a:p>
          <a:p>
            <a:pPr>
              <a:lnSpc>
                <a:spcPts val="3000"/>
              </a:lnSpc>
            </a:pPr>
            <a:r>
              <a:rPr lang="zh-CN" altLang="en-US" sz="2400" dirty="0" smtClean="0">
                <a:latin typeface="黑体" pitchFamily="2" charset="-122"/>
                <a:ea typeface="黑体" pitchFamily="2" charset="-122"/>
              </a:rPr>
              <a:t>    爱好和平是中华民族的优良传统。我们的祖先率先发明了火药和指南针。同西方人不同，我们发明火药</a:t>
            </a:r>
            <a:r>
              <a:rPr lang="en-US" altLang="zh-CN" sz="2400" dirty="0" smtClean="0">
                <a:latin typeface="黑体" pitchFamily="2" charset="-122"/>
                <a:ea typeface="黑体" pitchFamily="2" charset="-122"/>
              </a:rPr>
              <a:t>,</a:t>
            </a:r>
            <a:r>
              <a:rPr lang="zh-CN" altLang="en-US" sz="2400" u="sng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 ①</a:t>
            </a:r>
            <a:r>
              <a:rPr lang="zh-CN" altLang="en-US" sz="2400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 ，而是用它来制造绚烂美丽的烟火，使人们在节日里享受欢乐。我们发明指南针，</a:t>
            </a:r>
            <a:r>
              <a:rPr lang="zh-CN" altLang="en-US" sz="2400" u="sng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 ② </a:t>
            </a:r>
            <a:r>
              <a:rPr lang="zh-CN" altLang="en-US" sz="2800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，</a:t>
            </a:r>
            <a:r>
              <a:rPr lang="zh-CN" altLang="en-US" sz="2400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却是让风水先生勘定我们庙堂、居宅及坟墓的方位与走向，使我们生活中顶重要的“住”，能够选择优美适宜的自然环境。</a:t>
            </a:r>
          </a:p>
          <a:p>
            <a:pPr>
              <a:lnSpc>
                <a:spcPts val="3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解析：补写句子要满足话题统一、思路合理、句式一致等原则性要求外，还要句与句之间衔接紧密。 ① ②处之后出现了关联词语“而是”“却”，这样就能很明显地告诉我们要填关联词，内容也应与关联词相符。</a:t>
            </a:r>
          </a:p>
          <a:p>
            <a:pPr>
              <a:lnSpc>
                <a:spcPts val="3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参考答案：① 不是用来侵占别国领土 ②并不曾从海上获取霸权</a:t>
            </a:r>
          </a:p>
          <a:p>
            <a:pPr algn="ctr"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关联词语型的要按照关联关系来填写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 </a:t>
            </a:r>
            <a:endParaRPr lang="zh-CN" altLang="en-US" sz="2400" dirty="0" smtClean="0"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结合例题找技巧 </a:t>
            </a:r>
            <a:r>
              <a:rPr lang="en-US" altLang="zh-CN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6</a:t>
            </a:r>
            <a:r>
              <a:rPr lang="zh-CN" altLang="en-US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3345" y="828675"/>
            <a:ext cx="8996045" cy="5998210"/>
          </a:xfrm>
        </p:spPr>
        <p:txBody>
          <a:bodyPr>
            <a:normAutofit fontScale="97500" lnSpcReduction="10000"/>
          </a:bodyPr>
          <a:lstStyle/>
          <a:p>
            <a:pPr marL="0" indent="0">
              <a:buNone/>
            </a:pPr>
            <a:r>
              <a:rPr dirty="0" smtClean="0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如果真的允许人体器官自由交易，</a:t>
            </a:r>
            <a:r>
              <a:rPr u="sng" dirty="0" smtClean="0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  ①　</a:t>
            </a:r>
            <a:r>
              <a:rPr dirty="0" smtClean="0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，买方则是富人。</a:t>
            </a:r>
            <a:r>
              <a:rPr u="sng" dirty="0" smtClean="0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  ② </a:t>
            </a:r>
            <a:r>
              <a:rPr dirty="0" smtClean="0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？又有哪一个穷人能高价买得起肾？此外，卖了肾或其他器官又引起其他疾病，岂不成为社会负担？正因为这许多问题，即使在荷兰这样最开放的国家，      </a:t>
            </a:r>
            <a:r>
              <a:rPr u="sng" dirty="0" smtClean="0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③。</a:t>
            </a:r>
          </a:p>
          <a:p>
            <a:pPr marL="0" indent="0">
              <a:buNone/>
            </a:pPr>
            <a:r>
              <a:rPr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解析：语段围绕“器官交易”展开，由后文“买方则是富人”可知，第①空应填入“卖方为穷人”意思的句子。第②空及下一句是对前文的解释，强调富人不会卖肾，穷人买不起高价的肾，而后文谈的是穷人，那么第②空自然应填富人。结合标点及下句的句式，可知第②空应使用反问句式。第③空是总结句，表明了作者的观点，前文谈的是器官交易的弊端，由此可知此处应填入“不允许人体器官的交易”，又因为要与前文的关联词“即使”搭配，所以须在句首加上“也”字。</a:t>
            </a:r>
          </a:p>
          <a:p>
            <a:pPr marL="0" indent="0">
              <a:buNone/>
            </a:pPr>
            <a:r>
              <a:rPr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参考答案：①卖方一定是穷人　②有哪一个富人肯把自己无用的另一个肾卖掉　③也不允许人体器官的交易</a:t>
            </a:r>
          </a:p>
          <a:p>
            <a:pPr marL="0" indent="0" algn="ctr">
              <a:buNone/>
            </a:pPr>
            <a:r>
              <a:rPr lang="zh-CN" altLang="en-US" sz="3300" dirty="0">
                <a:solidFill>
                  <a:schemeClr val="tx1">
                    <a:lumMod val="50000"/>
                  </a:schemeClr>
                </a:solidFill>
                <a:latin typeface="黑体" charset="0"/>
                <a:ea typeface="黑体" charset="0"/>
              </a:rPr>
              <a:t>展开句注意相对与连贯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dirty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课堂小结：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15240" y="1133475"/>
            <a:ext cx="9159240" cy="5100320"/>
          </a:xfrm>
        </p:spPr>
        <p:txBody>
          <a:bodyPr>
            <a:noAutofit/>
          </a:bodyPr>
          <a:lstStyle/>
          <a:p>
            <a:r>
              <a:rPr sz="4000">
                <a:solidFill>
                  <a:schemeClr val="tx1">
                    <a:lumMod val="50000"/>
                  </a:schemeClr>
                </a:solidFill>
                <a:latin typeface="黑体" charset="0"/>
                <a:ea typeface="黑体" charset="0"/>
                <a:sym typeface="+mn-ea"/>
              </a:rPr>
              <a:t>引领句要概括下文</a:t>
            </a:r>
            <a:endParaRPr lang="en-US" sz="4000" dirty="0" smtClean="0">
              <a:solidFill>
                <a:schemeClr val="tx1">
                  <a:lumMod val="50000"/>
                </a:schemeClr>
              </a:solidFill>
              <a:latin typeface="黑体" charset="0"/>
              <a:ea typeface="黑体" charset="0"/>
              <a:sym typeface="+mn-ea"/>
            </a:endParaRPr>
          </a:p>
          <a:p>
            <a:r>
              <a:rPr sz="4000">
                <a:solidFill>
                  <a:schemeClr val="tx1">
                    <a:lumMod val="50000"/>
                  </a:schemeClr>
                </a:solidFill>
                <a:latin typeface="黑体" charset="0"/>
                <a:ea typeface="黑体" charset="0"/>
                <a:sym typeface="+mn-ea"/>
              </a:rPr>
              <a:t>总结句要浓缩</a:t>
            </a:r>
            <a:endParaRPr sz="4000" dirty="0" smtClean="0">
              <a:solidFill>
                <a:schemeClr val="tx1">
                  <a:lumMod val="50000"/>
                </a:schemeClr>
              </a:solidFill>
              <a:latin typeface="黑体" charset="0"/>
              <a:ea typeface="黑体" charset="0"/>
              <a:sym typeface="+mn-ea"/>
            </a:endParaRPr>
          </a:p>
          <a:p>
            <a:r>
              <a:rPr sz="4000">
                <a:solidFill>
                  <a:schemeClr val="tx1">
                    <a:lumMod val="50000"/>
                  </a:schemeClr>
                </a:solidFill>
                <a:latin typeface="黑体" charset="0"/>
                <a:ea typeface="黑体" charset="0"/>
                <a:sym typeface="+mn-ea"/>
              </a:rPr>
              <a:t>情景式要看身份和情景</a:t>
            </a:r>
            <a:endParaRPr sz="4000" dirty="0" smtClean="0">
              <a:solidFill>
                <a:schemeClr val="tx1">
                  <a:lumMod val="50000"/>
                </a:schemeClr>
              </a:solidFill>
              <a:latin typeface="黑体" charset="0"/>
              <a:ea typeface="黑体" charset="0"/>
              <a:sym typeface="+mn-ea"/>
            </a:endParaRPr>
          </a:p>
          <a:p>
            <a:r>
              <a:rPr sz="4000">
                <a:solidFill>
                  <a:schemeClr val="tx1">
                    <a:lumMod val="50000"/>
                  </a:schemeClr>
                </a:solidFill>
                <a:latin typeface="黑体" charset="0"/>
                <a:ea typeface="黑体" charset="0"/>
                <a:sym typeface="+mn-ea"/>
              </a:rPr>
              <a:t>并列式要仿句式</a:t>
            </a:r>
            <a:endParaRPr sz="4000" dirty="0" smtClean="0">
              <a:solidFill>
                <a:schemeClr val="tx1">
                  <a:lumMod val="50000"/>
                </a:schemeClr>
              </a:solidFill>
              <a:latin typeface="黑体" charset="0"/>
              <a:ea typeface="黑体" charset="0"/>
              <a:sym typeface="+mn-ea"/>
            </a:endParaRPr>
          </a:p>
          <a:p>
            <a:r>
              <a:rPr sz="4000">
                <a:solidFill>
                  <a:schemeClr val="tx2"/>
                </a:solidFill>
                <a:latin typeface="黑体" charset="0"/>
                <a:ea typeface="黑体" charset="0"/>
                <a:sym typeface="+mn-ea"/>
              </a:rPr>
              <a:t>关联词语型的要按照关联关系来填写</a:t>
            </a:r>
            <a:r>
              <a:rPr sz="4000">
                <a:solidFill>
                  <a:schemeClr val="tx1">
                    <a:lumMod val="50000"/>
                  </a:schemeClr>
                </a:solidFill>
                <a:latin typeface="黑体" charset="0"/>
                <a:ea typeface="黑体" charset="0"/>
                <a:sym typeface="+mn-ea"/>
              </a:rPr>
              <a:t> </a:t>
            </a:r>
          </a:p>
          <a:p>
            <a:r>
              <a:rPr sz="4000">
                <a:solidFill>
                  <a:schemeClr val="tx1">
                    <a:lumMod val="50000"/>
                  </a:schemeClr>
                </a:solidFill>
                <a:latin typeface="黑体" charset="0"/>
                <a:ea typeface="黑体" charset="0"/>
                <a:sym typeface="+mn-ea"/>
              </a:rPr>
              <a:t>展开句注意相对与连贯</a:t>
            </a:r>
            <a:endParaRPr lang="zh-CN" altLang="en-US" sz="4000" dirty="0">
              <a:solidFill>
                <a:schemeClr val="tx1">
                  <a:lumMod val="50000"/>
                </a:schemeClr>
              </a:solidFill>
              <a:latin typeface="黑体" charset="0"/>
              <a:ea typeface="黑体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tx1">
                    <a:lumMod val="50000"/>
                  </a:schemeClr>
                </a:solidFill>
              </a:rPr>
              <a:t>课堂练习</a:t>
            </a:r>
            <a:endParaRPr lang="zh-CN" altLang="en-US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4465" y="864870"/>
            <a:ext cx="8871585" cy="591629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2800" dirty="0" smtClean="0">
                <a:solidFill>
                  <a:schemeClr val="tx1">
                    <a:lumMod val="50000"/>
                  </a:schemeClr>
                </a:solidFill>
                <a:latin typeface="黑体" charset="0"/>
                <a:ea typeface="黑体" charset="0"/>
              </a:rPr>
              <a:t>在下面一段文字横线处补写恰当的语句，使整段文字语意完整连贯，内容贴切，逻辑严密。每处不超过15个字。(5分)</a:t>
            </a:r>
          </a:p>
          <a:p>
            <a:pPr marL="0" indent="0">
              <a:buNone/>
            </a:pPr>
            <a:r>
              <a:rPr sz="2800" dirty="0" smtClean="0">
                <a:solidFill>
                  <a:schemeClr val="tx1">
                    <a:lumMod val="50000"/>
                  </a:schemeClr>
                </a:solidFill>
                <a:latin typeface="黑体" charset="0"/>
                <a:ea typeface="黑体" charset="0"/>
              </a:rPr>
              <a:t>电子商务存在的价值之一，就是通过互联网进行网上购物、网上支付，节省消费者与商家的时间和空间，</a:t>
            </a:r>
            <a:r>
              <a:rPr sz="2800" u="sng" dirty="0" smtClean="0">
                <a:solidFill>
                  <a:schemeClr val="tx1">
                    <a:lumMod val="50000"/>
                  </a:schemeClr>
                </a:solidFill>
                <a:latin typeface="黑体" charset="0"/>
                <a:ea typeface="黑体" charset="0"/>
              </a:rPr>
              <a:t> ①</a:t>
            </a:r>
            <a:r>
              <a:rPr sz="2800" dirty="0" smtClean="0">
                <a:solidFill>
                  <a:schemeClr val="tx1">
                    <a:lumMod val="50000"/>
                  </a:schemeClr>
                </a:solidFill>
                <a:latin typeface="黑体" charset="0"/>
                <a:ea typeface="黑体" charset="0"/>
              </a:rPr>
              <a:t>。对于工作忙碌的上班族而言，</a:t>
            </a:r>
            <a:r>
              <a:rPr sz="2800" u="sng" dirty="0" smtClean="0">
                <a:solidFill>
                  <a:schemeClr val="tx1">
                    <a:lumMod val="50000"/>
                  </a:schemeClr>
                </a:solidFill>
                <a:latin typeface="黑体" charset="0"/>
                <a:ea typeface="黑体" charset="0"/>
              </a:rPr>
              <a:t> ②　</a:t>
            </a:r>
            <a:r>
              <a:rPr sz="2800" dirty="0" smtClean="0">
                <a:solidFill>
                  <a:schemeClr val="tx1">
                    <a:lumMod val="50000"/>
                  </a:schemeClr>
                </a:solidFill>
                <a:latin typeface="黑体" charset="0"/>
                <a:ea typeface="黑体" charset="0"/>
              </a:rPr>
              <a:t>，还易于达到货比三家、快乐购物的目的。在信息多元化的21世纪，上网浏览商品信息，完成购物，已经成为许多消费者的习惯。</a:t>
            </a:r>
          </a:p>
          <a:p>
            <a:r>
              <a:rPr sz="2800" dirty="0" smtClean="0">
                <a:solidFill>
                  <a:srgbClr val="FF0000"/>
                </a:solidFill>
                <a:latin typeface="黑体" charset="0"/>
                <a:ea typeface="黑体" charset="0"/>
              </a:rPr>
              <a:t>[参考答案]　①从而大大提高交易效率　②除了大量节省宝贵时间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108585" y="404495"/>
            <a:ext cx="9210040" cy="6360160"/>
          </a:xfrm>
        </p:spPr>
        <p:txBody>
          <a:bodyPr>
            <a:normAutofit fontScale="92500"/>
          </a:bodyPr>
          <a:lstStyle/>
          <a:p>
            <a:r>
              <a:rPr altLang="en-US" b="1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为下面一段文字补写恰当的语句，使整段文字语意完整、连贯。</a:t>
            </a:r>
            <a:endParaRPr lang="en-US" altLang="en-US" b="1" dirty="0" smtClean="0">
              <a:solidFill>
                <a:schemeClr val="tx1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r>
              <a:rPr altLang="en-US" b="1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近些年来，国内体校难以为继，根本原因在于忽视了对普通学校教育的坚持，上了体校的孩子，全部的目标和出路都在练出成绩以进入更高级别的运动队。另一方面，体育在普通学校又被边缘化，青少年体质下降、身心发展不够均衡等问题对民族未来的影响更是无法忽视。体育和教育，虽然都带着一个“育”字，但在校园中成了二无对立，似乎难以两全。体育和教育长期以来的背离，</a:t>
            </a:r>
            <a:r>
              <a:rPr b="1" u="sng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 ①</a:t>
            </a:r>
            <a:r>
              <a:rPr b="1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 。而这种缺失，反过来又影响着众体育观念和体育实践。问题根源，</a:t>
            </a:r>
            <a:r>
              <a:rPr b="1" u="sng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 ②</a:t>
            </a:r>
            <a:r>
              <a:rPr b="1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 ，窄化了体育对于社会多元价值。近代著名教育家张伯苓曾经这样阐述他的体育观：“苓提倡运动目的，不仅学校而在社会；不仅在少数选手，而在全体学生。学生在校，固应有良好运动习惯；学生出校，亦应能促进社会运动风气。”校园体育文体的发扬，对全社会体育氛围形成起飞起着至关重要的作用。</a:t>
            </a:r>
            <a:endParaRPr lang="en-US" b="1" dirty="0" smtClean="0">
              <a:solidFill>
                <a:schemeClr val="tx1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r>
              <a:rPr b="1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 ① </a:t>
            </a:r>
            <a:r>
              <a:rPr lang="en-US" altLang="zh-CN" b="1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_____________________________________________</a:t>
            </a:r>
            <a:r>
              <a:rPr b="1" u="sng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 </a:t>
            </a:r>
            <a:endParaRPr lang="en-US" b="1" u="sng" dirty="0" smtClean="0">
              <a:solidFill>
                <a:schemeClr val="tx1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r>
              <a:rPr b="1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 ② </a:t>
            </a:r>
            <a:r>
              <a:rPr lang="en-US" altLang="zh-CN" b="1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_____________________________________________</a:t>
            </a:r>
            <a:r>
              <a:rPr lang="en-US" b="1" u="sng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 </a:t>
            </a:r>
          </a:p>
        </p:txBody>
      </p:sp>
      <p:sp>
        <p:nvSpPr>
          <p:cNvPr id="4" name="矩形 3"/>
          <p:cNvSpPr/>
          <p:nvPr/>
        </p:nvSpPr>
        <p:spPr>
          <a:xfrm>
            <a:off x="1548109" y="5084773"/>
            <a:ext cx="41434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造成校园体育文化的缺失</a:t>
            </a:r>
          </a:p>
        </p:txBody>
      </p:sp>
      <p:sp>
        <p:nvSpPr>
          <p:cNvPr id="5" name="矩形 4"/>
          <p:cNvSpPr/>
          <p:nvPr/>
        </p:nvSpPr>
        <p:spPr>
          <a:xfrm>
            <a:off x="1403963" y="5660721"/>
            <a:ext cx="45704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在于认识不到体育对于人的全面发展的意义</a:t>
            </a:r>
            <a:endParaRPr lang="zh-CN" altLang="en-US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28596" y="1214422"/>
            <a:ext cx="8572560" cy="3571900"/>
          </a:xfrm>
        </p:spPr>
        <p:txBody>
          <a:bodyPr/>
          <a:lstStyle/>
          <a:p>
            <a:pPr algn="l"/>
            <a:r>
              <a:rPr altLang="en-US" sz="4400" dirty="0" smtClean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中考复习语言运用之</a:t>
            </a:r>
            <a:endParaRPr lang="en-US" altLang="en-US" sz="4400" dirty="0" smtClean="0">
              <a:solidFill>
                <a:srgbClr val="002060"/>
              </a:solidFill>
              <a:latin typeface="华文新魏" pitchFamily="2" charset="-122"/>
              <a:ea typeface="华文新魏" pitchFamily="2" charset="-122"/>
            </a:endParaRPr>
          </a:p>
          <a:p>
            <a:pPr algn="l"/>
            <a:endParaRPr lang="en-US" altLang="en-US" sz="3200" dirty="0" smtClean="0">
              <a:solidFill>
                <a:srgbClr val="002060"/>
              </a:solidFill>
              <a:latin typeface="华文新魏" pitchFamily="2" charset="-122"/>
              <a:ea typeface="华文新魏" pitchFamily="2" charset="-122"/>
            </a:endParaRPr>
          </a:p>
          <a:p>
            <a:pPr algn="ctr"/>
            <a:r>
              <a:rPr altLang="en-US" sz="72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内容补写</a:t>
            </a:r>
            <a:endParaRPr lang="zh-CN" altLang="en-US" sz="7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00364" y="4429132"/>
            <a:ext cx="5834071" cy="1334925"/>
          </a:xfrm>
        </p:spPr>
        <p:txBody>
          <a:bodyPr/>
          <a:lstStyle/>
          <a:p>
            <a:pPr algn="l"/>
            <a:endParaRPr lang="zh-CN" altLang="en-US" dirty="0">
              <a:solidFill>
                <a:srgbClr val="00206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tx2"/>
                </a:solidFill>
              </a:rPr>
              <a:t>实战演练</a:t>
            </a:r>
            <a:endParaRPr lang="zh-CN" altLang="en-US" dirty="0">
              <a:solidFill>
                <a:schemeClr val="tx2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2450" y="1133474"/>
            <a:ext cx="8215844" cy="4438666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sz="4000" b="1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1</a:t>
            </a:r>
            <a:r>
              <a:rPr sz="4000" b="1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、有一次，马克</a:t>
            </a:r>
            <a:r>
              <a:rPr lang="en-US" altLang="zh-CN" sz="4000" b="1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·</a:t>
            </a:r>
            <a:r>
              <a:rPr sz="4000" b="1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吐温与一位夫人对坐，他对她说：“夫人，您真漂亮。”夫人傲慢地回答：“可惜，我实在无法同样地赞美你</a:t>
            </a:r>
            <a:r>
              <a:rPr lang="en-US" altLang="zh-CN" sz="4000" b="1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!”</a:t>
            </a:r>
            <a:r>
              <a:rPr sz="4000" b="1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马克</a:t>
            </a:r>
            <a:r>
              <a:rPr lang="en-US" altLang="zh-CN" sz="4000" b="1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·</a:t>
            </a:r>
            <a:r>
              <a:rPr sz="4000" b="1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吐温毫不介意地笑笑说：“</a:t>
            </a:r>
            <a:r>
              <a:rPr lang="en-US" altLang="zh-CN" sz="4000" b="1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_______</a:t>
            </a:r>
            <a:r>
              <a:rPr sz="4000" b="1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。”</a:t>
            </a:r>
            <a:endParaRPr lang="en-US" sz="4000" b="1" dirty="0" smtClean="0">
              <a:solidFill>
                <a:schemeClr val="tx1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pPr>
              <a:buNone/>
            </a:pPr>
            <a:endParaRPr lang="en-US" sz="40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sz="4000" dirty="0" smtClean="0">
                <a:solidFill>
                  <a:srgbClr val="FF0000"/>
                </a:solidFill>
              </a:rPr>
              <a:t>  这很简单，夫人，只要你像我一样说假话就行了</a:t>
            </a:r>
          </a:p>
          <a:p>
            <a:pPr>
              <a:buNone/>
            </a:pPr>
            <a:endParaRPr lang="en-US" sz="4000" b="1" dirty="0" smtClean="0">
              <a:solidFill>
                <a:schemeClr val="tx1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pPr>
              <a:buNone/>
            </a:pPr>
            <a:endParaRPr sz="4000" b="1" dirty="0" smtClean="0">
              <a:solidFill>
                <a:schemeClr val="tx1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endParaRPr lang="zh-CN" altLang="en-US" sz="28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 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  </a:t>
            </a:r>
            <a:r>
              <a:rPr lang="en-US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2</a:t>
            </a:r>
            <a:r>
              <a:rPr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、根据文意在①②处续写句子，注意续写的句子与前面的句子形成对比，且做到表意准确，衔接自然。</a:t>
            </a:r>
          </a:p>
          <a:p>
            <a:pPr>
              <a:buNone/>
            </a:pPr>
            <a:r>
              <a:rPr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  悲观是一种毁灭，乐观是一种拯救。悲观的人，先被自己打败，然后才被生活打败；①</a:t>
            </a:r>
            <a:r>
              <a:rPr lang="en-US" altLang="zh-CN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_________</a:t>
            </a:r>
            <a:r>
              <a:rPr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，</a:t>
            </a:r>
            <a:r>
              <a:rPr lang="en-US" altLang="zh-CN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_________,_________</a:t>
            </a:r>
            <a:r>
              <a:rPr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。悲观的人，所受的痛苦有限，前途也有限；乐观的人，所受的折磨无量，前途也无量；在悲观的人的眼里，原来可能的事变得不可能；在乐观的人的眼里，原来不可能的事变得可能。悲观只能产生平庸，②</a:t>
            </a:r>
            <a:r>
              <a:rPr lang="en-US" altLang="zh-CN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_________</a:t>
            </a:r>
            <a:r>
              <a:rPr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。从卓越的人那里我们不难发现乐观的精神，从平庸的人那里我们很容易找到阴郁的影子。</a:t>
            </a:r>
          </a:p>
          <a:p>
            <a:r>
              <a:rPr lang="en-US" altLang="zh-CN" b="1" dirty="0" smtClean="0">
                <a:solidFill>
                  <a:srgbClr val="FF0000"/>
                </a:solidFill>
              </a:rPr>
              <a:t>.①</a:t>
            </a:r>
            <a:r>
              <a:rPr b="1" dirty="0" smtClean="0">
                <a:solidFill>
                  <a:srgbClr val="FF0000"/>
                </a:solidFill>
              </a:rPr>
              <a:t>乐观的人先战胜自己然后才战胜生活</a:t>
            </a:r>
            <a:endParaRPr lang="en-US" b="1" dirty="0" smtClean="0">
              <a:solidFill>
                <a:srgbClr val="FF0000"/>
              </a:solidFill>
            </a:endParaRPr>
          </a:p>
          <a:p>
            <a:r>
              <a:rPr b="1" dirty="0" smtClean="0">
                <a:solidFill>
                  <a:srgbClr val="FF0000"/>
                </a:solidFill>
              </a:rPr>
              <a:t>②乐观才能造就卓越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  3</a:t>
            </a:r>
            <a:r>
              <a:rPr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、在横线处填写恰当的过渡句。</a:t>
            </a:r>
          </a:p>
          <a:p>
            <a:pPr>
              <a:buNone/>
            </a:pPr>
            <a:r>
              <a:rPr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       居里夫人逝世之后，人们在追悼她的同时，一致认为她的伟大发现是对人类的极大贡献。诺贝尔却认为，居里夫人的贡献的确伟大，她的贡献不是物质的，而是她的人格魅力；她的认真执著，她的接人待物。</a:t>
            </a:r>
          </a:p>
          <a:p>
            <a:pPr>
              <a:buNone/>
            </a:pPr>
            <a:r>
              <a:rPr lang="en-US" altLang="zh-CN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   __________________________________</a:t>
            </a:r>
            <a:endParaRPr dirty="0" smtClean="0">
              <a:solidFill>
                <a:schemeClr val="tx1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pPr>
              <a:buNone/>
            </a:pPr>
            <a:r>
              <a:rPr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       诺贝尔逝世后，只有几个小时就被火化了。在场的只有他的直系亲属、助手和牧师。告别仪式之后，他的骨灰埋在家乡的墓地，坟墓和一般百姓的毫无差别。</a:t>
            </a:r>
          </a:p>
          <a:p>
            <a:r>
              <a:rPr dirty="0" smtClean="0">
                <a:solidFill>
                  <a:srgbClr val="FF0000"/>
                </a:solidFill>
              </a:rPr>
              <a:t>诺贝尔是这样评价居里夫人的，他本人追求的也是人格魅力。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  </a:t>
            </a:r>
            <a:r>
              <a:rPr lang="en-US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4</a:t>
            </a:r>
            <a:r>
              <a:rPr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、</a:t>
            </a:r>
            <a:r>
              <a:rPr b="1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仿照下面文字中画线句的句式，在①②两个横线处分别续写一个句子，使前后文衔接自然，使整段文字表意准确。</a:t>
            </a:r>
          </a:p>
          <a:p>
            <a:pPr>
              <a:buNone/>
            </a:pPr>
            <a:r>
              <a:rPr b="1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      历史常给人以警示：假如当初商纣王能广开言路，采纳忠言，何至于落得众叛亲离、葬身火海的下场呢？假若当初蔡桓公听从扁鹊的劝告，何至于病入膏肓而一命呜呼？反过来说，①</a:t>
            </a:r>
            <a:r>
              <a:rPr lang="en-US" altLang="zh-CN" b="1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_______</a:t>
            </a:r>
            <a:r>
              <a:rPr b="1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？②</a:t>
            </a:r>
            <a:r>
              <a:rPr lang="en-US" altLang="zh-CN" b="1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_______</a:t>
            </a:r>
            <a:r>
              <a:rPr b="1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？由此可见，不善纳人言者，亡；善纳人言者，昌。</a:t>
            </a:r>
          </a:p>
          <a:p>
            <a:r>
              <a:rPr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①假如当初齐威王不采纳邹忌的讽谏，何以能使齐国“战胜于朝廷”呢</a:t>
            </a:r>
          </a:p>
          <a:p>
            <a:r>
              <a:rPr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②假若当初秦孝公不听取商鞅之谏而实行变法，何以能使秦国称雄于六国呢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  5</a:t>
            </a:r>
            <a:r>
              <a:rPr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、在下文的语境中，假如你是那个小男孩，该如何礼貌机智地对老妇人说？</a:t>
            </a:r>
          </a:p>
          <a:p>
            <a:r>
              <a:rPr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    一对年轻夫妇带着一个</a:t>
            </a:r>
            <a:r>
              <a:rPr lang="en-US" altLang="zh-CN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5</a:t>
            </a:r>
            <a:r>
              <a:rPr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岁的小男孩去租房，他们对房子很满意。房东是一位老妇人，她淡淡地说，“我从不把房子租给带小孩子的家庭。”夫妇俩大失所望。可是小男孩又敲开了房门，满面春风地说：“</a:t>
            </a:r>
            <a:r>
              <a:rPr lang="en-US" altLang="zh-CN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_______</a:t>
            </a:r>
            <a:r>
              <a:rPr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。”老妇人听了哈哈大笑，愉快地把房子租给了他们。</a:t>
            </a:r>
          </a:p>
          <a:p>
            <a:endParaRPr lang="en-US" dirty="0" smtClean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r>
              <a:rPr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老奶奶，您好</a:t>
            </a:r>
            <a:r>
              <a:rPr lang="en-US" altLang="zh-CN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!</a:t>
            </a:r>
            <a:r>
              <a:rPr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房子我租下了。我今年</a:t>
            </a:r>
            <a:r>
              <a:rPr lang="en-US" altLang="zh-CN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5</a:t>
            </a:r>
            <a:r>
              <a:rPr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岁，没有小孩，只带了两个大人。</a:t>
            </a:r>
          </a:p>
          <a:p>
            <a:endParaRPr lang="zh-CN" altLang="en-US" dirty="0">
              <a:solidFill>
                <a:schemeClr val="tx1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tx2">
                    <a:lumMod val="50000"/>
                  </a:schemeClr>
                </a:solidFill>
              </a:rPr>
              <a:t>送给同学们几句话：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2450" y="1134110"/>
            <a:ext cx="8482330" cy="5502275"/>
          </a:xfrm>
        </p:spPr>
        <p:txBody>
          <a:bodyPr>
            <a:normAutofit fontScale="97500"/>
          </a:bodyPr>
          <a:lstStyle/>
          <a:p>
            <a:r>
              <a:rPr lang="zh-CN" altLang="en-US" sz="4000">
                <a:solidFill>
                  <a:schemeClr val="tx2">
                    <a:lumMod val="50000"/>
                  </a:schemeClr>
                </a:solidFill>
                <a:latin typeface="黑体" charset="0"/>
                <a:ea typeface="黑体" charset="0"/>
              </a:rPr>
              <a:t>进考场，莫要慌，调整心态，细端详；</a:t>
            </a:r>
          </a:p>
          <a:p>
            <a:r>
              <a:rPr lang="zh-CN" altLang="en-US" sz="4000">
                <a:solidFill>
                  <a:schemeClr val="tx2">
                    <a:lumMod val="50000"/>
                  </a:schemeClr>
                </a:solidFill>
                <a:latin typeface="黑体" charset="0"/>
                <a:ea typeface="黑体" charset="0"/>
              </a:rPr>
              <a:t>看试题，不要急，认真审题，想方法；</a:t>
            </a:r>
          </a:p>
          <a:p>
            <a:r>
              <a:rPr lang="zh-CN" altLang="en-US" sz="4000">
                <a:solidFill>
                  <a:schemeClr val="tx2">
                    <a:lumMod val="50000"/>
                  </a:schemeClr>
                </a:solidFill>
                <a:latin typeface="黑体" charset="0"/>
                <a:ea typeface="黑体" charset="0"/>
              </a:rPr>
              <a:t>写答案，组语言，看清题号，不出框；</a:t>
            </a:r>
          </a:p>
          <a:p>
            <a:r>
              <a:rPr lang="zh-CN" altLang="en-US" sz="4000">
                <a:solidFill>
                  <a:schemeClr val="tx2">
                    <a:lumMod val="50000"/>
                  </a:schemeClr>
                </a:solidFill>
                <a:latin typeface="黑体" charset="0"/>
                <a:ea typeface="黑体" charset="0"/>
              </a:rPr>
              <a:t>写作文，立意准，巧妙开头，照结尾；</a:t>
            </a:r>
          </a:p>
          <a:p>
            <a:r>
              <a:rPr lang="zh-CN" altLang="en-US" sz="4000">
                <a:solidFill>
                  <a:schemeClr val="tx2">
                    <a:lumMod val="50000"/>
                  </a:schemeClr>
                </a:solidFill>
                <a:latin typeface="黑体" charset="0"/>
                <a:ea typeface="黑体" charset="0"/>
              </a:rPr>
              <a:t>答完卷，细检查，不慌不忙，人人夸。</a:t>
            </a:r>
          </a:p>
          <a:p>
            <a:r>
              <a:rPr lang="zh-CN" altLang="en-US" sz="4000">
                <a:solidFill>
                  <a:schemeClr val="tx2">
                    <a:lumMod val="50000"/>
                  </a:schemeClr>
                </a:solidFill>
                <a:latin typeface="黑体" charset="0"/>
                <a:ea typeface="黑体" charset="0"/>
              </a:rPr>
              <a:t>预祝大家，中考能考出优异的成绩！</a:t>
            </a:r>
          </a:p>
          <a:p>
            <a:endParaRPr lang="zh-CN" alt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3000372"/>
            <a:ext cx="8215844" cy="186689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altLang="en-US" sz="66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谢谢光临指导</a:t>
            </a:r>
            <a:endParaRPr lang="zh-CN" altLang="en-US" sz="66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800" dirty="0" smtClean="0">
                <a:solidFill>
                  <a:schemeClr val="tx2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学习目标：</a:t>
            </a:r>
            <a:endParaRPr lang="zh-CN" altLang="en-US" sz="4800" dirty="0">
              <a:solidFill>
                <a:schemeClr val="tx2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altLang="zh-CN" sz="3200" dirty="0" smtClean="0">
              <a:solidFill>
                <a:schemeClr val="tx1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en-US" altLang="zh-CN" sz="3200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1</a:t>
            </a:r>
            <a:r>
              <a:rPr sz="3200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、了解并掌握补写题型的基本特点。</a:t>
            </a:r>
            <a:endParaRPr lang="en-US" sz="3200" dirty="0" smtClean="0">
              <a:solidFill>
                <a:schemeClr val="tx1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endParaRPr lang="en-US" altLang="zh-CN" sz="3200" dirty="0" smtClean="0">
              <a:solidFill>
                <a:schemeClr val="tx1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en-US" altLang="zh-CN" sz="3200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2</a:t>
            </a:r>
            <a:r>
              <a:rPr sz="3200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、掌握补写题型的解题思路和技巧。</a:t>
            </a:r>
            <a:endParaRPr lang="en-US" sz="3200" dirty="0" smtClean="0">
              <a:solidFill>
                <a:schemeClr val="tx1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endParaRPr lang="en-US" altLang="zh-CN" sz="3200" dirty="0" smtClean="0">
              <a:solidFill>
                <a:schemeClr val="tx1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en-US" altLang="zh-CN" sz="3200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3</a:t>
            </a:r>
            <a:r>
              <a:rPr sz="3200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、能运用所掌握的方法解答补写题。</a:t>
            </a:r>
            <a:endParaRPr lang="zh-CN" altLang="en-US" sz="3200" dirty="0">
              <a:solidFill>
                <a:schemeClr val="tx1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dirty="0" smtClean="0">
                <a:solidFill>
                  <a:schemeClr val="tx2">
                    <a:lumMod val="50000"/>
                  </a:schemeClr>
                </a:solidFill>
              </a:rPr>
              <a:t>内容补写题</a:t>
            </a:r>
            <a:r>
              <a:rPr lang="zh-CN" altLang="en-US" sz="4000" dirty="0" smtClean="0">
                <a:solidFill>
                  <a:srgbClr val="FF0000"/>
                </a:solidFill>
              </a:rPr>
              <a:t>定义</a:t>
            </a:r>
            <a:r>
              <a:rPr lang="zh-CN" altLang="en-US" sz="4000" dirty="0" smtClean="0">
                <a:solidFill>
                  <a:schemeClr val="tx2">
                    <a:lumMod val="50000"/>
                  </a:schemeClr>
                </a:solidFill>
              </a:rPr>
              <a:t>：</a:t>
            </a:r>
            <a:endParaRPr lang="zh-CN" altLang="en-US" sz="4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928802"/>
            <a:ext cx="8215844" cy="4010038"/>
          </a:xfrm>
        </p:spPr>
        <p:txBody>
          <a:bodyPr>
            <a:normAutofit lnSpcReduction="10000"/>
          </a:bodyPr>
          <a:lstStyle/>
          <a:p>
            <a:r>
              <a:rPr sz="3200" dirty="0" smtClean="0">
                <a:solidFill>
                  <a:schemeClr val="tx2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语句补写题</a:t>
            </a:r>
            <a:r>
              <a:rPr lang="en-US" altLang="zh-CN" sz="3200" dirty="0" smtClean="0">
                <a:solidFill>
                  <a:schemeClr val="tx2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(</a:t>
            </a:r>
            <a:r>
              <a:rPr sz="3200" dirty="0" smtClean="0">
                <a:solidFill>
                  <a:schemeClr val="tx2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也叫语段填句题</a:t>
            </a:r>
            <a:r>
              <a:rPr lang="en-US" altLang="zh-CN" sz="3200" dirty="0" smtClean="0">
                <a:solidFill>
                  <a:schemeClr val="tx2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)</a:t>
            </a:r>
            <a:r>
              <a:rPr sz="3200" dirty="0" smtClean="0">
                <a:solidFill>
                  <a:schemeClr val="tx2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是近年来出现频率很高的一种语言表达题型。其命题过程是：命题人在预先选好的一个文段中挖去几个句子，要求补写后的句子与语段内容贴切，语意连贯，逻辑严密，语句通顺。其答题的实质是：让考生在一些隐性提示的引导下，将这个文段再“完形”，甚至可以说是“恢复原貌”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800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中考</a:t>
            </a:r>
            <a:r>
              <a:rPr lang="zh-CN" altLang="en-US" sz="4800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情通</a:t>
            </a:r>
            <a:endParaRPr lang="zh-CN" altLang="en-US" sz="4800" dirty="0">
              <a:solidFill>
                <a:schemeClr val="tx1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552450" y="1285860"/>
          <a:ext cx="8215314" cy="36893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9219"/>
                <a:gridCol w="1369219"/>
                <a:gridCol w="1369219"/>
                <a:gridCol w="1369219"/>
                <a:gridCol w="1369219"/>
                <a:gridCol w="1369219"/>
              </a:tblGrid>
              <a:tr h="786130">
                <a:tc>
                  <a:txBody>
                    <a:bodyPr/>
                    <a:lstStyle/>
                    <a:p>
                      <a:r>
                        <a:rPr lang="zh-CN" altLang="en-US" sz="2800" dirty="0" smtClean="0"/>
                        <a:t>年份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 smtClean="0"/>
                        <a:t>2015</a:t>
                      </a:r>
                      <a:r>
                        <a:rPr lang="zh-CN" altLang="en-US" sz="2800" dirty="0" smtClean="0"/>
                        <a:t>年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 smtClean="0"/>
                        <a:t>2014</a:t>
                      </a:r>
                      <a:r>
                        <a:rPr lang="zh-CN" altLang="en-US" sz="2800" dirty="0" smtClean="0"/>
                        <a:t>年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 smtClean="0"/>
                        <a:t>2013</a:t>
                      </a:r>
                      <a:r>
                        <a:rPr lang="zh-CN" altLang="en-US" sz="2800" dirty="0" smtClean="0"/>
                        <a:t>年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 smtClean="0"/>
                        <a:t>2012</a:t>
                      </a:r>
                      <a:r>
                        <a:rPr lang="zh-CN" altLang="en-US" sz="2800" dirty="0" smtClean="0"/>
                        <a:t>年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 smtClean="0"/>
                        <a:t>2011</a:t>
                      </a:r>
                      <a:r>
                        <a:rPr lang="zh-CN" altLang="en-US" sz="2800" dirty="0" smtClean="0"/>
                        <a:t>年</a:t>
                      </a:r>
                      <a:endParaRPr lang="zh-CN" altLang="en-US" sz="2800" dirty="0"/>
                    </a:p>
                  </a:txBody>
                  <a:tcPr/>
                </a:tc>
              </a:tr>
              <a:tr h="785818">
                <a:tc>
                  <a:txBody>
                    <a:bodyPr/>
                    <a:lstStyle/>
                    <a:p>
                      <a:r>
                        <a:rPr lang="zh-CN" altLang="en-US" sz="3600" b="0" dirty="0" smtClean="0">
                          <a:latin typeface="黑体" pitchFamily="2" charset="-122"/>
                          <a:ea typeface="黑体" pitchFamily="2" charset="-122"/>
                        </a:rPr>
                        <a:t>题型</a:t>
                      </a:r>
                      <a:endParaRPr lang="zh-CN" altLang="en-US" sz="3600" b="0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600" b="0" dirty="0" smtClean="0">
                          <a:latin typeface="黑体" pitchFamily="2" charset="-122"/>
                          <a:ea typeface="黑体" pitchFamily="2" charset="-122"/>
                        </a:rPr>
                        <a:t>补写</a:t>
                      </a:r>
                      <a:endParaRPr lang="zh-CN" altLang="en-US" sz="3600" b="0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600" b="0" dirty="0" smtClean="0">
                          <a:latin typeface="黑体" pitchFamily="2" charset="-122"/>
                          <a:ea typeface="黑体" pitchFamily="2" charset="-122"/>
                        </a:rPr>
                        <a:t>补写</a:t>
                      </a:r>
                      <a:endParaRPr lang="zh-CN" altLang="en-US" sz="3600" b="0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600" b="0" dirty="0" smtClean="0">
                          <a:latin typeface="黑体" pitchFamily="2" charset="-122"/>
                          <a:ea typeface="黑体" pitchFamily="2" charset="-122"/>
                        </a:rPr>
                        <a:t>排序</a:t>
                      </a:r>
                      <a:endParaRPr lang="zh-CN" altLang="en-US" sz="3600" b="0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600" b="0" dirty="0" smtClean="0">
                          <a:latin typeface="黑体" pitchFamily="2" charset="-122"/>
                          <a:ea typeface="黑体" pitchFamily="2" charset="-122"/>
                        </a:rPr>
                        <a:t>衔接</a:t>
                      </a:r>
                      <a:endParaRPr lang="zh-CN" altLang="en-US" sz="3600" b="0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600" b="0" dirty="0" smtClean="0">
                          <a:latin typeface="黑体" pitchFamily="2" charset="-122"/>
                          <a:ea typeface="黑体" pitchFamily="2" charset="-122"/>
                        </a:rPr>
                        <a:t>衔接</a:t>
                      </a:r>
                      <a:endParaRPr lang="zh-CN" altLang="en-US" sz="3600" b="0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/>
                </a:tc>
              </a:tr>
              <a:tr h="928694">
                <a:tc>
                  <a:txBody>
                    <a:bodyPr/>
                    <a:lstStyle/>
                    <a:p>
                      <a:r>
                        <a:rPr lang="zh-CN" altLang="en-US" sz="3600" b="0" dirty="0">
                          <a:latin typeface="黑体" pitchFamily="2" charset="-122"/>
                          <a:ea typeface="黑体" pitchFamily="2" charset="-122"/>
                        </a:rPr>
                        <a:t>形式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600" b="0" dirty="0" smtClean="0">
                          <a:latin typeface="黑体" pitchFamily="2" charset="-122"/>
                          <a:ea typeface="黑体" pitchFamily="2" charset="-122"/>
                        </a:rPr>
                        <a:t>补写</a:t>
                      </a:r>
                      <a:endParaRPr lang="zh-CN" altLang="en-US" sz="3600" b="0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600" b="0" dirty="0" smtClean="0">
                          <a:latin typeface="黑体" pitchFamily="2" charset="-122"/>
                          <a:ea typeface="黑体" pitchFamily="2" charset="-122"/>
                        </a:rPr>
                        <a:t>补写</a:t>
                      </a:r>
                      <a:endParaRPr lang="zh-CN" altLang="en-US" sz="3600" b="0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600" b="0" dirty="0" smtClean="0">
                          <a:latin typeface="黑体" pitchFamily="2" charset="-122"/>
                          <a:ea typeface="黑体" pitchFamily="2" charset="-122"/>
                        </a:rPr>
                        <a:t>排序</a:t>
                      </a:r>
                      <a:endParaRPr lang="zh-CN" altLang="en-US" sz="3600" b="0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600" b="0" dirty="0" smtClean="0">
                          <a:latin typeface="黑体" pitchFamily="2" charset="-122"/>
                          <a:ea typeface="黑体" pitchFamily="2" charset="-122"/>
                        </a:rPr>
                        <a:t>选择</a:t>
                      </a:r>
                      <a:endParaRPr lang="zh-CN" altLang="en-US" sz="3600" b="0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600" b="0" dirty="0" smtClean="0">
                          <a:latin typeface="黑体" pitchFamily="2" charset="-122"/>
                          <a:ea typeface="黑体" pitchFamily="2" charset="-122"/>
                        </a:rPr>
                        <a:t>选择</a:t>
                      </a:r>
                      <a:endParaRPr lang="zh-CN" altLang="en-US" sz="3600" b="0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3600" b="1" dirty="0" smtClean="0">
                          <a:latin typeface="黑体" pitchFamily="2" charset="-122"/>
                          <a:ea typeface="黑体" pitchFamily="2" charset="-122"/>
                        </a:rPr>
                        <a:t>分值</a:t>
                      </a:r>
                      <a:endParaRPr lang="zh-CN" altLang="en-US" sz="3600" b="1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3600" b="1" dirty="0" smtClean="0">
                          <a:latin typeface="黑体" pitchFamily="2" charset="-122"/>
                          <a:ea typeface="黑体" pitchFamily="2" charset="-122"/>
                        </a:rPr>
                        <a:t>4</a:t>
                      </a:r>
                      <a:r>
                        <a:rPr lang="zh-CN" altLang="en-US" sz="3600" b="1" dirty="0" smtClean="0">
                          <a:latin typeface="黑体" pitchFamily="2" charset="-122"/>
                          <a:ea typeface="黑体" pitchFamily="2" charset="-122"/>
                        </a:rPr>
                        <a:t>分</a:t>
                      </a:r>
                      <a:endParaRPr lang="zh-CN" altLang="en-US" sz="3600" b="1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3600" b="1" dirty="0" smtClean="0">
                          <a:latin typeface="黑体" pitchFamily="2" charset="-122"/>
                          <a:ea typeface="黑体" pitchFamily="2" charset="-122"/>
                        </a:rPr>
                        <a:t>4</a:t>
                      </a:r>
                      <a:r>
                        <a:rPr lang="zh-CN" altLang="en-US" sz="3600" b="1" dirty="0" smtClean="0">
                          <a:latin typeface="黑体" pitchFamily="2" charset="-122"/>
                          <a:ea typeface="黑体" pitchFamily="2" charset="-122"/>
                        </a:rPr>
                        <a:t>分</a:t>
                      </a:r>
                      <a:endParaRPr lang="zh-CN" altLang="en-US" sz="3600" b="1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3600" b="1" dirty="0" smtClean="0">
                          <a:latin typeface="黑体" pitchFamily="2" charset="-122"/>
                          <a:ea typeface="黑体" pitchFamily="2" charset="-122"/>
                        </a:rPr>
                        <a:t>2</a:t>
                      </a:r>
                      <a:r>
                        <a:rPr lang="zh-CN" altLang="en-US" sz="3600" b="1" dirty="0" smtClean="0">
                          <a:latin typeface="黑体" pitchFamily="2" charset="-122"/>
                          <a:ea typeface="黑体" pitchFamily="2" charset="-122"/>
                        </a:rPr>
                        <a:t>分</a:t>
                      </a:r>
                      <a:endParaRPr lang="zh-CN" altLang="en-US" sz="3600" b="1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6858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600" b="1" dirty="0" smtClean="0">
                          <a:latin typeface="黑体" pitchFamily="2" charset="-122"/>
                          <a:ea typeface="黑体" pitchFamily="2" charset="-122"/>
                        </a:rPr>
                        <a:t>2</a:t>
                      </a:r>
                      <a:r>
                        <a:rPr lang="zh-CN" altLang="en-US" sz="3600" b="1" dirty="0" smtClean="0">
                          <a:latin typeface="黑体" pitchFamily="2" charset="-122"/>
                          <a:ea typeface="黑体" pitchFamily="2" charset="-122"/>
                        </a:rPr>
                        <a:t>分</a:t>
                      </a:r>
                    </a:p>
                    <a:p>
                      <a:endParaRPr lang="zh-CN" altLang="en-US" sz="3600" b="1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6858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600" b="1" dirty="0" smtClean="0">
                          <a:latin typeface="黑体" pitchFamily="2" charset="-122"/>
                          <a:ea typeface="黑体" pitchFamily="2" charset="-122"/>
                        </a:rPr>
                        <a:t>2</a:t>
                      </a:r>
                      <a:r>
                        <a:rPr lang="zh-CN" altLang="en-US" sz="3600" b="1" dirty="0" smtClean="0">
                          <a:latin typeface="黑体" pitchFamily="2" charset="-122"/>
                          <a:ea typeface="黑体" pitchFamily="2" charset="-122"/>
                        </a:rPr>
                        <a:t>分</a:t>
                      </a:r>
                    </a:p>
                    <a:p>
                      <a:endParaRPr lang="zh-CN" altLang="en-US" sz="3600" b="1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dirty="0" smtClean="0">
                <a:solidFill>
                  <a:srgbClr val="FF0000"/>
                </a:solidFill>
                <a:ea typeface="宋体" charset="0"/>
              </a:rPr>
              <a:t>真题展示</a:t>
            </a:r>
            <a:r>
              <a:rPr lang="en-US" altLang="zh-CN" dirty="0" smtClean="0">
                <a:solidFill>
                  <a:schemeClr val="tx1">
                    <a:lumMod val="50000"/>
                  </a:schemeClr>
                </a:solidFill>
              </a:rPr>
              <a:t>2014</a:t>
            </a:r>
            <a:r>
              <a:rPr lang="zh-CN" altLang="en-US" dirty="0" smtClean="0">
                <a:solidFill>
                  <a:schemeClr val="tx1">
                    <a:lumMod val="50000"/>
                  </a:schemeClr>
                </a:solidFill>
              </a:rPr>
              <a:t>年补写题</a:t>
            </a:r>
            <a:endParaRPr lang="zh-CN" altLang="en-US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CN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5</a:t>
            </a:r>
            <a:r>
              <a:rPr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．在下面一段文字的横线处补写恰当的语句，使整段文字语意完整、连贯。（</a:t>
            </a:r>
            <a:r>
              <a:rPr lang="en-US" altLang="zh-CN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4</a:t>
            </a:r>
            <a:r>
              <a:rPr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分）</a:t>
            </a:r>
          </a:p>
          <a:p>
            <a:r>
              <a:rPr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    汉字经历了古文字、今文字两大发展阶段。这里讲的“古”“今”有特定含义，不能简单地理解为古代的汉字就是古文字，</a:t>
            </a:r>
            <a:r>
              <a:rPr u="sng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 ① </a:t>
            </a:r>
            <a:r>
              <a:rPr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。事实上，这里的“今”是相对于汉代而言的汉代通用的字体是隶书，多数文字学者就把</a:t>
            </a:r>
            <a:r>
              <a:rPr u="sng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 ② </a:t>
            </a:r>
            <a:r>
              <a:rPr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，而把晚于隶书（包括隶书）的汉字的各种形体统称为今文字。如果细分一下，古文字包括甲骨文、金文、篆书，今文字包括隶书、楷书、行书和草书。</a:t>
            </a:r>
          </a:p>
          <a:p>
            <a:r>
              <a:rPr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①</a:t>
            </a:r>
            <a:r>
              <a:rPr lang="en-US" altLang="zh-CN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___________________________________________________</a:t>
            </a:r>
            <a:endParaRPr dirty="0" smtClean="0">
              <a:solidFill>
                <a:schemeClr val="tx1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r>
              <a:rPr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②</a:t>
            </a:r>
            <a:r>
              <a:rPr lang="en-US" altLang="zh-CN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___________________________________________________</a:t>
            </a:r>
            <a:endParaRPr dirty="0" smtClean="0">
              <a:solidFill>
                <a:schemeClr val="tx1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2124075" y="4580890"/>
            <a:ext cx="3230880" cy="5664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Arial" pitchFamily="34" charset="0"/>
                <a:ea typeface="微软雅黑" pitchFamily="34" charset="-122"/>
              </a:rPr>
              <a:t>今天的汉字就是今文字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134235" y="5091430"/>
            <a:ext cx="5669280" cy="5664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Arial" pitchFamily="34" charset="0"/>
                <a:ea typeface="微软雅黑" pitchFamily="34" charset="-122"/>
              </a:rPr>
              <a:t>早于隶书的汉字的各种形体统称为古文字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dirty="0" smtClean="0">
                <a:solidFill>
                  <a:srgbClr val="FF0000"/>
                </a:solidFill>
                <a:ea typeface="宋体" charset="0"/>
              </a:rPr>
              <a:t>真题展示</a:t>
            </a:r>
            <a:r>
              <a:rPr lang="en-US" altLang="zh-CN" dirty="0" smtClean="0">
                <a:solidFill>
                  <a:schemeClr val="tx1">
                    <a:lumMod val="50000"/>
                  </a:schemeClr>
                </a:solidFill>
              </a:rPr>
              <a:t>2015</a:t>
            </a:r>
            <a:r>
              <a:rPr lang="zh-CN" altLang="en-US" dirty="0" smtClean="0">
                <a:solidFill>
                  <a:schemeClr val="tx1">
                    <a:lumMod val="50000"/>
                  </a:schemeClr>
                </a:solidFill>
              </a:rPr>
              <a:t>年补写题</a:t>
            </a:r>
            <a:endParaRPr lang="zh-CN" altLang="en-US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05" y="1124584"/>
            <a:ext cx="8215844" cy="5100143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5</a:t>
            </a:r>
            <a:r>
              <a:rPr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．在下面一段文字的横线处补写恰当的语句，使整段文字语意完整、连贯。（</a:t>
            </a:r>
            <a:r>
              <a:rPr lang="en-US" altLang="zh-CN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4</a:t>
            </a:r>
            <a:r>
              <a:rPr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分）</a:t>
            </a:r>
          </a:p>
          <a:p>
            <a:r>
              <a:rPr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    书法是中国的传统艺术，是中华民族的文化瑰宝。</a:t>
            </a:r>
            <a:r>
              <a:rPr u="sng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 ① </a:t>
            </a:r>
            <a:r>
              <a:rPr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。从狭义上讲，书法是指用毛笔书写汉字的方法和规律。从广义上讲，书法是指语言符号的书写法则。随着文化事业的发展，</a:t>
            </a:r>
            <a:r>
              <a:rPr u="sng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 ② </a:t>
            </a:r>
            <a:r>
              <a:rPr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。例如，使用工具从传统的毛笔到硬笔、电脑仪器、喷枪烙具等，种类繁多；书写颜料从单一的墨汁到化学剂、黏合剂、喷漆等，丰富多彩；书法流派从传统书派到意象派、墨象派等，各具特色。</a:t>
            </a:r>
          </a:p>
          <a:p>
            <a:r>
              <a:rPr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①</a:t>
            </a:r>
            <a:r>
              <a:rPr lang="en-US" altLang="zh-CN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_____________________________</a:t>
            </a:r>
            <a:r>
              <a:rPr lang="en-US" altLang="zh-CN" u="sng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          </a:t>
            </a:r>
            <a:r>
              <a:rPr lang="en-US" altLang="zh-CN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_____</a:t>
            </a:r>
          </a:p>
          <a:p>
            <a:r>
              <a:rPr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②</a:t>
            </a:r>
            <a:r>
              <a:rPr lang="en-US" altLang="zh-CN" b="1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____________________________________________</a:t>
            </a:r>
            <a:endParaRPr lang="zh-CN" altLang="en-US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2195830" y="4653280"/>
            <a:ext cx="2722880" cy="487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accent5"/>
                </a:solidFill>
                <a:latin typeface="宋体" pitchFamily="2" charset="-122"/>
                <a:ea typeface="宋体" pitchFamily="2" charset="-122"/>
                <a:sym typeface="+mn-ea"/>
              </a:rPr>
              <a:t>书法有狭义和广义之分</a:t>
            </a:r>
            <a:endParaRPr lang="zh-CN" altLang="en-US" sz="1400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56485" y="5191125"/>
            <a:ext cx="2214880" cy="487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accent5"/>
                </a:solidFill>
                <a:latin typeface="宋体" pitchFamily="2" charset="-122"/>
                <a:ea typeface="宋体" pitchFamily="2" charset="-122"/>
                <a:sym typeface="+mn-ea"/>
              </a:rPr>
              <a:t>书法也在不断发展</a:t>
            </a:r>
            <a:endParaRPr lang="zh-CN" altLang="en-US" sz="1400" dirty="0" smtClean="0">
              <a:latin typeface="Arial" pitchFamily="34" charset="0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751" y="44373"/>
            <a:ext cx="8215844" cy="796011"/>
          </a:xfrm>
        </p:spPr>
        <p:txBody>
          <a:bodyPr/>
          <a:lstStyle/>
          <a:p>
            <a:r>
              <a:rPr lang="zh-CN" altLang="en-US" sz="4000">
                <a:solidFill>
                  <a:schemeClr val="tx1">
                    <a:lumMod val="50000"/>
                  </a:schemeClr>
                </a:solidFill>
              </a:rPr>
              <a:t>补写题的特点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-108585" y="621030"/>
            <a:ext cx="9250045" cy="6200140"/>
          </a:xfrm>
        </p:spPr>
        <p:txBody>
          <a:bodyPr>
            <a:noAutofit/>
          </a:bodyPr>
          <a:lstStyle/>
          <a:p>
            <a:r>
              <a:rPr lang="en-US" altLang="zh-CN" sz="2800">
                <a:solidFill>
                  <a:schemeClr val="tx2">
                    <a:lumMod val="50000"/>
                  </a:schemeClr>
                </a:solidFill>
                <a:latin typeface="黑体" charset="0"/>
                <a:ea typeface="黑体" charset="0"/>
              </a:rPr>
              <a:t>“</a:t>
            </a:r>
            <a:r>
              <a:rPr sz="2800">
                <a:solidFill>
                  <a:schemeClr val="tx2">
                    <a:lumMod val="50000"/>
                  </a:schemeClr>
                </a:solidFill>
                <a:latin typeface="黑体" charset="0"/>
                <a:ea typeface="黑体" charset="0"/>
              </a:rPr>
              <a:t>补写句子</a:t>
            </a:r>
            <a:r>
              <a:rPr lang="en-US" altLang="zh-CN" sz="2800">
                <a:solidFill>
                  <a:schemeClr val="tx2">
                    <a:lumMod val="50000"/>
                  </a:schemeClr>
                </a:solidFill>
                <a:latin typeface="黑体" charset="0"/>
                <a:ea typeface="黑体" charset="0"/>
              </a:rPr>
              <a:t>“</a:t>
            </a:r>
            <a:r>
              <a:rPr sz="2800">
                <a:solidFill>
                  <a:schemeClr val="tx2">
                    <a:lumMod val="50000"/>
                  </a:schemeClr>
                </a:solidFill>
                <a:latin typeface="黑体" charset="0"/>
                <a:ea typeface="黑体" charset="0"/>
              </a:rPr>
              <a:t>是综合考语言能力的考查，这类题目一般要求</a:t>
            </a:r>
            <a:r>
              <a:rPr lang="en-US" altLang="zh-CN" sz="2800">
                <a:solidFill>
                  <a:schemeClr val="tx2">
                    <a:lumMod val="50000"/>
                  </a:schemeClr>
                </a:solidFill>
                <a:latin typeface="黑体" charset="0"/>
                <a:ea typeface="黑体" charset="0"/>
              </a:rPr>
              <a:t>“</a:t>
            </a:r>
            <a:r>
              <a:rPr sz="2800">
                <a:solidFill>
                  <a:schemeClr val="tx2">
                    <a:lumMod val="50000"/>
                  </a:schemeClr>
                </a:solidFill>
                <a:latin typeface="黑体" charset="0"/>
                <a:ea typeface="黑体" charset="0"/>
              </a:rPr>
              <a:t>根据材料内容</a:t>
            </a:r>
            <a:r>
              <a:rPr lang="en-US" altLang="zh-CN" sz="2800">
                <a:solidFill>
                  <a:schemeClr val="tx2">
                    <a:lumMod val="50000"/>
                  </a:schemeClr>
                </a:solidFill>
                <a:latin typeface="黑体" charset="0"/>
                <a:ea typeface="黑体" charset="0"/>
              </a:rPr>
              <a:t>”</a:t>
            </a:r>
            <a:r>
              <a:rPr sz="2800">
                <a:solidFill>
                  <a:schemeClr val="tx2">
                    <a:lumMod val="50000"/>
                  </a:schemeClr>
                </a:solidFill>
                <a:latin typeface="黑体" charset="0"/>
                <a:ea typeface="黑体" charset="0"/>
              </a:rPr>
              <a:t>补写句子，要求所补写的句子内容贴切、语意连贯、逻辑严密，并且不能照抄材料料，有的还有字数限制。</a:t>
            </a:r>
          </a:p>
          <a:p>
            <a:r>
              <a:rPr sz="2800">
                <a:solidFill>
                  <a:schemeClr val="tx2">
                    <a:lumMod val="50000"/>
                  </a:schemeClr>
                </a:solidFill>
                <a:latin typeface="黑体" charset="0"/>
                <a:ea typeface="黑体" charset="0"/>
              </a:rPr>
              <a:t>所补写的句子的内容来源：</a:t>
            </a:r>
            <a:r>
              <a:rPr sz="2800">
                <a:solidFill>
                  <a:srgbClr val="FF0000"/>
                </a:solidFill>
                <a:latin typeface="黑体" charset="0"/>
                <a:ea typeface="黑体" charset="0"/>
              </a:rPr>
              <a:t>文本</a:t>
            </a:r>
            <a:r>
              <a:rPr sz="2800">
                <a:solidFill>
                  <a:schemeClr val="tx2">
                    <a:lumMod val="50000"/>
                  </a:schemeClr>
                </a:solidFill>
                <a:latin typeface="黑体" charset="0"/>
                <a:ea typeface="黑体" charset="0"/>
              </a:rPr>
              <a:t>。具体说，所补写的句子的内容、语言要从上下文的有关材料中去</a:t>
            </a:r>
            <a:r>
              <a:rPr sz="2800">
                <a:solidFill>
                  <a:srgbClr val="FF0000"/>
                </a:solidFill>
                <a:latin typeface="黑体" charset="0"/>
                <a:ea typeface="黑体" charset="0"/>
              </a:rPr>
              <a:t>提炼</a:t>
            </a:r>
            <a:r>
              <a:rPr sz="2800">
                <a:solidFill>
                  <a:schemeClr val="tx2">
                    <a:lumMod val="50000"/>
                  </a:schemeClr>
                </a:solidFill>
                <a:latin typeface="黑体" charset="0"/>
                <a:ea typeface="黑体" charset="0"/>
              </a:rPr>
              <a:t>和</a:t>
            </a:r>
            <a:r>
              <a:rPr sz="2800">
                <a:solidFill>
                  <a:srgbClr val="FF0000"/>
                </a:solidFill>
                <a:latin typeface="黑体" charset="0"/>
                <a:ea typeface="黑体" charset="0"/>
              </a:rPr>
              <a:t>概括</a:t>
            </a:r>
            <a:r>
              <a:rPr sz="2800">
                <a:solidFill>
                  <a:schemeClr val="tx2">
                    <a:lumMod val="50000"/>
                  </a:schemeClr>
                </a:solidFill>
                <a:latin typeface="黑体" charset="0"/>
                <a:ea typeface="黑体" charset="0"/>
              </a:rPr>
              <a:t>，离开文本不可能补写正确。</a:t>
            </a:r>
          </a:p>
          <a:p>
            <a:r>
              <a:rPr sz="2800">
                <a:solidFill>
                  <a:schemeClr val="tx2">
                    <a:lumMod val="50000"/>
                  </a:schemeClr>
                </a:solidFill>
                <a:latin typeface="黑体" charset="0"/>
                <a:ea typeface="黑体" charset="0"/>
              </a:rPr>
              <a:t>所补写句子与上下文关系：或</a:t>
            </a:r>
            <a:r>
              <a:rPr sz="2800">
                <a:solidFill>
                  <a:srgbClr val="FF0000"/>
                </a:solidFill>
                <a:latin typeface="黑体" charset="0"/>
                <a:ea typeface="黑体" charset="0"/>
              </a:rPr>
              <a:t>引领下文</a:t>
            </a:r>
            <a:r>
              <a:rPr sz="2800">
                <a:solidFill>
                  <a:schemeClr val="tx2">
                    <a:lumMod val="50000"/>
                  </a:schemeClr>
                </a:solidFill>
                <a:latin typeface="黑体" charset="0"/>
                <a:ea typeface="黑体" charset="0"/>
              </a:rPr>
              <a:t>，或</a:t>
            </a:r>
            <a:r>
              <a:rPr sz="2800">
                <a:solidFill>
                  <a:srgbClr val="FF0000"/>
                </a:solidFill>
                <a:latin typeface="黑体" charset="0"/>
                <a:ea typeface="黑体" charset="0"/>
              </a:rPr>
              <a:t>总结上文</a:t>
            </a:r>
            <a:r>
              <a:rPr sz="2800">
                <a:solidFill>
                  <a:schemeClr val="tx2">
                    <a:lumMod val="50000"/>
                  </a:schemeClr>
                </a:solidFill>
                <a:latin typeface="黑体" charset="0"/>
                <a:ea typeface="黑体" charset="0"/>
              </a:rPr>
              <a:t>，或与</a:t>
            </a:r>
            <a:r>
              <a:rPr sz="2800">
                <a:solidFill>
                  <a:srgbClr val="FF0000"/>
                </a:solidFill>
                <a:latin typeface="黑体" charset="0"/>
                <a:ea typeface="黑体" charset="0"/>
              </a:rPr>
              <a:t>上下文衔接</a:t>
            </a:r>
            <a:r>
              <a:rPr sz="2800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连贯</a:t>
            </a:r>
            <a:r>
              <a:rPr sz="2800">
                <a:solidFill>
                  <a:schemeClr val="tx2">
                    <a:lumMod val="50000"/>
                  </a:schemeClr>
                </a:solidFill>
                <a:latin typeface="黑体" charset="0"/>
                <a:ea typeface="黑体" charset="0"/>
              </a:rPr>
              <a:t>。</a:t>
            </a:r>
          </a:p>
          <a:p>
            <a:r>
              <a:rPr lang="en-US" altLang="zh-CN" sz="2800">
                <a:solidFill>
                  <a:schemeClr val="tx2">
                    <a:lumMod val="50000"/>
                  </a:schemeClr>
                </a:solidFill>
                <a:latin typeface="黑体" charset="0"/>
                <a:ea typeface="黑体" charset="0"/>
              </a:rPr>
              <a:t>“</a:t>
            </a:r>
            <a:r>
              <a:rPr sz="2800">
                <a:solidFill>
                  <a:schemeClr val="tx2">
                    <a:lumMod val="50000"/>
                  </a:schemeClr>
                </a:solidFill>
                <a:latin typeface="黑体" charset="0"/>
                <a:ea typeface="黑体" charset="0"/>
              </a:rPr>
              <a:t>词语从文本中来</a:t>
            </a:r>
            <a:r>
              <a:rPr lang="en-US" altLang="zh-CN" sz="2800">
                <a:solidFill>
                  <a:schemeClr val="tx2">
                    <a:lumMod val="50000"/>
                  </a:schemeClr>
                </a:solidFill>
                <a:latin typeface="黑体" charset="0"/>
                <a:ea typeface="黑体" charset="0"/>
              </a:rPr>
              <a:t>”“</a:t>
            </a:r>
            <a:r>
              <a:rPr sz="2800">
                <a:solidFill>
                  <a:schemeClr val="tx2">
                    <a:lumMod val="50000"/>
                  </a:schemeClr>
                </a:solidFill>
                <a:latin typeface="黑体" charset="0"/>
                <a:ea typeface="黑体" charset="0"/>
              </a:rPr>
              <a:t>引领、衔接、总结</a:t>
            </a:r>
            <a:r>
              <a:rPr lang="en-US" altLang="zh-CN" sz="2800">
                <a:solidFill>
                  <a:schemeClr val="tx2">
                    <a:lumMod val="50000"/>
                  </a:schemeClr>
                </a:solidFill>
                <a:latin typeface="黑体" charset="0"/>
                <a:ea typeface="黑体" charset="0"/>
              </a:rPr>
              <a:t>”</a:t>
            </a:r>
            <a:r>
              <a:rPr sz="2800">
                <a:solidFill>
                  <a:schemeClr val="tx2">
                    <a:lumMod val="50000"/>
                  </a:schemeClr>
                </a:solidFill>
                <a:latin typeface="黑体" charset="0"/>
                <a:ea typeface="黑体" charset="0"/>
              </a:rPr>
              <a:t>这两层意思一综合起来，我们发现答案已呼之欲出，而且答案</a:t>
            </a:r>
            <a:r>
              <a:rPr sz="2800">
                <a:solidFill>
                  <a:srgbClr val="FF0000"/>
                </a:solidFill>
                <a:latin typeface="黑体" charset="0"/>
                <a:ea typeface="黑体" charset="0"/>
              </a:rPr>
              <a:t>几乎是唯一的</a:t>
            </a:r>
            <a:r>
              <a:rPr sz="2800">
                <a:solidFill>
                  <a:schemeClr val="tx2">
                    <a:lumMod val="50000"/>
                  </a:schemeClr>
                </a:solidFill>
                <a:ea typeface="宋体" charset="0"/>
              </a:rPr>
              <a:t>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补写题解题思路</a:t>
            </a:r>
            <a:endParaRPr lang="zh-CN" altLang="en-US" dirty="0">
              <a:solidFill>
                <a:schemeClr val="tx1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750" y="765175"/>
            <a:ext cx="8600440" cy="6077585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CN" sz="1800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    </a:t>
            </a:r>
            <a:r>
              <a:rPr sz="1800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遇到这样的题我们该怎么办呢</a:t>
            </a:r>
            <a:r>
              <a:rPr lang="en-US" altLang="zh-CN" sz="1800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?</a:t>
            </a:r>
            <a:r>
              <a:rPr sz="1800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不要慌</a:t>
            </a:r>
            <a:r>
              <a:rPr lang="en-US" altLang="zh-CN" sz="1800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!</a:t>
            </a:r>
            <a:r>
              <a:rPr sz="1800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记住下面的思路。</a:t>
            </a:r>
          </a:p>
          <a:p>
            <a:pPr>
              <a:buNone/>
            </a:pPr>
            <a:r>
              <a:rPr sz="1800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第一步：</a:t>
            </a:r>
            <a:r>
              <a:rPr sz="18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看中心，理结构</a:t>
            </a:r>
            <a:r>
              <a:rPr sz="1800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。</a:t>
            </a:r>
          </a:p>
          <a:p>
            <a:pPr>
              <a:buNone/>
            </a:pPr>
            <a:r>
              <a:rPr sz="1800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   先初读语段，要读懂文本的中心，知道整个文段是围绕什么话题来说的。接着</a:t>
            </a:r>
          </a:p>
          <a:p>
            <a:pPr>
              <a:buNone/>
            </a:pPr>
            <a:r>
              <a:rPr sz="1800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要搞清整个语段或前后句之间的内在逻辑联系，特别要注意关联词语。明确补写</a:t>
            </a:r>
          </a:p>
          <a:p>
            <a:pPr>
              <a:buNone/>
            </a:pPr>
            <a:r>
              <a:rPr sz="1800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的句子是总领下文的总起句，还是承上启下的展开句，还是对内容做出总结的总</a:t>
            </a:r>
          </a:p>
          <a:p>
            <a:pPr>
              <a:buNone/>
            </a:pPr>
            <a:r>
              <a:rPr sz="1800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结句。</a:t>
            </a:r>
          </a:p>
          <a:p>
            <a:pPr>
              <a:buNone/>
            </a:pPr>
            <a:r>
              <a:rPr sz="1800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第二步：</a:t>
            </a:r>
            <a:r>
              <a:rPr sz="18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看内容，仿句式</a:t>
            </a:r>
            <a:r>
              <a:rPr sz="1800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。</a:t>
            </a:r>
          </a:p>
          <a:p>
            <a:pPr>
              <a:buNone/>
            </a:pPr>
            <a:r>
              <a:rPr sz="1800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   考生要根据上下文提供的条件或者语境进行分析比照，从而合理地推断出所补</a:t>
            </a:r>
          </a:p>
          <a:p>
            <a:pPr>
              <a:buNone/>
            </a:pPr>
            <a:r>
              <a:rPr sz="1800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写的内容。补写时需考虑陈述对象和话题的统一性，表述句式的合理性等。</a:t>
            </a:r>
          </a:p>
          <a:p>
            <a:pPr>
              <a:buNone/>
            </a:pPr>
            <a:r>
              <a:rPr sz="1800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第三步：</a:t>
            </a:r>
            <a:r>
              <a:rPr sz="18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组语言，回头看</a:t>
            </a:r>
            <a:r>
              <a:rPr sz="1800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。</a:t>
            </a:r>
          </a:p>
          <a:p>
            <a:pPr>
              <a:buNone/>
            </a:pPr>
            <a:r>
              <a:rPr sz="1800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   检查补写后内容是否符合题干要求、语言是否连贯、有无语病、是否简洁等。</a:t>
            </a:r>
          </a:p>
          <a:p>
            <a:pPr>
              <a:buNone/>
            </a:pPr>
            <a:r>
              <a:rPr sz="1800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要防止草率审题，盲目机械地答题，如果发现问题要及时纠错。最好在写好后代</a:t>
            </a:r>
          </a:p>
          <a:p>
            <a:pPr>
              <a:buNone/>
            </a:pPr>
            <a:r>
              <a:rPr sz="1800" dirty="0" smtClean="0">
                <a:solidFill>
                  <a:schemeClr val="tx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入原文读一读，看看是否真的连贯、贴切、严密。</a:t>
            </a:r>
          </a:p>
          <a:p>
            <a:endParaRPr lang="zh-CN" altLang="en-US" sz="1800" dirty="0" smtClean="0">
              <a:solidFill>
                <a:schemeClr val="tx1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0530A99PPBG">
  <a:themeElements>
    <a:clrScheme name="自定义 585">
      <a:dk1>
        <a:srgbClr val="4D4D4D"/>
      </a:dk1>
      <a:lt1>
        <a:sysClr val="window" lastClr="FFFFFF"/>
      </a:lt1>
      <a:dk2>
        <a:srgbClr val="4D4D4D"/>
      </a:dk2>
      <a:lt2>
        <a:srgbClr val="FFFFFF"/>
      </a:lt2>
      <a:accent1>
        <a:srgbClr val="869D59"/>
      </a:accent1>
      <a:accent2>
        <a:srgbClr val="B4B75C"/>
      </a:accent2>
      <a:accent3>
        <a:srgbClr val="6E9671"/>
      </a:accent3>
      <a:accent4>
        <a:srgbClr val="236B5F"/>
      </a:accent4>
      <a:accent5>
        <a:srgbClr val="C00000"/>
      </a:accent5>
      <a:accent6>
        <a:srgbClr val="FFC000"/>
      </a:accent6>
      <a:hlink>
        <a:srgbClr val="0070C0"/>
      </a:hlink>
      <a:folHlink>
        <a:srgbClr val="7F7F7F"/>
      </a:folHlink>
    </a:clrScheme>
    <a:fontScheme name="自定义 12">
      <a:majorFont>
        <a:latin typeface="Tempus Sans ITC"/>
        <a:ea typeface="幼圆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itchFamily="34" charset="0"/>
            <a:ea typeface="微软雅黑" pitchFamily="34" charset="-122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A000120150601A10PPBG</Template>
  <TotalTime>1</TotalTime>
  <Words>1539</Words>
  <Application>Microsoft Office PowerPoint</Application>
  <PresentationFormat>全屏显示(4:3)</PresentationFormat>
  <Paragraphs>166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A000120140530A99PPBG</vt:lpstr>
      <vt:lpstr> </vt:lpstr>
      <vt:lpstr>幻灯片 2</vt:lpstr>
      <vt:lpstr>学习目标：</vt:lpstr>
      <vt:lpstr>内容补写题定义：</vt:lpstr>
      <vt:lpstr>中考情通</vt:lpstr>
      <vt:lpstr>真题展示2014年补写题</vt:lpstr>
      <vt:lpstr>真题展示2015年补写题</vt:lpstr>
      <vt:lpstr>补写题的特点</vt:lpstr>
      <vt:lpstr>补写题解题思路</vt:lpstr>
      <vt:lpstr>补写题的原则：</vt:lpstr>
      <vt:lpstr>结合例题找技巧 1  </vt:lpstr>
      <vt:lpstr>结合例题找技巧 2 </vt:lpstr>
      <vt:lpstr>结合例题找技巧 3 </vt:lpstr>
      <vt:lpstr>结合例题找技巧 4 </vt:lpstr>
      <vt:lpstr>结合例题找技巧 5 </vt:lpstr>
      <vt:lpstr>结合例题找技巧 6 </vt:lpstr>
      <vt:lpstr>课堂小结：</vt:lpstr>
      <vt:lpstr>课堂练习</vt:lpstr>
      <vt:lpstr> </vt:lpstr>
      <vt:lpstr>实战演练</vt:lpstr>
      <vt:lpstr> </vt:lpstr>
      <vt:lpstr> </vt:lpstr>
      <vt:lpstr> </vt:lpstr>
      <vt:lpstr> </vt:lpstr>
      <vt:lpstr>送给同学们几句话：</vt:lpstr>
      <vt:lpstr>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103</cp:revision>
  <dcterms:created xsi:type="dcterms:W3CDTF">2016-05-15T01:28:00Z</dcterms:created>
  <dcterms:modified xsi:type="dcterms:W3CDTF">2016-12-26T02:47:15Z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2052-10.1.0.5597</vt:lpwstr>
  </property>
</Properties>
</file>