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71" r:id="rId5"/>
    <p:sldId id="260" r:id="rId6"/>
    <p:sldId id="284" r:id="rId7"/>
    <p:sldId id="285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2" r:id="rId16"/>
    <p:sldId id="269" r:id="rId17"/>
    <p:sldId id="270" r:id="rId18"/>
    <p:sldId id="273" r:id="rId19"/>
    <p:sldId id="274" r:id="rId20"/>
    <p:sldId id="275" r:id="rId21"/>
    <p:sldId id="277" r:id="rId22"/>
    <p:sldId id="279" r:id="rId23"/>
    <p:sldId id="280" r:id="rId24"/>
    <p:sldId id="281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002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21.xml"/><Relationship Id="rId3" Type="http://schemas.openxmlformats.org/officeDocument/2006/relationships/slide" Target="slide4.xml"/><Relationship Id="rId7" Type="http://schemas.openxmlformats.org/officeDocument/2006/relationships/slide" Target="slide11.xml"/><Relationship Id="rId12" Type="http://schemas.openxmlformats.org/officeDocument/2006/relationships/slide" Target="slide2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11" Type="http://schemas.openxmlformats.org/officeDocument/2006/relationships/slide" Target="slide17.xml"/><Relationship Id="rId5" Type="http://schemas.openxmlformats.org/officeDocument/2006/relationships/slide" Target="slide8.xml"/><Relationship Id="rId15" Type="http://schemas.openxmlformats.org/officeDocument/2006/relationships/image" Target="../media/image2.jpeg"/><Relationship Id="rId10" Type="http://schemas.openxmlformats.org/officeDocument/2006/relationships/slide" Target="slide14.xml"/><Relationship Id="rId4" Type="http://schemas.openxmlformats.org/officeDocument/2006/relationships/slide" Target="slide6.xml"/><Relationship Id="rId9" Type="http://schemas.openxmlformats.org/officeDocument/2006/relationships/slide" Target="slide13.xml"/><Relationship Id="rId14" Type="http://schemas.openxmlformats.org/officeDocument/2006/relationships/slide" Target="slide2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Administrator\Desktop\study\EXO\20161228081814_2JGE4.thumb.700_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948" y="772616"/>
            <a:ext cx="6667500" cy="64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1548680" y="1526927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zh-CN" sz="6600" b="1" dirty="0" smtClean="0">
                <a:latin typeface="华文行楷" pitchFamily="2" charset="-122"/>
                <a:ea typeface="华文行楷" pitchFamily="2" charset="-122"/>
              </a:rPr>
              <a:t>《</a:t>
            </a:r>
            <a:r>
              <a:rPr lang="zh-CN" altLang="en-US" sz="6600" b="1" dirty="0">
                <a:latin typeface="华文行楷" pitchFamily="2" charset="-122"/>
                <a:ea typeface="华文行楷" pitchFamily="2" charset="-122"/>
              </a:rPr>
              <a:t>骆驼祥子</a:t>
            </a:r>
            <a:r>
              <a:rPr lang="en-US" altLang="zh-CN" sz="6600" b="1" dirty="0" smtClean="0">
                <a:latin typeface="华文行楷" pitchFamily="2" charset="-122"/>
                <a:ea typeface="华文行楷" pitchFamily="2" charset="-122"/>
              </a:rPr>
              <a:t>》</a:t>
            </a:r>
            <a:endParaRPr lang="zh-CN" altLang="en-US" sz="6600" b="1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3006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istrator\Desktop\study\EXO\新建文件夹\世勋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D3949D"/>
              </a:clrFrom>
              <a:clrTo>
                <a:srgbClr val="D3949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7519" y="3978000"/>
            <a:ext cx="2880000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 smtClean="0">
                <a:latin typeface="华文行楷" pitchFamily="2" charset="-122"/>
                <a:ea typeface="华文行楷" pitchFamily="2" charset="-122"/>
              </a:rPr>
              <a:t>第五章</a:t>
            </a:r>
            <a:endParaRPr lang="zh-CN" altLang="en-US" sz="60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祥子在谁家拉包月？</a:t>
            </a:r>
            <a:endParaRPr lang="en-US" altLang="zh-CN" sz="44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en-US" altLang="zh-CN" sz="4400" dirty="0">
                <a:latin typeface="华文行楷" pitchFamily="2" charset="-122"/>
                <a:ea typeface="华文行楷" pitchFamily="2" charset="-122"/>
              </a:rPr>
              <a:t> 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杨先生</a:t>
            </a:r>
            <a:endParaRPr lang="en-US" altLang="zh-CN" sz="44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为什么祥子逃命回来后，其他车夫对他的态度从恭谨到辱骂？</a:t>
            </a:r>
            <a:endParaRPr lang="en-US" altLang="zh-CN" sz="44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因为祥子为了买车</a:t>
            </a:r>
            <a:r>
              <a:rPr lang="en-US" altLang="zh-CN" sz="4400" dirty="0">
                <a:latin typeface="华文行楷" pitchFamily="2" charset="-122"/>
                <a:ea typeface="华文行楷" pitchFamily="2" charset="-122"/>
              </a:rPr>
              <a:t> </a:t>
            </a:r>
            <a:r>
              <a:rPr lang="en-US" altLang="zh-CN" sz="4400" dirty="0" smtClean="0">
                <a:latin typeface="华文行楷" pitchFamily="2" charset="-122"/>
                <a:ea typeface="华文行楷" pitchFamily="2" charset="-122"/>
              </a:rPr>
              <a:t>                                           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和别人抢生意</a:t>
            </a:r>
            <a:endParaRPr lang="en-US" altLang="zh-CN" sz="4400" dirty="0" smtClean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" name="右弧形箭头 4">
            <a:hlinkClick r:id="rId3" action="ppaction://hlinksldjump"/>
          </p:cNvPr>
          <p:cNvSpPr/>
          <p:nvPr/>
        </p:nvSpPr>
        <p:spPr>
          <a:xfrm>
            <a:off x="8388424" y="402137"/>
            <a:ext cx="504056" cy="504056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782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dministrator\Desktop\study\EXO\新建文件夹\秀敏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286" b="100000" l="10000" r="90000">
                        <a14:foregroundMark x1="50857" y1="98286" x2="56143" y2="98571"/>
                        <a14:foregroundMark x1="44429" y1="77000" x2="44571" y2="79571"/>
                        <a14:foregroundMark x1="23143" y1="23286" x2="27857" y2="23429"/>
                        <a14:foregroundMark x1="25571" y1="21571" x2="31714" y2="20714"/>
                        <a14:foregroundMark x1="20143" y1="25000" x2="25000" y2="22429"/>
                        <a14:foregroundMark x1="34143" y1="32571" x2="34143" y2="325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78000"/>
            <a:ext cx="2880000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 smtClean="0">
                <a:latin typeface="华文行楷" pitchFamily="2" charset="-122"/>
                <a:ea typeface="华文行楷" pitchFamily="2" charset="-122"/>
              </a:rPr>
              <a:t>第六章</a:t>
            </a:r>
            <a:endParaRPr lang="zh-CN" altLang="en-US" sz="60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989040"/>
          </a:xfrm>
        </p:spPr>
        <p:txBody>
          <a:bodyPr wrap="square" anchor="b">
            <a:normAutofit/>
          </a:bodyPr>
          <a:lstStyle/>
          <a:p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祥子在哪里碰到老雇主曹先生？</a:t>
            </a:r>
            <a:endParaRPr lang="en-US" altLang="zh-CN" sz="44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en-US" altLang="zh-CN" sz="4400" dirty="0">
                <a:latin typeface="华文行楷" pitchFamily="2" charset="-122"/>
                <a:ea typeface="华文行楷" pitchFamily="2" charset="-122"/>
              </a:rPr>
              <a:t> 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西安门</a:t>
            </a:r>
            <a:endParaRPr lang="en-US" altLang="zh-CN" sz="44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为什么祥子想要离开人和车厂？</a:t>
            </a:r>
            <a:endParaRPr lang="en-US" altLang="zh-CN" sz="44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en-US" altLang="zh-CN" sz="4400" dirty="0">
                <a:latin typeface="华文行楷" pitchFamily="2" charset="-122"/>
                <a:ea typeface="华文行楷" pitchFamily="2" charset="-122"/>
              </a:rPr>
              <a:t> </a:t>
            </a:r>
            <a:r>
              <a:rPr lang="en-US" altLang="zh-CN" sz="4400" dirty="0" smtClean="0">
                <a:latin typeface="华文行楷" pitchFamily="2" charset="-122"/>
                <a:ea typeface="华文行楷" pitchFamily="2" charset="-122"/>
              </a:rPr>
              <a:t>            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因为祥子想要躲避虎妞，         </a:t>
            </a:r>
            <a:endParaRPr lang="en-US" altLang="zh-CN" sz="4400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 algn="r">
              <a:buNone/>
            </a:pP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和她一刀两断</a:t>
            </a:r>
            <a:r>
              <a:rPr lang="zh-CN" altLang="en-US" sz="4400" dirty="0" smtClean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。。。</a:t>
            </a:r>
            <a:endParaRPr lang="en-US" altLang="zh-CN" sz="4400" dirty="0" smtClean="0">
              <a:solidFill>
                <a:schemeClr val="bg1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" name="右弧形箭头 4">
            <a:hlinkClick r:id="rId4" action="ppaction://hlinksldjump"/>
          </p:cNvPr>
          <p:cNvSpPr/>
          <p:nvPr/>
        </p:nvSpPr>
        <p:spPr>
          <a:xfrm>
            <a:off x="8388424" y="402137"/>
            <a:ext cx="504056" cy="504056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782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 smtClean="0">
                <a:latin typeface="华文行楷" pitchFamily="2" charset="-122"/>
                <a:ea typeface="华文行楷" pitchFamily="2" charset="-122"/>
              </a:rPr>
              <a:t>第七章</a:t>
            </a:r>
            <a:endParaRPr lang="zh-CN" altLang="en-US" sz="60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当祥子想躲避虎妞的时候他去找谁问了方法？</a:t>
            </a:r>
          </a:p>
          <a:p>
            <a:r>
              <a:rPr lang="en-US" altLang="zh-CN" sz="4400" dirty="0" smtClean="0">
                <a:latin typeface="华文行楷" pitchFamily="2" charset="-122"/>
                <a:ea typeface="华文行楷" pitchFamily="2" charset="-122"/>
              </a:rPr>
              <a:t> 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曹先生</a:t>
            </a:r>
            <a:endParaRPr lang="en-US" altLang="zh-CN" sz="44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祥子在把曹先生摔了之后，被谁劝了回来？</a:t>
            </a:r>
          </a:p>
          <a:p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 高妈</a:t>
            </a:r>
            <a:endParaRPr lang="zh-CN" altLang="en-US" sz="4400" dirty="0"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11266" name="Picture 2" descr="C:\Users\Administrator\Desktop\study\EXO\新建文件夹\艺兴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C6804C"/>
              </a:clrFrom>
              <a:clrTo>
                <a:srgbClr val="C6804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4000" y="3981200"/>
            <a:ext cx="2880000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右弧形箭头 4">
            <a:hlinkClick r:id="rId3" action="ppaction://hlinksldjump"/>
          </p:cNvPr>
          <p:cNvSpPr/>
          <p:nvPr/>
        </p:nvSpPr>
        <p:spPr>
          <a:xfrm>
            <a:off x="8388424" y="402137"/>
            <a:ext cx="504056" cy="504056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782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5" name="Picture 7" descr="C:\Users\Administrator\Desktop\study\EXO\新建文件夹 (2)\20160320150932_YiNnR.thumb.700_0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501008"/>
            <a:ext cx="2768923" cy="35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 smtClean="0">
                <a:latin typeface="华文行楷" pitchFamily="2" charset="-122"/>
                <a:ea typeface="华文行楷" pitchFamily="2" charset="-122"/>
              </a:rPr>
              <a:t>第八章</a:t>
            </a:r>
            <a:endParaRPr lang="zh-CN" altLang="en-US" sz="60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祥</a:t>
            </a:r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子思想上对于钱的愚昧与落后，为后来的什么事情埋下了伏笔？</a:t>
            </a:r>
          </a:p>
          <a:p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孙</a:t>
            </a:r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侦探的敲诈。</a:t>
            </a:r>
          </a:p>
          <a:p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祥</a:t>
            </a:r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子在临近过年的时候想要买礼物送给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谁</a:t>
            </a:r>
            <a:r>
              <a:rPr lang="en-US" altLang="zh-CN" sz="4400" dirty="0" smtClean="0">
                <a:latin typeface="华文行楷" pitchFamily="2" charset="-122"/>
                <a:ea typeface="华文行楷" pitchFamily="2" charset="-122"/>
              </a:rPr>
              <a:t>?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目的</a:t>
            </a:r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是为了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什么</a:t>
            </a:r>
            <a:r>
              <a:rPr lang="en-US" altLang="zh-CN" sz="4400" dirty="0" smtClean="0">
                <a:latin typeface="华文行楷" pitchFamily="2" charset="-122"/>
                <a:ea typeface="华文行楷" pitchFamily="2" charset="-122"/>
              </a:rPr>
              <a:t>?</a:t>
            </a:r>
            <a:endParaRPr lang="zh-CN" altLang="en-US" sz="4400" dirty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刘</a:t>
            </a:r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四爷</a:t>
            </a:r>
            <a:r>
              <a:rPr lang="en-US" altLang="zh-CN" sz="4400" dirty="0">
                <a:latin typeface="华文行楷" pitchFamily="2" charset="-122"/>
                <a:ea typeface="华文行楷" pitchFamily="2" charset="-122"/>
              </a:rPr>
              <a:t>;</a:t>
            </a:r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一是为了道歉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，                二</a:t>
            </a:r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是为了要回他自己的钱。</a:t>
            </a:r>
          </a:p>
        </p:txBody>
      </p:sp>
    </p:spTree>
    <p:extLst>
      <p:ext uri="{BB962C8B-B14F-4D97-AF65-F5344CB8AC3E}">
        <p14:creationId xmlns:p14="http://schemas.microsoft.com/office/powerpoint/2010/main" val="3157782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 descr="C:\Users\Administrator\Desktop\study\EXO\新建文件夹 (2)\20160320150840_Qzaid.thumb.700_0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680755"/>
            <a:ext cx="2778695" cy="3564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>
                <a:latin typeface="华文行楷" pitchFamily="2" charset="-122"/>
                <a:ea typeface="华文行楷" pitchFamily="2" charset="-122"/>
              </a:rPr>
              <a:t>第九章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Autofit/>
          </a:bodyPr>
          <a:lstStyle/>
          <a:p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“别嚷！”</a:t>
            </a:r>
            <a:r>
              <a:rPr lang="zh-CN" altLang="en-US" dirty="0">
                <a:latin typeface="华文行楷" pitchFamily="2" charset="-122"/>
                <a:ea typeface="华文行楷" pitchFamily="2" charset="-122"/>
              </a:rPr>
              <a:t>祥子似乎把全身的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力量都</a:t>
            </a:r>
            <a:r>
              <a:rPr lang="zh-CN" altLang="en-US" dirty="0">
                <a:latin typeface="华文行楷" pitchFamily="2" charset="-122"/>
                <a:ea typeface="华文行楷" pitchFamily="2" charset="-122"/>
              </a:rPr>
              <a:t>放在唇上，爆裂出这两个字，音很小，可是极有力。“哼！我才不怕呢！”她恶意的笑了，可是不由她自己似的把声音稍微放低了些。“怨不得你躲着我呢，敢情这儿有个小妖精似的小老妈儿。我早就知道你不是玩意儿，别看傻大黑粗的，不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傻             假充</a:t>
            </a:r>
            <a:r>
              <a:rPr lang="zh-CN" altLang="en-US" dirty="0">
                <a:latin typeface="华文行楷" pitchFamily="2" charset="-122"/>
                <a:ea typeface="华文行楷" pitchFamily="2" charset="-122"/>
              </a:rPr>
              <a:t>傻！”她的声音又高了起去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。                      </a:t>
            </a:r>
            <a:r>
              <a:rPr lang="zh-CN" altLang="en-US" sz="4000" dirty="0" smtClean="0">
                <a:latin typeface="华文行楷" pitchFamily="2" charset="-122"/>
                <a:ea typeface="华文行楷" pitchFamily="2" charset="-122"/>
              </a:rPr>
              <a:t>文</a:t>
            </a:r>
            <a:r>
              <a:rPr lang="zh-CN" altLang="en-US" sz="4000" dirty="0">
                <a:latin typeface="华文行楷" pitchFamily="2" charset="-122"/>
                <a:ea typeface="华文行楷" pitchFamily="2" charset="-122"/>
              </a:rPr>
              <a:t>段中的“她”是谁？</a:t>
            </a:r>
          </a:p>
          <a:p>
            <a:r>
              <a:rPr lang="zh-CN" altLang="en-US" dirty="0">
                <a:latin typeface="华文行楷" pitchFamily="2" charset="-122"/>
                <a:ea typeface="华文行楷" pitchFamily="2" charset="-122"/>
              </a:rPr>
              <a:t> </a:t>
            </a:r>
            <a:r>
              <a:rPr lang="zh-CN" altLang="en-US" sz="4000" dirty="0" smtClean="0">
                <a:latin typeface="华文行楷" pitchFamily="2" charset="-122"/>
                <a:ea typeface="华文行楷" pitchFamily="2" charset="-122"/>
              </a:rPr>
              <a:t>虎妞</a:t>
            </a:r>
            <a:endParaRPr lang="zh-CN" altLang="en-US" sz="4000" dirty="0"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7782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dministrator\Desktop\study\EXO\新建文件夹 (2)\20160320150922_NeAf4.thumb.700_0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4346" y="3609416"/>
            <a:ext cx="2778174" cy="35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 smtClean="0">
                <a:latin typeface="华文行楷" pitchFamily="2" charset="-122"/>
                <a:ea typeface="华文行楷" pitchFamily="2" charset="-122"/>
              </a:rPr>
              <a:t>第九章</a:t>
            </a:r>
            <a:endParaRPr lang="zh-CN" altLang="en-US" sz="60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525963"/>
          </a:xfrm>
        </p:spPr>
        <p:txBody>
          <a:bodyPr>
            <a:normAutofit fontScale="25000" lnSpcReduction="20000"/>
          </a:bodyPr>
          <a:lstStyle/>
          <a:p>
            <a:r>
              <a:rPr lang="zh-CN" altLang="en-US" sz="11200" dirty="0" smtClean="0">
                <a:latin typeface="华文行楷" pitchFamily="2" charset="-122"/>
                <a:ea typeface="华文行楷" pitchFamily="2" charset="-122"/>
              </a:rPr>
              <a:t>片段：</a:t>
            </a:r>
            <a:endParaRPr lang="en-US" altLang="zh-CN" sz="11200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r>
              <a:rPr lang="zh-CN" altLang="en-US" sz="11200" dirty="0" smtClean="0">
                <a:latin typeface="华文行楷" pitchFamily="2" charset="-122"/>
                <a:ea typeface="华文行楷" pitchFamily="2" charset="-122"/>
              </a:rPr>
              <a:t>        楞</a:t>
            </a:r>
            <a:r>
              <a:rPr lang="zh-CN" altLang="en-US" sz="11200" dirty="0">
                <a:latin typeface="华文行楷" pitchFamily="2" charset="-122"/>
                <a:ea typeface="华文行楷" pitchFamily="2" charset="-122"/>
              </a:rPr>
              <a:t>头磕脑的，他“啊”了一声，忽然全明白了。一万样他没想到过的事都奔了心中去，来的是这么多，这么急，这么乱，心中反猛的成了块空白，像电影片忽然断了那样。街上非常的清静，天上有些灰云遮住了月，地上时时有些小风，吹动着残枝枯叶，远处有几声尖锐的猫叫。祥子的心里由乱而空白，连这些声音也没听见，手托住腮下</a:t>
            </a:r>
            <a:r>
              <a:rPr lang="zh-CN" altLang="en-US" sz="11200" dirty="0" smtClean="0">
                <a:latin typeface="华文行楷" pitchFamily="2" charset="-122"/>
                <a:ea typeface="华文行楷" pitchFamily="2" charset="-122"/>
              </a:rPr>
              <a:t>，               呆</a:t>
            </a:r>
            <a:r>
              <a:rPr lang="zh-CN" altLang="en-US" sz="11200" dirty="0">
                <a:latin typeface="华文行楷" pitchFamily="2" charset="-122"/>
                <a:ea typeface="华文行楷" pitchFamily="2" charset="-122"/>
              </a:rPr>
              <a:t>呆地看着他地，把地看得似乎要动， </a:t>
            </a:r>
            <a:r>
              <a:rPr lang="zh-CN" altLang="en-US" sz="11200" dirty="0" smtClean="0">
                <a:latin typeface="华文行楷" pitchFamily="2" charset="-122"/>
                <a:ea typeface="华文行楷" pitchFamily="2" charset="-122"/>
              </a:rPr>
              <a:t>                   </a:t>
            </a:r>
            <a:r>
              <a:rPr lang="zh-CN" altLang="en-US" sz="11200" dirty="0">
                <a:latin typeface="华文行楷" pitchFamily="2" charset="-122"/>
                <a:ea typeface="华文行楷" pitchFamily="2" charset="-122"/>
              </a:rPr>
              <a:t>想不出什么，也不愿想什么，只觉得</a:t>
            </a:r>
            <a:r>
              <a:rPr lang="zh-CN" altLang="en-US" sz="11200" dirty="0" smtClean="0">
                <a:latin typeface="华文行楷" pitchFamily="2" charset="-122"/>
                <a:ea typeface="华文行楷" pitchFamily="2" charset="-122"/>
              </a:rPr>
              <a:t>自                                              己</a:t>
            </a:r>
            <a:r>
              <a:rPr lang="zh-CN" altLang="en-US" sz="11200" dirty="0">
                <a:latin typeface="华文行楷" pitchFamily="2" charset="-122"/>
                <a:ea typeface="华文行楷" pitchFamily="2" charset="-122"/>
              </a:rPr>
              <a:t>越来越小，可又不能完全缩入地中去</a:t>
            </a:r>
            <a:r>
              <a:rPr lang="zh-CN" altLang="en-US" sz="11200" dirty="0" smtClean="0">
                <a:latin typeface="华文行楷" pitchFamily="2" charset="-122"/>
                <a:ea typeface="华文行楷" pitchFamily="2" charset="-122"/>
              </a:rPr>
              <a:t>，                整个</a:t>
            </a:r>
            <a:r>
              <a:rPr lang="zh-CN" altLang="en-US" sz="11200" dirty="0">
                <a:latin typeface="华文行楷" pitchFamily="2" charset="-122"/>
                <a:ea typeface="华文行楷" pitchFamily="2" charset="-122"/>
              </a:rPr>
              <a:t>的生命似乎都立在这点难受上，</a:t>
            </a:r>
            <a:r>
              <a:rPr lang="zh-CN" altLang="en-US" sz="11200" dirty="0" smtClean="0">
                <a:latin typeface="华文行楷" pitchFamily="2" charset="-122"/>
                <a:ea typeface="华文行楷" pitchFamily="2" charset="-122"/>
              </a:rPr>
              <a:t>别                    的</a:t>
            </a:r>
            <a:r>
              <a:rPr lang="zh-CN" altLang="en-US" sz="11200" dirty="0">
                <a:latin typeface="华文行楷" pitchFamily="2" charset="-122"/>
                <a:ea typeface="华文行楷" pitchFamily="2" charset="-122"/>
              </a:rPr>
              <a:t>，什么也没有！他这才觉出冷来，</a:t>
            </a:r>
            <a:r>
              <a:rPr lang="zh-CN" altLang="en-US" sz="11200" dirty="0" smtClean="0">
                <a:latin typeface="华文行楷" pitchFamily="2" charset="-122"/>
                <a:ea typeface="华文行楷" pitchFamily="2" charset="-122"/>
              </a:rPr>
              <a:t>连                                     嘴唇</a:t>
            </a:r>
            <a:r>
              <a:rPr lang="zh-CN" altLang="en-US" sz="11200" dirty="0">
                <a:latin typeface="华文行楷" pitchFamily="2" charset="-122"/>
                <a:ea typeface="华文行楷" pitchFamily="2" charset="-122"/>
              </a:rPr>
              <a:t>都微微的颤着</a:t>
            </a:r>
            <a:r>
              <a:rPr lang="zh-CN" altLang="en-US" sz="11200" dirty="0" smtClean="0">
                <a:latin typeface="华文行楷" pitchFamily="2" charset="-122"/>
                <a:ea typeface="华文行楷" pitchFamily="2" charset="-122"/>
              </a:rPr>
              <a:t>。</a:t>
            </a:r>
            <a:endParaRPr lang="zh-CN" altLang="en-US" sz="11200" dirty="0"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2367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C:\Users\Administrator\Desktop\study\EXO\新建文件夹 (2)\20160320151021_ujPBZ.thumb.700_0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3465400"/>
            <a:ext cx="2784375" cy="35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zh-CN" altLang="en-US" sz="60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祥</a:t>
            </a:r>
            <a:r>
              <a:rPr lang="zh-CN" altLang="en-US" dirty="0">
                <a:latin typeface="华文行楷" pitchFamily="2" charset="-122"/>
                <a:ea typeface="华文行楷" pitchFamily="2" charset="-122"/>
              </a:rPr>
              <a:t>子知道了什么事？</a:t>
            </a:r>
          </a:p>
          <a:p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虎</a:t>
            </a:r>
            <a:r>
              <a:rPr lang="zh-CN" altLang="en-US" dirty="0">
                <a:latin typeface="华文行楷" pitchFamily="2" charset="-122"/>
                <a:ea typeface="华文行楷" pitchFamily="2" charset="-122"/>
              </a:rPr>
              <a:t>妞跟祥子说她怀孕了。</a:t>
            </a:r>
          </a:p>
          <a:p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8" name="右弧形箭头 7">
            <a:hlinkClick r:id="rId3" action="ppaction://hlinksldjump"/>
          </p:cNvPr>
          <p:cNvSpPr/>
          <p:nvPr/>
        </p:nvSpPr>
        <p:spPr>
          <a:xfrm>
            <a:off x="8388424" y="402137"/>
            <a:ext cx="504056" cy="504056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782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7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37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8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8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Administrator\Desktop\study\EXO\新建文件夹 (2)\20160320150909_QmVrk.thumb.700_0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9445" y="3681424"/>
            <a:ext cx="2775083" cy="35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>
                <a:latin typeface="华文行楷" pitchFamily="2" charset="-122"/>
                <a:ea typeface="华文行楷" pitchFamily="2" charset="-122"/>
              </a:rPr>
              <a:t>第十章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70000" lnSpcReduction="20000"/>
          </a:bodyPr>
          <a:lstStyle/>
          <a:p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片段</a:t>
            </a:r>
            <a:r>
              <a:rPr lang="en-US" altLang="zh-CN" sz="4400" dirty="0" smtClean="0">
                <a:latin typeface="华文行楷" pitchFamily="2" charset="-122"/>
                <a:ea typeface="华文行楷" pitchFamily="2" charset="-122"/>
              </a:rPr>
              <a:t>;</a:t>
            </a:r>
          </a:p>
          <a:p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这时候，老者的干草似的灰发，脸上的泥，炭条似的手，和那个破帽头与棉袄，都像发着点纯洁的光，如同破庙里的神像似的，虽然破碎，依然尊严。大家看着他，仿佛唯恐他走了。祥子子始终没有言语，呆呆的立在那里。听到老车夫说肚子里空，他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猛           地</a:t>
            </a:r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跑出去，飞也似又跑回来，手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里               用</a:t>
            </a:r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片白菜叶儿托着十个羊肉馅的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包               子</a:t>
            </a:r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。一直送到老者的眼前，说了声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：            吃</a:t>
            </a:r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吧！然后，坐在原位，低下头去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，           仿佛</a:t>
            </a:r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非常疲倦。</a:t>
            </a:r>
          </a:p>
          <a:p>
            <a:endParaRPr lang="zh-CN" altLang="en-US" sz="4400" dirty="0"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7782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Administrator\Desktop\study\EXO\新建文件夹 (2)\20160320150809_xf4hZ.thumb.700_0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-387424"/>
            <a:ext cx="2796861" cy="35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zh-CN" altLang="en-US" sz="60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en-US" altLang="zh-CN" sz="4400" dirty="0">
                <a:latin typeface="华文行楷" pitchFamily="2" charset="-122"/>
                <a:ea typeface="华文行楷" pitchFamily="2" charset="-122"/>
              </a:rPr>
              <a:t> </a:t>
            </a:r>
            <a:r>
              <a:rPr lang="en-US" altLang="zh-CN" sz="4400" dirty="0" smtClean="0">
                <a:latin typeface="华文行楷" pitchFamily="2" charset="-122"/>
                <a:ea typeface="华文行楷" pitchFamily="2" charset="-122"/>
              </a:rPr>
              <a:t>     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为什么</a:t>
            </a:r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祥子之前一分钱都不舍得花，对这位老者这么慷慨呢？</a:t>
            </a:r>
          </a:p>
          <a:p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这</a:t>
            </a:r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位老者没日没夜的拉车，为了养活自己跟祖孙俩，祥子很敬佩他，所以对他很慷慨。</a:t>
            </a:r>
          </a:p>
          <a:p>
            <a:endParaRPr lang="zh-CN" altLang="en-US" sz="4400" dirty="0"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3720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Administrator\Desktop\study\EXO\新建文件夹 (2)\20160320151034_aC2eB.thumb.700_0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7273" y="3393392"/>
            <a:ext cx="2781271" cy="35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 smtClean="0">
                <a:latin typeface="华文行楷" pitchFamily="2" charset="-122"/>
                <a:ea typeface="华文行楷" pitchFamily="2" charset="-122"/>
              </a:rPr>
              <a:t>第十章</a:t>
            </a:r>
            <a:endParaRPr lang="zh-CN" altLang="en-US" sz="60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zh-CN" altLang="en-US" sz="4200" dirty="0">
                <a:latin typeface="华文行楷" pitchFamily="2" charset="-122"/>
                <a:ea typeface="华文行楷" pitchFamily="2" charset="-122"/>
              </a:rPr>
              <a:t>样子呆呆地立在门外，看着这一老一少和那辆破车。老者一边走还一边说话，语声时高时低，路上的灯光与黑影，时明时暗。祥子听着，看着，心中感到一种向来没有过的难受。</a:t>
            </a:r>
          </a:p>
          <a:p>
            <a:r>
              <a:rPr lang="zh-CN" altLang="en-US" sz="5200" dirty="0" smtClean="0">
                <a:latin typeface="华文行楷" pitchFamily="2" charset="-122"/>
                <a:ea typeface="华文行楷" pitchFamily="2" charset="-122"/>
              </a:rPr>
              <a:t>祥</a:t>
            </a:r>
            <a:r>
              <a:rPr lang="zh-CN" altLang="en-US" sz="5200" dirty="0">
                <a:latin typeface="华文行楷" pitchFamily="2" charset="-122"/>
                <a:ea typeface="华文行楷" pitchFamily="2" charset="-122"/>
              </a:rPr>
              <a:t>子为什么会难受？</a:t>
            </a:r>
          </a:p>
          <a:p>
            <a:r>
              <a:rPr lang="zh-CN" altLang="en-US" sz="5200" dirty="0" smtClean="0">
                <a:latin typeface="华文行楷" pitchFamily="2" charset="-122"/>
                <a:ea typeface="华文行楷" pitchFamily="2" charset="-122"/>
              </a:rPr>
              <a:t>因为</a:t>
            </a:r>
            <a:r>
              <a:rPr lang="zh-CN" altLang="en-US" sz="5200" dirty="0">
                <a:latin typeface="华文行楷" pitchFamily="2" charset="-122"/>
                <a:ea typeface="华文行楷" pitchFamily="2" charset="-122"/>
              </a:rPr>
              <a:t>他在小马儿身上看见</a:t>
            </a:r>
            <a:r>
              <a:rPr lang="zh-CN" altLang="en-US" sz="5200" dirty="0" smtClean="0">
                <a:latin typeface="华文行楷" pitchFamily="2" charset="-122"/>
                <a:ea typeface="华文行楷" pitchFamily="2" charset="-122"/>
              </a:rPr>
              <a:t>了         自己</a:t>
            </a:r>
            <a:r>
              <a:rPr lang="zh-CN" altLang="en-US" sz="5200" dirty="0">
                <a:latin typeface="华文行楷" pitchFamily="2" charset="-122"/>
                <a:ea typeface="华文行楷" pitchFamily="2" charset="-122"/>
              </a:rPr>
              <a:t>的过去，在老者身上</a:t>
            </a:r>
            <a:r>
              <a:rPr lang="zh-CN" altLang="en-US" sz="5200" dirty="0" smtClean="0">
                <a:latin typeface="华文行楷" pitchFamily="2" charset="-122"/>
                <a:ea typeface="华文行楷" pitchFamily="2" charset="-122"/>
              </a:rPr>
              <a:t>似          乎</a:t>
            </a:r>
            <a:r>
              <a:rPr lang="zh-CN" altLang="en-US" sz="5200" dirty="0">
                <a:latin typeface="华文行楷" pitchFamily="2" charset="-122"/>
                <a:ea typeface="华文行楷" pitchFamily="2" charset="-122"/>
              </a:rPr>
              <a:t>看到了自己的将来。</a:t>
            </a:r>
          </a:p>
          <a:p>
            <a:endParaRPr lang="zh-CN" altLang="en-US" sz="44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" name="右弧形箭头 4">
            <a:hlinkClick r:id="rId3" action="ppaction://hlinksldjump"/>
          </p:cNvPr>
          <p:cNvSpPr/>
          <p:nvPr/>
        </p:nvSpPr>
        <p:spPr>
          <a:xfrm>
            <a:off x="8388424" y="402137"/>
            <a:ext cx="504056" cy="504056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3720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5400" dirty="0" smtClean="0">
                <a:latin typeface="华文行楷" pitchFamily="2" charset="-122"/>
                <a:ea typeface="华文行楷" pitchFamily="2" charset="-122"/>
              </a:rPr>
              <a:t>目录</a:t>
            </a:r>
            <a:endParaRPr lang="zh-CN" altLang="en-US" sz="54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numCol="2">
            <a:noAutofit/>
          </a:bodyPr>
          <a:lstStyle/>
          <a:p>
            <a:r>
              <a:rPr lang="zh-CN" altLang="en-US" sz="3600" dirty="0">
                <a:latin typeface="华文行楷" pitchFamily="2" charset="-122"/>
                <a:ea typeface="华文行楷" pitchFamily="2" charset="-122"/>
                <a:hlinkClick r:id="rId2" action="ppaction://hlinksldjump"/>
              </a:rPr>
              <a:t>第一</a:t>
            </a:r>
            <a:r>
              <a:rPr lang="zh-CN" altLang="en-US" sz="3600" dirty="0" smtClean="0">
                <a:latin typeface="华文行楷" pitchFamily="2" charset="-122"/>
                <a:ea typeface="华文行楷" pitchFamily="2" charset="-122"/>
                <a:hlinkClick r:id="rId2" action="ppaction://hlinksldjump"/>
              </a:rPr>
              <a:t>章</a:t>
            </a:r>
            <a:endParaRPr lang="en-US" altLang="zh-CN" sz="36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3600" dirty="0">
                <a:latin typeface="华文行楷" pitchFamily="2" charset="-122"/>
                <a:ea typeface="华文行楷" pitchFamily="2" charset="-122"/>
                <a:hlinkClick r:id="rId3" action="ppaction://hlinksldjump"/>
              </a:rPr>
              <a:t>第二</a:t>
            </a:r>
            <a:r>
              <a:rPr lang="zh-CN" altLang="en-US" sz="3600" dirty="0" smtClean="0">
                <a:latin typeface="华文行楷" pitchFamily="2" charset="-122"/>
                <a:ea typeface="华文行楷" pitchFamily="2" charset="-122"/>
                <a:hlinkClick r:id="rId3" action="ppaction://hlinksldjump"/>
              </a:rPr>
              <a:t>章</a:t>
            </a:r>
            <a:endParaRPr lang="en-US" altLang="zh-CN" sz="36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3600" dirty="0">
                <a:latin typeface="华文行楷" pitchFamily="2" charset="-122"/>
                <a:ea typeface="华文行楷" pitchFamily="2" charset="-122"/>
                <a:hlinkClick r:id="rId4" action="ppaction://hlinksldjump"/>
              </a:rPr>
              <a:t>第三</a:t>
            </a:r>
            <a:r>
              <a:rPr lang="zh-CN" altLang="en-US" sz="3600" dirty="0" smtClean="0">
                <a:latin typeface="华文行楷" pitchFamily="2" charset="-122"/>
                <a:ea typeface="华文行楷" pitchFamily="2" charset="-122"/>
                <a:hlinkClick r:id="rId4" action="ppaction://hlinksldjump"/>
              </a:rPr>
              <a:t>章</a:t>
            </a:r>
            <a:endParaRPr lang="en-US" altLang="zh-CN" sz="36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3600" dirty="0">
                <a:latin typeface="华文行楷" pitchFamily="2" charset="-122"/>
                <a:ea typeface="华文行楷" pitchFamily="2" charset="-122"/>
                <a:hlinkClick r:id="rId5" action="ppaction://hlinksldjump"/>
              </a:rPr>
              <a:t>第四</a:t>
            </a:r>
            <a:r>
              <a:rPr lang="zh-CN" altLang="en-US" sz="3600" dirty="0" smtClean="0">
                <a:latin typeface="华文行楷" pitchFamily="2" charset="-122"/>
                <a:ea typeface="华文行楷" pitchFamily="2" charset="-122"/>
                <a:hlinkClick r:id="rId5" action="ppaction://hlinksldjump"/>
              </a:rPr>
              <a:t>章</a:t>
            </a:r>
            <a:endParaRPr lang="en-US" altLang="zh-CN" sz="36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3600" dirty="0">
                <a:latin typeface="华文行楷" pitchFamily="2" charset="-122"/>
                <a:ea typeface="华文行楷" pitchFamily="2" charset="-122"/>
                <a:hlinkClick r:id="rId6" action="ppaction://hlinksldjump"/>
              </a:rPr>
              <a:t>第五</a:t>
            </a:r>
            <a:r>
              <a:rPr lang="zh-CN" altLang="en-US" sz="3600" dirty="0" smtClean="0">
                <a:latin typeface="华文行楷" pitchFamily="2" charset="-122"/>
                <a:ea typeface="华文行楷" pitchFamily="2" charset="-122"/>
                <a:hlinkClick r:id="rId6" action="ppaction://hlinksldjump"/>
              </a:rPr>
              <a:t>章</a:t>
            </a:r>
            <a:endParaRPr lang="en-US" altLang="zh-CN" sz="36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3600" dirty="0">
                <a:latin typeface="华文行楷" pitchFamily="2" charset="-122"/>
                <a:ea typeface="华文行楷" pitchFamily="2" charset="-122"/>
                <a:hlinkClick r:id="rId7" action="ppaction://hlinksldjump"/>
              </a:rPr>
              <a:t>第六</a:t>
            </a:r>
            <a:r>
              <a:rPr lang="zh-CN" altLang="en-US" sz="3600" dirty="0" smtClean="0">
                <a:latin typeface="华文行楷" pitchFamily="2" charset="-122"/>
                <a:ea typeface="华文行楷" pitchFamily="2" charset="-122"/>
                <a:hlinkClick r:id="rId7" action="ppaction://hlinksldjump"/>
              </a:rPr>
              <a:t>章</a:t>
            </a:r>
            <a:endParaRPr lang="en-US" altLang="zh-CN" sz="36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3600" dirty="0">
                <a:latin typeface="华文行楷" pitchFamily="2" charset="-122"/>
                <a:ea typeface="华文行楷" pitchFamily="2" charset="-122"/>
                <a:hlinkClick r:id="rId8" action="ppaction://hlinksldjump"/>
              </a:rPr>
              <a:t>第七</a:t>
            </a:r>
            <a:r>
              <a:rPr lang="zh-CN" altLang="en-US" sz="3600" dirty="0" smtClean="0">
                <a:latin typeface="华文行楷" pitchFamily="2" charset="-122"/>
                <a:ea typeface="华文行楷" pitchFamily="2" charset="-122"/>
                <a:hlinkClick r:id="rId8" action="ppaction://hlinksldjump"/>
              </a:rPr>
              <a:t>章</a:t>
            </a:r>
            <a:endParaRPr lang="en-US" altLang="zh-CN" sz="36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3600" dirty="0">
                <a:latin typeface="华文行楷" pitchFamily="2" charset="-122"/>
                <a:ea typeface="华文行楷" pitchFamily="2" charset="-122"/>
                <a:hlinkClick r:id="rId9" action="ppaction://hlinksldjump"/>
              </a:rPr>
              <a:t>第八</a:t>
            </a:r>
            <a:r>
              <a:rPr lang="zh-CN" altLang="en-US" sz="3600" dirty="0" smtClean="0">
                <a:latin typeface="华文行楷" pitchFamily="2" charset="-122"/>
                <a:ea typeface="华文行楷" pitchFamily="2" charset="-122"/>
                <a:hlinkClick r:id="rId9" action="ppaction://hlinksldjump"/>
              </a:rPr>
              <a:t>章</a:t>
            </a:r>
            <a:endParaRPr lang="en-US" altLang="zh-CN" sz="36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3600" dirty="0">
                <a:latin typeface="华文行楷" pitchFamily="2" charset="-122"/>
                <a:ea typeface="华文行楷" pitchFamily="2" charset="-122"/>
                <a:hlinkClick r:id="rId10" action="ppaction://hlinksldjump"/>
              </a:rPr>
              <a:t>第九</a:t>
            </a:r>
            <a:r>
              <a:rPr lang="zh-CN" altLang="en-US" sz="3600" dirty="0" smtClean="0">
                <a:latin typeface="华文行楷" pitchFamily="2" charset="-122"/>
                <a:ea typeface="华文行楷" pitchFamily="2" charset="-122"/>
                <a:hlinkClick r:id="rId10" action="ppaction://hlinksldjump"/>
              </a:rPr>
              <a:t>章</a:t>
            </a:r>
            <a:endParaRPr lang="en-US" altLang="zh-CN" sz="36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3600" dirty="0">
                <a:latin typeface="华文行楷" pitchFamily="2" charset="-122"/>
                <a:ea typeface="华文行楷" pitchFamily="2" charset="-122"/>
                <a:hlinkClick r:id="rId11" action="ppaction://hlinksldjump"/>
              </a:rPr>
              <a:t>第十</a:t>
            </a:r>
            <a:r>
              <a:rPr lang="zh-CN" altLang="en-US" sz="3600" dirty="0" smtClean="0">
                <a:latin typeface="华文行楷" pitchFamily="2" charset="-122"/>
                <a:ea typeface="华文行楷" pitchFamily="2" charset="-122"/>
                <a:hlinkClick r:id="rId11" action="ppaction://hlinksldjump"/>
              </a:rPr>
              <a:t>章</a:t>
            </a:r>
            <a:endParaRPr lang="en-US" altLang="zh-CN" sz="36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3600" dirty="0">
                <a:latin typeface="华文行楷" pitchFamily="2" charset="-122"/>
                <a:ea typeface="华文行楷" pitchFamily="2" charset="-122"/>
                <a:hlinkClick r:id="rId12" action="ppaction://hlinksldjump"/>
              </a:rPr>
              <a:t>第十一</a:t>
            </a:r>
            <a:r>
              <a:rPr lang="zh-CN" altLang="en-US" sz="3600" dirty="0" smtClean="0">
                <a:latin typeface="华文行楷" pitchFamily="2" charset="-122"/>
                <a:ea typeface="华文行楷" pitchFamily="2" charset="-122"/>
                <a:hlinkClick r:id="rId12" action="ppaction://hlinksldjump"/>
              </a:rPr>
              <a:t>章</a:t>
            </a:r>
            <a:endParaRPr lang="en-US" altLang="zh-CN" sz="36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3600" dirty="0" smtClean="0">
                <a:latin typeface="华文行楷" pitchFamily="2" charset="-122"/>
                <a:ea typeface="华文行楷" pitchFamily="2" charset="-122"/>
                <a:hlinkClick r:id="rId13" action="ppaction://hlinksldjump"/>
              </a:rPr>
              <a:t>第十二章</a:t>
            </a:r>
            <a:endParaRPr lang="en-US" altLang="zh-CN" sz="36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3600" dirty="0">
                <a:latin typeface="华文行楷" pitchFamily="2" charset="-122"/>
                <a:ea typeface="华文行楷" pitchFamily="2" charset="-122"/>
                <a:hlinkClick r:id="rId14" action="ppaction://hlinksldjump"/>
              </a:rPr>
              <a:t>第十三章</a:t>
            </a:r>
            <a:endParaRPr lang="zh-CN" altLang="en-US" sz="3600" dirty="0"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1028" name="Picture 4" descr="C:\Users\Administrator\Desktop\study\EXO\20170319162212_yS5Zk.thumb.700_0（2）.jpg"/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38"/>
          <a:stretch/>
        </p:blipFill>
        <p:spPr bwMode="auto">
          <a:xfrm>
            <a:off x="6729381" y="3212976"/>
            <a:ext cx="2435119" cy="3647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5556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Administrator\Desktop\study\EXO\新建文件夹 (2)\20160320150828_5VrCP.thumb.700_0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77"/>
          <a:stretch/>
        </p:blipFill>
        <p:spPr bwMode="auto">
          <a:xfrm>
            <a:off x="-468560" y="-171400"/>
            <a:ext cx="2690765" cy="35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>
                <a:latin typeface="华文行楷" pitchFamily="2" charset="-122"/>
                <a:ea typeface="华文行楷" pitchFamily="2" charset="-122"/>
              </a:rPr>
              <a:t>第十一章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sz="2800" b="1" dirty="0" smtClean="0">
                <a:latin typeface="华文行楷" pitchFamily="2" charset="-122"/>
                <a:ea typeface="华文行楷" pitchFamily="2" charset="-122"/>
              </a:rPr>
              <a:t>“</a:t>
            </a:r>
            <a:r>
              <a:rPr lang="zh-CN" altLang="en-US" sz="2800" b="1" dirty="0" smtClean="0">
                <a:latin typeface="华文行楷" pitchFamily="2" charset="-122"/>
                <a:ea typeface="华文行楷" pitchFamily="2" charset="-122"/>
              </a:rPr>
              <a:t>其实</a:t>
            </a:r>
            <a:r>
              <a:rPr lang="en-US" altLang="zh-CN" sz="2800" b="1" dirty="0" smtClean="0">
                <a:latin typeface="华文行楷" pitchFamily="2" charset="-122"/>
                <a:ea typeface="华文行楷" pitchFamily="2" charset="-122"/>
              </a:rPr>
              <a:t>,</a:t>
            </a:r>
            <a:r>
              <a:rPr lang="zh-CN" altLang="en-US" sz="2800" b="1" dirty="0" smtClean="0">
                <a:latin typeface="华文行楷" pitchFamily="2" charset="-122"/>
                <a:ea typeface="华文行楷" pitchFamily="2" charset="-122"/>
              </a:rPr>
              <a:t>雨</a:t>
            </a:r>
            <a:r>
              <a:rPr lang="zh-CN" altLang="en-US" sz="2800" b="1" dirty="0">
                <a:latin typeface="华文行楷" pitchFamily="2" charset="-122"/>
                <a:ea typeface="华文行楷" pitchFamily="2" charset="-122"/>
              </a:rPr>
              <a:t>并不</a:t>
            </a:r>
            <a:r>
              <a:rPr lang="zh-CN" altLang="en-US" sz="2800" b="1" dirty="0" smtClean="0">
                <a:latin typeface="华文行楷" pitchFamily="2" charset="-122"/>
                <a:ea typeface="华文行楷" pitchFamily="2" charset="-122"/>
              </a:rPr>
              <a:t>公道</a:t>
            </a:r>
            <a:r>
              <a:rPr lang="en-US" altLang="zh-CN" sz="2800" b="1" dirty="0" smtClean="0">
                <a:latin typeface="华文行楷" pitchFamily="2" charset="-122"/>
                <a:ea typeface="华文行楷" pitchFamily="2" charset="-122"/>
              </a:rPr>
              <a:t>,</a:t>
            </a:r>
            <a:r>
              <a:rPr lang="zh-CN" altLang="en-US" sz="2800" b="1" dirty="0" smtClean="0">
                <a:latin typeface="华文行楷" pitchFamily="2" charset="-122"/>
                <a:ea typeface="华文行楷" pitchFamily="2" charset="-122"/>
              </a:rPr>
              <a:t>因为</a:t>
            </a:r>
            <a:r>
              <a:rPr lang="zh-CN" altLang="en-US" sz="2800" b="1" dirty="0">
                <a:latin typeface="华文行楷" pitchFamily="2" charset="-122"/>
                <a:ea typeface="华文行楷" pitchFamily="2" charset="-122"/>
              </a:rPr>
              <a:t>下落在一</a:t>
            </a:r>
            <a:r>
              <a:rPr lang="zh-CN" altLang="en-US" sz="2800" b="1" dirty="0" smtClean="0">
                <a:latin typeface="华文行楷" pitchFamily="2" charset="-122"/>
                <a:ea typeface="华文行楷" pitchFamily="2" charset="-122"/>
              </a:rPr>
              <a:t>个</a:t>
            </a:r>
            <a:r>
              <a:rPr lang="zh-CN" altLang="en-US" sz="2800" b="1" dirty="0">
                <a:latin typeface="华文行楷" pitchFamily="2" charset="-122"/>
                <a:ea typeface="华文行楷" pitchFamily="2" charset="-122"/>
              </a:rPr>
              <a:t>没有</a:t>
            </a:r>
            <a:r>
              <a:rPr lang="zh-CN" altLang="en-US" sz="2800" b="1" dirty="0" smtClean="0">
                <a:latin typeface="华文行楷" pitchFamily="2" charset="-122"/>
                <a:ea typeface="华文行楷" pitchFamily="2" charset="-122"/>
              </a:rPr>
              <a:t>公道</a:t>
            </a:r>
            <a:r>
              <a:rPr lang="zh-CN" altLang="en-US" sz="2800" b="1" dirty="0">
                <a:latin typeface="华文行楷" pitchFamily="2" charset="-122"/>
                <a:ea typeface="华文行楷" pitchFamily="2" charset="-122"/>
              </a:rPr>
              <a:t>的世界</a:t>
            </a:r>
            <a:r>
              <a:rPr lang="zh-CN" altLang="en-US" sz="2800" b="1" dirty="0" smtClean="0">
                <a:latin typeface="华文行楷" pitchFamily="2" charset="-122"/>
                <a:ea typeface="华文行楷" pitchFamily="2" charset="-122"/>
              </a:rPr>
              <a:t>。</a:t>
            </a:r>
            <a:r>
              <a:rPr lang="en-US" altLang="zh-CN" sz="2800" b="1" dirty="0" smtClean="0">
                <a:latin typeface="华文行楷" pitchFamily="2" charset="-122"/>
                <a:ea typeface="华文行楷" pitchFamily="2" charset="-122"/>
              </a:rPr>
              <a:t>”</a:t>
            </a:r>
            <a:r>
              <a:rPr lang="zh-CN" altLang="en-US" sz="3600" dirty="0" smtClean="0">
                <a:latin typeface="华文行楷" pitchFamily="2" charset="-122"/>
                <a:ea typeface="华文行楷" pitchFamily="2" charset="-122"/>
              </a:rPr>
              <a:t>与</a:t>
            </a:r>
            <a:r>
              <a:rPr lang="zh-CN" altLang="en-US" sz="3600" dirty="0">
                <a:latin typeface="华文行楷" pitchFamily="2" charset="-122"/>
                <a:ea typeface="华文行楷" pitchFamily="2" charset="-122"/>
              </a:rPr>
              <a:t>祥子所经历的哪一事件</a:t>
            </a:r>
            <a:r>
              <a:rPr lang="zh-CN" altLang="en-US" sz="3600" dirty="0" smtClean="0">
                <a:latin typeface="华文行楷" pitchFamily="2" charset="-122"/>
                <a:ea typeface="华文行楷" pitchFamily="2" charset="-122"/>
              </a:rPr>
              <a:t>相关</a:t>
            </a:r>
            <a:endParaRPr lang="en-US" altLang="zh-CN" sz="36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 祥</a:t>
            </a:r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子在雨中拉车，病倒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了</a:t>
            </a:r>
            <a:endParaRPr lang="en-US" altLang="zh-CN" sz="44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小福子为了养活两个弟弟做出了怎样的决定？</a:t>
            </a:r>
          </a:p>
          <a:p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 依靠</a:t>
            </a:r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卖身来获得收入</a:t>
            </a:r>
          </a:p>
          <a:p>
            <a:endParaRPr lang="zh-CN" altLang="en-US" sz="4400" dirty="0">
              <a:latin typeface="华文行楷" pitchFamily="2" charset="-122"/>
              <a:ea typeface="华文行楷" pitchFamily="2" charset="-122"/>
            </a:endParaRPr>
          </a:p>
          <a:p>
            <a:endParaRPr lang="zh-CN" altLang="en-US" sz="44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" name="右弧形箭头 4">
            <a:hlinkClick r:id="rId3" action="ppaction://hlinksldjump"/>
          </p:cNvPr>
          <p:cNvSpPr/>
          <p:nvPr/>
        </p:nvSpPr>
        <p:spPr>
          <a:xfrm>
            <a:off x="8388424" y="402137"/>
            <a:ext cx="504056" cy="504056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3720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study\EXO\新建文件夹 (2)\20160320151056_yUJnS.thumb.700_0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3537408"/>
            <a:ext cx="2787486" cy="35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 smtClean="0">
                <a:latin typeface="华文行楷" pitchFamily="2" charset="-122"/>
                <a:ea typeface="华文行楷" pitchFamily="2" charset="-122"/>
              </a:rPr>
              <a:t>第十二章</a:t>
            </a:r>
            <a:endParaRPr lang="zh-CN" altLang="en-US" sz="60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zh-CN" altLang="en-US" sz="4000" dirty="0">
                <a:latin typeface="华文行楷" pitchFamily="2" charset="-122"/>
                <a:ea typeface="华文行楷" pitchFamily="2" charset="-122"/>
              </a:rPr>
              <a:t>虎妞会难产的原因是什么</a:t>
            </a:r>
            <a:r>
              <a:rPr lang="zh-CN" altLang="en-US" sz="4000" dirty="0" smtClean="0">
                <a:latin typeface="华文行楷" pitchFamily="2" charset="-122"/>
                <a:ea typeface="华文行楷" pitchFamily="2" charset="-122"/>
              </a:rPr>
              <a:t>？</a:t>
            </a:r>
            <a:endParaRPr lang="en-US" altLang="zh-CN" sz="40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虎</a:t>
            </a:r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妞贪吃零嘴，在怀孕期间又不愿劳作（好吃懒做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）</a:t>
            </a:r>
            <a:endParaRPr lang="en-US" altLang="zh-CN" sz="4400" dirty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r>
              <a:rPr lang="zh-CN" altLang="en-US" sz="4000" dirty="0" smtClean="0">
                <a:latin typeface="华文行楷" pitchFamily="2" charset="-122"/>
                <a:ea typeface="华文行楷" pitchFamily="2" charset="-122"/>
              </a:rPr>
              <a:t>      在</a:t>
            </a:r>
            <a:r>
              <a:rPr lang="zh-CN" altLang="en-US" sz="4000" dirty="0">
                <a:latin typeface="华文行楷" pitchFamily="2" charset="-122"/>
                <a:ea typeface="华文行楷" pitchFamily="2" charset="-122"/>
              </a:rPr>
              <a:t>临产之际，她选择将生命</a:t>
            </a:r>
            <a:r>
              <a:rPr lang="zh-CN" altLang="en-US" sz="4000" dirty="0" smtClean="0">
                <a:latin typeface="华文行楷" pitchFamily="2" charset="-122"/>
                <a:ea typeface="华文行楷" pitchFamily="2" charset="-122"/>
              </a:rPr>
              <a:t>托付</a:t>
            </a:r>
            <a:endParaRPr lang="en-US" altLang="zh-CN" sz="4000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r>
              <a:rPr lang="en-US" altLang="zh-CN" sz="4000" dirty="0">
                <a:latin typeface="华文行楷" pitchFamily="2" charset="-122"/>
                <a:ea typeface="华文行楷" pitchFamily="2" charset="-122"/>
              </a:rPr>
              <a:t> </a:t>
            </a:r>
            <a:r>
              <a:rPr lang="en-US" altLang="zh-CN" sz="4000" dirty="0" smtClean="0">
                <a:latin typeface="华文行楷" pitchFamily="2" charset="-122"/>
                <a:ea typeface="华文行楷" pitchFamily="2" charset="-122"/>
              </a:rPr>
              <a:t>         </a:t>
            </a:r>
            <a:r>
              <a:rPr lang="zh-CN" altLang="en-US" sz="4000" dirty="0" smtClean="0">
                <a:latin typeface="华文行楷" pitchFamily="2" charset="-122"/>
                <a:ea typeface="华文行楷" pitchFamily="2" charset="-122"/>
              </a:rPr>
              <a:t>给了</a:t>
            </a:r>
            <a:r>
              <a:rPr lang="zh-CN" altLang="en-US" sz="4000" dirty="0">
                <a:latin typeface="华文行楷" pitchFamily="2" charset="-122"/>
                <a:ea typeface="华文行楷" pitchFamily="2" charset="-122"/>
              </a:rPr>
              <a:t>谁</a:t>
            </a:r>
            <a:r>
              <a:rPr lang="zh-CN" altLang="en-US" sz="4000" dirty="0" smtClean="0">
                <a:latin typeface="华文行楷" pitchFamily="2" charset="-122"/>
                <a:ea typeface="华文行楷" pitchFamily="2" charset="-122"/>
              </a:rPr>
              <a:t>？</a:t>
            </a:r>
            <a:endParaRPr lang="en-US" altLang="zh-CN" sz="40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   她</a:t>
            </a:r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选择相信招摇撞骗的神棍</a:t>
            </a:r>
            <a:r>
              <a:rPr lang="en-US" altLang="zh-CN" sz="4400" dirty="0">
                <a:latin typeface="华文行楷" pitchFamily="2" charset="-122"/>
                <a:ea typeface="华文行楷" pitchFamily="2" charset="-122"/>
              </a:rPr>
              <a:t>——</a:t>
            </a:r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陈二奶奶</a:t>
            </a:r>
          </a:p>
        </p:txBody>
      </p:sp>
      <p:sp>
        <p:nvSpPr>
          <p:cNvPr id="5" name="右弧形箭头 4">
            <a:hlinkClick r:id="rId3" action="ppaction://hlinksldjump"/>
          </p:cNvPr>
          <p:cNvSpPr/>
          <p:nvPr/>
        </p:nvSpPr>
        <p:spPr>
          <a:xfrm>
            <a:off x="8388424" y="402137"/>
            <a:ext cx="504056" cy="504056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3720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 smtClean="0">
                <a:latin typeface="华文行楷" pitchFamily="2" charset="-122"/>
                <a:ea typeface="华文行楷" pitchFamily="2" charset="-122"/>
              </a:rPr>
              <a:t>第十三章</a:t>
            </a:r>
            <a:endParaRPr lang="zh-CN" altLang="en-US" sz="60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虎妞难产对祥子的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影响？</a:t>
            </a:r>
            <a:endParaRPr lang="en-US" altLang="zh-CN" sz="44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使祥子的生活再一次跌入低谷</a:t>
            </a:r>
            <a:endParaRPr lang="en-US" altLang="zh-CN" sz="4400" dirty="0" smtClean="0">
              <a:latin typeface="华文行楷" pitchFamily="2" charset="-122"/>
              <a:ea typeface="华文行楷" pitchFamily="2" charset="-122"/>
            </a:endParaRPr>
          </a:p>
          <a:p>
            <a:endParaRPr lang="zh-CN" altLang="en-US" sz="4400" dirty="0"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150" y="3212976"/>
            <a:ext cx="3371850" cy="337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8975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>
                <a:latin typeface="华文行楷" pitchFamily="2" charset="-122"/>
                <a:ea typeface="华文行楷" pitchFamily="2" charset="-122"/>
              </a:rPr>
              <a:t>第十三章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祥子的第三辆车是怎么没的</a:t>
            </a:r>
            <a:endParaRPr lang="en-US" altLang="zh-CN" sz="4400" dirty="0">
              <a:latin typeface="华文行楷" pitchFamily="2" charset="-122"/>
              <a:ea typeface="华文行楷" pitchFamily="2" charset="-122"/>
            </a:endParaRPr>
          </a:p>
          <a:p>
            <a:r>
              <a:rPr lang="en-US" altLang="zh-CN" sz="4400" dirty="0">
                <a:latin typeface="华文行楷" pitchFamily="2" charset="-122"/>
                <a:ea typeface="华文行楷" pitchFamily="2" charset="-122"/>
              </a:rPr>
              <a:t> </a:t>
            </a:r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为了给虎妞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办丧事卖掉了</a:t>
            </a:r>
            <a:endParaRPr lang="zh-CN" altLang="en-US" sz="4400" dirty="0">
              <a:latin typeface="华文行楷" pitchFamily="2" charset="-122"/>
              <a:ea typeface="华文行楷" pitchFamily="2" charset="-122"/>
            </a:endParaRPr>
          </a:p>
          <a:p>
            <a:endParaRPr lang="zh-CN" altLang="en-US" sz="44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7" name="右弧形箭头 6">
            <a:hlinkClick r:id="rId2" action="ppaction://hlinksldjump"/>
          </p:cNvPr>
          <p:cNvSpPr/>
          <p:nvPr/>
        </p:nvSpPr>
        <p:spPr>
          <a:xfrm>
            <a:off x="8388424" y="402137"/>
            <a:ext cx="504056" cy="504056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150096"/>
            <a:ext cx="3707904" cy="3707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8975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Administrator\Desktop\study\EXO\20150110074155_HULS2.thumb.700_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536000" y="0"/>
            <a:ext cx="4608000" cy="7083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5" name="Picture 3" descr="C:\Users\Administrator\Desktop\study\EXO\20150110074155_HULS2.thumb.700_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" y="0"/>
            <a:ext cx="4608000" cy="7083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zh-CN" altLang="en-US" sz="60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altLang="zh-CN" sz="4400" dirty="0" smtClean="0">
              <a:latin typeface="华文行楷" pitchFamily="2" charset="-122"/>
              <a:ea typeface="华文行楷" pitchFamily="2" charset="-122"/>
            </a:endParaRPr>
          </a:p>
          <a:p>
            <a:endParaRPr lang="en-US" altLang="zh-CN" sz="4400" dirty="0">
              <a:latin typeface="华文行楷" pitchFamily="2" charset="-122"/>
              <a:ea typeface="华文行楷" pitchFamily="2" charset="-122"/>
            </a:endParaRPr>
          </a:p>
          <a:p>
            <a:endParaRPr lang="en-US" altLang="zh-CN" sz="4400" dirty="0" smtClean="0">
              <a:latin typeface="华文行楷" pitchFamily="2" charset="-122"/>
              <a:ea typeface="华文行楷" pitchFamily="2" charset="-122"/>
            </a:endParaRPr>
          </a:p>
          <a:p>
            <a:endParaRPr lang="en-US" altLang="zh-CN" sz="4400" dirty="0">
              <a:latin typeface="华文行楷" pitchFamily="2" charset="-122"/>
              <a:ea typeface="华文行楷" pitchFamily="2" charset="-122"/>
            </a:endParaRPr>
          </a:p>
          <a:p>
            <a:endParaRPr lang="en-US" altLang="zh-CN" sz="4400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 algn="r">
              <a:buNone/>
            </a:pP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完。</a:t>
            </a:r>
            <a:endParaRPr lang="zh-CN" altLang="en-US" sz="4400" dirty="0"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8975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 smtClean="0">
                <a:latin typeface="华文行楷" pitchFamily="2" charset="-122"/>
                <a:ea typeface="华文行楷" pitchFamily="2" charset="-122"/>
              </a:rPr>
              <a:t>第一章</a:t>
            </a:r>
            <a:endParaRPr lang="zh-CN" altLang="en-US" sz="60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altLang="zh-CN" sz="4000" dirty="0" smtClean="0">
              <a:latin typeface="华文行楷" pitchFamily="2" charset="-122"/>
              <a:ea typeface="华文行楷" pitchFamily="2" charset="-122"/>
            </a:endParaRPr>
          </a:p>
          <a:p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祥</a:t>
            </a:r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子本来生活在哪里，他父母离开他后，他的职业是什么？</a:t>
            </a:r>
          </a:p>
          <a:p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  农村，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车夫</a:t>
            </a:r>
            <a:endParaRPr lang="en-US" altLang="zh-CN" sz="44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祥子在哪里工作？</a:t>
            </a:r>
          </a:p>
          <a:p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  北平</a:t>
            </a:r>
          </a:p>
          <a:p>
            <a:endParaRPr lang="zh-CN" altLang="en-US" sz="4000" dirty="0">
              <a:latin typeface="华文行楷" pitchFamily="2" charset="-122"/>
              <a:ea typeface="华文行楷" pitchFamily="2" charset="-122"/>
            </a:endParaRPr>
          </a:p>
          <a:p>
            <a:endParaRPr lang="zh-CN" altLang="en-US" sz="4000" dirty="0"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2050" name="Picture 2" descr="C:\Users\Administrator\Desktop\study\EXO\20160404133841_5tQ4T.thumb.700_0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563" b="92154" l="4714" r="9228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419" y="-171400"/>
            <a:ext cx="2876211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istrator\Desktop\study\EXO\20160404133906_mWxY5.thumb.700_0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429" b="94000" l="6429" r="9371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536" y="4221408"/>
            <a:ext cx="2880000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右弧形箭头 3">
            <a:hlinkClick r:id="rId6" action="ppaction://hlinksldjump"/>
          </p:cNvPr>
          <p:cNvSpPr/>
          <p:nvPr/>
        </p:nvSpPr>
        <p:spPr>
          <a:xfrm>
            <a:off x="8388424" y="402137"/>
            <a:ext cx="504056" cy="504056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6754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 smtClean="0">
                <a:latin typeface="华文行楷" pitchFamily="2" charset="-122"/>
                <a:ea typeface="华文行楷" pitchFamily="2" charset="-122"/>
              </a:rPr>
              <a:t>第二章</a:t>
            </a:r>
            <a:endParaRPr lang="zh-CN" altLang="en-US" sz="60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为了</a:t>
            </a:r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赚钱祥子把车拉到哪里去工作？</a:t>
            </a:r>
          </a:p>
          <a:p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  清华。</a:t>
            </a:r>
          </a:p>
        </p:txBody>
      </p:sp>
      <p:pic>
        <p:nvPicPr>
          <p:cNvPr id="3075" name="Picture 3" descr="C:\Users\Administrator\Desktop\study\EXO\新建文件夹\嘟嘟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000" b="100000" l="4429" r="9528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426" y="3978000"/>
            <a:ext cx="2880000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2919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Users\Administrator\Desktop\study\EXO\新建文件夹\俊勉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6" y="-99072"/>
            <a:ext cx="2880000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 smtClean="0">
                <a:latin typeface="华文行楷" pitchFamily="2" charset="-122"/>
                <a:ea typeface="华文行楷" pitchFamily="2" charset="-122"/>
              </a:rPr>
              <a:t>第二章</a:t>
            </a:r>
            <a:endParaRPr lang="zh-CN" altLang="en-US" sz="60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         从</a:t>
            </a:r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那些方面，可以看出祥子是什么样的人？</a:t>
            </a:r>
          </a:p>
          <a:p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  外面兵荒马乱的时候，他冒着生命危险去拉车赚钱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，说明</a:t>
            </a:r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他是个执着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，为</a:t>
            </a:r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自己的梦想不顾一切去完成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他</a:t>
            </a:r>
            <a:endParaRPr lang="zh-CN" altLang="en-US" sz="44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8" name="右弧形箭头 7">
            <a:hlinkClick r:id="rId4" action="ppaction://hlinksldjump"/>
          </p:cNvPr>
          <p:cNvSpPr/>
          <p:nvPr/>
        </p:nvSpPr>
        <p:spPr>
          <a:xfrm>
            <a:off x="8388424" y="402137"/>
            <a:ext cx="504056" cy="504056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2465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 smtClean="0">
                <a:latin typeface="华文行楷" pitchFamily="2" charset="-122"/>
                <a:ea typeface="华文行楷" pitchFamily="2" charset="-122"/>
              </a:rPr>
              <a:t>第三章</a:t>
            </a:r>
            <a:endParaRPr lang="zh-CN" altLang="en-US" sz="60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为了</a:t>
            </a:r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急需用钱，他把什么卖给了老头子？</a:t>
            </a:r>
          </a:p>
          <a:p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  骆驼</a:t>
            </a:r>
          </a:p>
          <a:p>
            <a:endParaRPr lang="zh-CN" altLang="en-US" sz="4400" dirty="0"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5123" name="Picture 3" descr="C:\Users\Administrator\Desktop\study\EXO\新建文件夹\钟大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10000" r="90000">
                        <a14:foregroundMark x1="15286" y1="43429" x2="14143" y2="464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477" y="3978000"/>
            <a:ext cx="2880000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8254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C:\Users\Administrator\Desktop\study\EXO\新建文件夹\伯贤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71" b="100000" l="10000" r="90000">
                        <a14:foregroundMark x1="38286" y1="6143" x2="41143" y2="8000"/>
                        <a14:foregroundMark x1="29286" y1="8571" x2="28286" y2="10429"/>
                        <a14:foregroundMark x1="15143" y1="21286" x2="15143" y2="22000"/>
                        <a14:foregroundMark x1="60286" y1="3714" x2="61143" y2="4857"/>
                        <a14:foregroundMark x1="57000" y1="7143" x2="60286" y2="4286"/>
                        <a14:foregroundMark x1="58571" y1="2857" x2="60714" y2="3143"/>
                        <a14:foregroundMark x1="70714" y1="10571" x2="76714" y2="16857"/>
                        <a14:foregroundMark x1="29857" y1="7714" x2="33857" y2="4429"/>
                        <a14:foregroundMark x1="33857" y1="5000" x2="39857" y2="6571"/>
                        <a14:foregroundMark x1="76429" y1="87857" x2="79857" y2="89286"/>
                        <a14:backgroundMark x1="34429" y1="9000" x2="35714" y2="9000"/>
                        <a14:backgroundMark x1="71000" y1="59143" x2="70857" y2="607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4000" y="3998299"/>
            <a:ext cx="2880000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 smtClean="0">
                <a:latin typeface="华文行楷" pitchFamily="2" charset="-122"/>
                <a:ea typeface="华文行楷" pitchFamily="2" charset="-122"/>
              </a:rPr>
              <a:t>第三章</a:t>
            </a:r>
            <a:endParaRPr lang="zh-CN" altLang="en-US" sz="60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525963"/>
          </a:xfrm>
        </p:spPr>
        <p:txBody>
          <a:bodyPr>
            <a:noAutofit/>
          </a:bodyPr>
          <a:lstStyle/>
          <a:p>
            <a:r>
              <a:rPr lang="zh-CN" altLang="en-US" sz="4000" dirty="0" smtClean="0">
                <a:latin typeface="华文行楷" pitchFamily="2" charset="-122"/>
                <a:ea typeface="华文行楷" pitchFamily="2" charset="-122"/>
              </a:rPr>
              <a:t>祥</a:t>
            </a:r>
            <a:r>
              <a:rPr lang="zh-CN" altLang="en-US" sz="4000" dirty="0">
                <a:latin typeface="华文行楷" pitchFamily="2" charset="-122"/>
                <a:ea typeface="华文行楷" pitchFamily="2" charset="-122"/>
              </a:rPr>
              <a:t>子为什么认为拿到手的</a:t>
            </a:r>
            <a:r>
              <a:rPr lang="en-US" altLang="zh-CN" sz="4000" dirty="0">
                <a:latin typeface="华文行楷" pitchFamily="2" charset="-122"/>
                <a:ea typeface="华文行楷" pitchFamily="2" charset="-122"/>
              </a:rPr>
              <a:t>35</a:t>
            </a:r>
            <a:r>
              <a:rPr lang="zh-CN" altLang="en-US" sz="4000" dirty="0">
                <a:latin typeface="华文行楷" pitchFamily="2" charset="-122"/>
                <a:ea typeface="华文行楷" pitchFamily="2" charset="-122"/>
              </a:rPr>
              <a:t>块现洋比希望中的一万块更可靠</a:t>
            </a:r>
            <a:r>
              <a:rPr lang="zh-CN" altLang="en-US" sz="4000" dirty="0" smtClean="0">
                <a:latin typeface="华文行楷" pitchFamily="2" charset="-122"/>
                <a:ea typeface="华文行楷" pitchFamily="2" charset="-122"/>
              </a:rPr>
              <a:t>？</a:t>
            </a:r>
            <a:endParaRPr lang="en-US" altLang="zh-CN" sz="40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祥</a:t>
            </a:r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子是一个乡下人，没读过书，不懂得什么是大利润，但他明白，只有真真切切的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拿            在</a:t>
            </a:r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自己手里的才是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属于             自己</a:t>
            </a:r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的，“希望”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只是            一</a:t>
            </a:r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个变量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。</a:t>
            </a:r>
            <a:endParaRPr lang="zh-CN" altLang="en-US" sz="44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7" name="右弧形箭头 6">
            <a:hlinkClick r:id="rId4" action="ppaction://hlinksldjump"/>
          </p:cNvPr>
          <p:cNvSpPr/>
          <p:nvPr/>
        </p:nvSpPr>
        <p:spPr>
          <a:xfrm>
            <a:off x="8388424" y="402137"/>
            <a:ext cx="504056" cy="504056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856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 smtClean="0">
                <a:latin typeface="华文行楷" pitchFamily="2" charset="-122"/>
                <a:ea typeface="华文行楷" pitchFamily="2" charset="-122"/>
              </a:rPr>
              <a:t>第四章</a:t>
            </a:r>
            <a:endParaRPr lang="zh-CN" altLang="en-US" sz="60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                 祥</a:t>
            </a:r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子的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“骆驼祥子”</a:t>
            </a:r>
            <a:endParaRPr lang="en-US" altLang="zh-CN" sz="4400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r>
              <a:rPr lang="en-US" altLang="zh-CN" sz="4400" dirty="0" smtClean="0">
                <a:latin typeface="华文行楷" pitchFamily="2" charset="-122"/>
                <a:ea typeface="华文行楷" pitchFamily="2" charset="-122"/>
              </a:rPr>
              <a:t>                  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的</a:t>
            </a:r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绰号怎么来的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？</a:t>
            </a:r>
            <a:endParaRPr lang="en-US" altLang="zh-CN" sz="4400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en-US" altLang="zh-CN" sz="100" dirty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endParaRPr lang="zh-CN" altLang="en-US" sz="100" dirty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  祥子病倒后说梦话说出了，他与骆驼的关系，所以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很多        人</a:t>
            </a:r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叫他骆驼祥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子</a:t>
            </a:r>
            <a:endParaRPr lang="zh-CN" altLang="en-US" sz="4400" dirty="0"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5" name="Picture 2" descr="C:\Users\Administrator\Desktop\study\EXO\新建文件夹\cc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30ABCD"/>
              </a:clrFrom>
              <a:clrTo>
                <a:srgbClr val="30ABCD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10143" r="90143">
                        <a14:foregroundMark x1="25571" y1="11286" x2="26571" y2="13571"/>
                        <a14:foregroundMark x1="49714" y1="1857" x2="45571" y2="4714"/>
                        <a14:foregroundMark x1="72286" y1="7714" x2="73714" y2="9429"/>
                        <a14:foregroundMark x1="81000" y1="19857" x2="83571" y2="19286"/>
                        <a14:foregroundMark x1="52714" y1="1429" x2="54714" y2="4000"/>
                        <a14:backgroundMark x1="27286" y1="10286" x2="28143" y2="11143"/>
                        <a14:backgroundMark x1="50000" y1="5143" x2="52857" y2="7429"/>
                        <a14:backgroundMark x1="64429" y1="9857" x2="69286" y2="10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21"/>
            <a:ext cx="2880000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7782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Users\Administrator\Desktop\study\EXO\新建文件夹\种仁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BFA17F"/>
              </a:clrFrom>
              <a:clrTo>
                <a:srgbClr val="BFA17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5738" y="3978000"/>
            <a:ext cx="2880000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 smtClean="0">
                <a:latin typeface="华文行楷" pitchFamily="2" charset="-122"/>
                <a:ea typeface="华文行楷" pitchFamily="2" charset="-122"/>
              </a:rPr>
              <a:t>第四章</a:t>
            </a:r>
            <a:endParaRPr lang="zh-CN" altLang="en-US" sz="60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文中“两只大圆眼，大鼻头，方嘴，一对大虎牙，一张口就像个老虎。个子几乎与祥子一边儿高，头剃得很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亮</a:t>
            </a:r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，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没</a:t>
            </a:r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留胡子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。”描写的是谁？</a:t>
            </a:r>
            <a:endParaRPr lang="en-US" altLang="zh-CN" sz="44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en-US" altLang="zh-CN" sz="4400" dirty="0">
                <a:latin typeface="华文行楷" pitchFamily="2" charset="-122"/>
                <a:ea typeface="华文行楷" pitchFamily="2" charset="-122"/>
              </a:rPr>
              <a:t> 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刘四爷</a:t>
            </a:r>
            <a:endParaRPr lang="zh-CN" altLang="en-US" sz="44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6" name="右弧形箭头 5">
            <a:hlinkClick r:id="rId3" action="ppaction://hlinksldjump"/>
          </p:cNvPr>
          <p:cNvSpPr/>
          <p:nvPr/>
        </p:nvSpPr>
        <p:spPr>
          <a:xfrm>
            <a:off x="8388424" y="402137"/>
            <a:ext cx="504056" cy="504056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782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1237</Words>
  <Application>Microsoft Office PowerPoint</Application>
  <PresentationFormat>全屏显示(4:3)</PresentationFormat>
  <Paragraphs>224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《骆驼祥子》</vt:lpstr>
      <vt:lpstr>目录</vt:lpstr>
      <vt:lpstr>第一章</vt:lpstr>
      <vt:lpstr>第二章</vt:lpstr>
      <vt:lpstr>第二章</vt:lpstr>
      <vt:lpstr>第三章</vt:lpstr>
      <vt:lpstr>第三章</vt:lpstr>
      <vt:lpstr>第四章</vt:lpstr>
      <vt:lpstr>第四章</vt:lpstr>
      <vt:lpstr>第五章</vt:lpstr>
      <vt:lpstr>第六章</vt:lpstr>
      <vt:lpstr>第七章</vt:lpstr>
      <vt:lpstr>第八章</vt:lpstr>
      <vt:lpstr>第九章</vt:lpstr>
      <vt:lpstr>第九章</vt:lpstr>
      <vt:lpstr>PowerPoint 演示文稿</vt:lpstr>
      <vt:lpstr>第十章</vt:lpstr>
      <vt:lpstr>PowerPoint 演示文稿</vt:lpstr>
      <vt:lpstr>第十章</vt:lpstr>
      <vt:lpstr>第十一章</vt:lpstr>
      <vt:lpstr>第十二章</vt:lpstr>
      <vt:lpstr>第十三章</vt:lpstr>
      <vt:lpstr>第十三章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16</cp:revision>
  <dcterms:created xsi:type="dcterms:W3CDTF">2018-01-01T13:58:56Z</dcterms:created>
  <dcterms:modified xsi:type="dcterms:W3CDTF">2018-01-01T16:43:30Z</dcterms:modified>
</cp:coreProperties>
</file>