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3" r:id="rId3"/>
  </p:sldMasterIdLst>
  <p:sldIdLst>
    <p:sldId id="256" r:id="rId4"/>
    <p:sldId id="348" r:id="rId5"/>
    <p:sldId id="279" r:id="rId6"/>
    <p:sldId id="277" r:id="rId7"/>
    <p:sldId id="347" r:id="rId8"/>
    <p:sldId id="346" r:id="rId9"/>
    <p:sldId id="278" r:id="rId10"/>
    <p:sldId id="276" r:id="rId11"/>
    <p:sldId id="293" r:id="rId12"/>
    <p:sldId id="290" r:id="rId13"/>
    <p:sldId id="312" r:id="rId14"/>
    <p:sldId id="274" r:id="rId15"/>
    <p:sldId id="280" r:id="rId16"/>
    <p:sldId id="313" r:id="rId17"/>
    <p:sldId id="281" r:id="rId18"/>
    <p:sldId id="344" r:id="rId19"/>
    <p:sldId id="269" r:id="rId20"/>
    <p:sldId id="294" r:id="rId21"/>
    <p:sldId id="295" r:id="rId22"/>
    <p:sldId id="283" r:id="rId23"/>
    <p:sldId id="349" r:id="rId24"/>
    <p:sldId id="282" r:id="rId25"/>
    <p:sldId id="268" r:id="rId26"/>
    <p:sldId id="285" r:id="rId27"/>
    <p:sldId id="391" r:id="rId28"/>
    <p:sldId id="392" r:id="rId29"/>
    <p:sldId id="284" r:id="rId30"/>
    <p:sldId id="393" r:id="rId31"/>
    <p:sldId id="270" r:id="rId32"/>
    <p:sldId id="261" r:id="rId33"/>
    <p:sldId id="394" r:id="rId34"/>
    <p:sldId id="298" r:id="rId35"/>
    <p:sldId id="395" r:id="rId36"/>
    <p:sldId id="396" r:id="rId37"/>
    <p:sldId id="397" r:id="rId38"/>
    <p:sldId id="289" r:id="rId39"/>
  </p:sldIdLst>
  <p:sldSz cx="12192000" cy="6858000"/>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3" d="100"/>
          <a:sy n="63" d="100"/>
        </p:scale>
        <p:origin x="-132" y="-540"/>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tags" Target="tags/tag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1566B765-D9B7-4427-AD8D-67EFAE08D3A0}" type="datetimeFigureOut">
              <a:rPr lang="zh-CN" altLang="en-US" smtClean="0"/>
              <a:t>2021-5-4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AC62B2-C0D5-4302-A33D-9A2C94915A62}"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1566B765-D9B7-4427-AD8D-67EFAE08D3A0}" type="datetimeFigureOut">
              <a:rPr lang="zh-CN" altLang="en-US" smtClean="0"/>
              <a:t>2021-5-4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AC62B2-C0D5-4302-A33D-9A2C94915A62}"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1566B765-D9B7-4427-AD8D-67EFAE08D3A0}" type="datetimeFigureOut">
              <a:rPr lang="zh-CN" altLang="en-US" smtClean="0"/>
              <a:t>2021-5-4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AC62B2-C0D5-4302-A33D-9A2C94915A62}" type="slidenum">
              <a:rPr lang="zh-CN" altLang="en-US" smtClean="0"/>
              <a:t>‹#›</a:t>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F84AE074-EDBA-45D4-9FA3-72C918BE288E}" type="slidenum">
              <a:rPr lang="zh-CN" altLang="en-US"/>
              <a:t>‹#›</a:t>
            </a:fld>
            <a:endParaRPr lang="en-US" altLang="zh-CN"/>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954EDE31-279C-45E5-B1AF-24F8865050A7}" type="slidenum">
              <a:rPr lang="zh-CN" altLang="en-US"/>
              <a:t>‹#›</a:t>
            </a:fld>
            <a:endParaRPr lang="en-US" altLang="zh-CN"/>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4E332739-A1C2-4F17-AC67-BF3A58795DDB}" type="slidenum">
              <a:rPr lang="zh-CN" altLang="en-US"/>
              <a:t>‹#›</a:t>
            </a:fld>
            <a:endParaRPr lang="en-US" altLang="zh-CN"/>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384800" cy="452596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97600" y="1600201"/>
            <a:ext cx="5384800" cy="452596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EB49698E-40D9-4F64-B60C-13F698D29E33}" type="slidenum">
              <a:rPr lang="zh-CN" altLang="en-US"/>
              <a:t>‹#›</a:t>
            </a:fld>
            <a:endParaRPr lang="en-US" altLang="zh-CN"/>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317" y="365126"/>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40318" y="2505075"/>
            <a:ext cx="5158316"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71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1F669113-AB69-4BA2-BAD8-1332CA6C708F}" type="slidenum">
              <a:rPr lang="zh-CN" altLang="en-US"/>
              <a:t>‹#›</a:t>
            </a:fld>
            <a:endParaRPr lang="en-US" altLang="zh-CN"/>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F3F86C83-FDC0-4B21-A880-BCD35FC58F7B}" type="slidenum">
              <a:rPr lang="zh-CN" altLang="en-US"/>
              <a:t>‹#›</a:t>
            </a:fld>
            <a:endParaRPr lang="en-US" altLang="zh-CN"/>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5383E6DB-8931-48E8-AB50-65040C241A06}" type="slidenum">
              <a:rPr lang="zh-CN" altLang="en-US"/>
              <a:t>‹#›</a:t>
            </a:fld>
            <a:endParaRPr lang="en-US" altLang="zh-CN"/>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5D541AC7-A0F9-4BC8-8138-B91872F3F2E2}" type="slidenum">
              <a:rPr lang="zh-CN" altLang="en-US"/>
              <a:t>‹#›</a:t>
            </a:fld>
            <a:endParaRPr lang="en-US" altLang="zh-CN"/>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1566B765-D9B7-4427-AD8D-67EFAE08D3A0}" type="datetimeFigureOut">
              <a:rPr lang="zh-CN" altLang="en-US" smtClean="0"/>
              <a:t>2021-5-4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AC62B2-C0D5-4302-A33D-9A2C94915A62}"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2188A8F8-276F-44AE-90F2-045D35449F0D}" type="slidenum">
              <a:rPr lang="zh-CN" altLang="en-US"/>
              <a:t>‹#›</a:t>
            </a:fld>
            <a:endParaRPr lang="en-US" altLang="zh-CN"/>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2CCA96CE-CBFD-4CEE-A972-99BE5F4C0361}" type="slidenum">
              <a:rPr lang="zh-CN" altLang="en-US"/>
              <a:t>‹#›</a:t>
            </a:fld>
            <a:endParaRPr lang="en-US" altLang="zh-CN"/>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CAA7EAFB-A2D0-41A5-89D7-538294CA2C8F}" type="slidenum">
              <a:rPr lang="zh-CN" altLang="en-US"/>
              <a:t>‹#›</a:t>
            </a:fld>
            <a:endParaRPr lang="en-US" altLang="zh-CN"/>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a:t>单击此处编辑母版标题样式</a:t>
            </a:r>
          </a:p>
        </p:txBody>
      </p:sp>
      <p:sp>
        <p:nvSpPr>
          <p:cNvPr id="3" name="文本占位符 2"/>
          <p:cNvSpPr>
            <a:spLocks noGrp="1"/>
          </p:cNvSpPr>
          <p:nvPr>
            <p:ph type="body" sz="half" idx="1"/>
          </p:nvPr>
        </p:nvSpPr>
        <p:spPr>
          <a:xfrm>
            <a:off x="609600" y="1600201"/>
            <a:ext cx="5384800" cy="452596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97600" y="1600201"/>
            <a:ext cx="5384800" cy="452596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a:xfrm>
            <a:off x="609600" y="6245225"/>
            <a:ext cx="2844800" cy="476250"/>
          </a:xfrm>
        </p:spPr>
        <p:txBody>
          <a:bodyPr/>
          <a:lstStyle>
            <a:lvl1pPr>
              <a:defRPr/>
            </a:lvl1pPr>
          </a:lstStyle>
          <a:p>
            <a:endParaRPr lang="en-US" altLang="zh-CN"/>
          </a:p>
        </p:txBody>
      </p:sp>
      <p:sp>
        <p:nvSpPr>
          <p:cNvPr id="6" name="页脚占位符 5"/>
          <p:cNvSpPr>
            <a:spLocks noGrp="1"/>
          </p:cNvSpPr>
          <p:nvPr>
            <p:ph type="ftr" sz="quarter" idx="11"/>
          </p:nvPr>
        </p:nvSpPr>
        <p:spPr>
          <a:xfrm>
            <a:off x="4165600" y="6245225"/>
            <a:ext cx="3860800" cy="476250"/>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8737600" y="6245225"/>
            <a:ext cx="2844800" cy="476250"/>
          </a:xfrm>
        </p:spPr>
        <p:txBody>
          <a:bodyPr/>
          <a:lstStyle>
            <a:lvl1pPr>
              <a:defRPr/>
            </a:lvl1pPr>
          </a:lstStyle>
          <a:p>
            <a:fld id="{F9B9F257-CFA6-40C6-B296-71710165E3AE}" type="slidenum">
              <a:rPr lang="zh-CN" altLang="en-US"/>
              <a:t>‹#›</a:t>
            </a:fld>
            <a:endParaRPr lang="en-US" altLang="zh-CN"/>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1566B765-D9B7-4427-AD8D-67EFAE08D3A0}" type="datetimeFigureOut">
              <a:rPr lang="zh-CN" altLang="en-US" smtClean="0"/>
              <a:t>2021-5-4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AC62B2-C0D5-4302-A33D-9A2C94915A62}" type="slidenum">
              <a:rPr lang="zh-CN" altLang="en-US" smtClean="0"/>
              <a:t>‹#›</a:t>
            </a:fld>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1566B765-D9B7-4427-AD8D-67EFAE08D3A0}" type="datetimeFigureOut">
              <a:rPr lang="zh-CN" altLang="en-US" smtClean="0"/>
              <a:t>2021-5-4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AC62B2-C0D5-4302-A33D-9A2C94915A62}" type="slidenum">
              <a:rPr lang="zh-CN" altLang="en-US" smtClean="0"/>
              <a:t>‹#›</a:t>
            </a:fld>
            <a:endParaRPr lang="zh-CN" altLang="en-US"/>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1566B765-D9B7-4427-AD8D-67EFAE08D3A0}" type="datetimeFigureOut">
              <a:rPr lang="zh-CN" altLang="en-US" smtClean="0"/>
              <a:t>2021-5-4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AC62B2-C0D5-4302-A33D-9A2C94915A62}" type="slidenum">
              <a:rPr lang="zh-CN" altLang="en-US" smtClean="0"/>
              <a:t>‹#›</a:t>
            </a:fld>
            <a:endParaRPr lang="zh-CN" alt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1566B765-D9B7-4427-AD8D-67EFAE08D3A0}" type="datetimeFigureOut">
              <a:rPr lang="zh-CN" altLang="en-US" smtClean="0"/>
              <a:t>2021-5-4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AC62B2-C0D5-4302-A33D-9A2C94915A62}" type="slidenum">
              <a:rPr lang="zh-CN" altLang="en-US" smtClean="0"/>
              <a:t>‹#›</a:t>
            </a:fld>
            <a:endParaRPr lang="zh-CN" alt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1566B765-D9B7-4427-AD8D-67EFAE08D3A0}" type="datetimeFigureOut">
              <a:rPr lang="zh-CN" altLang="en-US" smtClean="0"/>
              <a:t>2021-5-4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5AC62B2-C0D5-4302-A33D-9A2C94915A62}" type="slidenum">
              <a:rPr lang="zh-CN" altLang="en-US" smtClean="0"/>
              <a:t>‹#›</a:t>
            </a:fld>
            <a:endParaRPr lang="zh-CN" alt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1566B765-D9B7-4427-AD8D-67EFAE08D3A0}" type="datetimeFigureOut">
              <a:rPr lang="zh-CN" altLang="en-US" smtClean="0"/>
              <a:t>2021-5-4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5AC62B2-C0D5-4302-A33D-9A2C94915A62}"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1566B765-D9B7-4427-AD8D-67EFAE08D3A0}" type="datetimeFigureOut">
              <a:rPr lang="zh-CN" altLang="en-US" smtClean="0"/>
              <a:t>2021-5-4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AC62B2-C0D5-4302-A33D-9A2C94915A62}" type="slidenum">
              <a:rPr lang="zh-CN" altLang="en-US" smtClean="0"/>
              <a:t>‹#›</a:t>
            </a:fld>
            <a:endParaRPr lang="zh-CN"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566B765-D9B7-4427-AD8D-67EFAE08D3A0}" type="datetimeFigureOut">
              <a:rPr lang="zh-CN" altLang="en-US" smtClean="0"/>
              <a:t>2021-5-4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5AC62B2-C0D5-4302-A33D-9A2C94915A62}" type="slidenum">
              <a:rPr lang="zh-CN" altLang="en-US" smtClean="0"/>
              <a:t>‹#›</a:t>
            </a:fld>
            <a:endParaRPr lang="zh-CN" altLang="en-US"/>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566B765-D9B7-4427-AD8D-67EFAE08D3A0}" type="datetimeFigureOut">
              <a:rPr lang="zh-CN" altLang="en-US" smtClean="0"/>
              <a:t>2021-5-4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AC62B2-C0D5-4302-A33D-9A2C94915A62}" type="slidenum">
              <a:rPr lang="zh-CN" altLang="en-US" smtClean="0"/>
              <a:t>‹#›</a:t>
            </a:fld>
            <a:endParaRPr lang="zh-CN" alt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566B765-D9B7-4427-AD8D-67EFAE08D3A0}" type="datetimeFigureOut">
              <a:rPr lang="zh-CN" altLang="en-US" smtClean="0"/>
              <a:t>2021-5-4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AC62B2-C0D5-4302-A33D-9A2C94915A62}" type="slidenum">
              <a:rPr lang="zh-CN" altLang="en-US" smtClean="0"/>
              <a:t>‹#›</a:t>
            </a:fld>
            <a:endParaRPr lang="zh-CN" altLang="en-US"/>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1566B765-D9B7-4427-AD8D-67EFAE08D3A0}" type="datetimeFigureOut">
              <a:rPr lang="zh-CN" altLang="en-US" smtClean="0"/>
              <a:t>2021-5-4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AC62B2-C0D5-4302-A33D-9A2C94915A62}" type="slidenum">
              <a:rPr lang="zh-CN" altLang="en-US" smtClean="0"/>
              <a:t>‹#›</a:t>
            </a:fld>
            <a:endParaRPr lang="zh-CN" alt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1566B765-D9B7-4427-AD8D-67EFAE08D3A0}" type="datetimeFigureOut">
              <a:rPr lang="zh-CN" altLang="en-US" smtClean="0"/>
              <a:t>2021-5-4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AC62B2-C0D5-4302-A33D-9A2C94915A62}"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1566B765-D9B7-4427-AD8D-67EFAE08D3A0}" type="datetimeFigureOut">
              <a:rPr lang="zh-CN" altLang="en-US" smtClean="0"/>
              <a:t>2021-5-4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AC62B2-C0D5-4302-A33D-9A2C94915A62}"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1566B765-D9B7-4427-AD8D-67EFAE08D3A0}" type="datetimeFigureOut">
              <a:rPr lang="zh-CN" altLang="en-US" smtClean="0"/>
              <a:t>2021-5-4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5AC62B2-C0D5-4302-A33D-9A2C94915A62}"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1566B765-D9B7-4427-AD8D-67EFAE08D3A0}" type="datetimeFigureOut">
              <a:rPr lang="zh-CN" altLang="en-US" smtClean="0"/>
              <a:t>2021-5-4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5AC62B2-C0D5-4302-A33D-9A2C94915A62}"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566B765-D9B7-4427-AD8D-67EFAE08D3A0}" type="datetimeFigureOut">
              <a:rPr lang="zh-CN" altLang="en-US" smtClean="0"/>
              <a:t>2021-5-4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5AC62B2-C0D5-4302-A33D-9A2C94915A62}"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566B765-D9B7-4427-AD8D-67EFAE08D3A0}" type="datetimeFigureOut">
              <a:rPr lang="zh-CN" altLang="en-US" smtClean="0"/>
              <a:t>2021-5-4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AC62B2-C0D5-4302-A33D-9A2C94915A62}"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566B765-D9B7-4427-AD8D-67EFAE08D3A0}" type="datetimeFigureOut">
              <a:rPr lang="zh-CN" altLang="en-US" smtClean="0"/>
              <a:t>2021-5-4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AC62B2-C0D5-4302-A33D-9A2C94915A62}"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1.pn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tretch>
            <a:fillRect l="-7000" t="-1000" b="-7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566B765-D9B7-4427-AD8D-67EFAE08D3A0}" type="datetimeFigureOut">
              <a:rPr lang="zh-CN" altLang="en-US" smtClean="0"/>
              <a:t>2021-5-4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AC62B2-C0D5-4302-A33D-9A2C94915A6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tretch>
            <a:fillRect l="-7000" t="-1000" b="-7000"/>
          </a:stretch>
        </a:blipFill>
        <a:effectLst/>
      </p:bgPr>
    </p:bg>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单击此处编辑母版标题样式</a:t>
            </a:r>
          </a:p>
        </p:txBody>
      </p:sp>
      <p:sp>
        <p:nvSpPr>
          <p:cNvPr id="80899" name="Rectangle 3"/>
          <p:cNvSpPr>
            <a:spLocks noGrp="1" noChangeArrowheads="1"/>
          </p:cNvSpPr>
          <p:nvPr>
            <p:ph type="body" idx="1"/>
          </p:nvPr>
        </p:nvSpPr>
        <p:spPr bwMode="auto">
          <a:xfrm>
            <a:off x="609600" y="1600201"/>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80900"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endParaRPr lang="en-US" altLang="zh-CN"/>
          </a:p>
        </p:txBody>
      </p:sp>
      <p:sp>
        <p:nvSpPr>
          <p:cNvPr id="80901"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endParaRPr lang="en-US" altLang="zh-CN"/>
          </a:p>
        </p:txBody>
      </p:sp>
      <p:sp>
        <p:nvSpPr>
          <p:cNvPr id="80902"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fld id="{1FC96961-AE26-42D0-BD52-2D83A64412F1}" type="slidenum">
              <a:rPr lang="zh-CN" altLang="en-US"/>
              <a:t>‹#›</a:t>
            </a:fld>
            <a:endParaRPr lang="en-US" altLang="zh-CN"/>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tretch>
            <a:fillRect l="-7000" t="-1000" b="-7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566B765-D9B7-4427-AD8D-67EFAE08D3A0}" type="datetimeFigureOut">
              <a:rPr lang="zh-CN" altLang="en-US" smtClean="0"/>
              <a:t>2021-5-4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AC62B2-C0D5-4302-A33D-9A2C94915A6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00216" cy="6858000"/>
          </a:xfrm>
          <a:prstGeom prst="rect">
            <a:avLst/>
          </a:prstGeom>
        </p:spPr>
      </p:pic>
      <p:sp>
        <p:nvSpPr>
          <p:cNvPr id="8" name="卷形: 水平 7"/>
          <p:cNvSpPr/>
          <p:nvPr/>
        </p:nvSpPr>
        <p:spPr>
          <a:xfrm>
            <a:off x="1280160" y="1198880"/>
            <a:ext cx="7792720" cy="3708400"/>
          </a:xfrm>
          <a:prstGeom prst="horizontalScroll">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9600">
                <a:latin typeface="华文隶书" panose="02010800040101010101" pitchFamily="2" charset="-122"/>
                <a:ea typeface="华文隶书" panose="02010800040101010101" pitchFamily="2" charset="-122"/>
              </a:rPr>
              <a:t>阿房宫赋</a:t>
            </a:r>
          </a:p>
        </p:txBody>
      </p:sp>
      <p:sp>
        <p:nvSpPr>
          <p:cNvPr id="11" name="文本框 10"/>
          <p:cNvSpPr txBox="1"/>
          <p:nvPr/>
        </p:nvSpPr>
        <p:spPr>
          <a:xfrm>
            <a:off x="6798211" y="3810000"/>
            <a:ext cx="1980029" cy="523220"/>
          </a:xfrm>
          <a:prstGeom prst="rect">
            <a:avLst/>
          </a:prstGeom>
          <a:noFill/>
        </p:spPr>
        <p:txBody>
          <a:bodyPr wrap="none" rtlCol="0">
            <a:spAutoFit/>
          </a:bodyPr>
          <a:lstStyle/>
          <a:p>
            <a:r>
              <a:rPr lang="zh-CN" altLang="en-US" sz="2800" b="1">
                <a:latin typeface="华文隶书" panose="02010800040101010101" pitchFamily="2" charset="-122"/>
                <a:ea typeface="华文隶书" panose="02010800040101010101" pitchFamily="2" charset="-122"/>
              </a:rPr>
              <a:t>杜牧（唐）</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85483" y="1129915"/>
            <a:ext cx="11421036" cy="3046988"/>
          </a:xfrm>
          <a:prstGeom prst="rect">
            <a:avLst/>
          </a:prstGeom>
          <a:noFill/>
        </p:spPr>
        <p:txBody>
          <a:bodyPr wrap="square">
            <a:spAutoFit/>
          </a:bodyPr>
          <a:lstStyle/>
          <a:p>
            <a:r>
              <a:rPr lang="zh-CN" altLang="en-US" sz="4800" b="1" smtClean="0">
                <a:solidFill>
                  <a:srgbClr val="FF0000"/>
                </a:solidFill>
                <a:latin typeface="楷体" panose="02010609060101010101" pitchFamily="49" charset="-122"/>
                <a:ea typeface="楷体" panose="02010609060101010101" pitchFamily="49" charset="-122"/>
              </a:rPr>
              <a:t>背景</a:t>
            </a:r>
            <a:r>
              <a:rPr lang="en-US" altLang="zh-CN" sz="4800" b="1" smtClean="0">
                <a:solidFill>
                  <a:srgbClr val="FF0000"/>
                </a:solidFill>
                <a:latin typeface="楷体" panose="02010609060101010101" pitchFamily="49" charset="-122"/>
                <a:ea typeface="楷体" panose="02010609060101010101" pitchFamily="49" charset="-122"/>
              </a:rPr>
              <a:t>:</a:t>
            </a:r>
            <a:r>
              <a:rPr lang="en-US" altLang="zh-CN" sz="3600" b="1" smtClean="0">
                <a:latin typeface="楷体" panose="02010609060101010101" pitchFamily="49" charset="-122"/>
                <a:ea typeface="楷体" panose="02010609060101010101" pitchFamily="49" charset="-122"/>
              </a:rPr>
              <a:t>《</a:t>
            </a:r>
            <a:r>
              <a:rPr lang="zh-CN" altLang="en-US" sz="3600" b="1">
                <a:latin typeface="楷体" panose="02010609060101010101" pitchFamily="49" charset="-122"/>
                <a:ea typeface="楷体" panose="02010609060101010101" pitchFamily="49" charset="-122"/>
              </a:rPr>
              <a:t>阿房宫赋</a:t>
            </a:r>
            <a:r>
              <a:rPr lang="en-US" altLang="zh-CN" sz="3600" b="1">
                <a:latin typeface="楷体" panose="02010609060101010101" pitchFamily="49" charset="-122"/>
                <a:ea typeface="楷体" panose="02010609060101010101" pitchFamily="49" charset="-122"/>
              </a:rPr>
              <a:t>》</a:t>
            </a:r>
            <a:r>
              <a:rPr lang="zh-CN" altLang="en-US" sz="3600" b="1">
                <a:latin typeface="楷体" panose="02010609060101010101" pitchFamily="49" charset="-122"/>
                <a:ea typeface="楷体" panose="02010609060101010101" pitchFamily="49" charset="-122"/>
              </a:rPr>
              <a:t>写于唐敬宗宝历元年（</a:t>
            </a:r>
            <a:r>
              <a:rPr lang="en-US" altLang="zh-CN" sz="3600" b="1">
                <a:latin typeface="楷体" panose="02010609060101010101" pitchFamily="49" charset="-122"/>
                <a:ea typeface="楷体" panose="02010609060101010101" pitchFamily="49" charset="-122"/>
              </a:rPr>
              <a:t>825</a:t>
            </a:r>
            <a:r>
              <a:rPr lang="zh-CN" altLang="en-US" sz="3600" b="1">
                <a:latin typeface="楷体" panose="02010609060101010101" pitchFamily="49" charset="-122"/>
                <a:ea typeface="楷体" panose="02010609060101010101" pitchFamily="49" charset="-122"/>
              </a:rPr>
              <a:t>），杜牧时年二十三岁。</a:t>
            </a:r>
            <a:endParaRPr lang="en-US" altLang="zh-CN" sz="3600" b="1">
              <a:latin typeface="楷体" panose="02010609060101010101" pitchFamily="49" charset="-122"/>
              <a:ea typeface="楷体" panose="02010609060101010101" pitchFamily="49" charset="-122"/>
            </a:endParaRPr>
          </a:p>
          <a:p>
            <a:r>
              <a:rPr lang="zh-CN" altLang="en-US" sz="3600" b="1">
                <a:solidFill>
                  <a:srgbClr val="FF0000"/>
                </a:solidFill>
                <a:latin typeface="楷体" panose="02010609060101010101" pitchFamily="49" charset="-122"/>
                <a:ea typeface="楷体" panose="02010609060101010101" pitchFamily="49" charset="-122"/>
              </a:rPr>
              <a:t>社会现状</a:t>
            </a:r>
            <a:r>
              <a:rPr lang="zh-CN" altLang="en-US" sz="3600" b="1">
                <a:latin typeface="楷体" panose="02010609060101010101" pitchFamily="49" charset="-122"/>
                <a:ea typeface="楷体" panose="02010609060101010101" pitchFamily="49" charset="-122"/>
              </a:rPr>
              <a:t>：政治腐败，阶级矛盾异常尖锐，而藩镇跋扈，吐番、南诏、回鹘等纷纷入侵，更加重了人民的痛苦，大唐帝国，已处于崩溃的前夕</a:t>
            </a:r>
            <a:r>
              <a:rPr lang="zh-CN" altLang="en-US" sz="3600" b="1" smtClean="0">
                <a:latin typeface="楷体" panose="02010609060101010101" pitchFamily="49" charset="-122"/>
                <a:ea typeface="楷体" panose="02010609060101010101" pitchFamily="49" charset="-122"/>
              </a:rPr>
              <a:t>。</a:t>
            </a:r>
            <a:endParaRPr lang="en-US" altLang="zh-CN" sz="3600" b="1">
              <a:latin typeface="楷体" panose="02010609060101010101" pitchFamily="49" charset="-122"/>
              <a:ea typeface="楷体" panose="02010609060101010101" pitchFamily="49" charset="-122"/>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8259" y="121386"/>
            <a:ext cx="11806517" cy="5632311"/>
          </a:xfrm>
          <a:prstGeom prst="rect">
            <a:avLst/>
          </a:prstGeom>
          <a:noFill/>
        </p:spPr>
        <p:txBody>
          <a:bodyPr wrap="square">
            <a:spAutoFit/>
          </a:bodyPr>
          <a:lstStyle/>
          <a:p>
            <a:r>
              <a:rPr lang="zh-CN" altLang="en-US" sz="3600" b="1" smtClean="0">
                <a:solidFill>
                  <a:schemeClr val="accent5">
                    <a:lumMod val="50000"/>
                  </a:schemeClr>
                </a:solidFill>
                <a:latin typeface="楷体" panose="02010609060101010101" pitchFamily="49" charset="-122"/>
                <a:ea typeface="楷体" panose="02010609060101010101" pitchFamily="49" charset="-122"/>
              </a:rPr>
              <a:t>杜</a:t>
            </a:r>
            <a:r>
              <a:rPr lang="zh-CN" altLang="en-US" sz="3600" b="1">
                <a:solidFill>
                  <a:schemeClr val="accent5">
                    <a:lumMod val="50000"/>
                  </a:schemeClr>
                </a:solidFill>
                <a:latin typeface="楷体" panose="02010609060101010101" pitchFamily="49" charset="-122"/>
                <a:ea typeface="楷体" panose="02010609060101010101" pitchFamily="49" charset="-122"/>
              </a:rPr>
              <a:t>牧：</a:t>
            </a:r>
            <a:r>
              <a:rPr lang="zh-CN" altLang="en-US" sz="3600" b="1">
                <a:latin typeface="楷体" panose="02010609060101010101" pitchFamily="49" charset="-122"/>
                <a:ea typeface="楷体" panose="02010609060101010101" pitchFamily="49" charset="-122"/>
              </a:rPr>
              <a:t>极力主张内平藩镇，加强统一，外御侵略，巩固国防。为了实现这些理想，他希望当时的统治者励精图治、富民强兵。</a:t>
            </a:r>
            <a:endParaRPr lang="en-US" altLang="zh-CN" sz="3600" b="1">
              <a:latin typeface="楷体" panose="02010609060101010101" pitchFamily="49" charset="-122"/>
              <a:ea typeface="楷体" panose="02010609060101010101" pitchFamily="49" charset="-122"/>
            </a:endParaRPr>
          </a:p>
          <a:p>
            <a:r>
              <a:rPr lang="zh-CN" altLang="en-US" sz="3600" b="1">
                <a:solidFill>
                  <a:schemeClr val="accent5">
                    <a:lumMod val="50000"/>
                  </a:schemeClr>
                </a:solidFill>
                <a:latin typeface="楷体" panose="02010609060101010101" pitchFamily="49" charset="-122"/>
                <a:ea typeface="楷体" panose="02010609060101010101" pitchFamily="49" charset="-122"/>
              </a:rPr>
              <a:t>唐穆宗：</a:t>
            </a:r>
            <a:r>
              <a:rPr lang="zh-CN" altLang="en-US" sz="3600" b="1">
                <a:latin typeface="楷体" panose="02010609060101010101" pitchFamily="49" charset="-122"/>
                <a:ea typeface="楷体" panose="02010609060101010101" pitchFamily="49" charset="-122"/>
              </a:rPr>
              <a:t>李</a:t>
            </a:r>
            <a:r>
              <a:rPr lang="zh-CN" altLang="en-US" sz="3600" b="1" smtClean="0">
                <a:latin typeface="楷体" panose="02010609060101010101" pitchFamily="49" charset="-122"/>
                <a:ea typeface="楷体" panose="02010609060101010101" pitchFamily="49" charset="-122"/>
              </a:rPr>
              <a:t>恒沉溺</a:t>
            </a:r>
            <a:r>
              <a:rPr lang="zh-CN" altLang="en-US" sz="3600" b="1">
                <a:latin typeface="楷体" panose="02010609060101010101" pitchFamily="49" charset="-122"/>
                <a:ea typeface="楷体" panose="02010609060101010101" pitchFamily="49" charset="-122"/>
              </a:rPr>
              <a:t>声色送命。</a:t>
            </a:r>
            <a:endParaRPr lang="en-US" altLang="zh-CN" sz="3600" b="1">
              <a:latin typeface="楷体" panose="02010609060101010101" pitchFamily="49" charset="-122"/>
              <a:ea typeface="楷体" panose="02010609060101010101" pitchFamily="49" charset="-122"/>
            </a:endParaRPr>
          </a:p>
          <a:p>
            <a:r>
              <a:rPr lang="zh-CN" altLang="en-US" sz="3600" b="1">
                <a:solidFill>
                  <a:schemeClr val="accent5">
                    <a:lumMod val="50000"/>
                  </a:schemeClr>
                </a:solidFill>
                <a:latin typeface="楷体" panose="02010609060101010101" pitchFamily="49" charset="-122"/>
                <a:ea typeface="楷体" panose="02010609060101010101" pitchFamily="49" charset="-122"/>
              </a:rPr>
              <a:t>唐敬宗：</a:t>
            </a:r>
            <a:r>
              <a:rPr lang="zh-CN" altLang="en-US" sz="3600" b="1">
                <a:latin typeface="楷体" panose="02010609060101010101" pitchFamily="49" charset="-122"/>
                <a:ea typeface="楷体" panose="02010609060101010101" pitchFamily="49" charset="-122"/>
              </a:rPr>
              <a:t>李湛，荒淫更甚，“游戏无度，狎昵群小”，“视朝月不再三，大臣罕得进见”。又“好治宫室，欲营别殿，制度甚广”。并命令度支员外郎卢贞，“修东都宫阙及道中行宫”，以备游幸（</a:t>
            </a:r>
            <a:r>
              <a:rPr lang="en-US" altLang="zh-CN" sz="3600" b="1">
                <a:latin typeface="楷体" panose="02010609060101010101" pitchFamily="49" charset="-122"/>
                <a:ea typeface="楷体" panose="02010609060101010101" pitchFamily="49" charset="-122"/>
              </a:rPr>
              <a:t>《</a:t>
            </a:r>
            <a:r>
              <a:rPr lang="zh-CN" altLang="en-US" sz="3600" b="1">
                <a:latin typeface="楷体" panose="02010609060101010101" pitchFamily="49" charset="-122"/>
                <a:ea typeface="楷体" panose="02010609060101010101" pitchFamily="49" charset="-122"/>
              </a:rPr>
              <a:t>通鉴</a:t>
            </a:r>
            <a:r>
              <a:rPr lang="en-US" altLang="zh-CN" sz="3600" b="1">
                <a:latin typeface="楷体" panose="02010609060101010101" pitchFamily="49" charset="-122"/>
                <a:ea typeface="楷体" panose="02010609060101010101" pitchFamily="49" charset="-122"/>
              </a:rPr>
              <a:t>》</a:t>
            </a:r>
            <a:r>
              <a:rPr lang="zh-CN" altLang="en-US" sz="3600" b="1">
                <a:latin typeface="楷体" panose="02010609060101010101" pitchFamily="49" charset="-122"/>
                <a:ea typeface="楷体" panose="02010609060101010101" pitchFamily="49" charset="-122"/>
              </a:rPr>
              <a:t>卷二四三）。</a:t>
            </a:r>
            <a:endParaRPr lang="en-US" altLang="zh-CN" sz="3600" b="1">
              <a:latin typeface="楷体" panose="02010609060101010101" pitchFamily="49" charset="-122"/>
              <a:ea typeface="楷体" panose="02010609060101010101" pitchFamily="49" charset="-122"/>
            </a:endParaRPr>
          </a:p>
          <a:p>
            <a:r>
              <a:rPr lang="zh-CN" altLang="en-US" sz="3600" b="1">
                <a:solidFill>
                  <a:schemeClr val="accent5">
                    <a:lumMod val="50000"/>
                  </a:schemeClr>
                </a:solidFill>
                <a:latin typeface="楷体" panose="02010609060101010101" pitchFamily="49" charset="-122"/>
                <a:ea typeface="楷体" panose="02010609060101010101" pitchFamily="49" charset="-122"/>
              </a:rPr>
              <a:t>杜牧：</a:t>
            </a:r>
            <a:r>
              <a:rPr lang="zh-CN" altLang="en-US" sz="3600" b="1">
                <a:latin typeface="楷体" panose="02010609060101010101" pitchFamily="49" charset="-122"/>
                <a:ea typeface="楷体" panose="02010609060101010101" pitchFamily="49" charset="-122"/>
              </a:rPr>
              <a:t>愤慨而又痛心在</a:t>
            </a:r>
            <a:r>
              <a:rPr lang="en-US" altLang="zh-CN" sz="3600" b="1">
                <a:latin typeface="楷体" panose="02010609060101010101" pitchFamily="49" charset="-122"/>
                <a:ea typeface="楷体" panose="02010609060101010101" pitchFamily="49" charset="-122"/>
              </a:rPr>
              <a:t>《</a:t>
            </a:r>
            <a:r>
              <a:rPr lang="zh-CN" altLang="en-US" sz="3600" b="1">
                <a:latin typeface="楷体" panose="02010609060101010101" pitchFamily="49" charset="-122"/>
                <a:ea typeface="楷体" panose="02010609060101010101" pitchFamily="49" charset="-122"/>
              </a:rPr>
              <a:t>上知己文章启</a:t>
            </a:r>
            <a:r>
              <a:rPr lang="en-US" altLang="zh-CN" sz="3600" b="1">
                <a:latin typeface="楷体" panose="02010609060101010101" pitchFamily="49" charset="-122"/>
                <a:ea typeface="楷体" panose="02010609060101010101" pitchFamily="49" charset="-122"/>
              </a:rPr>
              <a:t>》</a:t>
            </a:r>
            <a:r>
              <a:rPr lang="zh-CN" altLang="en-US" sz="3600" b="1">
                <a:latin typeface="楷体" panose="02010609060101010101" pitchFamily="49" charset="-122"/>
                <a:ea typeface="楷体" panose="02010609060101010101" pitchFamily="49" charset="-122"/>
              </a:rPr>
              <a:t>中说：“宝历大起宫室，广声色，故作</a:t>
            </a:r>
            <a:r>
              <a:rPr lang="en-US" altLang="zh-CN" sz="3600" b="1">
                <a:latin typeface="楷体" panose="02010609060101010101" pitchFamily="49" charset="-122"/>
                <a:ea typeface="楷体" panose="02010609060101010101" pitchFamily="49" charset="-122"/>
              </a:rPr>
              <a:t>《</a:t>
            </a:r>
            <a:r>
              <a:rPr lang="zh-CN" altLang="en-US" sz="3600" b="1">
                <a:latin typeface="楷体" panose="02010609060101010101" pitchFamily="49" charset="-122"/>
                <a:ea typeface="楷体" panose="02010609060101010101" pitchFamily="49" charset="-122"/>
              </a:rPr>
              <a:t>阿房宫赋</a:t>
            </a:r>
            <a:r>
              <a:rPr lang="en-US" altLang="zh-CN" sz="3600" b="1">
                <a:latin typeface="楷体" panose="02010609060101010101" pitchFamily="49" charset="-122"/>
                <a:ea typeface="楷体" panose="02010609060101010101" pitchFamily="49" charset="-122"/>
              </a:rPr>
              <a:t>》</a:t>
            </a:r>
            <a:r>
              <a:rPr lang="zh-CN" altLang="en-US" sz="3600" b="1">
                <a:latin typeface="楷体" panose="02010609060101010101" pitchFamily="49" charset="-122"/>
                <a:ea typeface="楷体" panose="02010609060101010101" pitchFamily="49" charset="-122"/>
              </a:rPr>
              <a:t>。”</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7927" y="259000"/>
            <a:ext cx="11647191" cy="5909310"/>
          </a:xfrm>
          <a:prstGeom prst="rect">
            <a:avLst/>
          </a:prstGeom>
        </p:spPr>
        <p:txBody>
          <a:bodyPr wrap="square">
            <a:spAutoFit/>
          </a:bodyPr>
          <a:lstStyle/>
          <a:p>
            <a:pPr>
              <a:lnSpc>
                <a:spcPct val="150000"/>
              </a:lnSpc>
            </a:pPr>
            <a:r>
              <a:rPr kumimoji="1" lang="zh-CN" altLang="en-US" sz="3600" b="1" smtClean="0">
                <a:latin typeface="等线" panose="02010600030101010101" pitchFamily="2" charset="-122"/>
                <a:ea typeface="等线" panose="02010600030101010101" pitchFamily="2" charset="-122"/>
              </a:rPr>
              <a:t>蜀山</a:t>
            </a:r>
            <a:r>
              <a:rPr kumimoji="1" lang="zh-CN" altLang="en-US" sz="3600" b="1" smtClean="0">
                <a:solidFill>
                  <a:srgbClr val="FF3300"/>
                </a:solidFill>
                <a:latin typeface="等线" panose="02010600030101010101" pitchFamily="2" charset="-122"/>
                <a:ea typeface="等线" panose="02010600030101010101" pitchFamily="2" charset="-122"/>
              </a:rPr>
              <a:t>兀</a:t>
            </a:r>
            <a:r>
              <a:rPr kumimoji="1" lang="en-US" altLang="zh-CN" sz="3600" b="1" err="1" smtClean="0">
                <a:latin typeface="等线" panose="02010600030101010101" pitchFamily="2" charset="-122"/>
                <a:ea typeface="等线" panose="02010600030101010101" pitchFamily="2" charset="-122"/>
              </a:rPr>
              <a:t>wù</a:t>
            </a:r>
            <a:r>
              <a:rPr kumimoji="1" lang="zh-CN" altLang="en-US" sz="3600" b="1" smtClean="0">
                <a:solidFill>
                  <a:srgbClr val="FF3300"/>
                </a:solidFill>
                <a:latin typeface="等线" panose="02010600030101010101" pitchFamily="2" charset="-122"/>
                <a:ea typeface="等线" panose="02010600030101010101" pitchFamily="2" charset="-122"/>
              </a:rPr>
              <a:t>             骊</a:t>
            </a:r>
            <a:r>
              <a:rPr lang="en-US" altLang="zh-CN" sz="3600" b="1" err="1">
                <a:solidFill>
                  <a:srgbClr val="000000"/>
                </a:solidFill>
                <a:latin typeface="Arial" panose="020B0604020202020204" pitchFamily="34" charset="0"/>
                <a:ea typeface="宋体" panose="02010600030101010101" pitchFamily="2" charset="-122"/>
              </a:rPr>
              <a:t>lí</a:t>
            </a:r>
            <a:r>
              <a:rPr kumimoji="1" lang="zh-CN" altLang="en-US" sz="3600" b="1" smtClean="0">
                <a:latin typeface="等线" panose="02010600030101010101" pitchFamily="2" charset="-122"/>
                <a:ea typeface="等线" panose="02010600030101010101" pitchFamily="2" charset="-122"/>
              </a:rPr>
              <a:t>山                </a:t>
            </a:r>
            <a:r>
              <a:rPr kumimoji="1" lang="zh-CN" altLang="en-US" sz="3600" b="1" smtClean="0">
                <a:solidFill>
                  <a:srgbClr val="FF3300"/>
                </a:solidFill>
                <a:latin typeface="等线" panose="02010600030101010101" pitchFamily="2" charset="-122"/>
                <a:ea typeface="等线" panose="02010600030101010101" pitchFamily="2" charset="-122"/>
              </a:rPr>
              <a:t>缦</a:t>
            </a:r>
            <a:r>
              <a:rPr kumimoji="1" lang="zh-CN" altLang="en-US" sz="3600" b="1" smtClean="0">
                <a:latin typeface="等线" panose="02010600030101010101" pitchFamily="2" charset="-122"/>
                <a:ea typeface="等线" panose="02010600030101010101" pitchFamily="2" charset="-122"/>
              </a:rPr>
              <a:t>回</a:t>
            </a:r>
            <a:r>
              <a:rPr lang="en-US" altLang="zh-CN" sz="3600" b="1" err="1" smtClean="0"/>
              <a:t>màn</a:t>
            </a:r>
            <a:r>
              <a:rPr kumimoji="1" lang="zh-CN" altLang="en-US" sz="3600" b="1" smtClean="0">
                <a:solidFill>
                  <a:srgbClr val="0000FF"/>
                </a:solidFill>
                <a:latin typeface="等线" panose="02010600030101010101" pitchFamily="2" charset="-122"/>
                <a:ea typeface="等线" panose="02010600030101010101" pitchFamily="2" charset="-122"/>
              </a:rPr>
              <a:t>             </a:t>
            </a:r>
            <a:endParaRPr kumimoji="1" lang="en-US" altLang="zh-CN" sz="3600" b="1" smtClean="0">
              <a:solidFill>
                <a:srgbClr val="0000FF"/>
              </a:solidFill>
              <a:latin typeface="等线" panose="02010600030101010101" pitchFamily="2" charset="-122"/>
              <a:ea typeface="等线" panose="02010600030101010101" pitchFamily="2" charset="-122"/>
            </a:endParaRPr>
          </a:p>
          <a:p>
            <a:pPr>
              <a:lnSpc>
                <a:spcPct val="150000"/>
              </a:lnSpc>
            </a:pPr>
            <a:r>
              <a:rPr lang="zh-CN" altLang="en-US" sz="3600" b="1" smtClean="0">
                <a:solidFill>
                  <a:srgbClr val="FF3300"/>
                </a:solidFill>
                <a:latin typeface="等线" panose="02010600030101010101" pitchFamily="2" charset="-122"/>
                <a:ea typeface="等线" panose="02010600030101010101" pitchFamily="2" charset="-122"/>
              </a:rPr>
              <a:t>囷</a:t>
            </a:r>
            <a:r>
              <a:rPr lang="en-US" altLang="zh-CN" sz="3600" b="1" err="1" smtClean="0">
                <a:solidFill>
                  <a:srgbClr val="000000"/>
                </a:solidFill>
                <a:latin typeface="Arial" panose="020B0604020202020204" pitchFamily="34" charset="0"/>
                <a:ea typeface="宋体" panose="02010600030101010101" pitchFamily="2" charset="-122"/>
              </a:rPr>
              <a:t>qūn</a:t>
            </a:r>
            <a:r>
              <a:rPr lang="zh-CN" altLang="en-US" sz="3600" b="1" smtClean="0">
                <a:latin typeface="等线" panose="02010600030101010101" pitchFamily="2" charset="-122"/>
                <a:ea typeface="等线" panose="02010600030101010101" pitchFamily="2" charset="-122"/>
              </a:rPr>
              <a:t>囷焉</a:t>
            </a:r>
            <a:r>
              <a:rPr kumimoji="1" lang="zh-CN" altLang="en-US" sz="3600" b="1">
                <a:latin typeface="等线" panose="02010600030101010101" pitchFamily="2" charset="-122"/>
                <a:ea typeface="等线" panose="02010600030101010101" pitchFamily="2" charset="-122"/>
              </a:rPr>
              <a:t> </a:t>
            </a:r>
            <a:r>
              <a:rPr kumimoji="1" lang="zh-CN" altLang="en-US" sz="3600" b="1" smtClean="0">
                <a:latin typeface="等线" panose="02010600030101010101" pitchFamily="2" charset="-122"/>
                <a:ea typeface="等线" panose="02010600030101010101" pitchFamily="2" charset="-122"/>
              </a:rPr>
              <a:t>          不</a:t>
            </a:r>
            <a:r>
              <a:rPr kumimoji="1" lang="zh-CN" altLang="en-US" sz="3600" b="1" smtClean="0">
                <a:solidFill>
                  <a:srgbClr val="FF3300"/>
                </a:solidFill>
                <a:latin typeface="等线" panose="02010600030101010101" pitchFamily="2" charset="-122"/>
                <a:ea typeface="等线" panose="02010600030101010101" pitchFamily="2" charset="-122"/>
              </a:rPr>
              <a:t>霁</a:t>
            </a:r>
            <a:r>
              <a:rPr lang="en-US" altLang="zh-CN" sz="3600" b="1" err="1" smtClean="0">
                <a:solidFill>
                  <a:srgbClr val="000000"/>
                </a:solidFill>
                <a:latin typeface="Arial" panose="020B0604020202020204" pitchFamily="34" charset="0"/>
                <a:ea typeface="宋体" panose="02010600030101010101" pitchFamily="2" charset="-122"/>
              </a:rPr>
              <a:t>jì</a:t>
            </a:r>
            <a:r>
              <a:rPr kumimoji="1" lang="zh-CN" altLang="en-US" sz="3600" b="1" smtClean="0">
                <a:latin typeface="等线" panose="02010600030101010101" pitchFamily="2" charset="-122"/>
                <a:ea typeface="等线" panose="02010600030101010101" pitchFamily="2" charset="-122"/>
              </a:rPr>
              <a:t>何</a:t>
            </a:r>
            <a:r>
              <a:rPr kumimoji="1" lang="zh-CN" altLang="en-US" sz="3600" b="1">
                <a:latin typeface="等线" panose="02010600030101010101" pitchFamily="2" charset="-122"/>
                <a:ea typeface="等线" panose="02010600030101010101" pitchFamily="2" charset="-122"/>
              </a:rPr>
              <a:t>虹          </a:t>
            </a:r>
            <a:r>
              <a:rPr kumimoji="1" lang="zh-CN" altLang="en-US" sz="3600" b="1" smtClean="0">
                <a:latin typeface="等线" panose="02010600030101010101" pitchFamily="2" charset="-122"/>
                <a:ea typeface="等线" panose="02010600030101010101" pitchFamily="2" charset="-122"/>
              </a:rPr>
              <a:t>  </a:t>
            </a:r>
            <a:r>
              <a:rPr kumimoji="1" lang="zh-CN" altLang="en-US" sz="3600" b="1" smtClean="0">
                <a:solidFill>
                  <a:srgbClr val="FF3300"/>
                </a:solidFill>
                <a:latin typeface="等线" panose="02010600030101010101" pitchFamily="2" charset="-122"/>
                <a:ea typeface="等线" panose="02010600030101010101" pitchFamily="2" charset="-122"/>
              </a:rPr>
              <a:t>辇</a:t>
            </a:r>
            <a:r>
              <a:rPr lang="en-US" altLang="zh-CN" sz="3600" b="1" err="1" smtClean="0">
                <a:solidFill>
                  <a:srgbClr val="000000"/>
                </a:solidFill>
                <a:latin typeface="Arial" panose="020B0604020202020204" pitchFamily="34" charset="0"/>
                <a:ea typeface="宋体" panose="02010600030101010101" pitchFamily="2" charset="-122"/>
              </a:rPr>
              <a:t>niǎn</a:t>
            </a:r>
            <a:r>
              <a:rPr kumimoji="1" lang="zh-CN" altLang="en-US" sz="3600" b="1" smtClean="0">
                <a:latin typeface="等线" panose="02010600030101010101" pitchFamily="2" charset="-122"/>
                <a:ea typeface="等线" panose="02010600030101010101" pitchFamily="2" charset="-122"/>
              </a:rPr>
              <a:t>      </a:t>
            </a:r>
            <a:endParaRPr kumimoji="1" lang="en-US" altLang="zh-CN" sz="3600" b="1" smtClean="0">
              <a:latin typeface="等线" panose="02010600030101010101" pitchFamily="2" charset="-122"/>
              <a:ea typeface="等线" panose="02010600030101010101" pitchFamily="2" charset="-122"/>
            </a:endParaRPr>
          </a:p>
          <a:p>
            <a:pPr>
              <a:lnSpc>
                <a:spcPct val="150000"/>
              </a:lnSpc>
            </a:pPr>
            <a:r>
              <a:rPr kumimoji="1" lang="zh-CN" altLang="en-US" sz="3600" b="1" smtClean="0">
                <a:solidFill>
                  <a:srgbClr val="FF0000"/>
                </a:solidFill>
                <a:latin typeface="等线" panose="02010600030101010101" pitchFamily="2" charset="-122"/>
                <a:ea typeface="等线" panose="02010600030101010101" pitchFamily="2" charset="-122"/>
              </a:rPr>
              <a:t>杳</a:t>
            </a:r>
            <a:r>
              <a:rPr kumimoji="1" lang="en-US" altLang="zh-CN" sz="3600" b="1" err="1">
                <a:latin typeface="等线" panose="02010600030101010101" pitchFamily="2" charset="-122"/>
                <a:ea typeface="等线" panose="02010600030101010101" pitchFamily="2" charset="-122"/>
              </a:rPr>
              <a:t>yǎo</a:t>
            </a:r>
            <a:r>
              <a:rPr kumimoji="1" lang="zh-CN" altLang="en-US" sz="3600" b="1" smtClean="0">
                <a:latin typeface="等线" panose="02010600030101010101" pitchFamily="2" charset="-122"/>
                <a:ea typeface="等线" panose="02010600030101010101" pitchFamily="2" charset="-122"/>
              </a:rPr>
              <a:t>                </a:t>
            </a:r>
            <a:r>
              <a:rPr kumimoji="1" lang="zh-CN" altLang="en-US" sz="3600" b="1" smtClean="0">
                <a:solidFill>
                  <a:srgbClr val="FF3300"/>
                </a:solidFill>
                <a:latin typeface="等线" panose="02010600030101010101" pitchFamily="2" charset="-122"/>
                <a:ea typeface="等线" panose="02010600030101010101" pitchFamily="2" charset="-122"/>
              </a:rPr>
              <a:t>鬟</a:t>
            </a:r>
            <a:r>
              <a:rPr lang="en-US" altLang="zh-CN" sz="3600" b="1" err="1" smtClean="0">
                <a:solidFill>
                  <a:srgbClr val="000000"/>
                </a:solidFill>
                <a:latin typeface="Arial" panose="020B0604020202020204" pitchFamily="34" charset="0"/>
                <a:ea typeface="宋体" panose="02010600030101010101" pitchFamily="2" charset="-122"/>
              </a:rPr>
              <a:t>huán</a:t>
            </a:r>
            <a:r>
              <a:rPr kumimoji="1" lang="zh-CN" altLang="en-US" sz="3600" b="1" smtClean="0">
                <a:latin typeface="等线" panose="02010600030101010101" pitchFamily="2" charset="-122"/>
                <a:ea typeface="等线" panose="02010600030101010101" pitchFamily="2" charset="-122"/>
              </a:rPr>
              <a:t>        妃</a:t>
            </a:r>
            <a:r>
              <a:rPr kumimoji="1" lang="zh-CN" altLang="en-US" sz="3600" b="1" smtClean="0">
                <a:solidFill>
                  <a:srgbClr val="FF0000"/>
                </a:solidFill>
                <a:latin typeface="等线" panose="02010600030101010101" pitchFamily="2" charset="-122"/>
                <a:ea typeface="等线" panose="02010600030101010101" pitchFamily="2" charset="-122"/>
              </a:rPr>
              <a:t>嫔</a:t>
            </a:r>
            <a:r>
              <a:rPr lang="en-US" altLang="zh-CN" sz="3600" b="1" err="1">
                <a:solidFill>
                  <a:srgbClr val="000000"/>
                </a:solidFill>
                <a:latin typeface="Arial" panose="020B0604020202020204" pitchFamily="34" charset="0"/>
                <a:ea typeface="宋体" panose="02010600030101010101" pitchFamily="2" charset="-122"/>
              </a:rPr>
              <a:t>Pín</a:t>
            </a:r>
            <a:r>
              <a:rPr kumimoji="1" lang="zh-CN" altLang="en-US" sz="3600" b="1" smtClean="0">
                <a:solidFill>
                  <a:srgbClr val="FF0000"/>
                </a:solidFill>
                <a:latin typeface="等线" panose="02010600030101010101" pitchFamily="2" charset="-122"/>
                <a:ea typeface="等线" panose="02010600030101010101" pitchFamily="2" charset="-122"/>
              </a:rPr>
              <a:t>媵</a:t>
            </a:r>
            <a:r>
              <a:rPr lang="en-US" altLang="zh-CN" sz="3600" b="1" err="1">
                <a:solidFill>
                  <a:srgbClr val="000000"/>
                </a:solidFill>
                <a:latin typeface="Arial" panose="020B0604020202020204" pitchFamily="34" charset="0"/>
                <a:ea typeface="宋体" panose="02010600030101010101" pitchFamily="2" charset="-122"/>
              </a:rPr>
              <a:t>yìng</a:t>
            </a:r>
            <a:r>
              <a:rPr kumimoji="1" lang="zh-CN" altLang="en-US" sz="3600" b="1" smtClean="0">
                <a:solidFill>
                  <a:srgbClr val="FF0000"/>
                </a:solidFill>
                <a:latin typeface="等线" panose="02010600030101010101" pitchFamily="2" charset="-122"/>
                <a:ea typeface="等线" panose="02010600030101010101" pitchFamily="2" charset="-122"/>
              </a:rPr>
              <a:t>嫱</a:t>
            </a:r>
            <a:r>
              <a:rPr lang="en-US" altLang="zh-CN" sz="3600" b="1" err="1" smtClean="0">
                <a:solidFill>
                  <a:srgbClr val="000000"/>
                </a:solidFill>
                <a:latin typeface="Arial" panose="020B0604020202020204" pitchFamily="34" charset="0"/>
                <a:ea typeface="宋体" panose="02010600030101010101" pitchFamily="2" charset="-122"/>
              </a:rPr>
              <a:t>qiáng</a:t>
            </a:r>
            <a:r>
              <a:rPr kumimoji="1" lang="zh-CN" altLang="en-US" sz="3600" b="1" smtClean="0">
                <a:solidFill>
                  <a:srgbClr val="FF0000"/>
                </a:solidFill>
                <a:latin typeface="等线" panose="02010600030101010101" pitchFamily="2" charset="-122"/>
                <a:ea typeface="等线" panose="02010600030101010101" pitchFamily="2" charset="-122"/>
              </a:rPr>
              <a:t>           辘辘</a:t>
            </a:r>
            <a:r>
              <a:rPr lang="en-US" altLang="zh-CN" sz="3600" b="1" err="1" smtClean="0">
                <a:solidFill>
                  <a:srgbClr val="000000"/>
                </a:solidFill>
                <a:latin typeface="Arial" panose="020B0604020202020204" pitchFamily="34" charset="0"/>
                <a:ea typeface="宋体" panose="02010600030101010101" pitchFamily="2" charset="-122"/>
              </a:rPr>
              <a:t>lù</a:t>
            </a:r>
            <a:r>
              <a:rPr kumimoji="1" lang="zh-CN" altLang="en-US" sz="3600" b="1" smtClean="0">
                <a:latin typeface="等线" panose="02010600030101010101" pitchFamily="2" charset="-122"/>
                <a:ea typeface="等线" panose="02010600030101010101" pitchFamily="2" charset="-122"/>
              </a:rPr>
              <a:t>远听           </a:t>
            </a:r>
            <a:r>
              <a:rPr kumimoji="1" lang="zh-CN" altLang="en-US" sz="3600" b="1" smtClean="0">
                <a:solidFill>
                  <a:srgbClr val="FF3300"/>
                </a:solidFill>
                <a:latin typeface="等线" panose="02010600030101010101" pitchFamily="2" charset="-122"/>
                <a:ea typeface="等线" panose="02010600030101010101" pitchFamily="2" charset="-122"/>
              </a:rPr>
              <a:t>摽</a:t>
            </a:r>
            <a:r>
              <a:rPr lang="en-US" altLang="zh-CN" sz="3600" b="1" err="1" smtClean="0">
                <a:solidFill>
                  <a:srgbClr val="000000"/>
                </a:solidFill>
                <a:latin typeface="Arial" panose="020B0604020202020204" pitchFamily="34" charset="0"/>
                <a:ea typeface="宋体" panose="02010600030101010101" pitchFamily="2" charset="-122"/>
              </a:rPr>
              <a:t>piāo</a:t>
            </a:r>
            <a:r>
              <a:rPr kumimoji="1" lang="zh-CN" altLang="en-US" sz="3600" b="1" smtClean="0">
                <a:latin typeface="等线" panose="02010600030101010101" pitchFamily="2" charset="-122"/>
                <a:ea typeface="等线" panose="02010600030101010101" pitchFamily="2" charset="-122"/>
              </a:rPr>
              <a:t>掠              鼎</a:t>
            </a:r>
            <a:r>
              <a:rPr kumimoji="1" lang="zh-CN" altLang="en-US" sz="3600" b="1" smtClean="0">
                <a:solidFill>
                  <a:srgbClr val="FF3300"/>
                </a:solidFill>
                <a:latin typeface="等线" panose="02010600030101010101" pitchFamily="2" charset="-122"/>
                <a:ea typeface="等线" panose="02010600030101010101" pitchFamily="2" charset="-122"/>
              </a:rPr>
              <a:t>铛</a:t>
            </a:r>
            <a:r>
              <a:rPr lang="en-US" altLang="zh-CN" sz="3600" b="1" err="1" smtClean="0">
                <a:solidFill>
                  <a:srgbClr val="000000"/>
                </a:solidFill>
                <a:latin typeface="Arial" panose="020B0604020202020204" pitchFamily="34" charset="0"/>
                <a:ea typeface="宋体" panose="02010600030101010101" pitchFamily="2" charset="-122"/>
              </a:rPr>
              <a:t>chēng</a:t>
            </a:r>
            <a:r>
              <a:rPr kumimoji="1" lang="zh-CN" altLang="en-US" sz="3600" b="1" smtClean="0">
                <a:solidFill>
                  <a:srgbClr val="FF3300"/>
                </a:solidFill>
                <a:latin typeface="等线" panose="02010600030101010101" pitchFamily="2" charset="-122"/>
                <a:ea typeface="等线" panose="02010600030101010101" pitchFamily="2" charset="-122"/>
              </a:rPr>
              <a:t> </a:t>
            </a:r>
            <a:r>
              <a:rPr kumimoji="1" lang="zh-CN" altLang="en-US" sz="3600" b="1" smtClean="0">
                <a:solidFill>
                  <a:srgbClr val="0000FF"/>
                </a:solidFill>
                <a:latin typeface="等线" panose="02010600030101010101" pitchFamily="2" charset="-122"/>
                <a:ea typeface="等线" panose="02010600030101010101" pitchFamily="2" charset="-122"/>
              </a:rPr>
              <a:t>      </a:t>
            </a:r>
            <a:r>
              <a:rPr kumimoji="1" lang="zh-CN" altLang="en-US" sz="3600" b="1" smtClean="0">
                <a:latin typeface="等线" panose="02010600030101010101" pitchFamily="2" charset="-122"/>
                <a:ea typeface="等线" panose="02010600030101010101" pitchFamily="2" charset="-122"/>
              </a:rPr>
              <a:t>珠</a:t>
            </a:r>
            <a:r>
              <a:rPr kumimoji="1" lang="zh-CN" altLang="en-US" sz="3600" b="1" smtClean="0">
                <a:solidFill>
                  <a:srgbClr val="FF0000"/>
                </a:solidFill>
                <a:latin typeface="等线" panose="02010600030101010101" pitchFamily="2" charset="-122"/>
                <a:ea typeface="等线" panose="02010600030101010101" pitchFamily="2" charset="-122"/>
              </a:rPr>
              <a:t>砾</a:t>
            </a:r>
            <a:r>
              <a:rPr kumimoji="1" lang="en-US" altLang="zh-CN" sz="3600" b="1" smtClean="0">
                <a:latin typeface="等线" panose="02010600030101010101" pitchFamily="2" charset="-122"/>
                <a:ea typeface="等线" panose="02010600030101010101" pitchFamily="2" charset="-122"/>
              </a:rPr>
              <a:t>l</a:t>
            </a:r>
            <a:r>
              <a:rPr kumimoji="1" lang="zh-CN" altLang="en-US" sz="3600" b="1" smtClean="0">
                <a:latin typeface="等线" panose="02010600030101010101" pitchFamily="2" charset="-122"/>
                <a:ea typeface="等线" panose="02010600030101010101" pitchFamily="2" charset="-122"/>
              </a:rPr>
              <a:t> </a:t>
            </a:r>
            <a:r>
              <a:rPr kumimoji="1" lang="en-US" altLang="zh-CN" sz="3600" b="1">
                <a:latin typeface="等线" panose="02010600030101010101" pitchFamily="2" charset="-122"/>
                <a:ea typeface="等线" panose="02010600030101010101" pitchFamily="2" charset="-122"/>
              </a:rPr>
              <a:t>ì</a:t>
            </a:r>
            <a:r>
              <a:rPr kumimoji="1" lang="zh-CN" altLang="en-US" sz="3600" b="1" smtClean="0">
                <a:latin typeface="等线" panose="02010600030101010101" pitchFamily="2" charset="-122"/>
                <a:ea typeface="等线" panose="02010600030101010101" pitchFamily="2" charset="-122"/>
              </a:rPr>
              <a:t>                </a:t>
            </a:r>
            <a:r>
              <a:rPr kumimoji="1" lang="zh-CN" altLang="en-US" sz="3600" b="1" smtClean="0">
                <a:solidFill>
                  <a:srgbClr val="FF3300"/>
                </a:solidFill>
                <a:latin typeface="等线" panose="02010600030101010101" pitchFamily="2" charset="-122"/>
                <a:ea typeface="等线" panose="02010600030101010101" pitchFamily="2" charset="-122"/>
              </a:rPr>
              <a:t>逦</a:t>
            </a:r>
            <a:r>
              <a:rPr lang="en-US" altLang="zh-CN" sz="3600" b="1" u="sng" err="1" smtClean="0">
                <a:solidFill>
                  <a:srgbClr val="000000"/>
                </a:solidFill>
                <a:latin typeface="Arial" panose="020B0604020202020204" pitchFamily="34" charset="0"/>
                <a:ea typeface="宋体" panose="02010600030101010101" pitchFamily="2" charset="-122"/>
              </a:rPr>
              <a:t>l</a:t>
            </a:r>
            <a:r>
              <a:rPr lang="en-US" altLang="zh-CN" sz="3600" b="1" err="1" smtClean="0">
                <a:solidFill>
                  <a:srgbClr val="000000"/>
                </a:solidFill>
                <a:latin typeface="Arial" panose="020B0604020202020204" pitchFamily="34" charset="0"/>
                <a:ea typeface="宋体" panose="02010600030101010101" pitchFamily="2" charset="-122"/>
              </a:rPr>
              <a:t>ǐ</a:t>
            </a:r>
            <a:r>
              <a:rPr kumimoji="1" lang="zh-CN" altLang="en-US" sz="3600" b="1" smtClean="0">
                <a:solidFill>
                  <a:srgbClr val="FF3300"/>
                </a:solidFill>
                <a:latin typeface="等线" panose="02010600030101010101" pitchFamily="2" charset="-122"/>
                <a:ea typeface="等线" panose="02010600030101010101" pitchFamily="2" charset="-122"/>
              </a:rPr>
              <a:t>迤</a:t>
            </a:r>
            <a:r>
              <a:rPr lang="en-US" altLang="zh-CN" sz="3600" b="1" err="1" smtClean="0">
                <a:solidFill>
                  <a:srgbClr val="000000"/>
                </a:solidFill>
                <a:latin typeface="Arial" panose="020B0604020202020204" pitchFamily="34" charset="0"/>
                <a:ea typeface="宋体" panose="02010600030101010101" pitchFamily="2" charset="-122"/>
              </a:rPr>
              <a:t>yǐ</a:t>
            </a:r>
            <a:r>
              <a:rPr kumimoji="1" lang="zh-CN" altLang="en-US" sz="3600" b="1">
                <a:solidFill>
                  <a:srgbClr val="0000FF"/>
                </a:solidFill>
                <a:latin typeface="Arial" panose="020B0604020202020204" pitchFamily="34" charset="0"/>
                <a:ea typeface="等线" panose="02010600030101010101" pitchFamily="2" charset="-122"/>
              </a:rPr>
              <a:t> </a:t>
            </a:r>
            <a:r>
              <a:rPr kumimoji="1" lang="zh-CN" altLang="en-US" sz="3600" b="1" smtClean="0">
                <a:solidFill>
                  <a:srgbClr val="0000FF"/>
                </a:solidFill>
                <a:latin typeface="Arial" panose="020B0604020202020204" pitchFamily="34" charset="0"/>
                <a:ea typeface="等线" panose="02010600030101010101" pitchFamily="2" charset="-122"/>
              </a:rPr>
              <a:t>                  </a:t>
            </a:r>
            <a:r>
              <a:rPr kumimoji="1" lang="zh-CN" altLang="en-US" sz="3600" b="1" smtClean="0">
                <a:solidFill>
                  <a:srgbClr val="FF3300"/>
                </a:solidFill>
                <a:latin typeface="等线" panose="02010600030101010101" pitchFamily="2" charset="-122"/>
                <a:ea typeface="等线" panose="02010600030101010101" pitchFamily="2" charset="-122"/>
              </a:rPr>
              <a:t>锱</a:t>
            </a:r>
            <a:r>
              <a:rPr lang="en-US" altLang="zh-CN" sz="3600" b="1" err="1">
                <a:solidFill>
                  <a:srgbClr val="000000"/>
                </a:solidFill>
                <a:latin typeface="Arial" panose="020B0604020202020204" pitchFamily="34" charset="0"/>
                <a:ea typeface="宋体" panose="02010600030101010101" pitchFamily="2" charset="-122"/>
              </a:rPr>
              <a:t>Zī</a:t>
            </a:r>
            <a:r>
              <a:rPr kumimoji="1" lang="zh-CN" altLang="en-US" sz="3600" b="1" smtClean="0">
                <a:solidFill>
                  <a:srgbClr val="FF3300"/>
                </a:solidFill>
                <a:latin typeface="等线" panose="02010600030101010101" pitchFamily="2" charset="-122"/>
                <a:ea typeface="等线" panose="02010600030101010101" pitchFamily="2" charset="-122"/>
              </a:rPr>
              <a:t>铢</a:t>
            </a:r>
            <a:r>
              <a:rPr lang="en-US" altLang="zh-CN" sz="3600" b="1" err="1" smtClean="0">
                <a:solidFill>
                  <a:srgbClr val="000000"/>
                </a:solidFill>
                <a:latin typeface="Arial" panose="020B0604020202020204" pitchFamily="34" charset="0"/>
                <a:ea typeface="宋体" panose="02010600030101010101" pitchFamily="2" charset="-122"/>
              </a:rPr>
              <a:t>zhū</a:t>
            </a:r>
            <a:r>
              <a:rPr kumimoji="1" lang="zh-CN" altLang="en-US" sz="3600" b="1" smtClean="0">
                <a:solidFill>
                  <a:srgbClr val="0000FF"/>
                </a:solidFill>
                <a:latin typeface="等线" panose="02010600030101010101" pitchFamily="2" charset="-122"/>
                <a:ea typeface="等线" panose="02010600030101010101" pitchFamily="2" charset="-122"/>
              </a:rPr>
              <a:t>           </a:t>
            </a:r>
            <a:r>
              <a:rPr kumimoji="1" lang="zh-CN" altLang="en-US" sz="3600" b="1" smtClean="0">
                <a:latin typeface="等线" panose="02010600030101010101" pitchFamily="2" charset="-122"/>
                <a:ea typeface="等线" panose="02010600030101010101" pitchFamily="2" charset="-122"/>
              </a:rPr>
              <a:t>架</a:t>
            </a:r>
            <a:r>
              <a:rPr kumimoji="1" lang="zh-CN" altLang="en-US" sz="3600" b="1">
                <a:latin typeface="等线" panose="02010600030101010101" pitchFamily="2" charset="-122"/>
                <a:ea typeface="等线" panose="02010600030101010101" pitchFamily="2" charset="-122"/>
              </a:rPr>
              <a:t>梁之</a:t>
            </a:r>
            <a:r>
              <a:rPr kumimoji="1" lang="zh-CN" altLang="en-US" sz="3600" b="1" smtClean="0">
                <a:solidFill>
                  <a:srgbClr val="FF3300"/>
                </a:solidFill>
                <a:latin typeface="等线" panose="02010600030101010101" pitchFamily="2" charset="-122"/>
                <a:ea typeface="等线" panose="02010600030101010101" pitchFamily="2" charset="-122"/>
              </a:rPr>
              <a:t>椽</a:t>
            </a:r>
            <a:r>
              <a:rPr lang="en-US" altLang="zh-CN" sz="3600" b="1" err="1" smtClean="0">
                <a:solidFill>
                  <a:srgbClr val="000000"/>
                </a:solidFill>
                <a:latin typeface="Arial" panose="020B0604020202020204" pitchFamily="34" charset="0"/>
                <a:ea typeface="宋体" panose="02010600030101010101" pitchFamily="2" charset="-122"/>
              </a:rPr>
              <a:t>chuán</a:t>
            </a:r>
            <a:r>
              <a:rPr kumimoji="1" lang="zh-CN" altLang="en-US" sz="3600" b="1">
                <a:solidFill>
                  <a:srgbClr val="FF3300"/>
                </a:solidFill>
                <a:latin typeface="Arial" panose="020B0604020202020204" pitchFamily="34" charset="0"/>
                <a:ea typeface="等线" panose="02010600030101010101" pitchFamily="2" charset="-122"/>
              </a:rPr>
              <a:t> </a:t>
            </a:r>
            <a:r>
              <a:rPr kumimoji="1" lang="zh-CN" altLang="en-US" sz="3600" b="1" smtClean="0">
                <a:solidFill>
                  <a:srgbClr val="FF3300"/>
                </a:solidFill>
                <a:latin typeface="Arial" panose="020B0604020202020204" pitchFamily="34" charset="0"/>
                <a:ea typeface="等线" panose="02010600030101010101" pitchFamily="2" charset="-122"/>
              </a:rPr>
              <a:t>     </a:t>
            </a:r>
            <a:r>
              <a:rPr kumimoji="1" lang="zh-CN" altLang="en-US" sz="3600" b="1" smtClean="0">
                <a:latin typeface="等线" panose="02010600030101010101" pitchFamily="2" charset="-122"/>
                <a:ea typeface="等线" panose="02010600030101010101" pitchFamily="2" charset="-122"/>
              </a:rPr>
              <a:t>在</a:t>
            </a:r>
            <a:r>
              <a:rPr kumimoji="1" lang="zh-CN" altLang="en-US" sz="3600" b="1" smtClean="0">
                <a:solidFill>
                  <a:srgbClr val="FF3300"/>
                </a:solidFill>
                <a:latin typeface="等线" panose="02010600030101010101" pitchFamily="2" charset="-122"/>
                <a:ea typeface="等线" panose="02010600030101010101" pitchFamily="2" charset="-122"/>
              </a:rPr>
              <a:t>庾</a:t>
            </a:r>
            <a:r>
              <a:rPr lang="en-US" altLang="zh-CN" sz="3600" b="1" err="1">
                <a:solidFill>
                  <a:srgbClr val="000000"/>
                </a:solidFill>
                <a:latin typeface="Arial" panose="020B0604020202020204" pitchFamily="34" charset="0"/>
                <a:ea typeface="宋体" panose="02010600030101010101" pitchFamily="2" charset="-122"/>
              </a:rPr>
              <a:t>yǔ</a:t>
            </a:r>
            <a:r>
              <a:rPr kumimoji="1" lang="zh-CN" altLang="en-US" sz="3600" b="1" smtClean="0">
                <a:latin typeface="等线" panose="02010600030101010101" pitchFamily="2" charset="-122"/>
                <a:ea typeface="等线" panose="02010600030101010101" pitchFamily="2" charset="-122"/>
              </a:rPr>
              <a:t>之</a:t>
            </a:r>
            <a:r>
              <a:rPr kumimoji="1" lang="zh-CN" altLang="en-US" sz="3600" b="1" smtClean="0">
                <a:solidFill>
                  <a:srgbClr val="FF3300"/>
                </a:solidFill>
                <a:latin typeface="等线" panose="02010600030101010101" pitchFamily="2" charset="-122"/>
                <a:ea typeface="等线" panose="02010600030101010101" pitchFamily="2" charset="-122"/>
              </a:rPr>
              <a:t>粟</a:t>
            </a:r>
            <a:r>
              <a:rPr lang="en-US" altLang="zh-CN" sz="3600" b="1" err="1" smtClean="0">
                <a:solidFill>
                  <a:srgbClr val="000000"/>
                </a:solidFill>
                <a:latin typeface="Arial" panose="020B0604020202020204" pitchFamily="34" charset="0"/>
                <a:ea typeface="宋体" panose="02010600030101010101" pitchFamily="2" charset="-122"/>
              </a:rPr>
              <a:t>sù</a:t>
            </a:r>
            <a:r>
              <a:rPr kumimoji="1" lang="zh-CN" altLang="en-US" sz="3600" b="1" smtClean="0">
                <a:latin typeface="等线" panose="02010600030101010101" pitchFamily="2" charset="-122"/>
                <a:ea typeface="等线" panose="02010600030101010101" pitchFamily="2" charset="-122"/>
              </a:rPr>
              <a:t>粒 </a:t>
            </a:r>
            <a:r>
              <a:rPr kumimoji="1" lang="zh-CN" altLang="en-US" sz="3600" b="1" smtClean="0">
                <a:solidFill>
                  <a:srgbClr val="0000FF"/>
                </a:solidFill>
                <a:latin typeface="等线" panose="02010600030101010101" pitchFamily="2" charset="-122"/>
                <a:ea typeface="等线" panose="02010600030101010101" pitchFamily="2" charset="-122"/>
              </a:rPr>
              <a:t>     </a:t>
            </a:r>
            <a:r>
              <a:rPr kumimoji="1" lang="zh-CN" altLang="en-US" sz="3600" b="1" smtClean="0">
                <a:latin typeface="等线" panose="02010600030101010101" pitchFamily="2" charset="-122"/>
                <a:ea typeface="等线" panose="02010600030101010101" pitchFamily="2" charset="-122"/>
              </a:rPr>
              <a:t>横</a:t>
            </a:r>
            <a:r>
              <a:rPr kumimoji="1" lang="zh-CN" altLang="en-US" sz="3600" b="1" smtClean="0">
                <a:solidFill>
                  <a:srgbClr val="FF3300"/>
                </a:solidFill>
                <a:latin typeface="等线" panose="02010600030101010101" pitchFamily="2" charset="-122"/>
                <a:ea typeface="等线" panose="02010600030101010101" pitchFamily="2" charset="-122"/>
              </a:rPr>
              <a:t>槛</a:t>
            </a:r>
            <a:r>
              <a:rPr lang="en-US" altLang="zh-CN" sz="3600" b="1" err="1" smtClean="0">
                <a:solidFill>
                  <a:srgbClr val="000000"/>
                </a:solidFill>
                <a:latin typeface="Arial" panose="020B0604020202020204" pitchFamily="34" charset="0"/>
                <a:ea typeface="宋体" panose="02010600030101010101" pitchFamily="2" charset="-122"/>
              </a:rPr>
              <a:t>jiàn                </a:t>
            </a:r>
            <a:r>
              <a:rPr kumimoji="1" lang="zh-CN" altLang="en-US" sz="3600" b="1" smtClean="0">
                <a:solidFill>
                  <a:srgbClr val="FF3300"/>
                </a:solidFill>
                <a:latin typeface="等线" panose="02010600030101010101" pitchFamily="2" charset="-122"/>
                <a:ea typeface="等线" panose="02010600030101010101" pitchFamily="2" charset="-122"/>
              </a:rPr>
              <a:t>参</a:t>
            </a:r>
            <a:r>
              <a:rPr lang="en-US" altLang="zh-CN" sz="3600" b="1" err="1">
                <a:solidFill>
                  <a:srgbClr val="000000"/>
                </a:solidFill>
                <a:latin typeface="Arial" panose="020B0604020202020204" pitchFamily="34" charset="0"/>
                <a:ea typeface="宋体" panose="02010600030101010101" pitchFamily="2" charset="-122"/>
              </a:rPr>
              <a:t>Cēn</a:t>
            </a:r>
            <a:r>
              <a:rPr kumimoji="1" lang="zh-CN" altLang="en-US" sz="3600" b="1">
                <a:solidFill>
                  <a:srgbClr val="FF3300"/>
                </a:solidFill>
                <a:latin typeface="等线" panose="02010600030101010101" pitchFamily="2" charset="-122"/>
                <a:ea typeface="等线" panose="02010600030101010101" pitchFamily="2" charset="-122"/>
              </a:rPr>
              <a:t>差</a:t>
            </a:r>
            <a:r>
              <a:rPr lang="en-US" altLang="zh-CN" sz="3600" b="1" err="1" smtClean="0">
                <a:solidFill>
                  <a:srgbClr val="000000"/>
                </a:solidFill>
                <a:latin typeface="Arial" panose="020B0604020202020204" pitchFamily="34" charset="0"/>
                <a:ea typeface="宋体" panose="02010600030101010101" pitchFamily="2" charset="-122"/>
              </a:rPr>
              <a:t>cī</a:t>
            </a:r>
            <a:r>
              <a:rPr kumimoji="1" lang="zh-CN" altLang="en-US" sz="3600" b="1" smtClean="0">
                <a:solidFill>
                  <a:srgbClr val="0000FF"/>
                </a:solidFill>
                <a:latin typeface="等线" panose="02010600030101010101" pitchFamily="2" charset="-122"/>
                <a:ea typeface="等线" panose="02010600030101010101" pitchFamily="2" charset="-122"/>
              </a:rPr>
              <a:t>             </a:t>
            </a:r>
            <a:r>
              <a:rPr kumimoji="1" lang="zh-CN" altLang="en-US" sz="3600" b="1" smtClean="0">
                <a:solidFill>
                  <a:srgbClr val="FF3300"/>
                </a:solidFill>
                <a:latin typeface="等线" panose="02010600030101010101" pitchFamily="2" charset="-122"/>
                <a:ea typeface="等线" panose="02010600030101010101" pitchFamily="2" charset="-122"/>
              </a:rPr>
              <a:t>呕</a:t>
            </a:r>
            <a:r>
              <a:rPr lang="en-US" altLang="zh-CN" sz="3600" b="1" err="1">
                <a:solidFill>
                  <a:srgbClr val="000000"/>
                </a:solidFill>
                <a:latin typeface="Arial" panose="020B0604020202020204" pitchFamily="34" charset="0"/>
                <a:ea typeface="宋体" panose="02010600030101010101" pitchFamily="2" charset="-122"/>
              </a:rPr>
              <a:t>Ōu</a:t>
            </a:r>
            <a:r>
              <a:rPr kumimoji="1" lang="zh-CN" altLang="en-US" sz="3600" b="1" smtClean="0">
                <a:solidFill>
                  <a:srgbClr val="FF3300"/>
                </a:solidFill>
                <a:latin typeface="等线" panose="02010600030101010101" pitchFamily="2" charset="-122"/>
                <a:ea typeface="等线" panose="02010600030101010101" pitchFamily="2" charset="-122"/>
              </a:rPr>
              <a:t>哑</a:t>
            </a:r>
            <a:r>
              <a:rPr lang="en-US" altLang="zh-CN" sz="3600" b="1" err="1" smtClean="0">
                <a:solidFill>
                  <a:srgbClr val="000000"/>
                </a:solidFill>
                <a:latin typeface="Arial" panose="020B0604020202020204" pitchFamily="34" charset="0"/>
                <a:ea typeface="宋体" panose="02010600030101010101" pitchFamily="2" charset="-122"/>
              </a:rPr>
              <a:t>yā</a:t>
            </a:r>
            <a:endParaRPr lang="zh-CN" altLang="en-US" sz="3600">
              <a:latin typeface="等线" panose="02010600030101010101" pitchFamily="2" charset="-122"/>
              <a:ea typeface="等线"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1873" y="89069"/>
            <a:ext cx="11544152" cy="6739255"/>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marL="0" marR="0" lvl="0" indent="0" algn="l" defTabSz="914400" rtl="0" eaLnBrk="1" fontAlgn="auto" latinLnBrk="0" hangingPunct="1">
              <a:lnSpc>
                <a:spcPct val="300000"/>
              </a:lnSpc>
              <a:spcBef>
                <a:spcPct val="0"/>
              </a:spcBef>
              <a:spcAft>
                <a:spcPct val="0"/>
              </a:spcAft>
              <a:buClrTx/>
              <a:buSzTx/>
              <a:buFontTx/>
              <a:buNone/>
              <a:defRPr/>
            </a:pPr>
            <a:r>
              <a:rPr kumimoji="0" lang="zh-CN" altLang="en-US" sz="3600" b="1" i="0" u="none" strike="noStrike" kern="1200" cap="none" spc="0" normalizeH="0" baseline="0" noProof="0" smtClean="0">
                <a:ln>
                  <a:noFill/>
                </a:ln>
                <a:solidFill>
                  <a:prstClr val="black"/>
                </a:solidFill>
                <a:effectLst/>
                <a:uLnTx/>
                <a:uFillTx/>
                <a:latin typeface="楷体" panose="02010609060101010101" pitchFamily="49" charset="-122"/>
                <a:ea typeface="楷体" panose="02010609060101010101" pitchFamily="49" charset="-122"/>
                <a:cs typeface="+mn-cs"/>
              </a:rPr>
              <a:t>六</a:t>
            </a:r>
            <a:r>
              <a:rPr kumimoji="0" lang="zh-CN" altLang="en-US" sz="36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王</a:t>
            </a:r>
            <a:r>
              <a:rPr kumimoji="0" lang="zh-CN" altLang="en-US" sz="36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毕</a:t>
            </a:r>
            <a:r>
              <a:rPr kumimoji="0" lang="en-US" altLang="zh-CN" sz="36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 </a:t>
            </a:r>
            <a:r>
              <a:rPr kumimoji="0" lang="zh-CN" altLang="en-US" sz="36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，四海</a:t>
            </a:r>
            <a:r>
              <a:rPr kumimoji="0" lang="zh-CN" altLang="en-US" sz="36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一</a:t>
            </a:r>
            <a:r>
              <a:rPr kumimoji="0" lang="zh-CN" altLang="en-US" sz="36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 ，蜀山</a:t>
            </a:r>
            <a:r>
              <a:rPr kumimoji="0" lang="zh-CN" altLang="en-US" sz="36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兀</a:t>
            </a:r>
            <a:r>
              <a:rPr kumimoji="0" lang="zh-CN" altLang="en-US" sz="36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，阿房</a:t>
            </a:r>
            <a:r>
              <a:rPr kumimoji="0" lang="zh-CN" altLang="en-US" sz="36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出</a:t>
            </a:r>
            <a:r>
              <a:rPr kumimoji="0" lang="zh-CN" altLang="en-US" sz="36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 </a:t>
            </a:r>
            <a:r>
              <a:rPr kumimoji="0" lang="zh-CN" altLang="en-US" sz="3600" b="1" i="0" u="none" strike="noStrike" kern="1200" cap="none" spc="0" normalizeH="0" baseline="0" noProof="0" smtClean="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3600" b="1" i="0" u="none" strike="noStrike" kern="1200" cap="none" spc="0" normalizeH="0" baseline="0" noProof="0" smtClean="0">
                <a:ln>
                  <a:noFill/>
                </a:ln>
                <a:solidFill>
                  <a:srgbClr val="FF0000"/>
                </a:solidFill>
                <a:effectLst/>
                <a:uLnTx/>
                <a:uFillTx/>
                <a:latin typeface="楷体" panose="02010609060101010101" pitchFamily="49" charset="-122"/>
                <a:ea typeface="楷体" panose="02010609060101010101" pitchFamily="49" charset="-122"/>
                <a:cs typeface="+mn-cs"/>
              </a:rPr>
              <a:t>覆</a:t>
            </a:r>
            <a:r>
              <a:rPr kumimoji="0" lang="zh-CN" altLang="en-US" sz="36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压</a:t>
            </a:r>
            <a:r>
              <a:rPr kumimoji="0" lang="zh-CN" altLang="en-US" sz="36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三百余里 ，</a:t>
            </a:r>
            <a:r>
              <a:rPr kumimoji="0" lang="zh-CN" altLang="en-US" sz="36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隔离</a:t>
            </a:r>
            <a:r>
              <a:rPr kumimoji="0" lang="zh-CN" altLang="en-US" sz="36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天日</a:t>
            </a:r>
            <a:r>
              <a:rPr kumimoji="0" lang="en-US" altLang="zh-CN" sz="36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 </a:t>
            </a:r>
            <a:r>
              <a:rPr kumimoji="0" lang="zh-CN" altLang="en-US" sz="3600" b="1" i="0" u="none" strike="noStrike" kern="1200" cap="none" spc="0" normalizeH="0" baseline="0" noProof="0" smtClean="0">
                <a:ln>
                  <a:noFill/>
                </a:ln>
                <a:solidFill>
                  <a:prstClr val="black"/>
                </a:solidFill>
                <a:effectLst/>
                <a:uLnTx/>
                <a:uFillTx/>
                <a:latin typeface="楷体" panose="02010609060101010101" pitchFamily="49" charset="-122"/>
                <a:ea typeface="楷体" panose="02010609060101010101" pitchFamily="49" charset="-122"/>
                <a:cs typeface="+mn-cs"/>
              </a:rPr>
              <a:t>。骊</a:t>
            </a:r>
            <a:r>
              <a:rPr kumimoji="0" lang="zh-CN" altLang="en-US" sz="36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山</a:t>
            </a:r>
            <a:r>
              <a:rPr kumimoji="0" lang="zh-CN" altLang="en-US" sz="3600" b="1" i="0" u="sng" strike="noStrike" kern="1200" cap="none" spc="0" normalizeH="0" baseline="0" noProof="0">
                <a:ln>
                  <a:noFill/>
                </a:ln>
                <a:solidFill>
                  <a:srgbClr val="0070C0"/>
                </a:solidFill>
                <a:effectLst/>
                <a:uLnTx/>
                <a:uFillTx/>
                <a:latin typeface="楷体" panose="02010609060101010101" pitchFamily="49" charset="-122"/>
                <a:ea typeface="楷体" panose="02010609060101010101" pitchFamily="49" charset="-122"/>
                <a:cs typeface="+mn-cs"/>
              </a:rPr>
              <a:t>北</a:t>
            </a:r>
            <a:r>
              <a:rPr kumimoji="0" lang="zh-CN" altLang="en-US" sz="36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构</a:t>
            </a:r>
            <a:r>
              <a:rPr kumimoji="0" lang="zh-CN" altLang="en-US" sz="36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而</a:t>
            </a:r>
            <a:r>
              <a:rPr kumimoji="0" lang="zh-CN" altLang="en-US" sz="3600" b="1" i="0" u="sng" strike="noStrike" kern="1200" cap="none" spc="0" normalizeH="0" baseline="0" noProof="0">
                <a:ln>
                  <a:noFill/>
                </a:ln>
                <a:solidFill>
                  <a:srgbClr val="0070C0"/>
                </a:solidFill>
                <a:effectLst/>
                <a:uLnTx/>
                <a:uFillTx/>
                <a:latin typeface="楷体" panose="02010609060101010101" pitchFamily="49" charset="-122"/>
                <a:ea typeface="楷体" panose="02010609060101010101" pitchFamily="49" charset="-122"/>
                <a:cs typeface="+mn-cs"/>
              </a:rPr>
              <a:t>西</a:t>
            </a:r>
            <a:r>
              <a:rPr kumimoji="0" lang="zh-CN" altLang="en-US" sz="36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折，直</a:t>
            </a:r>
            <a:r>
              <a:rPr kumimoji="0" lang="zh-CN" altLang="en-US" sz="36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走</a:t>
            </a:r>
            <a:r>
              <a:rPr kumimoji="0" lang="zh-CN" altLang="en-US" sz="36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咸阳 </a:t>
            </a:r>
            <a:r>
              <a:rPr kumimoji="0" lang="zh-CN" altLang="en-US" sz="3600" b="1" i="0" u="none" strike="noStrike" kern="1200" cap="none" spc="0" normalizeH="0" baseline="0" noProof="0" smtClean="0">
                <a:ln>
                  <a:noFill/>
                </a:ln>
                <a:solidFill>
                  <a:prstClr val="black"/>
                </a:solidFill>
                <a:effectLst/>
                <a:uLnTx/>
                <a:uFillTx/>
                <a:latin typeface="楷体" panose="02010609060101010101" pitchFamily="49" charset="-122"/>
                <a:ea typeface="楷体" panose="02010609060101010101" pitchFamily="49" charset="-122"/>
                <a:cs typeface="+mn-cs"/>
              </a:rPr>
              <a:t>。二</a:t>
            </a:r>
            <a:r>
              <a:rPr kumimoji="0" lang="zh-CN" altLang="en-US" sz="36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川</a:t>
            </a:r>
            <a:r>
              <a:rPr kumimoji="0" lang="zh-CN" altLang="en-US" sz="36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溶溶</a:t>
            </a:r>
            <a:r>
              <a:rPr kumimoji="0" lang="zh-CN" altLang="en-US" sz="36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 ，流入宫墙</a:t>
            </a:r>
            <a:r>
              <a:rPr kumimoji="0" lang="zh-CN" altLang="en-US" sz="3600" b="1" i="0" u="none" strike="noStrike" kern="1200" cap="none" spc="0" normalizeH="0" baseline="0" noProof="0" smtClean="0">
                <a:ln>
                  <a:noFill/>
                </a:ln>
                <a:solidFill>
                  <a:prstClr val="black"/>
                </a:solidFill>
                <a:effectLst/>
                <a:uLnTx/>
                <a:uFillTx/>
                <a:latin typeface="楷体" panose="02010609060101010101" pitchFamily="49" charset="-122"/>
                <a:ea typeface="楷体" panose="02010609060101010101" pitchFamily="49" charset="-122"/>
                <a:cs typeface="+mn-cs"/>
              </a:rPr>
              <a:t>。五</a:t>
            </a:r>
            <a:r>
              <a:rPr kumimoji="0" lang="zh-CN" altLang="en-US" sz="36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步一楼，十步一阁</a:t>
            </a:r>
            <a:r>
              <a:rPr kumimoji="0" lang="zh-CN" altLang="en-US" sz="3600" b="1" i="0" u="none" strike="noStrike" kern="1200" cap="none" spc="0" normalizeH="0" baseline="0" noProof="0" smtClean="0">
                <a:ln>
                  <a:noFill/>
                </a:ln>
                <a:solidFill>
                  <a:prstClr val="black"/>
                </a:solidFill>
                <a:effectLst/>
                <a:uLnTx/>
                <a:uFillTx/>
                <a:latin typeface="楷体" panose="02010609060101010101" pitchFamily="49" charset="-122"/>
                <a:ea typeface="楷体" panose="02010609060101010101" pitchFamily="49" charset="-122"/>
                <a:cs typeface="+mn-cs"/>
              </a:rPr>
              <a:t>；廊</a:t>
            </a:r>
            <a:r>
              <a:rPr kumimoji="0" lang="zh-CN" altLang="en-US" sz="36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腰</a:t>
            </a:r>
            <a:r>
              <a:rPr kumimoji="0" lang="zh-CN" altLang="en-US" sz="36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缦回</a:t>
            </a:r>
            <a:r>
              <a:rPr kumimoji="0" lang="zh-CN" altLang="en-US" sz="36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36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檐牙高啄 </a:t>
            </a:r>
            <a:r>
              <a:rPr kumimoji="0" lang="zh-CN" altLang="en-US" sz="3600" b="1" i="0" u="none" strike="noStrike" kern="1200" cap="none" spc="0" normalizeH="0" baseline="0" noProof="0" smtClean="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3600" b="1" i="0" u="none" strike="noStrike" kern="1200" cap="none" spc="0" normalizeH="0" baseline="0" noProof="0" smtClean="0">
                <a:ln>
                  <a:noFill/>
                </a:ln>
                <a:effectLst/>
                <a:uLnTx/>
                <a:uFillTx/>
                <a:latin typeface="楷体" panose="02010609060101010101" pitchFamily="49" charset="-122"/>
                <a:ea typeface="楷体" panose="02010609060101010101" pitchFamily="49" charset="-122"/>
                <a:cs typeface="+mn-cs"/>
              </a:rPr>
              <a:t>各</a:t>
            </a:r>
            <a:r>
              <a:rPr kumimoji="0" lang="zh-CN" altLang="en-US" sz="3600" b="1" i="0" u="none" strike="noStrike" kern="1200" cap="none" spc="0" normalizeH="0" baseline="0" noProof="0">
                <a:ln>
                  <a:noFill/>
                </a:ln>
                <a:effectLst/>
                <a:uLnTx/>
                <a:uFillTx/>
                <a:latin typeface="楷体" panose="02010609060101010101" pitchFamily="49" charset="-122"/>
                <a:ea typeface="楷体" panose="02010609060101010101" pitchFamily="49" charset="-122"/>
                <a:cs typeface="+mn-cs"/>
              </a:rPr>
              <a:t>抱地势</a:t>
            </a:r>
            <a:r>
              <a:rPr kumimoji="0" lang="zh-CN" altLang="en-US" sz="36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36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钩心斗角</a:t>
            </a:r>
            <a:r>
              <a:rPr kumimoji="0" lang="zh-CN" altLang="en-US" sz="3600" b="1" i="0" u="none" strike="noStrike" kern="1200" cap="none" spc="0" normalizeH="0" baseline="0" noProof="0" smtClean="0">
                <a:ln>
                  <a:noFill/>
                </a:ln>
                <a:solidFill>
                  <a:prstClr val="black"/>
                </a:solidFill>
                <a:effectLst/>
                <a:uLnTx/>
                <a:uFillTx/>
                <a:latin typeface="楷体" panose="02010609060101010101" pitchFamily="49" charset="-122"/>
                <a:ea typeface="楷体" panose="02010609060101010101" pitchFamily="49" charset="-122"/>
                <a:cs typeface="+mn-cs"/>
              </a:rPr>
              <a:t>。</a:t>
            </a:r>
            <a:endParaRPr kumimoji="0" lang="en-US" altLang="zh-CN" sz="36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4" name="圆角矩形 3"/>
          <p:cNvSpPr/>
          <p:nvPr/>
        </p:nvSpPr>
        <p:spPr>
          <a:xfrm>
            <a:off x="6995457" y="4798125"/>
            <a:ext cx="1944645" cy="646986"/>
          </a:xfrm>
          <a:prstGeom prst="round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zh-CN" altLang="en-US" sz="3200" b="1">
                <a:solidFill>
                  <a:srgbClr val="7030A0"/>
                </a:solidFill>
                <a:latin typeface="黑体" panose="02010609060101010101" pitchFamily="49" charset="-122"/>
                <a:ea typeface="黑体" panose="02010609060101010101" pitchFamily="49" charset="-122"/>
              </a:rPr>
              <a:t>萦绕曲折</a:t>
            </a:r>
          </a:p>
        </p:txBody>
      </p:sp>
      <p:sp>
        <p:nvSpPr>
          <p:cNvPr id="5" name="圆角矩形 4"/>
          <p:cNvSpPr/>
          <p:nvPr/>
        </p:nvSpPr>
        <p:spPr>
          <a:xfrm>
            <a:off x="51873" y="1385292"/>
            <a:ext cx="2339560" cy="646986"/>
          </a:xfrm>
          <a:prstGeom prst="round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zh-CN" altLang="en-US" sz="3200" b="1" smtClean="0">
                <a:solidFill>
                  <a:srgbClr val="7030A0"/>
                </a:solidFill>
                <a:latin typeface="黑体" panose="02010609060101010101" pitchFamily="49" charset="-122"/>
                <a:ea typeface="黑体" panose="02010609060101010101" pitchFamily="49" charset="-122"/>
              </a:rPr>
              <a:t>完结，灭亡</a:t>
            </a:r>
            <a:endParaRPr lang="zh-CN" altLang="en-US" sz="2800">
              <a:latin typeface="黑体" panose="02010609060101010101" pitchFamily="49" charset="-122"/>
              <a:ea typeface="黑体" panose="02010609060101010101" pitchFamily="49" charset="-122"/>
            </a:endParaRPr>
          </a:p>
        </p:txBody>
      </p:sp>
      <p:sp>
        <p:nvSpPr>
          <p:cNvPr id="6" name="圆角矩形 5"/>
          <p:cNvSpPr/>
          <p:nvPr/>
        </p:nvSpPr>
        <p:spPr>
          <a:xfrm>
            <a:off x="635419" y="265418"/>
            <a:ext cx="3713854" cy="663952"/>
          </a:xfrm>
          <a:prstGeom prst="roundRect">
            <a:avLst>
              <a:gd name="adj" fmla="val 21782"/>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zh-CN" altLang="en-US" sz="3200" b="1" smtClean="0">
                <a:solidFill>
                  <a:srgbClr val="7030A0"/>
                </a:solidFill>
                <a:latin typeface="黑体" panose="02010609060101010101" pitchFamily="49" charset="-122"/>
                <a:ea typeface="黑体" panose="02010609060101010101" pitchFamily="49" charset="-122"/>
              </a:rPr>
              <a:t>数词作动词，统一</a:t>
            </a:r>
            <a:endParaRPr lang="zh-CN" altLang="en-US" sz="2800">
              <a:latin typeface="黑体" panose="02010609060101010101" pitchFamily="49" charset="-122"/>
              <a:ea typeface="黑体" panose="02010609060101010101" pitchFamily="49" charset="-122"/>
            </a:endParaRPr>
          </a:p>
        </p:txBody>
      </p:sp>
      <p:sp>
        <p:nvSpPr>
          <p:cNvPr id="7" name="圆角矩形 6"/>
          <p:cNvSpPr/>
          <p:nvPr/>
        </p:nvSpPr>
        <p:spPr>
          <a:xfrm>
            <a:off x="4804387" y="345845"/>
            <a:ext cx="1217005" cy="646986"/>
          </a:xfrm>
          <a:prstGeom prst="round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zh-CN" altLang="en-US" sz="3200" b="1">
                <a:solidFill>
                  <a:srgbClr val="7030A0"/>
                </a:solidFill>
                <a:latin typeface="黑体" panose="02010609060101010101" pitchFamily="49" charset="-122"/>
                <a:ea typeface="黑体" panose="02010609060101010101" pitchFamily="49" charset="-122"/>
              </a:rPr>
              <a:t>光秃</a:t>
            </a:r>
            <a:endParaRPr lang="zh-CN" altLang="en-US" sz="2800">
              <a:latin typeface="黑体" panose="02010609060101010101" pitchFamily="49" charset="-122"/>
              <a:ea typeface="黑体" panose="02010609060101010101" pitchFamily="49" charset="-122"/>
            </a:endParaRPr>
          </a:p>
        </p:txBody>
      </p:sp>
      <p:sp>
        <p:nvSpPr>
          <p:cNvPr id="8" name="圆角矩形 7"/>
          <p:cNvSpPr/>
          <p:nvPr/>
        </p:nvSpPr>
        <p:spPr>
          <a:xfrm>
            <a:off x="6646173" y="345845"/>
            <a:ext cx="1177751" cy="646986"/>
          </a:xfrm>
          <a:prstGeom prst="round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zh-CN" altLang="en-US" sz="3200" b="1">
                <a:solidFill>
                  <a:srgbClr val="7030A0"/>
                </a:solidFill>
                <a:latin typeface="黑体" panose="02010609060101010101" pitchFamily="49" charset="-122"/>
                <a:ea typeface="黑体" panose="02010609060101010101" pitchFamily="49" charset="-122"/>
              </a:rPr>
              <a:t>建成</a:t>
            </a:r>
            <a:endParaRPr lang="zh-CN" altLang="en-US" sz="2800">
              <a:latin typeface="黑体" panose="02010609060101010101" pitchFamily="49" charset="-122"/>
              <a:ea typeface="黑体" panose="02010609060101010101" pitchFamily="49" charset="-122"/>
            </a:endParaRPr>
          </a:p>
        </p:txBody>
      </p:sp>
      <p:sp>
        <p:nvSpPr>
          <p:cNvPr id="9" name="圆角矩形 8"/>
          <p:cNvSpPr/>
          <p:nvPr/>
        </p:nvSpPr>
        <p:spPr>
          <a:xfrm>
            <a:off x="8065869" y="282384"/>
            <a:ext cx="1241726" cy="646986"/>
          </a:xfrm>
          <a:prstGeom prst="round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zh-CN" altLang="en-US" sz="3200" b="1">
                <a:solidFill>
                  <a:srgbClr val="7030A0"/>
                </a:solidFill>
                <a:latin typeface="黑体" panose="02010609060101010101" pitchFamily="49" charset="-122"/>
                <a:ea typeface="黑体" panose="02010609060101010101" pitchFamily="49" charset="-122"/>
              </a:rPr>
              <a:t>覆盖</a:t>
            </a:r>
            <a:endParaRPr lang="zh-CN" altLang="en-US" sz="2800">
              <a:latin typeface="黑体" panose="02010609060101010101" pitchFamily="49" charset="-122"/>
              <a:ea typeface="黑体" panose="02010609060101010101" pitchFamily="49" charset="-122"/>
            </a:endParaRPr>
          </a:p>
        </p:txBody>
      </p:sp>
      <p:sp>
        <p:nvSpPr>
          <p:cNvPr id="10" name="圆角矩形 9"/>
          <p:cNvSpPr/>
          <p:nvPr/>
        </p:nvSpPr>
        <p:spPr>
          <a:xfrm>
            <a:off x="51873" y="1953822"/>
            <a:ext cx="1238832" cy="646986"/>
          </a:xfrm>
          <a:prstGeom prst="round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zh-CN" altLang="en-US" sz="3200" b="1">
                <a:solidFill>
                  <a:srgbClr val="7030A0"/>
                </a:solidFill>
                <a:latin typeface="黑体" panose="02010609060101010101" pitchFamily="49" charset="-122"/>
                <a:ea typeface="黑体" panose="02010609060101010101" pitchFamily="49" charset="-122"/>
              </a:rPr>
              <a:t>遮蔽</a:t>
            </a:r>
            <a:endParaRPr lang="zh-CN" altLang="en-US" sz="2800">
              <a:latin typeface="黑体" panose="02010609060101010101" pitchFamily="49" charset="-122"/>
              <a:ea typeface="黑体" panose="02010609060101010101" pitchFamily="49" charset="-122"/>
            </a:endParaRPr>
          </a:p>
        </p:txBody>
      </p:sp>
      <p:sp>
        <p:nvSpPr>
          <p:cNvPr id="11" name="圆角矩形 10"/>
          <p:cNvSpPr/>
          <p:nvPr/>
        </p:nvSpPr>
        <p:spPr>
          <a:xfrm>
            <a:off x="3786195" y="2031927"/>
            <a:ext cx="1167417" cy="646986"/>
          </a:xfrm>
          <a:prstGeom prst="round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zh-CN" altLang="en-US" sz="3200" b="1">
                <a:solidFill>
                  <a:srgbClr val="7030A0"/>
                </a:solidFill>
                <a:latin typeface="黑体" panose="02010609060101010101" pitchFamily="49" charset="-122"/>
                <a:ea typeface="黑体" panose="02010609060101010101" pitchFamily="49" charset="-122"/>
              </a:rPr>
              <a:t>建成</a:t>
            </a:r>
            <a:endParaRPr lang="zh-CN" altLang="en-US" sz="2800">
              <a:latin typeface="黑体" panose="02010609060101010101" pitchFamily="49" charset="-122"/>
              <a:ea typeface="黑体" panose="02010609060101010101" pitchFamily="49" charset="-122"/>
            </a:endParaRPr>
          </a:p>
        </p:txBody>
      </p:sp>
      <p:sp>
        <p:nvSpPr>
          <p:cNvPr id="12" name="圆角矩形 11"/>
          <p:cNvSpPr/>
          <p:nvPr/>
        </p:nvSpPr>
        <p:spPr>
          <a:xfrm>
            <a:off x="6524585" y="2032278"/>
            <a:ext cx="1096685" cy="646986"/>
          </a:xfrm>
          <a:prstGeom prst="round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zh-CN" altLang="en-US" sz="3200" b="1">
                <a:solidFill>
                  <a:srgbClr val="7030A0"/>
                </a:solidFill>
                <a:latin typeface="黑体" panose="02010609060101010101" pitchFamily="49" charset="-122"/>
                <a:ea typeface="黑体" panose="02010609060101010101" pitchFamily="49" charset="-122"/>
              </a:rPr>
              <a:t>通达</a:t>
            </a:r>
            <a:endParaRPr lang="zh-CN" altLang="en-US" sz="2800">
              <a:latin typeface="黑体" panose="02010609060101010101" pitchFamily="49" charset="-122"/>
              <a:ea typeface="黑体" panose="02010609060101010101" pitchFamily="49" charset="-122"/>
            </a:endParaRPr>
          </a:p>
        </p:txBody>
      </p:sp>
      <p:sp>
        <p:nvSpPr>
          <p:cNvPr id="13" name="圆角矩形 12"/>
          <p:cNvSpPr/>
          <p:nvPr/>
        </p:nvSpPr>
        <p:spPr>
          <a:xfrm>
            <a:off x="397835" y="5286718"/>
            <a:ext cx="6127053" cy="646986"/>
          </a:xfrm>
          <a:prstGeom prst="round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zh-CN" altLang="en-US" sz="3200" b="1">
                <a:solidFill>
                  <a:srgbClr val="7030A0"/>
                </a:solidFill>
                <a:latin typeface="黑体" panose="02010609060101010101" pitchFamily="49" charset="-122"/>
                <a:ea typeface="黑体" panose="02010609060101010101" pitchFamily="49" charset="-122"/>
              </a:rPr>
              <a:t>宫室结构的参差错落，精致工巧</a:t>
            </a:r>
            <a:endParaRPr lang="zh-CN" altLang="en-US" sz="2800">
              <a:latin typeface="黑体" panose="02010609060101010101" pitchFamily="49" charset="-122"/>
              <a:ea typeface="黑体" panose="02010609060101010101" pitchFamily="49" charset="-122"/>
            </a:endParaRPr>
          </a:p>
        </p:txBody>
      </p:sp>
      <p:sp>
        <p:nvSpPr>
          <p:cNvPr id="16" name="圆角矩形 15"/>
          <p:cNvSpPr/>
          <p:nvPr/>
        </p:nvSpPr>
        <p:spPr>
          <a:xfrm>
            <a:off x="8379748" y="3163257"/>
            <a:ext cx="3172090" cy="646986"/>
          </a:xfrm>
          <a:prstGeom prst="round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zh-CN" altLang="en-US" sz="3200" b="1">
                <a:solidFill>
                  <a:srgbClr val="7030A0"/>
                </a:solidFill>
                <a:latin typeface="黑体" panose="02010609060101010101" pitchFamily="49" charset="-122"/>
                <a:ea typeface="黑体" panose="02010609060101010101" pitchFamily="49" charset="-122"/>
              </a:rPr>
              <a:t>缓缓流动的样子</a:t>
            </a:r>
            <a:endParaRPr lang="zh-CN" altLang="en-US" sz="2800">
              <a:latin typeface="黑体" panose="02010609060101010101" pitchFamily="49" charset="-122"/>
              <a:ea typeface="黑体" panose="02010609060101010101" pitchFamily="49" charset="-122"/>
            </a:endParaRPr>
          </a:p>
        </p:txBody>
      </p:sp>
      <p:sp>
        <p:nvSpPr>
          <p:cNvPr id="18" name="圆角矩形 17"/>
          <p:cNvSpPr/>
          <p:nvPr/>
        </p:nvSpPr>
        <p:spPr>
          <a:xfrm>
            <a:off x="9115789" y="4849203"/>
            <a:ext cx="3076211" cy="1191816"/>
          </a:xfrm>
          <a:prstGeom prst="round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zh-CN" altLang="en-US" sz="3200" b="1">
                <a:solidFill>
                  <a:srgbClr val="7030A0"/>
                </a:solidFill>
                <a:latin typeface="黑体" panose="02010609060101010101" pitchFamily="49" charset="-122"/>
                <a:ea typeface="黑体" panose="02010609060101010101" pitchFamily="49" charset="-122"/>
              </a:rPr>
              <a:t>檐牙高耸，如鸟仰首啄物</a:t>
            </a:r>
            <a:endParaRPr lang="zh-CN" altLang="en-US" sz="2800">
              <a:latin typeface="黑体" panose="02010609060101010101" pitchFamily="49" charset="-122"/>
              <a:ea typeface="黑体" panose="02010609060101010101" pitchFamily="49" charset="-122"/>
            </a:endParaRPr>
          </a:p>
        </p:txBody>
      </p:sp>
      <p:sp>
        <p:nvSpPr>
          <p:cNvPr id="2" name="圆角矩形 1"/>
          <p:cNvSpPr/>
          <p:nvPr/>
        </p:nvSpPr>
        <p:spPr>
          <a:xfrm>
            <a:off x="2555875" y="3340735"/>
            <a:ext cx="3968750" cy="646701"/>
          </a:xfrm>
          <a:prstGeom prst="round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zh-CN" altLang="en-US" sz="3200" b="1">
                <a:solidFill>
                  <a:srgbClr val="7030A0"/>
                </a:solidFill>
                <a:latin typeface="黑体" panose="02010609060101010101" pitchFamily="49" charset="-122"/>
                <a:ea typeface="黑体" panose="02010609060101010101" pitchFamily="49" charset="-122"/>
              </a:rPr>
              <a:t>名作状，向北，向西</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
                                        </p:tgtEl>
                                        <p:attrNameLst>
                                          <p:attrName>style.visibility</p:attrName>
                                        </p:attrNameLst>
                                      </p:cBhvr>
                                      <p:to>
                                        <p:strVal val="visible"/>
                                      </p:to>
                                    </p:set>
                                    <p:anim calcmode="lin" valueType="num">
                                      <p:cBhvr additive="base">
                                        <p:cTn id="49" dur="500" fill="hold"/>
                                        <p:tgtEl>
                                          <p:spTgt spid="2"/>
                                        </p:tgtEl>
                                        <p:attrNameLst>
                                          <p:attrName>ppt_x</p:attrName>
                                        </p:attrNameLst>
                                      </p:cBhvr>
                                      <p:tavLst>
                                        <p:tav tm="0">
                                          <p:val>
                                            <p:strVal val="#ppt_x"/>
                                          </p:val>
                                        </p:tav>
                                        <p:tav tm="100000">
                                          <p:val>
                                            <p:strVal val="#ppt_x"/>
                                          </p:val>
                                        </p:tav>
                                      </p:tavLst>
                                    </p:anim>
                                    <p:anim calcmode="lin" valueType="num">
                                      <p:cBhvr additive="base">
                                        <p:cTn id="5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500" fill="hold"/>
                                        <p:tgtEl>
                                          <p:spTgt spid="16"/>
                                        </p:tgtEl>
                                        <p:attrNameLst>
                                          <p:attrName>ppt_x</p:attrName>
                                        </p:attrNameLst>
                                      </p:cBhvr>
                                      <p:tavLst>
                                        <p:tav tm="0">
                                          <p:val>
                                            <p:strVal val="#ppt_x"/>
                                          </p:val>
                                        </p:tav>
                                        <p:tav tm="100000">
                                          <p:val>
                                            <p:strVal val="#ppt_x"/>
                                          </p:val>
                                        </p:tav>
                                      </p:tavLst>
                                    </p:anim>
                                    <p:anim calcmode="lin" valueType="num">
                                      <p:cBhvr additive="base">
                                        <p:cTn id="6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500" fill="hold"/>
                                        <p:tgtEl>
                                          <p:spTgt spid="4"/>
                                        </p:tgtEl>
                                        <p:attrNameLst>
                                          <p:attrName>ppt_x</p:attrName>
                                        </p:attrNameLst>
                                      </p:cBhvr>
                                      <p:tavLst>
                                        <p:tav tm="0">
                                          <p:val>
                                            <p:strVal val="#ppt_x"/>
                                          </p:val>
                                        </p:tav>
                                        <p:tav tm="100000">
                                          <p:val>
                                            <p:strVal val="#ppt_x"/>
                                          </p:val>
                                        </p:tav>
                                      </p:tavLst>
                                    </p:anim>
                                    <p:anim calcmode="lin" valueType="num">
                                      <p:cBhvr additive="base">
                                        <p:cTn id="6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cBhvr additive="base">
                                        <p:cTn id="73" dur="500" fill="hold"/>
                                        <p:tgtEl>
                                          <p:spTgt spid="18"/>
                                        </p:tgtEl>
                                        <p:attrNameLst>
                                          <p:attrName>ppt_x</p:attrName>
                                        </p:attrNameLst>
                                      </p:cBhvr>
                                      <p:tavLst>
                                        <p:tav tm="0">
                                          <p:val>
                                            <p:strVal val="#ppt_x"/>
                                          </p:val>
                                        </p:tav>
                                        <p:tav tm="100000">
                                          <p:val>
                                            <p:strVal val="#ppt_x"/>
                                          </p:val>
                                        </p:tav>
                                      </p:tavLst>
                                    </p:anim>
                                    <p:anim calcmode="lin" valueType="num">
                                      <p:cBhvr additive="base">
                                        <p:cTn id="7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3"/>
                                        </p:tgtEl>
                                        <p:attrNameLst>
                                          <p:attrName>style.visibility</p:attrName>
                                        </p:attrNameLst>
                                      </p:cBhvr>
                                      <p:to>
                                        <p:strVal val="visible"/>
                                      </p:to>
                                    </p:set>
                                    <p:anim calcmode="lin" valueType="num">
                                      <p:cBhvr additive="base">
                                        <p:cTn id="79" dur="500" fill="hold"/>
                                        <p:tgtEl>
                                          <p:spTgt spid="13"/>
                                        </p:tgtEl>
                                        <p:attrNameLst>
                                          <p:attrName>ppt_x</p:attrName>
                                        </p:attrNameLst>
                                      </p:cBhvr>
                                      <p:tavLst>
                                        <p:tav tm="0">
                                          <p:val>
                                            <p:strVal val="#ppt_x"/>
                                          </p:val>
                                        </p:tav>
                                        <p:tav tm="100000">
                                          <p:val>
                                            <p:strVal val="#ppt_x"/>
                                          </p:val>
                                        </p:tav>
                                      </p:tavLst>
                                    </p:anim>
                                    <p:anim calcmode="lin" valueType="num">
                                      <p:cBhvr additive="base">
                                        <p:cTn id="8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6" grpId="0" animBg="1"/>
      <p:bldP spid="18" grpId="0" animBg="1"/>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635760" y="1872690"/>
            <a:ext cx="9458064" cy="1938992"/>
          </a:xfrm>
          <a:prstGeom prst="rect">
            <a:avLst/>
          </a:prstGeom>
          <a:noFill/>
        </p:spPr>
        <p:style>
          <a:lnRef idx="2">
            <a:schemeClr val="dk1"/>
          </a:lnRef>
          <a:fillRef idx="1">
            <a:schemeClr val="lt1"/>
          </a:fillRef>
          <a:effectRef idx="0">
            <a:schemeClr val="dk1"/>
          </a:effectRef>
          <a:fontRef idx="minor">
            <a:schemeClr val="dk1"/>
          </a:fontRef>
        </p:style>
        <p:txBody>
          <a:bodyPr wrap="square">
            <a:spAutoFit/>
          </a:bodyPr>
          <a:lstStyle/>
          <a:p>
            <a:pPr marL="0" marR="0" lvl="0" indent="0" algn="l" defTabSz="914400" rtl="0" fontAlgn="auto">
              <a:lnSpc>
                <a:spcPct val="100000"/>
              </a:lnSpc>
              <a:spcBef>
                <a:spcPct val="0"/>
              </a:spcBef>
              <a:spcAft>
                <a:spcPct val="0"/>
              </a:spcAft>
              <a:buClrTx/>
              <a:buSzTx/>
              <a:buFontTx/>
              <a:buNone/>
              <a:defRPr/>
            </a:pPr>
            <a:r>
              <a:rPr lang="zh-CN" altLang="en-US" sz="4000" b="1" smtClean="0">
                <a:solidFill>
                  <a:schemeClr val="tx1"/>
                </a:solidFill>
                <a:effectLst>
                  <a:outerShdw blurRad="38100" dist="19050" dir="2700000" algn="tl" rotWithShape="0">
                    <a:schemeClr val="dk1">
                      <a:alpha val="40000"/>
                    </a:schemeClr>
                  </a:outerShdw>
                </a:effectLst>
                <a:sym typeface="+mn-ea"/>
              </a:rPr>
              <a:t>补充</a:t>
            </a:r>
            <a:r>
              <a:rPr lang="zh-CN" altLang="en-US" sz="4000" b="1">
                <a:solidFill>
                  <a:schemeClr val="tx1"/>
                </a:solidFill>
                <a:effectLst>
                  <a:outerShdw blurRad="38100" dist="19050" dir="2700000" algn="tl" rotWithShape="0">
                    <a:schemeClr val="dk1">
                      <a:alpha val="40000"/>
                    </a:schemeClr>
                  </a:outerShdw>
                </a:effectLst>
                <a:sym typeface="+mn-ea"/>
              </a:rPr>
              <a:t>成语：</a:t>
            </a:r>
            <a:endParaRPr lang="en-US" altLang="zh-CN" sz="4000" b="1">
              <a:solidFill>
                <a:srgbClr val="FF0000"/>
              </a:solidFill>
            </a:endParaRPr>
          </a:p>
          <a:p>
            <a:pPr marL="0" marR="0" lvl="0" indent="0" algn="l" defTabSz="914400" rtl="0" fontAlgn="auto">
              <a:lnSpc>
                <a:spcPct val="100000"/>
              </a:lnSpc>
              <a:spcBef>
                <a:spcPct val="0"/>
              </a:spcBef>
              <a:spcAft>
                <a:spcPct val="0"/>
              </a:spcAft>
              <a:buClrTx/>
              <a:buSzTx/>
              <a:buFontTx/>
              <a:buNone/>
              <a:defRPr/>
            </a:pPr>
            <a:r>
              <a:rPr lang="zh-CN" altLang="en-US" sz="4000" b="1">
                <a:solidFill>
                  <a:srgbClr val="FF0000"/>
                </a:solidFill>
                <a:sym typeface="+mn-ea"/>
              </a:rPr>
              <a:t>勾心斗角：</a:t>
            </a:r>
            <a:r>
              <a:rPr lang="zh-CN" altLang="en-US" sz="4000" b="1">
                <a:solidFill>
                  <a:schemeClr val="tx1"/>
                </a:solidFill>
                <a:effectLst>
                  <a:outerShdw blurRad="38100" dist="19050" dir="2700000" algn="tl" rotWithShape="0">
                    <a:schemeClr val="dk1">
                      <a:alpha val="40000"/>
                    </a:schemeClr>
                  </a:outerShdw>
                </a:effectLst>
                <a:sym typeface="+mn-ea"/>
              </a:rPr>
              <a:t>原指宫室建筑结构的交错和精巧。</a:t>
            </a:r>
            <a:r>
              <a:rPr lang="zh-CN" altLang="en-US" sz="4000" b="1">
                <a:solidFill>
                  <a:srgbClr val="FF0000"/>
                </a:solidFill>
                <a:sym typeface="+mn-ea"/>
              </a:rPr>
              <a:t>后比喻用尽心机，明争暗斗。</a:t>
            </a:r>
            <a:endParaRPr kumimoji="0" lang="zh-CN" altLang="en-US" sz="40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67360" y="161290"/>
            <a:ext cx="11446734" cy="6001643"/>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marL="0" marR="0" lvl="0" indent="0" algn="l" defTabSz="914400" rtl="0" fontAlgn="auto">
              <a:lnSpc>
                <a:spcPct val="300000"/>
              </a:lnSpc>
              <a:spcBef>
                <a:spcPct val="0"/>
              </a:spcBef>
              <a:spcAft>
                <a:spcPct val="0"/>
              </a:spcAft>
              <a:buClrTx/>
              <a:buSzTx/>
              <a:buFontTx/>
              <a:buNone/>
              <a:defRPr/>
            </a:pP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盘盘</a:t>
            </a:r>
            <a:r>
              <a:rPr kumimoji="0" lang="zh-CN" altLang="en-US" sz="3200" b="1" i="0" u="sng" strike="noStrike" kern="1200" cap="none" spc="0" normalizeH="0" baseline="0" noProof="0">
                <a:ln>
                  <a:noFill/>
                </a:ln>
                <a:solidFill>
                  <a:srgbClr val="C00000"/>
                </a:solidFill>
                <a:effectLst/>
                <a:uLnTx/>
                <a:uFillTx/>
                <a:latin typeface="楷体" panose="02010609060101010101" pitchFamily="49" charset="-122"/>
                <a:ea typeface="楷体" panose="02010609060101010101" pitchFamily="49" charset="-122"/>
                <a:cs typeface="+mn-cs"/>
              </a:rPr>
              <a:t>焉</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32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囷囷</a:t>
            </a:r>
            <a:r>
              <a:rPr kumimoji="0" lang="zh-CN" altLang="en-US" sz="3200" b="1" i="0" u="sng" strike="noStrike" kern="1200" cap="none" spc="0" normalizeH="0" baseline="0" noProof="0">
                <a:ln>
                  <a:noFill/>
                </a:ln>
                <a:solidFill>
                  <a:srgbClr val="C00000"/>
                </a:solidFill>
                <a:effectLst/>
                <a:uLnTx/>
                <a:uFillTx/>
                <a:latin typeface="楷体" panose="02010609060101010101" pitchFamily="49" charset="-122"/>
                <a:ea typeface="楷体" panose="02010609060101010101" pitchFamily="49" charset="-122"/>
                <a:cs typeface="+mn-cs"/>
              </a:rPr>
              <a:t>焉</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3200" b="1" i="0" u="sng"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蜂房</a:t>
            </a:r>
            <a:r>
              <a:rPr kumimoji="0" lang="zh-CN" altLang="en-US" sz="3200" b="1" i="0" u="wavyHeavy" baseline="0" noProof="0">
                <a:ln>
                  <a:noFill/>
                </a:ln>
                <a:solidFill>
                  <a:srgbClr val="FF0000"/>
                </a:solidFill>
                <a:effectLst/>
                <a:uLnTx/>
                <a:uFillTx/>
                <a:latin typeface="楷体" panose="02010609060101010101" pitchFamily="49" charset="-122"/>
                <a:ea typeface="楷体" panose="02010609060101010101" pitchFamily="49" charset="-122"/>
                <a:cs typeface="+mn-cs"/>
              </a:rPr>
              <a:t>水涡</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 ，</a:t>
            </a:r>
            <a:r>
              <a:rPr kumimoji="0" lang="zh-CN" altLang="en-US" sz="32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矗</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不知其几千万落 。长桥卧波，未</a:t>
            </a:r>
            <a:r>
              <a:rPr lang="zh-CN" altLang="en-US" sz="3200" b="1" u="sng">
                <a:solidFill>
                  <a:srgbClr val="C00000"/>
                </a:solidFill>
                <a:latin typeface="楷体" panose="02010609060101010101" pitchFamily="49" charset="-122"/>
                <a:ea typeface="楷体" panose="02010609060101010101" pitchFamily="49" charset="-122"/>
              </a:rPr>
              <a:t>云</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何</a:t>
            </a:r>
            <a:r>
              <a:rPr lang="zh-CN" altLang="en-US" sz="3200" b="1" u="sng">
                <a:solidFill>
                  <a:srgbClr val="C00000"/>
                </a:solidFill>
                <a:latin typeface="楷体" panose="02010609060101010101" pitchFamily="49" charset="-122"/>
                <a:ea typeface="楷体" panose="02010609060101010101" pitchFamily="49" charset="-122"/>
              </a:rPr>
              <a:t>龙</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？复道行空，不</a:t>
            </a:r>
            <a:r>
              <a:rPr kumimoji="0" lang="zh-CN" altLang="en-US" sz="32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霁</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何</a:t>
            </a:r>
            <a:r>
              <a:rPr kumimoji="0" lang="zh-CN" altLang="en-US" sz="3200" b="1" i="0" u="sng" strike="noStrike" kern="1200" cap="none" spc="0" normalizeH="0" baseline="0" noProof="0">
                <a:ln>
                  <a:noFill/>
                </a:ln>
                <a:solidFill>
                  <a:srgbClr val="C00000"/>
                </a:solidFill>
                <a:effectLst/>
                <a:uLnTx/>
                <a:uFillTx/>
                <a:latin typeface="楷体" panose="02010609060101010101" pitchFamily="49" charset="-122"/>
                <a:ea typeface="楷体" panose="02010609060101010101" pitchFamily="49" charset="-122"/>
                <a:cs typeface="+mn-cs"/>
              </a:rPr>
              <a:t>虹</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？高低</a:t>
            </a:r>
            <a:r>
              <a:rPr kumimoji="0" lang="zh-CN" altLang="en-US" sz="32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冥迷</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 </a:t>
            </a:r>
            <a:r>
              <a:rPr kumimoji="0" lang="zh-CN" altLang="en-US" sz="3200" b="1" i="0" u="none" strike="noStrike" kern="1200" cap="none" spc="0" normalizeH="0" baseline="0" noProof="0" smtClean="0">
                <a:ln>
                  <a:noFill/>
                </a:ln>
                <a:solidFill>
                  <a:prstClr val="black"/>
                </a:solidFill>
                <a:effectLst/>
                <a:uLnTx/>
                <a:uFillTx/>
                <a:latin typeface="楷体" panose="02010609060101010101" pitchFamily="49" charset="-122"/>
                <a:ea typeface="楷体" panose="02010609060101010101" pitchFamily="49" charset="-122"/>
                <a:cs typeface="+mn-cs"/>
              </a:rPr>
              <a:t>不知</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西东。歌</a:t>
            </a:r>
            <a:r>
              <a:rPr kumimoji="0" lang="zh-CN" altLang="en-US" sz="3200" b="1" i="0" u="none" strike="noStrike" kern="1200" cap="none" spc="0" normalizeH="0" baseline="0" noProof="0" smtClean="0">
                <a:ln>
                  <a:noFill/>
                </a:ln>
                <a:solidFill>
                  <a:prstClr val="black"/>
                </a:solidFill>
                <a:effectLst/>
                <a:uLnTx/>
                <a:uFillTx/>
                <a:latin typeface="楷体" panose="02010609060101010101" pitchFamily="49" charset="-122"/>
                <a:ea typeface="楷体" panose="02010609060101010101" pitchFamily="49" charset="-122"/>
                <a:cs typeface="+mn-cs"/>
              </a:rPr>
              <a:t>台</a:t>
            </a:r>
            <a:endParaRPr kumimoji="0" lang="en-US" altLang="zh-CN" sz="3200" b="1" i="0" u="none" strike="noStrike" kern="1200" cap="none" spc="0" normalizeH="0" baseline="0" noProof="0" smtClean="0">
              <a:ln>
                <a:noFill/>
              </a:ln>
              <a:solidFill>
                <a:prstClr val="black"/>
              </a:solidFill>
              <a:effectLst/>
              <a:uLnTx/>
              <a:uFillTx/>
              <a:latin typeface="楷体" panose="02010609060101010101" pitchFamily="49" charset="-122"/>
              <a:ea typeface="楷体" panose="02010609060101010101" pitchFamily="49" charset="-122"/>
              <a:cs typeface="+mn-cs"/>
            </a:endParaRPr>
          </a:p>
          <a:p>
            <a:pPr marL="0" marR="0" lvl="0" indent="0" algn="l" defTabSz="914400" rtl="0" fontAlgn="auto">
              <a:lnSpc>
                <a:spcPct val="200000"/>
              </a:lnSpc>
              <a:spcBef>
                <a:spcPct val="0"/>
              </a:spcBef>
              <a:spcAft>
                <a:spcPct val="0"/>
              </a:spcAft>
              <a:buClrTx/>
              <a:buSzTx/>
              <a:buFontTx/>
              <a:buNone/>
              <a:defRPr/>
            </a:pPr>
            <a:endParaRPr lang="en-US" altLang="zh-CN" sz="3200" b="1">
              <a:solidFill>
                <a:prstClr val="black"/>
              </a:solidFill>
              <a:latin typeface="楷体" panose="02010609060101010101" pitchFamily="49" charset="-122"/>
              <a:ea typeface="楷体" panose="02010609060101010101" pitchFamily="49" charset="-122"/>
            </a:endParaRPr>
          </a:p>
          <a:p>
            <a:pPr marL="0" marR="0" lvl="0" indent="0" algn="l" defTabSz="914400" rtl="0" fontAlgn="auto">
              <a:lnSpc>
                <a:spcPct val="200000"/>
              </a:lnSpc>
              <a:spcBef>
                <a:spcPct val="0"/>
              </a:spcBef>
              <a:spcAft>
                <a:spcPct val="0"/>
              </a:spcAft>
              <a:buClrTx/>
              <a:buSzTx/>
              <a:buFontTx/>
              <a:buNone/>
              <a:defRPr/>
            </a:pPr>
            <a:r>
              <a:rPr kumimoji="0" lang="zh-CN" altLang="en-US" sz="3200" b="1" i="0" u="none" strike="noStrike" kern="1200" cap="none" spc="0" normalizeH="0" baseline="0" noProof="0" smtClean="0">
                <a:ln>
                  <a:noFill/>
                </a:ln>
                <a:solidFill>
                  <a:prstClr val="black"/>
                </a:solidFill>
                <a:effectLst/>
                <a:uLnTx/>
                <a:uFillTx/>
                <a:latin typeface="楷体" panose="02010609060101010101" pitchFamily="49" charset="-122"/>
                <a:ea typeface="楷体" panose="02010609060101010101" pitchFamily="49" charset="-122"/>
                <a:cs typeface="+mn-cs"/>
              </a:rPr>
              <a:t>暖</a:t>
            </a:r>
            <a:r>
              <a:rPr kumimoji="0" lang="zh-CN" altLang="en-US" sz="32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响</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，春光融融 ；舞殿冷袖，风雨凄凄 。一日之内，一宫之间，而</a:t>
            </a:r>
            <a:r>
              <a:rPr kumimoji="0" lang="zh-CN" altLang="en-US" sz="32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气候</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不齐。</a:t>
            </a:r>
          </a:p>
        </p:txBody>
      </p:sp>
      <p:sp>
        <p:nvSpPr>
          <p:cNvPr id="7" name="圆角矩形 6"/>
          <p:cNvSpPr/>
          <p:nvPr/>
        </p:nvSpPr>
        <p:spPr>
          <a:xfrm>
            <a:off x="1262597" y="1373643"/>
            <a:ext cx="2281379" cy="640539"/>
          </a:xfrm>
          <a:prstGeom prst="roundRect">
            <a:avLst/>
          </a:prstGeom>
        </p:spPr>
        <p:style>
          <a:lnRef idx="2">
            <a:schemeClr val="accent6"/>
          </a:lnRef>
          <a:fillRef idx="1">
            <a:schemeClr val="lt1"/>
          </a:fillRef>
          <a:effectRef idx="0">
            <a:schemeClr val="accent6"/>
          </a:effectRef>
          <a:fontRef idx="minor">
            <a:schemeClr val="dk1"/>
          </a:fontRef>
        </p:style>
        <p:txBody>
          <a:bodyPr wrap="none">
            <a:spAutoFit/>
          </a:bodyPr>
          <a:lstStyle/>
          <a:p>
            <a:r>
              <a:rPr lang="en-US" altLang="zh-CN" sz="3200" b="1">
                <a:solidFill>
                  <a:srgbClr val="7030A0"/>
                </a:solidFill>
                <a:latin typeface="楷体" panose="02010609060101010101" pitchFamily="49" charset="-122"/>
                <a:ea typeface="楷体" panose="02010609060101010101" pitchFamily="49" charset="-122"/>
              </a:rPr>
              <a:t>……</a:t>
            </a:r>
            <a:r>
              <a:rPr lang="zh-CN" altLang="en-US" sz="3200" b="1">
                <a:solidFill>
                  <a:srgbClr val="7030A0"/>
                </a:solidFill>
                <a:latin typeface="楷体" panose="02010609060101010101" pitchFamily="49" charset="-122"/>
                <a:ea typeface="楷体" panose="02010609060101010101" pitchFamily="49" charset="-122"/>
              </a:rPr>
              <a:t>的样子</a:t>
            </a:r>
          </a:p>
        </p:txBody>
      </p:sp>
      <p:sp>
        <p:nvSpPr>
          <p:cNvPr id="8" name="圆角矩形 7"/>
          <p:cNvSpPr/>
          <p:nvPr/>
        </p:nvSpPr>
        <p:spPr>
          <a:xfrm>
            <a:off x="1262597" y="327425"/>
            <a:ext cx="1873074" cy="640539"/>
          </a:xfrm>
          <a:prstGeom prst="roundRect">
            <a:avLst/>
          </a:prstGeom>
        </p:spPr>
        <p:style>
          <a:lnRef idx="2">
            <a:schemeClr val="accent6"/>
          </a:lnRef>
          <a:fillRef idx="1">
            <a:schemeClr val="lt1"/>
          </a:fillRef>
          <a:effectRef idx="0">
            <a:schemeClr val="accent6"/>
          </a:effectRef>
          <a:fontRef idx="minor">
            <a:schemeClr val="dk1"/>
          </a:fontRef>
        </p:style>
        <p:txBody>
          <a:bodyPr wrap="none">
            <a:spAutoFit/>
          </a:bodyPr>
          <a:lstStyle/>
          <a:p>
            <a:r>
              <a:rPr lang="zh-CN" altLang="en-US" sz="3200" b="1">
                <a:solidFill>
                  <a:srgbClr val="7030A0"/>
                </a:solidFill>
                <a:latin typeface="楷体" panose="02010609060101010101" pitchFamily="49" charset="-122"/>
                <a:ea typeface="楷体" panose="02010609060101010101" pitchFamily="49" charset="-122"/>
              </a:rPr>
              <a:t>曲折回旋</a:t>
            </a:r>
          </a:p>
        </p:txBody>
      </p:sp>
      <p:sp>
        <p:nvSpPr>
          <p:cNvPr id="9" name="圆角矩形 8"/>
          <p:cNvSpPr/>
          <p:nvPr/>
        </p:nvSpPr>
        <p:spPr>
          <a:xfrm>
            <a:off x="7368707" y="2841841"/>
            <a:ext cx="1873074" cy="640539"/>
          </a:xfrm>
          <a:prstGeom prst="roundRect">
            <a:avLst/>
          </a:prstGeom>
        </p:spPr>
        <p:style>
          <a:lnRef idx="2">
            <a:schemeClr val="accent6"/>
          </a:lnRef>
          <a:fillRef idx="1">
            <a:schemeClr val="lt1"/>
          </a:fillRef>
          <a:effectRef idx="0">
            <a:schemeClr val="accent6"/>
          </a:effectRef>
          <a:fontRef idx="minor">
            <a:schemeClr val="dk1"/>
          </a:fontRef>
        </p:style>
        <p:txBody>
          <a:bodyPr wrap="none">
            <a:spAutoFit/>
          </a:bodyPr>
          <a:lstStyle/>
          <a:p>
            <a:r>
              <a:rPr lang="zh-CN" altLang="en-US" sz="3200" b="1">
                <a:solidFill>
                  <a:srgbClr val="7030A0"/>
                </a:solidFill>
                <a:latin typeface="楷体" panose="02010609060101010101" pitchFamily="49" charset="-122"/>
                <a:ea typeface="楷体" panose="02010609060101010101" pitchFamily="49" charset="-122"/>
              </a:rPr>
              <a:t>分辨不清</a:t>
            </a:r>
          </a:p>
        </p:txBody>
      </p:sp>
      <p:sp>
        <p:nvSpPr>
          <p:cNvPr id="10" name="圆角矩形 9"/>
          <p:cNvSpPr/>
          <p:nvPr/>
        </p:nvSpPr>
        <p:spPr>
          <a:xfrm>
            <a:off x="5794145" y="1360196"/>
            <a:ext cx="1873074" cy="640539"/>
          </a:xfrm>
          <a:prstGeom prst="roundRect">
            <a:avLst/>
          </a:prstGeom>
        </p:spPr>
        <p:style>
          <a:lnRef idx="2">
            <a:schemeClr val="accent6"/>
          </a:lnRef>
          <a:fillRef idx="1">
            <a:schemeClr val="lt1"/>
          </a:fillRef>
          <a:effectRef idx="0">
            <a:schemeClr val="accent6"/>
          </a:effectRef>
          <a:fontRef idx="minor">
            <a:schemeClr val="dk1"/>
          </a:fontRef>
        </p:style>
        <p:txBody>
          <a:bodyPr wrap="none">
            <a:spAutoFit/>
          </a:bodyPr>
          <a:lstStyle/>
          <a:p>
            <a:r>
              <a:rPr lang="zh-CN" altLang="en-US" sz="3200" b="1">
                <a:solidFill>
                  <a:srgbClr val="7030A0"/>
                </a:solidFill>
                <a:latin typeface="楷体" panose="02010609060101010101" pitchFamily="49" charset="-122"/>
                <a:ea typeface="楷体" panose="02010609060101010101" pitchFamily="49" charset="-122"/>
              </a:rPr>
              <a:t>高高耸立</a:t>
            </a:r>
          </a:p>
        </p:txBody>
      </p:sp>
      <p:sp>
        <p:nvSpPr>
          <p:cNvPr id="11" name="圆角矩形 10"/>
          <p:cNvSpPr/>
          <p:nvPr/>
        </p:nvSpPr>
        <p:spPr>
          <a:xfrm>
            <a:off x="3729592" y="1680465"/>
            <a:ext cx="1873074" cy="640539"/>
          </a:xfrm>
          <a:prstGeom prst="roundRect">
            <a:avLst/>
          </a:prstGeom>
        </p:spPr>
        <p:style>
          <a:lnRef idx="2">
            <a:schemeClr val="accent6"/>
          </a:lnRef>
          <a:fillRef idx="1">
            <a:schemeClr val="lt1"/>
          </a:fillRef>
          <a:effectRef idx="0">
            <a:schemeClr val="accent6"/>
          </a:effectRef>
          <a:fontRef idx="minor">
            <a:schemeClr val="dk1"/>
          </a:fontRef>
        </p:style>
        <p:txBody>
          <a:bodyPr wrap="none">
            <a:spAutoFit/>
          </a:bodyPr>
          <a:lstStyle/>
          <a:p>
            <a:r>
              <a:rPr lang="zh-CN" altLang="en-US" sz="3200" b="1">
                <a:solidFill>
                  <a:srgbClr val="7030A0"/>
                </a:solidFill>
                <a:latin typeface="楷体" panose="02010609060101010101" pitchFamily="49" charset="-122"/>
                <a:ea typeface="楷体" panose="02010609060101010101" pitchFamily="49" charset="-122"/>
              </a:rPr>
              <a:t>天空放晴</a:t>
            </a:r>
          </a:p>
        </p:txBody>
      </p:sp>
      <p:sp>
        <p:nvSpPr>
          <p:cNvPr id="4" name="圆角矩形 3"/>
          <p:cNvSpPr/>
          <p:nvPr/>
        </p:nvSpPr>
        <p:spPr>
          <a:xfrm>
            <a:off x="3331329" y="318222"/>
            <a:ext cx="4761968" cy="646986"/>
          </a:xfrm>
          <a:prstGeom prst="roundRect">
            <a:avLst/>
          </a:prstGeom>
        </p:spPr>
        <p:style>
          <a:lnRef idx="2">
            <a:schemeClr val="accent6"/>
          </a:lnRef>
          <a:fillRef idx="1">
            <a:schemeClr val="lt1"/>
          </a:fillRef>
          <a:effectRef idx="0">
            <a:schemeClr val="accent6"/>
          </a:effectRef>
          <a:fontRef idx="minor">
            <a:schemeClr val="dk1"/>
          </a:fontRef>
        </p:style>
        <p:txBody>
          <a:bodyPr wrap="none">
            <a:spAutoFit/>
          </a:bodyPr>
          <a:lstStyle/>
          <a:p>
            <a:r>
              <a:rPr lang="zh-CN" altLang="en-US" sz="3200" b="1">
                <a:solidFill>
                  <a:srgbClr val="7030A0"/>
                </a:solidFill>
                <a:latin typeface="楷体" panose="02010609060101010101" pitchFamily="49" charset="-122"/>
                <a:ea typeface="楷体" panose="02010609060101010101" pitchFamily="49" charset="-122"/>
              </a:rPr>
              <a:t>名作状</a:t>
            </a:r>
            <a:r>
              <a:rPr lang="zh-CN" altLang="en-US" sz="3200" b="1" smtClean="0">
                <a:solidFill>
                  <a:srgbClr val="7030A0"/>
                </a:solidFill>
                <a:latin typeface="楷体" panose="02010609060101010101" pitchFamily="49" charset="-122"/>
                <a:ea typeface="楷体" panose="02010609060101010101" pitchFamily="49" charset="-122"/>
              </a:rPr>
              <a:t>，像</a:t>
            </a:r>
            <a:r>
              <a:rPr lang="zh-CN" altLang="en-US" sz="3200" b="1">
                <a:solidFill>
                  <a:srgbClr val="7030A0"/>
                </a:solidFill>
                <a:latin typeface="楷体" panose="02010609060101010101" pitchFamily="49" charset="-122"/>
                <a:ea typeface="楷体" panose="02010609060101010101" pitchFamily="49" charset="-122"/>
              </a:rPr>
              <a:t>蜂房；像水涡</a:t>
            </a:r>
          </a:p>
        </p:txBody>
      </p:sp>
      <p:sp>
        <p:nvSpPr>
          <p:cNvPr id="12" name="圆角矩形 11"/>
          <p:cNvSpPr/>
          <p:nvPr/>
        </p:nvSpPr>
        <p:spPr>
          <a:xfrm>
            <a:off x="-16732" y="2881774"/>
            <a:ext cx="7012102" cy="646986"/>
          </a:xfrm>
          <a:prstGeom prst="round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zh-CN" altLang="en-US" sz="3200" b="1" smtClean="0">
                <a:solidFill>
                  <a:srgbClr val="7030A0"/>
                </a:solidFill>
                <a:latin typeface="楷体" panose="02010609060101010101" pitchFamily="49" charset="-122"/>
                <a:ea typeface="楷体" panose="02010609060101010101" pitchFamily="49" charset="-122"/>
              </a:rPr>
              <a:t>名作动，出现云；出现龙；出现彩虹</a:t>
            </a:r>
            <a:endParaRPr lang="zh-CN" altLang="en-US" sz="3200" b="1">
              <a:solidFill>
                <a:srgbClr val="7030A0"/>
              </a:solidFill>
              <a:latin typeface="楷体" panose="02010609060101010101" pitchFamily="49" charset="-122"/>
              <a:ea typeface="楷体" panose="02010609060101010101" pitchFamily="49" charset="-122"/>
            </a:endParaRPr>
          </a:p>
        </p:txBody>
      </p:sp>
      <p:sp>
        <p:nvSpPr>
          <p:cNvPr id="13" name="圆角矩形 12"/>
          <p:cNvSpPr/>
          <p:nvPr/>
        </p:nvSpPr>
        <p:spPr>
          <a:xfrm>
            <a:off x="729029" y="3868300"/>
            <a:ext cx="1067136" cy="646986"/>
          </a:xfrm>
          <a:prstGeom prst="roundRect">
            <a:avLst/>
          </a:prstGeom>
        </p:spPr>
        <p:style>
          <a:lnRef idx="2">
            <a:schemeClr val="accent6"/>
          </a:lnRef>
          <a:fillRef idx="1">
            <a:schemeClr val="lt1"/>
          </a:fillRef>
          <a:effectRef idx="0">
            <a:schemeClr val="accent6"/>
          </a:effectRef>
          <a:fontRef idx="minor">
            <a:schemeClr val="dk1"/>
          </a:fontRef>
        </p:style>
        <p:txBody>
          <a:bodyPr wrap="none">
            <a:spAutoFit/>
          </a:bodyPr>
          <a:lstStyle/>
          <a:p>
            <a:r>
              <a:rPr lang="zh-CN" altLang="en-US" sz="3200" b="1" smtClean="0">
                <a:solidFill>
                  <a:srgbClr val="7030A0"/>
                </a:solidFill>
                <a:latin typeface="楷体" panose="02010609060101010101" pitchFamily="49" charset="-122"/>
                <a:ea typeface="楷体" panose="02010609060101010101" pitchFamily="49" charset="-122"/>
              </a:rPr>
              <a:t>唱歌</a:t>
            </a:r>
            <a:endParaRPr lang="zh-CN" altLang="en-US" sz="3200" b="1">
              <a:solidFill>
                <a:srgbClr val="7030A0"/>
              </a:solidFill>
              <a:latin typeface="楷体" panose="02010609060101010101" pitchFamily="49" charset="-122"/>
              <a:ea typeface="楷体" panose="02010609060101010101" pitchFamily="49" charset="-122"/>
            </a:endParaRPr>
          </a:p>
        </p:txBody>
      </p:sp>
      <p:sp>
        <p:nvSpPr>
          <p:cNvPr id="14" name="圆角矩形 13"/>
          <p:cNvSpPr/>
          <p:nvPr/>
        </p:nvSpPr>
        <p:spPr>
          <a:xfrm>
            <a:off x="1665566" y="5866334"/>
            <a:ext cx="1067136" cy="646986"/>
          </a:xfrm>
          <a:prstGeom prst="roundRect">
            <a:avLst/>
          </a:prstGeom>
        </p:spPr>
        <p:style>
          <a:lnRef idx="2">
            <a:schemeClr val="accent6"/>
          </a:lnRef>
          <a:fillRef idx="1">
            <a:schemeClr val="lt1"/>
          </a:fillRef>
          <a:effectRef idx="0">
            <a:schemeClr val="accent6"/>
          </a:effectRef>
          <a:fontRef idx="minor">
            <a:schemeClr val="dk1"/>
          </a:fontRef>
        </p:style>
        <p:txBody>
          <a:bodyPr wrap="none">
            <a:spAutoFit/>
          </a:bodyPr>
          <a:lstStyle/>
          <a:p>
            <a:r>
              <a:rPr lang="zh-CN" altLang="en-US" sz="3200" b="1" smtClean="0">
                <a:solidFill>
                  <a:srgbClr val="7030A0"/>
                </a:solidFill>
                <a:latin typeface="楷体" panose="02010609060101010101" pitchFamily="49" charset="-122"/>
                <a:ea typeface="楷体" panose="02010609060101010101" pitchFamily="49" charset="-122"/>
              </a:rPr>
              <a:t>天气</a:t>
            </a:r>
            <a:endParaRPr lang="zh-CN" altLang="en-US" sz="3200" b="1">
              <a:solidFill>
                <a:srgbClr val="7030A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childTnLst>
                    </p:cTn>
                  </p:par>
                  <p:par>
                    <p:cTn id="32" fill="hold" nodeType="clickPar">
                      <p:stCondLst>
                        <p:cond delay="indefinite"/>
                      </p:stCondLst>
                      <p:childTnLst>
                        <p:par>
                          <p:cTn id="33" fill="hold" nodeType="afterGroup">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childTnLst>
                          </p:cTn>
                        </p:par>
                      </p:childTnLst>
                    </p:cTn>
                  </p:par>
                  <p:par>
                    <p:cTn id="37" fill="hold" nodeType="clickPar">
                      <p:stCondLst>
                        <p:cond delay="indefinite"/>
                      </p:stCondLst>
                      <p:childTnLst>
                        <p:par>
                          <p:cTn id="38" fill="hold" nodeType="afterGroup">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fill="hold"/>
                                        <p:tgtEl>
                                          <p:spTgt spid="9"/>
                                        </p:tgtEl>
                                        <p:attrNameLst>
                                          <p:attrName>ppt_x</p:attrName>
                                        </p:attrNameLst>
                                      </p:cBhvr>
                                      <p:tavLst>
                                        <p:tav tm="0">
                                          <p:val>
                                            <p:strVal val="#ppt_x"/>
                                          </p:val>
                                        </p:tav>
                                        <p:tav tm="100000">
                                          <p:val>
                                            <p:strVal val="#ppt_x"/>
                                          </p:val>
                                        </p:tav>
                                      </p:tavLst>
                                    </p:anim>
                                    <p:anim calcmode="lin" valueType="num">
                                      <p:cBhvr additive="base">
                                        <p:cTn id="4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fill="hold"/>
                                        <p:tgtEl>
                                          <p:spTgt spid="13"/>
                                        </p:tgtEl>
                                        <p:attrNameLst>
                                          <p:attrName>ppt_x</p:attrName>
                                        </p:attrNameLst>
                                      </p:cBhvr>
                                      <p:tavLst>
                                        <p:tav tm="0">
                                          <p:val>
                                            <p:strVal val="#ppt_x"/>
                                          </p:val>
                                        </p:tav>
                                        <p:tav tm="100000">
                                          <p:val>
                                            <p:strVal val="#ppt_x"/>
                                          </p:val>
                                        </p:tav>
                                      </p:tavLst>
                                    </p:anim>
                                    <p:anim calcmode="lin" valueType="num">
                                      <p:cBhvr additive="base">
                                        <p:cTn id="4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9" fill="hold" nodeType="clickPar">
                      <p:stCondLst>
                        <p:cond delay="indefinite"/>
                      </p:stCondLst>
                      <p:childTnLst>
                        <p:par>
                          <p:cTn id="50" fill="hold" nodeType="afterGroup">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500" fill="hold"/>
                                        <p:tgtEl>
                                          <p:spTgt spid="14"/>
                                        </p:tgtEl>
                                        <p:attrNameLst>
                                          <p:attrName>ppt_x</p:attrName>
                                        </p:attrNameLst>
                                      </p:cBhvr>
                                      <p:tavLst>
                                        <p:tav tm="0">
                                          <p:val>
                                            <p:strVal val="#ppt_x"/>
                                          </p:val>
                                        </p:tav>
                                        <p:tav tm="100000">
                                          <p:val>
                                            <p:strVal val="#ppt_x"/>
                                          </p:val>
                                        </p:tav>
                                      </p:tavLst>
                                    </p:anim>
                                    <p:anim calcmode="lin" valueType="num">
                                      <p:cBhvr additive="base">
                                        <p:cTn id="5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4" grpId="0" animBg="1"/>
      <p:bldP spid="12" grpId="0" animBg="1"/>
      <p:bldP spid="13" grpId="0" animBg="1"/>
      <p:bldP spid="1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02920" y="388263"/>
            <a:ext cx="11034656" cy="4708981"/>
          </a:xfrm>
          <a:prstGeom prst="rect">
            <a:avLst/>
          </a:prstGeom>
          <a:noFill/>
        </p:spPr>
        <p:style>
          <a:lnRef idx="2">
            <a:schemeClr val="dk1"/>
          </a:lnRef>
          <a:fillRef idx="1">
            <a:schemeClr val="lt1"/>
          </a:fillRef>
          <a:effectRef idx="0">
            <a:schemeClr val="dk1"/>
          </a:effectRef>
          <a:fontRef idx="minor">
            <a:schemeClr val="dk1"/>
          </a:fontRef>
        </p:style>
        <p:txBody>
          <a:bodyPr wrap="square">
            <a:spAutoFit/>
          </a:bodyPr>
          <a:lstStyle/>
          <a:p>
            <a:pPr marL="0" marR="0" lvl="0" indent="0" algn="l" defTabSz="914400" rtl="0" eaLnBrk="1" fontAlgn="auto" latinLnBrk="0" hangingPunct="1">
              <a:lnSpc>
                <a:spcPct val="150000"/>
              </a:lnSpc>
              <a:spcBef>
                <a:spcPct val="0"/>
              </a:spcBef>
              <a:spcAft>
                <a:spcPct val="0"/>
              </a:spcAft>
              <a:buClrTx/>
              <a:buSzTx/>
              <a:buFontTx/>
              <a:buNone/>
              <a:defRPr/>
            </a:pPr>
            <a:r>
              <a:rPr kumimoji="0" lang="zh-CN" altLang="en-US" sz="4000" b="1" i="0" u="none" strike="noStrike" kern="1200" cap="none" spc="0" normalizeH="0" baseline="0" noProof="0" smtClean="0">
                <a:ln>
                  <a:noFill/>
                </a:ln>
                <a:solidFill>
                  <a:prstClr val="black"/>
                </a:solidFill>
                <a:effectLst/>
                <a:uLnTx/>
                <a:uFillTx/>
                <a:latin typeface="楷体" panose="02010609060101010101" pitchFamily="49" charset="-122"/>
                <a:ea typeface="楷体" panose="02010609060101010101" pitchFamily="49" charset="-122"/>
              </a:rPr>
              <a:t>修辞手法：</a:t>
            </a:r>
            <a:endParaRPr kumimoji="0" lang="en-US" altLang="zh-CN" sz="4000" b="1" i="0" u="none" strike="noStrike" kern="1200" cap="none" spc="0" normalizeH="0" baseline="0" noProof="0" smtClean="0">
              <a:ln>
                <a:noFill/>
              </a:ln>
              <a:solidFill>
                <a:prstClr val="black"/>
              </a:solidFill>
              <a:effectLst/>
              <a:uLnTx/>
              <a:uFillTx/>
              <a:latin typeface="楷体" panose="02010609060101010101" pitchFamily="49" charset="-122"/>
              <a:ea typeface="楷体" panose="02010609060101010101" pitchFamily="49" charset="-122"/>
            </a:endParaRPr>
          </a:p>
          <a:p>
            <a:pPr marL="0" marR="0" lvl="0" indent="0" algn="l" defTabSz="914400" rtl="0" eaLnBrk="1" fontAlgn="auto" latinLnBrk="0" hangingPunct="1">
              <a:lnSpc>
                <a:spcPct val="150000"/>
              </a:lnSpc>
              <a:spcBef>
                <a:spcPct val="0"/>
              </a:spcBef>
              <a:spcAft>
                <a:spcPct val="0"/>
              </a:spcAft>
              <a:buClrTx/>
              <a:buSzTx/>
              <a:buFontTx/>
              <a:buNone/>
              <a:defRPr/>
            </a:pPr>
            <a:r>
              <a:rPr kumimoji="0" lang="zh-CN" altLang="en-US" sz="4000" b="1" i="0" u="none" strike="noStrike" kern="1200" cap="none" spc="0" normalizeH="0" baseline="0" noProof="0" smtClean="0">
                <a:ln>
                  <a:noFill/>
                </a:ln>
                <a:solidFill>
                  <a:prstClr val="black"/>
                </a:solidFill>
                <a:effectLst/>
                <a:uLnTx/>
                <a:uFillTx/>
                <a:latin typeface="楷体" panose="02010609060101010101" pitchFamily="49" charset="-122"/>
                <a:ea typeface="楷体" panose="02010609060101010101" pitchFamily="49" charset="-122"/>
              </a:rPr>
              <a:t>歌</a:t>
            </a:r>
            <a:r>
              <a:rPr kumimoji="0" lang="zh-CN" altLang="en-US" sz="40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rPr>
              <a:t>台暖响，春光融融 ；舞殿冷袖，风雨凄凄 </a:t>
            </a:r>
            <a:r>
              <a:rPr kumimoji="0" lang="zh-CN" altLang="en-US" sz="4000" b="1" i="0" u="none" strike="noStrike" kern="1200" cap="none" spc="0" normalizeH="0" baseline="0" noProof="0" smtClean="0">
                <a:ln>
                  <a:noFill/>
                </a:ln>
                <a:solidFill>
                  <a:prstClr val="black"/>
                </a:solidFill>
                <a:effectLst/>
                <a:uLnTx/>
                <a:uFillTx/>
                <a:latin typeface="楷体" panose="02010609060101010101" pitchFamily="49" charset="-122"/>
                <a:ea typeface="楷体" panose="02010609060101010101" pitchFamily="49" charset="-122"/>
              </a:rPr>
              <a:t>。</a:t>
            </a:r>
            <a:endParaRPr kumimoji="0" lang="en-US" altLang="zh-CN" sz="4000" b="1" i="0" u="none" strike="noStrike" kern="1200" cap="none" spc="0" normalizeH="0" baseline="0" noProof="0" smtClean="0">
              <a:ln>
                <a:noFill/>
              </a:ln>
              <a:solidFill>
                <a:prstClr val="black"/>
              </a:solidFill>
              <a:effectLst/>
              <a:uLnTx/>
              <a:uFillTx/>
              <a:latin typeface="楷体" panose="02010609060101010101" pitchFamily="49" charset="-122"/>
              <a:ea typeface="楷体" panose="02010609060101010101" pitchFamily="49" charset="-122"/>
            </a:endParaRPr>
          </a:p>
          <a:p>
            <a:pPr>
              <a:lnSpc>
                <a:spcPct val="150000"/>
              </a:lnSpc>
              <a:spcBef>
                <a:spcPct val="0"/>
              </a:spcBef>
              <a:spcAft>
                <a:spcPct val="0"/>
              </a:spcAft>
              <a:defRPr/>
            </a:pPr>
            <a:r>
              <a:rPr lang="zh-CN" altLang="en-US" sz="4000" b="1" smtClean="0">
                <a:solidFill>
                  <a:schemeClr val="tx2">
                    <a:lumMod val="50000"/>
                  </a:schemeClr>
                </a:solidFill>
                <a:latin typeface="楷体" panose="02010609060101010101" pitchFamily="49" charset="-122"/>
                <a:ea typeface="楷体" panose="02010609060101010101" pitchFamily="49" charset="-122"/>
              </a:rPr>
              <a:t>（楼台</a:t>
            </a:r>
            <a:r>
              <a:rPr lang="zh-CN" altLang="en-US" sz="4000" b="1">
                <a:solidFill>
                  <a:schemeClr val="tx2">
                    <a:lumMod val="50000"/>
                  </a:schemeClr>
                </a:solidFill>
                <a:latin typeface="楷体" panose="02010609060101010101" pitchFamily="49" charset="-122"/>
                <a:ea typeface="楷体" panose="02010609060101010101" pitchFamily="49" charset="-122"/>
              </a:rPr>
              <a:t>上由于歌声响亮而充满暖意，有如春光融和；舞殿上由于舞袖飘拂而充满寒意，有如风雨凄冷</a:t>
            </a:r>
            <a:r>
              <a:rPr lang="zh-CN" altLang="en-US" sz="4000" b="1" smtClean="0">
                <a:solidFill>
                  <a:schemeClr val="tx2">
                    <a:lumMod val="50000"/>
                  </a:schemeClr>
                </a:solidFill>
                <a:latin typeface="楷体" panose="02010609060101010101" pitchFamily="49" charset="-122"/>
                <a:ea typeface="楷体" panose="02010609060101010101" pitchFamily="49" charset="-122"/>
              </a:rPr>
              <a:t>。）</a:t>
            </a:r>
            <a:endParaRPr lang="zh-CN" altLang="en-US" sz="4000" b="1">
              <a:solidFill>
                <a:schemeClr val="tx2">
                  <a:lumMod val="50000"/>
                </a:schemeClr>
              </a:solidFill>
              <a:latin typeface="楷体" panose="02010609060101010101" pitchFamily="49" charset="-122"/>
              <a:ea typeface="楷体" panose="02010609060101010101" pitchFamily="49" charset="-122"/>
            </a:endParaRPr>
          </a:p>
        </p:txBody>
      </p:sp>
      <p:sp>
        <p:nvSpPr>
          <p:cNvPr id="4" name="TextBox 3"/>
          <p:cNvSpPr txBox="1"/>
          <p:nvPr/>
        </p:nvSpPr>
        <p:spPr>
          <a:xfrm>
            <a:off x="3005866" y="591223"/>
            <a:ext cx="1112520" cy="646331"/>
          </a:xfrm>
          <a:prstGeom prst="rect">
            <a:avLst/>
          </a:prstGeom>
          <a:noFill/>
        </p:spPr>
        <p:txBody>
          <a:bodyPr wrap="square" rtlCol="0">
            <a:spAutoFit/>
          </a:bodyPr>
          <a:lstStyle/>
          <a:p>
            <a:r>
              <a:rPr lang="zh-CN" altLang="en-US" sz="3600" b="1" smtClean="0">
                <a:solidFill>
                  <a:srgbClr val="FF0000"/>
                </a:solidFill>
                <a:latin typeface="黑体" panose="02010609060101010101" pitchFamily="49" charset="-122"/>
                <a:ea typeface="黑体" panose="02010609060101010101" pitchFamily="49" charset="-122"/>
              </a:rPr>
              <a:t>通感</a:t>
            </a:r>
            <a:endParaRPr lang="zh-CN" altLang="en-US" sz="3600" b="1">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9080" y="408670"/>
            <a:ext cx="11704320" cy="6370975"/>
          </a:xfrm>
          <a:prstGeom prst="rect">
            <a:avLst/>
          </a:prstGeom>
          <a:noFill/>
        </p:spPr>
        <p:style>
          <a:lnRef idx="2">
            <a:schemeClr val="dk1"/>
          </a:lnRef>
          <a:fillRef idx="1">
            <a:schemeClr val="lt1"/>
          </a:fillRef>
          <a:effectRef idx="0">
            <a:schemeClr val="dk1"/>
          </a:effectRef>
          <a:fontRef idx="minor">
            <a:schemeClr val="dk1"/>
          </a:fontRef>
        </p:style>
        <p:txBody>
          <a:bodyPr wrap="square">
            <a:spAutoFit/>
          </a:bodyPr>
          <a:lstStyle/>
          <a:p>
            <a:pPr algn="ctr"/>
            <a:r>
              <a:rPr lang="zh-CN" altLang="en-US" sz="4400" b="1" smtClean="0">
                <a:solidFill>
                  <a:srgbClr val="FF0000"/>
                </a:solidFill>
                <a:latin typeface="楷体" panose="02010609060101010101" pitchFamily="49" charset="-122"/>
                <a:ea typeface="楷体" panose="02010609060101010101" pitchFamily="49" charset="-122"/>
              </a:rPr>
              <a:t>第</a:t>
            </a:r>
            <a:r>
              <a:rPr lang="en-US" altLang="zh-CN" sz="4400" b="1">
                <a:solidFill>
                  <a:srgbClr val="FF0000"/>
                </a:solidFill>
                <a:latin typeface="楷体" panose="02010609060101010101" pitchFamily="49" charset="-122"/>
                <a:ea typeface="楷体" panose="02010609060101010101" pitchFamily="49" charset="-122"/>
              </a:rPr>
              <a:t>1</a:t>
            </a:r>
            <a:r>
              <a:rPr lang="zh-CN" altLang="en-US" sz="4400" b="1">
                <a:solidFill>
                  <a:srgbClr val="FF0000"/>
                </a:solidFill>
                <a:latin typeface="楷体" panose="02010609060101010101" pitchFamily="49" charset="-122"/>
                <a:ea typeface="楷体" panose="02010609060101010101" pitchFamily="49" charset="-122"/>
              </a:rPr>
              <a:t>段：</a:t>
            </a:r>
            <a:r>
              <a:rPr lang="zh-CN" altLang="en-US" sz="4400" b="1" u="sng">
                <a:solidFill>
                  <a:srgbClr val="FF0000"/>
                </a:solidFill>
                <a:latin typeface="楷体" panose="02010609060101010101" pitchFamily="49" charset="-122"/>
                <a:ea typeface="楷体" panose="02010609060101010101" pitchFamily="49" charset="-122"/>
              </a:rPr>
              <a:t>铺叙</a:t>
            </a:r>
            <a:r>
              <a:rPr lang="zh-CN" altLang="en-US" sz="4400" b="1">
                <a:solidFill>
                  <a:srgbClr val="FF0000"/>
                </a:solidFill>
                <a:latin typeface="楷体" panose="02010609060101010101" pitchFamily="49" charset="-122"/>
                <a:ea typeface="楷体" panose="02010609060101010101" pitchFamily="49" charset="-122"/>
              </a:rPr>
              <a:t>阿房宫的奢华</a:t>
            </a:r>
            <a:r>
              <a:rPr lang="zh-CN" altLang="en-US" sz="4400" b="1" smtClean="0">
                <a:solidFill>
                  <a:srgbClr val="FF0000"/>
                </a:solidFill>
                <a:latin typeface="楷体" panose="02010609060101010101" pitchFamily="49" charset="-122"/>
                <a:ea typeface="楷体" panose="02010609060101010101" pitchFamily="49" charset="-122"/>
              </a:rPr>
              <a:t>。</a:t>
            </a:r>
            <a:endParaRPr lang="en-US" altLang="zh-CN" sz="4400" b="1" smtClean="0">
              <a:solidFill>
                <a:srgbClr val="FF0000"/>
              </a:solidFill>
              <a:latin typeface="楷体" panose="02010609060101010101" pitchFamily="49" charset="-122"/>
              <a:ea typeface="楷体" panose="02010609060101010101" pitchFamily="49" charset="-122"/>
            </a:endParaRPr>
          </a:p>
          <a:p>
            <a:pPr algn="ctr"/>
            <a:endParaRPr lang="en-US" altLang="zh-CN" sz="4400" b="1">
              <a:solidFill>
                <a:srgbClr val="FF0000"/>
              </a:solidFill>
              <a:latin typeface="楷体" panose="02010609060101010101" pitchFamily="49" charset="-122"/>
              <a:ea typeface="楷体" panose="02010609060101010101" pitchFamily="49" charset="-122"/>
            </a:endParaRPr>
          </a:p>
          <a:p>
            <a:pPr algn="ctr"/>
            <a:endParaRPr lang="en-US" altLang="zh-CN" sz="4400" b="1" smtClean="0">
              <a:solidFill>
                <a:srgbClr val="FF0000"/>
              </a:solidFill>
              <a:latin typeface="楷体" panose="02010609060101010101" pitchFamily="49" charset="-122"/>
              <a:ea typeface="楷体" panose="02010609060101010101" pitchFamily="49" charset="-122"/>
            </a:endParaRPr>
          </a:p>
          <a:p>
            <a:pPr algn="ctr"/>
            <a:endParaRPr lang="en-US" altLang="zh-CN" sz="4000" b="1" smtClean="0">
              <a:solidFill>
                <a:srgbClr val="FF0000"/>
              </a:solidFill>
              <a:latin typeface="楷体" panose="02010609060101010101" pitchFamily="49" charset="-122"/>
              <a:ea typeface="楷体" panose="02010609060101010101" pitchFamily="49" charset="-122"/>
            </a:endParaRPr>
          </a:p>
          <a:p>
            <a:pPr algn="ctr"/>
            <a:endParaRPr lang="en-US" altLang="zh-CN" sz="4000" b="1">
              <a:solidFill>
                <a:srgbClr val="FF0000"/>
              </a:solidFill>
              <a:latin typeface="楷体" panose="02010609060101010101" pitchFamily="49" charset="-122"/>
              <a:ea typeface="楷体" panose="02010609060101010101" pitchFamily="49" charset="-122"/>
            </a:endParaRPr>
          </a:p>
          <a:p>
            <a:pPr algn="ctr"/>
            <a:endParaRPr lang="en-US" altLang="zh-CN" sz="4000" b="1" smtClean="0">
              <a:solidFill>
                <a:srgbClr val="FF0000"/>
              </a:solidFill>
              <a:latin typeface="楷体" panose="02010609060101010101" pitchFamily="49" charset="-122"/>
              <a:ea typeface="楷体" panose="02010609060101010101" pitchFamily="49" charset="-122"/>
            </a:endParaRPr>
          </a:p>
          <a:p>
            <a:pPr algn="ctr"/>
            <a:endParaRPr lang="en-US" altLang="zh-CN" sz="4000" b="1">
              <a:solidFill>
                <a:srgbClr val="FF0000"/>
              </a:solidFill>
              <a:latin typeface="楷体" panose="02010609060101010101" pitchFamily="49" charset="-122"/>
              <a:ea typeface="楷体" panose="02010609060101010101" pitchFamily="49" charset="-122"/>
            </a:endParaRPr>
          </a:p>
          <a:p>
            <a:pPr algn="ctr"/>
            <a:endParaRPr lang="en-US" altLang="zh-CN" sz="4000" b="1" smtClean="0">
              <a:solidFill>
                <a:srgbClr val="FF0000"/>
              </a:solidFill>
              <a:latin typeface="楷体" panose="02010609060101010101" pitchFamily="49" charset="-122"/>
              <a:ea typeface="楷体" panose="02010609060101010101" pitchFamily="49" charset="-122"/>
            </a:endParaRPr>
          </a:p>
          <a:p>
            <a:pPr algn="ctr"/>
            <a:endParaRPr lang="en-US" altLang="zh-CN" sz="4000" b="1">
              <a:solidFill>
                <a:srgbClr val="FF0000"/>
              </a:solidFill>
              <a:latin typeface="楷体" panose="02010609060101010101" pitchFamily="49" charset="-122"/>
              <a:ea typeface="楷体" panose="02010609060101010101" pitchFamily="49" charset="-122"/>
            </a:endParaRPr>
          </a:p>
          <a:p>
            <a:pPr algn="ctr"/>
            <a:endParaRPr lang="zh-CN" altLang="en-US" sz="3600" b="1">
              <a:latin typeface="楷体" panose="02010609060101010101" pitchFamily="49" charset="-122"/>
              <a:ea typeface="楷体" panose="02010609060101010101" pitchFamily="49" charset="-122"/>
            </a:endParaRPr>
          </a:p>
        </p:txBody>
      </p:sp>
      <p:sp>
        <p:nvSpPr>
          <p:cNvPr id="4" name="矩形 3"/>
          <p:cNvSpPr/>
          <p:nvPr/>
        </p:nvSpPr>
        <p:spPr>
          <a:xfrm>
            <a:off x="396240" y="1362515"/>
            <a:ext cx="11567160" cy="5078313"/>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r>
              <a:rPr lang="zh-CN" altLang="en-US" sz="3600" b="1" smtClean="0">
                <a:solidFill>
                  <a:srgbClr val="002060"/>
                </a:solidFill>
                <a:latin typeface="楷体" panose="02010609060101010101" pitchFamily="49" charset="-122"/>
                <a:ea typeface="楷体" panose="02010609060101010101" pitchFamily="49" charset="-122"/>
              </a:rPr>
              <a:t>一</a:t>
            </a:r>
            <a:r>
              <a:rPr lang="zh-CN" altLang="en-US" sz="3600" b="1">
                <a:solidFill>
                  <a:srgbClr val="002060"/>
                </a:solidFill>
                <a:latin typeface="楷体" panose="02010609060101010101" pitchFamily="49" charset="-122"/>
                <a:ea typeface="楷体" panose="02010609060101010101" pitchFamily="49" charset="-122"/>
              </a:rPr>
              <a:t>层（六王毕</a:t>
            </a:r>
            <a:r>
              <a:rPr lang="en-US" altLang="zh-CN" sz="3600" b="1">
                <a:solidFill>
                  <a:srgbClr val="002060"/>
                </a:solidFill>
                <a:latin typeface="楷体" panose="02010609060101010101" pitchFamily="49" charset="-122"/>
                <a:ea typeface="楷体" panose="02010609060101010101" pitchFamily="49" charset="-122"/>
              </a:rPr>
              <a:t>—</a:t>
            </a:r>
            <a:r>
              <a:rPr lang="zh-CN" altLang="en-US" sz="3600" b="1">
                <a:solidFill>
                  <a:srgbClr val="002060"/>
                </a:solidFill>
                <a:latin typeface="楷体" panose="02010609060101010101" pitchFamily="49" charset="-122"/>
                <a:ea typeface="楷体" panose="02010609060101010101" pitchFamily="49" charset="-122"/>
              </a:rPr>
              <a:t>阿房出</a:t>
            </a:r>
            <a:r>
              <a:rPr lang="zh-CN" altLang="en-US" sz="3600" b="1" smtClean="0">
                <a:solidFill>
                  <a:srgbClr val="002060"/>
                </a:solidFill>
                <a:latin typeface="楷体" panose="02010609060101010101" pitchFamily="49" charset="-122"/>
                <a:ea typeface="楷体" panose="02010609060101010101" pitchFamily="49" charset="-122"/>
              </a:rPr>
              <a:t>）：</a:t>
            </a:r>
            <a:endParaRPr lang="en-US" altLang="zh-CN" sz="3600" b="1" smtClean="0">
              <a:solidFill>
                <a:srgbClr val="002060"/>
              </a:solidFill>
              <a:latin typeface="楷体" panose="02010609060101010101" pitchFamily="49" charset="-122"/>
              <a:ea typeface="楷体" panose="02010609060101010101" pitchFamily="49" charset="-122"/>
            </a:endParaRPr>
          </a:p>
          <a:p>
            <a:r>
              <a:rPr lang="zh-CN" altLang="en-US" sz="3600" b="1" smtClean="0">
                <a:latin typeface="楷体" panose="02010609060101010101" pitchFamily="49" charset="-122"/>
                <a:ea typeface="楷体" panose="02010609060101010101" pitchFamily="49" charset="-122"/>
              </a:rPr>
              <a:t>   总写秦统一六国的气概，阿房宫的规模及建造的艰难。</a:t>
            </a:r>
            <a:endParaRPr lang="zh-CN" altLang="en-US" sz="3600" b="1">
              <a:latin typeface="楷体" panose="02010609060101010101" pitchFamily="49" charset="-122"/>
              <a:ea typeface="楷体" panose="02010609060101010101" pitchFamily="49" charset="-122"/>
            </a:endParaRPr>
          </a:p>
          <a:p>
            <a:r>
              <a:rPr lang="zh-CN" altLang="en-US" sz="3600" b="1">
                <a:solidFill>
                  <a:srgbClr val="002060"/>
                </a:solidFill>
                <a:latin typeface="楷体" panose="02010609060101010101" pitchFamily="49" charset="-122"/>
                <a:ea typeface="楷体" panose="02010609060101010101" pitchFamily="49" charset="-122"/>
              </a:rPr>
              <a:t>二层（覆压</a:t>
            </a:r>
            <a:r>
              <a:rPr lang="en-US" altLang="zh-CN" sz="3600" b="1">
                <a:solidFill>
                  <a:srgbClr val="002060"/>
                </a:solidFill>
                <a:latin typeface="楷体" panose="02010609060101010101" pitchFamily="49" charset="-122"/>
                <a:ea typeface="楷体" panose="02010609060101010101" pitchFamily="49" charset="-122"/>
              </a:rPr>
              <a:t>—</a:t>
            </a:r>
            <a:r>
              <a:rPr lang="zh-CN" altLang="en-US" sz="3600" b="1">
                <a:solidFill>
                  <a:srgbClr val="002060"/>
                </a:solidFill>
                <a:latin typeface="楷体" panose="02010609060101010101" pitchFamily="49" charset="-122"/>
                <a:ea typeface="楷体" panose="02010609060101010101" pitchFamily="49" charset="-122"/>
              </a:rPr>
              <a:t>直走咸阳）</a:t>
            </a:r>
            <a:r>
              <a:rPr lang="zh-CN" altLang="en-US" sz="3600" b="1" smtClean="0">
                <a:solidFill>
                  <a:srgbClr val="002060"/>
                </a:solidFill>
                <a:latin typeface="楷体" panose="02010609060101010101" pitchFamily="49" charset="-122"/>
                <a:ea typeface="楷体" panose="02010609060101010101" pitchFamily="49" charset="-122"/>
              </a:rPr>
              <a:t>：</a:t>
            </a:r>
            <a:endParaRPr lang="en-US" altLang="zh-CN" sz="3600" b="1" smtClean="0">
              <a:solidFill>
                <a:srgbClr val="002060"/>
              </a:solidFill>
              <a:latin typeface="楷体" panose="02010609060101010101" pitchFamily="49" charset="-122"/>
              <a:ea typeface="楷体" panose="02010609060101010101" pitchFamily="49" charset="-122"/>
            </a:endParaRPr>
          </a:p>
          <a:p>
            <a:r>
              <a:rPr lang="zh-CN" altLang="en-US" sz="3600" b="1" smtClean="0">
                <a:latin typeface="楷体" panose="02010609060101010101" pitchFamily="49" charset="-122"/>
                <a:ea typeface="楷体" panose="02010609060101010101" pitchFamily="49" charset="-122"/>
              </a:rPr>
              <a:t>   阿房宫</a:t>
            </a:r>
            <a:r>
              <a:rPr lang="zh-CN" altLang="en-US" sz="3600" b="1">
                <a:solidFill>
                  <a:srgbClr val="FF0000"/>
                </a:solidFill>
                <a:latin typeface="楷体" panose="02010609060101010101" pitchFamily="49" charset="-122"/>
                <a:ea typeface="楷体" panose="02010609060101010101" pitchFamily="49" charset="-122"/>
              </a:rPr>
              <a:t>占地之广</a:t>
            </a:r>
            <a:r>
              <a:rPr lang="zh-CN" altLang="en-US" sz="3600" b="1">
                <a:latin typeface="楷体" panose="02010609060101010101" pitchFamily="49" charset="-122"/>
                <a:ea typeface="楷体" panose="02010609060101010101" pitchFamily="49" charset="-122"/>
              </a:rPr>
              <a:t>，</a:t>
            </a:r>
            <a:r>
              <a:rPr lang="zh-CN" altLang="en-US" sz="3600" b="1" smtClean="0">
                <a:solidFill>
                  <a:srgbClr val="FF0000"/>
                </a:solidFill>
                <a:latin typeface="楷体" panose="02010609060101010101" pitchFamily="49" charset="-122"/>
                <a:ea typeface="楷体" panose="02010609060101010101" pitchFamily="49" charset="-122"/>
              </a:rPr>
              <a:t>宫殿</a:t>
            </a:r>
            <a:r>
              <a:rPr lang="zh-CN" altLang="en-US" sz="3600" b="1">
                <a:solidFill>
                  <a:srgbClr val="FF0000"/>
                </a:solidFill>
                <a:latin typeface="楷体" panose="02010609060101010101" pitchFamily="49" charset="-122"/>
                <a:ea typeface="楷体" panose="02010609060101010101" pitchFamily="49" charset="-122"/>
              </a:rPr>
              <a:t>之高</a:t>
            </a:r>
            <a:r>
              <a:rPr lang="zh-CN" altLang="en-US" sz="3600" b="1">
                <a:latin typeface="楷体" panose="02010609060101010101" pitchFamily="49" charset="-122"/>
                <a:ea typeface="楷体" panose="02010609060101010101" pitchFamily="49" charset="-122"/>
              </a:rPr>
              <a:t>，</a:t>
            </a:r>
            <a:r>
              <a:rPr lang="zh-CN" altLang="en-US" sz="3600" b="1">
                <a:solidFill>
                  <a:srgbClr val="FF0000"/>
                </a:solidFill>
                <a:latin typeface="楷体" panose="02010609060101010101" pitchFamily="49" charset="-122"/>
                <a:ea typeface="楷体" panose="02010609060101010101" pitchFamily="49" charset="-122"/>
              </a:rPr>
              <a:t>规模之大。</a:t>
            </a:r>
          </a:p>
          <a:p>
            <a:r>
              <a:rPr lang="zh-CN" altLang="en-US" sz="3600" b="1">
                <a:solidFill>
                  <a:srgbClr val="002060"/>
                </a:solidFill>
                <a:latin typeface="楷体" panose="02010609060101010101" pitchFamily="49" charset="-122"/>
                <a:ea typeface="楷体" panose="02010609060101010101" pitchFamily="49" charset="-122"/>
              </a:rPr>
              <a:t>三层（二川溶溶</a:t>
            </a:r>
            <a:r>
              <a:rPr lang="en-US" altLang="zh-CN" sz="3600" b="1">
                <a:solidFill>
                  <a:srgbClr val="002060"/>
                </a:solidFill>
                <a:latin typeface="楷体" panose="02010609060101010101" pitchFamily="49" charset="-122"/>
                <a:ea typeface="楷体" panose="02010609060101010101" pitchFamily="49" charset="-122"/>
              </a:rPr>
              <a:t>—</a:t>
            </a:r>
            <a:r>
              <a:rPr lang="zh-CN" altLang="en-US" sz="3600" b="1">
                <a:solidFill>
                  <a:srgbClr val="002060"/>
                </a:solidFill>
                <a:latin typeface="楷体" panose="02010609060101010101" pitchFamily="49" charset="-122"/>
                <a:ea typeface="楷体" panose="02010609060101010101" pitchFamily="49" charset="-122"/>
              </a:rPr>
              <a:t>不知西东）</a:t>
            </a:r>
            <a:r>
              <a:rPr lang="zh-CN" altLang="en-US" sz="3600" b="1" smtClean="0">
                <a:solidFill>
                  <a:srgbClr val="002060"/>
                </a:solidFill>
                <a:latin typeface="楷体" panose="02010609060101010101" pitchFamily="49" charset="-122"/>
                <a:ea typeface="楷体" panose="02010609060101010101" pitchFamily="49" charset="-122"/>
              </a:rPr>
              <a:t>：</a:t>
            </a:r>
            <a:endParaRPr lang="en-US" altLang="zh-CN" sz="3600" b="1" smtClean="0">
              <a:solidFill>
                <a:srgbClr val="002060"/>
              </a:solidFill>
              <a:latin typeface="楷体" panose="02010609060101010101" pitchFamily="49" charset="-122"/>
              <a:ea typeface="楷体" panose="02010609060101010101" pitchFamily="49" charset="-122"/>
            </a:endParaRPr>
          </a:p>
          <a:p>
            <a:r>
              <a:rPr lang="zh-CN" altLang="en-US" sz="3600" b="1" smtClean="0">
                <a:solidFill>
                  <a:srgbClr val="FF0000"/>
                </a:solidFill>
                <a:latin typeface="楷体" panose="02010609060101010101" pitchFamily="49" charset="-122"/>
                <a:ea typeface="楷体" panose="02010609060101010101" pitchFamily="49" charset="-122"/>
              </a:rPr>
              <a:t>   宫</a:t>
            </a:r>
            <a:r>
              <a:rPr lang="zh-CN" altLang="en-US" sz="3600" b="1">
                <a:solidFill>
                  <a:srgbClr val="FF0000"/>
                </a:solidFill>
                <a:latin typeface="楷体" panose="02010609060101010101" pitchFamily="49" charset="-122"/>
                <a:ea typeface="楷体" panose="02010609060101010101" pitchFamily="49" charset="-122"/>
              </a:rPr>
              <a:t>内</a:t>
            </a:r>
            <a:r>
              <a:rPr lang="zh-CN" altLang="en-US" sz="3600" b="1">
                <a:latin typeface="楷体" panose="02010609060101010101" pitchFamily="49" charset="-122"/>
                <a:ea typeface="楷体" panose="02010609060101010101" pitchFamily="49" charset="-122"/>
              </a:rPr>
              <a:t>布局。</a:t>
            </a:r>
          </a:p>
          <a:p>
            <a:r>
              <a:rPr lang="zh-CN" altLang="en-US" sz="3600" b="1">
                <a:solidFill>
                  <a:srgbClr val="002060"/>
                </a:solidFill>
                <a:latin typeface="楷体" panose="02010609060101010101" pitchFamily="49" charset="-122"/>
                <a:ea typeface="楷体" panose="02010609060101010101" pitchFamily="49" charset="-122"/>
              </a:rPr>
              <a:t>四层（歌台暖响</a:t>
            </a:r>
            <a:r>
              <a:rPr lang="en-US" altLang="zh-CN" sz="3600" b="1">
                <a:solidFill>
                  <a:srgbClr val="002060"/>
                </a:solidFill>
                <a:latin typeface="楷体" panose="02010609060101010101" pitchFamily="49" charset="-122"/>
                <a:ea typeface="楷体" panose="02010609060101010101" pitchFamily="49" charset="-122"/>
              </a:rPr>
              <a:t>—</a:t>
            </a:r>
            <a:r>
              <a:rPr lang="zh-CN" altLang="en-US" sz="3600" b="1">
                <a:solidFill>
                  <a:srgbClr val="002060"/>
                </a:solidFill>
                <a:latin typeface="楷体" panose="02010609060101010101" pitchFamily="49" charset="-122"/>
                <a:ea typeface="楷体" panose="02010609060101010101" pitchFamily="49" charset="-122"/>
              </a:rPr>
              <a:t>气候不齐）</a:t>
            </a:r>
            <a:r>
              <a:rPr lang="zh-CN" altLang="en-US" sz="3600" b="1" smtClean="0">
                <a:solidFill>
                  <a:srgbClr val="002060"/>
                </a:solidFill>
                <a:latin typeface="楷体" panose="02010609060101010101" pitchFamily="49" charset="-122"/>
                <a:ea typeface="楷体" panose="02010609060101010101" pitchFamily="49" charset="-122"/>
              </a:rPr>
              <a:t>：</a:t>
            </a:r>
            <a:endParaRPr lang="en-US" altLang="zh-CN" sz="3600" b="1" smtClean="0">
              <a:solidFill>
                <a:srgbClr val="002060"/>
              </a:solidFill>
              <a:latin typeface="楷体" panose="02010609060101010101" pitchFamily="49" charset="-122"/>
              <a:ea typeface="楷体" panose="02010609060101010101" pitchFamily="49" charset="-122"/>
            </a:endParaRPr>
          </a:p>
          <a:p>
            <a:r>
              <a:rPr lang="zh-CN" altLang="en-US" sz="3600" b="1" smtClean="0">
                <a:solidFill>
                  <a:srgbClr val="FF0000"/>
                </a:solidFill>
                <a:latin typeface="楷体" panose="02010609060101010101" pitchFamily="49" charset="-122"/>
                <a:ea typeface="楷体" panose="02010609060101010101" pitchFamily="49" charset="-122"/>
              </a:rPr>
              <a:t>   宫</a:t>
            </a:r>
            <a:r>
              <a:rPr lang="zh-CN" altLang="en-US" sz="3600" b="1">
                <a:solidFill>
                  <a:srgbClr val="FF0000"/>
                </a:solidFill>
                <a:latin typeface="楷体" panose="02010609060101010101" pitchFamily="49" charset="-122"/>
                <a:ea typeface="楷体" panose="02010609060101010101" pitchFamily="49" charset="-122"/>
              </a:rPr>
              <a:t>中人物</a:t>
            </a:r>
            <a:r>
              <a:rPr lang="zh-CN" altLang="en-US" sz="3600" b="1" smtClean="0">
                <a:latin typeface="楷体" panose="02010609060101010101" pitchFamily="49" charset="-122"/>
                <a:ea typeface="楷体" panose="02010609060101010101" pitchFamily="49" charset="-122"/>
              </a:rPr>
              <a:t>活动，用歌舞之盛，衬托阿房宫的宏大宽广。</a:t>
            </a:r>
            <a:endParaRPr lang="en-US" altLang="zh-CN" sz="3600" b="1">
              <a:latin typeface="楷体" panose="02010609060101010101" pitchFamily="49" charset="-122"/>
              <a:ea typeface="楷体" panose="02010609060101010101" pitchFamily="49" charset="-122"/>
            </a:endParaRPr>
          </a:p>
          <a:p>
            <a:endParaRPr lang="zh-CN" altLang="en-US" sz="3600" b="1">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9540" y="15240"/>
            <a:ext cx="11841480" cy="1077218"/>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zh-CN" altLang="en-US" sz="3200" b="1">
                <a:solidFill>
                  <a:srgbClr val="FF0000"/>
                </a:solidFill>
                <a:latin typeface="楷体" panose="02010609060101010101" pitchFamily="49" charset="-122"/>
                <a:ea typeface="楷体" panose="02010609060101010101" pitchFamily="49" charset="-122"/>
              </a:rPr>
              <a:t> </a:t>
            </a:r>
            <a:r>
              <a:rPr lang="zh-CN" altLang="en-US" sz="3200" b="1" smtClean="0">
                <a:solidFill>
                  <a:srgbClr val="FF0000"/>
                </a:solidFill>
                <a:latin typeface="楷体" panose="02010609060101010101" pitchFamily="49" charset="-122"/>
                <a:ea typeface="楷体" panose="02010609060101010101" pitchFamily="49" charset="-122"/>
              </a:rPr>
              <a:t>   </a:t>
            </a:r>
            <a:r>
              <a:rPr lang="zh-CN" altLang="en-US" sz="3200" b="1" smtClean="0">
                <a:latin typeface="楷体" panose="02010609060101010101" pitchFamily="49" charset="-122"/>
                <a:ea typeface="楷体" panose="02010609060101010101" pitchFamily="49" charset="-122"/>
              </a:rPr>
              <a:t>这</a:t>
            </a:r>
            <a:r>
              <a:rPr lang="zh-CN" altLang="en-US" sz="3200" b="1">
                <a:latin typeface="楷体" panose="02010609060101010101" pitchFamily="49" charset="-122"/>
                <a:ea typeface="楷体" panose="02010609060101010101" pitchFamily="49" charset="-122"/>
              </a:rPr>
              <a:t>段文字是从哪几个角度来描写阿房宫的建筑的？艺术感染力如何体现的？ </a:t>
            </a:r>
          </a:p>
        </p:txBody>
      </p:sp>
      <p:sp>
        <p:nvSpPr>
          <p:cNvPr id="6" name="文本框 5"/>
          <p:cNvSpPr txBox="1"/>
          <p:nvPr/>
        </p:nvSpPr>
        <p:spPr>
          <a:xfrm>
            <a:off x="701040" y="1328034"/>
            <a:ext cx="9936480" cy="646331"/>
          </a:xfrm>
          <a:prstGeom prst="rect">
            <a:avLst/>
          </a:prstGeom>
          <a:solidFill>
            <a:schemeClr val="accent2">
              <a:lumMod val="60000"/>
              <a:lumOff val="40000"/>
            </a:schemeClr>
          </a:solidFill>
        </p:spPr>
        <p:txBody>
          <a:bodyPr wrap="square">
            <a:spAutoFit/>
          </a:bodyPr>
          <a:lstStyle/>
          <a:p>
            <a:r>
              <a:rPr lang="zh-CN" altLang="en-US" sz="3600" b="1">
                <a:solidFill>
                  <a:srgbClr val="FF0000"/>
                </a:solidFill>
                <a:latin typeface="楷体" panose="02010609060101010101" pitchFamily="49" charset="-122"/>
                <a:ea typeface="楷体" panose="02010609060101010101" pitchFamily="49" charset="-122"/>
              </a:rPr>
              <a:t>分析：</a:t>
            </a:r>
            <a:r>
              <a:rPr lang="zh-CN" altLang="en-US" sz="3600" b="1">
                <a:latin typeface="楷体" panose="02010609060101010101" pitchFamily="49" charset="-122"/>
                <a:ea typeface="楷体" panose="02010609060101010101" pitchFamily="49" charset="-122"/>
              </a:rPr>
              <a:t>这一部分运用</a:t>
            </a:r>
            <a:r>
              <a:rPr lang="zh-CN" altLang="en-US" sz="3600" b="1">
                <a:solidFill>
                  <a:srgbClr val="FF0000"/>
                </a:solidFill>
                <a:latin typeface="楷体" panose="02010609060101010101" pitchFamily="49" charset="-122"/>
                <a:ea typeface="楷体" panose="02010609060101010101" pitchFamily="49" charset="-122"/>
              </a:rPr>
              <a:t>总写和细写相结合</a:t>
            </a:r>
            <a:r>
              <a:rPr lang="zh-CN" altLang="en-US" sz="3600" b="1">
                <a:latin typeface="楷体" panose="02010609060101010101" pitchFamily="49" charset="-122"/>
                <a:ea typeface="楷体" panose="02010609060101010101" pitchFamily="49" charset="-122"/>
              </a:rPr>
              <a:t>的写法。 </a:t>
            </a:r>
          </a:p>
        </p:txBody>
      </p:sp>
      <p:sp>
        <p:nvSpPr>
          <p:cNvPr id="8" name="文本框 7"/>
          <p:cNvSpPr txBox="1"/>
          <p:nvPr/>
        </p:nvSpPr>
        <p:spPr>
          <a:xfrm>
            <a:off x="91440" y="2175967"/>
            <a:ext cx="12100560" cy="1138773"/>
          </a:xfrm>
          <a:prstGeom prst="rect">
            <a:avLst/>
          </a:prstGeom>
          <a:noFill/>
          <a:ln>
            <a:solidFill>
              <a:schemeClr val="accent1"/>
            </a:solidFill>
          </a:ln>
        </p:spPr>
        <p:txBody>
          <a:bodyPr wrap="square">
            <a:spAutoFit/>
          </a:bodyPr>
          <a:lstStyle/>
          <a:p>
            <a:r>
              <a:rPr lang="zh-CN" altLang="en-US" sz="3200" b="1">
                <a:solidFill>
                  <a:srgbClr val="FF0000"/>
                </a:solidFill>
                <a:latin typeface="楷体" panose="02010609060101010101" pitchFamily="49" charset="-122"/>
                <a:ea typeface="楷体" panose="02010609060101010101" pitchFamily="49" charset="-122"/>
              </a:rPr>
              <a:t>总写：</a:t>
            </a:r>
            <a:r>
              <a:rPr lang="zh-CN" altLang="en-US" sz="3600" b="1">
                <a:latin typeface="楷体" panose="02010609060101010101" pitchFamily="49" charset="-122"/>
                <a:ea typeface="楷体" panose="02010609060101010101" pitchFamily="49" charset="-122"/>
              </a:rPr>
              <a:t>粗笔勾勒。</a:t>
            </a:r>
            <a:r>
              <a:rPr lang="zh-CN" altLang="en-US" sz="3200" b="1">
                <a:latin typeface="楷体" panose="02010609060101010101" pitchFamily="49" charset="-122"/>
                <a:ea typeface="楷体" panose="02010609060101010101" pitchFamily="49" charset="-122"/>
              </a:rPr>
              <a:t>“覆压三百余里”，言其占地之广，“隔离天日”，状其楼阁之高；“骊山”两句，写其倚山傍水，规模宏大。 </a:t>
            </a:r>
          </a:p>
        </p:txBody>
      </p:sp>
      <p:sp>
        <p:nvSpPr>
          <p:cNvPr id="10" name="文本框 9"/>
          <p:cNvSpPr txBox="1"/>
          <p:nvPr/>
        </p:nvSpPr>
        <p:spPr>
          <a:xfrm>
            <a:off x="45720" y="3659258"/>
            <a:ext cx="11978640" cy="1631216"/>
          </a:xfrm>
          <a:prstGeom prst="rect">
            <a:avLst/>
          </a:prstGeom>
          <a:noFill/>
          <a:ln>
            <a:solidFill>
              <a:schemeClr val="accent1"/>
            </a:solidFill>
          </a:ln>
        </p:spPr>
        <p:txBody>
          <a:bodyPr wrap="square">
            <a:spAutoFit/>
          </a:bodyPr>
          <a:lstStyle/>
          <a:p>
            <a:r>
              <a:rPr lang="zh-CN" altLang="en-US" sz="3200" b="1">
                <a:solidFill>
                  <a:srgbClr val="FF0000"/>
                </a:solidFill>
                <a:latin typeface="楷体" panose="02010609060101010101" pitchFamily="49" charset="-122"/>
                <a:ea typeface="楷体" panose="02010609060101010101" pitchFamily="49" charset="-122"/>
              </a:rPr>
              <a:t>细写</a:t>
            </a:r>
            <a:r>
              <a:rPr lang="zh-CN" altLang="en-US" sz="3200" b="1">
                <a:latin typeface="楷体" panose="02010609060101010101" pitchFamily="49" charset="-122"/>
                <a:ea typeface="楷体" panose="02010609060101010101" pitchFamily="49" charset="-122"/>
              </a:rPr>
              <a:t>：</a:t>
            </a:r>
            <a:r>
              <a:rPr lang="zh-CN" altLang="en-US" sz="3600" b="1">
                <a:latin typeface="楷体" panose="02010609060101010101" pitchFamily="49" charset="-122"/>
                <a:ea typeface="楷体" panose="02010609060101010101" pitchFamily="49" charset="-122"/>
              </a:rPr>
              <a:t>精描细绘。</a:t>
            </a:r>
            <a:r>
              <a:rPr lang="zh-CN" altLang="en-US" sz="3200" b="1">
                <a:latin typeface="楷体" panose="02010609060101010101" pitchFamily="49" charset="-122"/>
                <a:ea typeface="楷体" panose="02010609060101010101" pitchFamily="49" charset="-122"/>
              </a:rPr>
              <a:t>先写重搂叠阁、长廊高檐，不计其数；再以长桥如龙、复道似虹映衬宫宇之宏伟、楼阁之高大；再写宫殿内景，以歌舞之纷繁衬托宫殿之众多，又为下文美女充盈宫室作铺垫。</a:t>
            </a:r>
          </a:p>
        </p:txBody>
      </p:sp>
      <p:sp>
        <p:nvSpPr>
          <p:cNvPr id="11" name="文本框 10"/>
          <p:cNvSpPr txBox="1"/>
          <p:nvPr/>
        </p:nvSpPr>
        <p:spPr>
          <a:xfrm>
            <a:off x="701040" y="5802540"/>
            <a:ext cx="10698480" cy="646331"/>
          </a:xfrm>
          <a:prstGeom prst="rect">
            <a:avLst/>
          </a:prstGeom>
          <a:solidFill>
            <a:schemeClr val="accent2">
              <a:lumMod val="60000"/>
              <a:lumOff val="40000"/>
            </a:schemeClr>
          </a:solidFill>
        </p:spPr>
        <p:txBody>
          <a:bodyPr wrap="square">
            <a:spAutoFit/>
          </a:bodyPr>
          <a:lstStyle/>
          <a:p>
            <a:r>
              <a:rPr kumimoji="0" lang="zh-CN" altLang="en-US" sz="36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作者</a:t>
            </a:r>
            <a:r>
              <a:rPr kumimoji="0" lang="zh-CN" altLang="en-US" sz="36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由远及近，由外及里</a:t>
            </a:r>
            <a:r>
              <a:rPr kumimoji="0" lang="zh-CN" altLang="en-US" sz="36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逐一介绍了阿房宫之奇观。</a:t>
            </a:r>
            <a:endParaRPr lang="zh-CN" altLang="en-US" sz="2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0" grpId="0" animBg="1"/>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75034" y="1114082"/>
            <a:ext cx="11657886" cy="5016758"/>
          </a:xfrm>
          <a:prstGeom prst="rect">
            <a:avLst/>
          </a:prstGeom>
          <a:noFill/>
        </p:spPr>
        <p:txBody>
          <a:bodyPr wrap="square">
            <a:spAutoFit/>
          </a:bodyPr>
          <a:lstStyle/>
          <a:p>
            <a:pPr lvl="0">
              <a:defRPr/>
            </a:pPr>
            <a:r>
              <a:rPr lang="zh-CN" altLang="en-US" sz="4000" b="1" smtClean="0">
                <a:solidFill>
                  <a:prstClr val="black"/>
                </a:solidFill>
                <a:latin typeface="楷体" panose="02010609060101010101" pitchFamily="49" charset="-122"/>
                <a:ea typeface="楷体" panose="02010609060101010101" pitchFamily="49" charset="-122"/>
              </a:rPr>
              <a:t>▷</a:t>
            </a:r>
            <a:r>
              <a:rPr lang="zh-CN" altLang="en-US" sz="4000" b="1" u="sng">
                <a:solidFill>
                  <a:srgbClr val="FF0000"/>
                </a:solidFill>
                <a:latin typeface="楷体" panose="02010609060101010101" pitchFamily="49" charset="-122"/>
                <a:ea typeface="楷体" panose="02010609060101010101" pitchFamily="49" charset="-122"/>
              </a:rPr>
              <a:t>前后</a:t>
            </a:r>
            <a:r>
              <a:rPr kumimoji="0" lang="zh-CN" altLang="en-US" sz="4000" b="1" i="0" u="sng"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rPr>
              <a:t>自然照应</a:t>
            </a:r>
            <a:r>
              <a:rPr kumimoji="0" lang="zh-CN" altLang="en-US" sz="40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rPr>
              <a:t>。如写楼阁“各抱地势”与前文“骊山北构而西折，直走咸阳”这一广阔背景相连。</a:t>
            </a:r>
            <a:endParaRPr kumimoji="0" lang="en-US" altLang="zh-CN" sz="40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endParaRPr>
          </a:p>
          <a:p>
            <a:pPr lvl="0">
              <a:defRPr/>
            </a:pPr>
            <a:r>
              <a:rPr lang="zh-CN" altLang="en-US" sz="4000" b="1">
                <a:solidFill>
                  <a:prstClr val="black"/>
                </a:solidFill>
                <a:latin typeface="楷体" panose="02010609060101010101" pitchFamily="49" charset="-122"/>
                <a:ea typeface="楷体" panose="02010609060101010101" pitchFamily="49" charset="-122"/>
              </a:rPr>
              <a:t>▷</a:t>
            </a:r>
            <a:r>
              <a:rPr lang="zh-CN" altLang="en-US" sz="4000" b="1" u="sng">
                <a:solidFill>
                  <a:srgbClr val="FF0000"/>
                </a:solidFill>
                <a:latin typeface="楷体" panose="02010609060101010101" pitchFamily="49" charset="-122"/>
                <a:ea typeface="楷体" panose="02010609060101010101" pitchFamily="49" charset="-122"/>
              </a:rPr>
              <a:t>比喻贴切生动</a:t>
            </a:r>
            <a:r>
              <a:rPr lang="zh-CN" altLang="en-US" sz="4000" b="1">
                <a:solidFill>
                  <a:prstClr val="black"/>
                </a:solidFill>
                <a:latin typeface="楷体" panose="02010609060101010101" pitchFamily="49" charset="-122"/>
                <a:ea typeface="楷体" panose="02010609060101010101" pitchFamily="49" charset="-122"/>
              </a:rPr>
              <a:t>。</a:t>
            </a:r>
            <a:r>
              <a:rPr kumimoji="0" lang="zh-CN" altLang="en-US" sz="40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rPr>
              <a:t>例“长桥卧波，复道行空”，用笔经济，形象生动。</a:t>
            </a:r>
            <a:endParaRPr kumimoji="0" lang="en-US" altLang="zh-CN" sz="40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endParaRPr>
          </a:p>
          <a:p>
            <a:pPr lvl="0">
              <a:defRPr/>
            </a:pPr>
            <a:r>
              <a:rPr lang="zh-CN" altLang="en-US" sz="4000" b="1">
                <a:solidFill>
                  <a:prstClr val="black"/>
                </a:solidFill>
                <a:latin typeface="楷体" panose="02010609060101010101" pitchFamily="49" charset="-122"/>
                <a:ea typeface="楷体" panose="02010609060101010101" pitchFamily="49" charset="-122"/>
              </a:rPr>
              <a:t>▷</a:t>
            </a:r>
            <a:r>
              <a:rPr lang="zh-CN" altLang="en-US" sz="4000" b="1" u="sng">
                <a:solidFill>
                  <a:srgbClr val="FF0000"/>
                </a:solidFill>
                <a:latin typeface="楷体" panose="02010609060101010101" pitchFamily="49" charset="-122"/>
                <a:ea typeface="楷体" panose="02010609060101010101" pitchFamily="49" charset="-122"/>
              </a:rPr>
              <a:t>动态描绘</a:t>
            </a:r>
            <a:r>
              <a:rPr kumimoji="0" lang="zh-CN" altLang="en-US" sz="40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rPr>
              <a:t>。例如以“溶溶”描绘“二川”流动的样子，以暖响和风雨写歌舞，状声摹形，引人入胜。</a:t>
            </a:r>
            <a:endParaRPr kumimoji="0" lang="en-US" altLang="zh-CN" sz="40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endParaRPr>
          </a:p>
          <a:p>
            <a:pPr lvl="0">
              <a:defRPr/>
            </a:pPr>
            <a:r>
              <a:rPr lang="zh-CN" altLang="en-US" sz="4000" b="1">
                <a:solidFill>
                  <a:prstClr val="black"/>
                </a:solidFill>
                <a:latin typeface="楷体" panose="02010609060101010101" pitchFamily="49" charset="-122"/>
                <a:ea typeface="楷体" panose="02010609060101010101" pitchFamily="49" charset="-122"/>
              </a:rPr>
              <a:t>▷</a:t>
            </a:r>
            <a:r>
              <a:rPr lang="zh-CN" altLang="en-US" sz="4000" b="1" u="sng">
                <a:solidFill>
                  <a:srgbClr val="FF0000"/>
                </a:solidFill>
                <a:latin typeface="楷体" panose="02010609060101010101" pitchFamily="49" charset="-122"/>
                <a:ea typeface="楷体" panose="02010609060101010101" pitchFamily="49" charset="-122"/>
              </a:rPr>
              <a:t>对偶排比句式的运用则使文句音节铿锵，音韵和谐</a:t>
            </a:r>
            <a:r>
              <a:rPr kumimoji="0" lang="zh-CN" altLang="en-US" sz="40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rPr>
              <a:t>。</a:t>
            </a:r>
          </a:p>
          <a:p>
            <a:pPr marL="0" marR="0" lvl="0" indent="0" algn="l" defTabSz="914400" rtl="0" eaLnBrk="1" fontAlgn="auto" latinLnBrk="0" hangingPunct="1">
              <a:spcBef>
                <a:spcPct val="0"/>
              </a:spcBef>
              <a:spcAft>
                <a:spcPct val="0"/>
              </a:spcAft>
              <a:buClrTx/>
              <a:buSzTx/>
              <a:buFontTx/>
              <a:buNone/>
              <a:defRPr/>
            </a:pPr>
            <a:r>
              <a:rPr kumimoji="0" lang="zh-CN" altLang="en-US" sz="40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rPr>
              <a:t>寥寥百十字，阿房宫之奢华尽现读者眼前。</a:t>
            </a:r>
          </a:p>
        </p:txBody>
      </p:sp>
      <p:sp>
        <p:nvSpPr>
          <p:cNvPr id="2" name="TextBox 1"/>
          <p:cNvSpPr txBox="1"/>
          <p:nvPr/>
        </p:nvSpPr>
        <p:spPr>
          <a:xfrm>
            <a:off x="699247" y="255494"/>
            <a:ext cx="2944905" cy="64633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lvl="0">
              <a:spcBef>
                <a:spcPct val="0"/>
              </a:spcBef>
              <a:spcAft>
                <a:spcPct val="0"/>
              </a:spcAft>
              <a:defRPr/>
            </a:pPr>
            <a:r>
              <a:rPr lang="zh-CN" altLang="en-US" sz="3600" b="1">
                <a:solidFill>
                  <a:srgbClr val="FF0000"/>
                </a:solidFill>
                <a:latin typeface="楷体" panose="02010609060101010101" pitchFamily="49" charset="-122"/>
                <a:ea typeface="楷体" panose="02010609060101010101" pitchFamily="49" charset="-122"/>
              </a:rPr>
              <a:t>艺术感染力</a:t>
            </a:r>
            <a:r>
              <a:rPr lang="zh-CN" altLang="en-US" sz="3600" b="1">
                <a:solidFill>
                  <a:prstClr val="black"/>
                </a:solidFill>
                <a:latin typeface="楷体" panose="02010609060101010101" pitchFamily="49" charset="-122"/>
                <a:ea typeface="楷体" panose="02010609060101010101" pitchFamily="49" charset="-122"/>
              </a:rPr>
              <a:t>：</a:t>
            </a:r>
            <a:endParaRPr lang="en-US" altLang="zh-CN" sz="3600" b="1">
              <a:solidFill>
                <a:prstClr val="black"/>
              </a:solidFill>
              <a:latin typeface="楷体" panose="02010609060101010101" pitchFamily="49" charset="-122"/>
              <a:ea typeface="楷体" panose="02010609060101010101" pitchFamily="49" charset="-122"/>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0270" y="0"/>
            <a:ext cx="10354235" cy="6902823"/>
          </a:xfrm>
          <a:prstGeom prst="rect">
            <a:avLst/>
          </a:prstGeom>
        </p:spPr>
      </p:pic>
      <p:pic>
        <p:nvPicPr>
          <p:cNvPr id="4" name="内容占位符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1"/>
            <a:ext cx="12290612" cy="6931905"/>
          </a:xfr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80780" y="392943"/>
            <a:ext cx="11484499" cy="6001643"/>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marL="0" marR="0" lvl="0" indent="0" algn="l" defTabSz="914400" rtl="0" eaLnBrk="1" fontAlgn="auto" latinLnBrk="0" hangingPunct="1">
              <a:lnSpc>
                <a:spcPct val="200000"/>
              </a:lnSpc>
              <a:spcBef>
                <a:spcPct val="0"/>
              </a:spcBef>
              <a:spcAft>
                <a:spcPct val="0"/>
              </a:spcAft>
              <a:buClrTx/>
              <a:buSzTx/>
              <a:buFontTx/>
              <a:buNone/>
              <a:defRPr/>
            </a:pPr>
            <a:r>
              <a:rPr kumimoji="0" lang="zh-CN" altLang="en-US" sz="3200" b="1" i="0" u="none" strike="noStrike" kern="1200" cap="none" spc="0" normalizeH="0" baseline="0" noProof="0" smtClean="0">
                <a:ln>
                  <a:noFill/>
                </a:ln>
                <a:solidFill>
                  <a:srgbClr val="FF0000"/>
                </a:solidFill>
                <a:effectLst/>
                <a:uLnTx/>
                <a:uFillTx/>
                <a:latin typeface="楷体" panose="02010609060101010101" pitchFamily="49" charset="-122"/>
                <a:ea typeface="楷体" panose="02010609060101010101" pitchFamily="49" charset="-122"/>
                <a:cs typeface="+mn-cs"/>
              </a:rPr>
              <a:t>妃嫔</a:t>
            </a:r>
            <a:r>
              <a:rPr kumimoji="0" lang="zh-CN" altLang="en-US" sz="32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媵嫱</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32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王子皇孙</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，辞楼下殿，</a:t>
            </a:r>
            <a:r>
              <a:rPr kumimoji="0" lang="zh-CN" altLang="en-US" sz="32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辇</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来于秦</a:t>
            </a:r>
            <a:r>
              <a:rPr kumimoji="0" lang="zh-CN" altLang="en-US" sz="3200" b="1" i="0" u="none" strike="noStrike" kern="1200" cap="none" spc="0" normalizeH="0" baseline="0" noProof="0" smtClean="0">
                <a:ln>
                  <a:noFill/>
                </a:ln>
                <a:solidFill>
                  <a:prstClr val="black"/>
                </a:solidFill>
                <a:effectLst/>
                <a:uLnTx/>
                <a:uFillTx/>
                <a:latin typeface="楷体" panose="02010609060101010101" pitchFamily="49" charset="-122"/>
                <a:ea typeface="楷体" panose="02010609060101010101" pitchFamily="49" charset="-122"/>
                <a:cs typeface="+mn-cs"/>
              </a:rPr>
              <a:t>。朝</a:t>
            </a:r>
            <a:r>
              <a:rPr kumimoji="0" lang="zh-CN" altLang="en-US" sz="3200" b="1" i="0" u="sng" strike="noStrike" kern="1200" cap="none" spc="0" normalizeH="0" baseline="0" noProof="0">
                <a:ln>
                  <a:noFill/>
                </a:ln>
                <a:solidFill>
                  <a:srgbClr val="C00000"/>
                </a:solidFill>
                <a:effectLst/>
                <a:uLnTx/>
                <a:uFillTx/>
                <a:latin typeface="楷体" panose="02010609060101010101" pitchFamily="49" charset="-122"/>
                <a:ea typeface="楷体" panose="02010609060101010101" pitchFamily="49" charset="-122"/>
                <a:cs typeface="+mn-cs"/>
              </a:rPr>
              <a:t>歌</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夜</a:t>
            </a:r>
            <a:r>
              <a:rPr lang="zh-CN" altLang="en-US" sz="3200" b="1" u="sng">
                <a:solidFill>
                  <a:srgbClr val="C00000"/>
                </a:solidFill>
                <a:latin typeface="楷体" panose="02010609060101010101" pitchFamily="49" charset="-122"/>
                <a:ea typeface="楷体" panose="02010609060101010101" pitchFamily="49" charset="-122"/>
              </a:rPr>
              <a:t>弦</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32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为</a:t>
            </a:r>
            <a:r>
              <a:rPr kumimoji="0" lang="zh-CN" altLang="en-US" sz="3200" b="1" i="0" u="none" strike="noStrike" kern="1200" cap="none" spc="0" normalizeH="0" baseline="0" noProof="0" smtClean="0">
                <a:ln>
                  <a:noFill/>
                </a:ln>
                <a:solidFill>
                  <a:prstClr val="black"/>
                </a:solidFill>
                <a:effectLst/>
                <a:uLnTx/>
                <a:uFillTx/>
                <a:latin typeface="楷体" panose="02010609060101010101" pitchFamily="49" charset="-122"/>
                <a:ea typeface="楷体" panose="02010609060101010101" pitchFamily="49" charset="-122"/>
                <a:cs typeface="+mn-cs"/>
              </a:rPr>
              <a:t>秦</a:t>
            </a:r>
            <a:endParaRPr kumimoji="0" lang="en-US" altLang="zh-CN" sz="3200" b="1" i="0" u="none" strike="noStrike" kern="1200" cap="none" spc="0" normalizeH="0" baseline="0" noProof="0" smtClean="0">
              <a:ln>
                <a:noFill/>
              </a:ln>
              <a:solidFill>
                <a:prstClr val="black"/>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auto" latinLnBrk="0" hangingPunct="1">
              <a:lnSpc>
                <a:spcPct val="200000"/>
              </a:lnSpc>
              <a:spcBef>
                <a:spcPct val="0"/>
              </a:spcBef>
              <a:spcAft>
                <a:spcPct val="0"/>
              </a:spcAft>
              <a:buClrTx/>
              <a:buSzTx/>
              <a:buFontTx/>
              <a:buNone/>
              <a:defRPr/>
            </a:pPr>
            <a:endParaRPr lang="en-US" altLang="zh-CN" sz="3200" b="1">
              <a:solidFill>
                <a:prstClr val="black"/>
              </a:solidFill>
              <a:latin typeface="楷体" panose="02010609060101010101" pitchFamily="49" charset="-122"/>
              <a:ea typeface="楷体" panose="02010609060101010101" pitchFamily="49" charset="-122"/>
            </a:endParaRPr>
          </a:p>
          <a:p>
            <a:pPr marL="0" marR="0" lvl="0" indent="0" algn="l" defTabSz="914400" rtl="0" eaLnBrk="1" fontAlgn="auto" latinLnBrk="0" hangingPunct="1">
              <a:lnSpc>
                <a:spcPct val="200000"/>
              </a:lnSpc>
              <a:spcBef>
                <a:spcPct val="0"/>
              </a:spcBef>
              <a:spcAft>
                <a:spcPct val="0"/>
              </a:spcAft>
              <a:buClrTx/>
              <a:buSzTx/>
              <a:buFontTx/>
              <a:buNone/>
              <a:defRPr/>
            </a:pPr>
            <a:r>
              <a:rPr kumimoji="0" lang="zh-CN" altLang="en-US" sz="3200" b="1" i="0" u="none" strike="noStrike" kern="1200" cap="none" spc="0" normalizeH="0" baseline="0" noProof="0" smtClean="0">
                <a:ln>
                  <a:noFill/>
                </a:ln>
                <a:solidFill>
                  <a:prstClr val="black"/>
                </a:solidFill>
                <a:effectLst/>
                <a:uLnTx/>
                <a:uFillTx/>
                <a:latin typeface="楷体" panose="02010609060101010101" pitchFamily="49" charset="-122"/>
                <a:ea typeface="楷体" panose="02010609060101010101" pitchFamily="49" charset="-122"/>
                <a:cs typeface="+mn-cs"/>
              </a:rPr>
              <a:t>宫人。明星</a:t>
            </a:r>
            <a:r>
              <a:rPr kumimoji="0" lang="zh-CN" altLang="en-US" sz="32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荧荧</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，开妆镜也</a:t>
            </a:r>
            <a:r>
              <a:rPr kumimoji="0" lang="zh-CN" altLang="en-US" sz="3200" b="1" i="0" u="none" strike="noStrike" kern="1200" cap="none" spc="0" normalizeH="0" baseline="0" noProof="0" smtClean="0">
                <a:ln>
                  <a:noFill/>
                </a:ln>
                <a:solidFill>
                  <a:prstClr val="black"/>
                </a:solidFill>
                <a:effectLst/>
                <a:uLnTx/>
                <a:uFillTx/>
                <a:latin typeface="楷体" panose="02010609060101010101" pitchFamily="49" charset="-122"/>
                <a:ea typeface="楷体" panose="02010609060101010101" pitchFamily="49" charset="-122"/>
                <a:cs typeface="+mn-cs"/>
              </a:rPr>
              <a:t>；绿</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云扰扰，梳晓鬟也</a:t>
            </a:r>
            <a:r>
              <a:rPr kumimoji="0" lang="zh-CN" altLang="en-US" sz="3200" b="1" i="0" u="none" strike="noStrike" kern="1200" cap="none" spc="0" normalizeH="0" baseline="0" noProof="0" smtClean="0">
                <a:ln>
                  <a:noFill/>
                </a:ln>
                <a:solidFill>
                  <a:prstClr val="black"/>
                </a:solidFill>
                <a:effectLst/>
                <a:uLnTx/>
                <a:uFillTx/>
                <a:latin typeface="楷体" panose="02010609060101010101" pitchFamily="49" charset="-122"/>
                <a:ea typeface="楷体" panose="02010609060101010101" pitchFamily="49" charset="-122"/>
                <a:cs typeface="+mn-cs"/>
              </a:rPr>
              <a:t>；渭</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流涨腻</a:t>
            </a:r>
            <a:r>
              <a:rPr kumimoji="0" lang="zh-CN" altLang="en-US" sz="3200" b="1" i="0" u="none" strike="noStrike" kern="1200" cap="none" spc="0" normalizeH="0" baseline="0" noProof="0" smtClean="0">
                <a:ln>
                  <a:noFill/>
                </a:ln>
                <a:solidFill>
                  <a:prstClr val="black"/>
                </a:solidFill>
                <a:effectLst/>
                <a:uLnTx/>
                <a:uFillTx/>
                <a:latin typeface="楷体" panose="02010609060101010101" pitchFamily="49" charset="-122"/>
                <a:ea typeface="楷体" panose="02010609060101010101" pitchFamily="49" charset="-122"/>
                <a:cs typeface="+mn-cs"/>
              </a:rPr>
              <a:t>，</a:t>
            </a:r>
            <a:endParaRPr kumimoji="0" lang="en-US" altLang="zh-CN" sz="3200" b="1" i="0" u="none" strike="noStrike" kern="1200" cap="none" spc="0" normalizeH="0" baseline="0" noProof="0" smtClean="0">
              <a:ln>
                <a:noFill/>
              </a:ln>
              <a:solidFill>
                <a:prstClr val="black"/>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auto" latinLnBrk="0" hangingPunct="1">
              <a:lnSpc>
                <a:spcPct val="200000"/>
              </a:lnSpc>
              <a:spcBef>
                <a:spcPct val="0"/>
              </a:spcBef>
              <a:spcAft>
                <a:spcPct val="0"/>
              </a:spcAft>
              <a:buClrTx/>
              <a:buSzTx/>
              <a:buFontTx/>
              <a:buNone/>
              <a:defRPr/>
            </a:pPr>
            <a:endParaRPr lang="en-US" altLang="zh-CN" sz="3200" b="1">
              <a:solidFill>
                <a:prstClr val="black"/>
              </a:solidFill>
              <a:latin typeface="楷体" panose="02010609060101010101" pitchFamily="49" charset="-122"/>
              <a:ea typeface="楷体" panose="02010609060101010101" pitchFamily="49" charset="-122"/>
            </a:endParaRPr>
          </a:p>
          <a:p>
            <a:pPr marL="0" marR="0" lvl="0" indent="0" algn="l" defTabSz="914400" rtl="0" eaLnBrk="1" fontAlgn="auto" latinLnBrk="0" hangingPunct="1">
              <a:lnSpc>
                <a:spcPct val="200000"/>
              </a:lnSpc>
              <a:spcBef>
                <a:spcPct val="0"/>
              </a:spcBef>
              <a:spcAft>
                <a:spcPct val="0"/>
              </a:spcAft>
              <a:buClrTx/>
              <a:buSzTx/>
              <a:buFontTx/>
              <a:buNone/>
              <a:defRPr/>
            </a:pPr>
            <a:r>
              <a:rPr kumimoji="0" lang="zh-CN" altLang="en-US" sz="3200" b="1" i="0" u="none" strike="noStrike" kern="1200" cap="none" spc="0" normalizeH="0" baseline="0" noProof="0" smtClean="0">
                <a:ln>
                  <a:noFill/>
                </a:ln>
                <a:solidFill>
                  <a:prstClr val="black"/>
                </a:solidFill>
                <a:effectLst/>
                <a:uLnTx/>
                <a:uFillTx/>
                <a:latin typeface="楷体" panose="02010609060101010101" pitchFamily="49" charset="-122"/>
                <a:ea typeface="楷体" panose="02010609060101010101" pitchFamily="49" charset="-122"/>
                <a:cs typeface="+mn-cs"/>
              </a:rPr>
              <a:t>弃</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脂水也</a:t>
            </a:r>
            <a:r>
              <a:rPr kumimoji="0" lang="zh-CN" altLang="en-US" sz="3200" b="1" i="0" u="none" strike="noStrike" kern="1200" cap="none" spc="0" normalizeH="0" baseline="0" noProof="0" smtClean="0">
                <a:ln>
                  <a:noFill/>
                </a:ln>
                <a:solidFill>
                  <a:prstClr val="black"/>
                </a:solidFill>
                <a:effectLst/>
                <a:uLnTx/>
                <a:uFillTx/>
                <a:latin typeface="楷体" panose="02010609060101010101" pitchFamily="49" charset="-122"/>
                <a:ea typeface="楷体" panose="02010609060101010101" pitchFamily="49" charset="-122"/>
                <a:cs typeface="+mn-cs"/>
              </a:rPr>
              <a:t>；烟</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斜雾横，焚椒兰也</a:t>
            </a:r>
            <a:r>
              <a:rPr kumimoji="0" lang="zh-CN" altLang="en-US" sz="3200" b="1" i="0" u="none" strike="noStrike" kern="1200" cap="none" spc="0" normalizeH="0" baseline="0" noProof="0" smtClean="0">
                <a:ln>
                  <a:noFill/>
                </a:ln>
                <a:solidFill>
                  <a:prstClr val="black"/>
                </a:solidFill>
                <a:effectLst/>
                <a:uLnTx/>
                <a:uFillTx/>
                <a:latin typeface="楷体" panose="02010609060101010101" pitchFamily="49" charset="-122"/>
                <a:ea typeface="楷体" panose="02010609060101010101" pitchFamily="49" charset="-122"/>
                <a:cs typeface="+mn-cs"/>
              </a:rPr>
              <a:t>。雷霆</a:t>
            </a:r>
            <a:r>
              <a:rPr kumimoji="0" lang="zh-CN" altLang="en-US" sz="32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乍</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惊，宫车过也</a:t>
            </a:r>
            <a:r>
              <a:rPr kumimoji="0" lang="zh-CN" altLang="en-US" sz="3200" b="1" i="0" u="none" strike="noStrike" kern="1200" cap="none" spc="0" normalizeH="0" baseline="0" noProof="0" smtClean="0">
                <a:ln>
                  <a:noFill/>
                </a:ln>
                <a:solidFill>
                  <a:prstClr val="black"/>
                </a:solidFill>
                <a:effectLst/>
                <a:uLnTx/>
                <a:uFillTx/>
                <a:latin typeface="楷体" panose="02010609060101010101" pitchFamily="49" charset="-122"/>
                <a:ea typeface="楷体" panose="02010609060101010101" pitchFamily="49" charset="-122"/>
                <a:cs typeface="+mn-cs"/>
              </a:rPr>
              <a:t>；辘辘</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远听，</a:t>
            </a:r>
            <a:r>
              <a:rPr kumimoji="0" lang="zh-CN" altLang="en-US" sz="32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杳</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不知其所</a:t>
            </a:r>
            <a:r>
              <a:rPr kumimoji="0" lang="zh-CN" altLang="en-US" sz="32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之</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也。</a:t>
            </a:r>
            <a:endParaRPr kumimoji="0" lang="en-US" altLang="zh-CN"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5" name="圆角矩形 4"/>
          <p:cNvSpPr/>
          <p:nvPr/>
        </p:nvSpPr>
        <p:spPr>
          <a:xfrm>
            <a:off x="0" y="69450"/>
            <a:ext cx="5593880" cy="646986"/>
          </a:xfrm>
          <a:prstGeom prst="roundRect">
            <a:avLst/>
          </a:prstGeom>
        </p:spPr>
        <p:style>
          <a:lnRef idx="2">
            <a:schemeClr val="accent6"/>
          </a:lnRef>
          <a:fillRef idx="1">
            <a:schemeClr val="lt1"/>
          </a:fillRef>
          <a:effectRef idx="0">
            <a:schemeClr val="accent6"/>
          </a:effectRef>
          <a:fontRef idx="minor">
            <a:schemeClr val="dk1"/>
          </a:fontRef>
        </p:style>
        <p:txBody>
          <a:bodyPr wrap="none">
            <a:spAutoFit/>
          </a:bodyPr>
          <a:lstStyle/>
          <a:p>
            <a:r>
              <a:rPr lang="zh-CN" altLang="en-US" sz="3200" b="1">
                <a:solidFill>
                  <a:srgbClr val="7030A0"/>
                </a:solidFill>
                <a:latin typeface="微软雅黑" panose="020B0503020204020204" charset="-122"/>
                <a:ea typeface="微软雅黑" panose="020B0503020204020204" charset="-122"/>
              </a:rPr>
              <a:t>六国王侯的宫妃、女儿、孙女</a:t>
            </a:r>
            <a:endParaRPr lang="zh-CN" altLang="en-US" sz="3200">
              <a:latin typeface="微软雅黑" panose="020B0503020204020204" charset="-122"/>
              <a:ea typeface="微软雅黑" panose="020B0503020204020204" charset="-122"/>
            </a:endParaRPr>
          </a:p>
        </p:txBody>
      </p:sp>
      <p:sp>
        <p:nvSpPr>
          <p:cNvPr id="7" name="圆角矩形 6"/>
          <p:cNvSpPr/>
          <p:nvPr/>
        </p:nvSpPr>
        <p:spPr>
          <a:xfrm>
            <a:off x="4663051" y="1352096"/>
            <a:ext cx="3688870" cy="646986"/>
          </a:xfrm>
          <a:prstGeom prst="round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zh-CN" altLang="en-US" sz="3200" b="1" smtClean="0">
                <a:solidFill>
                  <a:srgbClr val="7030A0"/>
                </a:solidFill>
                <a:latin typeface="微软雅黑" panose="020B0503020204020204" charset="-122"/>
                <a:ea typeface="微软雅黑" panose="020B0503020204020204" charset="-122"/>
              </a:rPr>
              <a:t>名作动，乘坐辇车</a:t>
            </a:r>
            <a:endParaRPr lang="zh-CN" altLang="en-US" sz="3200">
              <a:latin typeface="微软雅黑" panose="020B0503020204020204" charset="-122"/>
              <a:ea typeface="微软雅黑" panose="020B0503020204020204" charset="-122"/>
            </a:endParaRPr>
          </a:p>
        </p:txBody>
      </p:sp>
      <p:sp>
        <p:nvSpPr>
          <p:cNvPr id="8" name="圆角矩形 7"/>
          <p:cNvSpPr/>
          <p:nvPr/>
        </p:nvSpPr>
        <p:spPr>
          <a:xfrm>
            <a:off x="1652970" y="2023870"/>
            <a:ext cx="2287940" cy="646986"/>
          </a:xfrm>
          <a:prstGeom prst="roundRect">
            <a:avLst/>
          </a:prstGeom>
        </p:spPr>
        <p:style>
          <a:lnRef idx="2">
            <a:schemeClr val="accent6"/>
          </a:lnRef>
          <a:fillRef idx="1">
            <a:schemeClr val="lt1"/>
          </a:fillRef>
          <a:effectRef idx="0">
            <a:schemeClr val="accent6"/>
          </a:effectRef>
          <a:fontRef idx="minor">
            <a:schemeClr val="dk1"/>
          </a:fontRef>
        </p:style>
        <p:txBody>
          <a:bodyPr wrap="none">
            <a:spAutoFit/>
          </a:bodyPr>
          <a:lstStyle/>
          <a:p>
            <a:r>
              <a:rPr lang="zh-CN" altLang="en-US" sz="3200" b="1">
                <a:solidFill>
                  <a:srgbClr val="7030A0"/>
                </a:solidFill>
                <a:latin typeface="微软雅黑" panose="020B0503020204020204" charset="-122"/>
                <a:ea typeface="微软雅黑" panose="020B0503020204020204" charset="-122"/>
              </a:rPr>
              <a:t>明亮的样子</a:t>
            </a:r>
            <a:endParaRPr lang="zh-CN" altLang="en-US" sz="3200">
              <a:latin typeface="微软雅黑" panose="020B0503020204020204" charset="-122"/>
              <a:ea typeface="微软雅黑" panose="020B0503020204020204" charset="-122"/>
            </a:endParaRPr>
          </a:p>
        </p:txBody>
      </p:sp>
      <p:sp>
        <p:nvSpPr>
          <p:cNvPr id="9" name="圆角矩形 8"/>
          <p:cNvSpPr/>
          <p:nvPr/>
        </p:nvSpPr>
        <p:spPr>
          <a:xfrm>
            <a:off x="10246902" y="1283860"/>
            <a:ext cx="1067136" cy="646986"/>
          </a:xfrm>
          <a:prstGeom prst="roundRect">
            <a:avLst/>
          </a:prstGeom>
        </p:spPr>
        <p:style>
          <a:lnRef idx="2">
            <a:schemeClr val="accent6"/>
          </a:lnRef>
          <a:fillRef idx="1">
            <a:schemeClr val="lt1"/>
          </a:fillRef>
          <a:effectRef idx="0">
            <a:schemeClr val="accent6"/>
          </a:effectRef>
          <a:fontRef idx="minor">
            <a:schemeClr val="dk1"/>
          </a:fontRef>
        </p:style>
        <p:txBody>
          <a:bodyPr wrap="none">
            <a:spAutoFit/>
          </a:bodyPr>
          <a:lstStyle/>
          <a:p>
            <a:r>
              <a:rPr lang="zh-CN" altLang="en-US" sz="3200" b="1">
                <a:solidFill>
                  <a:srgbClr val="7030A0"/>
                </a:solidFill>
                <a:latin typeface="微软雅黑" panose="020B0503020204020204" charset="-122"/>
                <a:ea typeface="微软雅黑" panose="020B0503020204020204" charset="-122"/>
              </a:rPr>
              <a:t>成为</a:t>
            </a:r>
            <a:endParaRPr lang="zh-CN" altLang="en-US" sz="3200">
              <a:latin typeface="微软雅黑" panose="020B0503020204020204" charset="-122"/>
              <a:ea typeface="微软雅黑" panose="020B0503020204020204" charset="-122"/>
            </a:endParaRPr>
          </a:p>
        </p:txBody>
      </p:sp>
      <p:sp>
        <p:nvSpPr>
          <p:cNvPr id="10" name="圆角矩形 9"/>
          <p:cNvSpPr/>
          <p:nvPr/>
        </p:nvSpPr>
        <p:spPr>
          <a:xfrm>
            <a:off x="1448391" y="6178048"/>
            <a:ext cx="654340" cy="646986"/>
          </a:xfrm>
          <a:prstGeom prst="roundRect">
            <a:avLst/>
          </a:prstGeom>
        </p:spPr>
        <p:style>
          <a:lnRef idx="2">
            <a:schemeClr val="accent6"/>
          </a:lnRef>
          <a:fillRef idx="1">
            <a:schemeClr val="lt1"/>
          </a:fillRef>
          <a:effectRef idx="0">
            <a:schemeClr val="accent6"/>
          </a:effectRef>
          <a:fontRef idx="minor">
            <a:schemeClr val="dk1"/>
          </a:fontRef>
        </p:style>
        <p:txBody>
          <a:bodyPr wrap="none">
            <a:spAutoFit/>
          </a:bodyPr>
          <a:lstStyle/>
          <a:p>
            <a:r>
              <a:rPr lang="zh-CN" altLang="en-US" sz="3200" b="1">
                <a:solidFill>
                  <a:srgbClr val="7030A0"/>
                </a:solidFill>
                <a:latin typeface="微软雅黑" panose="020B0503020204020204" charset="-122"/>
                <a:ea typeface="微软雅黑" panose="020B0503020204020204" charset="-122"/>
              </a:rPr>
              <a:t>远</a:t>
            </a:r>
          </a:p>
        </p:txBody>
      </p:sp>
      <p:sp>
        <p:nvSpPr>
          <p:cNvPr id="11" name="圆角矩形 10"/>
          <p:cNvSpPr/>
          <p:nvPr/>
        </p:nvSpPr>
        <p:spPr>
          <a:xfrm>
            <a:off x="6997793" y="4041821"/>
            <a:ext cx="1067136" cy="646986"/>
          </a:xfrm>
          <a:prstGeom prst="roundRect">
            <a:avLst/>
          </a:prstGeom>
        </p:spPr>
        <p:style>
          <a:lnRef idx="2">
            <a:schemeClr val="accent6"/>
          </a:lnRef>
          <a:fillRef idx="1">
            <a:schemeClr val="lt1"/>
          </a:fillRef>
          <a:effectRef idx="0">
            <a:schemeClr val="accent6"/>
          </a:effectRef>
          <a:fontRef idx="minor">
            <a:schemeClr val="dk1"/>
          </a:fontRef>
        </p:style>
        <p:txBody>
          <a:bodyPr wrap="none">
            <a:spAutoFit/>
          </a:bodyPr>
          <a:lstStyle/>
          <a:p>
            <a:r>
              <a:rPr lang="zh-CN" altLang="en-US" sz="3200" b="1">
                <a:solidFill>
                  <a:srgbClr val="7030A0"/>
                </a:solidFill>
                <a:latin typeface="微软雅黑" panose="020B0503020204020204" charset="-122"/>
                <a:ea typeface="微软雅黑" panose="020B0503020204020204" charset="-122"/>
              </a:rPr>
              <a:t>突然</a:t>
            </a:r>
            <a:endParaRPr lang="zh-CN" altLang="en-US" sz="3200">
              <a:latin typeface="微软雅黑" panose="020B0503020204020204" charset="-122"/>
              <a:ea typeface="微软雅黑" panose="020B0503020204020204" charset="-122"/>
            </a:endParaRPr>
          </a:p>
        </p:txBody>
      </p:sp>
      <p:sp>
        <p:nvSpPr>
          <p:cNvPr id="12" name="圆角矩形 11"/>
          <p:cNvSpPr/>
          <p:nvPr/>
        </p:nvSpPr>
        <p:spPr>
          <a:xfrm>
            <a:off x="3338535" y="6121784"/>
            <a:ext cx="654340" cy="646986"/>
          </a:xfrm>
          <a:prstGeom prst="roundRect">
            <a:avLst/>
          </a:prstGeom>
        </p:spPr>
        <p:style>
          <a:lnRef idx="2">
            <a:schemeClr val="accent6"/>
          </a:lnRef>
          <a:fillRef idx="1">
            <a:schemeClr val="lt1"/>
          </a:fillRef>
          <a:effectRef idx="0">
            <a:schemeClr val="accent6"/>
          </a:effectRef>
          <a:fontRef idx="minor">
            <a:schemeClr val="dk1"/>
          </a:fontRef>
        </p:style>
        <p:txBody>
          <a:bodyPr wrap="none">
            <a:spAutoFit/>
          </a:bodyPr>
          <a:lstStyle/>
          <a:p>
            <a:r>
              <a:rPr lang="zh-CN" altLang="en-US" sz="3200" b="1">
                <a:solidFill>
                  <a:srgbClr val="7030A0"/>
                </a:solidFill>
                <a:latin typeface="微软雅黑" panose="020B0503020204020204" charset="-122"/>
                <a:ea typeface="微软雅黑" panose="020B0503020204020204" charset="-122"/>
              </a:rPr>
              <a:t>到</a:t>
            </a:r>
            <a:endParaRPr lang="zh-CN" altLang="en-US" sz="3200">
              <a:latin typeface="微软雅黑" panose="020B0503020204020204" charset="-122"/>
              <a:ea typeface="微软雅黑" panose="020B0503020204020204" charset="-122"/>
            </a:endParaRPr>
          </a:p>
        </p:txBody>
      </p:sp>
      <p:sp>
        <p:nvSpPr>
          <p:cNvPr id="14" name="圆角矩形 13"/>
          <p:cNvSpPr/>
          <p:nvPr/>
        </p:nvSpPr>
        <p:spPr>
          <a:xfrm>
            <a:off x="7345290" y="110536"/>
            <a:ext cx="4298070" cy="646986"/>
          </a:xfrm>
          <a:prstGeom prst="round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zh-CN" altLang="en-US" sz="3200" b="1" smtClean="0">
                <a:solidFill>
                  <a:srgbClr val="7030A0"/>
                </a:solidFill>
                <a:latin typeface="微软雅黑" panose="020B0503020204020204" charset="-122"/>
                <a:ea typeface="微软雅黑" panose="020B0503020204020204" charset="-122"/>
              </a:rPr>
              <a:t>名作动，唱歌；奏乐</a:t>
            </a:r>
            <a:endParaRPr lang="zh-CN" altLang="en-US" sz="3200">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P spid="12" grpId="0" animBg="1"/>
      <p:bldP spid="1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02920" y="591223"/>
            <a:ext cx="11034656" cy="4401205"/>
          </a:xfrm>
          <a:prstGeom prst="rect">
            <a:avLst/>
          </a:prstGeom>
          <a:noFill/>
        </p:spPr>
        <p:style>
          <a:lnRef idx="2">
            <a:schemeClr val="dk1"/>
          </a:lnRef>
          <a:fillRef idx="1">
            <a:schemeClr val="lt1"/>
          </a:fillRef>
          <a:effectRef idx="0">
            <a:schemeClr val="dk1"/>
          </a:effectRef>
          <a:fontRef idx="minor">
            <a:schemeClr val="dk1"/>
          </a:fontRef>
        </p:style>
        <p:txBody>
          <a:bodyPr wrap="square">
            <a:spAutoFit/>
          </a:bodyPr>
          <a:lstStyle/>
          <a:p>
            <a:pPr marL="0" marR="0" lvl="0" indent="0" algn="l" defTabSz="914400" rtl="0" eaLnBrk="1" fontAlgn="auto" latinLnBrk="0" hangingPunct="1">
              <a:spcBef>
                <a:spcPct val="0"/>
              </a:spcBef>
              <a:spcAft>
                <a:spcPct val="0"/>
              </a:spcAft>
              <a:buClrTx/>
              <a:buSzTx/>
              <a:buFontTx/>
              <a:buNone/>
              <a:defRPr/>
            </a:pPr>
            <a:r>
              <a:rPr kumimoji="0" lang="zh-CN" altLang="en-US" sz="4000" b="1" i="0" u="none" strike="noStrike" kern="1200" cap="none" spc="0" normalizeH="0" baseline="0" noProof="0" smtClean="0">
                <a:ln>
                  <a:noFill/>
                </a:ln>
                <a:solidFill>
                  <a:prstClr val="black"/>
                </a:solidFill>
                <a:effectLst/>
                <a:uLnTx/>
                <a:uFillTx/>
                <a:latin typeface="楷体" panose="02010609060101010101" pitchFamily="49" charset="-122"/>
                <a:ea typeface="楷体" panose="02010609060101010101" pitchFamily="49" charset="-122"/>
              </a:rPr>
              <a:t>修辞手法：</a:t>
            </a:r>
            <a:endParaRPr kumimoji="0" lang="en-US" altLang="zh-CN" sz="4000" b="1" i="0" u="none" strike="noStrike" kern="1200" cap="none" spc="0" normalizeH="0" baseline="0" noProof="0" smtClean="0">
              <a:ln>
                <a:noFill/>
              </a:ln>
              <a:solidFill>
                <a:prstClr val="black"/>
              </a:solidFill>
              <a:effectLst/>
              <a:uLnTx/>
              <a:uFillTx/>
              <a:latin typeface="楷体" panose="02010609060101010101" pitchFamily="49" charset="-122"/>
              <a:ea typeface="楷体" panose="02010609060101010101" pitchFamily="49" charset="-122"/>
            </a:endParaRPr>
          </a:p>
          <a:p>
            <a:pPr lvl="0">
              <a:spcBef>
                <a:spcPct val="0"/>
              </a:spcBef>
              <a:spcAft>
                <a:spcPct val="0"/>
              </a:spcAft>
              <a:defRPr/>
            </a:pPr>
            <a:r>
              <a:rPr lang="zh-CN" altLang="en-US" sz="4000" b="1">
                <a:solidFill>
                  <a:srgbClr val="002060"/>
                </a:solidFill>
                <a:latin typeface="楷体" panose="02010609060101010101" pitchFamily="49" charset="-122"/>
                <a:ea typeface="楷体" panose="02010609060101010101" pitchFamily="49" charset="-122"/>
              </a:rPr>
              <a:t>明星荧荧</a:t>
            </a:r>
            <a:r>
              <a:rPr lang="zh-CN" altLang="en-US" sz="4000" b="1">
                <a:solidFill>
                  <a:prstClr val="black"/>
                </a:solidFill>
                <a:latin typeface="楷体" panose="02010609060101010101" pitchFamily="49" charset="-122"/>
                <a:ea typeface="楷体" panose="02010609060101010101" pitchFamily="49" charset="-122"/>
              </a:rPr>
              <a:t>，开妆镜也</a:t>
            </a:r>
            <a:r>
              <a:rPr lang="zh-CN" altLang="en-US" sz="4000" b="1" smtClean="0">
                <a:solidFill>
                  <a:prstClr val="black"/>
                </a:solidFill>
                <a:latin typeface="楷体" panose="02010609060101010101" pitchFamily="49" charset="-122"/>
                <a:ea typeface="楷体" panose="02010609060101010101" pitchFamily="49" charset="-122"/>
              </a:rPr>
              <a:t>；</a:t>
            </a:r>
            <a:endParaRPr lang="en-US" altLang="zh-CN" sz="4000" b="1" smtClean="0">
              <a:solidFill>
                <a:prstClr val="black"/>
              </a:solidFill>
              <a:latin typeface="楷体" panose="02010609060101010101" pitchFamily="49" charset="-122"/>
              <a:ea typeface="楷体" panose="02010609060101010101" pitchFamily="49" charset="-122"/>
            </a:endParaRPr>
          </a:p>
          <a:p>
            <a:pPr lvl="0">
              <a:spcBef>
                <a:spcPct val="0"/>
              </a:spcBef>
              <a:spcAft>
                <a:spcPct val="0"/>
              </a:spcAft>
              <a:defRPr/>
            </a:pPr>
            <a:endParaRPr lang="en-US" altLang="zh-CN" sz="4000" b="1" smtClean="0">
              <a:solidFill>
                <a:prstClr val="black"/>
              </a:solidFill>
              <a:latin typeface="楷体" panose="02010609060101010101" pitchFamily="49" charset="-122"/>
              <a:ea typeface="楷体" panose="02010609060101010101" pitchFamily="49" charset="-122"/>
            </a:endParaRPr>
          </a:p>
          <a:p>
            <a:pPr lvl="0">
              <a:spcBef>
                <a:spcPct val="0"/>
              </a:spcBef>
              <a:spcAft>
                <a:spcPct val="0"/>
              </a:spcAft>
              <a:defRPr/>
            </a:pPr>
            <a:r>
              <a:rPr lang="zh-CN" altLang="en-US" sz="4000" b="1" smtClean="0">
                <a:solidFill>
                  <a:srgbClr val="002060"/>
                </a:solidFill>
                <a:latin typeface="楷体" panose="02010609060101010101" pitchFamily="49" charset="-122"/>
                <a:ea typeface="楷体" panose="02010609060101010101" pitchFamily="49" charset="-122"/>
              </a:rPr>
              <a:t>绿</a:t>
            </a:r>
            <a:r>
              <a:rPr lang="zh-CN" altLang="en-US" sz="4000" b="1">
                <a:solidFill>
                  <a:srgbClr val="002060"/>
                </a:solidFill>
                <a:latin typeface="楷体" panose="02010609060101010101" pitchFamily="49" charset="-122"/>
                <a:ea typeface="楷体" panose="02010609060101010101" pitchFamily="49" charset="-122"/>
              </a:rPr>
              <a:t>云扰扰</a:t>
            </a:r>
            <a:r>
              <a:rPr lang="zh-CN" altLang="en-US" sz="4000" b="1">
                <a:solidFill>
                  <a:prstClr val="black"/>
                </a:solidFill>
                <a:latin typeface="楷体" panose="02010609060101010101" pitchFamily="49" charset="-122"/>
                <a:ea typeface="楷体" panose="02010609060101010101" pitchFamily="49" charset="-122"/>
              </a:rPr>
              <a:t>，梳晓鬟也</a:t>
            </a:r>
            <a:r>
              <a:rPr lang="zh-CN" altLang="en-US" sz="4000" b="1" smtClean="0">
                <a:solidFill>
                  <a:prstClr val="black"/>
                </a:solidFill>
                <a:latin typeface="楷体" panose="02010609060101010101" pitchFamily="49" charset="-122"/>
                <a:ea typeface="楷体" panose="02010609060101010101" pitchFamily="49" charset="-122"/>
              </a:rPr>
              <a:t>；</a:t>
            </a:r>
            <a:endParaRPr lang="en-US" altLang="zh-CN" sz="4000" b="1" smtClean="0">
              <a:solidFill>
                <a:prstClr val="black"/>
              </a:solidFill>
              <a:latin typeface="楷体" panose="02010609060101010101" pitchFamily="49" charset="-122"/>
              <a:ea typeface="楷体" panose="02010609060101010101" pitchFamily="49" charset="-122"/>
            </a:endParaRPr>
          </a:p>
          <a:p>
            <a:pPr lvl="0">
              <a:spcBef>
                <a:spcPct val="0"/>
              </a:spcBef>
              <a:spcAft>
                <a:spcPct val="0"/>
              </a:spcAft>
              <a:defRPr/>
            </a:pPr>
            <a:endParaRPr lang="en-US" altLang="zh-CN" sz="4000" b="1" smtClean="0">
              <a:solidFill>
                <a:prstClr val="black"/>
              </a:solidFill>
              <a:latin typeface="楷体" panose="02010609060101010101" pitchFamily="49" charset="-122"/>
              <a:ea typeface="楷体" panose="02010609060101010101" pitchFamily="49" charset="-122"/>
            </a:endParaRPr>
          </a:p>
          <a:p>
            <a:pPr lvl="0">
              <a:spcBef>
                <a:spcPct val="0"/>
              </a:spcBef>
              <a:spcAft>
                <a:spcPct val="0"/>
              </a:spcAft>
              <a:defRPr/>
            </a:pPr>
            <a:endParaRPr lang="en-US" altLang="zh-CN" sz="4000" b="1" smtClean="0">
              <a:solidFill>
                <a:prstClr val="black"/>
              </a:solidFill>
              <a:latin typeface="楷体" panose="02010609060101010101" pitchFamily="49" charset="-122"/>
              <a:ea typeface="楷体" panose="02010609060101010101" pitchFamily="49" charset="-122"/>
            </a:endParaRPr>
          </a:p>
          <a:p>
            <a:pPr lvl="0">
              <a:spcBef>
                <a:spcPct val="0"/>
              </a:spcBef>
              <a:spcAft>
                <a:spcPct val="0"/>
              </a:spcAft>
              <a:defRPr/>
            </a:pPr>
            <a:r>
              <a:rPr lang="zh-CN" altLang="en-US" sz="4000" b="1" smtClean="0">
                <a:solidFill>
                  <a:prstClr val="black"/>
                </a:solidFill>
                <a:latin typeface="楷体" panose="02010609060101010101" pitchFamily="49" charset="-122"/>
                <a:ea typeface="楷体" panose="02010609060101010101" pitchFamily="49" charset="-122"/>
              </a:rPr>
              <a:t>渭</a:t>
            </a:r>
            <a:r>
              <a:rPr lang="zh-CN" altLang="en-US" sz="4000" b="1">
                <a:solidFill>
                  <a:prstClr val="black"/>
                </a:solidFill>
                <a:latin typeface="楷体" panose="02010609060101010101" pitchFamily="49" charset="-122"/>
                <a:ea typeface="楷体" panose="02010609060101010101" pitchFamily="49" charset="-122"/>
              </a:rPr>
              <a:t>流涨腻</a:t>
            </a:r>
            <a:r>
              <a:rPr lang="zh-CN" altLang="en-US" sz="4000" b="1" smtClean="0">
                <a:solidFill>
                  <a:prstClr val="black"/>
                </a:solidFill>
                <a:latin typeface="楷体" panose="02010609060101010101" pitchFamily="49" charset="-122"/>
                <a:ea typeface="楷体" panose="02010609060101010101" pitchFamily="49" charset="-122"/>
              </a:rPr>
              <a:t>，弃</a:t>
            </a:r>
            <a:r>
              <a:rPr lang="zh-CN" altLang="en-US" sz="4000" b="1">
                <a:solidFill>
                  <a:prstClr val="black"/>
                </a:solidFill>
                <a:latin typeface="楷体" panose="02010609060101010101" pitchFamily="49" charset="-122"/>
                <a:ea typeface="楷体" panose="02010609060101010101" pitchFamily="49" charset="-122"/>
              </a:rPr>
              <a:t>脂水也</a:t>
            </a:r>
            <a:r>
              <a:rPr lang="zh-CN" altLang="en-US" sz="4000" b="1" smtClean="0">
                <a:solidFill>
                  <a:prstClr val="black"/>
                </a:solidFill>
                <a:latin typeface="楷体" panose="02010609060101010101" pitchFamily="49" charset="-122"/>
                <a:ea typeface="楷体" panose="02010609060101010101" pitchFamily="49" charset="-122"/>
              </a:rPr>
              <a:t>；烟</a:t>
            </a:r>
            <a:r>
              <a:rPr lang="zh-CN" altLang="en-US" sz="4000" b="1">
                <a:solidFill>
                  <a:prstClr val="black"/>
                </a:solidFill>
                <a:latin typeface="楷体" panose="02010609060101010101" pitchFamily="49" charset="-122"/>
                <a:ea typeface="楷体" panose="02010609060101010101" pitchFamily="49" charset="-122"/>
              </a:rPr>
              <a:t>斜雾横，焚椒兰也</a:t>
            </a:r>
            <a:r>
              <a:rPr lang="zh-CN" altLang="en-US" sz="4000" b="1" smtClean="0">
                <a:solidFill>
                  <a:prstClr val="black"/>
                </a:solidFill>
                <a:latin typeface="楷体" panose="02010609060101010101" pitchFamily="49" charset="-122"/>
                <a:ea typeface="楷体" panose="02010609060101010101" pitchFamily="49" charset="-122"/>
              </a:rPr>
              <a:t>。</a:t>
            </a:r>
            <a:endParaRPr lang="en-US" altLang="zh-CN" sz="4000" b="1">
              <a:solidFill>
                <a:prstClr val="black"/>
              </a:solidFill>
              <a:latin typeface="楷体" panose="02010609060101010101" pitchFamily="49" charset="-122"/>
              <a:ea typeface="楷体" panose="02010609060101010101" pitchFamily="49" charset="-122"/>
            </a:endParaRPr>
          </a:p>
        </p:txBody>
      </p:sp>
      <p:sp>
        <p:nvSpPr>
          <p:cNvPr id="4" name="TextBox 3"/>
          <p:cNvSpPr txBox="1"/>
          <p:nvPr/>
        </p:nvSpPr>
        <p:spPr>
          <a:xfrm>
            <a:off x="3005865" y="591223"/>
            <a:ext cx="4121075" cy="646331"/>
          </a:xfrm>
          <a:prstGeom prst="rect">
            <a:avLst/>
          </a:prstGeom>
          <a:noFill/>
        </p:spPr>
        <p:txBody>
          <a:bodyPr wrap="square" rtlCol="0">
            <a:spAutoFit/>
          </a:bodyPr>
          <a:lstStyle/>
          <a:p>
            <a:r>
              <a:rPr lang="zh-CN" altLang="en-US" sz="3600" b="1" smtClean="0">
                <a:solidFill>
                  <a:srgbClr val="FF0000"/>
                </a:solidFill>
                <a:latin typeface="黑体" panose="02010609060101010101" pitchFamily="49" charset="-122"/>
                <a:ea typeface="黑体" panose="02010609060101010101" pitchFamily="49" charset="-122"/>
              </a:rPr>
              <a:t>暗喻、夸张、排比</a:t>
            </a:r>
            <a:endParaRPr lang="zh-CN" altLang="en-US" sz="3600" b="1">
              <a:solidFill>
                <a:srgbClr val="FF0000"/>
              </a:solidFill>
              <a:latin typeface="黑体" panose="02010609060101010101" pitchFamily="49" charset="-122"/>
              <a:ea typeface="黑体" panose="02010609060101010101" pitchFamily="49" charset="-122"/>
            </a:endParaRPr>
          </a:p>
        </p:txBody>
      </p:sp>
      <p:sp>
        <p:nvSpPr>
          <p:cNvPr id="5" name="TextBox 4"/>
          <p:cNvSpPr txBox="1"/>
          <p:nvPr/>
        </p:nvSpPr>
        <p:spPr>
          <a:xfrm>
            <a:off x="3562126" y="1819388"/>
            <a:ext cx="1112520" cy="646331"/>
          </a:xfrm>
          <a:prstGeom prst="rect">
            <a:avLst/>
          </a:prstGeom>
          <a:noFill/>
        </p:spPr>
        <p:txBody>
          <a:bodyPr wrap="square" rtlCol="0">
            <a:spAutoFit/>
          </a:bodyPr>
          <a:lstStyle/>
          <a:p>
            <a:r>
              <a:rPr lang="zh-CN" altLang="en-US" sz="3600" b="1" smtClean="0">
                <a:solidFill>
                  <a:srgbClr val="FF0000"/>
                </a:solidFill>
                <a:latin typeface="黑体" panose="02010609060101010101" pitchFamily="49" charset="-122"/>
                <a:ea typeface="黑体" panose="02010609060101010101" pitchFamily="49" charset="-122"/>
              </a:rPr>
              <a:t>本体</a:t>
            </a:r>
            <a:endParaRPr lang="zh-CN" altLang="en-US" sz="3600" b="1">
              <a:solidFill>
                <a:srgbClr val="FF0000"/>
              </a:solidFill>
              <a:latin typeface="黑体" panose="02010609060101010101" pitchFamily="49" charset="-122"/>
              <a:ea typeface="黑体" panose="02010609060101010101" pitchFamily="49" charset="-122"/>
            </a:endParaRPr>
          </a:p>
        </p:txBody>
      </p:sp>
      <p:sp>
        <p:nvSpPr>
          <p:cNvPr id="6" name="TextBox 5"/>
          <p:cNvSpPr txBox="1"/>
          <p:nvPr/>
        </p:nvSpPr>
        <p:spPr>
          <a:xfrm>
            <a:off x="957879" y="1819387"/>
            <a:ext cx="1112520" cy="646331"/>
          </a:xfrm>
          <a:prstGeom prst="rect">
            <a:avLst/>
          </a:prstGeom>
          <a:noFill/>
        </p:spPr>
        <p:txBody>
          <a:bodyPr wrap="square" rtlCol="0">
            <a:spAutoFit/>
          </a:bodyPr>
          <a:lstStyle/>
          <a:p>
            <a:r>
              <a:rPr lang="zh-CN" altLang="en-US" sz="3600" b="1" smtClean="0">
                <a:solidFill>
                  <a:srgbClr val="FF0000"/>
                </a:solidFill>
                <a:latin typeface="黑体" panose="02010609060101010101" pitchFamily="49" charset="-122"/>
                <a:ea typeface="黑体" panose="02010609060101010101" pitchFamily="49" charset="-122"/>
              </a:rPr>
              <a:t>喻体</a:t>
            </a:r>
            <a:endParaRPr lang="zh-CN" altLang="en-US" sz="3600" b="1">
              <a:solidFill>
                <a:srgbClr val="FF0000"/>
              </a:solidFill>
              <a:latin typeface="黑体" panose="02010609060101010101" pitchFamily="49" charset="-122"/>
              <a:ea typeface="黑体" panose="02010609060101010101" pitchFamily="49" charset="-122"/>
            </a:endParaRPr>
          </a:p>
        </p:txBody>
      </p:sp>
      <p:sp>
        <p:nvSpPr>
          <p:cNvPr id="7" name="TextBox 6"/>
          <p:cNvSpPr txBox="1"/>
          <p:nvPr/>
        </p:nvSpPr>
        <p:spPr>
          <a:xfrm>
            <a:off x="3615466" y="3034105"/>
            <a:ext cx="1112520" cy="646331"/>
          </a:xfrm>
          <a:prstGeom prst="rect">
            <a:avLst/>
          </a:prstGeom>
          <a:noFill/>
        </p:spPr>
        <p:txBody>
          <a:bodyPr wrap="square" rtlCol="0">
            <a:spAutoFit/>
          </a:bodyPr>
          <a:lstStyle/>
          <a:p>
            <a:r>
              <a:rPr lang="zh-CN" altLang="en-US" sz="3600" b="1" smtClean="0">
                <a:solidFill>
                  <a:srgbClr val="FF0000"/>
                </a:solidFill>
                <a:latin typeface="黑体" panose="02010609060101010101" pitchFamily="49" charset="-122"/>
                <a:ea typeface="黑体" panose="02010609060101010101" pitchFamily="49" charset="-122"/>
              </a:rPr>
              <a:t>本体</a:t>
            </a:r>
            <a:endParaRPr lang="zh-CN" altLang="en-US" sz="3600" b="1">
              <a:solidFill>
                <a:srgbClr val="FF0000"/>
              </a:solidFill>
              <a:latin typeface="黑体" panose="02010609060101010101" pitchFamily="49" charset="-122"/>
              <a:ea typeface="黑体" panose="02010609060101010101" pitchFamily="49" charset="-122"/>
            </a:endParaRPr>
          </a:p>
        </p:txBody>
      </p:sp>
      <p:sp>
        <p:nvSpPr>
          <p:cNvPr id="8" name="TextBox 7"/>
          <p:cNvSpPr txBox="1"/>
          <p:nvPr/>
        </p:nvSpPr>
        <p:spPr>
          <a:xfrm>
            <a:off x="957879" y="3034105"/>
            <a:ext cx="1112520" cy="646331"/>
          </a:xfrm>
          <a:prstGeom prst="rect">
            <a:avLst/>
          </a:prstGeom>
          <a:noFill/>
        </p:spPr>
        <p:txBody>
          <a:bodyPr wrap="square" rtlCol="0">
            <a:spAutoFit/>
          </a:bodyPr>
          <a:lstStyle/>
          <a:p>
            <a:r>
              <a:rPr lang="zh-CN" altLang="en-US" sz="3600" b="1" smtClean="0">
                <a:solidFill>
                  <a:srgbClr val="FF0000"/>
                </a:solidFill>
                <a:latin typeface="黑体" panose="02010609060101010101" pitchFamily="49" charset="-122"/>
                <a:ea typeface="黑体" panose="02010609060101010101" pitchFamily="49" charset="-122"/>
              </a:rPr>
              <a:t>喻体</a:t>
            </a:r>
            <a:endParaRPr lang="zh-CN" altLang="en-US" sz="3600" b="1">
              <a:solidFill>
                <a:srgbClr val="FF0000"/>
              </a:solidFill>
              <a:latin typeface="黑体" panose="02010609060101010101" pitchFamily="49" charset="-122"/>
              <a:ea typeface="黑体" panose="02010609060101010101" pitchFamily="49" charset="-122"/>
            </a:endParaRPr>
          </a:p>
        </p:txBody>
      </p:sp>
      <p:sp>
        <p:nvSpPr>
          <p:cNvPr id="9" name="TextBox 8"/>
          <p:cNvSpPr txBox="1"/>
          <p:nvPr/>
        </p:nvSpPr>
        <p:spPr>
          <a:xfrm>
            <a:off x="7126939" y="1034558"/>
            <a:ext cx="4316507" cy="2862322"/>
          </a:xfrm>
          <a:prstGeom prst="rect">
            <a:avLst/>
          </a:prstGeom>
          <a:noFill/>
        </p:spPr>
        <p:txBody>
          <a:bodyPr wrap="square" rtlCol="0">
            <a:spAutoFit/>
          </a:bodyPr>
          <a:lstStyle/>
          <a:p>
            <a:r>
              <a:rPr lang="zh-CN" altLang="en-US" sz="3600" b="1" smtClean="0">
                <a:solidFill>
                  <a:srgbClr val="002060"/>
                </a:solidFill>
                <a:latin typeface="黑体" panose="02010609060101010101" pitchFamily="49" charset="-122"/>
                <a:ea typeface="黑体" panose="02010609060101010101" pitchFamily="49" charset="-122"/>
              </a:rPr>
              <a:t>将喻体置放在前，先予以人鲜明的画面，令人惊奇，再出现本体，解释原因，读者印象更为强烈。</a:t>
            </a:r>
            <a:endParaRPr lang="zh-CN" altLang="en-US" sz="3600" b="1">
              <a:solidFill>
                <a:srgbClr val="002060"/>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61364" y="1305846"/>
            <a:ext cx="11927541" cy="6001643"/>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marL="0" marR="0" lvl="0" indent="0" algn="l" defTabSz="914400" rtl="0" eaLnBrk="1" fontAlgn="auto" latinLnBrk="0" hangingPunct="1">
              <a:lnSpc>
                <a:spcPct val="200000"/>
              </a:lnSpc>
              <a:spcBef>
                <a:spcPct val="0"/>
              </a:spcBef>
              <a:spcAft>
                <a:spcPct val="0"/>
              </a:spcAft>
              <a:buClrTx/>
              <a:buSzTx/>
              <a:buFontTx/>
              <a:buNone/>
              <a:defRPr/>
            </a:pPr>
            <a:r>
              <a:rPr kumimoji="0" lang="zh-CN" altLang="en-US" sz="3200" b="1" i="0" u="none" strike="noStrike" kern="1200" cap="none" spc="0" normalizeH="0" baseline="0" noProof="0" smtClean="0">
                <a:ln>
                  <a:noFill/>
                </a:ln>
                <a:solidFill>
                  <a:prstClr val="black"/>
                </a:solidFill>
                <a:effectLst/>
                <a:uLnTx/>
                <a:uFillTx/>
                <a:latin typeface="楷体" panose="02010609060101010101" pitchFamily="49" charset="-122"/>
                <a:ea typeface="楷体" panose="02010609060101010101" pitchFamily="49" charset="-122"/>
                <a:cs typeface="+mn-cs"/>
              </a:rPr>
              <a:t>一</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肌一容，</a:t>
            </a:r>
            <a:r>
              <a:rPr kumimoji="0" lang="zh-CN" altLang="en-US" sz="3200" b="1" i="0" u="none" strike="noStrike" kern="1200" cap="none" spc="0" normalizeH="0" baseline="0" noProof="0">
                <a:ln>
                  <a:noFill/>
                </a:ln>
                <a:effectLst/>
                <a:uLnTx/>
                <a:uFillTx/>
                <a:latin typeface="楷体" panose="02010609060101010101" pitchFamily="49" charset="-122"/>
                <a:ea typeface="楷体" panose="02010609060101010101" pitchFamily="49" charset="-122"/>
                <a:cs typeface="+mn-cs"/>
              </a:rPr>
              <a:t>尽态</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极</a:t>
            </a:r>
            <a:r>
              <a:rPr kumimoji="0" lang="zh-CN" altLang="en-US" sz="32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妍</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32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缦立</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远视，而望</a:t>
            </a:r>
            <a:r>
              <a:rPr kumimoji="0" lang="zh-CN" altLang="en-US" sz="3200" b="1" i="0" u="none" strike="noStrike" kern="1200" cap="none" spc="0" normalizeH="0" baseline="0" noProof="0">
                <a:ln>
                  <a:noFill/>
                </a:ln>
                <a:solidFill>
                  <a:srgbClr val="C00000"/>
                </a:solidFill>
                <a:effectLst/>
                <a:uLnTx/>
                <a:uFillTx/>
                <a:latin typeface="楷体" panose="02010609060101010101" pitchFamily="49" charset="-122"/>
                <a:ea typeface="楷体" panose="02010609060101010101" pitchFamily="49" charset="-122"/>
                <a:cs typeface="+mn-cs"/>
              </a:rPr>
              <a:t>幸</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焉</a:t>
            </a:r>
            <a:r>
              <a:rPr kumimoji="0" lang="zh-CN" altLang="en-US" sz="3200" b="1" i="0" u="none" strike="noStrike" kern="1200" cap="none" spc="0" normalizeH="0" baseline="0" noProof="0" smtClean="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3200" b="1" i="0" u="none" strike="noStrike" kern="1200" cap="none" spc="0" normalizeH="0" baseline="0" noProof="0" smtClean="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有</a:t>
            </a:r>
            <a:r>
              <a:rPr kumimoji="0" lang="zh-CN" altLang="en-US" sz="3200" b="1" i="0" u="none" strike="noStrike" kern="1200" cap="none" spc="0" normalizeH="0" baseline="0" noProof="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不见者</a:t>
            </a:r>
            <a:r>
              <a:rPr kumimoji="0" lang="zh-CN" altLang="en-US" sz="3200" b="1" i="0" u="none" strike="noStrike" kern="1200" cap="none" spc="0" normalizeH="0" baseline="0" noProof="0" smtClean="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，三十六年。</a:t>
            </a:r>
            <a:r>
              <a:rPr kumimoji="0" lang="zh-CN" altLang="en-US" sz="3200" b="1" i="0" u="sng" strike="noStrike" kern="1200" cap="none" spc="0" normalizeH="0" baseline="0" noProof="0" smtClean="0">
                <a:ln>
                  <a:noFill/>
                </a:ln>
                <a:solidFill>
                  <a:prstClr val="black"/>
                </a:solidFill>
                <a:effectLst/>
                <a:uLnTx/>
                <a:uFillTx/>
                <a:latin typeface="楷体" panose="02010609060101010101" pitchFamily="49" charset="-122"/>
                <a:ea typeface="楷体" panose="02010609060101010101" pitchFamily="49" charset="-122"/>
                <a:cs typeface="+mn-cs"/>
              </a:rPr>
              <a:t>燕</a:t>
            </a:r>
            <a:r>
              <a:rPr kumimoji="0" lang="zh-CN" altLang="en-US" sz="3200" b="1" i="0" u="sng"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赵之</a:t>
            </a:r>
            <a:r>
              <a:rPr kumimoji="0" lang="zh-CN" altLang="en-US" sz="3200" b="1" i="0" u="sng"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收藏</a:t>
            </a:r>
            <a:r>
              <a:rPr kumimoji="0" lang="en-US" altLang="zh-CN" sz="3200" b="1" i="0" u="sng"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 </a:t>
            </a:r>
            <a:r>
              <a:rPr kumimoji="0" lang="zh-CN" altLang="en-US" sz="3200" b="1" i="0" u="sng"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，韩魏之</a:t>
            </a:r>
            <a:r>
              <a:rPr kumimoji="0" lang="zh-CN" altLang="en-US" sz="3200" b="1" i="0" u="sng"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经营</a:t>
            </a:r>
            <a:r>
              <a:rPr kumimoji="0" lang="zh-CN" altLang="en-US" sz="3200" b="1" i="0" u="sng"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，齐楚之</a:t>
            </a:r>
            <a:r>
              <a:rPr kumimoji="0" lang="zh-CN" altLang="en-US" sz="3200" b="1" i="0" u="sng"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精英</a:t>
            </a:r>
            <a:r>
              <a:rPr kumimoji="0" lang="zh-CN" altLang="en-US" sz="3200" b="1" i="0" u="none" strike="noStrike" kern="1200" cap="none" spc="0" normalizeH="0" baseline="0" noProof="0" smtClean="0">
                <a:ln>
                  <a:noFill/>
                </a:ln>
                <a:solidFill>
                  <a:prstClr val="black"/>
                </a:solidFill>
                <a:effectLst/>
                <a:uLnTx/>
                <a:uFillTx/>
                <a:latin typeface="楷体" panose="02010609060101010101" pitchFamily="49" charset="-122"/>
                <a:ea typeface="楷体" panose="02010609060101010101" pitchFamily="49" charset="-122"/>
                <a:cs typeface="+mn-cs"/>
              </a:rPr>
              <a:t>，几</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世几年，</a:t>
            </a:r>
            <a:r>
              <a:rPr kumimoji="0" lang="zh-CN" altLang="en-US" sz="32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剽</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掠</a:t>
            </a:r>
            <a:r>
              <a:rPr kumimoji="0" lang="zh-CN" altLang="en-US" sz="3200" b="1" i="0" u="none" strike="noStrike" kern="1200" cap="none" spc="0" normalizeH="0" baseline="0" noProof="0" smtClean="0">
                <a:ln>
                  <a:noFill/>
                </a:ln>
                <a:solidFill>
                  <a:prstClr val="black"/>
                </a:solidFill>
                <a:effectLst/>
                <a:uLnTx/>
                <a:uFillTx/>
                <a:latin typeface="楷体" panose="02010609060101010101" pitchFamily="49" charset="-122"/>
                <a:ea typeface="楷体" panose="02010609060101010101" pitchFamily="49" charset="-122"/>
                <a:cs typeface="+mn-cs"/>
              </a:rPr>
              <a:t>其</a:t>
            </a:r>
            <a:endParaRPr kumimoji="0" lang="en-US" altLang="zh-CN" sz="3200" b="1" i="0" u="none" strike="noStrike" kern="1200" cap="none" spc="0" normalizeH="0" baseline="0" noProof="0" smtClean="0">
              <a:ln>
                <a:noFill/>
              </a:ln>
              <a:solidFill>
                <a:prstClr val="black"/>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auto" latinLnBrk="0" hangingPunct="1">
              <a:lnSpc>
                <a:spcPct val="200000"/>
              </a:lnSpc>
              <a:spcBef>
                <a:spcPct val="0"/>
              </a:spcBef>
              <a:spcAft>
                <a:spcPct val="0"/>
              </a:spcAft>
              <a:buClrTx/>
              <a:buSzTx/>
              <a:buFontTx/>
              <a:buNone/>
              <a:defRPr/>
            </a:pPr>
            <a:endParaRPr lang="en-US" altLang="zh-CN" sz="3200" b="1">
              <a:solidFill>
                <a:prstClr val="black"/>
              </a:solidFill>
              <a:latin typeface="楷体" panose="02010609060101010101" pitchFamily="49" charset="-122"/>
              <a:ea typeface="楷体" panose="02010609060101010101" pitchFamily="49" charset="-122"/>
            </a:endParaRPr>
          </a:p>
          <a:p>
            <a:pPr marL="0" marR="0" lvl="0" indent="0" algn="l" defTabSz="914400" rtl="0" eaLnBrk="1" fontAlgn="auto" latinLnBrk="0" hangingPunct="1">
              <a:lnSpc>
                <a:spcPct val="200000"/>
              </a:lnSpc>
              <a:spcBef>
                <a:spcPct val="0"/>
              </a:spcBef>
              <a:spcAft>
                <a:spcPct val="0"/>
              </a:spcAft>
              <a:buClrTx/>
              <a:buSzTx/>
              <a:buFontTx/>
              <a:buNone/>
              <a:defRPr/>
            </a:pPr>
            <a:r>
              <a:rPr kumimoji="0" lang="zh-CN" altLang="en-US" sz="3200" b="1" i="0" u="none" strike="noStrike" kern="1200" cap="none" spc="0" normalizeH="0" baseline="0" noProof="0" smtClean="0">
                <a:ln>
                  <a:noFill/>
                </a:ln>
                <a:solidFill>
                  <a:schemeClr val="tx1"/>
                </a:solidFill>
                <a:effectLst/>
                <a:uLnTx/>
                <a:uFillTx/>
                <a:latin typeface="楷体" panose="02010609060101010101" pitchFamily="49" charset="-122"/>
                <a:ea typeface="楷体" panose="02010609060101010101" pitchFamily="49" charset="-122"/>
                <a:cs typeface="+mn-cs"/>
              </a:rPr>
              <a:t>人</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a:t>
            </a:r>
            <a:r>
              <a:rPr kumimoji="0" lang="zh-CN" altLang="en-US" sz="32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倚叠</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如山</a:t>
            </a:r>
            <a:r>
              <a:rPr kumimoji="0" lang="zh-CN" altLang="en-US" sz="3200" b="1" i="0" u="none" strike="noStrike" kern="1200" cap="none" spc="0" normalizeH="0" baseline="0" noProof="0" smtClean="0">
                <a:ln>
                  <a:noFill/>
                </a:ln>
                <a:solidFill>
                  <a:prstClr val="black"/>
                </a:solidFill>
                <a:effectLst/>
                <a:uLnTx/>
                <a:uFillTx/>
                <a:latin typeface="楷体" panose="02010609060101010101" pitchFamily="49" charset="-122"/>
                <a:ea typeface="楷体" panose="02010609060101010101" pitchFamily="49" charset="-122"/>
                <a:cs typeface="+mn-cs"/>
              </a:rPr>
              <a:t>。一旦</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不能</a:t>
            </a:r>
            <a:r>
              <a:rPr kumimoji="0" lang="zh-CN" altLang="en-US" sz="3200" b="1"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mn-cs"/>
              </a:rPr>
              <a:t>有</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，输来其间</a:t>
            </a:r>
            <a:r>
              <a:rPr kumimoji="0" lang="zh-CN" altLang="en-US" sz="3200" b="1" i="0" u="none" strike="noStrike" kern="1200" cap="none" spc="0" normalizeH="0" baseline="0" noProof="0" smtClean="0">
                <a:ln>
                  <a:noFill/>
                </a:ln>
                <a:solidFill>
                  <a:prstClr val="black"/>
                </a:solidFill>
                <a:effectLst/>
                <a:uLnTx/>
                <a:uFillTx/>
                <a:latin typeface="楷体" panose="02010609060101010101" pitchFamily="49" charset="-122"/>
                <a:ea typeface="楷体" panose="02010609060101010101" pitchFamily="49" charset="-122"/>
                <a:cs typeface="+mn-cs"/>
              </a:rPr>
              <a:t>。鼎</a:t>
            </a:r>
            <a:r>
              <a:rPr lang="zh-CN" altLang="en-US" sz="3200" b="1" u="sng">
                <a:solidFill>
                  <a:srgbClr val="C00000"/>
                </a:solidFill>
                <a:latin typeface="楷体" panose="02010609060101010101" pitchFamily="49" charset="-122"/>
                <a:ea typeface="楷体" panose="02010609060101010101" pitchFamily="49" charset="-122"/>
              </a:rPr>
              <a:t>铛</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玉</a:t>
            </a:r>
            <a:r>
              <a:rPr kumimoji="0" lang="zh-CN" altLang="en-US" sz="3200" b="1" i="0" u="sng" strike="noStrike" kern="1200" cap="none" spc="0" normalizeH="0" baseline="0" noProof="0">
                <a:ln>
                  <a:noFill/>
                </a:ln>
                <a:solidFill>
                  <a:srgbClr val="C00000"/>
                </a:solidFill>
                <a:effectLst/>
                <a:uLnTx/>
                <a:uFillTx/>
                <a:latin typeface="楷体" panose="02010609060101010101" pitchFamily="49" charset="-122"/>
                <a:ea typeface="楷体" panose="02010609060101010101" pitchFamily="49" charset="-122"/>
                <a:cs typeface="+mn-cs"/>
              </a:rPr>
              <a:t>石</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，金</a:t>
            </a:r>
            <a:r>
              <a:rPr lang="zh-CN" altLang="en-US" sz="3200" b="1" u="sng">
                <a:solidFill>
                  <a:srgbClr val="C00000"/>
                </a:solidFill>
                <a:latin typeface="楷体" panose="02010609060101010101" pitchFamily="49" charset="-122"/>
                <a:ea typeface="楷体" panose="02010609060101010101" pitchFamily="49" charset="-122"/>
              </a:rPr>
              <a:t>块</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珠</a:t>
            </a:r>
            <a:r>
              <a:rPr lang="zh-CN" altLang="en-US" sz="3200" b="1" u="sng">
                <a:solidFill>
                  <a:srgbClr val="C00000"/>
                </a:solidFill>
                <a:latin typeface="楷体" panose="02010609060101010101" pitchFamily="49" charset="-122"/>
                <a:ea typeface="楷体" panose="02010609060101010101" pitchFamily="49" charset="-122"/>
              </a:rPr>
              <a:t>砾</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，弃掷</a:t>
            </a:r>
            <a:r>
              <a:rPr kumimoji="0" lang="zh-CN" altLang="en-US" sz="32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逦迤</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，秦人视之，</a:t>
            </a:r>
            <a:r>
              <a:rPr kumimoji="0" lang="zh-CN" altLang="en-US" sz="3200" b="1" i="0" u="none" strike="noStrike" kern="1200" cap="none" spc="0" normalizeH="0" baseline="0" noProof="0">
                <a:ln>
                  <a:noFill/>
                </a:ln>
                <a:effectLst/>
                <a:uLnTx/>
                <a:uFillTx/>
                <a:latin typeface="楷体" panose="02010609060101010101" pitchFamily="49" charset="-122"/>
                <a:ea typeface="楷体" panose="02010609060101010101" pitchFamily="49" charset="-122"/>
                <a:cs typeface="+mn-cs"/>
              </a:rPr>
              <a:t>亦</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不甚</a:t>
            </a:r>
            <a:r>
              <a:rPr kumimoji="0" lang="zh-CN" altLang="en-US" sz="3200" b="1" i="0" u="none" strike="noStrike" kern="1200" cap="none" spc="0" normalizeH="0" baseline="0" noProof="0">
                <a:ln>
                  <a:noFill/>
                </a:ln>
                <a:effectLst/>
                <a:uLnTx/>
                <a:uFillTx/>
                <a:latin typeface="楷体" panose="02010609060101010101" pitchFamily="49" charset="-122"/>
                <a:ea typeface="楷体" panose="02010609060101010101" pitchFamily="49" charset="-122"/>
                <a:cs typeface="+mn-cs"/>
              </a:rPr>
              <a:t>惜</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a:t>
            </a:r>
            <a:endParaRPr kumimoji="0" lang="en-US" altLang="zh-CN"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auto" latinLnBrk="0" hangingPunct="1">
              <a:lnSpc>
                <a:spcPct val="200000"/>
              </a:lnSpc>
              <a:spcBef>
                <a:spcPct val="0"/>
              </a:spcBef>
              <a:spcAft>
                <a:spcPct val="0"/>
              </a:spcAft>
              <a:buClrTx/>
              <a:buSzTx/>
              <a:buFontTx/>
              <a:buNone/>
              <a:defRPr/>
            </a:pPr>
            <a:endPar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6" name="圆角矩形 5"/>
          <p:cNvSpPr/>
          <p:nvPr/>
        </p:nvSpPr>
        <p:spPr>
          <a:xfrm>
            <a:off x="3085644" y="1090561"/>
            <a:ext cx="1067136" cy="646986"/>
          </a:xfrm>
          <a:prstGeom prst="roundRect">
            <a:avLst/>
          </a:prstGeom>
        </p:spPr>
        <p:style>
          <a:lnRef idx="2">
            <a:schemeClr val="accent6"/>
          </a:lnRef>
          <a:fillRef idx="1">
            <a:schemeClr val="lt1"/>
          </a:fillRef>
          <a:effectRef idx="0">
            <a:schemeClr val="accent6"/>
          </a:effectRef>
          <a:fontRef idx="minor">
            <a:schemeClr val="dk1"/>
          </a:fontRef>
        </p:style>
        <p:txBody>
          <a:bodyPr wrap="none">
            <a:spAutoFit/>
          </a:bodyPr>
          <a:lstStyle/>
          <a:p>
            <a:r>
              <a:rPr lang="zh-CN" altLang="en-US" sz="3200" b="1">
                <a:solidFill>
                  <a:srgbClr val="7030A0"/>
                </a:solidFill>
                <a:latin typeface="楷体" panose="02010609060101010101" pitchFamily="49" charset="-122"/>
                <a:ea typeface="楷体" panose="02010609060101010101" pitchFamily="49" charset="-122"/>
              </a:rPr>
              <a:t>美丽</a:t>
            </a:r>
            <a:endParaRPr lang="zh-CN" altLang="en-US" sz="3200"/>
          </a:p>
        </p:txBody>
      </p:sp>
      <p:sp>
        <p:nvSpPr>
          <p:cNvPr id="7" name="圆角矩形 6"/>
          <p:cNvSpPr/>
          <p:nvPr/>
        </p:nvSpPr>
        <p:spPr>
          <a:xfrm>
            <a:off x="4243637" y="1090561"/>
            <a:ext cx="1067136" cy="646986"/>
          </a:xfrm>
          <a:prstGeom prst="roundRect">
            <a:avLst/>
          </a:prstGeom>
        </p:spPr>
        <p:style>
          <a:lnRef idx="2">
            <a:schemeClr val="accent6"/>
          </a:lnRef>
          <a:fillRef idx="1">
            <a:schemeClr val="lt1"/>
          </a:fillRef>
          <a:effectRef idx="0">
            <a:schemeClr val="accent6"/>
          </a:effectRef>
          <a:fontRef idx="minor">
            <a:schemeClr val="dk1"/>
          </a:fontRef>
        </p:style>
        <p:txBody>
          <a:bodyPr wrap="none">
            <a:spAutoFit/>
          </a:bodyPr>
          <a:lstStyle/>
          <a:p>
            <a:r>
              <a:rPr lang="zh-CN" altLang="en-US" sz="3200" b="1">
                <a:solidFill>
                  <a:srgbClr val="7030A0"/>
                </a:solidFill>
                <a:latin typeface="楷体" panose="02010609060101010101" pitchFamily="49" charset="-122"/>
                <a:ea typeface="楷体" panose="02010609060101010101" pitchFamily="49" charset="-122"/>
              </a:rPr>
              <a:t>久立</a:t>
            </a:r>
            <a:endParaRPr lang="zh-CN" altLang="en-US" sz="3200"/>
          </a:p>
        </p:txBody>
      </p:sp>
      <p:sp>
        <p:nvSpPr>
          <p:cNvPr id="8" name="圆角矩形 7"/>
          <p:cNvSpPr/>
          <p:nvPr/>
        </p:nvSpPr>
        <p:spPr>
          <a:xfrm>
            <a:off x="6857885" y="1025441"/>
            <a:ext cx="1067136" cy="646986"/>
          </a:xfrm>
          <a:prstGeom prst="roundRect">
            <a:avLst/>
          </a:prstGeom>
        </p:spPr>
        <p:style>
          <a:lnRef idx="2">
            <a:schemeClr val="accent6"/>
          </a:lnRef>
          <a:fillRef idx="1">
            <a:schemeClr val="lt1"/>
          </a:fillRef>
          <a:effectRef idx="0">
            <a:schemeClr val="accent6"/>
          </a:effectRef>
          <a:fontRef idx="minor">
            <a:schemeClr val="dk1"/>
          </a:fontRef>
        </p:style>
        <p:txBody>
          <a:bodyPr wrap="none">
            <a:spAutoFit/>
          </a:bodyPr>
          <a:lstStyle/>
          <a:p>
            <a:r>
              <a:rPr lang="zh-CN" altLang="en-US" sz="3200" b="1">
                <a:solidFill>
                  <a:srgbClr val="7030A0"/>
                </a:solidFill>
                <a:latin typeface="楷体" panose="02010609060101010101" pitchFamily="49" charset="-122"/>
                <a:ea typeface="楷体" panose="02010609060101010101" pitchFamily="49" charset="-122"/>
              </a:rPr>
              <a:t>宠爱</a:t>
            </a:r>
            <a:endParaRPr lang="zh-CN" altLang="en-US" sz="3200"/>
          </a:p>
        </p:txBody>
      </p:sp>
      <p:sp>
        <p:nvSpPr>
          <p:cNvPr id="9" name="圆角矩形 8"/>
          <p:cNvSpPr/>
          <p:nvPr/>
        </p:nvSpPr>
        <p:spPr>
          <a:xfrm>
            <a:off x="2758269" y="3199749"/>
            <a:ext cx="4346012" cy="646986"/>
          </a:xfrm>
          <a:prstGeom prst="roundRect">
            <a:avLst/>
          </a:prstGeom>
        </p:spPr>
        <p:style>
          <a:lnRef idx="2">
            <a:schemeClr val="accent6"/>
          </a:lnRef>
          <a:fillRef idx="1">
            <a:schemeClr val="lt1"/>
          </a:fillRef>
          <a:effectRef idx="0">
            <a:schemeClr val="accent6"/>
          </a:effectRef>
          <a:fontRef idx="minor">
            <a:schemeClr val="dk1"/>
          </a:fontRef>
        </p:style>
        <p:txBody>
          <a:bodyPr wrap="none">
            <a:spAutoFit/>
          </a:bodyPr>
          <a:lstStyle/>
          <a:p>
            <a:pPr lvl="0"/>
            <a:r>
              <a:rPr lang="zh-CN" altLang="en-US" sz="3200" b="1">
                <a:solidFill>
                  <a:srgbClr val="7030A0"/>
                </a:solidFill>
                <a:latin typeface="楷体" panose="02010609060101010101" pitchFamily="49" charset="-122"/>
                <a:ea typeface="楷体" panose="02010609060101010101" pitchFamily="49" charset="-122"/>
              </a:rPr>
              <a:t>收藏的金玉珍宝等</a:t>
            </a:r>
            <a:r>
              <a:rPr lang="zh-CN" altLang="en-US" sz="3200" b="1" smtClean="0">
                <a:solidFill>
                  <a:srgbClr val="7030A0"/>
                </a:solidFill>
                <a:latin typeface="楷体" panose="02010609060101010101" pitchFamily="49" charset="-122"/>
                <a:ea typeface="楷体" panose="02010609060101010101" pitchFamily="49" charset="-122"/>
              </a:rPr>
              <a:t>物，</a:t>
            </a:r>
            <a:endParaRPr lang="en-US" altLang="zh-CN" sz="3200" b="1">
              <a:solidFill>
                <a:srgbClr val="FF0000"/>
              </a:solidFill>
              <a:latin typeface="楷体" panose="02010609060101010101" pitchFamily="49" charset="-122"/>
              <a:ea typeface="楷体" panose="02010609060101010101" pitchFamily="49" charset="-122"/>
            </a:endParaRPr>
          </a:p>
        </p:txBody>
      </p:sp>
      <p:sp>
        <p:nvSpPr>
          <p:cNvPr id="10" name="圆角矩形 9"/>
          <p:cNvSpPr/>
          <p:nvPr/>
        </p:nvSpPr>
        <p:spPr>
          <a:xfrm>
            <a:off x="9686020" y="3256104"/>
            <a:ext cx="2287940" cy="646986"/>
          </a:xfrm>
          <a:prstGeom prst="roundRect">
            <a:avLst/>
          </a:prstGeom>
        </p:spPr>
        <p:style>
          <a:lnRef idx="2">
            <a:schemeClr val="accent6"/>
          </a:lnRef>
          <a:fillRef idx="1">
            <a:schemeClr val="lt1"/>
          </a:fillRef>
          <a:effectRef idx="0">
            <a:schemeClr val="accent6"/>
          </a:effectRef>
          <a:fontRef idx="minor">
            <a:schemeClr val="dk1"/>
          </a:fontRef>
        </p:style>
        <p:txBody>
          <a:bodyPr wrap="none">
            <a:spAutoFit/>
          </a:bodyPr>
          <a:lstStyle/>
          <a:p>
            <a:r>
              <a:rPr lang="zh-CN" altLang="en-US" sz="3200" b="1">
                <a:solidFill>
                  <a:srgbClr val="7030A0"/>
                </a:solidFill>
                <a:latin typeface="楷体" panose="02010609060101010101" pitchFamily="49" charset="-122"/>
                <a:ea typeface="楷体" panose="02010609060101010101" pitchFamily="49" charset="-122"/>
              </a:rPr>
              <a:t>抢劫，掠夺</a:t>
            </a:r>
            <a:endParaRPr lang="zh-CN" altLang="en-US" sz="3200"/>
          </a:p>
        </p:txBody>
      </p:sp>
      <p:sp>
        <p:nvSpPr>
          <p:cNvPr id="12" name="圆角矩形 11"/>
          <p:cNvSpPr/>
          <p:nvPr/>
        </p:nvSpPr>
        <p:spPr>
          <a:xfrm>
            <a:off x="978438" y="3983174"/>
            <a:ext cx="1067136" cy="646986"/>
          </a:xfrm>
          <a:prstGeom prst="roundRect">
            <a:avLst/>
          </a:prstGeom>
        </p:spPr>
        <p:style>
          <a:lnRef idx="2">
            <a:schemeClr val="accent6"/>
          </a:lnRef>
          <a:fillRef idx="1">
            <a:schemeClr val="lt1"/>
          </a:fillRef>
          <a:effectRef idx="0">
            <a:schemeClr val="accent6"/>
          </a:effectRef>
          <a:fontRef idx="minor">
            <a:schemeClr val="dk1"/>
          </a:fontRef>
        </p:style>
        <p:txBody>
          <a:bodyPr wrap="none">
            <a:spAutoFit/>
          </a:bodyPr>
          <a:lstStyle/>
          <a:p>
            <a:r>
              <a:rPr lang="zh-CN" altLang="en-US" sz="3200" b="1">
                <a:solidFill>
                  <a:srgbClr val="7030A0"/>
                </a:solidFill>
                <a:latin typeface="楷体" panose="02010609060101010101" pitchFamily="49" charset="-122"/>
                <a:ea typeface="楷体" panose="02010609060101010101" pitchFamily="49" charset="-122"/>
              </a:rPr>
              <a:t>积累</a:t>
            </a:r>
            <a:endParaRPr lang="zh-CN" altLang="en-US" sz="3200"/>
          </a:p>
        </p:txBody>
      </p:sp>
      <p:sp>
        <p:nvSpPr>
          <p:cNvPr id="13" name="圆角矩形 12"/>
          <p:cNvSpPr/>
          <p:nvPr/>
        </p:nvSpPr>
        <p:spPr>
          <a:xfrm>
            <a:off x="6320790" y="5200015"/>
            <a:ext cx="5767705" cy="1197975"/>
          </a:xfrm>
          <a:prstGeom prst="round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zh-CN" altLang="en-US" sz="3200" b="1">
                <a:solidFill>
                  <a:srgbClr val="FF0000"/>
                </a:solidFill>
                <a:latin typeface="楷体" panose="02010609060101010101" pitchFamily="49" charset="-122"/>
                <a:ea typeface="楷体" panose="02010609060101010101" pitchFamily="49" charset="-122"/>
              </a:rPr>
              <a:t>名词作动词</a:t>
            </a:r>
            <a:r>
              <a:rPr lang="zh-CN" altLang="en-US" sz="3200" b="1">
                <a:solidFill>
                  <a:srgbClr val="7030A0"/>
                </a:solidFill>
                <a:latin typeface="楷体" panose="02010609060101010101" pitchFamily="49" charset="-122"/>
                <a:ea typeface="楷体" panose="02010609060101010101" pitchFamily="49" charset="-122"/>
              </a:rPr>
              <a:t>，看作铁锅；看作石头；看作土块；看作石子</a:t>
            </a:r>
          </a:p>
        </p:txBody>
      </p:sp>
      <p:sp>
        <p:nvSpPr>
          <p:cNvPr id="14" name="圆角矩形 13"/>
          <p:cNvSpPr/>
          <p:nvPr/>
        </p:nvSpPr>
        <p:spPr>
          <a:xfrm>
            <a:off x="403615" y="6133322"/>
            <a:ext cx="1885722" cy="646986"/>
          </a:xfrm>
          <a:prstGeom prst="roundRect">
            <a:avLst/>
          </a:prstGeom>
        </p:spPr>
        <p:style>
          <a:lnRef idx="2">
            <a:schemeClr val="accent6"/>
          </a:lnRef>
          <a:fillRef idx="1">
            <a:schemeClr val="lt1"/>
          </a:fillRef>
          <a:effectRef idx="0">
            <a:schemeClr val="accent6"/>
          </a:effectRef>
          <a:fontRef idx="minor">
            <a:schemeClr val="dk1"/>
          </a:fontRef>
        </p:style>
        <p:txBody>
          <a:bodyPr wrap="none">
            <a:spAutoFit/>
          </a:bodyPr>
          <a:lstStyle/>
          <a:p>
            <a:r>
              <a:rPr lang="zh-CN" altLang="en-US" sz="3200" b="1">
                <a:solidFill>
                  <a:srgbClr val="7030A0"/>
                </a:solidFill>
                <a:latin typeface="楷体" panose="02010609060101010101" pitchFamily="49" charset="-122"/>
                <a:ea typeface="楷体" panose="02010609060101010101" pitchFamily="49" charset="-122"/>
              </a:rPr>
              <a:t>到处都是</a:t>
            </a:r>
            <a:endParaRPr lang="zh-CN" altLang="en-US" sz="3200"/>
          </a:p>
        </p:txBody>
      </p:sp>
      <p:sp>
        <p:nvSpPr>
          <p:cNvPr id="17" name="圆角矩形 16"/>
          <p:cNvSpPr/>
          <p:nvPr/>
        </p:nvSpPr>
        <p:spPr>
          <a:xfrm>
            <a:off x="9393319" y="982353"/>
            <a:ext cx="2287940" cy="646986"/>
          </a:xfrm>
          <a:prstGeom prst="roundRect">
            <a:avLst/>
          </a:prstGeom>
        </p:spPr>
        <p:style>
          <a:lnRef idx="2">
            <a:schemeClr val="accent6"/>
          </a:lnRef>
          <a:fillRef idx="1">
            <a:schemeClr val="lt1"/>
          </a:fillRef>
          <a:effectRef idx="0">
            <a:schemeClr val="accent6"/>
          </a:effectRef>
          <a:fontRef idx="minor">
            <a:schemeClr val="dk1"/>
          </a:fontRef>
        </p:style>
        <p:txBody>
          <a:bodyPr wrap="none">
            <a:spAutoFit/>
          </a:bodyPr>
          <a:lstStyle/>
          <a:p>
            <a:r>
              <a:rPr lang="zh-CN" altLang="en-US" sz="3200" b="1" smtClean="0">
                <a:solidFill>
                  <a:srgbClr val="FF0000"/>
                </a:solidFill>
              </a:rPr>
              <a:t>定语后置句</a:t>
            </a:r>
            <a:endParaRPr lang="zh-CN" altLang="en-US" sz="3200" b="1">
              <a:solidFill>
                <a:srgbClr val="FF0000"/>
              </a:solidFill>
            </a:endParaRPr>
          </a:p>
        </p:txBody>
      </p:sp>
      <p:sp>
        <p:nvSpPr>
          <p:cNvPr id="18" name="圆角矩形 17"/>
          <p:cNvSpPr/>
          <p:nvPr/>
        </p:nvSpPr>
        <p:spPr>
          <a:xfrm>
            <a:off x="7270125" y="3249818"/>
            <a:ext cx="1067136" cy="646986"/>
          </a:xfrm>
          <a:prstGeom prst="roundRect">
            <a:avLst/>
          </a:prstGeom>
        </p:spPr>
        <p:style>
          <a:lnRef idx="2">
            <a:schemeClr val="accent6"/>
          </a:lnRef>
          <a:fillRef idx="1">
            <a:schemeClr val="lt1"/>
          </a:fillRef>
          <a:effectRef idx="0">
            <a:schemeClr val="accent6"/>
          </a:effectRef>
          <a:fontRef idx="minor">
            <a:schemeClr val="dk1"/>
          </a:fontRef>
        </p:style>
        <p:txBody>
          <a:bodyPr wrap="none">
            <a:spAutoFit/>
          </a:bodyPr>
          <a:lstStyle/>
          <a:p>
            <a:pPr lvl="0"/>
            <a:r>
              <a:rPr lang="zh-CN" altLang="en-US" sz="3200" b="1" smtClean="0">
                <a:solidFill>
                  <a:srgbClr val="FF0000"/>
                </a:solidFill>
                <a:latin typeface="楷体" panose="02010609060101010101" pitchFamily="49" charset="-122"/>
                <a:ea typeface="楷体" panose="02010609060101010101" pitchFamily="49" charset="-122"/>
              </a:rPr>
              <a:t>互文</a:t>
            </a:r>
            <a:endParaRPr lang="en-US" altLang="zh-CN" sz="3200" b="1">
              <a:solidFill>
                <a:srgbClr val="FF0000"/>
              </a:solidFill>
              <a:latin typeface="楷体" panose="02010609060101010101" pitchFamily="49" charset="-122"/>
              <a:ea typeface="楷体" panose="02010609060101010101" pitchFamily="49" charset="-122"/>
            </a:endParaRPr>
          </a:p>
        </p:txBody>
      </p:sp>
      <p:sp>
        <p:nvSpPr>
          <p:cNvPr id="19" name="文本框 15"/>
          <p:cNvSpPr txBox="1"/>
          <p:nvPr/>
        </p:nvSpPr>
        <p:spPr>
          <a:xfrm>
            <a:off x="685800" y="173563"/>
            <a:ext cx="10650071" cy="584775"/>
          </a:xfrm>
          <a:prstGeom prst="rect">
            <a:avLst/>
          </a:prstGeom>
          <a:noFill/>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smtClean="0">
                <a:ln>
                  <a:noFill/>
                </a:ln>
                <a:solidFill>
                  <a:srgbClr val="C00000"/>
                </a:solidFill>
                <a:effectLst/>
                <a:uLnTx/>
                <a:uFillTx/>
                <a:latin typeface="等线" panose="02010600030101010101" pitchFamily="2" charset="-122"/>
                <a:ea typeface="等线" panose="02010600030101010101" pitchFamily="2" charset="-122"/>
              </a:rPr>
              <a:t>幸</a:t>
            </a:r>
            <a:r>
              <a:rPr lang="zh-CN" altLang="en-US" sz="3200" b="1">
                <a:solidFill>
                  <a:srgbClr val="C00000"/>
                </a:solidFill>
                <a:latin typeface="等线" panose="02010600030101010101" pitchFamily="2" charset="-122"/>
                <a:ea typeface="等线" panose="02010600030101010101" pitchFamily="2" charset="-122"/>
              </a:rPr>
              <a:t>：</a:t>
            </a:r>
            <a:r>
              <a:rPr kumimoji="0" lang="zh-CN" altLang="en-US" sz="3200" b="1" i="0" u="none" strike="noStrike" kern="1200" cap="none" spc="0" normalizeH="0" baseline="0" noProof="0" smtClean="0">
                <a:ln>
                  <a:noFill/>
                </a:ln>
                <a:solidFill>
                  <a:srgbClr val="C00000"/>
                </a:solidFill>
                <a:effectLst/>
                <a:uLnTx/>
                <a:uFillTx/>
                <a:latin typeface="等线" panose="02010600030101010101" pitchFamily="2" charset="-122"/>
                <a:ea typeface="等线" panose="02010600030101010101" pitchFamily="2" charset="-122"/>
              </a:rPr>
              <a:t>①</a:t>
            </a:r>
            <a:r>
              <a:rPr kumimoji="0" lang="zh-CN" altLang="en-US" sz="3200" b="1" i="0" u="none" strike="noStrike" kern="1200" cap="none" spc="0" normalizeH="0" baseline="0" noProof="0">
                <a:ln>
                  <a:noFill/>
                </a:ln>
                <a:solidFill>
                  <a:srgbClr val="C00000"/>
                </a:solidFill>
                <a:effectLst/>
                <a:uLnTx/>
                <a:uFillTx/>
                <a:latin typeface="等线" panose="02010600030101010101" pitchFamily="2" charset="-122"/>
                <a:ea typeface="等线" panose="02010600030101010101" pitchFamily="2" charset="-122"/>
              </a:rPr>
              <a:t>古指得到封建帝王的宠爱。 </a:t>
            </a:r>
            <a:r>
              <a:rPr kumimoji="0" lang="en-US" altLang="zh-CN" sz="3200" b="1" i="0" u="none" strike="noStrike" kern="1200" cap="none" spc="0" normalizeH="0" baseline="0" noProof="0">
                <a:ln>
                  <a:noFill/>
                </a:ln>
                <a:solidFill>
                  <a:srgbClr val="C00000"/>
                </a:solidFill>
                <a:effectLst/>
                <a:uLnTx/>
                <a:uFillTx/>
                <a:latin typeface="等线" panose="02010600030101010101" pitchFamily="2" charset="-122"/>
                <a:ea typeface="等线" panose="02010600030101010101" pitchFamily="2" charset="-122"/>
              </a:rPr>
              <a:t>②</a:t>
            </a:r>
            <a:r>
              <a:rPr kumimoji="0" lang="zh-CN" altLang="en-US" sz="3200" b="1" i="0" u="none" strike="noStrike" kern="1200" cap="none" spc="0" normalizeH="0" baseline="0" noProof="0">
                <a:ln>
                  <a:noFill/>
                </a:ln>
                <a:solidFill>
                  <a:srgbClr val="C00000"/>
                </a:solidFill>
                <a:effectLst/>
                <a:uLnTx/>
                <a:uFillTx/>
                <a:latin typeface="等线" panose="02010600030101010101" pitchFamily="2" charset="-122"/>
                <a:ea typeface="等线" panose="02010600030101010101" pitchFamily="2" charset="-122"/>
              </a:rPr>
              <a:t>指封建帝王到某地去。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ppt_x"/>
                                          </p:val>
                                        </p:tav>
                                        <p:tav tm="100000">
                                          <p:val>
                                            <p:strVal val="#ppt_x"/>
                                          </p:val>
                                        </p:tav>
                                      </p:tavLst>
                                    </p:anim>
                                    <p:anim calcmode="lin" valueType="num">
                                      <p:cBhvr additive="base">
                                        <p:cTn id="3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afterGroup">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ppt_x"/>
                                          </p:val>
                                        </p:tav>
                                        <p:tav tm="100000">
                                          <p:val>
                                            <p:strVal val="#ppt_x"/>
                                          </p:val>
                                        </p:tav>
                                      </p:tavLst>
                                    </p:anim>
                                    <p:anim calcmode="lin" valueType="num">
                                      <p:cBhvr additive="base">
                                        <p:cTn id="4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ppt_x"/>
                                          </p:val>
                                        </p:tav>
                                        <p:tav tm="100000">
                                          <p:val>
                                            <p:strVal val="#ppt_x"/>
                                          </p:val>
                                        </p:tav>
                                      </p:tavLst>
                                    </p:anim>
                                    <p:anim calcmode="lin" valueType="num">
                                      <p:cBhvr additive="base">
                                        <p:cTn id="4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9" fill="hold" nodeType="clickPar">
                      <p:stCondLst>
                        <p:cond delay="indefinite"/>
                      </p:stCondLst>
                      <p:childTnLst>
                        <p:par>
                          <p:cTn id="50" fill="hold" nodeType="afterGroup">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additive="base">
                                        <p:cTn id="53" dur="500" fill="hold"/>
                                        <p:tgtEl>
                                          <p:spTgt spid="13"/>
                                        </p:tgtEl>
                                        <p:attrNameLst>
                                          <p:attrName>ppt_x</p:attrName>
                                        </p:attrNameLst>
                                      </p:cBhvr>
                                      <p:tavLst>
                                        <p:tav tm="0">
                                          <p:val>
                                            <p:strVal val="#ppt_x"/>
                                          </p:val>
                                        </p:tav>
                                        <p:tav tm="100000">
                                          <p:val>
                                            <p:strVal val="#ppt_x"/>
                                          </p:val>
                                        </p:tav>
                                      </p:tavLst>
                                    </p:anim>
                                    <p:anim calcmode="lin" valueType="num">
                                      <p:cBhvr additive="base">
                                        <p:cTn id="5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5" fill="hold" nodeType="clickPar">
                      <p:stCondLst>
                        <p:cond delay="indefinite"/>
                      </p:stCondLst>
                      <p:childTnLst>
                        <p:par>
                          <p:cTn id="56" fill="hold" nodeType="afterGroup">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500" fill="hold"/>
                                        <p:tgtEl>
                                          <p:spTgt spid="14"/>
                                        </p:tgtEl>
                                        <p:attrNameLst>
                                          <p:attrName>ppt_x</p:attrName>
                                        </p:attrNameLst>
                                      </p:cBhvr>
                                      <p:tavLst>
                                        <p:tav tm="0">
                                          <p:val>
                                            <p:strVal val="#ppt_x"/>
                                          </p:val>
                                        </p:tav>
                                        <p:tav tm="100000">
                                          <p:val>
                                            <p:strVal val="#ppt_x"/>
                                          </p:val>
                                        </p:tav>
                                      </p:tavLst>
                                    </p:anim>
                                    <p:anim calcmode="lin" valueType="num">
                                      <p:cBhvr additive="base">
                                        <p:cTn id="6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61" fill="hold" nodeType="clickPar">
                      <p:stCondLst>
                        <p:cond delay="indefinite"/>
                      </p:stCondLst>
                      <p:childTnLst>
                        <p:par>
                          <p:cTn id="62" fill="hold" nodeType="afterGroup">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additive="base">
                                        <p:cTn id="65" dur="500" fill="hold"/>
                                        <p:tgtEl>
                                          <p:spTgt spid="18"/>
                                        </p:tgtEl>
                                        <p:attrNameLst>
                                          <p:attrName>ppt_x</p:attrName>
                                        </p:attrNameLst>
                                      </p:cBhvr>
                                      <p:tavLst>
                                        <p:tav tm="0">
                                          <p:val>
                                            <p:strVal val="#ppt_x"/>
                                          </p:val>
                                        </p:tav>
                                        <p:tav tm="100000">
                                          <p:val>
                                            <p:strVal val="#ppt_x"/>
                                          </p:val>
                                        </p:tav>
                                      </p:tavLst>
                                    </p:anim>
                                    <p:anim calcmode="lin" valueType="num">
                                      <p:cBhvr additive="base">
                                        <p:cTn id="6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2" grpId="0" animBg="1"/>
      <p:bldP spid="13" grpId="0" animBg="1"/>
      <p:bldP spid="14" grpId="0" animBg="1"/>
      <p:bldP spid="17" grpId="0" animBg="1"/>
      <p:bldP spid="18" grpId="0" animBg="1"/>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40690" y="761633"/>
            <a:ext cx="11164122" cy="4523105"/>
          </a:xfrm>
          <a:prstGeom prst="rect">
            <a:avLst/>
          </a:prstGeom>
          <a:noFill/>
        </p:spPr>
        <p:style>
          <a:lnRef idx="2">
            <a:schemeClr val="dk1"/>
          </a:lnRef>
          <a:fillRef idx="1">
            <a:schemeClr val="lt1"/>
          </a:fillRef>
          <a:effectRef idx="0">
            <a:schemeClr val="dk1"/>
          </a:effectRef>
          <a:fontRef idx="minor">
            <a:schemeClr val="dk1"/>
          </a:fontRef>
        </p:style>
        <p:txBody>
          <a:bodyPr wrap="square">
            <a:spAutoFit/>
          </a:bodyPr>
          <a:lstStyle/>
          <a:p>
            <a:pPr algn="l" fontAlgn="auto">
              <a:lnSpc>
                <a:spcPct val="100000"/>
              </a:lnSpc>
            </a:pPr>
            <a:r>
              <a:rPr lang="zh-CN" altLang="en-US" sz="3600" b="1">
                <a:solidFill>
                  <a:srgbClr val="FF0000"/>
                </a:solidFill>
                <a:latin typeface="楷体" panose="02010609060101010101" pitchFamily="49" charset="-122"/>
                <a:ea typeface="楷体" panose="02010609060101010101" pitchFamily="49" charset="-122"/>
              </a:rPr>
              <a:t>第</a:t>
            </a:r>
            <a:r>
              <a:rPr lang="en-US" altLang="zh-CN" sz="3600" b="1">
                <a:solidFill>
                  <a:srgbClr val="FF0000"/>
                </a:solidFill>
                <a:latin typeface="楷体" panose="02010609060101010101" pitchFamily="49" charset="-122"/>
                <a:ea typeface="楷体" panose="02010609060101010101" pitchFamily="49" charset="-122"/>
              </a:rPr>
              <a:t>2</a:t>
            </a:r>
            <a:r>
              <a:rPr lang="zh-CN" altLang="en-US" sz="3600" b="1">
                <a:solidFill>
                  <a:srgbClr val="FF0000"/>
                </a:solidFill>
                <a:latin typeface="楷体" panose="02010609060101010101" pitchFamily="49" charset="-122"/>
                <a:ea typeface="楷体" panose="02010609060101010101" pitchFamily="49" charset="-122"/>
              </a:rPr>
              <a:t>段：</a:t>
            </a:r>
          </a:p>
          <a:p>
            <a:pPr algn="l" fontAlgn="auto">
              <a:lnSpc>
                <a:spcPct val="100000"/>
              </a:lnSpc>
            </a:pPr>
            <a:r>
              <a:rPr lang="zh-CN" altLang="en-US" sz="3600" b="1">
                <a:latin typeface="楷体" panose="02010609060101010101" pitchFamily="49" charset="-122"/>
                <a:ea typeface="楷体" panose="02010609060101010101" pitchFamily="49" charset="-122"/>
              </a:rPr>
              <a:t>　　</a:t>
            </a:r>
          </a:p>
          <a:p>
            <a:pPr algn="l" fontAlgn="auto">
              <a:lnSpc>
                <a:spcPct val="100000"/>
              </a:lnSpc>
            </a:pPr>
            <a:endParaRPr lang="zh-CN" altLang="en-US" sz="3600" b="1">
              <a:latin typeface="楷体" panose="02010609060101010101" pitchFamily="49" charset="-122"/>
              <a:ea typeface="楷体" panose="02010609060101010101" pitchFamily="49" charset="-122"/>
            </a:endParaRPr>
          </a:p>
          <a:p>
            <a:pPr algn="l" fontAlgn="auto">
              <a:lnSpc>
                <a:spcPct val="100000"/>
              </a:lnSpc>
            </a:pPr>
            <a:endParaRPr lang="zh-CN" altLang="en-US" sz="3600" b="1">
              <a:latin typeface="楷体" panose="02010609060101010101" pitchFamily="49" charset="-122"/>
              <a:ea typeface="楷体" panose="02010609060101010101" pitchFamily="49" charset="-122"/>
            </a:endParaRPr>
          </a:p>
          <a:p>
            <a:pPr algn="l" fontAlgn="auto">
              <a:lnSpc>
                <a:spcPct val="100000"/>
              </a:lnSpc>
            </a:pPr>
            <a:endParaRPr lang="zh-CN" altLang="en-US" sz="3600" b="1">
              <a:latin typeface="楷体" panose="02010609060101010101" pitchFamily="49" charset="-122"/>
              <a:ea typeface="楷体" panose="02010609060101010101" pitchFamily="49" charset="-122"/>
            </a:endParaRPr>
          </a:p>
          <a:p>
            <a:pPr algn="l" fontAlgn="auto">
              <a:lnSpc>
                <a:spcPct val="100000"/>
              </a:lnSpc>
            </a:pPr>
            <a:endParaRPr lang="zh-CN" altLang="en-US" sz="3600" b="1">
              <a:latin typeface="楷体" panose="02010609060101010101" pitchFamily="49" charset="-122"/>
              <a:ea typeface="楷体" panose="02010609060101010101" pitchFamily="49" charset="-122"/>
            </a:endParaRPr>
          </a:p>
          <a:p>
            <a:pPr algn="l" fontAlgn="auto">
              <a:lnSpc>
                <a:spcPct val="100000"/>
              </a:lnSpc>
            </a:pPr>
            <a:endParaRPr lang="zh-CN" altLang="en-US" sz="3600" b="1">
              <a:latin typeface="楷体" panose="02010609060101010101" pitchFamily="49" charset="-122"/>
              <a:ea typeface="楷体" panose="02010609060101010101" pitchFamily="49" charset="-122"/>
            </a:endParaRPr>
          </a:p>
          <a:p>
            <a:pPr algn="l" fontAlgn="auto">
              <a:lnSpc>
                <a:spcPct val="100000"/>
              </a:lnSpc>
            </a:pPr>
            <a:endParaRPr lang="zh-CN" altLang="en-US" sz="3600" b="1">
              <a:latin typeface="楷体" panose="02010609060101010101" pitchFamily="49" charset="-122"/>
              <a:ea typeface="楷体" panose="02010609060101010101" pitchFamily="49" charset="-122"/>
            </a:endParaRPr>
          </a:p>
        </p:txBody>
      </p:sp>
      <p:sp>
        <p:nvSpPr>
          <p:cNvPr id="4" name="矩形 3"/>
          <p:cNvSpPr/>
          <p:nvPr/>
        </p:nvSpPr>
        <p:spPr>
          <a:xfrm>
            <a:off x="1262380" y="810895"/>
            <a:ext cx="7933690" cy="64516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algn="ctr" fontAlgn="auto">
              <a:lnSpc>
                <a:spcPct val="100000"/>
              </a:lnSpc>
            </a:pPr>
            <a:r>
              <a:rPr lang="zh-CN" altLang="en-US" sz="3600" b="1" u="sng">
                <a:solidFill>
                  <a:srgbClr val="FF0000"/>
                </a:solidFill>
                <a:latin typeface="楷体" panose="02010609060101010101" pitchFamily="49" charset="-122"/>
                <a:ea typeface="楷体" panose="02010609060101010101" pitchFamily="49" charset="-122"/>
              </a:rPr>
              <a:t>铺叙</a:t>
            </a:r>
            <a:r>
              <a:rPr lang="zh-CN" altLang="en-US" sz="3600" b="1">
                <a:solidFill>
                  <a:srgbClr val="FF0000"/>
                </a:solidFill>
                <a:latin typeface="楷体" panose="02010609060101010101" pitchFamily="49" charset="-122"/>
                <a:ea typeface="楷体" panose="02010609060101010101" pitchFamily="49" charset="-122"/>
              </a:rPr>
              <a:t>统治者生活的荒淫、奢靡。</a:t>
            </a:r>
          </a:p>
        </p:txBody>
      </p:sp>
      <p:sp>
        <p:nvSpPr>
          <p:cNvPr id="5" name="矩形 4"/>
          <p:cNvSpPr/>
          <p:nvPr/>
        </p:nvSpPr>
        <p:spPr>
          <a:xfrm>
            <a:off x="352425" y="1721753"/>
            <a:ext cx="10739120" cy="1200329"/>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algn="l" fontAlgn="auto">
              <a:lnSpc>
                <a:spcPct val="100000"/>
              </a:lnSpc>
            </a:pPr>
            <a:r>
              <a:rPr lang="zh-CN" altLang="en-US" sz="3600" b="1">
                <a:latin typeface="楷体" panose="02010609060101010101" pitchFamily="49" charset="-122"/>
                <a:ea typeface="楷体" panose="02010609060101010101" pitchFamily="49" charset="-122"/>
              </a:rPr>
              <a:t>　　一层</a:t>
            </a:r>
            <a:r>
              <a:rPr lang="zh-CN" altLang="en-US" sz="3600" b="1" smtClean="0">
                <a:latin typeface="楷体" panose="02010609060101010101" pitchFamily="49" charset="-122"/>
                <a:ea typeface="楷体" panose="02010609060101010101" pitchFamily="49" charset="-122"/>
              </a:rPr>
              <a:t>（段首至“为秦宫人”）</a:t>
            </a:r>
            <a:r>
              <a:rPr lang="zh-CN" altLang="en-US" sz="3600" b="1">
                <a:latin typeface="楷体" panose="02010609060101010101" pitchFamily="49" charset="-122"/>
                <a:ea typeface="楷体" panose="02010609060101010101" pitchFamily="49" charset="-122"/>
              </a:rPr>
              <a:t>写</a:t>
            </a:r>
            <a:r>
              <a:rPr lang="zh-CN" altLang="en-US" sz="3600" b="1">
                <a:solidFill>
                  <a:schemeClr val="tx1"/>
                </a:solidFill>
                <a:latin typeface="楷体" panose="02010609060101010101" pitchFamily="49" charset="-122"/>
                <a:ea typeface="楷体" panose="02010609060101010101" pitchFamily="49" charset="-122"/>
              </a:rPr>
              <a:t>供玩乐</a:t>
            </a:r>
            <a:r>
              <a:rPr lang="zh-CN" altLang="en-US" sz="3600" b="1">
                <a:latin typeface="楷体" panose="02010609060101010101" pitchFamily="49" charset="-122"/>
                <a:ea typeface="楷体" panose="02010609060101010101" pitchFamily="49" charset="-122"/>
              </a:rPr>
              <a:t>的</a:t>
            </a:r>
            <a:r>
              <a:rPr lang="zh-CN" altLang="en-US" sz="3600" b="1">
                <a:solidFill>
                  <a:srgbClr val="FF0000"/>
                </a:solidFill>
                <a:latin typeface="楷体" panose="02010609060101010101" pitchFamily="49" charset="-122"/>
                <a:ea typeface="楷体" panose="02010609060101010101" pitchFamily="49" charset="-122"/>
              </a:rPr>
              <a:t>宫人</a:t>
            </a:r>
            <a:r>
              <a:rPr lang="zh-CN" altLang="en-US" sz="3600" b="1">
                <a:latin typeface="楷体" panose="02010609060101010101" pitchFamily="49" charset="-122"/>
                <a:ea typeface="楷体" panose="02010609060101010101" pitchFamily="49" charset="-122"/>
              </a:rPr>
              <a:t>来源。</a:t>
            </a:r>
          </a:p>
        </p:txBody>
      </p:sp>
      <p:sp>
        <p:nvSpPr>
          <p:cNvPr id="6" name="矩形 5"/>
          <p:cNvSpPr/>
          <p:nvPr/>
        </p:nvSpPr>
        <p:spPr>
          <a:xfrm>
            <a:off x="352425" y="2852125"/>
            <a:ext cx="10739120" cy="119888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algn="l" fontAlgn="auto">
              <a:lnSpc>
                <a:spcPct val="100000"/>
              </a:lnSpc>
            </a:pPr>
            <a:r>
              <a:rPr lang="zh-CN" altLang="en-US" sz="3600" b="1">
                <a:latin typeface="楷体" panose="02010609060101010101" pitchFamily="49" charset="-122"/>
                <a:ea typeface="楷体" panose="02010609060101010101" pitchFamily="49" charset="-122"/>
              </a:rPr>
              <a:t>　　二层</a:t>
            </a:r>
            <a:r>
              <a:rPr lang="zh-CN" altLang="en-US" sz="3600" b="1" smtClean="0">
                <a:latin typeface="楷体" panose="02010609060101010101" pitchFamily="49" charset="-122"/>
                <a:ea typeface="楷体" panose="02010609060101010101" pitchFamily="49" charset="-122"/>
              </a:rPr>
              <a:t>（“明星荧荧”至“有</a:t>
            </a:r>
            <a:r>
              <a:rPr lang="zh-CN" altLang="en-US" sz="3600" b="1">
                <a:latin typeface="楷体" panose="02010609060101010101" pitchFamily="49" charset="-122"/>
                <a:ea typeface="楷体" panose="02010609060101010101" pitchFamily="49" charset="-122"/>
              </a:rPr>
              <a:t>不得见者</a:t>
            </a:r>
            <a:r>
              <a:rPr lang="zh-CN" altLang="en-US" sz="3600" b="1" smtClean="0">
                <a:latin typeface="楷体" panose="02010609060101010101" pitchFamily="49" charset="-122"/>
                <a:ea typeface="楷体" panose="02010609060101010101" pitchFamily="49" charset="-122"/>
              </a:rPr>
              <a:t>三十六年”）</a:t>
            </a:r>
            <a:r>
              <a:rPr lang="zh-CN" altLang="en-US" sz="3600" b="1">
                <a:latin typeface="楷体" panose="02010609060101010101" pitchFamily="49" charset="-122"/>
                <a:ea typeface="楷体" panose="02010609060101010101" pitchFamily="49" charset="-122"/>
              </a:rPr>
              <a:t>极写</a:t>
            </a:r>
            <a:r>
              <a:rPr lang="zh-CN" altLang="en-US" sz="3600" b="1">
                <a:solidFill>
                  <a:srgbClr val="FF0000"/>
                </a:solidFill>
                <a:latin typeface="楷体" panose="02010609060101010101" pitchFamily="49" charset="-122"/>
                <a:ea typeface="楷体" panose="02010609060101010101" pitchFamily="49" charset="-122"/>
              </a:rPr>
              <a:t>宫中生活</a:t>
            </a:r>
            <a:r>
              <a:rPr lang="zh-CN" altLang="en-US" sz="3600" b="1">
                <a:latin typeface="楷体" panose="02010609060101010101" pitchFamily="49" charset="-122"/>
                <a:ea typeface="楷体" panose="02010609060101010101" pitchFamily="49" charset="-122"/>
              </a:rPr>
              <a:t>荒淫、奢靡。</a:t>
            </a:r>
          </a:p>
        </p:txBody>
      </p:sp>
      <p:sp>
        <p:nvSpPr>
          <p:cNvPr id="7" name="矩形 6"/>
          <p:cNvSpPr/>
          <p:nvPr/>
        </p:nvSpPr>
        <p:spPr>
          <a:xfrm>
            <a:off x="440690" y="4051005"/>
            <a:ext cx="10739120" cy="1754326"/>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algn="l" fontAlgn="auto">
              <a:lnSpc>
                <a:spcPct val="100000"/>
              </a:lnSpc>
            </a:pPr>
            <a:r>
              <a:rPr lang="zh-CN" altLang="en-US" sz="3600" b="1">
                <a:latin typeface="楷体" panose="02010609060101010101" pitchFamily="49" charset="-122"/>
                <a:ea typeface="楷体" panose="02010609060101010101" pitchFamily="49" charset="-122"/>
              </a:rPr>
              <a:t>　　三层</a:t>
            </a:r>
            <a:r>
              <a:rPr lang="zh-CN" altLang="en-US" sz="3600" b="1" smtClean="0">
                <a:latin typeface="楷体" panose="02010609060101010101" pitchFamily="49" charset="-122"/>
                <a:ea typeface="楷体" panose="02010609060101010101" pitchFamily="49" charset="-122"/>
              </a:rPr>
              <a:t>（“燕赵之收藏”至段末）</a:t>
            </a:r>
            <a:r>
              <a:rPr lang="zh-CN" altLang="en-US" sz="3600" b="1">
                <a:latin typeface="楷体" panose="02010609060101010101" pitchFamily="49" charset="-122"/>
                <a:ea typeface="楷体" panose="02010609060101010101" pitchFamily="49" charset="-122"/>
              </a:rPr>
              <a:t>从</a:t>
            </a:r>
            <a:r>
              <a:rPr lang="zh-CN" altLang="en-US" sz="3600" b="1">
                <a:solidFill>
                  <a:srgbClr val="FF0000"/>
                </a:solidFill>
                <a:latin typeface="楷体" panose="02010609060101010101" pitchFamily="49" charset="-122"/>
                <a:ea typeface="楷体" panose="02010609060101010101" pitchFamily="49" charset="-122"/>
              </a:rPr>
              <a:t>珠宝陈设</a:t>
            </a:r>
            <a:r>
              <a:rPr lang="zh-CN" altLang="en-US" sz="3600" b="1">
                <a:latin typeface="楷体" panose="02010609060101010101" pitchFamily="49" charset="-122"/>
                <a:ea typeface="楷体" panose="02010609060101010101" pitchFamily="49" charset="-122"/>
              </a:rPr>
              <a:t>写荒淫，揭示抢掠行径。</a:t>
            </a:r>
          </a:p>
          <a:p>
            <a:pPr algn="l" fontAlgn="auto">
              <a:lnSpc>
                <a:spcPct val="100000"/>
              </a:lnSpc>
            </a:pPr>
            <a:r>
              <a:rPr lang="zh-CN" altLang="en-US" sz="3600" b="1">
                <a:latin typeface="楷体" panose="02010609060101010101" pitchFamily="49" charset="-122"/>
                <a:ea typeface="楷体" panose="02010609060101010101" pitchFamily="49" charset="-122"/>
              </a:rPr>
              <a:t>　</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8905" y="194945"/>
            <a:ext cx="11750675" cy="600075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marL="0" marR="0" lvl="0" indent="0" algn="l" defTabSz="914400" rtl="0" fontAlgn="auto">
              <a:lnSpc>
                <a:spcPct val="150000"/>
              </a:lnSpc>
              <a:spcBef>
                <a:spcPct val="0"/>
              </a:spcBef>
              <a:spcAft>
                <a:spcPct val="0"/>
              </a:spcAft>
              <a:buClrTx/>
              <a:buSzTx/>
              <a:buFontTx/>
              <a:buNone/>
              <a:defRPr/>
            </a:pP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嗟乎！一人之</a:t>
            </a:r>
            <a:r>
              <a:rPr kumimoji="0" lang="zh-CN" altLang="en-US" sz="32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心，千万人之心</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也。秦爱</a:t>
            </a:r>
            <a:r>
              <a:rPr kumimoji="0" lang="zh-CN" altLang="en-US" sz="32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纷奢</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，人亦</a:t>
            </a:r>
            <a:r>
              <a:rPr kumimoji="0" lang="zh-CN" altLang="en-US" sz="3200" b="1" i="0" u="none" strike="noStrike" kern="1200" cap="none" spc="0" normalizeH="0" baseline="0" noProof="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念</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其家。奈何</a:t>
            </a:r>
          </a:p>
          <a:p>
            <a:pPr marL="0" marR="0" lvl="0" indent="0" algn="l" defTabSz="914400" rtl="0" fontAlgn="auto">
              <a:lnSpc>
                <a:spcPct val="150000"/>
              </a:lnSpc>
              <a:spcBef>
                <a:spcPct val="0"/>
              </a:spcBef>
              <a:spcAft>
                <a:spcPct val="0"/>
              </a:spcAft>
              <a:buClrTx/>
              <a:buSzTx/>
              <a:buFontTx/>
              <a:buNone/>
              <a:defRPr/>
            </a:pPr>
            <a:endPar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endParaRPr>
          </a:p>
          <a:p>
            <a:pPr marL="0" marR="0" lvl="0" indent="0" algn="l" defTabSz="914400" rtl="0" fontAlgn="auto">
              <a:lnSpc>
                <a:spcPct val="150000"/>
              </a:lnSpc>
              <a:spcBef>
                <a:spcPct val="0"/>
              </a:spcBef>
              <a:spcAft>
                <a:spcPct val="0"/>
              </a:spcAft>
              <a:buClrTx/>
              <a:buSzTx/>
              <a:buFontTx/>
              <a:buNone/>
              <a:defRPr/>
            </a:pP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取之尽</a:t>
            </a:r>
            <a:r>
              <a:rPr kumimoji="0" lang="zh-CN" altLang="en-US" sz="32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锱铢</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，用之如泥沙？</a:t>
            </a:r>
            <a:r>
              <a:rPr kumimoji="0" lang="zh-CN" altLang="en-US" sz="3200" b="1" i="0" u="sng"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使负栋之柱，多于南亩之农夫；架梁</a:t>
            </a:r>
          </a:p>
          <a:p>
            <a:pPr marL="0" marR="0" lvl="0" indent="0" algn="l" defTabSz="914400" rtl="0" fontAlgn="auto">
              <a:lnSpc>
                <a:spcPct val="150000"/>
              </a:lnSpc>
              <a:spcBef>
                <a:spcPct val="0"/>
              </a:spcBef>
              <a:spcAft>
                <a:spcPct val="0"/>
              </a:spcAft>
              <a:buClrTx/>
              <a:buSzTx/>
              <a:buFontTx/>
              <a:buNone/>
              <a:defRPr/>
            </a:pPr>
            <a:endParaRPr kumimoji="0" lang="zh-CN" altLang="en-US" sz="3200" b="1" i="0" u="sng"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endParaRPr>
          </a:p>
          <a:p>
            <a:pPr marL="0" marR="0" lvl="0" indent="0" algn="l" defTabSz="914400" rtl="0" fontAlgn="auto">
              <a:lnSpc>
                <a:spcPct val="150000"/>
              </a:lnSpc>
              <a:spcBef>
                <a:spcPct val="0"/>
              </a:spcBef>
              <a:spcAft>
                <a:spcPct val="0"/>
              </a:spcAft>
              <a:buClrTx/>
              <a:buSzTx/>
              <a:buFontTx/>
              <a:buNone/>
              <a:defRPr/>
            </a:pPr>
            <a:r>
              <a:rPr kumimoji="0" lang="zh-CN" altLang="en-US" sz="3200" b="1" i="0" u="sng"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之椽，多于机上之工女；钉头</a:t>
            </a:r>
            <a:r>
              <a:rPr kumimoji="0" lang="zh-CN" altLang="en-US" sz="3200" b="1" i="0" u="sng"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磷磷</a:t>
            </a:r>
            <a:r>
              <a:rPr kumimoji="0" lang="zh-CN" altLang="en-US" sz="3200" b="1" i="0" u="sng"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，多于在</a:t>
            </a:r>
            <a:r>
              <a:rPr kumimoji="0" lang="zh-CN" altLang="en-US" sz="3200" b="1" i="0" u="sng"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庾</a:t>
            </a:r>
            <a:r>
              <a:rPr kumimoji="0" lang="zh-CN" altLang="en-US" sz="3200" b="1" i="0" u="sng"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之粟粒；瓦缝参差，</a:t>
            </a:r>
          </a:p>
          <a:p>
            <a:pPr marL="0" marR="0" lvl="0" indent="0" algn="l" defTabSz="914400" rtl="0" fontAlgn="auto">
              <a:lnSpc>
                <a:spcPct val="150000"/>
              </a:lnSpc>
              <a:spcBef>
                <a:spcPct val="0"/>
              </a:spcBef>
              <a:spcAft>
                <a:spcPct val="0"/>
              </a:spcAft>
              <a:buClrTx/>
              <a:buSzTx/>
              <a:buFontTx/>
              <a:buNone/>
              <a:defRPr/>
            </a:pPr>
            <a:endParaRPr kumimoji="0" lang="zh-CN" altLang="en-US" sz="3200" b="1" i="0" u="sng"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endParaRPr>
          </a:p>
          <a:p>
            <a:pPr marL="0" marR="0" lvl="0" indent="0" algn="l" defTabSz="914400" rtl="0" fontAlgn="auto">
              <a:lnSpc>
                <a:spcPct val="150000"/>
              </a:lnSpc>
              <a:spcBef>
                <a:spcPct val="0"/>
              </a:spcBef>
              <a:spcAft>
                <a:spcPct val="0"/>
              </a:spcAft>
              <a:buClrTx/>
              <a:buSzTx/>
              <a:buFontTx/>
              <a:buNone/>
              <a:defRPr/>
            </a:pPr>
            <a:r>
              <a:rPr kumimoji="0" lang="zh-CN" altLang="en-US" sz="3200" b="1" i="0" u="sng"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多于周身之帛缕；直栏横槛，多于</a:t>
            </a:r>
            <a:r>
              <a:rPr kumimoji="0" lang="zh-CN" altLang="en-US" sz="3200" b="1" i="0" u="sng"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九土</a:t>
            </a:r>
            <a:r>
              <a:rPr kumimoji="0" lang="zh-CN" altLang="en-US" sz="3200" b="1" i="0" u="sng"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之</a:t>
            </a:r>
            <a:r>
              <a:rPr kumimoji="0" lang="zh-CN" altLang="en-US" sz="3200" b="1" i="0" u="sng"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mn-cs"/>
              </a:rPr>
              <a:t>城郭</a:t>
            </a:r>
            <a:r>
              <a:rPr kumimoji="0" lang="zh-CN" altLang="en-US" sz="3200" b="1" i="0" u="sng"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；管弦</a:t>
            </a:r>
            <a:r>
              <a:rPr kumimoji="0" lang="zh-CN" altLang="en-US" sz="3200" b="1" i="0" u="sng"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呕哑</a:t>
            </a:r>
            <a:r>
              <a:rPr kumimoji="0" lang="zh-CN" altLang="en-US" sz="3200" b="1" i="0" u="sng"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a:t>
            </a:r>
          </a:p>
          <a:p>
            <a:pPr marL="0" marR="0" lvl="0" indent="0" algn="l" defTabSz="914400" rtl="0" fontAlgn="auto">
              <a:lnSpc>
                <a:spcPct val="150000"/>
              </a:lnSpc>
              <a:spcBef>
                <a:spcPct val="0"/>
              </a:spcBef>
              <a:spcAft>
                <a:spcPct val="0"/>
              </a:spcAft>
              <a:buClrTx/>
              <a:buSzTx/>
              <a:buFontTx/>
              <a:buNone/>
              <a:defRPr/>
            </a:pPr>
            <a:r>
              <a:rPr kumimoji="0" lang="zh-CN" altLang="en-US" sz="3200" b="1" i="0" u="sng"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多于市人之言语。</a:t>
            </a:r>
          </a:p>
        </p:txBody>
      </p:sp>
      <p:sp>
        <p:nvSpPr>
          <p:cNvPr id="5" name="矩形 4"/>
          <p:cNvSpPr/>
          <p:nvPr/>
        </p:nvSpPr>
        <p:spPr>
          <a:xfrm>
            <a:off x="8775072" y="4246245"/>
            <a:ext cx="1816100" cy="583565"/>
          </a:xfrm>
          <a:prstGeom prst="rect">
            <a:avLst/>
          </a:prstGeom>
        </p:spPr>
        <p:style>
          <a:lnRef idx="2">
            <a:schemeClr val="accent5"/>
          </a:lnRef>
          <a:fillRef idx="1">
            <a:schemeClr val="lt1"/>
          </a:fillRef>
          <a:effectRef idx="0">
            <a:schemeClr val="accent5"/>
          </a:effectRef>
          <a:fontRef idx="minor">
            <a:schemeClr val="dk1"/>
          </a:fontRef>
        </p:style>
        <p:txBody>
          <a:bodyPr wrap="none">
            <a:spAutoFit/>
          </a:bodyPr>
          <a:lstStyle/>
          <a:p>
            <a:r>
              <a:rPr lang="zh-CN" altLang="en-US" sz="3200" b="1">
                <a:solidFill>
                  <a:srgbClr val="7030A0"/>
                </a:solidFill>
                <a:latin typeface="楷体" panose="02010609060101010101" pitchFamily="49" charset="-122"/>
                <a:ea typeface="楷体" panose="02010609060101010101" pitchFamily="49" charset="-122"/>
              </a:rPr>
              <a:t>声音嘈杂</a:t>
            </a:r>
          </a:p>
        </p:txBody>
      </p:sp>
      <p:sp>
        <p:nvSpPr>
          <p:cNvPr id="7" name="矩形 6"/>
          <p:cNvSpPr/>
          <p:nvPr/>
        </p:nvSpPr>
        <p:spPr>
          <a:xfrm>
            <a:off x="6541200" y="940344"/>
            <a:ext cx="1816100" cy="583565"/>
          </a:xfrm>
          <a:prstGeom prst="rect">
            <a:avLst/>
          </a:prstGeom>
        </p:spPr>
        <p:style>
          <a:lnRef idx="2">
            <a:schemeClr val="accent5"/>
          </a:lnRef>
          <a:fillRef idx="1">
            <a:schemeClr val="lt1"/>
          </a:fillRef>
          <a:effectRef idx="0">
            <a:schemeClr val="accent5"/>
          </a:effectRef>
          <a:fontRef idx="minor">
            <a:schemeClr val="dk1"/>
          </a:fontRef>
        </p:style>
        <p:txBody>
          <a:bodyPr wrap="none">
            <a:spAutoFit/>
          </a:bodyPr>
          <a:lstStyle/>
          <a:p>
            <a:r>
              <a:rPr lang="zh-CN" altLang="en-US" sz="3200" b="1">
                <a:solidFill>
                  <a:srgbClr val="7030A0"/>
                </a:solidFill>
                <a:latin typeface="楷体" panose="02010609060101010101" pitchFamily="49" charset="-122"/>
                <a:ea typeface="楷体" panose="02010609060101010101" pitchFamily="49" charset="-122"/>
              </a:rPr>
              <a:t>繁华奢侈</a:t>
            </a:r>
          </a:p>
        </p:txBody>
      </p:sp>
      <p:sp>
        <p:nvSpPr>
          <p:cNvPr id="8" name="矩形 7"/>
          <p:cNvSpPr/>
          <p:nvPr/>
        </p:nvSpPr>
        <p:spPr>
          <a:xfrm>
            <a:off x="637233" y="1255061"/>
            <a:ext cx="2224405" cy="583565"/>
          </a:xfrm>
          <a:prstGeom prst="rect">
            <a:avLst/>
          </a:prstGeom>
        </p:spPr>
        <p:style>
          <a:lnRef idx="2">
            <a:schemeClr val="accent5"/>
          </a:lnRef>
          <a:fillRef idx="1">
            <a:schemeClr val="lt1"/>
          </a:fillRef>
          <a:effectRef idx="0">
            <a:schemeClr val="accent5"/>
          </a:effectRef>
          <a:fontRef idx="minor">
            <a:schemeClr val="dk1"/>
          </a:fontRef>
        </p:style>
        <p:txBody>
          <a:bodyPr wrap="none">
            <a:spAutoFit/>
          </a:bodyPr>
          <a:lstStyle/>
          <a:p>
            <a:r>
              <a:rPr lang="zh-CN" altLang="en-US" sz="3200" b="1">
                <a:solidFill>
                  <a:srgbClr val="7030A0"/>
                </a:solidFill>
                <a:latin typeface="楷体" panose="02010609060101010101" pitchFamily="49" charset="-122"/>
                <a:ea typeface="楷体" panose="02010609060101010101" pitchFamily="49" charset="-122"/>
              </a:rPr>
              <a:t>极言其细微</a:t>
            </a:r>
          </a:p>
        </p:txBody>
      </p:sp>
      <p:sp>
        <p:nvSpPr>
          <p:cNvPr id="9" name="矩形 8"/>
          <p:cNvSpPr/>
          <p:nvPr/>
        </p:nvSpPr>
        <p:spPr>
          <a:xfrm>
            <a:off x="4477459" y="2822783"/>
            <a:ext cx="2632710" cy="583565"/>
          </a:xfrm>
          <a:prstGeom prst="rect">
            <a:avLst/>
          </a:prstGeom>
        </p:spPr>
        <p:style>
          <a:lnRef idx="2">
            <a:schemeClr val="accent5"/>
          </a:lnRef>
          <a:fillRef idx="1">
            <a:schemeClr val="lt1"/>
          </a:fillRef>
          <a:effectRef idx="0">
            <a:schemeClr val="accent5"/>
          </a:effectRef>
          <a:fontRef idx="minor">
            <a:schemeClr val="dk1"/>
          </a:fontRef>
        </p:style>
        <p:txBody>
          <a:bodyPr wrap="none">
            <a:spAutoFit/>
          </a:bodyPr>
          <a:lstStyle/>
          <a:p>
            <a:pPr algn="l"/>
            <a:r>
              <a:rPr lang="zh-CN" altLang="en-US" sz="3200" b="1">
                <a:solidFill>
                  <a:srgbClr val="7030A0"/>
                </a:solidFill>
                <a:latin typeface="楷体" panose="02010609060101010101" pitchFamily="49" charset="-122"/>
                <a:ea typeface="楷体" panose="02010609060101010101" pitchFamily="49" charset="-122"/>
                <a:sym typeface="+mn-ea"/>
              </a:rPr>
              <a:t>形容钉头</a:t>
            </a:r>
            <a:r>
              <a:rPr lang="zh-CN" altLang="en-US" sz="3200" b="1">
                <a:solidFill>
                  <a:srgbClr val="7030A0"/>
                </a:solidFill>
                <a:latin typeface="楷体" panose="02010609060101010101" pitchFamily="49" charset="-122"/>
                <a:ea typeface="楷体" panose="02010609060101010101" pitchFamily="49" charset="-122"/>
              </a:rPr>
              <a:t>突出</a:t>
            </a:r>
          </a:p>
        </p:txBody>
      </p:sp>
      <p:sp>
        <p:nvSpPr>
          <p:cNvPr id="10" name="矩形 9"/>
          <p:cNvSpPr/>
          <p:nvPr/>
        </p:nvSpPr>
        <p:spPr>
          <a:xfrm>
            <a:off x="7717094" y="2822783"/>
            <a:ext cx="999490" cy="583565"/>
          </a:xfrm>
          <a:prstGeom prst="rect">
            <a:avLst/>
          </a:prstGeom>
        </p:spPr>
        <p:style>
          <a:lnRef idx="2">
            <a:schemeClr val="accent5"/>
          </a:lnRef>
          <a:fillRef idx="1">
            <a:schemeClr val="lt1"/>
          </a:fillRef>
          <a:effectRef idx="0">
            <a:schemeClr val="accent5"/>
          </a:effectRef>
          <a:fontRef idx="minor">
            <a:schemeClr val="dk1"/>
          </a:fontRef>
        </p:style>
        <p:txBody>
          <a:bodyPr wrap="none">
            <a:spAutoFit/>
          </a:bodyPr>
          <a:lstStyle/>
          <a:p>
            <a:r>
              <a:rPr lang="zh-CN" altLang="en-US" sz="3200" b="1">
                <a:solidFill>
                  <a:srgbClr val="7030A0"/>
                </a:solidFill>
                <a:latin typeface="楷体" panose="02010609060101010101" pitchFamily="49" charset="-122"/>
                <a:ea typeface="楷体" panose="02010609060101010101" pitchFamily="49" charset="-122"/>
              </a:rPr>
              <a:t>谷仓</a:t>
            </a:r>
          </a:p>
        </p:txBody>
      </p:sp>
      <p:sp>
        <p:nvSpPr>
          <p:cNvPr id="11" name="矩形 10"/>
          <p:cNvSpPr/>
          <p:nvPr/>
        </p:nvSpPr>
        <p:spPr>
          <a:xfrm>
            <a:off x="6178285" y="4246452"/>
            <a:ext cx="999490" cy="583565"/>
          </a:xfrm>
          <a:prstGeom prst="rect">
            <a:avLst/>
          </a:prstGeom>
        </p:spPr>
        <p:style>
          <a:lnRef idx="2">
            <a:schemeClr val="accent5"/>
          </a:lnRef>
          <a:fillRef idx="1">
            <a:schemeClr val="lt1"/>
          </a:fillRef>
          <a:effectRef idx="0">
            <a:schemeClr val="accent5"/>
          </a:effectRef>
          <a:fontRef idx="minor">
            <a:schemeClr val="dk1"/>
          </a:fontRef>
        </p:style>
        <p:txBody>
          <a:bodyPr wrap="none">
            <a:spAutoFit/>
          </a:bodyPr>
          <a:lstStyle/>
          <a:p>
            <a:r>
              <a:rPr lang="zh-CN" altLang="en-US" sz="3200" b="1">
                <a:solidFill>
                  <a:srgbClr val="7030A0"/>
                </a:solidFill>
                <a:latin typeface="楷体" panose="02010609060101010101" pitchFamily="49" charset="-122"/>
                <a:ea typeface="楷体" panose="02010609060101010101" pitchFamily="49" charset="-122"/>
              </a:rPr>
              <a:t>九州</a:t>
            </a:r>
          </a:p>
        </p:txBody>
      </p:sp>
      <p:cxnSp>
        <p:nvCxnSpPr>
          <p:cNvPr id="4" name="肘形连接符 3"/>
          <p:cNvCxnSpPr/>
          <p:nvPr/>
        </p:nvCxnSpPr>
        <p:spPr>
          <a:xfrm>
            <a:off x="7552055" y="1838325"/>
            <a:ext cx="2913380" cy="568960"/>
          </a:xfrm>
          <a:prstGeom prst="bentConnector3">
            <a:avLst>
              <a:gd name="adj1" fmla="val 16020"/>
            </a:avLst>
          </a:prstGeom>
          <a:ln w="38100"/>
        </p:spPr>
        <p:style>
          <a:lnRef idx="3">
            <a:schemeClr val="accent6"/>
          </a:lnRef>
          <a:fillRef idx="0">
            <a:schemeClr val="accent6"/>
          </a:fillRef>
          <a:effectRef idx="2">
            <a:schemeClr val="accent6"/>
          </a:effectRef>
          <a:fontRef idx="minor">
            <a:schemeClr val="tx1"/>
          </a:fontRef>
        </p:style>
      </p:cxnSp>
      <p:cxnSp>
        <p:nvCxnSpPr>
          <p:cNvPr id="13" name="肘形连接符 12"/>
          <p:cNvCxnSpPr/>
          <p:nvPr/>
        </p:nvCxnSpPr>
        <p:spPr>
          <a:xfrm>
            <a:off x="1411605" y="3280410"/>
            <a:ext cx="2913380" cy="568960"/>
          </a:xfrm>
          <a:prstGeom prst="bentConnector3">
            <a:avLst>
              <a:gd name="adj1" fmla="val 16020"/>
            </a:avLst>
          </a:prstGeom>
          <a:ln w="38100"/>
        </p:spPr>
        <p:style>
          <a:lnRef idx="3">
            <a:schemeClr val="accent6"/>
          </a:lnRef>
          <a:fillRef idx="0">
            <a:schemeClr val="accent6"/>
          </a:fillRef>
          <a:effectRef idx="2">
            <a:schemeClr val="accent6"/>
          </a:effectRef>
          <a:fontRef idx="minor">
            <a:schemeClr val="tx1"/>
          </a:fontRef>
        </p:style>
      </p:cxnSp>
      <p:cxnSp>
        <p:nvCxnSpPr>
          <p:cNvPr id="14" name="肘形连接符 13"/>
          <p:cNvCxnSpPr/>
          <p:nvPr/>
        </p:nvCxnSpPr>
        <p:spPr>
          <a:xfrm>
            <a:off x="6706870" y="3299460"/>
            <a:ext cx="2913380" cy="568960"/>
          </a:xfrm>
          <a:prstGeom prst="bentConnector3">
            <a:avLst>
              <a:gd name="adj1" fmla="val 16020"/>
            </a:avLst>
          </a:prstGeom>
          <a:ln w="38100"/>
        </p:spPr>
        <p:style>
          <a:lnRef idx="3">
            <a:schemeClr val="accent6"/>
          </a:lnRef>
          <a:fillRef idx="0">
            <a:schemeClr val="accent6"/>
          </a:fillRef>
          <a:effectRef idx="2">
            <a:schemeClr val="accent6"/>
          </a:effectRef>
          <a:fontRef idx="minor">
            <a:schemeClr val="tx1"/>
          </a:fontRef>
        </p:style>
      </p:cxnSp>
      <p:cxnSp>
        <p:nvCxnSpPr>
          <p:cNvPr id="15" name="肘形连接符 14"/>
          <p:cNvCxnSpPr/>
          <p:nvPr/>
        </p:nvCxnSpPr>
        <p:spPr>
          <a:xfrm>
            <a:off x="197485" y="4750435"/>
            <a:ext cx="2913380" cy="568960"/>
          </a:xfrm>
          <a:prstGeom prst="bentConnector3">
            <a:avLst>
              <a:gd name="adj1" fmla="val 16020"/>
            </a:avLst>
          </a:prstGeom>
          <a:ln w="38100"/>
        </p:spPr>
        <p:style>
          <a:lnRef idx="3">
            <a:schemeClr val="accent6"/>
          </a:lnRef>
          <a:fillRef idx="0">
            <a:schemeClr val="accent6"/>
          </a:fillRef>
          <a:effectRef idx="2">
            <a:schemeClr val="accent6"/>
          </a:effectRef>
          <a:fontRef idx="minor">
            <a:schemeClr val="tx1"/>
          </a:fontRef>
        </p:style>
      </p:cxnSp>
      <p:cxnSp>
        <p:nvCxnSpPr>
          <p:cNvPr id="16" name="肘形连接符 15"/>
          <p:cNvCxnSpPr/>
          <p:nvPr/>
        </p:nvCxnSpPr>
        <p:spPr>
          <a:xfrm>
            <a:off x="5443855" y="4760595"/>
            <a:ext cx="2913380" cy="568960"/>
          </a:xfrm>
          <a:prstGeom prst="bentConnector3">
            <a:avLst>
              <a:gd name="adj1" fmla="val 16020"/>
            </a:avLst>
          </a:prstGeom>
          <a:ln w="38100"/>
        </p:spPr>
        <p:style>
          <a:lnRef idx="3">
            <a:schemeClr val="accent6"/>
          </a:lnRef>
          <a:fillRef idx="0">
            <a:schemeClr val="accent6"/>
          </a:fillRef>
          <a:effectRef idx="2">
            <a:schemeClr val="accent6"/>
          </a:effectRef>
          <a:fontRef idx="minor">
            <a:schemeClr val="tx1"/>
          </a:fontRef>
        </p:style>
      </p:cxnSp>
      <p:cxnSp>
        <p:nvCxnSpPr>
          <p:cNvPr id="17" name="肘形连接符 16"/>
          <p:cNvCxnSpPr/>
          <p:nvPr/>
        </p:nvCxnSpPr>
        <p:spPr>
          <a:xfrm>
            <a:off x="197485" y="5495290"/>
            <a:ext cx="2913380" cy="568960"/>
          </a:xfrm>
          <a:prstGeom prst="bentConnector3">
            <a:avLst>
              <a:gd name="adj1" fmla="val 16020"/>
            </a:avLst>
          </a:prstGeom>
          <a:ln w="38100"/>
        </p:spPr>
        <p:style>
          <a:lnRef idx="3">
            <a:schemeClr val="accent6"/>
          </a:lnRef>
          <a:fillRef idx="0">
            <a:schemeClr val="accent6"/>
          </a:fillRef>
          <a:effectRef idx="2">
            <a:schemeClr val="accent6"/>
          </a:effectRef>
          <a:fontRef idx="minor">
            <a:schemeClr val="tx1"/>
          </a:fontRef>
        </p:style>
      </p:cxnSp>
      <p:sp>
        <p:nvSpPr>
          <p:cNvPr id="18" name="矩形 17"/>
          <p:cNvSpPr/>
          <p:nvPr/>
        </p:nvSpPr>
        <p:spPr>
          <a:xfrm>
            <a:off x="4362457" y="5766435"/>
            <a:ext cx="1816100" cy="583565"/>
          </a:xfrm>
          <a:prstGeom prst="rect">
            <a:avLst/>
          </a:prstGeom>
        </p:spPr>
        <p:style>
          <a:lnRef idx="2">
            <a:schemeClr val="accent5"/>
          </a:lnRef>
          <a:fillRef idx="1">
            <a:schemeClr val="lt1"/>
          </a:fillRef>
          <a:effectRef idx="0">
            <a:schemeClr val="accent5"/>
          </a:effectRef>
          <a:fontRef idx="minor">
            <a:schemeClr val="dk1"/>
          </a:fontRef>
        </p:style>
        <p:txBody>
          <a:bodyPr wrap="none">
            <a:spAutoFit/>
          </a:bodyPr>
          <a:lstStyle/>
          <a:p>
            <a:r>
              <a:rPr lang="zh-CN" altLang="en-US" sz="3200" b="1">
                <a:solidFill>
                  <a:schemeClr val="accent6">
                    <a:lumMod val="50000"/>
                  </a:schemeClr>
                </a:solidFill>
                <a:latin typeface="楷体" panose="02010609060101010101" pitchFamily="49" charset="-122"/>
                <a:ea typeface="楷体" panose="02010609060101010101" pitchFamily="49" charset="-122"/>
              </a:rPr>
              <a:t>状语后置</a:t>
            </a:r>
          </a:p>
        </p:txBody>
      </p:sp>
      <p:sp>
        <p:nvSpPr>
          <p:cNvPr id="19" name="文本框 18"/>
          <p:cNvSpPr txBox="1"/>
          <p:nvPr/>
        </p:nvSpPr>
        <p:spPr>
          <a:xfrm>
            <a:off x="128905" y="2411730"/>
            <a:ext cx="5525135" cy="2306955"/>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marL="0" marR="0" lvl="0" indent="0" algn="l" defTabSz="914400" rtl="0" fontAlgn="auto">
              <a:lnSpc>
                <a:spcPct val="100000"/>
              </a:lnSpc>
              <a:spcBef>
                <a:spcPct val="0"/>
              </a:spcBef>
              <a:spcAft>
                <a:spcPct val="0"/>
              </a:spcAft>
              <a:buClrTx/>
              <a:buSzTx/>
              <a:buFontTx/>
              <a:buNone/>
              <a:defRPr/>
            </a:pPr>
            <a:r>
              <a:rPr lang="zh-CN" altLang="en-US" sz="3600" b="1">
                <a:solidFill>
                  <a:srgbClr val="FF0000"/>
                </a:solidFill>
                <a:latin typeface="楷体" panose="02010609060101010101" pitchFamily="49" charset="-122"/>
                <a:ea typeface="楷体" panose="02010609060101010101" pitchFamily="49" charset="-122"/>
              </a:rPr>
              <a:t>锱铢必较：用来形容非常小气，很少的钱也一定要计较；也比喻气量狭小，很小的事也要计较。</a:t>
            </a:r>
            <a:endParaRPr kumimoji="0" lang="zh-CN" altLang="en-US" sz="3600" b="0" i="0" u="none" strike="noStrike" kern="1200" cap="none" spc="0" normalizeH="0" baseline="0" noProof="0">
              <a:ln>
                <a:noFill/>
              </a:ln>
              <a:solidFill>
                <a:srgbClr val="FF0000"/>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22" presetClass="exit" presetSubtype="4" fill="hold" grpId="2" nodeType="clickEffect">
                                  <p:stCondLst>
                                    <p:cond delay="0"/>
                                  </p:stCondLst>
                                  <p:childTnLst>
                                    <p:animEffect transition="out" filter="wipe(down)">
                                      <p:cBhvr>
                                        <p:cTn id="22" dur="500"/>
                                        <p:tgtEl>
                                          <p:spTgt spid="19"/>
                                        </p:tgtEl>
                                      </p:cBhvr>
                                    </p:animEffect>
                                    <p:set>
                                      <p:cBhvr>
                                        <p:cTn id="23" dur="1" fill="hold">
                                          <p:stCondLst>
                                            <p:cond delay="499"/>
                                          </p:stCondLst>
                                        </p:cTn>
                                        <p:tgtEl>
                                          <p:spTgt spid="19"/>
                                        </p:tgtEl>
                                        <p:attrNameLst>
                                          <p:attrName>style.visibility</p:attrName>
                                        </p:attrNameLst>
                                      </p:cBhvr>
                                      <p:to>
                                        <p:strVal val="hidden"/>
                                      </p:to>
                                    </p:set>
                                  </p:childTnLst>
                                </p:cTn>
                              </p:par>
                            </p:childTnLst>
                          </p:cTn>
                        </p:par>
                      </p:childTnLst>
                    </p:cTn>
                  </p:par>
                  <p:par>
                    <p:cTn id="24" fill="hold" nodeType="clickPar">
                      <p:stCondLst>
                        <p:cond delay="indefinite"/>
                      </p:stCondLst>
                      <p:childTnLst>
                        <p:par>
                          <p:cTn id="25" fill="hold" nodeType="afterGroup">
                            <p:stCondLst>
                              <p:cond delay="0"/>
                            </p:stCondLst>
                            <p:childTnLst>
                              <p:par>
                                <p:cTn id="26" presetID="22" presetClass="entr" presetSubtype="4"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down)">
                                      <p:cBhvr>
                                        <p:cTn id="28" dur="500"/>
                                        <p:tgtEl>
                                          <p:spTgt spid="4"/>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22" presetClass="entr" presetSubtype="4" fill="hold"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down)">
                                      <p:cBhvr>
                                        <p:cTn id="33" dur="500"/>
                                        <p:tgtEl>
                                          <p:spTgt spid="13"/>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22" presetClass="entr" presetSubtype="4" fill="hold"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down)">
                                      <p:cBhvr>
                                        <p:cTn id="38" dur="500"/>
                                        <p:tgtEl>
                                          <p:spTgt spid="14"/>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22" presetClass="entr" presetSubtype="4" fill="hold"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down)">
                                      <p:cBhvr>
                                        <p:cTn id="43" dur="500"/>
                                        <p:tgtEl>
                                          <p:spTgt spid="15"/>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22" presetClass="entr" presetSubtype="4" fill="hold"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down)">
                                      <p:cBhvr>
                                        <p:cTn id="48" dur="500"/>
                                        <p:tgtEl>
                                          <p:spTgt spid="16"/>
                                        </p:tgtEl>
                                      </p:cBhvr>
                                    </p:animEffect>
                                  </p:childTnLst>
                                </p:cTn>
                              </p:par>
                            </p:childTnLst>
                          </p:cTn>
                        </p:par>
                      </p:childTnLst>
                    </p:cTn>
                  </p:par>
                  <p:par>
                    <p:cTn id="49" fill="hold" nodeType="clickPar">
                      <p:stCondLst>
                        <p:cond delay="indefinite"/>
                      </p:stCondLst>
                      <p:childTnLst>
                        <p:par>
                          <p:cTn id="50" fill="hold" nodeType="afterGroup">
                            <p:stCondLst>
                              <p:cond delay="0"/>
                            </p:stCondLst>
                            <p:childTnLst>
                              <p:par>
                                <p:cTn id="51" presetID="22" presetClass="entr" presetSubtype="4" fill="hold" nodeType="click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wipe(down)">
                                      <p:cBhvr>
                                        <p:cTn id="53" dur="500"/>
                                        <p:tgtEl>
                                          <p:spTgt spid="17"/>
                                        </p:tgtEl>
                                      </p:cBhvr>
                                    </p:animEffect>
                                  </p:childTnLst>
                                </p:cTn>
                              </p:par>
                            </p:childTnLst>
                          </p:cTn>
                        </p:par>
                      </p:childTnLst>
                    </p:cTn>
                  </p:par>
                  <p:par>
                    <p:cTn id="54" fill="hold" nodeType="clickPar">
                      <p:stCondLst>
                        <p:cond delay="indefinite"/>
                      </p:stCondLst>
                      <p:childTnLst>
                        <p:par>
                          <p:cTn id="55" fill="hold" nodeType="afterGroup">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18"/>
                                        </p:tgtEl>
                                        <p:attrNameLst>
                                          <p:attrName>style.visibility</p:attrName>
                                        </p:attrNameLst>
                                      </p:cBhvr>
                                      <p:to>
                                        <p:strVal val="visible"/>
                                      </p:to>
                                    </p:set>
                                    <p:anim calcmode="lin" valueType="num">
                                      <p:cBhvr additive="base">
                                        <p:cTn id="58" dur="500" fill="hold"/>
                                        <p:tgtEl>
                                          <p:spTgt spid="18"/>
                                        </p:tgtEl>
                                        <p:attrNameLst>
                                          <p:attrName>ppt_x</p:attrName>
                                        </p:attrNameLst>
                                      </p:cBhvr>
                                      <p:tavLst>
                                        <p:tav tm="0">
                                          <p:val>
                                            <p:strVal val="#ppt_x"/>
                                          </p:val>
                                        </p:tav>
                                        <p:tav tm="100000">
                                          <p:val>
                                            <p:strVal val="#ppt_x"/>
                                          </p:val>
                                        </p:tav>
                                      </p:tavLst>
                                    </p:anim>
                                    <p:anim calcmode="lin" valueType="num">
                                      <p:cBhvr additive="base">
                                        <p:cTn id="59"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60" fill="hold" nodeType="clickPar">
                      <p:stCondLst>
                        <p:cond delay="indefinite"/>
                      </p:stCondLst>
                      <p:childTnLst>
                        <p:par>
                          <p:cTn id="61" fill="hold" nodeType="afterGroup">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additive="base">
                                        <p:cTn id="64" dur="500" fill="hold"/>
                                        <p:tgtEl>
                                          <p:spTgt spid="9"/>
                                        </p:tgtEl>
                                        <p:attrNameLst>
                                          <p:attrName>ppt_x</p:attrName>
                                        </p:attrNameLst>
                                      </p:cBhvr>
                                      <p:tavLst>
                                        <p:tav tm="0">
                                          <p:val>
                                            <p:strVal val="#ppt_x"/>
                                          </p:val>
                                        </p:tav>
                                        <p:tav tm="100000">
                                          <p:val>
                                            <p:strVal val="#ppt_x"/>
                                          </p:val>
                                        </p:tav>
                                      </p:tavLst>
                                    </p:anim>
                                    <p:anim calcmode="lin" valueType="num">
                                      <p:cBhvr additive="base">
                                        <p:cTn id="6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66" fill="hold" nodeType="clickPar">
                      <p:stCondLst>
                        <p:cond delay="indefinite"/>
                      </p:stCondLst>
                      <p:childTnLst>
                        <p:par>
                          <p:cTn id="67" fill="hold" nodeType="afterGroup">
                            <p:stCondLst>
                              <p:cond delay="0"/>
                            </p:stCondLst>
                            <p:childTnLst>
                              <p:par>
                                <p:cTn id="68" presetID="2" presetClass="entr" presetSubtype="4" fill="hold" grpId="0" nodeType="clickEffect">
                                  <p:stCondLst>
                                    <p:cond delay="0"/>
                                  </p:stCondLst>
                                  <p:childTnLst>
                                    <p:set>
                                      <p:cBhvr>
                                        <p:cTn id="69" dur="1" fill="hold">
                                          <p:stCondLst>
                                            <p:cond delay="0"/>
                                          </p:stCondLst>
                                        </p:cTn>
                                        <p:tgtEl>
                                          <p:spTgt spid="10"/>
                                        </p:tgtEl>
                                        <p:attrNameLst>
                                          <p:attrName>style.visibility</p:attrName>
                                        </p:attrNameLst>
                                      </p:cBhvr>
                                      <p:to>
                                        <p:strVal val="visible"/>
                                      </p:to>
                                    </p:set>
                                    <p:anim calcmode="lin" valueType="num">
                                      <p:cBhvr additive="base">
                                        <p:cTn id="70" dur="500" fill="hold"/>
                                        <p:tgtEl>
                                          <p:spTgt spid="10"/>
                                        </p:tgtEl>
                                        <p:attrNameLst>
                                          <p:attrName>ppt_x</p:attrName>
                                        </p:attrNameLst>
                                      </p:cBhvr>
                                      <p:tavLst>
                                        <p:tav tm="0">
                                          <p:val>
                                            <p:strVal val="#ppt_x"/>
                                          </p:val>
                                        </p:tav>
                                        <p:tav tm="100000">
                                          <p:val>
                                            <p:strVal val="#ppt_x"/>
                                          </p:val>
                                        </p:tav>
                                      </p:tavLst>
                                    </p:anim>
                                    <p:anim calcmode="lin" valueType="num">
                                      <p:cBhvr additive="base">
                                        <p:cTn id="7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72" fill="hold" nodeType="clickPar">
                      <p:stCondLst>
                        <p:cond delay="indefinite"/>
                      </p:stCondLst>
                      <p:childTnLst>
                        <p:par>
                          <p:cTn id="73" fill="hold" nodeType="afterGroup">
                            <p:stCondLst>
                              <p:cond delay="0"/>
                            </p:stCondLst>
                            <p:childTnLst>
                              <p:par>
                                <p:cTn id="74" presetID="2" presetClass="entr" presetSubtype="4" fill="hold" grpId="0" nodeType="clickEffect">
                                  <p:stCondLst>
                                    <p:cond delay="0"/>
                                  </p:stCondLst>
                                  <p:childTnLst>
                                    <p:set>
                                      <p:cBhvr>
                                        <p:cTn id="75" dur="1" fill="hold">
                                          <p:stCondLst>
                                            <p:cond delay="0"/>
                                          </p:stCondLst>
                                        </p:cTn>
                                        <p:tgtEl>
                                          <p:spTgt spid="11"/>
                                        </p:tgtEl>
                                        <p:attrNameLst>
                                          <p:attrName>style.visibility</p:attrName>
                                        </p:attrNameLst>
                                      </p:cBhvr>
                                      <p:to>
                                        <p:strVal val="visible"/>
                                      </p:to>
                                    </p:set>
                                    <p:anim calcmode="lin" valueType="num">
                                      <p:cBhvr additive="base">
                                        <p:cTn id="76" dur="500" fill="hold"/>
                                        <p:tgtEl>
                                          <p:spTgt spid="11"/>
                                        </p:tgtEl>
                                        <p:attrNameLst>
                                          <p:attrName>ppt_x</p:attrName>
                                        </p:attrNameLst>
                                      </p:cBhvr>
                                      <p:tavLst>
                                        <p:tav tm="0">
                                          <p:val>
                                            <p:strVal val="#ppt_x"/>
                                          </p:val>
                                        </p:tav>
                                        <p:tav tm="100000">
                                          <p:val>
                                            <p:strVal val="#ppt_x"/>
                                          </p:val>
                                        </p:tav>
                                      </p:tavLst>
                                    </p:anim>
                                    <p:anim calcmode="lin" valueType="num">
                                      <p:cBhvr additive="base">
                                        <p:cTn id="7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78" fill="hold" nodeType="clickPar">
                      <p:stCondLst>
                        <p:cond delay="indefinite"/>
                      </p:stCondLst>
                      <p:childTnLst>
                        <p:par>
                          <p:cTn id="79" fill="hold" nodeType="afterGroup">
                            <p:stCondLst>
                              <p:cond delay="0"/>
                            </p:stCondLst>
                            <p:childTnLst>
                              <p:par>
                                <p:cTn id="80" presetID="2" presetClass="entr" presetSubtype="4" fill="hold" grpId="0" nodeType="clickEffect">
                                  <p:stCondLst>
                                    <p:cond delay="0"/>
                                  </p:stCondLst>
                                  <p:childTnLst>
                                    <p:set>
                                      <p:cBhvr>
                                        <p:cTn id="81" dur="1" fill="hold">
                                          <p:stCondLst>
                                            <p:cond delay="0"/>
                                          </p:stCondLst>
                                        </p:cTn>
                                        <p:tgtEl>
                                          <p:spTgt spid="5"/>
                                        </p:tgtEl>
                                        <p:attrNameLst>
                                          <p:attrName>style.visibility</p:attrName>
                                        </p:attrNameLst>
                                      </p:cBhvr>
                                      <p:to>
                                        <p:strVal val="visible"/>
                                      </p:to>
                                    </p:set>
                                    <p:anim calcmode="lin" valueType="num">
                                      <p:cBhvr additive="base">
                                        <p:cTn id="82" dur="500" fill="hold"/>
                                        <p:tgtEl>
                                          <p:spTgt spid="5"/>
                                        </p:tgtEl>
                                        <p:attrNameLst>
                                          <p:attrName>ppt_x</p:attrName>
                                        </p:attrNameLst>
                                      </p:cBhvr>
                                      <p:tavLst>
                                        <p:tav tm="0">
                                          <p:val>
                                            <p:strVal val="#ppt_x"/>
                                          </p:val>
                                        </p:tav>
                                        <p:tav tm="100000">
                                          <p:val>
                                            <p:strVal val="#ppt_x"/>
                                          </p:val>
                                        </p:tav>
                                      </p:tavLst>
                                    </p:anim>
                                    <p:anim calcmode="lin" valueType="num">
                                      <p:cBhvr additive="base">
                                        <p:cTn id="8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P spid="18" grpId="0" animBg="1"/>
      <p:bldP spid="19" grpId="0" animBg="1"/>
      <p:bldP spid="19" grpId="2"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6239" y="629797"/>
            <a:ext cx="11795125" cy="2306955"/>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scene3d>
              <a:camera prst="orthographicFront"/>
              <a:lightRig rig="threePt" dir="t"/>
            </a:scene3d>
          </a:bodyPr>
          <a:lstStyle/>
          <a:p>
            <a:pPr marL="0" marR="0" lvl="0" indent="0" algn="l" defTabSz="914400" rtl="0" fontAlgn="auto">
              <a:lnSpc>
                <a:spcPct val="100000"/>
              </a:lnSpc>
              <a:spcBef>
                <a:spcPct val="0"/>
              </a:spcBef>
              <a:spcAft>
                <a:spcPct val="0"/>
              </a:spcAft>
              <a:buClrTx/>
              <a:buSzTx/>
              <a:buFontTx/>
              <a:buNone/>
              <a:defRPr/>
            </a:pPr>
            <a:r>
              <a:rPr kumimoji="0" lang="zh-CN" altLang="en-US" sz="3600" b="1" i="0" u="none" strike="noStrike" kern="1200" cap="none" spc="0" normalizeH="0" baseline="0" noProof="0">
                <a:solidFill>
                  <a:srgbClr val="FF0000"/>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嗟乎！</a:t>
            </a:r>
            <a:r>
              <a:rPr kumimoji="0" lang="zh-CN" altLang="en-US" sz="36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一人之心，千万人之心也。秦爱纷奢，人亦念其家。</a:t>
            </a:r>
            <a:endParaRPr kumimoji="0" lang="en-US" altLang="zh-CN" sz="36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endParaRPr>
          </a:p>
          <a:p>
            <a:pPr marL="0" marR="0" lvl="0" indent="0" algn="l" defTabSz="914400" rtl="0" fontAlgn="auto">
              <a:lnSpc>
                <a:spcPct val="100000"/>
              </a:lnSpc>
              <a:spcBef>
                <a:spcPct val="0"/>
              </a:spcBef>
              <a:spcAft>
                <a:spcPct val="0"/>
              </a:spcAft>
              <a:buClrTx/>
              <a:buSzTx/>
              <a:buFontTx/>
              <a:buNone/>
              <a:defRPr/>
            </a:pPr>
            <a:endParaRPr kumimoji="0" lang="zh-CN" altLang="en-US" sz="36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endParaRPr>
          </a:p>
          <a:p>
            <a:pPr marL="0" marR="0" lvl="0" indent="0" algn="l" defTabSz="914400" rtl="0" fontAlgn="auto">
              <a:lnSpc>
                <a:spcPct val="100000"/>
              </a:lnSpc>
              <a:spcBef>
                <a:spcPct val="0"/>
              </a:spcBef>
              <a:spcAft>
                <a:spcPct val="0"/>
              </a:spcAft>
              <a:buClrTx/>
              <a:buSzTx/>
              <a:buFontTx/>
              <a:buNone/>
              <a:defRPr/>
            </a:pPr>
            <a:endParaRPr kumimoji="0" lang="zh-CN" altLang="en-US" sz="36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endParaRPr>
          </a:p>
          <a:p>
            <a:pPr marL="0" marR="0" lvl="0" indent="0" algn="l" defTabSz="914400" rtl="0" fontAlgn="auto">
              <a:lnSpc>
                <a:spcPct val="100000"/>
              </a:lnSpc>
              <a:spcBef>
                <a:spcPct val="0"/>
              </a:spcBef>
              <a:spcAft>
                <a:spcPct val="0"/>
              </a:spcAft>
              <a:buClrTx/>
              <a:buSzTx/>
              <a:buFontTx/>
              <a:buNone/>
              <a:defRPr/>
            </a:pPr>
            <a:r>
              <a:rPr kumimoji="0" lang="zh-CN" altLang="en-US" sz="3600" b="1" i="0" u="none" strike="noStrike" kern="1200" cap="none" spc="0" normalizeH="0" baseline="0" noProof="0">
                <a:solidFill>
                  <a:srgbClr val="FF0000"/>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奈何</a:t>
            </a:r>
            <a:r>
              <a:rPr kumimoji="0" lang="zh-CN" altLang="en-US" sz="36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取之尽锱铢，用之如泥沙</a:t>
            </a:r>
            <a:r>
              <a:rPr kumimoji="0" lang="zh-CN" altLang="en-US" sz="3600" b="1" i="0" u="none" strike="noStrike" kern="1200" cap="none" spc="0" normalizeH="0" baseline="0" noProof="0">
                <a:solidFill>
                  <a:srgbClr val="FF0000"/>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a:t>
            </a:r>
          </a:p>
        </p:txBody>
      </p:sp>
      <p:sp>
        <p:nvSpPr>
          <p:cNvPr id="5" name="矩形 4"/>
          <p:cNvSpPr/>
          <p:nvPr/>
        </p:nvSpPr>
        <p:spPr>
          <a:xfrm>
            <a:off x="396401" y="46682"/>
            <a:ext cx="1203960" cy="706755"/>
          </a:xfrm>
          <a:prstGeom prst="rect">
            <a:avLst/>
          </a:prstGeom>
        </p:spPr>
        <p:txBody>
          <a:bodyPr wrap="none">
            <a:spAutoFit/>
          </a:bodyPr>
          <a:lstStyle/>
          <a:p>
            <a:r>
              <a:rPr lang="zh-CN" altLang="en-US" sz="4000" b="1">
                <a:solidFill>
                  <a:srgbClr val="7030A0"/>
                </a:solidFill>
                <a:latin typeface="楷体" panose="02010609060101010101" pitchFamily="49" charset="-122"/>
                <a:ea typeface="楷体" panose="02010609060101010101" pitchFamily="49" charset="-122"/>
              </a:rPr>
              <a:t>感叹</a:t>
            </a:r>
          </a:p>
        </p:txBody>
      </p:sp>
      <p:sp>
        <p:nvSpPr>
          <p:cNvPr id="2" name="矩形 1"/>
          <p:cNvSpPr/>
          <p:nvPr/>
        </p:nvSpPr>
        <p:spPr>
          <a:xfrm>
            <a:off x="396401" y="1621482"/>
            <a:ext cx="1203960" cy="706755"/>
          </a:xfrm>
          <a:prstGeom prst="rect">
            <a:avLst/>
          </a:prstGeom>
        </p:spPr>
        <p:txBody>
          <a:bodyPr wrap="none">
            <a:spAutoFit/>
          </a:bodyPr>
          <a:lstStyle/>
          <a:p>
            <a:r>
              <a:rPr lang="zh-CN" altLang="en-US" sz="4000" b="1">
                <a:solidFill>
                  <a:srgbClr val="7030A0"/>
                </a:solidFill>
                <a:latin typeface="楷体" panose="02010609060101010101" pitchFamily="49" charset="-122"/>
                <a:ea typeface="楷体" panose="02010609060101010101" pitchFamily="49" charset="-122"/>
              </a:rPr>
              <a:t>诘问</a:t>
            </a:r>
          </a:p>
        </p:txBody>
      </p:sp>
      <p:sp>
        <p:nvSpPr>
          <p:cNvPr id="6" name="矩形 5"/>
          <p:cNvSpPr/>
          <p:nvPr/>
        </p:nvSpPr>
        <p:spPr>
          <a:xfrm>
            <a:off x="174730" y="3311736"/>
            <a:ext cx="11864870" cy="2862322"/>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r>
              <a:rPr lang="zh-CN" altLang="en-US" sz="3600" b="1">
                <a:latin typeface="微软雅黑" panose="020B0503020204020204" pitchFamily="34" charset="-122"/>
                <a:ea typeface="微软雅黑" panose="020B0503020204020204" pitchFamily="34" charset="-122"/>
              </a:rPr>
              <a:t>   “秦”“人”并提</a:t>
            </a:r>
            <a:r>
              <a:rPr lang="en-US" altLang="zh-CN" sz="3600" b="1">
                <a:latin typeface="微软雅黑" panose="020B0503020204020204" pitchFamily="34" charset="-122"/>
                <a:ea typeface="微软雅黑" panose="020B0503020204020204" pitchFamily="34" charset="-122"/>
              </a:rPr>
              <a:t>,</a:t>
            </a:r>
            <a:r>
              <a:rPr lang="zh-CN" altLang="en-US" sz="3600" b="1" smtClean="0">
                <a:latin typeface="微软雅黑" panose="020B0503020204020204" pitchFamily="34" charset="-122"/>
                <a:ea typeface="微软雅黑" panose="020B0503020204020204" pitchFamily="34" charset="-122"/>
              </a:rPr>
              <a:t>从</a:t>
            </a:r>
            <a:r>
              <a:rPr lang="zh-CN" altLang="en-US" sz="3600" b="1">
                <a:latin typeface="微软雅黑" panose="020B0503020204020204" pitchFamily="34" charset="-122"/>
                <a:ea typeface="微软雅黑" panose="020B0503020204020204" pitchFamily="34" charset="-122"/>
              </a:rPr>
              <a:t>最普通的民心人性的角度说明人心没有区别</a:t>
            </a:r>
            <a:r>
              <a:rPr lang="en-US" altLang="zh-CN" sz="3600" b="1">
                <a:latin typeface="微软雅黑" panose="020B0503020204020204" pitchFamily="34" charset="-122"/>
                <a:ea typeface="微软雅黑" panose="020B0503020204020204" pitchFamily="34" charset="-122"/>
              </a:rPr>
              <a:t>,</a:t>
            </a:r>
            <a:r>
              <a:rPr lang="zh-CN" altLang="en-US" sz="3600" b="1">
                <a:latin typeface="微软雅黑" panose="020B0503020204020204" pitchFamily="34" charset="-122"/>
                <a:ea typeface="微软雅黑" panose="020B0503020204020204" pitchFamily="34" charset="-122"/>
              </a:rPr>
              <a:t>都追求幸福快乐</a:t>
            </a:r>
            <a:r>
              <a:rPr lang="en-US" altLang="zh-CN" sz="3600" b="1">
                <a:latin typeface="微软雅黑" panose="020B0503020204020204" pitchFamily="34" charset="-122"/>
                <a:ea typeface="微软雅黑" panose="020B0503020204020204" pitchFamily="34" charset="-122"/>
              </a:rPr>
              <a:t>,</a:t>
            </a:r>
            <a:r>
              <a:rPr lang="zh-CN" altLang="en-US" sz="3600" b="1">
                <a:latin typeface="微软雅黑" panose="020B0503020204020204" pitchFamily="34" charset="-122"/>
                <a:ea typeface="微软雅黑" panose="020B0503020204020204" pitchFamily="34" charset="-122"/>
              </a:rPr>
              <a:t>都挂念家小</a:t>
            </a:r>
            <a:r>
              <a:rPr lang="en-US" altLang="zh-CN" sz="3600" b="1">
                <a:latin typeface="微软雅黑" panose="020B0503020204020204" pitchFamily="34" charset="-122"/>
                <a:ea typeface="微软雅黑" panose="020B0503020204020204" pitchFamily="34" charset="-122"/>
              </a:rPr>
              <a:t>,</a:t>
            </a:r>
            <a:r>
              <a:rPr lang="zh-CN" altLang="en-US" sz="3600" b="1">
                <a:latin typeface="微软雅黑" panose="020B0503020204020204" pitchFamily="34" charset="-122"/>
                <a:ea typeface="微软雅黑" panose="020B0503020204020204" pitchFamily="34" charset="-122"/>
              </a:rPr>
              <a:t>对秦统治者的残民以自肥做了有力的抨击</a:t>
            </a:r>
            <a:r>
              <a:rPr lang="zh-CN" altLang="en-US" sz="3600" b="1" smtClean="0">
                <a:latin typeface="微软雅黑" panose="020B0503020204020204" pitchFamily="34" charset="-122"/>
                <a:ea typeface="微软雅黑" panose="020B0503020204020204" pitchFamily="34" charset="-122"/>
              </a:rPr>
              <a:t>。</a:t>
            </a:r>
            <a:endParaRPr lang="en-US" altLang="zh-CN" sz="3600" b="1" smtClean="0">
              <a:latin typeface="微软雅黑" panose="020B0503020204020204" pitchFamily="34" charset="-122"/>
              <a:ea typeface="微软雅黑" panose="020B0503020204020204" pitchFamily="34" charset="-122"/>
            </a:endParaRPr>
          </a:p>
          <a:p>
            <a:r>
              <a:rPr lang="en-US" altLang="zh-CN" sz="3600" b="1">
                <a:latin typeface="微软雅黑" panose="020B0503020204020204" pitchFamily="34" charset="-122"/>
                <a:ea typeface="微软雅黑" panose="020B0503020204020204" pitchFamily="34" charset="-122"/>
              </a:rPr>
              <a:t> </a:t>
            </a:r>
            <a:r>
              <a:rPr lang="en-US" altLang="zh-CN" sz="3600" b="1" smtClean="0">
                <a:latin typeface="微软雅黑" panose="020B0503020204020204" pitchFamily="34" charset="-122"/>
                <a:ea typeface="微软雅黑" panose="020B0503020204020204" pitchFamily="34" charset="-122"/>
              </a:rPr>
              <a:t>    </a:t>
            </a:r>
            <a:r>
              <a:rPr lang="zh-CN" altLang="en-US" sz="3600" b="1" smtClean="0">
                <a:latin typeface="微软雅黑" panose="020B0503020204020204" pitchFamily="34" charset="-122"/>
                <a:ea typeface="微软雅黑" panose="020B0503020204020204" pitchFamily="34" charset="-122"/>
              </a:rPr>
              <a:t>用感叹开头</a:t>
            </a:r>
            <a:r>
              <a:rPr lang="en-US" altLang="zh-CN" sz="3600" b="1" smtClean="0">
                <a:latin typeface="微软雅黑" panose="020B0503020204020204" pitchFamily="34" charset="-122"/>
                <a:ea typeface="微软雅黑" panose="020B0503020204020204" pitchFamily="34" charset="-122"/>
              </a:rPr>
              <a:t>,</a:t>
            </a:r>
            <a:r>
              <a:rPr lang="zh-CN" altLang="en-US" sz="3600" b="1" smtClean="0">
                <a:latin typeface="微软雅黑" panose="020B0503020204020204" pitchFamily="34" charset="-122"/>
                <a:ea typeface="微软雅黑" panose="020B0503020204020204" pitchFamily="34" charset="-122"/>
              </a:rPr>
              <a:t>接着以诘问相承接</a:t>
            </a:r>
            <a:r>
              <a:rPr lang="en-US" altLang="zh-CN" sz="3600" b="1" smtClean="0">
                <a:latin typeface="微软雅黑" panose="020B0503020204020204" pitchFamily="34" charset="-122"/>
                <a:ea typeface="微软雅黑" panose="020B0503020204020204" pitchFamily="34" charset="-122"/>
              </a:rPr>
              <a:t>,</a:t>
            </a:r>
            <a:r>
              <a:rPr lang="zh-CN" altLang="en-US" sz="3600" b="1" smtClean="0">
                <a:latin typeface="微软雅黑" panose="020B0503020204020204" pitchFamily="34" charset="-122"/>
                <a:ea typeface="微软雅黑" panose="020B0503020204020204" pitchFamily="34" charset="-122"/>
              </a:rPr>
              <a:t>揭露和控诉了秦统治者只顾个人享受</a:t>
            </a:r>
            <a:r>
              <a:rPr lang="en-US" altLang="zh-CN" sz="3600" b="1" smtClean="0">
                <a:latin typeface="微软雅黑" panose="020B0503020204020204" pitchFamily="34" charset="-122"/>
                <a:ea typeface="微软雅黑" panose="020B0503020204020204" pitchFamily="34" charset="-122"/>
              </a:rPr>
              <a:t>,</a:t>
            </a:r>
            <a:r>
              <a:rPr lang="zh-CN" altLang="en-US" sz="3600" b="1" smtClean="0">
                <a:latin typeface="微软雅黑" panose="020B0503020204020204" pitchFamily="34" charset="-122"/>
                <a:ea typeface="微软雅黑" panose="020B0503020204020204" pitchFamily="34" charset="-122"/>
              </a:rPr>
              <a:t>不顾百姓死活、横征暴敛、挥霍无度的罪行</a:t>
            </a:r>
            <a:endParaRPr lang="zh-CN" altLang="en-US" sz="36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椭圆 11"/>
          <p:cNvSpPr/>
          <p:nvPr/>
        </p:nvSpPr>
        <p:spPr>
          <a:xfrm>
            <a:off x="5610860" y="3131820"/>
            <a:ext cx="1132840" cy="6985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5610860" y="2613660"/>
            <a:ext cx="1132840" cy="6985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610860" y="2007870"/>
            <a:ext cx="1132840" cy="6985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534660" y="3830320"/>
            <a:ext cx="1132840" cy="6985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5610860" y="1334770"/>
            <a:ext cx="1132840" cy="6985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106160" y="775970"/>
            <a:ext cx="1132840" cy="6985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933700" y="3079750"/>
            <a:ext cx="749300" cy="6985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2933700" y="2561590"/>
            <a:ext cx="749300" cy="6985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2933700" y="1955800"/>
            <a:ext cx="749300" cy="6985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2857500" y="3778250"/>
            <a:ext cx="749300" cy="6985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2933700" y="1282700"/>
            <a:ext cx="749300" cy="6985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3429000" y="723900"/>
            <a:ext cx="749300" cy="6985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1640" y="735843"/>
            <a:ext cx="8808720" cy="378460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scene3d>
              <a:camera prst="orthographicFront"/>
              <a:lightRig rig="threePt" dir="t"/>
            </a:scene3d>
          </a:bodyPr>
          <a:lstStyle/>
          <a:p>
            <a:pPr marL="0" marR="0" lvl="0" indent="0" algn="l" defTabSz="914400" rtl="0" fontAlgn="auto">
              <a:lnSpc>
                <a:spcPct val="100000"/>
              </a:lnSpc>
              <a:spcBef>
                <a:spcPct val="0"/>
              </a:spcBef>
              <a:spcAft>
                <a:spcPct val="0"/>
              </a:spcAft>
              <a:buClrTx/>
              <a:buSzTx/>
              <a:buFontTx/>
              <a:buNone/>
              <a:defRPr/>
            </a:pPr>
            <a:r>
              <a:rPr kumimoji="0" lang="zh-CN" altLang="en-US" sz="40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使负栋之柱，多于南亩之农夫；</a:t>
            </a:r>
            <a:endParaRPr kumimoji="0" lang="en-US" altLang="zh-CN" sz="40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endParaRPr>
          </a:p>
          <a:p>
            <a:pPr marL="0" marR="0" lvl="0" indent="0" algn="l" defTabSz="914400" rtl="0" fontAlgn="auto">
              <a:lnSpc>
                <a:spcPct val="100000"/>
              </a:lnSpc>
              <a:spcBef>
                <a:spcPct val="0"/>
              </a:spcBef>
              <a:spcAft>
                <a:spcPct val="0"/>
              </a:spcAft>
              <a:buClrTx/>
              <a:buSzTx/>
              <a:buFontTx/>
              <a:buNone/>
              <a:defRPr/>
            </a:pPr>
            <a:r>
              <a:rPr kumimoji="0" lang="zh-CN" altLang="en-US" sz="40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架梁之椽，多于机上之工女；</a:t>
            </a:r>
            <a:endParaRPr kumimoji="0" lang="en-US" altLang="zh-CN" sz="40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endParaRPr>
          </a:p>
          <a:p>
            <a:pPr marL="0" marR="0" lvl="0" indent="0" algn="l" defTabSz="914400" rtl="0" fontAlgn="auto">
              <a:lnSpc>
                <a:spcPct val="100000"/>
              </a:lnSpc>
              <a:spcBef>
                <a:spcPct val="0"/>
              </a:spcBef>
              <a:spcAft>
                <a:spcPct val="0"/>
              </a:spcAft>
              <a:buClrTx/>
              <a:buSzTx/>
              <a:buFontTx/>
              <a:buNone/>
              <a:defRPr/>
            </a:pPr>
            <a:r>
              <a:rPr kumimoji="0" lang="zh-CN" altLang="en-US" sz="40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钉头磷磷，多于在庾之粟粒；</a:t>
            </a:r>
            <a:endParaRPr kumimoji="0" lang="en-US" altLang="zh-CN" sz="40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endParaRPr>
          </a:p>
          <a:p>
            <a:pPr marL="0" marR="0" lvl="0" indent="0" algn="l" defTabSz="914400" rtl="0" fontAlgn="auto">
              <a:lnSpc>
                <a:spcPct val="100000"/>
              </a:lnSpc>
              <a:spcBef>
                <a:spcPct val="0"/>
              </a:spcBef>
              <a:spcAft>
                <a:spcPct val="0"/>
              </a:spcAft>
              <a:buClrTx/>
              <a:buSzTx/>
              <a:buFontTx/>
              <a:buNone/>
              <a:defRPr/>
            </a:pPr>
            <a:r>
              <a:rPr kumimoji="0" lang="zh-CN" altLang="en-US" sz="40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瓦缝参差，多于周身之帛缕；</a:t>
            </a:r>
            <a:endParaRPr kumimoji="0" lang="en-US" altLang="zh-CN" sz="40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endParaRPr>
          </a:p>
          <a:p>
            <a:pPr marL="0" marR="0" lvl="0" indent="0" algn="l" defTabSz="914400" rtl="0" fontAlgn="auto">
              <a:lnSpc>
                <a:spcPct val="100000"/>
              </a:lnSpc>
              <a:spcBef>
                <a:spcPct val="0"/>
              </a:spcBef>
              <a:spcAft>
                <a:spcPct val="0"/>
              </a:spcAft>
              <a:buClrTx/>
              <a:buSzTx/>
              <a:buFontTx/>
              <a:buNone/>
              <a:defRPr/>
            </a:pPr>
            <a:r>
              <a:rPr kumimoji="0" lang="zh-CN" altLang="en-US" sz="40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直栏横槛，多于九土之城郭；</a:t>
            </a:r>
            <a:endParaRPr kumimoji="0" lang="en-US" altLang="zh-CN" sz="40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endParaRPr>
          </a:p>
          <a:p>
            <a:pPr lvl="0" fontAlgn="auto">
              <a:lnSpc>
                <a:spcPct val="100000"/>
              </a:lnSpc>
            </a:pPr>
            <a:r>
              <a:rPr kumimoji="0" lang="zh-CN" altLang="en-US" sz="4000" b="1" i="0" u="none" strike="noStrike" kern="1200" cap="none" spc="0" normalizeH="0" baseline="0" noProof="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管弦呕哑，多于市人之言语。</a:t>
            </a:r>
          </a:p>
        </p:txBody>
      </p:sp>
      <p:sp>
        <p:nvSpPr>
          <p:cNvPr id="2" name="矩形 1"/>
          <p:cNvSpPr/>
          <p:nvPr/>
        </p:nvSpPr>
        <p:spPr>
          <a:xfrm>
            <a:off x="8117840" y="558391"/>
            <a:ext cx="2225040" cy="706755"/>
          </a:xfrm>
          <a:prstGeom prst="rect">
            <a:avLst/>
          </a:prstGeom>
        </p:spPr>
        <p:txBody>
          <a:bodyPr wrap="none">
            <a:spAutoFit/>
          </a:bodyPr>
          <a:lstStyle/>
          <a:p>
            <a:r>
              <a:rPr lang="zh-CN" altLang="en-US" sz="4000" b="1">
                <a:solidFill>
                  <a:srgbClr val="7030A0"/>
                </a:solidFill>
                <a:latin typeface="楷体" panose="02010609060101010101" pitchFamily="49" charset="-122"/>
                <a:ea typeface="楷体" panose="02010609060101010101" pitchFamily="49" charset="-122"/>
              </a:rPr>
              <a:t>六个</a:t>
            </a:r>
            <a:r>
              <a:rPr lang="zh-CN" altLang="en-US" sz="4000" b="1">
                <a:solidFill>
                  <a:srgbClr val="FF0000"/>
                </a:solidFill>
                <a:latin typeface="楷体" panose="02010609060101010101" pitchFamily="49" charset="-122"/>
                <a:ea typeface="楷体" panose="02010609060101010101" pitchFamily="49" charset="-122"/>
              </a:rPr>
              <a:t>对比</a:t>
            </a:r>
          </a:p>
        </p:txBody>
      </p:sp>
      <p:sp>
        <p:nvSpPr>
          <p:cNvPr id="11" name="矩形 10"/>
          <p:cNvSpPr/>
          <p:nvPr/>
        </p:nvSpPr>
        <p:spPr>
          <a:xfrm>
            <a:off x="421639" y="4719466"/>
            <a:ext cx="8161209" cy="707886"/>
          </a:xfrm>
          <a:prstGeom prst="rect">
            <a:avLst/>
          </a:prstGeom>
          <a:solidFill>
            <a:srgbClr val="FFFF00"/>
          </a:solidFill>
        </p:spPr>
        <p:txBody>
          <a:bodyPr wrap="none">
            <a:spAutoFit/>
          </a:bodyPr>
          <a:lstStyle/>
          <a:p>
            <a:r>
              <a:rPr lang="en-US" altLang="zh-CN" sz="4000" b="1" smtClean="0">
                <a:latin typeface="楷体" panose="02010609060101010101" pitchFamily="49" charset="-122"/>
                <a:ea typeface="楷体" panose="02010609060101010101" pitchFamily="49" charset="-122"/>
              </a:rPr>
              <a:t>1</a:t>
            </a:r>
            <a:r>
              <a:rPr lang="zh-CN" altLang="en-US" sz="4000" b="1" smtClean="0">
                <a:latin typeface="楷体" panose="02010609060101010101" pitchFamily="49" charset="-122"/>
                <a:ea typeface="楷体" panose="02010609060101010101" pitchFamily="49" charset="-122"/>
              </a:rPr>
              <a:t>、用眼前的通俗常见的事物作对比</a:t>
            </a:r>
            <a:endParaRPr lang="zh-CN" altLang="en-US" sz="4000" b="1">
              <a:latin typeface="楷体" panose="02010609060101010101" pitchFamily="49" charset="-122"/>
              <a:ea typeface="楷体" panose="02010609060101010101" pitchFamily="49" charset="-122"/>
            </a:endParaRPr>
          </a:p>
        </p:txBody>
      </p:sp>
      <p:sp>
        <p:nvSpPr>
          <p:cNvPr id="18" name="矩形 17"/>
          <p:cNvSpPr/>
          <p:nvPr/>
        </p:nvSpPr>
        <p:spPr>
          <a:xfrm>
            <a:off x="421640" y="5694826"/>
            <a:ext cx="7646645" cy="707886"/>
          </a:xfrm>
          <a:prstGeom prst="rect">
            <a:avLst/>
          </a:prstGeom>
          <a:solidFill>
            <a:srgbClr val="FF0000"/>
          </a:solidFill>
        </p:spPr>
        <p:txBody>
          <a:bodyPr wrap="none">
            <a:spAutoFit/>
          </a:bodyPr>
          <a:lstStyle/>
          <a:p>
            <a:r>
              <a:rPr lang="en-US" altLang="zh-CN" sz="4000" b="1">
                <a:latin typeface="楷体" panose="02010609060101010101" pitchFamily="49" charset="-122"/>
                <a:ea typeface="楷体" panose="02010609060101010101" pitchFamily="49" charset="-122"/>
              </a:rPr>
              <a:t>2</a:t>
            </a:r>
            <a:r>
              <a:rPr lang="zh-CN" altLang="en-US" sz="4000" b="1" smtClean="0">
                <a:latin typeface="楷体" panose="02010609060101010101" pitchFamily="49" charset="-122"/>
                <a:ea typeface="楷体" panose="02010609060101010101" pitchFamily="49" charset="-122"/>
              </a:rPr>
              <a:t>、运用多种事物突出一个特点。</a:t>
            </a:r>
            <a:endParaRPr lang="zh-CN" altLang="en-US" sz="4000" b="1">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par>
                          <p:cTn id="13" fill="hold" nodeType="afterGroup">
                            <p:stCondLst>
                              <p:cond delay="1"/>
                            </p:stCondLst>
                            <p:childTnLst>
                              <p:par>
                                <p:cTn id="14" presetID="22" presetClass="entr" presetSubtype="4"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down)">
                                      <p:cBhvr>
                                        <p:cTn id="16" dur="500"/>
                                        <p:tgtEl>
                                          <p:spTgt spid="16"/>
                                        </p:tgtEl>
                                      </p:cBhvr>
                                    </p:animEffect>
                                  </p:childTnLst>
                                </p:cTn>
                              </p:par>
                            </p:childTnLst>
                          </p:cTn>
                        </p:par>
                        <p:par>
                          <p:cTn id="17" fill="hold" nodeType="afterGroup">
                            <p:stCondLst>
                              <p:cond delay="501"/>
                            </p:stCondLst>
                            <p:childTnLst>
                              <p:par>
                                <p:cTn id="18" presetID="1" presetClass="entr" presetSubtype="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childTnLst>
                                </p:cTn>
                              </p:par>
                            </p:childTnLst>
                          </p:cTn>
                        </p:par>
                        <p:par>
                          <p:cTn id="20" fill="hold" nodeType="afterGroup">
                            <p:stCondLst>
                              <p:cond delay="502"/>
                            </p:stCondLst>
                            <p:childTnLst>
                              <p:par>
                                <p:cTn id="21" presetID="1" presetClass="entr" presetSubtype="0"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par>
                          <p:cTn id="23" fill="hold" nodeType="afterGroup">
                            <p:stCondLst>
                              <p:cond delay="503"/>
                            </p:stCondLst>
                            <p:childTnLst>
                              <p:par>
                                <p:cTn id="24" presetID="1"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childTnLst>
                                </p:cTn>
                              </p:par>
                            </p:childTnLst>
                          </p:cTn>
                        </p:par>
                        <p:par>
                          <p:cTn id="26" fill="hold" nodeType="afterGroup">
                            <p:stCondLst>
                              <p:cond delay="504"/>
                            </p:stCondLst>
                            <p:childTnLst>
                              <p:par>
                                <p:cTn id="27" presetID="1"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after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
                                        </p:tgtEl>
                                        <p:attrNameLst>
                                          <p:attrName>style.visibility</p:attrName>
                                        </p:attrNameLst>
                                      </p:cBhvr>
                                      <p:to>
                                        <p:strVal val="visible"/>
                                      </p:to>
                                    </p:set>
                                  </p:childTnLst>
                                </p:cTn>
                              </p:par>
                            </p:childTnLst>
                          </p:cTn>
                        </p:par>
                        <p:par>
                          <p:cTn id="39" fill="hold" nodeType="afterGroup">
                            <p:stCondLst>
                              <p:cond delay="1"/>
                            </p:stCondLst>
                            <p:childTnLst>
                              <p:par>
                                <p:cTn id="40" presetID="22" presetClass="entr" presetSubtype="4"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down)">
                                      <p:cBhvr>
                                        <p:cTn id="42" dur="500"/>
                                        <p:tgtEl>
                                          <p:spTgt spid="10"/>
                                        </p:tgtEl>
                                      </p:cBhvr>
                                    </p:animEffect>
                                  </p:childTnLst>
                                </p:cTn>
                              </p:par>
                            </p:childTnLst>
                          </p:cTn>
                        </p:par>
                        <p:par>
                          <p:cTn id="43" fill="hold" nodeType="afterGroup">
                            <p:stCondLst>
                              <p:cond delay="501"/>
                            </p:stCondLst>
                            <p:childTnLst>
                              <p:par>
                                <p:cTn id="44" presetID="1" presetClass="entr" presetSubtype="0"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childTnLst>
                                </p:cTn>
                              </p:par>
                            </p:childTnLst>
                          </p:cTn>
                        </p:par>
                        <p:par>
                          <p:cTn id="46" fill="hold" nodeType="afterGroup">
                            <p:stCondLst>
                              <p:cond delay="502"/>
                            </p:stCondLst>
                            <p:childTnLst>
                              <p:par>
                                <p:cTn id="47" presetID="1" presetClass="entr" presetSubtype="0"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childTnLst>
                                </p:cTn>
                              </p:par>
                            </p:childTnLst>
                          </p:cTn>
                        </p:par>
                        <p:par>
                          <p:cTn id="49" fill="hold" nodeType="afterGroup">
                            <p:stCondLst>
                              <p:cond delay="503"/>
                            </p:stCondLst>
                            <p:childTnLst>
                              <p:par>
                                <p:cTn id="50" presetID="1" presetClass="entr" presetSubtype="0"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childTnLst>
                                </p:cTn>
                              </p:par>
                            </p:childTnLst>
                          </p:cTn>
                        </p:par>
                        <p:par>
                          <p:cTn id="52" fill="hold" nodeType="afterGroup">
                            <p:stCondLst>
                              <p:cond delay="504"/>
                            </p:stCondLst>
                            <p:childTnLst>
                              <p:par>
                                <p:cTn id="53" presetID="1" presetClass="entr" presetSubtype="0"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childTnLst>
                                </p:cTn>
                              </p:par>
                            </p:childTnLst>
                          </p:cTn>
                        </p:par>
                      </p:childTnLst>
                    </p:cTn>
                  </p:par>
                  <p:par>
                    <p:cTn id="55" fill="hold" nodeType="clickPar">
                      <p:stCondLst>
                        <p:cond delay="indefinite"/>
                      </p:stCondLst>
                      <p:childTnLst>
                        <p:par>
                          <p:cTn id="56" fill="hold" nodeType="afterGroup">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18"/>
                                        </p:tgtEl>
                                        <p:attrNameLst>
                                          <p:attrName>style.visibility</p:attrName>
                                        </p:attrNameLst>
                                      </p:cBhvr>
                                      <p:to>
                                        <p:strVal val="visible"/>
                                      </p:to>
                                    </p:set>
                                    <p:anim calcmode="lin" valueType="num">
                                      <p:cBhvr additive="base">
                                        <p:cTn id="59" dur="500" fill="hold"/>
                                        <p:tgtEl>
                                          <p:spTgt spid="18"/>
                                        </p:tgtEl>
                                        <p:attrNameLst>
                                          <p:attrName>ppt_x</p:attrName>
                                        </p:attrNameLst>
                                      </p:cBhvr>
                                      <p:tavLst>
                                        <p:tav tm="0">
                                          <p:val>
                                            <p:strVal val="#ppt_x"/>
                                          </p:val>
                                        </p:tav>
                                        <p:tav tm="100000">
                                          <p:val>
                                            <p:strVal val="#ppt_x"/>
                                          </p:val>
                                        </p:tav>
                                      </p:tavLst>
                                    </p:anim>
                                    <p:anim calcmode="lin" valueType="num">
                                      <p:cBhvr additive="base">
                                        <p:cTn id="6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8" grpId="0" animBg="1"/>
      <p:bldP spid="7" grpId="0" animBg="1"/>
      <p:bldP spid="6" grpId="0" animBg="1"/>
      <p:bldP spid="9" grpId="0" animBg="1"/>
      <p:bldP spid="10" grpId="0" animBg="1"/>
      <p:bldP spid="4" grpId="0" animBg="1"/>
      <p:bldP spid="2" grpId="0"/>
      <p:bldP spid="11" grpId="0" animBg="1"/>
      <p:bldP spid="1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66725" y="1270000"/>
            <a:ext cx="10294620" cy="341503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marL="0" marR="0" lvl="0" indent="0" algn="l" defTabSz="914400" rtl="0" eaLnBrk="1" fontAlgn="auto" latinLnBrk="0" hangingPunct="1">
              <a:lnSpc>
                <a:spcPct val="200000"/>
              </a:lnSpc>
              <a:spcBef>
                <a:spcPct val="0"/>
              </a:spcBef>
              <a:spcAft>
                <a:spcPct val="0"/>
              </a:spcAft>
              <a:buClrTx/>
              <a:buSzTx/>
              <a:buFontTx/>
              <a:buNone/>
              <a:defRPr/>
            </a:pPr>
            <a:r>
              <a:rPr kumimoji="0" lang="zh-CN" altLang="en-US" sz="36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使天下之人，不敢言而敢怒。</a:t>
            </a:r>
            <a:r>
              <a:rPr kumimoji="0" lang="zh-CN" altLang="en-US" sz="36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独夫</a:t>
            </a:r>
            <a:r>
              <a:rPr kumimoji="0" lang="zh-CN" altLang="en-US" sz="36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之心，日益</a:t>
            </a:r>
            <a:r>
              <a:rPr kumimoji="0" lang="zh-CN" altLang="en-US" sz="36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骄固</a:t>
            </a:r>
            <a:r>
              <a:rPr kumimoji="0" lang="zh-CN" altLang="en-US" sz="36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。戍卒叫 ，</a:t>
            </a:r>
            <a:r>
              <a:rPr kumimoji="0" lang="zh-CN" altLang="en-US" sz="3600" b="1" i="0" u="none" strike="noStrike" kern="1200" cap="none" spc="0" normalizeH="0" baseline="0" noProof="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函谷</a:t>
            </a:r>
            <a:r>
              <a:rPr kumimoji="0" lang="zh-CN" altLang="en-US" sz="36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举</a:t>
            </a:r>
            <a:r>
              <a:rPr kumimoji="0" lang="zh-CN" altLang="en-US" sz="36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 ，楚人一炬，</a:t>
            </a:r>
            <a:r>
              <a:rPr kumimoji="0" lang="zh-CN" altLang="en-US" sz="36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可怜</a:t>
            </a:r>
            <a:r>
              <a:rPr kumimoji="0" lang="zh-CN" altLang="en-US" sz="3600" b="1" i="0" u="none" strike="noStrike" kern="1200" cap="none" spc="0" normalizeH="0" baseline="0" noProof="0">
                <a:ln>
                  <a:noFill/>
                </a:ln>
                <a:solidFill>
                  <a:srgbClr val="C00000"/>
                </a:solidFill>
                <a:effectLst/>
                <a:uLnTx/>
                <a:uFillTx/>
                <a:latin typeface="楷体" panose="02010609060101010101" pitchFamily="49" charset="-122"/>
                <a:ea typeface="楷体" panose="02010609060101010101" pitchFamily="49" charset="-122"/>
                <a:cs typeface="+mn-cs"/>
              </a:rPr>
              <a:t>焦土</a:t>
            </a:r>
            <a:r>
              <a:rPr kumimoji="0" lang="zh-CN" altLang="en-US" sz="36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a:t>
            </a:r>
            <a:endParaRPr kumimoji="0" lang="en-US" altLang="zh-CN" sz="36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auto" latinLnBrk="0" hangingPunct="1">
              <a:lnSpc>
                <a:spcPct val="200000"/>
              </a:lnSpc>
              <a:spcBef>
                <a:spcPct val="0"/>
              </a:spcBef>
              <a:spcAft>
                <a:spcPct val="0"/>
              </a:spcAft>
              <a:buClrTx/>
              <a:buSzTx/>
              <a:buFontTx/>
              <a:buNone/>
              <a:defRPr/>
            </a:pPr>
            <a:endParaRPr kumimoji="0" lang="zh-CN" altLang="en-US" sz="36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endParaRPr>
          </a:p>
        </p:txBody>
      </p:sp>
      <p:sp>
        <p:nvSpPr>
          <p:cNvPr id="5" name="圆角矩形 4"/>
          <p:cNvSpPr/>
          <p:nvPr/>
        </p:nvSpPr>
        <p:spPr>
          <a:xfrm>
            <a:off x="9207027" y="2311850"/>
            <a:ext cx="2082288" cy="708148"/>
          </a:xfrm>
          <a:prstGeom prst="roundRect">
            <a:avLst/>
          </a:prstGeom>
        </p:spPr>
        <p:style>
          <a:lnRef idx="2">
            <a:schemeClr val="accent6"/>
          </a:lnRef>
          <a:fillRef idx="1">
            <a:schemeClr val="lt1"/>
          </a:fillRef>
          <a:effectRef idx="0">
            <a:schemeClr val="accent6"/>
          </a:effectRef>
          <a:fontRef idx="minor">
            <a:schemeClr val="dk1"/>
          </a:fontRef>
        </p:style>
        <p:txBody>
          <a:bodyPr wrap="none">
            <a:spAutoFit/>
          </a:bodyPr>
          <a:lstStyle/>
          <a:p>
            <a:r>
              <a:rPr lang="zh-CN" altLang="en-US" sz="3600" b="1">
                <a:solidFill>
                  <a:srgbClr val="7030A0"/>
                </a:solidFill>
                <a:latin typeface="楷体" panose="02010609060101010101" pitchFamily="49" charset="-122"/>
                <a:ea typeface="楷体" panose="02010609060101010101" pitchFamily="49" charset="-122"/>
              </a:rPr>
              <a:t>骄横顽固</a:t>
            </a:r>
          </a:p>
        </p:txBody>
      </p:sp>
      <p:sp>
        <p:nvSpPr>
          <p:cNvPr id="6" name="圆角矩形 5"/>
          <p:cNvSpPr/>
          <p:nvPr/>
        </p:nvSpPr>
        <p:spPr>
          <a:xfrm>
            <a:off x="3695501" y="1033615"/>
            <a:ext cx="6214233" cy="708148"/>
          </a:xfrm>
          <a:prstGeom prst="roundRect">
            <a:avLst/>
          </a:prstGeom>
        </p:spPr>
        <p:style>
          <a:lnRef idx="2">
            <a:schemeClr val="accent6"/>
          </a:lnRef>
          <a:fillRef idx="1">
            <a:schemeClr val="lt1"/>
          </a:fillRef>
          <a:effectRef idx="0">
            <a:schemeClr val="accent6"/>
          </a:effectRef>
          <a:fontRef idx="minor">
            <a:schemeClr val="dk1"/>
          </a:fontRef>
        </p:style>
        <p:txBody>
          <a:bodyPr wrap="none">
            <a:spAutoFit/>
          </a:bodyPr>
          <a:lstStyle/>
          <a:p>
            <a:r>
              <a:rPr lang="zh-CN" altLang="en-US" sz="3600" b="1">
                <a:solidFill>
                  <a:srgbClr val="7030A0"/>
                </a:solidFill>
                <a:latin typeface="楷体" panose="02010609060101010101" pitchFamily="49" charset="-122"/>
                <a:ea typeface="楷体" panose="02010609060101010101" pitchFamily="49" charset="-122"/>
              </a:rPr>
              <a:t>残暴无道、失去人心的统治者</a:t>
            </a:r>
          </a:p>
        </p:txBody>
      </p:sp>
      <p:sp>
        <p:nvSpPr>
          <p:cNvPr id="7" name="圆角矩形 6"/>
          <p:cNvSpPr/>
          <p:nvPr/>
        </p:nvSpPr>
        <p:spPr>
          <a:xfrm>
            <a:off x="3123546" y="3341933"/>
            <a:ext cx="1164078" cy="708148"/>
          </a:xfrm>
          <a:prstGeom prst="roundRect">
            <a:avLst/>
          </a:prstGeom>
        </p:spPr>
        <p:style>
          <a:lnRef idx="2">
            <a:schemeClr val="accent6"/>
          </a:lnRef>
          <a:fillRef idx="1">
            <a:schemeClr val="lt1"/>
          </a:fillRef>
          <a:effectRef idx="0">
            <a:schemeClr val="accent6"/>
          </a:effectRef>
          <a:fontRef idx="minor">
            <a:schemeClr val="dk1"/>
          </a:fontRef>
        </p:style>
        <p:txBody>
          <a:bodyPr wrap="none">
            <a:spAutoFit/>
          </a:bodyPr>
          <a:lstStyle/>
          <a:p>
            <a:r>
              <a:rPr lang="zh-CN" altLang="en-US" sz="3600" b="1">
                <a:solidFill>
                  <a:srgbClr val="7030A0"/>
                </a:solidFill>
                <a:latin typeface="楷体" panose="02010609060101010101" pitchFamily="49" charset="-122"/>
                <a:ea typeface="楷体" panose="02010609060101010101" pitchFamily="49" charset="-122"/>
              </a:rPr>
              <a:t>攻占</a:t>
            </a:r>
          </a:p>
        </p:txBody>
      </p:sp>
      <p:sp>
        <p:nvSpPr>
          <p:cNvPr id="8" name="圆角矩形 7"/>
          <p:cNvSpPr/>
          <p:nvPr/>
        </p:nvSpPr>
        <p:spPr>
          <a:xfrm>
            <a:off x="6685230" y="3380029"/>
            <a:ext cx="1164078" cy="708148"/>
          </a:xfrm>
          <a:prstGeom prst="roundRect">
            <a:avLst/>
          </a:prstGeom>
        </p:spPr>
        <p:style>
          <a:lnRef idx="2">
            <a:schemeClr val="accent6"/>
          </a:lnRef>
          <a:fillRef idx="1">
            <a:schemeClr val="lt1"/>
          </a:fillRef>
          <a:effectRef idx="0">
            <a:schemeClr val="accent6"/>
          </a:effectRef>
          <a:fontRef idx="minor">
            <a:schemeClr val="dk1"/>
          </a:fontRef>
        </p:style>
        <p:txBody>
          <a:bodyPr wrap="none">
            <a:spAutoFit/>
          </a:bodyPr>
          <a:lstStyle/>
          <a:p>
            <a:r>
              <a:rPr lang="zh-CN" altLang="en-US" sz="3600" b="1">
                <a:solidFill>
                  <a:srgbClr val="7030A0"/>
                </a:solidFill>
                <a:latin typeface="楷体" panose="02010609060101010101" pitchFamily="49" charset="-122"/>
                <a:ea typeface="楷体" panose="02010609060101010101" pitchFamily="49" charset="-122"/>
              </a:rPr>
              <a:t>可惜</a:t>
            </a:r>
          </a:p>
        </p:txBody>
      </p:sp>
      <p:sp>
        <p:nvSpPr>
          <p:cNvPr id="4" name="圆角矩形 3"/>
          <p:cNvSpPr/>
          <p:nvPr/>
        </p:nvSpPr>
        <p:spPr>
          <a:xfrm>
            <a:off x="2035791" y="4088058"/>
            <a:ext cx="3000498" cy="708148"/>
          </a:xfrm>
          <a:prstGeom prst="roundRect">
            <a:avLst/>
          </a:prstGeom>
        </p:spPr>
        <p:style>
          <a:lnRef idx="2">
            <a:schemeClr val="accent6"/>
          </a:lnRef>
          <a:fillRef idx="1">
            <a:schemeClr val="lt1"/>
          </a:fillRef>
          <a:effectRef idx="0">
            <a:schemeClr val="accent6"/>
          </a:effectRef>
          <a:fontRef idx="minor">
            <a:schemeClr val="dk1"/>
          </a:fontRef>
        </p:style>
        <p:txBody>
          <a:bodyPr wrap="none">
            <a:spAutoFit/>
          </a:bodyPr>
          <a:lstStyle/>
          <a:p>
            <a:r>
              <a:rPr lang="zh-CN" altLang="en-US" sz="3600" b="1">
                <a:solidFill>
                  <a:schemeClr val="accent6">
                    <a:lumMod val="50000"/>
                  </a:schemeClr>
                </a:solidFill>
                <a:latin typeface="楷体" panose="02010609060101010101" pitchFamily="49" charset="-122"/>
                <a:ea typeface="楷体" panose="02010609060101010101" pitchFamily="49" charset="-122"/>
              </a:rPr>
              <a:t>函谷关</a:t>
            </a:r>
            <a:r>
              <a:rPr lang="zh-CN" altLang="en-US" sz="3600" b="1">
                <a:solidFill>
                  <a:srgbClr val="FF0000"/>
                </a:solidFill>
                <a:latin typeface="楷体" panose="02010609060101010101" pitchFamily="49" charset="-122"/>
                <a:ea typeface="楷体" panose="02010609060101010101" pitchFamily="49" charset="-122"/>
              </a:rPr>
              <a:t>被</a:t>
            </a:r>
            <a:r>
              <a:rPr lang="zh-CN" altLang="en-US" sz="3600" b="1">
                <a:solidFill>
                  <a:schemeClr val="accent6">
                    <a:lumMod val="50000"/>
                  </a:schemeClr>
                </a:solidFill>
                <a:latin typeface="楷体" panose="02010609060101010101" pitchFamily="49" charset="-122"/>
                <a:ea typeface="楷体" panose="02010609060101010101" pitchFamily="49" charset="-122"/>
              </a:rPr>
              <a:t>攻占</a:t>
            </a:r>
          </a:p>
        </p:txBody>
      </p:sp>
      <p:sp>
        <p:nvSpPr>
          <p:cNvPr id="10" name="圆角矩形 9"/>
          <p:cNvSpPr/>
          <p:nvPr/>
        </p:nvSpPr>
        <p:spPr>
          <a:xfrm>
            <a:off x="2893676" y="4876093"/>
            <a:ext cx="1623183" cy="708148"/>
          </a:xfrm>
          <a:prstGeom prst="roundRect">
            <a:avLst/>
          </a:prstGeom>
        </p:spPr>
        <p:style>
          <a:lnRef idx="2">
            <a:schemeClr val="accent6"/>
          </a:lnRef>
          <a:fillRef idx="1">
            <a:schemeClr val="lt1"/>
          </a:fillRef>
          <a:effectRef idx="0">
            <a:schemeClr val="accent6"/>
          </a:effectRef>
          <a:fontRef idx="minor">
            <a:schemeClr val="dk1"/>
          </a:fontRef>
        </p:style>
        <p:txBody>
          <a:bodyPr wrap="none">
            <a:spAutoFit/>
          </a:bodyPr>
          <a:lstStyle/>
          <a:p>
            <a:r>
              <a:rPr lang="zh-CN" altLang="en-US" sz="3600" b="1">
                <a:solidFill>
                  <a:srgbClr val="FF0000"/>
                </a:solidFill>
                <a:latin typeface="楷体" panose="02010609060101010101" pitchFamily="49" charset="-122"/>
                <a:ea typeface="楷体" panose="02010609060101010101" pitchFamily="49" charset="-122"/>
              </a:rPr>
              <a:t>被动句</a:t>
            </a:r>
            <a:endParaRPr lang="zh-CN" altLang="en-US" sz="3600" b="1">
              <a:solidFill>
                <a:srgbClr val="7030A0"/>
              </a:solidFill>
              <a:latin typeface="楷体" panose="02010609060101010101" pitchFamily="49" charset="-122"/>
              <a:ea typeface="楷体" panose="02010609060101010101" pitchFamily="49" charset="-122"/>
            </a:endParaRPr>
          </a:p>
        </p:txBody>
      </p:sp>
      <p:sp>
        <p:nvSpPr>
          <p:cNvPr id="11" name="圆角矩形 10"/>
          <p:cNvSpPr/>
          <p:nvPr/>
        </p:nvSpPr>
        <p:spPr>
          <a:xfrm>
            <a:off x="8120330" y="3341929"/>
            <a:ext cx="3918708" cy="708148"/>
          </a:xfrm>
          <a:prstGeom prst="roundRect">
            <a:avLst/>
          </a:prstGeom>
        </p:spPr>
        <p:style>
          <a:lnRef idx="2">
            <a:schemeClr val="accent6"/>
          </a:lnRef>
          <a:fillRef idx="1">
            <a:schemeClr val="lt1"/>
          </a:fillRef>
          <a:effectRef idx="0">
            <a:schemeClr val="accent6"/>
          </a:effectRef>
          <a:fontRef idx="minor">
            <a:schemeClr val="dk1"/>
          </a:fontRef>
        </p:style>
        <p:txBody>
          <a:bodyPr wrap="none">
            <a:spAutoFit/>
          </a:bodyPr>
          <a:lstStyle/>
          <a:p>
            <a:r>
              <a:rPr lang="zh-CN" altLang="en-US" sz="3600" b="1">
                <a:solidFill>
                  <a:srgbClr val="FF0000"/>
                </a:solidFill>
                <a:latin typeface="楷体" panose="02010609060101010101" pitchFamily="49" charset="-122"/>
                <a:ea typeface="楷体" panose="02010609060101010101" pitchFamily="49" charset="-122"/>
              </a:rPr>
              <a:t>名作动</a:t>
            </a:r>
            <a:r>
              <a:rPr lang="zh-CN" altLang="en-US" sz="3600" b="1">
                <a:solidFill>
                  <a:srgbClr val="7030A0"/>
                </a:solidFill>
                <a:latin typeface="楷体" panose="02010609060101010101" pitchFamily="49" charset="-122"/>
                <a:ea typeface="楷体" panose="02010609060101010101" pitchFamily="49" charset="-122"/>
              </a:rPr>
              <a:t>，化作焦土</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4" grpId="0" animBg="1"/>
      <p:bldP spid="10" grpId="0" animBg="1"/>
      <p:bldP spid="1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40690" y="761633"/>
            <a:ext cx="10739120" cy="4523105"/>
          </a:xfrm>
          <a:prstGeom prst="rect">
            <a:avLst/>
          </a:prstGeom>
          <a:noFill/>
        </p:spPr>
        <p:style>
          <a:lnRef idx="2">
            <a:schemeClr val="dk1"/>
          </a:lnRef>
          <a:fillRef idx="1">
            <a:schemeClr val="lt1"/>
          </a:fillRef>
          <a:effectRef idx="0">
            <a:schemeClr val="dk1"/>
          </a:effectRef>
          <a:fontRef idx="minor">
            <a:schemeClr val="dk1"/>
          </a:fontRef>
        </p:style>
        <p:txBody>
          <a:bodyPr wrap="square">
            <a:spAutoFit/>
          </a:bodyPr>
          <a:lstStyle/>
          <a:p>
            <a:pPr algn="l" fontAlgn="auto">
              <a:lnSpc>
                <a:spcPct val="100000"/>
              </a:lnSpc>
            </a:pPr>
            <a:r>
              <a:rPr lang="zh-CN" altLang="en-US" sz="3600" b="1">
                <a:solidFill>
                  <a:srgbClr val="FF0000"/>
                </a:solidFill>
                <a:latin typeface="楷体" panose="02010609060101010101" pitchFamily="49" charset="-122"/>
                <a:ea typeface="楷体" panose="02010609060101010101" pitchFamily="49" charset="-122"/>
              </a:rPr>
              <a:t>第</a:t>
            </a:r>
            <a:r>
              <a:rPr lang="en-US" altLang="zh-CN" sz="3600" b="1">
                <a:solidFill>
                  <a:srgbClr val="FF0000"/>
                </a:solidFill>
                <a:latin typeface="楷体" panose="02010609060101010101" pitchFamily="49" charset="-122"/>
                <a:ea typeface="楷体" panose="02010609060101010101" pitchFamily="49" charset="-122"/>
              </a:rPr>
              <a:t>3</a:t>
            </a:r>
            <a:r>
              <a:rPr lang="zh-CN" altLang="en-US" sz="3600" b="1">
                <a:solidFill>
                  <a:srgbClr val="FF0000"/>
                </a:solidFill>
                <a:latin typeface="楷体" panose="02010609060101010101" pitchFamily="49" charset="-122"/>
                <a:ea typeface="楷体" panose="02010609060101010101" pitchFamily="49" charset="-122"/>
              </a:rPr>
              <a:t>段：</a:t>
            </a:r>
          </a:p>
          <a:p>
            <a:pPr algn="l" fontAlgn="auto">
              <a:lnSpc>
                <a:spcPct val="100000"/>
              </a:lnSpc>
            </a:pPr>
            <a:r>
              <a:rPr lang="zh-CN" altLang="en-US" sz="3600" b="1">
                <a:latin typeface="楷体" panose="02010609060101010101" pitchFamily="49" charset="-122"/>
                <a:ea typeface="楷体" panose="02010609060101010101" pitchFamily="49" charset="-122"/>
              </a:rPr>
              <a:t>　　</a:t>
            </a:r>
          </a:p>
          <a:p>
            <a:pPr algn="l" fontAlgn="auto">
              <a:lnSpc>
                <a:spcPct val="100000"/>
              </a:lnSpc>
            </a:pPr>
            <a:endParaRPr lang="zh-CN" altLang="en-US" sz="3600" b="1">
              <a:latin typeface="楷体" panose="02010609060101010101" pitchFamily="49" charset="-122"/>
              <a:ea typeface="楷体" panose="02010609060101010101" pitchFamily="49" charset="-122"/>
            </a:endParaRPr>
          </a:p>
          <a:p>
            <a:pPr algn="l" fontAlgn="auto">
              <a:lnSpc>
                <a:spcPct val="100000"/>
              </a:lnSpc>
            </a:pPr>
            <a:endParaRPr lang="zh-CN" altLang="en-US" sz="3600" b="1">
              <a:latin typeface="楷体" panose="02010609060101010101" pitchFamily="49" charset="-122"/>
              <a:ea typeface="楷体" panose="02010609060101010101" pitchFamily="49" charset="-122"/>
            </a:endParaRPr>
          </a:p>
          <a:p>
            <a:pPr algn="l" fontAlgn="auto">
              <a:lnSpc>
                <a:spcPct val="100000"/>
              </a:lnSpc>
            </a:pPr>
            <a:endParaRPr lang="zh-CN" altLang="en-US" sz="3600" b="1">
              <a:latin typeface="楷体" panose="02010609060101010101" pitchFamily="49" charset="-122"/>
              <a:ea typeface="楷体" panose="02010609060101010101" pitchFamily="49" charset="-122"/>
            </a:endParaRPr>
          </a:p>
          <a:p>
            <a:pPr algn="l" fontAlgn="auto">
              <a:lnSpc>
                <a:spcPct val="100000"/>
              </a:lnSpc>
            </a:pPr>
            <a:endParaRPr lang="zh-CN" altLang="en-US" sz="3600" b="1">
              <a:latin typeface="楷体" panose="02010609060101010101" pitchFamily="49" charset="-122"/>
              <a:ea typeface="楷体" panose="02010609060101010101" pitchFamily="49" charset="-122"/>
            </a:endParaRPr>
          </a:p>
          <a:p>
            <a:pPr algn="l" fontAlgn="auto">
              <a:lnSpc>
                <a:spcPct val="100000"/>
              </a:lnSpc>
            </a:pPr>
            <a:endParaRPr lang="zh-CN" altLang="en-US" sz="3600" b="1">
              <a:latin typeface="楷体" panose="02010609060101010101" pitchFamily="49" charset="-122"/>
              <a:ea typeface="楷体" panose="02010609060101010101" pitchFamily="49" charset="-122"/>
            </a:endParaRPr>
          </a:p>
          <a:p>
            <a:pPr algn="l" fontAlgn="auto">
              <a:lnSpc>
                <a:spcPct val="100000"/>
              </a:lnSpc>
            </a:pPr>
            <a:endParaRPr lang="zh-CN" altLang="en-US" sz="3600" b="1">
              <a:latin typeface="楷体" panose="02010609060101010101" pitchFamily="49" charset="-122"/>
              <a:ea typeface="楷体" panose="02010609060101010101" pitchFamily="49" charset="-122"/>
            </a:endParaRPr>
          </a:p>
        </p:txBody>
      </p:sp>
      <p:sp>
        <p:nvSpPr>
          <p:cNvPr id="4" name="矩形 3"/>
          <p:cNvSpPr/>
          <p:nvPr/>
        </p:nvSpPr>
        <p:spPr>
          <a:xfrm>
            <a:off x="186690" y="761365"/>
            <a:ext cx="7933690" cy="64516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algn="ctr" fontAlgn="auto">
              <a:lnSpc>
                <a:spcPct val="100000"/>
              </a:lnSpc>
            </a:pPr>
            <a:r>
              <a:rPr lang="zh-CN" altLang="en-US" sz="3600" b="1">
                <a:solidFill>
                  <a:srgbClr val="FF0000"/>
                </a:solidFill>
                <a:latin typeface="楷体" panose="02010609060101010101" pitchFamily="49" charset="-122"/>
                <a:ea typeface="楷体" panose="02010609060101010101" pitchFamily="49" charset="-122"/>
                <a:sym typeface="+mn-ea"/>
              </a:rPr>
              <a:t>指出秦必亡之命运。</a:t>
            </a:r>
            <a:endParaRPr lang="zh-CN" altLang="en-US" sz="3600" b="1">
              <a:solidFill>
                <a:srgbClr val="FF0000"/>
              </a:solidFill>
              <a:latin typeface="楷体" panose="02010609060101010101" pitchFamily="49" charset="-122"/>
              <a:ea typeface="楷体" panose="02010609060101010101" pitchFamily="49" charset="-122"/>
            </a:endParaRPr>
          </a:p>
        </p:txBody>
      </p:sp>
      <p:sp>
        <p:nvSpPr>
          <p:cNvPr id="5" name="矩形 4"/>
          <p:cNvSpPr/>
          <p:nvPr/>
        </p:nvSpPr>
        <p:spPr>
          <a:xfrm>
            <a:off x="352425" y="1645553"/>
            <a:ext cx="10739120" cy="119888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fontAlgn="auto">
              <a:lnSpc>
                <a:spcPct val="100000"/>
              </a:lnSpc>
            </a:pPr>
            <a:r>
              <a:rPr lang="zh-CN" altLang="en-US" sz="3600" b="1">
                <a:latin typeface="楷体" panose="02010609060101010101" pitchFamily="49" charset="-122"/>
                <a:ea typeface="楷体" panose="02010609060101010101" pitchFamily="49" charset="-122"/>
              </a:rPr>
              <a:t>　　</a:t>
            </a:r>
            <a:r>
              <a:rPr lang="zh-CN" altLang="en-US" sz="3600" b="1">
                <a:latin typeface="楷体" panose="02010609060101010101" pitchFamily="49" charset="-122"/>
                <a:ea typeface="楷体" panose="02010609060101010101" pitchFamily="49" charset="-122"/>
                <a:sym typeface="+mn-ea"/>
              </a:rPr>
              <a:t>一层</a:t>
            </a:r>
            <a:r>
              <a:rPr lang="zh-CN" altLang="en-US" sz="3600" b="1" smtClean="0">
                <a:latin typeface="楷体" panose="02010609060101010101" pitchFamily="49" charset="-122"/>
                <a:ea typeface="楷体" panose="02010609060101010101" pitchFamily="49" charset="-122"/>
                <a:sym typeface="+mn-ea"/>
              </a:rPr>
              <a:t>（“嗟乎”至“用</a:t>
            </a:r>
            <a:r>
              <a:rPr lang="zh-CN" altLang="en-US" sz="3600" b="1">
                <a:latin typeface="楷体" panose="02010609060101010101" pitchFamily="49" charset="-122"/>
                <a:ea typeface="楷体" panose="02010609060101010101" pitchFamily="49" charset="-122"/>
                <a:sym typeface="+mn-ea"/>
              </a:rPr>
              <a:t>之如</a:t>
            </a:r>
            <a:r>
              <a:rPr lang="zh-CN" altLang="en-US" sz="3600" b="1" smtClean="0">
                <a:latin typeface="楷体" panose="02010609060101010101" pitchFamily="49" charset="-122"/>
                <a:ea typeface="楷体" panose="02010609060101010101" pitchFamily="49" charset="-122"/>
                <a:sym typeface="+mn-ea"/>
              </a:rPr>
              <a:t>泥沙”）</a:t>
            </a:r>
            <a:r>
              <a:rPr lang="zh-CN" altLang="en-US" sz="3600" b="1">
                <a:latin typeface="楷体" panose="02010609060101010101" pitchFamily="49" charset="-122"/>
                <a:ea typeface="楷体" panose="02010609060101010101" pitchFamily="49" charset="-122"/>
                <a:sym typeface="+mn-ea"/>
              </a:rPr>
              <a:t>斥秦统治者横征暴敛，挥霍无度的罪行。</a:t>
            </a:r>
            <a:endParaRPr lang="zh-CN" altLang="en-US" sz="3600" b="1">
              <a:latin typeface="楷体" panose="02010609060101010101" pitchFamily="49" charset="-122"/>
              <a:ea typeface="楷体" panose="02010609060101010101" pitchFamily="49" charset="-122"/>
            </a:endParaRPr>
          </a:p>
        </p:txBody>
      </p:sp>
      <p:sp>
        <p:nvSpPr>
          <p:cNvPr id="6" name="矩形 5"/>
          <p:cNvSpPr/>
          <p:nvPr/>
        </p:nvSpPr>
        <p:spPr>
          <a:xfrm>
            <a:off x="352425" y="2741563"/>
            <a:ext cx="10739120" cy="119888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algn="l" fontAlgn="auto">
              <a:lnSpc>
                <a:spcPct val="100000"/>
              </a:lnSpc>
            </a:pPr>
            <a:r>
              <a:rPr lang="zh-CN" altLang="en-US" sz="3600" b="1">
                <a:latin typeface="楷体" panose="02010609060101010101" pitchFamily="49" charset="-122"/>
                <a:ea typeface="楷体" panose="02010609060101010101" pitchFamily="49" charset="-122"/>
              </a:rPr>
              <a:t>　　</a:t>
            </a:r>
            <a:r>
              <a:rPr lang="zh-CN" altLang="en-US" sz="3600" b="1">
                <a:latin typeface="楷体" panose="02010609060101010101" pitchFamily="49" charset="-122"/>
                <a:ea typeface="楷体" panose="02010609060101010101" pitchFamily="49" charset="-122"/>
                <a:sym typeface="+mn-ea"/>
              </a:rPr>
              <a:t>二层</a:t>
            </a:r>
            <a:r>
              <a:rPr lang="zh-CN" altLang="en-US" sz="3600" b="1" smtClean="0">
                <a:latin typeface="楷体" panose="02010609060101010101" pitchFamily="49" charset="-122"/>
                <a:ea typeface="楷体" panose="02010609060101010101" pitchFamily="49" charset="-122"/>
                <a:sym typeface="+mn-ea"/>
              </a:rPr>
              <a:t>（“使</a:t>
            </a:r>
            <a:r>
              <a:rPr lang="zh-CN" altLang="en-US" sz="3600" b="1">
                <a:latin typeface="楷体" panose="02010609060101010101" pitchFamily="49" charset="-122"/>
                <a:ea typeface="楷体" panose="02010609060101010101" pitchFamily="49" charset="-122"/>
                <a:sym typeface="+mn-ea"/>
              </a:rPr>
              <a:t>负栋之</a:t>
            </a:r>
            <a:r>
              <a:rPr lang="zh-CN" altLang="en-US" sz="3600" b="1" smtClean="0">
                <a:latin typeface="楷体" panose="02010609060101010101" pitchFamily="49" charset="-122"/>
                <a:ea typeface="楷体" panose="02010609060101010101" pitchFamily="49" charset="-122"/>
                <a:sym typeface="+mn-ea"/>
              </a:rPr>
              <a:t>柱”至“不敢</a:t>
            </a:r>
            <a:r>
              <a:rPr lang="zh-CN" altLang="en-US" sz="3600" b="1">
                <a:latin typeface="楷体" panose="02010609060101010101" pitchFamily="49" charset="-122"/>
                <a:ea typeface="楷体" panose="02010609060101010101" pitchFamily="49" charset="-122"/>
                <a:sym typeface="+mn-ea"/>
              </a:rPr>
              <a:t>言而敢</a:t>
            </a:r>
            <a:r>
              <a:rPr lang="zh-CN" altLang="en-US" sz="3600" b="1" smtClean="0">
                <a:latin typeface="楷体" panose="02010609060101010101" pitchFamily="49" charset="-122"/>
                <a:ea typeface="楷体" panose="02010609060101010101" pitchFamily="49" charset="-122"/>
                <a:sym typeface="+mn-ea"/>
              </a:rPr>
              <a:t>怒”）</a:t>
            </a:r>
            <a:r>
              <a:rPr lang="zh-CN" altLang="en-US" sz="3600" b="1">
                <a:latin typeface="楷体" panose="02010609060101010101" pitchFamily="49" charset="-122"/>
                <a:ea typeface="楷体" panose="02010609060101010101" pitchFamily="49" charset="-122"/>
                <a:sym typeface="+mn-ea"/>
              </a:rPr>
              <a:t>痛斥始皇纵欲纷奢，以致众叛亲离。</a:t>
            </a:r>
            <a:endParaRPr lang="zh-CN" altLang="en-US" sz="3600" b="1">
              <a:latin typeface="楷体" panose="02010609060101010101" pitchFamily="49" charset="-122"/>
              <a:ea typeface="楷体" panose="02010609060101010101" pitchFamily="49" charset="-122"/>
            </a:endParaRPr>
          </a:p>
        </p:txBody>
      </p:sp>
      <p:sp>
        <p:nvSpPr>
          <p:cNvPr id="7" name="矩形 6"/>
          <p:cNvSpPr/>
          <p:nvPr/>
        </p:nvSpPr>
        <p:spPr>
          <a:xfrm>
            <a:off x="440690" y="3940443"/>
            <a:ext cx="10739120" cy="1753235"/>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algn="l" fontAlgn="auto">
              <a:lnSpc>
                <a:spcPct val="100000"/>
              </a:lnSpc>
            </a:pPr>
            <a:r>
              <a:rPr lang="zh-CN" altLang="en-US" sz="3600" b="1">
                <a:latin typeface="楷体" panose="02010609060101010101" pitchFamily="49" charset="-122"/>
                <a:ea typeface="楷体" panose="02010609060101010101" pitchFamily="49" charset="-122"/>
              </a:rPr>
              <a:t>　　</a:t>
            </a:r>
            <a:r>
              <a:rPr lang="zh-CN" altLang="en-US" sz="3600" b="1">
                <a:latin typeface="楷体" panose="02010609060101010101" pitchFamily="49" charset="-122"/>
                <a:ea typeface="楷体" panose="02010609060101010101" pitchFamily="49" charset="-122"/>
                <a:sym typeface="+mn-ea"/>
              </a:rPr>
              <a:t>三层</a:t>
            </a:r>
            <a:r>
              <a:rPr lang="zh-CN" altLang="en-US" sz="3600" b="1" smtClean="0">
                <a:latin typeface="楷体" panose="02010609060101010101" pitchFamily="49" charset="-122"/>
                <a:ea typeface="楷体" panose="02010609060101010101" pitchFamily="49" charset="-122"/>
                <a:sym typeface="+mn-ea"/>
              </a:rPr>
              <a:t>（“戍卒叫”至段尾）</a:t>
            </a:r>
            <a:r>
              <a:rPr lang="zh-CN" altLang="en-US" sz="3600" b="1">
                <a:latin typeface="楷体" panose="02010609060101010101" pitchFamily="49" charset="-122"/>
                <a:ea typeface="楷体" panose="02010609060101010101" pitchFamily="49" charset="-122"/>
                <a:sym typeface="+mn-ea"/>
              </a:rPr>
              <a:t>概写，农民起义、宫殿被焚，讽秦皇无道，自取灭亡。</a:t>
            </a:r>
            <a:endParaRPr lang="zh-CN" altLang="en-US" sz="3600" b="1">
              <a:latin typeface="楷体" panose="02010609060101010101" pitchFamily="49" charset="-122"/>
              <a:ea typeface="楷体" panose="02010609060101010101" pitchFamily="49" charset="-122"/>
            </a:endParaRPr>
          </a:p>
          <a:p>
            <a:pPr algn="l" fontAlgn="auto">
              <a:lnSpc>
                <a:spcPct val="100000"/>
              </a:lnSpc>
            </a:pPr>
            <a:r>
              <a:rPr lang="zh-CN" altLang="en-US" sz="3600" b="1">
                <a:latin typeface="楷体" panose="02010609060101010101" pitchFamily="49" charset="-122"/>
                <a:ea typeface="楷体" panose="02010609060101010101" pitchFamily="49" charset="-122"/>
              </a:rPr>
              <a:t>　</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88925" y="94615"/>
            <a:ext cx="11614785" cy="812419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fontAlgn="auto">
              <a:lnSpc>
                <a:spcPct val="250000"/>
              </a:lnSpc>
            </a:pPr>
            <a:r>
              <a:rPr lang="zh-CN" altLang="en-US" sz="3600" b="1">
                <a:latin typeface="楷体" panose="02010609060101010101" pitchFamily="49" charset="-122"/>
                <a:ea typeface="楷体" panose="02010609060101010101" pitchFamily="49" charset="-122"/>
              </a:rPr>
              <a:t>呜呼！灭六国者六国也，非秦也；</a:t>
            </a:r>
            <a:r>
              <a:rPr lang="zh-CN" altLang="en-US" sz="3600" b="1">
                <a:solidFill>
                  <a:srgbClr val="FF0000"/>
                </a:solidFill>
                <a:latin typeface="楷体" panose="02010609060101010101" pitchFamily="49" charset="-122"/>
                <a:ea typeface="楷体" panose="02010609060101010101" pitchFamily="49" charset="-122"/>
              </a:rPr>
              <a:t>族</a:t>
            </a:r>
            <a:r>
              <a:rPr lang="zh-CN" altLang="en-US" sz="3600" b="1">
                <a:latin typeface="楷体" panose="02010609060101010101" pitchFamily="49" charset="-122"/>
                <a:ea typeface="楷体" panose="02010609060101010101" pitchFamily="49" charset="-122"/>
              </a:rPr>
              <a:t>秦者秦也，非天下也。嗟乎！</a:t>
            </a:r>
            <a:r>
              <a:rPr lang="zh-CN" altLang="en-US" sz="3600" b="1">
                <a:solidFill>
                  <a:srgbClr val="FF0000"/>
                </a:solidFill>
                <a:latin typeface="楷体" panose="02010609060101010101" pitchFamily="49" charset="-122"/>
                <a:ea typeface="楷体" panose="02010609060101010101" pitchFamily="49" charset="-122"/>
              </a:rPr>
              <a:t>使</a:t>
            </a:r>
            <a:r>
              <a:rPr lang="zh-CN" altLang="en-US" sz="3600" b="1">
                <a:latin typeface="楷体" panose="02010609060101010101" pitchFamily="49" charset="-122"/>
                <a:ea typeface="楷体" panose="02010609060101010101" pitchFamily="49" charset="-122"/>
              </a:rPr>
              <a:t>六国各</a:t>
            </a:r>
            <a:r>
              <a:rPr lang="zh-CN" altLang="en-US" sz="3600" b="1">
                <a:solidFill>
                  <a:srgbClr val="FF0000"/>
                </a:solidFill>
                <a:latin typeface="楷体" panose="02010609060101010101" pitchFamily="49" charset="-122"/>
                <a:ea typeface="楷体" panose="02010609060101010101" pitchFamily="49" charset="-122"/>
              </a:rPr>
              <a:t>爱</a:t>
            </a:r>
            <a:r>
              <a:rPr lang="zh-CN" altLang="en-US" sz="3600" b="1">
                <a:latin typeface="楷体" panose="02010609060101010101" pitchFamily="49" charset="-122"/>
                <a:ea typeface="楷体" panose="02010609060101010101" pitchFamily="49" charset="-122"/>
              </a:rPr>
              <a:t>其人，则足以拒秦；</a:t>
            </a:r>
            <a:r>
              <a:rPr lang="zh-CN" altLang="en-US" sz="3600" b="1">
                <a:solidFill>
                  <a:srgbClr val="FF0000"/>
                </a:solidFill>
                <a:latin typeface="楷体" panose="02010609060101010101" pitchFamily="49" charset="-122"/>
                <a:ea typeface="楷体" panose="02010609060101010101" pitchFamily="49" charset="-122"/>
              </a:rPr>
              <a:t>使</a:t>
            </a:r>
            <a:r>
              <a:rPr lang="zh-CN" altLang="en-US" sz="3600" b="1">
                <a:latin typeface="楷体" panose="02010609060101010101" pitchFamily="49" charset="-122"/>
                <a:ea typeface="楷体" panose="02010609060101010101" pitchFamily="49" charset="-122"/>
              </a:rPr>
              <a:t>秦复爱六国之人，则</a:t>
            </a:r>
            <a:r>
              <a:rPr lang="zh-CN" altLang="en-US" sz="3600" b="1">
                <a:solidFill>
                  <a:srgbClr val="FF0000"/>
                </a:solidFill>
                <a:latin typeface="楷体" panose="02010609060101010101" pitchFamily="49" charset="-122"/>
                <a:ea typeface="楷体" panose="02010609060101010101" pitchFamily="49" charset="-122"/>
              </a:rPr>
              <a:t>递</a:t>
            </a:r>
            <a:r>
              <a:rPr lang="zh-CN" altLang="en-US" sz="3600" b="1">
                <a:latin typeface="楷体" panose="02010609060101010101" pitchFamily="49" charset="-122"/>
                <a:ea typeface="楷体" panose="02010609060101010101" pitchFamily="49" charset="-122"/>
              </a:rPr>
              <a:t>三世可至万世而为君，谁得而族灭也？秦人</a:t>
            </a:r>
            <a:r>
              <a:rPr lang="zh-CN" altLang="en-US" sz="3600" b="1">
                <a:solidFill>
                  <a:srgbClr val="FF0000"/>
                </a:solidFill>
                <a:latin typeface="楷体" panose="02010609060101010101" pitchFamily="49" charset="-122"/>
                <a:ea typeface="楷体" panose="02010609060101010101" pitchFamily="49" charset="-122"/>
              </a:rPr>
              <a:t>不暇</a:t>
            </a:r>
            <a:r>
              <a:rPr lang="zh-CN" altLang="en-US" sz="3600" b="1">
                <a:latin typeface="楷体" panose="02010609060101010101" pitchFamily="49" charset="-122"/>
                <a:ea typeface="楷体" panose="02010609060101010101" pitchFamily="49" charset="-122"/>
              </a:rPr>
              <a:t>自哀，而后人</a:t>
            </a:r>
            <a:r>
              <a:rPr lang="zh-CN" altLang="en-US" sz="3600" b="1">
                <a:solidFill>
                  <a:srgbClr val="FF0000"/>
                </a:solidFill>
                <a:latin typeface="楷体" panose="02010609060101010101" pitchFamily="49" charset="-122"/>
                <a:ea typeface="楷体" panose="02010609060101010101" pitchFamily="49" charset="-122"/>
              </a:rPr>
              <a:t>哀</a:t>
            </a:r>
            <a:r>
              <a:rPr lang="zh-CN" altLang="en-US" sz="3600" b="1">
                <a:latin typeface="楷体" panose="02010609060101010101" pitchFamily="49" charset="-122"/>
                <a:ea typeface="楷体" panose="02010609060101010101" pitchFamily="49" charset="-122"/>
              </a:rPr>
              <a:t>之；后人哀之而不</a:t>
            </a:r>
            <a:r>
              <a:rPr lang="zh-CN" altLang="en-US" sz="3600" b="1">
                <a:solidFill>
                  <a:srgbClr val="FF0000"/>
                </a:solidFill>
                <a:latin typeface="楷体" panose="02010609060101010101" pitchFamily="49" charset="-122"/>
                <a:ea typeface="楷体" panose="02010609060101010101" pitchFamily="49" charset="-122"/>
              </a:rPr>
              <a:t>鉴</a:t>
            </a:r>
            <a:r>
              <a:rPr lang="zh-CN" altLang="en-US" sz="3600" b="1">
                <a:latin typeface="楷体" panose="02010609060101010101" pitchFamily="49" charset="-122"/>
                <a:ea typeface="楷体" panose="02010609060101010101" pitchFamily="49" charset="-122"/>
              </a:rPr>
              <a:t>之，亦使后人而复哀后人也。</a:t>
            </a:r>
            <a:endParaRPr lang="en-US" altLang="zh-CN" sz="3600" b="1">
              <a:latin typeface="楷体" panose="02010609060101010101" pitchFamily="49" charset="-122"/>
              <a:ea typeface="楷体" panose="02010609060101010101" pitchFamily="49" charset="-122"/>
            </a:endParaRPr>
          </a:p>
          <a:p>
            <a:pPr>
              <a:lnSpc>
                <a:spcPct val="200000"/>
              </a:lnSpc>
            </a:pPr>
            <a:endParaRPr lang="zh-CN" altLang="en-US" sz="3600" b="1">
              <a:latin typeface="楷体" panose="02010609060101010101" pitchFamily="49" charset="-122"/>
              <a:ea typeface="楷体" panose="02010609060101010101" pitchFamily="49" charset="-122"/>
            </a:endParaRPr>
          </a:p>
        </p:txBody>
      </p:sp>
      <p:sp>
        <p:nvSpPr>
          <p:cNvPr id="4" name="圆角矩形 3"/>
          <p:cNvSpPr/>
          <p:nvPr/>
        </p:nvSpPr>
        <p:spPr>
          <a:xfrm>
            <a:off x="4062877" y="4274273"/>
            <a:ext cx="1164078" cy="708148"/>
          </a:xfrm>
          <a:prstGeom prst="roundRect">
            <a:avLst/>
          </a:prstGeom>
        </p:spPr>
        <p:style>
          <a:lnRef idx="2">
            <a:schemeClr val="accent6"/>
          </a:lnRef>
          <a:fillRef idx="1">
            <a:schemeClr val="lt1"/>
          </a:fillRef>
          <a:effectRef idx="0">
            <a:schemeClr val="accent6"/>
          </a:effectRef>
          <a:fontRef idx="minor">
            <a:schemeClr val="dk1"/>
          </a:fontRef>
        </p:style>
        <p:txBody>
          <a:bodyPr wrap="none">
            <a:spAutoFit/>
          </a:bodyPr>
          <a:lstStyle/>
          <a:p>
            <a:r>
              <a:rPr lang="zh-CN" altLang="en-US" sz="3600" b="1">
                <a:solidFill>
                  <a:srgbClr val="7030A0"/>
                </a:solidFill>
                <a:latin typeface="楷体" panose="02010609060101010101" pitchFamily="49" charset="-122"/>
                <a:ea typeface="楷体" panose="02010609060101010101" pitchFamily="49" charset="-122"/>
              </a:rPr>
              <a:t>哀叹</a:t>
            </a:r>
          </a:p>
        </p:txBody>
      </p:sp>
      <p:sp>
        <p:nvSpPr>
          <p:cNvPr id="5" name="圆角矩形 4"/>
          <p:cNvSpPr/>
          <p:nvPr/>
        </p:nvSpPr>
        <p:spPr>
          <a:xfrm>
            <a:off x="6322181" y="94408"/>
            <a:ext cx="3925522" cy="714962"/>
          </a:xfrm>
          <a:prstGeom prst="roundRect">
            <a:avLst/>
          </a:prstGeom>
        </p:spPr>
        <p:style>
          <a:lnRef idx="2">
            <a:schemeClr val="accent6"/>
          </a:lnRef>
          <a:fillRef idx="1">
            <a:schemeClr val="lt1"/>
          </a:fillRef>
          <a:effectRef idx="0">
            <a:schemeClr val="accent6"/>
          </a:effectRef>
          <a:fontRef idx="minor">
            <a:schemeClr val="dk1"/>
          </a:fontRef>
        </p:style>
        <p:txBody>
          <a:bodyPr wrap="none">
            <a:spAutoFit/>
          </a:bodyPr>
          <a:lstStyle/>
          <a:p>
            <a:pPr algn="l"/>
            <a:r>
              <a:rPr lang="zh-CN" altLang="en-US" sz="3600" b="1">
                <a:solidFill>
                  <a:srgbClr val="FF0000"/>
                </a:solidFill>
                <a:latin typeface="楷体" panose="02010609060101010101" pitchFamily="49" charset="-122"/>
                <a:ea typeface="楷体" panose="02010609060101010101" pitchFamily="49" charset="-122"/>
                <a:sym typeface="+mn-ea"/>
              </a:rPr>
              <a:t>使动，</a:t>
            </a:r>
            <a:r>
              <a:rPr lang="zh-CN" altLang="en-US" sz="3600" b="1">
                <a:solidFill>
                  <a:srgbClr val="7030A0"/>
                </a:solidFill>
                <a:latin typeface="楷体" panose="02010609060101010101" pitchFamily="49" charset="-122"/>
                <a:ea typeface="楷体" panose="02010609060101010101" pitchFamily="49" charset="-122"/>
              </a:rPr>
              <a:t>使</a:t>
            </a:r>
            <a:r>
              <a:rPr lang="en-US" altLang="zh-CN" sz="3600" b="1">
                <a:solidFill>
                  <a:srgbClr val="7030A0"/>
                </a:solidFill>
                <a:latin typeface="楷体" panose="02010609060101010101" pitchFamily="49" charset="-122"/>
                <a:ea typeface="楷体" panose="02010609060101010101" pitchFamily="49" charset="-122"/>
              </a:rPr>
              <a:t>……</a:t>
            </a:r>
            <a:r>
              <a:rPr lang="zh-CN" altLang="en-US" sz="3600" b="1">
                <a:solidFill>
                  <a:srgbClr val="7030A0"/>
                </a:solidFill>
                <a:latin typeface="楷体" panose="02010609060101010101" pitchFamily="49" charset="-122"/>
                <a:ea typeface="楷体" panose="02010609060101010101" pitchFamily="49" charset="-122"/>
              </a:rPr>
              <a:t>灭族</a:t>
            </a:r>
            <a:endParaRPr lang="zh-CN" altLang="en-US" sz="3600"/>
          </a:p>
        </p:txBody>
      </p:sp>
      <p:sp>
        <p:nvSpPr>
          <p:cNvPr id="6" name="圆角矩形 5"/>
          <p:cNvSpPr/>
          <p:nvPr/>
        </p:nvSpPr>
        <p:spPr>
          <a:xfrm>
            <a:off x="1637812" y="2877820"/>
            <a:ext cx="2082288" cy="708148"/>
          </a:xfrm>
          <a:prstGeom prst="roundRect">
            <a:avLst/>
          </a:prstGeom>
        </p:spPr>
        <p:style>
          <a:lnRef idx="2">
            <a:schemeClr val="accent6"/>
          </a:lnRef>
          <a:fillRef idx="1">
            <a:schemeClr val="lt1"/>
          </a:fillRef>
          <a:effectRef idx="0">
            <a:schemeClr val="accent6"/>
          </a:effectRef>
          <a:fontRef idx="minor">
            <a:schemeClr val="dk1"/>
          </a:fontRef>
        </p:style>
        <p:txBody>
          <a:bodyPr wrap="none">
            <a:spAutoFit/>
          </a:bodyPr>
          <a:lstStyle/>
          <a:p>
            <a:r>
              <a:rPr lang="zh-CN" altLang="en-US" sz="3600" b="1">
                <a:solidFill>
                  <a:srgbClr val="7030A0"/>
                </a:solidFill>
                <a:latin typeface="楷体" panose="02010609060101010101" pitchFamily="49" charset="-122"/>
                <a:ea typeface="楷体" panose="02010609060101010101" pitchFamily="49" charset="-122"/>
              </a:rPr>
              <a:t>依次传递</a:t>
            </a:r>
          </a:p>
        </p:txBody>
      </p:sp>
      <p:sp>
        <p:nvSpPr>
          <p:cNvPr id="7" name="圆角矩形 6"/>
          <p:cNvSpPr/>
          <p:nvPr/>
        </p:nvSpPr>
        <p:spPr>
          <a:xfrm>
            <a:off x="288891" y="4274273"/>
            <a:ext cx="1623183" cy="708148"/>
          </a:xfrm>
          <a:prstGeom prst="roundRect">
            <a:avLst/>
          </a:prstGeom>
        </p:spPr>
        <p:style>
          <a:lnRef idx="2">
            <a:schemeClr val="accent6"/>
          </a:lnRef>
          <a:fillRef idx="1">
            <a:schemeClr val="lt1"/>
          </a:fillRef>
          <a:effectRef idx="0">
            <a:schemeClr val="accent6"/>
          </a:effectRef>
          <a:fontRef idx="minor">
            <a:schemeClr val="dk1"/>
          </a:fontRef>
        </p:style>
        <p:txBody>
          <a:bodyPr wrap="none">
            <a:spAutoFit/>
          </a:bodyPr>
          <a:lstStyle/>
          <a:p>
            <a:r>
              <a:rPr lang="zh-CN" altLang="en-US" sz="3600" b="1">
                <a:solidFill>
                  <a:srgbClr val="7030A0"/>
                </a:solidFill>
                <a:latin typeface="楷体" panose="02010609060101010101" pitchFamily="49" charset="-122"/>
                <a:ea typeface="楷体" panose="02010609060101010101" pitchFamily="49" charset="-122"/>
              </a:rPr>
              <a:t>来不及</a:t>
            </a:r>
          </a:p>
        </p:txBody>
      </p:sp>
      <p:sp>
        <p:nvSpPr>
          <p:cNvPr id="8" name="圆角矩形 7"/>
          <p:cNvSpPr/>
          <p:nvPr/>
        </p:nvSpPr>
        <p:spPr>
          <a:xfrm>
            <a:off x="2268924" y="1481303"/>
            <a:ext cx="1164078" cy="708148"/>
          </a:xfrm>
          <a:prstGeom prst="roundRect">
            <a:avLst/>
          </a:prstGeom>
        </p:spPr>
        <p:style>
          <a:lnRef idx="2">
            <a:schemeClr val="accent6"/>
          </a:lnRef>
          <a:fillRef idx="1">
            <a:schemeClr val="lt1"/>
          </a:fillRef>
          <a:effectRef idx="0">
            <a:schemeClr val="accent6"/>
          </a:effectRef>
          <a:fontRef idx="minor">
            <a:schemeClr val="dk1"/>
          </a:fontRef>
        </p:style>
        <p:txBody>
          <a:bodyPr wrap="none">
            <a:spAutoFit/>
          </a:bodyPr>
          <a:lstStyle/>
          <a:p>
            <a:r>
              <a:rPr lang="zh-CN" altLang="en-US" sz="3600" b="1">
                <a:solidFill>
                  <a:srgbClr val="7030A0"/>
                </a:solidFill>
                <a:latin typeface="楷体" panose="02010609060101010101" pitchFamily="49" charset="-122"/>
                <a:ea typeface="楷体" panose="02010609060101010101" pitchFamily="49" charset="-122"/>
              </a:rPr>
              <a:t>假使</a:t>
            </a:r>
          </a:p>
        </p:txBody>
      </p:sp>
      <p:sp>
        <p:nvSpPr>
          <p:cNvPr id="9" name="圆角矩形 8"/>
          <p:cNvSpPr/>
          <p:nvPr/>
        </p:nvSpPr>
        <p:spPr>
          <a:xfrm>
            <a:off x="4198958" y="1481669"/>
            <a:ext cx="2541393" cy="708148"/>
          </a:xfrm>
          <a:prstGeom prst="roundRect">
            <a:avLst/>
          </a:prstGeom>
        </p:spPr>
        <p:style>
          <a:lnRef idx="2">
            <a:schemeClr val="accent6"/>
          </a:lnRef>
          <a:fillRef idx="1">
            <a:schemeClr val="lt1"/>
          </a:fillRef>
          <a:effectRef idx="0">
            <a:schemeClr val="accent6"/>
          </a:effectRef>
          <a:fontRef idx="minor">
            <a:schemeClr val="dk1"/>
          </a:fontRef>
        </p:style>
        <p:txBody>
          <a:bodyPr wrap="none">
            <a:spAutoFit/>
          </a:bodyPr>
          <a:lstStyle/>
          <a:p>
            <a:r>
              <a:rPr lang="zh-CN" altLang="en-US" sz="3600" b="1">
                <a:solidFill>
                  <a:srgbClr val="7030A0"/>
                </a:solidFill>
                <a:latin typeface="楷体" panose="02010609060101010101" pitchFamily="49" charset="-122"/>
                <a:ea typeface="楷体" panose="02010609060101010101" pitchFamily="49" charset="-122"/>
              </a:rPr>
              <a:t>爱惜；爱护</a:t>
            </a:r>
          </a:p>
        </p:txBody>
      </p:sp>
      <p:sp>
        <p:nvSpPr>
          <p:cNvPr id="10" name="圆角矩形 9"/>
          <p:cNvSpPr/>
          <p:nvPr/>
        </p:nvSpPr>
        <p:spPr>
          <a:xfrm>
            <a:off x="7505165" y="5559223"/>
            <a:ext cx="3925522" cy="714962"/>
          </a:xfrm>
          <a:prstGeom prst="roundRect">
            <a:avLst/>
          </a:prstGeom>
        </p:spPr>
        <p:style>
          <a:lnRef idx="2">
            <a:schemeClr val="accent6"/>
          </a:lnRef>
          <a:fillRef idx="1">
            <a:schemeClr val="lt1"/>
          </a:fillRef>
          <a:effectRef idx="0">
            <a:schemeClr val="accent6"/>
          </a:effectRef>
          <a:fontRef idx="minor">
            <a:schemeClr val="dk1"/>
          </a:fontRef>
        </p:style>
        <p:txBody>
          <a:bodyPr wrap="none">
            <a:spAutoFit/>
          </a:bodyPr>
          <a:lstStyle/>
          <a:p>
            <a:r>
              <a:rPr lang="zh-CN" altLang="en-US" sz="3600" b="1">
                <a:solidFill>
                  <a:srgbClr val="FF0000"/>
                </a:solidFill>
                <a:latin typeface="楷体" panose="02010609060101010101" pitchFamily="49" charset="-122"/>
                <a:ea typeface="楷体" panose="02010609060101010101" pitchFamily="49" charset="-122"/>
              </a:rPr>
              <a:t>意动</a:t>
            </a:r>
            <a:r>
              <a:rPr lang="zh-CN" altLang="en-US" sz="3600" b="1">
                <a:solidFill>
                  <a:srgbClr val="7030A0"/>
                </a:solidFill>
                <a:latin typeface="楷体" panose="02010609060101010101" pitchFamily="49" charset="-122"/>
                <a:ea typeface="楷体" panose="02010609060101010101" pitchFamily="49" charset="-122"/>
              </a:rPr>
              <a:t>，以</a:t>
            </a:r>
            <a:r>
              <a:rPr lang="en-US" altLang="zh-CN" sz="3600" b="1">
                <a:solidFill>
                  <a:srgbClr val="7030A0"/>
                </a:solidFill>
                <a:latin typeface="楷体" panose="02010609060101010101" pitchFamily="49" charset="-122"/>
                <a:ea typeface="楷体" panose="02010609060101010101" pitchFamily="49" charset="-122"/>
              </a:rPr>
              <a:t>……</a:t>
            </a:r>
            <a:r>
              <a:rPr lang="zh-CN" altLang="en-US" sz="3600" b="1">
                <a:solidFill>
                  <a:srgbClr val="7030A0"/>
                </a:solidFill>
                <a:latin typeface="楷体" panose="02010609060101010101" pitchFamily="49" charset="-122"/>
                <a:ea typeface="楷体" panose="02010609060101010101" pitchFamily="49" charset="-122"/>
              </a:rPr>
              <a:t>为鉴</a:t>
            </a:r>
            <a:endParaRPr lang="zh-CN" altLang="en-US" sz="36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7999" y="57956"/>
            <a:ext cx="3272050" cy="707886"/>
          </a:xfrm>
          <a:prstGeom prst="rect">
            <a:avLst/>
          </a:prstGeom>
          <a:noFill/>
        </p:spPr>
        <p:txBody>
          <a:bodyPr wrap="none" rtlCol="0">
            <a:spAutoFit/>
          </a:bodyPr>
          <a:lstStyle/>
          <a:p>
            <a:r>
              <a:rPr lang="zh-CN" altLang="en-US" sz="4000" b="1" smtClean="0">
                <a:solidFill>
                  <a:srgbClr val="FF0000"/>
                </a:solidFill>
              </a:rPr>
              <a:t>阿房宫介绍：</a:t>
            </a:r>
            <a:endParaRPr lang="zh-CN" altLang="en-US" sz="4000" b="1">
              <a:solidFill>
                <a:srgbClr val="FF0000"/>
              </a:solidFill>
            </a:endParaRPr>
          </a:p>
        </p:txBody>
      </p:sp>
      <p:sp>
        <p:nvSpPr>
          <p:cNvPr id="9" name="文本框 8"/>
          <p:cNvSpPr txBox="1"/>
          <p:nvPr/>
        </p:nvSpPr>
        <p:spPr>
          <a:xfrm>
            <a:off x="316600" y="1390360"/>
            <a:ext cx="11440758" cy="4401205"/>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zh-CN" altLang="en-US" sz="4000" b="1" smtClean="0">
                <a:solidFill>
                  <a:prstClr val="black"/>
                </a:solidFill>
                <a:latin typeface="楷体" panose="02010609060101010101" pitchFamily="49" charset="-122"/>
                <a:ea typeface="楷体" panose="02010609060101010101" pitchFamily="49" charset="-122"/>
              </a:rPr>
              <a:t>  阿房宫是</a:t>
            </a:r>
            <a:r>
              <a:rPr lang="zh-CN" altLang="en-US" sz="4000" b="1">
                <a:solidFill>
                  <a:prstClr val="black"/>
                </a:solidFill>
                <a:latin typeface="楷体" panose="02010609060101010101" pitchFamily="49" charset="-122"/>
                <a:ea typeface="楷体" panose="02010609060101010101" pitchFamily="49" charset="-122"/>
              </a:rPr>
              <a:t>中国历史上</a:t>
            </a:r>
            <a:r>
              <a:rPr lang="zh-CN" altLang="en-US" sz="4000" b="1" smtClean="0">
                <a:solidFill>
                  <a:prstClr val="black"/>
                </a:solidFill>
                <a:latin typeface="楷体" panose="02010609060101010101" pitchFamily="49" charset="-122"/>
                <a:ea typeface="楷体" panose="02010609060101010101" pitchFamily="49" charset="-122"/>
              </a:rPr>
              <a:t>第一个统一</a:t>
            </a:r>
            <a:r>
              <a:rPr lang="zh-CN" altLang="en-US" sz="4000" b="1">
                <a:solidFill>
                  <a:prstClr val="black"/>
                </a:solidFill>
                <a:latin typeface="楷体" panose="02010609060101010101" pitchFamily="49" charset="-122"/>
                <a:ea typeface="楷体" panose="02010609060101010101" pitchFamily="49" charset="-122"/>
              </a:rPr>
              <a:t>的多民族中央集权制</a:t>
            </a:r>
            <a:r>
              <a:rPr lang="zh-CN" altLang="en-US" sz="4000" b="1" smtClean="0">
                <a:solidFill>
                  <a:prstClr val="black"/>
                </a:solidFill>
                <a:latin typeface="楷体" panose="02010609060101010101" pitchFamily="49" charset="-122"/>
                <a:ea typeface="楷体" panose="02010609060101010101" pitchFamily="49" charset="-122"/>
              </a:rPr>
              <a:t>国家</a:t>
            </a:r>
            <a:r>
              <a:rPr lang="en-US" altLang="zh-CN" sz="4000" b="1" smtClean="0">
                <a:solidFill>
                  <a:prstClr val="black"/>
                </a:solidFill>
                <a:latin typeface="楷体" panose="02010609060101010101" pitchFamily="49" charset="-122"/>
                <a:ea typeface="楷体" panose="02010609060101010101" pitchFamily="49" charset="-122"/>
              </a:rPr>
              <a:t>——</a:t>
            </a:r>
            <a:r>
              <a:rPr lang="zh-CN" altLang="en-US" sz="4000" b="1" smtClean="0">
                <a:solidFill>
                  <a:prstClr val="black"/>
                </a:solidFill>
                <a:latin typeface="楷体" panose="02010609060101010101" pitchFamily="49" charset="-122"/>
                <a:ea typeface="楷体" panose="02010609060101010101" pitchFamily="49" charset="-122"/>
              </a:rPr>
              <a:t>秦朝</a:t>
            </a:r>
            <a:r>
              <a:rPr lang="zh-CN" altLang="en-US" sz="4000" b="1">
                <a:solidFill>
                  <a:prstClr val="black"/>
                </a:solidFill>
                <a:latin typeface="楷体" panose="02010609060101010101" pitchFamily="49" charset="-122"/>
                <a:ea typeface="楷体" panose="02010609060101010101" pitchFamily="49" charset="-122"/>
              </a:rPr>
              <a:t>修建的</a:t>
            </a:r>
            <a:r>
              <a:rPr lang="zh-CN" altLang="en-US" sz="4000" b="1" smtClean="0">
                <a:solidFill>
                  <a:prstClr val="black"/>
                </a:solidFill>
                <a:latin typeface="楷体" panose="02010609060101010101" pitchFamily="49" charset="-122"/>
                <a:ea typeface="楷体" panose="02010609060101010101" pitchFamily="49" charset="-122"/>
              </a:rPr>
              <a:t>新朝宫，始建于</a:t>
            </a:r>
            <a:r>
              <a:rPr lang="zh-CN" altLang="en-US" sz="4000" b="1">
                <a:solidFill>
                  <a:prstClr val="black"/>
                </a:solidFill>
                <a:latin typeface="楷体" panose="02010609060101010101" pitchFamily="49" charset="-122"/>
                <a:ea typeface="楷体" panose="02010609060101010101" pitchFamily="49" charset="-122"/>
              </a:rPr>
              <a:t>秦始皇</a:t>
            </a:r>
            <a:r>
              <a:rPr lang="zh-CN" altLang="en-US" sz="4000" b="1" smtClean="0">
                <a:solidFill>
                  <a:prstClr val="black"/>
                </a:solidFill>
                <a:latin typeface="楷体" panose="02010609060101010101" pitchFamily="49" charset="-122"/>
                <a:ea typeface="楷体" panose="02010609060101010101" pitchFamily="49" charset="-122"/>
              </a:rPr>
              <a:t>三十五年</a:t>
            </a:r>
            <a:r>
              <a:rPr lang="en-US" altLang="zh-CN" sz="4000" b="1">
                <a:solidFill>
                  <a:prstClr val="black"/>
                </a:solidFill>
                <a:latin typeface="楷体" panose="02010609060101010101" pitchFamily="49" charset="-122"/>
                <a:ea typeface="楷体" panose="02010609060101010101" pitchFamily="49" charset="-122"/>
              </a:rPr>
              <a:t>(</a:t>
            </a:r>
            <a:r>
              <a:rPr lang="zh-CN" altLang="en-US" sz="4000" b="1">
                <a:solidFill>
                  <a:prstClr val="black"/>
                </a:solidFill>
                <a:latin typeface="楷体" panose="02010609060101010101" pitchFamily="49" charset="-122"/>
                <a:ea typeface="楷体" panose="02010609060101010101" pitchFamily="49" charset="-122"/>
              </a:rPr>
              <a:t>前</a:t>
            </a:r>
            <a:r>
              <a:rPr lang="en-US" altLang="zh-CN" sz="4000" b="1">
                <a:solidFill>
                  <a:prstClr val="black"/>
                </a:solidFill>
                <a:latin typeface="楷体" panose="02010609060101010101" pitchFamily="49" charset="-122"/>
                <a:ea typeface="楷体" panose="02010609060101010101" pitchFamily="49" charset="-122"/>
              </a:rPr>
              <a:t>212</a:t>
            </a:r>
            <a:r>
              <a:rPr lang="zh-CN" altLang="en-US" sz="4000" b="1">
                <a:solidFill>
                  <a:prstClr val="black"/>
                </a:solidFill>
                <a:latin typeface="楷体" panose="02010609060101010101" pitchFamily="49" charset="-122"/>
                <a:ea typeface="楷体" panose="02010609060101010101" pitchFamily="49" charset="-122"/>
              </a:rPr>
              <a:t>年</a:t>
            </a:r>
            <a:r>
              <a:rPr lang="en-US" altLang="zh-CN" sz="4000" b="1">
                <a:solidFill>
                  <a:prstClr val="black"/>
                </a:solidFill>
                <a:latin typeface="楷体" panose="02010609060101010101" pitchFamily="49" charset="-122"/>
                <a:ea typeface="楷体" panose="02010609060101010101" pitchFamily="49" charset="-122"/>
              </a:rPr>
              <a:t>),</a:t>
            </a:r>
            <a:r>
              <a:rPr lang="zh-CN" altLang="en-US" sz="4000" b="1">
                <a:solidFill>
                  <a:prstClr val="black"/>
                </a:solidFill>
                <a:latin typeface="楷体" panose="02010609060101010101" pitchFamily="49" charset="-122"/>
                <a:ea typeface="楷体" panose="02010609060101010101" pitchFamily="49" charset="-122"/>
              </a:rPr>
              <a:t>与万里长城</a:t>
            </a:r>
            <a:r>
              <a:rPr lang="zh-CN" altLang="en-US" sz="4000" b="1" smtClean="0">
                <a:solidFill>
                  <a:prstClr val="black"/>
                </a:solidFill>
                <a:latin typeface="楷体" panose="02010609060101010101" pitchFamily="49" charset="-122"/>
                <a:ea typeface="楷体" panose="02010609060101010101" pitchFamily="49" charset="-122"/>
              </a:rPr>
              <a:t>、秦始皇陵，秦直道</a:t>
            </a:r>
            <a:r>
              <a:rPr lang="zh-CN" altLang="en-US" sz="4000" b="1">
                <a:solidFill>
                  <a:prstClr val="black"/>
                </a:solidFill>
                <a:latin typeface="楷体" panose="02010609060101010101" pitchFamily="49" charset="-122"/>
                <a:ea typeface="楷体" panose="02010609060101010101" pitchFamily="49" charset="-122"/>
              </a:rPr>
              <a:t>并</a:t>
            </a:r>
            <a:r>
              <a:rPr lang="zh-CN" altLang="en-US" sz="4000" b="1" smtClean="0">
                <a:solidFill>
                  <a:prstClr val="black"/>
                </a:solidFill>
                <a:latin typeface="楷体" panose="02010609060101010101" pitchFamily="49" charset="-122"/>
                <a:ea typeface="楷体" panose="02010609060101010101" pitchFamily="49" charset="-122"/>
              </a:rPr>
              <a:t>称为“秦始皇</a:t>
            </a:r>
            <a:r>
              <a:rPr lang="zh-CN" altLang="en-US" sz="4000" b="1">
                <a:solidFill>
                  <a:prstClr val="black"/>
                </a:solidFill>
                <a:latin typeface="楷体" panose="02010609060101010101" pitchFamily="49" charset="-122"/>
                <a:ea typeface="楷体" panose="02010609060101010101" pitchFamily="49" charset="-122"/>
              </a:rPr>
              <a:t>的四大工程”，它们是中国首次</a:t>
            </a:r>
            <a:r>
              <a:rPr lang="zh-CN" altLang="en-US" sz="4000" b="1" smtClean="0">
                <a:solidFill>
                  <a:prstClr val="black"/>
                </a:solidFill>
                <a:latin typeface="楷体" panose="02010609060101010101" pitchFamily="49" charset="-122"/>
                <a:ea typeface="楷体" panose="02010609060101010101" pitchFamily="49" charset="-122"/>
              </a:rPr>
              <a:t>统一的标志</a:t>
            </a:r>
            <a:r>
              <a:rPr lang="zh-CN" altLang="en-US" sz="4000" b="1">
                <a:solidFill>
                  <a:prstClr val="black"/>
                </a:solidFill>
                <a:latin typeface="楷体" panose="02010609060101010101" pitchFamily="49" charset="-122"/>
                <a:ea typeface="楷体" panose="02010609060101010101" pitchFamily="49" charset="-122"/>
              </a:rPr>
              <a:t>性建筑，也是华夏民族开始形成的实物标识，</a:t>
            </a:r>
            <a:r>
              <a:rPr lang="zh-CN" altLang="en-US" sz="4000" b="1" smtClean="0">
                <a:solidFill>
                  <a:prstClr val="black"/>
                </a:solidFill>
                <a:latin typeface="楷体" panose="02010609060101010101" pitchFamily="49" charset="-122"/>
                <a:ea typeface="楷体" panose="02010609060101010101" pitchFamily="49" charset="-122"/>
              </a:rPr>
              <a:t>位于今陕西省</a:t>
            </a:r>
            <a:r>
              <a:rPr lang="zh-CN" altLang="en-US" sz="4000" b="1">
                <a:solidFill>
                  <a:prstClr val="black"/>
                </a:solidFill>
                <a:latin typeface="楷体" panose="02010609060101010101" pitchFamily="49" charset="-122"/>
                <a:ea typeface="楷体" panose="02010609060101010101" pitchFamily="49" charset="-122"/>
              </a:rPr>
              <a:t>西安市西咸新区沣东新城王寺街道</a:t>
            </a:r>
            <a:r>
              <a:rPr lang="zh-CN" altLang="en-US" sz="4000" b="1" smtClean="0">
                <a:solidFill>
                  <a:prstClr val="black"/>
                </a:solidFill>
                <a:latin typeface="楷体" panose="02010609060101010101" pitchFamily="49" charset="-122"/>
                <a:ea typeface="楷体" panose="02010609060101010101" pitchFamily="49" charset="-122"/>
              </a:rPr>
              <a:t>。</a:t>
            </a:r>
            <a:endParaRPr lang="zh-CN" altLang="en-US" sz="2800">
              <a:latin typeface="楷体" panose="02010609060101010101" pitchFamily="49" charset="-122"/>
              <a:ea typeface="楷体" panose="02010609060101010101" pitchFamily="49" charset="-122"/>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1796415" y="3878689"/>
            <a:ext cx="905510" cy="6985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11476" y="1208186"/>
            <a:ext cx="10584657" cy="646331"/>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defPPr>
              <a:defRPr lang="zh-CN"/>
            </a:defPPr>
            <a:lvl1pPr>
              <a:defRPr sz="3200" b="1">
                <a:solidFill>
                  <a:srgbClr val="FF0000"/>
                </a:solidFill>
                <a:latin typeface="楷体" panose="02010609060101010101" pitchFamily="49" charset="-122"/>
                <a:ea typeface="楷体" panose="02010609060101010101" pitchFamily="49" charset="-122"/>
              </a:defRPr>
            </a:lvl1pPr>
          </a:lstStyle>
          <a:p>
            <a:r>
              <a:rPr lang="zh-CN" altLang="en-US" sz="3600">
                <a:solidFill>
                  <a:schemeClr val="tx1"/>
                </a:solidFill>
              </a:rPr>
              <a:t> 课文末出现了四个“后人”，都分别说的是什么人？</a:t>
            </a:r>
          </a:p>
        </p:txBody>
      </p:sp>
      <p:sp>
        <p:nvSpPr>
          <p:cNvPr id="8" name="文本框 7"/>
          <p:cNvSpPr txBox="1"/>
          <p:nvPr/>
        </p:nvSpPr>
        <p:spPr>
          <a:xfrm>
            <a:off x="803671" y="2055555"/>
            <a:ext cx="10584657" cy="2585323"/>
          </a:xfrm>
          <a:prstGeom prst="rect">
            <a:avLst/>
          </a:prstGeom>
          <a:noFill/>
        </p:spPr>
        <p:txBody>
          <a:bodyPr wrap="square">
            <a:spAutoFit/>
          </a:bodyPr>
          <a:lstStyle/>
          <a:p>
            <a:pPr lvl="0">
              <a:lnSpc>
                <a:spcPct val="150000"/>
              </a:lnSpc>
              <a:defRPr/>
            </a:pPr>
            <a:r>
              <a:rPr lang="zh-CN" altLang="en-US" sz="3600" b="1">
                <a:latin typeface="楷体" panose="02010609060101010101" pitchFamily="49" charset="-122"/>
                <a:ea typeface="楷体" panose="02010609060101010101" pitchFamily="49" charset="-122"/>
              </a:rPr>
              <a:t>秦人不暇自哀，而</a:t>
            </a:r>
            <a:r>
              <a:rPr lang="zh-CN" altLang="en-US" sz="3600" b="1">
                <a:solidFill>
                  <a:srgbClr val="FF0000"/>
                </a:solidFill>
                <a:latin typeface="楷体" panose="02010609060101010101" pitchFamily="49" charset="-122"/>
                <a:ea typeface="楷体" panose="02010609060101010101" pitchFamily="49" charset="-122"/>
              </a:rPr>
              <a:t>后人</a:t>
            </a:r>
            <a:r>
              <a:rPr lang="zh-CN" altLang="en-US" sz="3600" b="1">
                <a:latin typeface="楷体" panose="02010609060101010101" pitchFamily="49" charset="-122"/>
                <a:ea typeface="楷体" panose="02010609060101010101" pitchFamily="49" charset="-122"/>
              </a:rPr>
              <a:t>哀之</a:t>
            </a:r>
            <a:r>
              <a:rPr lang="zh-CN" altLang="en-US" sz="3600" b="1" smtClean="0">
                <a:latin typeface="楷体" panose="02010609060101010101" pitchFamily="49" charset="-122"/>
                <a:ea typeface="楷体" panose="02010609060101010101" pitchFamily="49" charset="-122"/>
              </a:rPr>
              <a:t>；</a:t>
            </a:r>
            <a:endParaRPr lang="en-US" altLang="zh-CN" sz="3600" b="1" smtClean="0">
              <a:latin typeface="楷体" panose="02010609060101010101" pitchFamily="49" charset="-122"/>
              <a:ea typeface="楷体" panose="02010609060101010101" pitchFamily="49" charset="-122"/>
            </a:endParaRPr>
          </a:p>
          <a:p>
            <a:pPr lvl="0">
              <a:lnSpc>
                <a:spcPct val="150000"/>
              </a:lnSpc>
              <a:defRPr/>
            </a:pPr>
            <a:r>
              <a:rPr lang="zh-CN" altLang="en-US" sz="3600" b="1" smtClean="0">
                <a:solidFill>
                  <a:srgbClr val="FF0000"/>
                </a:solidFill>
                <a:latin typeface="楷体" panose="02010609060101010101" pitchFamily="49" charset="-122"/>
                <a:ea typeface="楷体" panose="02010609060101010101" pitchFamily="49" charset="-122"/>
              </a:rPr>
              <a:t>后人</a:t>
            </a:r>
            <a:r>
              <a:rPr lang="zh-CN" altLang="en-US" sz="3600" b="1">
                <a:latin typeface="楷体" panose="02010609060101010101" pitchFamily="49" charset="-122"/>
                <a:ea typeface="楷体" panose="02010609060101010101" pitchFamily="49" charset="-122"/>
              </a:rPr>
              <a:t>哀之而不鉴之</a:t>
            </a:r>
            <a:r>
              <a:rPr lang="zh-CN" altLang="en-US" sz="3600" b="1" smtClean="0">
                <a:latin typeface="楷体" panose="02010609060101010101" pitchFamily="49" charset="-122"/>
                <a:ea typeface="楷体" panose="02010609060101010101" pitchFamily="49" charset="-122"/>
              </a:rPr>
              <a:t>，</a:t>
            </a:r>
            <a:endParaRPr lang="en-US" altLang="zh-CN" sz="3600" b="1" smtClean="0">
              <a:latin typeface="楷体" panose="02010609060101010101" pitchFamily="49" charset="-122"/>
              <a:ea typeface="楷体" panose="02010609060101010101" pitchFamily="49" charset="-122"/>
            </a:endParaRPr>
          </a:p>
          <a:p>
            <a:pPr lvl="0">
              <a:lnSpc>
                <a:spcPct val="150000"/>
              </a:lnSpc>
              <a:defRPr/>
            </a:pPr>
            <a:r>
              <a:rPr lang="zh-CN" altLang="en-US" sz="3600" b="1" smtClean="0">
                <a:latin typeface="楷体" panose="02010609060101010101" pitchFamily="49" charset="-122"/>
                <a:ea typeface="楷体" panose="02010609060101010101" pitchFamily="49" charset="-122"/>
              </a:rPr>
              <a:t>亦</a:t>
            </a:r>
            <a:r>
              <a:rPr lang="zh-CN" altLang="en-US" sz="3600" b="1">
                <a:latin typeface="楷体" panose="02010609060101010101" pitchFamily="49" charset="-122"/>
                <a:ea typeface="楷体" panose="02010609060101010101" pitchFamily="49" charset="-122"/>
              </a:rPr>
              <a:t>使</a:t>
            </a:r>
            <a:r>
              <a:rPr lang="zh-CN" altLang="en-US" sz="3600" b="1">
                <a:solidFill>
                  <a:srgbClr val="FF0000"/>
                </a:solidFill>
                <a:latin typeface="楷体" panose="02010609060101010101" pitchFamily="49" charset="-122"/>
                <a:ea typeface="楷体" panose="02010609060101010101" pitchFamily="49" charset="-122"/>
              </a:rPr>
              <a:t>后人</a:t>
            </a:r>
            <a:r>
              <a:rPr lang="zh-CN" altLang="en-US" sz="3600" b="1">
                <a:latin typeface="楷体" panose="02010609060101010101" pitchFamily="49" charset="-122"/>
                <a:ea typeface="楷体" panose="02010609060101010101" pitchFamily="49" charset="-122"/>
              </a:rPr>
              <a:t>而复哀</a:t>
            </a:r>
            <a:r>
              <a:rPr lang="zh-CN" altLang="en-US" sz="3600" b="1">
                <a:solidFill>
                  <a:srgbClr val="FF0000"/>
                </a:solidFill>
                <a:latin typeface="楷体" panose="02010609060101010101" pitchFamily="49" charset="-122"/>
                <a:ea typeface="楷体" panose="02010609060101010101" pitchFamily="49" charset="-122"/>
              </a:rPr>
              <a:t>后人</a:t>
            </a:r>
            <a:r>
              <a:rPr lang="zh-CN" altLang="en-US" sz="3600" b="1">
                <a:latin typeface="楷体" panose="02010609060101010101" pitchFamily="49" charset="-122"/>
                <a:ea typeface="楷体" panose="02010609060101010101" pitchFamily="49" charset="-122"/>
              </a:rPr>
              <a:t>也</a:t>
            </a:r>
            <a:r>
              <a:rPr lang="zh-CN" altLang="en-US" sz="3600" b="1" smtClean="0">
                <a:latin typeface="楷体" panose="02010609060101010101" pitchFamily="49" charset="-122"/>
                <a:ea typeface="楷体" panose="02010609060101010101" pitchFamily="49" charset="-122"/>
              </a:rPr>
              <a:t>。</a:t>
            </a:r>
            <a:endParaRPr kumimoji="0" lang="zh-CN" altLang="en-US" sz="36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endParaRPr>
          </a:p>
        </p:txBody>
      </p:sp>
      <p:sp>
        <p:nvSpPr>
          <p:cNvPr id="5" name="文本框 7"/>
          <p:cNvSpPr txBox="1"/>
          <p:nvPr/>
        </p:nvSpPr>
        <p:spPr>
          <a:xfrm>
            <a:off x="6755368" y="2535974"/>
            <a:ext cx="4632960" cy="1754326"/>
          </a:xfrm>
          <a:prstGeom prst="rect">
            <a:avLst/>
          </a:prstGeom>
          <a:noFill/>
        </p:spPr>
        <p:txBody>
          <a:bodyPr wrap="square">
            <a:spAutoFit/>
          </a:bodyPr>
          <a:lstStyle/>
          <a:p>
            <a:pPr lvl="0">
              <a:lnSpc>
                <a:spcPct val="150000"/>
              </a:lnSpc>
              <a:defRPr/>
            </a:pPr>
            <a:r>
              <a:rPr kumimoji="0" lang="zh-CN" altLang="en-US" sz="3600" b="1" i="0" u="none" strike="noStrike" kern="1200" cap="none" spc="0" normalizeH="0" baseline="0" noProof="0" smtClean="0">
                <a:ln>
                  <a:noFill/>
                </a:ln>
                <a:solidFill>
                  <a:srgbClr val="FF0000"/>
                </a:solidFill>
                <a:effectLst/>
                <a:uLnTx/>
                <a:uFillTx/>
                <a:latin typeface="楷体" panose="02010609060101010101" pitchFamily="49" charset="-122"/>
                <a:ea typeface="楷体" panose="02010609060101010101" pitchFamily="49" charset="-122"/>
              </a:rPr>
              <a:t>秦</a:t>
            </a:r>
            <a:r>
              <a:rPr kumimoji="0" lang="zh-CN" altLang="en-US" sz="36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rPr>
              <a:t>以后</a:t>
            </a:r>
            <a:r>
              <a:rPr kumimoji="0" lang="zh-CN" altLang="en-US" sz="3600" b="1" i="0" u="none" strike="noStrike" kern="1200" cap="none" spc="0" normalizeH="0" baseline="0" noProof="0" smtClean="0">
                <a:ln>
                  <a:noFill/>
                </a:ln>
                <a:solidFill>
                  <a:srgbClr val="FF0000"/>
                </a:solidFill>
                <a:effectLst/>
                <a:uLnTx/>
                <a:uFillTx/>
                <a:latin typeface="楷体" panose="02010609060101010101" pitchFamily="49" charset="-122"/>
                <a:ea typeface="楷体" panose="02010609060101010101" pitchFamily="49" charset="-122"/>
              </a:rPr>
              <a:t>的统治者，包括</a:t>
            </a:r>
            <a:r>
              <a:rPr lang="zh-CN" altLang="en-US" sz="3600" b="1" smtClean="0">
                <a:solidFill>
                  <a:srgbClr val="FF0000"/>
                </a:solidFill>
                <a:latin typeface="楷体" panose="02010609060101010101" pitchFamily="49" charset="-122"/>
                <a:ea typeface="楷体" panose="02010609060101010101" pitchFamily="49" charset="-122"/>
              </a:rPr>
              <a:t>唐</a:t>
            </a:r>
            <a:r>
              <a:rPr lang="zh-CN" altLang="en-US" sz="3600" b="1">
                <a:solidFill>
                  <a:srgbClr val="FF0000"/>
                </a:solidFill>
                <a:latin typeface="楷体" panose="02010609060101010101" pitchFamily="49" charset="-122"/>
                <a:ea typeface="楷体" panose="02010609060101010101" pitchFamily="49" charset="-122"/>
              </a:rPr>
              <a:t>统治者</a:t>
            </a:r>
            <a:r>
              <a:rPr lang="zh-CN" altLang="en-US" sz="3600" b="1" smtClean="0">
                <a:solidFill>
                  <a:srgbClr val="FF0000"/>
                </a:solidFill>
                <a:latin typeface="楷体" panose="02010609060101010101" pitchFamily="49" charset="-122"/>
                <a:ea typeface="楷体" panose="02010609060101010101" pitchFamily="49" charset="-122"/>
              </a:rPr>
              <a:t>。</a:t>
            </a:r>
            <a:endParaRPr kumimoji="0" lang="zh-CN" altLang="en-US" sz="36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endParaRPr>
          </a:p>
        </p:txBody>
      </p:sp>
      <p:sp>
        <p:nvSpPr>
          <p:cNvPr id="7" name="文本框 7"/>
          <p:cNvSpPr txBox="1"/>
          <p:nvPr/>
        </p:nvSpPr>
        <p:spPr>
          <a:xfrm>
            <a:off x="498868" y="4846648"/>
            <a:ext cx="3600691" cy="923330"/>
          </a:xfrm>
          <a:prstGeom prst="rect">
            <a:avLst/>
          </a:prstGeom>
          <a:solidFill>
            <a:srgbClr val="FFFF00"/>
          </a:solidFill>
        </p:spPr>
        <p:txBody>
          <a:bodyPr wrap="square">
            <a:spAutoFit/>
          </a:bodyPr>
          <a:lstStyle/>
          <a:p>
            <a:pPr lvl="0">
              <a:lnSpc>
                <a:spcPct val="150000"/>
              </a:lnSpc>
              <a:defRPr/>
            </a:pPr>
            <a:r>
              <a:rPr kumimoji="0" lang="zh-CN" altLang="en-US" sz="3600" b="1" i="0" u="none" strike="noStrike" kern="1200" cap="none" spc="0" normalizeH="0" baseline="0" noProof="0" smtClean="0">
                <a:ln>
                  <a:noFill/>
                </a:ln>
                <a:solidFill>
                  <a:srgbClr val="FF0000"/>
                </a:solidFill>
                <a:effectLst/>
                <a:uLnTx/>
                <a:uFillTx/>
                <a:latin typeface="楷体" panose="02010609060101010101" pitchFamily="49" charset="-122"/>
                <a:ea typeface="楷体" panose="02010609060101010101" pitchFamily="49" charset="-122"/>
                <a:cs typeface="+mn-cs"/>
              </a:rPr>
              <a:t>唐以后的统治者</a:t>
            </a:r>
            <a:endParaRPr kumimoji="0" lang="zh-CN" altLang="en-US" sz="36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5" grpId="0"/>
      <p:bldP spid="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40690" y="761633"/>
            <a:ext cx="10739120" cy="4523105"/>
          </a:xfrm>
          <a:prstGeom prst="rect">
            <a:avLst/>
          </a:prstGeom>
          <a:noFill/>
        </p:spPr>
        <p:style>
          <a:lnRef idx="2">
            <a:schemeClr val="dk1"/>
          </a:lnRef>
          <a:fillRef idx="1">
            <a:schemeClr val="lt1"/>
          </a:fillRef>
          <a:effectRef idx="0">
            <a:schemeClr val="dk1"/>
          </a:effectRef>
          <a:fontRef idx="minor">
            <a:schemeClr val="dk1"/>
          </a:fontRef>
        </p:style>
        <p:txBody>
          <a:bodyPr wrap="square">
            <a:spAutoFit/>
          </a:bodyPr>
          <a:lstStyle/>
          <a:p>
            <a:pPr algn="l" fontAlgn="auto">
              <a:lnSpc>
                <a:spcPct val="100000"/>
              </a:lnSpc>
            </a:pPr>
            <a:r>
              <a:rPr lang="zh-CN" altLang="en-US" sz="3600" b="1">
                <a:solidFill>
                  <a:srgbClr val="FF0000"/>
                </a:solidFill>
                <a:latin typeface="楷体" panose="02010609060101010101" pitchFamily="49" charset="-122"/>
                <a:ea typeface="楷体" panose="02010609060101010101" pitchFamily="49" charset="-122"/>
              </a:rPr>
              <a:t>第</a:t>
            </a:r>
            <a:r>
              <a:rPr lang="en-US" altLang="zh-CN" sz="3600" b="1">
                <a:solidFill>
                  <a:srgbClr val="FF0000"/>
                </a:solidFill>
                <a:latin typeface="楷体" panose="02010609060101010101" pitchFamily="49" charset="-122"/>
                <a:ea typeface="楷体" panose="02010609060101010101" pitchFamily="49" charset="-122"/>
              </a:rPr>
              <a:t>4</a:t>
            </a:r>
            <a:r>
              <a:rPr lang="zh-CN" altLang="en-US" sz="3600" b="1">
                <a:solidFill>
                  <a:srgbClr val="FF0000"/>
                </a:solidFill>
                <a:latin typeface="楷体" panose="02010609060101010101" pitchFamily="49" charset="-122"/>
                <a:ea typeface="楷体" panose="02010609060101010101" pitchFamily="49" charset="-122"/>
              </a:rPr>
              <a:t>段：</a:t>
            </a:r>
          </a:p>
          <a:p>
            <a:pPr algn="l" fontAlgn="auto">
              <a:lnSpc>
                <a:spcPct val="100000"/>
              </a:lnSpc>
            </a:pPr>
            <a:r>
              <a:rPr lang="zh-CN" altLang="en-US" sz="3600" b="1">
                <a:latin typeface="楷体" panose="02010609060101010101" pitchFamily="49" charset="-122"/>
                <a:ea typeface="楷体" panose="02010609060101010101" pitchFamily="49" charset="-122"/>
              </a:rPr>
              <a:t>　　</a:t>
            </a:r>
          </a:p>
          <a:p>
            <a:pPr algn="l" fontAlgn="auto">
              <a:lnSpc>
                <a:spcPct val="100000"/>
              </a:lnSpc>
            </a:pPr>
            <a:endParaRPr lang="zh-CN" altLang="en-US" sz="3600" b="1">
              <a:latin typeface="楷体" panose="02010609060101010101" pitchFamily="49" charset="-122"/>
              <a:ea typeface="楷体" panose="02010609060101010101" pitchFamily="49" charset="-122"/>
            </a:endParaRPr>
          </a:p>
          <a:p>
            <a:pPr algn="l" fontAlgn="auto">
              <a:lnSpc>
                <a:spcPct val="100000"/>
              </a:lnSpc>
            </a:pPr>
            <a:endParaRPr lang="zh-CN" altLang="en-US" sz="3600" b="1">
              <a:latin typeface="楷体" panose="02010609060101010101" pitchFamily="49" charset="-122"/>
              <a:ea typeface="楷体" panose="02010609060101010101" pitchFamily="49" charset="-122"/>
            </a:endParaRPr>
          </a:p>
          <a:p>
            <a:pPr algn="l" fontAlgn="auto">
              <a:lnSpc>
                <a:spcPct val="100000"/>
              </a:lnSpc>
            </a:pPr>
            <a:endParaRPr lang="zh-CN" altLang="en-US" sz="3600" b="1">
              <a:latin typeface="楷体" panose="02010609060101010101" pitchFamily="49" charset="-122"/>
              <a:ea typeface="楷体" panose="02010609060101010101" pitchFamily="49" charset="-122"/>
            </a:endParaRPr>
          </a:p>
          <a:p>
            <a:pPr algn="l" fontAlgn="auto">
              <a:lnSpc>
                <a:spcPct val="100000"/>
              </a:lnSpc>
            </a:pPr>
            <a:endParaRPr lang="zh-CN" altLang="en-US" sz="3600" b="1">
              <a:latin typeface="楷体" panose="02010609060101010101" pitchFamily="49" charset="-122"/>
              <a:ea typeface="楷体" panose="02010609060101010101" pitchFamily="49" charset="-122"/>
            </a:endParaRPr>
          </a:p>
          <a:p>
            <a:pPr algn="l" fontAlgn="auto">
              <a:lnSpc>
                <a:spcPct val="100000"/>
              </a:lnSpc>
            </a:pPr>
            <a:endParaRPr lang="zh-CN" altLang="en-US" sz="3600" b="1">
              <a:latin typeface="楷体" panose="02010609060101010101" pitchFamily="49" charset="-122"/>
              <a:ea typeface="楷体" panose="02010609060101010101" pitchFamily="49" charset="-122"/>
            </a:endParaRPr>
          </a:p>
          <a:p>
            <a:pPr algn="l" fontAlgn="auto">
              <a:lnSpc>
                <a:spcPct val="100000"/>
              </a:lnSpc>
            </a:pPr>
            <a:endParaRPr lang="zh-CN" altLang="en-US" sz="3600" b="1">
              <a:latin typeface="楷体" panose="02010609060101010101" pitchFamily="49" charset="-122"/>
              <a:ea typeface="楷体" panose="02010609060101010101" pitchFamily="49" charset="-122"/>
            </a:endParaRPr>
          </a:p>
        </p:txBody>
      </p:sp>
      <p:sp>
        <p:nvSpPr>
          <p:cNvPr id="4" name="矩形 3"/>
          <p:cNvSpPr/>
          <p:nvPr/>
        </p:nvSpPr>
        <p:spPr>
          <a:xfrm>
            <a:off x="1304290" y="761365"/>
            <a:ext cx="7933690" cy="64516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algn="ctr" fontAlgn="auto">
              <a:lnSpc>
                <a:spcPct val="100000"/>
              </a:lnSpc>
            </a:pPr>
            <a:r>
              <a:rPr lang="zh-CN" altLang="en-US" sz="3600" b="1">
                <a:solidFill>
                  <a:srgbClr val="FF0000"/>
                </a:solidFill>
                <a:latin typeface="楷体" panose="02010609060101010101" pitchFamily="49" charset="-122"/>
                <a:ea typeface="楷体" panose="02010609060101010101" pitchFamily="49" charset="-122"/>
                <a:sym typeface="+mn-ea"/>
              </a:rPr>
              <a:t>讽谏唐王李湛勿蹈秦皇覆辙。</a:t>
            </a:r>
            <a:endParaRPr lang="zh-CN" altLang="en-US" sz="3600" b="1">
              <a:solidFill>
                <a:srgbClr val="FF0000"/>
              </a:solidFill>
              <a:latin typeface="楷体" panose="02010609060101010101" pitchFamily="49" charset="-122"/>
              <a:ea typeface="楷体" panose="02010609060101010101" pitchFamily="49" charset="-122"/>
            </a:endParaRPr>
          </a:p>
        </p:txBody>
      </p:sp>
      <p:sp>
        <p:nvSpPr>
          <p:cNvPr id="5" name="矩形 4"/>
          <p:cNvSpPr/>
          <p:nvPr/>
        </p:nvSpPr>
        <p:spPr>
          <a:xfrm>
            <a:off x="352425" y="1721753"/>
            <a:ext cx="10739120" cy="119888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fontAlgn="auto">
              <a:lnSpc>
                <a:spcPct val="100000"/>
              </a:lnSpc>
            </a:pPr>
            <a:r>
              <a:rPr lang="zh-CN" altLang="en-US" sz="3600" b="1">
                <a:latin typeface="楷体" panose="02010609060101010101" pitchFamily="49" charset="-122"/>
                <a:ea typeface="楷体" panose="02010609060101010101" pitchFamily="49" charset="-122"/>
              </a:rPr>
              <a:t>　　</a:t>
            </a:r>
            <a:r>
              <a:rPr lang="zh-CN" altLang="en-US" sz="3600" b="1">
                <a:latin typeface="楷体" panose="02010609060101010101" pitchFamily="49" charset="-122"/>
                <a:ea typeface="楷体" panose="02010609060101010101" pitchFamily="49" charset="-122"/>
                <a:sym typeface="+mn-ea"/>
              </a:rPr>
              <a:t>一层（开头到“谁得而族灭也”）引历史教训，指出六国和秦灭亡的原因。</a:t>
            </a:r>
            <a:endParaRPr lang="zh-CN" altLang="en-US" sz="3600" b="1">
              <a:latin typeface="楷体" panose="02010609060101010101" pitchFamily="49" charset="-122"/>
              <a:ea typeface="楷体" panose="02010609060101010101" pitchFamily="49" charset="-122"/>
            </a:endParaRPr>
          </a:p>
        </p:txBody>
      </p:sp>
      <p:sp>
        <p:nvSpPr>
          <p:cNvPr id="6" name="矩形 5"/>
          <p:cNvSpPr/>
          <p:nvPr/>
        </p:nvSpPr>
        <p:spPr>
          <a:xfrm>
            <a:off x="352425" y="3235593"/>
            <a:ext cx="10739120" cy="64516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algn="l" fontAlgn="auto">
              <a:lnSpc>
                <a:spcPct val="100000"/>
              </a:lnSpc>
            </a:pPr>
            <a:r>
              <a:rPr lang="zh-CN" altLang="en-US" sz="3600" b="1">
                <a:latin typeface="楷体" panose="02010609060101010101" pitchFamily="49" charset="-122"/>
                <a:ea typeface="楷体" panose="02010609060101010101" pitchFamily="49" charset="-122"/>
              </a:rPr>
              <a:t>　　</a:t>
            </a:r>
            <a:r>
              <a:rPr lang="zh-CN" altLang="en-US" sz="3600" b="1">
                <a:latin typeface="楷体" panose="02010609060101010101" pitchFamily="49" charset="-122"/>
                <a:ea typeface="楷体" panose="02010609060101010101" pitchFamily="49" charset="-122"/>
                <a:sym typeface="+mn-ea"/>
              </a:rPr>
              <a:t>二层（余下各句）讽谏唐王朝勿悲剧重演。</a:t>
            </a:r>
            <a:endParaRPr lang="zh-CN" altLang="en-US" sz="3600" b="1">
              <a:latin typeface="楷体" panose="02010609060101010101" pitchFamily="49" charset="-122"/>
              <a:ea typeface="楷体" panose="02010609060101010101" pitchFamily="49" charset="-122"/>
            </a:endParaRP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066562" y="692497"/>
            <a:ext cx="5663804" cy="646331"/>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zh-CN" altLang="en-US" sz="3600" b="1" smtClean="0">
                <a:latin typeface="楷体" panose="02010609060101010101" pitchFamily="49" charset="-122"/>
                <a:ea typeface="楷体" panose="02010609060101010101" pitchFamily="49" charset="-122"/>
              </a:rPr>
              <a:t>文章可以分为几个部分：</a:t>
            </a:r>
            <a:endParaRPr lang="zh-CN" altLang="en-US" sz="3600" b="1">
              <a:latin typeface="楷体" panose="02010609060101010101" pitchFamily="49" charset="-122"/>
              <a:ea typeface="楷体" panose="02010609060101010101" pitchFamily="49" charset="-122"/>
            </a:endParaRPr>
          </a:p>
        </p:txBody>
      </p:sp>
      <p:sp>
        <p:nvSpPr>
          <p:cNvPr id="8" name="文本框 7"/>
          <p:cNvSpPr txBox="1"/>
          <p:nvPr/>
        </p:nvSpPr>
        <p:spPr>
          <a:xfrm>
            <a:off x="685800" y="1620113"/>
            <a:ext cx="10517850" cy="1015663"/>
          </a:xfrm>
          <a:prstGeom prst="rect">
            <a:avLst/>
          </a:prstGeom>
          <a:noFill/>
        </p:spPr>
        <p:txBody>
          <a:bodyPr wrap="square">
            <a:spAutoFit/>
          </a:bodyPr>
          <a:lstStyle/>
          <a:p>
            <a:pPr marL="0" marR="0" lvl="0" indent="0" algn="l" defTabSz="914400" rtl="0" eaLnBrk="1" fontAlgn="auto" latinLnBrk="0" hangingPunct="1">
              <a:lnSpc>
                <a:spcPct val="150000"/>
              </a:lnSpc>
              <a:spcBef>
                <a:spcPct val="0"/>
              </a:spcBef>
              <a:spcAft>
                <a:spcPct val="0"/>
              </a:spcAft>
              <a:buClrTx/>
              <a:buSzTx/>
              <a:buFontTx/>
              <a:buNone/>
              <a:defRPr/>
            </a:pPr>
            <a:r>
              <a:rPr kumimoji="0" lang="zh-CN" altLang="en-US" sz="4000" b="1" i="0" u="none" strike="noStrike" kern="1200" cap="none" spc="0" normalizeH="0" baseline="0" noProof="0" smtClean="0">
                <a:ln>
                  <a:noFill/>
                </a:ln>
                <a:solidFill>
                  <a:prstClr val="black"/>
                </a:solidFill>
                <a:effectLst/>
                <a:uLnTx/>
                <a:uFillTx/>
                <a:latin typeface="楷体" panose="02010609060101010101" pitchFamily="49" charset="-122"/>
                <a:ea typeface="楷体" panose="02010609060101010101" pitchFamily="49" charset="-122"/>
              </a:rPr>
              <a:t>第一部分：</a:t>
            </a:r>
            <a:r>
              <a:rPr lang="zh-CN" altLang="en-US" sz="4000" b="1" smtClean="0">
                <a:solidFill>
                  <a:prstClr val="black"/>
                </a:solidFill>
                <a:latin typeface="楷体" panose="02010609060101010101" pitchFamily="49" charset="-122"/>
                <a:ea typeface="楷体" panose="02010609060101010101" pitchFamily="49" charset="-122"/>
                <a:sym typeface="Wingdings" panose="05000000000000000000" pitchFamily="2" charset="2"/>
              </a:rPr>
              <a:t>（</a:t>
            </a:r>
            <a:r>
              <a:rPr lang="en-US" altLang="zh-CN" sz="4000" b="1" smtClean="0">
                <a:solidFill>
                  <a:prstClr val="black"/>
                </a:solidFill>
                <a:latin typeface="楷体" panose="02010609060101010101" pitchFamily="49" charset="-122"/>
                <a:ea typeface="楷体" panose="02010609060101010101" pitchFamily="49" charset="-122"/>
                <a:sym typeface="Wingdings" panose="05000000000000000000" pitchFamily="2" charset="2"/>
              </a:rPr>
              <a:t>1</a:t>
            </a:r>
            <a:r>
              <a:rPr lang="zh-CN" altLang="en-US" sz="4000" b="1" smtClean="0">
                <a:solidFill>
                  <a:prstClr val="black"/>
                </a:solidFill>
                <a:latin typeface="楷体" panose="02010609060101010101" pitchFamily="49" charset="-122"/>
                <a:ea typeface="楷体" panose="02010609060101010101" pitchFamily="49" charset="-122"/>
                <a:sym typeface="Wingdings" panose="05000000000000000000" pitchFamily="2" charset="2"/>
              </a:rPr>
              <a:t>、</a:t>
            </a:r>
            <a:r>
              <a:rPr lang="en-US" altLang="zh-CN" sz="4000" b="1" smtClean="0">
                <a:solidFill>
                  <a:prstClr val="black"/>
                </a:solidFill>
                <a:latin typeface="楷体" panose="02010609060101010101" pitchFamily="49" charset="-122"/>
                <a:ea typeface="楷体" panose="02010609060101010101" pitchFamily="49" charset="-122"/>
                <a:sym typeface="Wingdings" panose="05000000000000000000" pitchFamily="2" charset="2"/>
              </a:rPr>
              <a:t>2</a:t>
            </a:r>
            <a:r>
              <a:rPr lang="zh-CN" altLang="en-US" sz="4000" b="1" smtClean="0">
                <a:solidFill>
                  <a:prstClr val="black"/>
                </a:solidFill>
                <a:latin typeface="楷体" panose="02010609060101010101" pitchFamily="49" charset="-122"/>
                <a:ea typeface="楷体" panose="02010609060101010101" pitchFamily="49" charset="-122"/>
                <a:sym typeface="Wingdings" panose="05000000000000000000" pitchFamily="2" charset="2"/>
              </a:rPr>
              <a:t>段）</a:t>
            </a:r>
            <a:r>
              <a:rPr lang="en-US" altLang="zh-CN" sz="4000" b="1" smtClean="0">
                <a:solidFill>
                  <a:prstClr val="black"/>
                </a:solidFill>
                <a:latin typeface="楷体" panose="02010609060101010101" pitchFamily="49" charset="-122"/>
                <a:ea typeface="楷体" panose="02010609060101010101" pitchFamily="49" charset="-122"/>
                <a:sym typeface="Wingdings" panose="05000000000000000000" pitchFamily="2" charset="2"/>
              </a:rPr>
              <a:t>——</a:t>
            </a:r>
            <a:r>
              <a:rPr lang="zh-CN" altLang="en-US" sz="4000" b="1" smtClean="0">
                <a:solidFill>
                  <a:srgbClr val="FF0000"/>
                </a:solidFill>
                <a:latin typeface="楷体" panose="02010609060101010101" pitchFamily="49" charset="-122"/>
                <a:ea typeface="楷体" panose="02010609060101010101" pitchFamily="49" charset="-122"/>
                <a:sym typeface="Wingdings" panose="05000000000000000000" pitchFamily="2" charset="2"/>
              </a:rPr>
              <a:t>叙事</a:t>
            </a:r>
            <a:endParaRPr kumimoji="0" lang="zh-CN" altLang="en-US" sz="40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endParaRPr>
          </a:p>
        </p:txBody>
      </p:sp>
      <p:sp>
        <p:nvSpPr>
          <p:cNvPr id="5" name="文本框 7"/>
          <p:cNvSpPr txBox="1"/>
          <p:nvPr/>
        </p:nvSpPr>
        <p:spPr>
          <a:xfrm>
            <a:off x="685800" y="3019598"/>
            <a:ext cx="10517850" cy="1015663"/>
          </a:xfrm>
          <a:prstGeom prst="rect">
            <a:avLst/>
          </a:prstGeom>
          <a:noFill/>
        </p:spPr>
        <p:txBody>
          <a:bodyPr wrap="square">
            <a:spAutoFit/>
          </a:bodyPr>
          <a:lstStyle/>
          <a:p>
            <a:pPr marL="0" marR="0" lvl="0" indent="0" algn="l" defTabSz="914400" rtl="0" eaLnBrk="1" fontAlgn="auto" latinLnBrk="0" hangingPunct="1">
              <a:lnSpc>
                <a:spcPct val="150000"/>
              </a:lnSpc>
              <a:spcBef>
                <a:spcPct val="0"/>
              </a:spcBef>
              <a:spcAft>
                <a:spcPct val="0"/>
              </a:spcAft>
              <a:buClrTx/>
              <a:buSzTx/>
              <a:buFontTx/>
              <a:buNone/>
              <a:defRPr/>
            </a:pPr>
            <a:r>
              <a:rPr kumimoji="0" lang="zh-CN" altLang="en-US" sz="4000" b="1" i="0" u="none" strike="noStrike" kern="1200" cap="none" spc="0" normalizeH="0" baseline="0" noProof="0" smtClean="0">
                <a:ln>
                  <a:noFill/>
                </a:ln>
                <a:solidFill>
                  <a:prstClr val="black"/>
                </a:solidFill>
                <a:effectLst/>
                <a:uLnTx/>
                <a:uFillTx/>
                <a:latin typeface="楷体" panose="02010609060101010101" pitchFamily="49" charset="-122"/>
                <a:ea typeface="楷体" panose="02010609060101010101" pitchFamily="49" charset="-122"/>
              </a:rPr>
              <a:t>第二部分：</a:t>
            </a:r>
            <a:r>
              <a:rPr lang="zh-CN" altLang="en-US" sz="4000" b="1" smtClean="0">
                <a:solidFill>
                  <a:prstClr val="black"/>
                </a:solidFill>
                <a:latin typeface="楷体" panose="02010609060101010101" pitchFamily="49" charset="-122"/>
                <a:ea typeface="楷体" panose="02010609060101010101" pitchFamily="49" charset="-122"/>
                <a:sym typeface="Wingdings" panose="05000000000000000000" pitchFamily="2" charset="2"/>
              </a:rPr>
              <a:t>（</a:t>
            </a:r>
            <a:r>
              <a:rPr lang="en-US" altLang="zh-CN" sz="4000" b="1">
                <a:solidFill>
                  <a:prstClr val="black"/>
                </a:solidFill>
                <a:latin typeface="楷体" panose="02010609060101010101" pitchFamily="49" charset="-122"/>
                <a:ea typeface="楷体" panose="02010609060101010101" pitchFamily="49" charset="-122"/>
                <a:sym typeface="Wingdings" panose="05000000000000000000" pitchFamily="2" charset="2"/>
              </a:rPr>
              <a:t>3</a:t>
            </a:r>
            <a:r>
              <a:rPr lang="zh-CN" altLang="en-US" sz="4000" b="1" smtClean="0">
                <a:solidFill>
                  <a:prstClr val="black"/>
                </a:solidFill>
                <a:latin typeface="楷体" panose="02010609060101010101" pitchFamily="49" charset="-122"/>
                <a:ea typeface="楷体" panose="02010609060101010101" pitchFamily="49" charset="-122"/>
                <a:sym typeface="Wingdings" panose="05000000000000000000" pitchFamily="2" charset="2"/>
              </a:rPr>
              <a:t>、</a:t>
            </a:r>
            <a:r>
              <a:rPr lang="en-US" altLang="zh-CN" sz="4000" b="1">
                <a:solidFill>
                  <a:prstClr val="black"/>
                </a:solidFill>
                <a:latin typeface="楷体" panose="02010609060101010101" pitchFamily="49" charset="-122"/>
                <a:ea typeface="楷体" panose="02010609060101010101" pitchFamily="49" charset="-122"/>
                <a:sym typeface="Wingdings" panose="05000000000000000000" pitchFamily="2" charset="2"/>
              </a:rPr>
              <a:t>4</a:t>
            </a:r>
            <a:r>
              <a:rPr lang="zh-CN" altLang="en-US" sz="4000" b="1" smtClean="0">
                <a:solidFill>
                  <a:prstClr val="black"/>
                </a:solidFill>
                <a:latin typeface="楷体" panose="02010609060101010101" pitchFamily="49" charset="-122"/>
                <a:ea typeface="楷体" panose="02010609060101010101" pitchFamily="49" charset="-122"/>
                <a:sym typeface="Wingdings" panose="05000000000000000000" pitchFamily="2" charset="2"/>
              </a:rPr>
              <a:t>段）</a:t>
            </a:r>
            <a:r>
              <a:rPr lang="en-US" altLang="zh-CN" sz="4000" b="1" smtClean="0">
                <a:solidFill>
                  <a:prstClr val="black"/>
                </a:solidFill>
                <a:latin typeface="楷体" panose="02010609060101010101" pitchFamily="49" charset="-122"/>
                <a:ea typeface="楷体" panose="02010609060101010101" pitchFamily="49" charset="-122"/>
                <a:sym typeface="Wingdings" panose="05000000000000000000" pitchFamily="2" charset="2"/>
              </a:rPr>
              <a:t>——</a:t>
            </a:r>
            <a:r>
              <a:rPr lang="zh-CN" altLang="en-US" sz="4000" b="1">
                <a:solidFill>
                  <a:srgbClr val="FF0000"/>
                </a:solidFill>
                <a:latin typeface="楷体" panose="02010609060101010101" pitchFamily="49" charset="-122"/>
                <a:ea typeface="楷体" panose="02010609060101010101" pitchFamily="49" charset="-122"/>
                <a:sym typeface="Wingdings" panose="05000000000000000000" pitchFamily="2" charset="2"/>
              </a:rPr>
              <a:t>议论</a:t>
            </a:r>
            <a:endParaRPr kumimoji="0" lang="zh-CN" altLang="en-US" sz="40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1202" y="0"/>
            <a:ext cx="5663804" cy="646331"/>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zh-CN" altLang="en-US" sz="3600" b="1" smtClean="0">
                <a:latin typeface="楷体" panose="02010609060101010101" pitchFamily="49" charset="-122"/>
                <a:ea typeface="楷体" panose="02010609060101010101" pitchFamily="49" charset="-122"/>
              </a:rPr>
              <a:t>文章可以分为几个部分：</a:t>
            </a:r>
            <a:endParaRPr lang="zh-CN" altLang="en-US" sz="3600" b="1">
              <a:latin typeface="楷体" panose="02010609060101010101" pitchFamily="49" charset="-122"/>
              <a:ea typeface="楷体" panose="02010609060101010101" pitchFamily="49" charset="-122"/>
            </a:endParaRPr>
          </a:p>
        </p:txBody>
      </p:sp>
      <p:sp>
        <p:nvSpPr>
          <p:cNvPr id="6" name="文本框 7"/>
          <p:cNvSpPr txBox="1"/>
          <p:nvPr/>
        </p:nvSpPr>
        <p:spPr>
          <a:xfrm>
            <a:off x="0" y="1068601"/>
            <a:ext cx="12192000" cy="5016758"/>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r>
              <a:rPr lang="zh-CN" altLang="en-US" sz="4000" b="1"/>
              <a:t>   </a:t>
            </a:r>
            <a:r>
              <a:rPr lang="zh-CN" altLang="en-US" sz="4000" b="1" smtClean="0"/>
              <a:t>文章</a:t>
            </a:r>
            <a:r>
              <a:rPr lang="zh-CN" altLang="en-US" sz="4000" b="1"/>
              <a:t>的结构十分严谨、巧妙</a:t>
            </a:r>
            <a:r>
              <a:rPr lang="zh-CN" altLang="en-US" sz="4000" b="1" smtClean="0"/>
              <a:t>。</a:t>
            </a:r>
            <a:endParaRPr lang="en-US" altLang="zh-CN" sz="4000" b="1" smtClean="0"/>
          </a:p>
          <a:p>
            <a:r>
              <a:rPr lang="zh-CN" altLang="en-US" sz="4000" b="1" smtClean="0"/>
              <a:t>   先</a:t>
            </a:r>
            <a:r>
              <a:rPr lang="zh-CN" altLang="en-US" sz="4000" b="1"/>
              <a:t>写阿房宫的排场建筑及如云美女</a:t>
            </a:r>
            <a:r>
              <a:rPr lang="en-US" altLang="zh-CN" sz="4000" b="1"/>
              <a:t>,</a:t>
            </a:r>
            <a:r>
              <a:rPr lang="zh-CN" altLang="en-US" sz="4000" b="1"/>
              <a:t>暗示着秦统治者的荒淫和奢侈并暗示着他们的前途</a:t>
            </a:r>
            <a:r>
              <a:rPr lang="zh-CN" altLang="en-US" sz="4000" b="1" smtClean="0"/>
              <a:t>。</a:t>
            </a:r>
            <a:endParaRPr lang="en-US" altLang="zh-CN" sz="4000" b="1" smtClean="0"/>
          </a:p>
          <a:p>
            <a:r>
              <a:rPr lang="zh-CN" altLang="en-US" sz="4000" b="1" smtClean="0"/>
              <a:t>   再</a:t>
            </a:r>
            <a:r>
              <a:rPr lang="zh-CN" altLang="en-US" sz="4000" b="1"/>
              <a:t>写秦的纷奢给人民带来的深重灾难</a:t>
            </a:r>
            <a:r>
              <a:rPr lang="en-US" altLang="zh-CN" sz="4000" b="1"/>
              <a:t>,“</a:t>
            </a:r>
            <a:r>
              <a:rPr lang="zh-CN" altLang="en-US" sz="4000" b="1"/>
              <a:t>天下之人</a:t>
            </a:r>
            <a:r>
              <a:rPr lang="en-US" altLang="zh-CN" sz="4000" b="1"/>
              <a:t>,</a:t>
            </a:r>
            <a:r>
              <a:rPr lang="zh-CN" altLang="en-US" sz="4000" b="1"/>
              <a:t>不敢言而敢怒”暗示人民愤怒的火山即将爆发</a:t>
            </a:r>
            <a:r>
              <a:rPr lang="zh-CN" altLang="en-US" sz="4000" b="1" smtClean="0"/>
              <a:t>。</a:t>
            </a:r>
            <a:endParaRPr lang="en-US" altLang="zh-CN" sz="4000" b="1" smtClean="0"/>
          </a:p>
          <a:p>
            <a:r>
              <a:rPr lang="zh-CN" altLang="en-US" sz="4000" b="1" smtClean="0"/>
              <a:t>   最后</a:t>
            </a:r>
            <a:r>
              <a:rPr lang="zh-CN" altLang="en-US" sz="4000" b="1"/>
              <a:t>写秦不以六国为鉴</a:t>
            </a:r>
            <a:r>
              <a:rPr lang="en-US" altLang="zh-CN" sz="4000" b="1"/>
              <a:t>,</a:t>
            </a:r>
            <a:r>
              <a:rPr lang="zh-CN" altLang="en-US" sz="4000" b="1"/>
              <a:t>终于</a:t>
            </a:r>
            <a:r>
              <a:rPr lang="zh-CN" altLang="en-US" sz="4000" b="1" smtClean="0"/>
              <a:t>自食其果</a:t>
            </a:r>
            <a:r>
              <a:rPr lang="zh-CN" altLang="en-US" sz="4000" b="1"/>
              <a:t>。</a:t>
            </a:r>
            <a:endParaRPr lang="en-US" altLang="zh-CN" sz="4000" b="1" smtClean="0"/>
          </a:p>
          <a:p>
            <a:r>
              <a:rPr lang="zh-CN" altLang="en-US" sz="4000" b="1" smtClean="0"/>
              <a:t>   同时</a:t>
            </a:r>
            <a:r>
              <a:rPr lang="zh-CN" altLang="en-US" sz="4000" b="1"/>
              <a:t>也是在告诫当时的统治者如不以秦为戒</a:t>
            </a:r>
            <a:r>
              <a:rPr lang="en-US" altLang="zh-CN" sz="4000" b="1"/>
              <a:t>,</a:t>
            </a:r>
            <a:r>
              <a:rPr lang="zh-CN" altLang="en-US" sz="4000" b="1"/>
              <a:t>会有什么后果</a:t>
            </a:r>
            <a:r>
              <a:rPr lang="zh-CN" altLang="en-US" sz="4000" b="1" smtClean="0"/>
              <a:t>。</a:t>
            </a:r>
            <a:endParaRPr lang="zh-CN" altLang="en-US" sz="4000" b="1"/>
          </a:p>
        </p:txBody>
      </p:sp>
      <p:sp>
        <p:nvSpPr>
          <p:cNvPr id="7" name="文本框 7"/>
          <p:cNvSpPr txBox="1"/>
          <p:nvPr/>
        </p:nvSpPr>
        <p:spPr>
          <a:xfrm>
            <a:off x="2840116" y="5534342"/>
            <a:ext cx="2914889" cy="830997"/>
          </a:xfrm>
          <a:prstGeom prst="rect">
            <a:avLst/>
          </a:prstGeom>
          <a:solidFill>
            <a:srgbClr val="FF0000"/>
          </a:solidFill>
        </p:spPr>
        <p:txBody>
          <a:bodyPr wrap="square">
            <a:spAutoFit/>
          </a:bodyPr>
          <a:lstStyle/>
          <a:p>
            <a:pPr lvl="0">
              <a:defRPr/>
            </a:pPr>
            <a:r>
              <a:rPr kumimoji="0" lang="zh-CN" altLang="en-US" sz="4800" b="1" i="0" u="none" strike="noStrike" kern="1200" cap="none" spc="0" normalizeH="0" baseline="0" noProof="0" smtClean="0">
                <a:ln>
                  <a:noFill/>
                </a:ln>
                <a:effectLst/>
                <a:uLnTx/>
                <a:uFillTx/>
                <a:latin typeface="楷体" panose="02010609060101010101" pitchFamily="49" charset="-122"/>
                <a:ea typeface="楷体" panose="02010609060101010101" pitchFamily="49" charset="-122"/>
                <a:cs typeface="+mn-cs"/>
              </a:rPr>
              <a:t>卒章显志</a:t>
            </a:r>
            <a:endParaRPr kumimoji="0" lang="zh-CN" altLang="en-US" sz="4800" b="1" i="0" u="none" strike="noStrike" kern="1200" cap="none" spc="0" normalizeH="0" baseline="0" noProof="0">
              <a:ln>
                <a:noFill/>
              </a:ln>
              <a:effectLst/>
              <a:uLnTx/>
              <a:uFillTx/>
              <a:latin typeface="楷体" panose="02010609060101010101" pitchFamily="49" charset="-122"/>
              <a:ea typeface="楷体" panose="02010609060101010101" pitchFamily="49" charset="-122"/>
              <a:cs typeface="+mn-cs"/>
            </a:endParaRPr>
          </a:p>
        </p:txBody>
      </p:sp>
    </p:spTree>
    <p:extLst>
      <p:ext uri="{BB962C8B-B14F-4D97-AF65-F5344CB8AC3E}">
        <p14:creationId xmlns:p14="http://schemas.microsoft.com/office/powerpoint/2010/main" val="255909196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1201" y="147917"/>
            <a:ext cx="6807139" cy="646331"/>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zh-CN" altLang="en-US" sz="3600" b="1"/>
              <a:t>作者写这篇赋的目的是</a:t>
            </a:r>
            <a:r>
              <a:rPr lang="zh-CN" altLang="en-US" sz="3600" b="1" smtClean="0"/>
              <a:t>什么</a:t>
            </a:r>
            <a:r>
              <a:rPr lang="zh-CN" altLang="en-US" sz="3600" b="1" smtClean="0">
                <a:latin typeface="楷体" panose="02010609060101010101" pitchFamily="49" charset="-122"/>
                <a:ea typeface="楷体" panose="02010609060101010101" pitchFamily="49" charset="-122"/>
              </a:rPr>
              <a:t>：</a:t>
            </a:r>
            <a:endParaRPr lang="zh-CN" altLang="en-US" sz="3600" b="1">
              <a:latin typeface="楷体" panose="02010609060101010101" pitchFamily="49" charset="-122"/>
              <a:ea typeface="楷体" panose="02010609060101010101" pitchFamily="49" charset="-122"/>
            </a:endParaRPr>
          </a:p>
        </p:txBody>
      </p:sp>
      <p:sp>
        <p:nvSpPr>
          <p:cNvPr id="6" name="文本框 7"/>
          <p:cNvSpPr txBox="1"/>
          <p:nvPr/>
        </p:nvSpPr>
        <p:spPr>
          <a:xfrm>
            <a:off x="0" y="1068601"/>
            <a:ext cx="12192000" cy="5016758"/>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r>
              <a:rPr lang="zh-CN" altLang="en-US" sz="4000" b="1" smtClean="0"/>
              <a:t>   这</a:t>
            </a:r>
            <a:r>
              <a:rPr lang="zh-CN" altLang="en-US" sz="4000" b="1"/>
              <a:t>是一篇</a:t>
            </a:r>
            <a:r>
              <a:rPr lang="zh-CN" altLang="en-US" sz="4000" b="1">
                <a:solidFill>
                  <a:srgbClr val="FF0000"/>
                </a:solidFill>
              </a:rPr>
              <a:t>借古讽今</a:t>
            </a:r>
            <a:r>
              <a:rPr lang="zh-CN" altLang="en-US" sz="4000" b="1"/>
              <a:t>的赋体</a:t>
            </a:r>
            <a:r>
              <a:rPr lang="zh-CN" altLang="en-US" sz="4000" b="1" smtClean="0"/>
              <a:t>散文</a:t>
            </a:r>
            <a:r>
              <a:rPr lang="en-US" altLang="zh-CN" sz="4000" b="1" smtClean="0"/>
              <a:t>.</a:t>
            </a:r>
          </a:p>
          <a:p>
            <a:r>
              <a:rPr lang="en-US" altLang="zh-CN" sz="4000" b="1"/>
              <a:t> </a:t>
            </a:r>
            <a:r>
              <a:rPr lang="en-US" altLang="zh-CN" sz="4000" b="1" smtClean="0"/>
              <a:t>  </a:t>
            </a:r>
            <a:r>
              <a:rPr lang="zh-CN" altLang="en-US" sz="4000" b="1" smtClean="0"/>
              <a:t>作者</a:t>
            </a:r>
            <a:r>
              <a:rPr lang="zh-CN" altLang="en-US" sz="4000" b="1"/>
              <a:t>通过</a:t>
            </a:r>
            <a:r>
              <a:rPr lang="zh-CN" altLang="en-US" sz="4000" b="1">
                <a:solidFill>
                  <a:srgbClr val="FF0000"/>
                </a:solidFill>
              </a:rPr>
              <a:t>浓墨重彩</a:t>
            </a:r>
            <a:r>
              <a:rPr lang="zh-CN" altLang="en-US" sz="4000" b="1"/>
              <a:t>地描写阿房宫的宏伟富丽正是为了突出表现秦统治者的穷奢极欲激起了农民起义最终导致了秦王朝的必然</a:t>
            </a:r>
            <a:r>
              <a:rPr lang="zh-CN" altLang="en-US" sz="4000" b="1" smtClean="0"/>
              <a:t>灭亡。</a:t>
            </a:r>
            <a:endParaRPr lang="en-US" altLang="zh-CN" sz="4000" b="1" smtClean="0"/>
          </a:p>
          <a:p>
            <a:r>
              <a:rPr lang="en-US" altLang="zh-CN" sz="4000" b="1"/>
              <a:t> </a:t>
            </a:r>
            <a:r>
              <a:rPr lang="en-US" altLang="zh-CN" sz="4000" b="1" smtClean="0"/>
              <a:t>  </a:t>
            </a:r>
            <a:r>
              <a:rPr lang="zh-CN" altLang="en-US" sz="4000" b="1" smtClean="0"/>
              <a:t>生动</a:t>
            </a:r>
            <a:r>
              <a:rPr lang="zh-CN" altLang="en-US" sz="4000" b="1"/>
              <a:t>形象地总结了秦朝统治者因骄奢亡国的历史教训</a:t>
            </a:r>
            <a:r>
              <a:rPr lang="en-US" altLang="zh-CN" sz="4000" b="1"/>
              <a:t>,</a:t>
            </a:r>
            <a:r>
              <a:rPr lang="zh-CN" altLang="en-US" sz="4000" b="1"/>
              <a:t>向唐朝统治者发出了警告</a:t>
            </a:r>
            <a:r>
              <a:rPr lang="en-US" altLang="zh-CN" sz="4000" b="1"/>
              <a:t>:</a:t>
            </a:r>
            <a:r>
              <a:rPr lang="zh-CN" altLang="en-US" sz="4000" b="1">
                <a:solidFill>
                  <a:srgbClr val="FF0000"/>
                </a:solidFill>
              </a:rPr>
              <a:t>切勿重蹈秦与六国的</a:t>
            </a:r>
            <a:r>
              <a:rPr lang="zh-CN" altLang="en-US" sz="4000" b="1" smtClean="0">
                <a:solidFill>
                  <a:srgbClr val="FF0000"/>
                </a:solidFill>
              </a:rPr>
              <a:t>覆辙。</a:t>
            </a:r>
            <a:r>
              <a:rPr lang="zh-CN" altLang="en-US" sz="4000" b="1" u="sng" smtClean="0">
                <a:solidFill>
                  <a:schemeClr val="tx1"/>
                </a:solidFill>
              </a:rPr>
              <a:t>表现</a:t>
            </a:r>
            <a:r>
              <a:rPr lang="zh-CN" altLang="en-US" sz="4000" b="1" u="sng">
                <a:solidFill>
                  <a:schemeClr val="tx1"/>
                </a:solidFill>
              </a:rPr>
              <a:t>出了一个封建时代正直文人的忧国忧民、匡世济俗的情怀</a:t>
            </a:r>
            <a:r>
              <a:rPr lang="zh-CN" altLang="en-US" sz="4000" b="1" u="sng" smtClean="0">
                <a:solidFill>
                  <a:schemeClr val="tx1"/>
                </a:solidFill>
              </a:rPr>
              <a:t>。</a:t>
            </a:r>
            <a:endParaRPr lang="zh-CN" altLang="en-US" sz="4000" b="1" u="sng">
              <a:solidFill>
                <a:schemeClr val="tx1"/>
              </a:solidFill>
            </a:endParaRPr>
          </a:p>
        </p:txBody>
      </p:sp>
    </p:spTree>
    <p:extLst>
      <p:ext uri="{BB962C8B-B14F-4D97-AF65-F5344CB8AC3E}">
        <p14:creationId xmlns:p14="http://schemas.microsoft.com/office/powerpoint/2010/main" val="179260535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1201" y="121023"/>
            <a:ext cx="11500164" cy="646331"/>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zh-CN" altLang="en-US" sz="3600" b="1"/>
              <a:t>结合课文</a:t>
            </a:r>
            <a:r>
              <a:rPr lang="en-US" altLang="zh-CN" sz="3600" b="1"/>
              <a:t>,</a:t>
            </a:r>
            <a:r>
              <a:rPr lang="zh-CN" altLang="en-US" sz="3600" b="1"/>
              <a:t>分析本文为什么被人们评价为“天下第赋”</a:t>
            </a:r>
            <a:r>
              <a:rPr lang="en-US" altLang="zh-CN" sz="3600" b="1"/>
              <a:t>?</a:t>
            </a:r>
            <a:endParaRPr lang="zh-CN" altLang="en-US" sz="3600" b="1">
              <a:latin typeface="楷体" panose="02010609060101010101" pitchFamily="49" charset="-122"/>
              <a:ea typeface="楷体" panose="02010609060101010101" pitchFamily="49" charset="-122"/>
            </a:endParaRPr>
          </a:p>
        </p:txBody>
      </p:sp>
      <p:sp>
        <p:nvSpPr>
          <p:cNvPr id="6" name="文本框 7"/>
          <p:cNvSpPr txBox="1"/>
          <p:nvPr/>
        </p:nvSpPr>
        <p:spPr>
          <a:xfrm>
            <a:off x="0" y="1068601"/>
            <a:ext cx="12192000" cy="5632311"/>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r>
              <a:rPr lang="zh-CN" altLang="en-US" sz="3600" b="1"/>
              <a:t>   </a:t>
            </a:r>
            <a:r>
              <a:rPr lang="zh-CN" altLang="en-US" sz="3600" b="1" smtClean="0"/>
              <a:t>赋</a:t>
            </a:r>
            <a:r>
              <a:rPr lang="zh-CN" altLang="en-US" sz="3600" b="1"/>
              <a:t>的主要特点在于铺叙事物。因此</a:t>
            </a:r>
            <a:r>
              <a:rPr lang="en-US" altLang="zh-CN" sz="3600" b="1"/>
              <a:t>,</a:t>
            </a:r>
            <a:r>
              <a:rPr lang="zh-CN" altLang="en-US" sz="3600" b="1"/>
              <a:t>它对事物的描写总是淋漓尽致</a:t>
            </a:r>
            <a:r>
              <a:rPr lang="en-US" altLang="zh-CN" sz="3600" b="1"/>
              <a:t>,</a:t>
            </a:r>
            <a:r>
              <a:rPr lang="zh-CN" altLang="en-US" sz="3600" b="1"/>
              <a:t>极尽铺叙夸张之能事</a:t>
            </a:r>
            <a:r>
              <a:rPr lang="zh-CN" altLang="en-US" sz="3600" b="1" smtClean="0"/>
              <a:t>。</a:t>
            </a:r>
            <a:endParaRPr lang="en-US" altLang="zh-CN" sz="3600" b="1" smtClean="0"/>
          </a:p>
          <a:p>
            <a:r>
              <a:rPr lang="en-US" altLang="zh-CN" sz="3600" b="1"/>
              <a:t> </a:t>
            </a:r>
            <a:r>
              <a:rPr lang="en-US" altLang="zh-CN" sz="3600" b="1" smtClean="0"/>
              <a:t>  </a:t>
            </a:r>
            <a:r>
              <a:rPr lang="zh-CN" altLang="en-US" sz="3600" b="1" smtClean="0"/>
              <a:t>从</a:t>
            </a:r>
            <a:r>
              <a:rPr lang="zh-CN" altLang="en-US" sz="3600" b="1"/>
              <a:t>全文看</a:t>
            </a:r>
            <a:r>
              <a:rPr lang="en-US" altLang="zh-CN" sz="3600" b="1"/>
              <a:t>,</a:t>
            </a:r>
            <a:r>
              <a:rPr lang="zh-CN" altLang="en-US" sz="3600" b="1"/>
              <a:t>前两段描写</a:t>
            </a:r>
            <a:r>
              <a:rPr lang="en-US" altLang="zh-CN" sz="3600" b="1"/>
              <a:t>,</a:t>
            </a:r>
            <a:r>
              <a:rPr lang="zh-CN" altLang="en-US" sz="3600" b="1"/>
              <a:t>用尽工笔</a:t>
            </a:r>
            <a:r>
              <a:rPr lang="en-US" altLang="zh-CN" sz="3600" b="1"/>
              <a:t>,</a:t>
            </a:r>
            <a:r>
              <a:rPr lang="zh-CN" altLang="en-US" sz="3600" b="1"/>
              <a:t>以华美的文辞</a:t>
            </a:r>
            <a:r>
              <a:rPr lang="en-US" altLang="zh-CN" sz="3600" b="1"/>
              <a:t>,</a:t>
            </a:r>
            <a:r>
              <a:rPr lang="zh-CN" altLang="en-US" sz="3600" b="1"/>
              <a:t>丰富的比喻</a:t>
            </a:r>
            <a:r>
              <a:rPr lang="en-US" altLang="zh-CN" sz="3600" b="1"/>
              <a:t>,</a:t>
            </a:r>
            <a:r>
              <a:rPr lang="zh-CN" altLang="en-US" sz="3600" b="1"/>
              <a:t>整齐的排比对偶</a:t>
            </a:r>
            <a:r>
              <a:rPr lang="en-US" altLang="zh-CN" sz="3600" b="1"/>
              <a:t>,</a:t>
            </a:r>
            <a:r>
              <a:rPr lang="zh-CN" altLang="en-US" sz="3600" b="1"/>
              <a:t>极度夸张地写出了阿房宫的宫室之华美</a:t>
            </a:r>
            <a:r>
              <a:rPr lang="en-US" altLang="zh-CN" sz="3600" b="1"/>
              <a:t>,</a:t>
            </a:r>
            <a:r>
              <a:rPr lang="zh-CN" altLang="en-US" sz="3600" b="1"/>
              <a:t>宫人的生活之奢靡</a:t>
            </a:r>
            <a:r>
              <a:rPr lang="en-US" altLang="zh-CN" sz="3600" b="1"/>
              <a:t>,</a:t>
            </a:r>
            <a:r>
              <a:rPr lang="zh-CN" altLang="en-US" sz="3600" b="1"/>
              <a:t>从而有力地突出了秦始皇的罪行</a:t>
            </a:r>
            <a:r>
              <a:rPr lang="en-US" altLang="zh-CN" sz="3600" b="1"/>
              <a:t>,</a:t>
            </a:r>
            <a:r>
              <a:rPr lang="zh-CN" altLang="en-US" sz="3600" b="1" smtClean="0"/>
              <a:t>有力地</a:t>
            </a:r>
            <a:r>
              <a:rPr lang="zh-CN" altLang="en-US" sz="3600" b="1"/>
              <a:t>显示了秦王朝灭亡的必然性</a:t>
            </a:r>
            <a:r>
              <a:rPr lang="zh-CN" altLang="en-US" sz="3600" b="1" smtClean="0"/>
              <a:t>。</a:t>
            </a:r>
            <a:endParaRPr lang="en-US" altLang="zh-CN" sz="3600" b="1" smtClean="0"/>
          </a:p>
          <a:p>
            <a:r>
              <a:rPr lang="en-US" altLang="zh-CN" sz="3600" b="1"/>
              <a:t> </a:t>
            </a:r>
            <a:r>
              <a:rPr lang="en-US" altLang="zh-CN" sz="3600" b="1" smtClean="0"/>
              <a:t> </a:t>
            </a:r>
            <a:r>
              <a:rPr lang="zh-CN" altLang="en-US" sz="3600" b="1" smtClean="0"/>
              <a:t>后</a:t>
            </a:r>
            <a:r>
              <a:rPr lang="zh-CN" altLang="en-US" sz="3600" b="1"/>
              <a:t>两段抒情议论</a:t>
            </a:r>
            <a:r>
              <a:rPr lang="en-US" altLang="zh-CN" sz="3600" b="1"/>
              <a:t>,</a:t>
            </a:r>
            <a:r>
              <a:rPr lang="zh-CN" altLang="en-US" sz="3600" b="1"/>
              <a:t>揭示全文主题</a:t>
            </a:r>
            <a:r>
              <a:rPr lang="en-US" altLang="zh-CN" sz="3600" b="1"/>
              <a:t>,</a:t>
            </a:r>
            <a:r>
              <a:rPr lang="zh-CN" altLang="en-US" sz="3600" b="1"/>
              <a:t>显示作者的见解和创作意图</a:t>
            </a:r>
            <a:r>
              <a:rPr lang="en-US" altLang="zh-CN" sz="3600" b="1" smtClean="0"/>
              <a:t>;</a:t>
            </a:r>
          </a:p>
          <a:p>
            <a:r>
              <a:rPr lang="en-US" altLang="zh-CN" sz="3600" b="1"/>
              <a:t> </a:t>
            </a:r>
            <a:r>
              <a:rPr lang="en-US" altLang="zh-CN" sz="3600" b="1" smtClean="0"/>
              <a:t> </a:t>
            </a:r>
            <a:r>
              <a:rPr lang="zh-CN" altLang="en-US" sz="3600" b="1" smtClean="0"/>
              <a:t>前</a:t>
            </a:r>
            <a:r>
              <a:rPr lang="zh-CN" altLang="en-US" sz="3600" b="1"/>
              <a:t>两段为后两段张本</a:t>
            </a:r>
            <a:r>
              <a:rPr lang="en-US" altLang="zh-CN" sz="3600" b="1"/>
              <a:t>,</a:t>
            </a:r>
            <a:r>
              <a:rPr lang="zh-CN" altLang="en-US" sz="3600" b="1"/>
              <a:t>后两段是前两段的深化、升华与归宿。 </a:t>
            </a:r>
          </a:p>
        </p:txBody>
      </p:sp>
    </p:spTree>
    <p:extLst>
      <p:ext uri="{BB962C8B-B14F-4D97-AF65-F5344CB8AC3E}">
        <p14:creationId xmlns:p14="http://schemas.microsoft.com/office/powerpoint/2010/main" val="4864837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86740" y="731583"/>
            <a:ext cx="10802620" cy="4893647"/>
          </a:xfrm>
          <a:prstGeom prst="rect">
            <a:avLst/>
          </a:prstGeom>
          <a:noFill/>
        </p:spPr>
        <p:txBody>
          <a:bodyPr wrap="square">
            <a:spAutoFit/>
          </a:bodyPr>
          <a:lstStyle/>
          <a:p>
            <a:pPr>
              <a:lnSpc>
                <a:spcPct val="150000"/>
              </a:lnSpc>
            </a:pPr>
            <a:r>
              <a:rPr lang="zh-CN" altLang="en-US" sz="4800" b="1" dirty="0">
                <a:solidFill>
                  <a:srgbClr val="FF0000"/>
                </a:solidFill>
                <a:latin typeface="楷体" panose="02010609060101010101" pitchFamily="49" charset="-122"/>
                <a:ea typeface="楷体" panose="02010609060101010101" pitchFamily="49" charset="-122"/>
              </a:rPr>
              <a:t>小结：</a:t>
            </a:r>
            <a:r>
              <a:rPr lang="zh-CN" altLang="en-US" sz="4000" b="1" dirty="0">
                <a:latin typeface="楷体" panose="02010609060101010101" pitchFamily="49" charset="-122"/>
                <a:ea typeface="楷体" panose="02010609060101010101" pitchFamily="49" charset="-122"/>
              </a:rPr>
              <a:t>文章熔</a:t>
            </a:r>
            <a:r>
              <a:rPr lang="zh-CN" altLang="en-US" sz="4000" b="1" dirty="0">
                <a:solidFill>
                  <a:srgbClr val="FF0000"/>
                </a:solidFill>
                <a:latin typeface="楷体" panose="02010609060101010101" pitchFamily="49" charset="-122"/>
                <a:ea typeface="楷体" panose="02010609060101010101" pitchFamily="49" charset="-122"/>
              </a:rPr>
              <a:t>叙事、抒情、议论</a:t>
            </a:r>
            <a:r>
              <a:rPr lang="zh-CN" altLang="en-US" sz="4000" b="1" dirty="0">
                <a:latin typeface="楷体" panose="02010609060101010101" pitchFamily="49" charset="-122"/>
                <a:ea typeface="楷体" panose="02010609060101010101" pitchFamily="49" charset="-122"/>
              </a:rPr>
              <a:t>于一炉，概括叙写与细致描摹有机结合，骈散相间，情理融会，既富于形象性，又富有哲理性。以铺叙阿房宫之奢华，言六国及秦国</a:t>
            </a:r>
            <a:r>
              <a:rPr lang="zh-CN" altLang="en-US" sz="4000" b="1" dirty="0" smtClean="0">
                <a:latin typeface="楷体" panose="02010609060101010101" pitchFamily="49" charset="-122"/>
                <a:ea typeface="楷体" panose="02010609060101010101" pitchFamily="49" charset="-122"/>
              </a:rPr>
              <a:t>破灭之道，</a:t>
            </a:r>
            <a:r>
              <a:rPr lang="zh-CN" altLang="en-US" sz="4000" b="1" dirty="0" smtClean="0">
                <a:solidFill>
                  <a:srgbClr val="FF0000"/>
                </a:solidFill>
                <a:latin typeface="楷体" panose="02010609060101010101" pitchFamily="49" charset="-122"/>
                <a:ea typeface="楷体" panose="02010609060101010101" pitchFamily="49" charset="-122"/>
              </a:rPr>
              <a:t>借古讽今</a:t>
            </a:r>
            <a:r>
              <a:rPr lang="zh-CN" altLang="en-US" sz="4000" b="1" dirty="0" smtClean="0">
                <a:latin typeface="楷体" panose="02010609060101010101" pitchFamily="49" charset="-122"/>
                <a:ea typeface="楷体" panose="02010609060101010101" pitchFamily="49" charset="-122"/>
              </a:rPr>
              <a:t>，达</a:t>
            </a:r>
            <a:r>
              <a:rPr lang="zh-CN" altLang="en-US" sz="4000" b="1" dirty="0">
                <a:solidFill>
                  <a:srgbClr val="FF0000"/>
                </a:solidFill>
                <a:latin typeface="楷体" panose="02010609060101010101" pitchFamily="49" charset="-122"/>
                <a:ea typeface="楷体" panose="02010609060101010101" pitchFamily="49" charset="-122"/>
              </a:rPr>
              <a:t>讽谏</a:t>
            </a:r>
            <a:r>
              <a:rPr lang="zh-CN" altLang="en-US" sz="4000" b="1" dirty="0">
                <a:latin typeface="楷体" panose="02010609060101010101" pitchFamily="49" charset="-122"/>
                <a:ea typeface="楷体" panose="02010609060101010101" pitchFamily="49" charset="-122"/>
              </a:rPr>
              <a:t>目的。</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85973" y="734235"/>
            <a:ext cx="11466755" cy="4662815"/>
          </a:xfrm>
          <a:prstGeom prst="rect">
            <a:avLst/>
          </a:prstGeom>
          <a:effectLst>
            <a:outerShdw blurRad="50800" dist="38100" dir="5400000" algn="t" rotWithShape="0">
              <a:prstClr val="black">
                <a:alpha val="40000"/>
              </a:prstClr>
            </a:outerShdw>
          </a:effectLst>
        </p:spPr>
        <p:txBody>
          <a:bodyPr wrap="square">
            <a:spAutoFit/>
          </a:bodyPr>
          <a:lstStyle/>
          <a:p>
            <a:pPr>
              <a:lnSpc>
                <a:spcPct val="150000"/>
              </a:lnSpc>
            </a:pPr>
            <a:r>
              <a:rPr lang="zh-CN" altLang="en-US" sz="5400" b="1">
                <a:solidFill>
                  <a:srgbClr val="FF0000"/>
                </a:solidFill>
                <a:latin typeface="方正姚体" panose="02010601030101010101" pitchFamily="2" charset="-122"/>
                <a:ea typeface="方正姚体" panose="02010601030101010101" pitchFamily="2" charset="-122"/>
              </a:rPr>
              <a:t>阿房宫</a:t>
            </a:r>
            <a:r>
              <a:rPr lang="zh-CN" altLang="en-US" sz="3600" b="1">
                <a:solidFill>
                  <a:srgbClr val="FF0000"/>
                </a:solidFill>
                <a:latin typeface="方正姚体" panose="02010601030101010101" pitchFamily="2" charset="-122"/>
                <a:ea typeface="方正姚体" panose="02010601030101010101" pitchFamily="2" charset="-122"/>
              </a:rPr>
              <a:t>（秦朝著名宫殿） </a:t>
            </a:r>
            <a:r>
              <a:rPr lang="zh-CN" altLang="en-US" sz="3600" b="1"/>
              <a:t>被誉为</a:t>
            </a:r>
            <a:r>
              <a:rPr lang="zh-CN" altLang="en-US" sz="3600" b="1" smtClean="0"/>
              <a:t>“</a:t>
            </a:r>
            <a:r>
              <a:rPr lang="zh-CN" altLang="en-US" sz="3600" b="1" smtClean="0">
                <a:solidFill>
                  <a:srgbClr val="FF0000"/>
                </a:solidFill>
              </a:rPr>
              <a:t>天下第一宫</a:t>
            </a:r>
            <a:r>
              <a:rPr lang="zh-CN" altLang="en-US" sz="3600" b="1" smtClean="0"/>
              <a:t>” 。</a:t>
            </a:r>
            <a:endParaRPr lang="en-US" altLang="zh-CN" sz="3600" b="1"/>
          </a:p>
          <a:p>
            <a:pPr>
              <a:lnSpc>
                <a:spcPct val="150000"/>
              </a:lnSpc>
            </a:pPr>
            <a:r>
              <a:rPr lang="zh-CN" altLang="en-US" sz="3600" b="1"/>
              <a:t> </a:t>
            </a:r>
            <a:r>
              <a:rPr lang="zh-CN" altLang="en-US" sz="3600" b="1" smtClean="0"/>
              <a:t>   阿房宫</a:t>
            </a:r>
            <a:r>
              <a:rPr lang="zh-CN" altLang="en-US" sz="3600" b="1"/>
              <a:t>的主体建筑东西宽三公里，南北长五公里，占地约</a:t>
            </a:r>
            <a:r>
              <a:rPr lang="en-US" altLang="zh-CN" sz="3600" b="1"/>
              <a:t>15</a:t>
            </a:r>
            <a:r>
              <a:rPr lang="zh-CN" altLang="en-US" sz="3600" b="1"/>
              <a:t>平方公里，可容纳十五万人居住。</a:t>
            </a:r>
            <a:endParaRPr lang="en-US" altLang="zh-CN" sz="3600" b="1"/>
          </a:p>
          <a:p>
            <a:pPr>
              <a:lnSpc>
                <a:spcPct val="150000"/>
              </a:lnSpc>
            </a:pPr>
            <a:r>
              <a:rPr lang="zh-CN" altLang="en-US" sz="3600" b="1"/>
              <a:t> </a:t>
            </a:r>
            <a:r>
              <a:rPr lang="zh-CN" altLang="en-US" sz="3600" b="1" smtClean="0"/>
              <a:t>   周围</a:t>
            </a:r>
            <a:r>
              <a:rPr lang="zh-CN" altLang="en-US" sz="3600" b="1"/>
              <a:t>三百余里内，道路纵横交错，二百七十余座离宫、别馆、祠堂、庙宇星罗棋布，直通到终南山下。 　</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0" y="393955"/>
            <a:ext cx="12014502" cy="6186309"/>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indent="457200"/>
            <a:r>
              <a:rPr lang="en-US" altLang="zh-CN" sz="3600" b="1" smtClean="0">
                <a:solidFill>
                  <a:prstClr val="black"/>
                </a:solidFill>
                <a:latin typeface="楷体" panose="02010609060101010101" pitchFamily="49" charset="-122"/>
                <a:ea typeface="楷体" panose="02010609060101010101" pitchFamily="49" charset="-122"/>
              </a:rPr>
              <a:t>1956</a:t>
            </a:r>
            <a:r>
              <a:rPr lang="zh-CN" altLang="en-US" sz="3600" b="1">
                <a:solidFill>
                  <a:prstClr val="black"/>
                </a:solidFill>
                <a:latin typeface="楷体" panose="02010609060101010101" pitchFamily="49" charset="-122"/>
                <a:ea typeface="楷体" panose="02010609060101010101" pitchFamily="49" charset="-122"/>
              </a:rPr>
              <a:t>年，阿房宫遗址被陕西省列为省级文物保护单位</a:t>
            </a:r>
            <a:r>
              <a:rPr lang="zh-CN" altLang="en-US" sz="3600" b="1" smtClean="0">
                <a:solidFill>
                  <a:prstClr val="black"/>
                </a:solidFill>
                <a:latin typeface="楷体" panose="02010609060101010101" pitchFamily="49" charset="-122"/>
                <a:ea typeface="楷体" panose="02010609060101010101" pitchFamily="49" charset="-122"/>
              </a:rPr>
              <a:t>。</a:t>
            </a:r>
            <a:endParaRPr lang="en-US" altLang="zh-CN" sz="3600" b="1" smtClean="0">
              <a:solidFill>
                <a:prstClr val="black"/>
              </a:solidFill>
              <a:latin typeface="楷体" panose="02010609060101010101" pitchFamily="49" charset="-122"/>
              <a:ea typeface="楷体" panose="02010609060101010101" pitchFamily="49" charset="-122"/>
            </a:endParaRPr>
          </a:p>
          <a:p>
            <a:pPr indent="457200"/>
            <a:r>
              <a:rPr lang="en-US" altLang="zh-CN" sz="3600" b="1" smtClean="0">
                <a:solidFill>
                  <a:prstClr val="black"/>
                </a:solidFill>
                <a:latin typeface="楷体" panose="02010609060101010101" pitchFamily="49" charset="-122"/>
                <a:ea typeface="楷体" panose="02010609060101010101" pitchFamily="49" charset="-122"/>
              </a:rPr>
              <a:t>1961</a:t>
            </a:r>
            <a:r>
              <a:rPr lang="zh-CN" altLang="en-US" sz="3600" b="1">
                <a:solidFill>
                  <a:prstClr val="black"/>
                </a:solidFill>
                <a:latin typeface="楷体" panose="02010609060101010101" pitchFamily="49" charset="-122"/>
                <a:ea typeface="楷体" panose="02010609060101010101" pitchFamily="49" charset="-122"/>
              </a:rPr>
              <a:t>年</a:t>
            </a:r>
            <a:r>
              <a:rPr lang="en-US" altLang="zh-CN" sz="3600" b="1">
                <a:solidFill>
                  <a:prstClr val="black"/>
                </a:solidFill>
                <a:latin typeface="楷体" panose="02010609060101010101" pitchFamily="49" charset="-122"/>
                <a:ea typeface="楷体" panose="02010609060101010101" pitchFamily="49" charset="-122"/>
              </a:rPr>
              <a:t>03</a:t>
            </a:r>
            <a:r>
              <a:rPr lang="zh-CN" altLang="en-US" sz="3600" b="1">
                <a:solidFill>
                  <a:prstClr val="black"/>
                </a:solidFill>
                <a:latin typeface="楷体" panose="02010609060101010101" pitchFamily="49" charset="-122"/>
                <a:ea typeface="楷体" panose="02010609060101010101" pitchFamily="49" charset="-122"/>
              </a:rPr>
              <a:t>月 </a:t>
            </a:r>
            <a:r>
              <a:rPr lang="en-US" altLang="zh-CN" sz="3600" b="1">
                <a:solidFill>
                  <a:prstClr val="black"/>
                </a:solidFill>
                <a:latin typeface="楷体" panose="02010609060101010101" pitchFamily="49" charset="-122"/>
                <a:ea typeface="楷体" panose="02010609060101010101" pitchFamily="49" charset="-122"/>
              </a:rPr>
              <a:t>04 </a:t>
            </a:r>
            <a:r>
              <a:rPr lang="zh-CN" altLang="en-US" sz="3600" b="1">
                <a:solidFill>
                  <a:prstClr val="black"/>
                </a:solidFill>
                <a:latin typeface="楷体" panose="02010609060101010101" pitchFamily="49" charset="-122"/>
                <a:ea typeface="楷体" panose="02010609060101010101" pitchFamily="49" charset="-122"/>
              </a:rPr>
              <a:t>日</a:t>
            </a:r>
            <a:r>
              <a:rPr lang="en-US" altLang="zh-CN" sz="3600" b="1">
                <a:solidFill>
                  <a:prstClr val="black"/>
                </a:solidFill>
                <a:latin typeface="楷体" panose="02010609060101010101" pitchFamily="49" charset="-122"/>
                <a:ea typeface="楷体" panose="02010609060101010101" pitchFamily="49" charset="-122"/>
              </a:rPr>
              <a:t>,</a:t>
            </a:r>
            <a:r>
              <a:rPr lang="zh-CN" altLang="en-US" sz="3600" b="1">
                <a:solidFill>
                  <a:prstClr val="black"/>
                </a:solidFill>
                <a:latin typeface="楷体" panose="02010609060101010101" pitchFamily="49" charset="-122"/>
                <a:ea typeface="楷体" panose="02010609060101010101" pitchFamily="49" charset="-122"/>
              </a:rPr>
              <a:t>阿房宫遗址被国务院公布为</a:t>
            </a:r>
            <a:r>
              <a:rPr lang="zh-CN" altLang="en-US" sz="3600" b="1" smtClean="0">
                <a:solidFill>
                  <a:prstClr val="black"/>
                </a:solidFill>
                <a:latin typeface="楷体" panose="02010609060101010101" pitchFamily="49" charset="-122"/>
                <a:ea typeface="楷体" panose="02010609060101010101" pitchFamily="49" charset="-122"/>
              </a:rPr>
              <a:t>第一批</a:t>
            </a:r>
            <a:r>
              <a:rPr lang="zh-CN" altLang="en-US" sz="3600" b="1">
                <a:solidFill>
                  <a:prstClr val="black"/>
                </a:solidFill>
                <a:latin typeface="楷体" panose="02010609060101010101" pitchFamily="49" charset="-122"/>
                <a:ea typeface="楷体" panose="02010609060101010101" pitchFamily="49" charset="-122"/>
              </a:rPr>
              <a:t>全国重点文物保护单位</a:t>
            </a:r>
            <a:r>
              <a:rPr lang="zh-CN" altLang="en-US" sz="3600" b="1" smtClean="0">
                <a:solidFill>
                  <a:prstClr val="black"/>
                </a:solidFill>
                <a:latin typeface="楷体" panose="02010609060101010101" pitchFamily="49" charset="-122"/>
                <a:ea typeface="楷体" panose="02010609060101010101" pitchFamily="49" charset="-122"/>
              </a:rPr>
              <a:t>。</a:t>
            </a:r>
            <a:endParaRPr lang="en-US" altLang="zh-CN" sz="3600" b="1" smtClean="0">
              <a:solidFill>
                <a:prstClr val="black"/>
              </a:solidFill>
              <a:latin typeface="楷体" panose="02010609060101010101" pitchFamily="49" charset="-122"/>
              <a:ea typeface="楷体" panose="02010609060101010101" pitchFamily="49" charset="-122"/>
            </a:endParaRPr>
          </a:p>
          <a:p>
            <a:pPr indent="457200"/>
            <a:r>
              <a:rPr lang="en-US" altLang="zh-CN" sz="3600" b="1" smtClean="0">
                <a:solidFill>
                  <a:prstClr val="black"/>
                </a:solidFill>
                <a:latin typeface="楷体" panose="02010609060101010101" pitchFamily="49" charset="-122"/>
                <a:ea typeface="楷体" panose="02010609060101010101" pitchFamily="49" charset="-122"/>
              </a:rPr>
              <a:t>1991</a:t>
            </a:r>
            <a:r>
              <a:rPr lang="zh-CN" altLang="en-US" sz="3600" b="1">
                <a:solidFill>
                  <a:prstClr val="black"/>
                </a:solidFill>
                <a:latin typeface="楷体" panose="02010609060101010101" pitchFamily="49" charset="-122"/>
                <a:ea typeface="楷体" panose="02010609060101010101" pitchFamily="49" charset="-122"/>
              </a:rPr>
              <a:t>年</a:t>
            </a:r>
            <a:r>
              <a:rPr lang="en-US" altLang="zh-CN" sz="3600" b="1">
                <a:solidFill>
                  <a:prstClr val="black"/>
                </a:solidFill>
                <a:latin typeface="楷体" panose="02010609060101010101" pitchFamily="49" charset="-122"/>
                <a:ea typeface="楷体" panose="02010609060101010101" pitchFamily="49" charset="-122"/>
              </a:rPr>
              <a:t>,</a:t>
            </a:r>
            <a:r>
              <a:rPr lang="zh-CN" altLang="en-US" sz="3600" b="1">
                <a:solidFill>
                  <a:prstClr val="black"/>
                </a:solidFill>
                <a:latin typeface="楷体" panose="02010609060101010101" pitchFamily="49" charset="-122"/>
                <a:ea typeface="楷体" panose="02010609060101010101" pitchFamily="49" charset="-122"/>
              </a:rPr>
              <a:t>阿房宫遗址被联合国确定为世界上最大的宫殿基址，属于世界</a:t>
            </a:r>
            <a:r>
              <a:rPr lang="zh-CN" altLang="en-US" sz="3600" b="1" smtClean="0">
                <a:solidFill>
                  <a:prstClr val="black"/>
                </a:solidFill>
                <a:latin typeface="楷体" panose="02010609060101010101" pitchFamily="49" charset="-122"/>
                <a:ea typeface="楷体" panose="02010609060101010101" pitchFamily="49" charset="-122"/>
              </a:rPr>
              <a:t>奇迹。</a:t>
            </a:r>
            <a:endParaRPr lang="en-US" altLang="zh-CN" sz="3600" b="1" smtClean="0">
              <a:solidFill>
                <a:prstClr val="black"/>
              </a:solidFill>
              <a:latin typeface="楷体" panose="02010609060101010101" pitchFamily="49" charset="-122"/>
              <a:ea typeface="楷体" panose="02010609060101010101" pitchFamily="49" charset="-122"/>
            </a:endParaRPr>
          </a:p>
          <a:p>
            <a:pPr indent="457200"/>
            <a:r>
              <a:rPr lang="zh-CN" altLang="en-US" sz="3600" b="1" smtClean="0">
                <a:solidFill>
                  <a:prstClr val="black"/>
                </a:solidFill>
                <a:latin typeface="楷体" panose="02010609060101010101" pitchFamily="49" charset="-122"/>
                <a:ea typeface="楷体" panose="02010609060101010101" pitchFamily="49" charset="-122"/>
              </a:rPr>
              <a:t>由于</a:t>
            </a:r>
            <a:r>
              <a:rPr lang="zh-CN" altLang="en-US" sz="3600" b="1">
                <a:solidFill>
                  <a:prstClr val="black"/>
                </a:solidFill>
                <a:latin typeface="楷体" panose="02010609060101010101" pitchFamily="49" charset="-122"/>
                <a:ea typeface="楷体" panose="02010609060101010101" pitchFamily="49" charset="-122"/>
              </a:rPr>
              <a:t>宫殿规模实在太大，虽然每天都有十几万苦役</a:t>
            </a:r>
            <a:r>
              <a:rPr lang="zh-CN" altLang="en-US" sz="3600" b="1" smtClean="0">
                <a:solidFill>
                  <a:prstClr val="black"/>
                </a:solidFill>
                <a:latin typeface="楷体" panose="02010609060101010101" pitchFamily="49" charset="-122"/>
                <a:ea typeface="楷体" panose="02010609060101010101" pitchFamily="49" charset="-122"/>
              </a:rPr>
              <a:t>参加</a:t>
            </a:r>
            <a:r>
              <a:rPr lang="en-US" altLang="zh-CN" sz="3600" b="1" smtClean="0">
                <a:solidFill>
                  <a:prstClr val="black"/>
                </a:solidFill>
                <a:latin typeface="楷体" panose="02010609060101010101" pitchFamily="49" charset="-122"/>
                <a:ea typeface="楷体" panose="02010609060101010101" pitchFamily="49" charset="-122"/>
              </a:rPr>
              <a:t>g</a:t>
            </a:r>
            <a:r>
              <a:rPr lang="zh-CN" altLang="en-US" sz="3600" b="1" smtClean="0">
                <a:solidFill>
                  <a:prstClr val="black"/>
                </a:solidFill>
                <a:latin typeface="楷体" panose="02010609060101010101" pitchFamily="49" charset="-122"/>
                <a:ea typeface="楷体" panose="02010609060101010101" pitchFamily="49" charset="-122"/>
              </a:rPr>
              <a:t>宫建工</a:t>
            </a:r>
            <a:r>
              <a:rPr lang="zh-CN" altLang="en-US" sz="3600" b="1">
                <a:solidFill>
                  <a:prstClr val="black"/>
                </a:solidFill>
                <a:latin typeface="楷体" panose="02010609060101010101" pitchFamily="49" charset="-122"/>
                <a:ea typeface="楷体" panose="02010609060101010101" pitchFamily="49" charset="-122"/>
              </a:rPr>
              <a:t>作</a:t>
            </a:r>
            <a:r>
              <a:rPr lang="en-US" altLang="zh-CN" sz="3600" b="1">
                <a:solidFill>
                  <a:prstClr val="black"/>
                </a:solidFill>
                <a:latin typeface="楷体" panose="02010609060101010101" pitchFamily="49" charset="-122"/>
                <a:ea typeface="楷体" panose="02010609060101010101" pitchFamily="49" charset="-122"/>
              </a:rPr>
              <a:t>,</a:t>
            </a:r>
            <a:r>
              <a:rPr lang="zh-CN" altLang="en-US" sz="3600" b="1">
                <a:solidFill>
                  <a:prstClr val="black"/>
                </a:solidFill>
                <a:latin typeface="楷体" panose="02010609060101010101" pitchFamily="49" charset="-122"/>
                <a:ea typeface="楷体" panose="02010609060101010101" pitchFamily="49" charset="-122"/>
              </a:rPr>
              <a:t>但一直到秦朝灭亡时，此宫仍然没有竣工</a:t>
            </a:r>
            <a:r>
              <a:rPr lang="zh-CN" altLang="en-US" sz="3600" b="1" smtClean="0">
                <a:solidFill>
                  <a:prstClr val="black"/>
                </a:solidFill>
                <a:latin typeface="楷体" panose="02010609060101010101" pitchFamily="49" charset="-122"/>
                <a:ea typeface="楷体" panose="02010609060101010101" pitchFamily="49" charset="-122"/>
              </a:rPr>
              <a:t>。</a:t>
            </a:r>
            <a:endParaRPr lang="en-US" altLang="zh-CN" sz="3600" b="1" smtClean="0">
              <a:solidFill>
                <a:prstClr val="black"/>
              </a:solidFill>
              <a:latin typeface="楷体" panose="02010609060101010101" pitchFamily="49" charset="-122"/>
              <a:ea typeface="楷体" panose="02010609060101010101" pitchFamily="49" charset="-122"/>
            </a:endParaRPr>
          </a:p>
          <a:p>
            <a:pPr indent="457200"/>
            <a:r>
              <a:rPr lang="zh-CN" altLang="en-US" sz="3600" b="1" smtClean="0">
                <a:solidFill>
                  <a:prstClr val="black"/>
                </a:solidFill>
                <a:latin typeface="楷体" panose="02010609060101010101" pitchFamily="49" charset="-122"/>
                <a:ea typeface="楷体" panose="02010609060101010101" pitchFamily="49" charset="-122"/>
              </a:rPr>
              <a:t>为了</a:t>
            </a:r>
            <a:r>
              <a:rPr lang="zh-CN" altLang="en-US" sz="3600" b="1">
                <a:solidFill>
                  <a:prstClr val="black"/>
                </a:solidFill>
                <a:latin typeface="楷体" panose="02010609060101010101" pitchFamily="49" charset="-122"/>
                <a:ea typeface="楷体" panose="02010609060101010101" pitchFamily="49" charset="-122"/>
              </a:rPr>
              <a:t>建筑阿房宫，</a:t>
            </a:r>
            <a:r>
              <a:rPr lang="zh-CN" altLang="en-US" sz="3600" b="1" smtClean="0">
                <a:solidFill>
                  <a:prstClr val="black"/>
                </a:solidFill>
                <a:latin typeface="楷体" panose="02010609060101010101" pitchFamily="49" charset="-122"/>
                <a:ea typeface="楷体" panose="02010609060101010101" pitchFamily="49" charset="-122"/>
              </a:rPr>
              <a:t>秦发“隐宫徒刑</a:t>
            </a:r>
            <a:r>
              <a:rPr lang="zh-CN" altLang="en-US" sz="3600" b="1">
                <a:solidFill>
                  <a:prstClr val="black"/>
                </a:solidFill>
                <a:latin typeface="楷体" panose="02010609060101010101" pitchFamily="49" charset="-122"/>
                <a:ea typeface="楷体" panose="02010609060101010101" pitchFamily="49" charset="-122"/>
              </a:rPr>
              <a:t>者</a:t>
            </a:r>
            <a:r>
              <a:rPr lang="zh-CN" altLang="en-US" sz="3600" b="1" smtClean="0">
                <a:solidFill>
                  <a:prstClr val="black"/>
                </a:solidFill>
                <a:latin typeface="楷体" panose="02010609060101010101" pitchFamily="49" charset="-122"/>
                <a:ea typeface="楷体" panose="02010609060101010101" pitchFamily="49" charset="-122"/>
              </a:rPr>
              <a:t>七十余万人。工程浩大耗，费民力财力极多，加剧</a:t>
            </a:r>
            <a:r>
              <a:rPr lang="zh-CN" altLang="en-US" sz="3600" b="1">
                <a:solidFill>
                  <a:prstClr val="black"/>
                </a:solidFill>
                <a:latin typeface="楷体" panose="02010609060101010101" pitchFamily="49" charset="-122"/>
                <a:ea typeface="楷体" panose="02010609060101010101" pitchFamily="49" charset="-122"/>
              </a:rPr>
              <a:t>了当时的社会</a:t>
            </a:r>
            <a:r>
              <a:rPr lang="zh-CN" altLang="en-US" sz="3600" b="1" smtClean="0">
                <a:solidFill>
                  <a:prstClr val="black"/>
                </a:solidFill>
                <a:latin typeface="楷体" panose="02010609060101010101" pitchFamily="49" charset="-122"/>
                <a:ea typeface="楷体" panose="02010609060101010101" pitchFamily="49" charset="-122"/>
              </a:rPr>
              <a:t>危机，促使农民起义的</a:t>
            </a:r>
            <a:r>
              <a:rPr lang="zh-CN" altLang="en-US" sz="3600" b="1">
                <a:solidFill>
                  <a:prstClr val="black"/>
                </a:solidFill>
                <a:latin typeface="楷体" panose="02010609060101010101" pitchFamily="49" charset="-122"/>
                <a:ea typeface="楷体" panose="02010609060101010101" pitchFamily="49" charset="-122"/>
              </a:rPr>
              <a:t>爆发</a:t>
            </a:r>
            <a:r>
              <a:rPr lang="zh-CN" altLang="en-US" sz="3600" b="1" smtClean="0">
                <a:solidFill>
                  <a:prstClr val="black"/>
                </a:solidFill>
                <a:latin typeface="楷体" panose="02010609060101010101" pitchFamily="49" charset="-122"/>
                <a:ea typeface="楷体" panose="02010609060101010101" pitchFamily="49" charset="-122"/>
              </a:rPr>
              <a:t>。秦亡</a:t>
            </a:r>
            <a:r>
              <a:rPr lang="zh-CN" altLang="en-US" sz="3600" b="1">
                <a:solidFill>
                  <a:prstClr val="black"/>
                </a:solidFill>
                <a:latin typeface="楷体" panose="02010609060101010101" pitchFamily="49" charset="-122"/>
                <a:ea typeface="楷体" panose="02010609060101010101" pitchFamily="49" charset="-122"/>
              </a:rPr>
              <a:t>后</a:t>
            </a:r>
            <a:r>
              <a:rPr lang="zh-CN" altLang="en-US" sz="3600" b="1" smtClean="0">
                <a:solidFill>
                  <a:prstClr val="black"/>
                </a:solidFill>
                <a:latin typeface="楷体" panose="02010609060101010101" pitchFamily="49" charset="-122"/>
                <a:ea typeface="楷体" panose="02010609060101010101" pitchFamily="49" charset="-122"/>
              </a:rPr>
              <a:t>，传说此宫为项羽</a:t>
            </a:r>
            <a:r>
              <a:rPr lang="zh-CN" altLang="en-US" sz="3600" b="1">
                <a:solidFill>
                  <a:prstClr val="black"/>
                </a:solidFill>
                <a:latin typeface="楷体" panose="02010609060101010101" pitchFamily="49" charset="-122"/>
                <a:ea typeface="楷体" panose="02010609060101010101" pitchFamily="49" charset="-122"/>
              </a:rPr>
              <a:t>所焚，现尚存</a:t>
            </a:r>
            <a:r>
              <a:rPr lang="zh-CN" altLang="en-US" sz="3600" b="1" smtClean="0">
                <a:solidFill>
                  <a:prstClr val="black"/>
                </a:solidFill>
                <a:latin typeface="楷体" panose="02010609060101010101" pitchFamily="49" charset="-122"/>
                <a:ea typeface="楷体" panose="02010609060101010101" pitchFamily="49" charset="-122"/>
              </a:rPr>
              <a:t>夯台基</a:t>
            </a:r>
            <a:r>
              <a:rPr lang="zh-CN" altLang="en-US" sz="3600" b="1">
                <a:solidFill>
                  <a:prstClr val="black"/>
                </a:solidFill>
                <a:latin typeface="楷体" panose="02010609060101010101" pitchFamily="49" charset="-122"/>
                <a:ea typeface="楷体" panose="02010609060101010101" pitchFamily="49" charset="-122"/>
              </a:rPr>
              <a:t>。 </a:t>
            </a:r>
            <a:endParaRPr lang="en-US" altLang="zh-CN" sz="3600" b="1" smtClean="0">
              <a:solidFill>
                <a:prstClr val="black"/>
              </a:solidFill>
              <a:latin typeface="楷体" panose="02010609060101010101" pitchFamily="49" charset="-122"/>
              <a:ea typeface="楷体" panose="02010609060101010101" pitchFamily="49" charset="-122"/>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822960" y="1673512"/>
            <a:ext cx="10088880" cy="1323439"/>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fontAlgn="base">
              <a:spcBef>
                <a:spcPct val="0"/>
              </a:spcBef>
              <a:spcAft>
                <a:spcPct val="0"/>
              </a:spcAft>
            </a:pPr>
            <a:r>
              <a:rPr kumimoji="1" lang="zh-CN" altLang="en-US" sz="4000" b="1">
                <a:solidFill>
                  <a:srgbClr val="000000"/>
                </a:solidFill>
                <a:effectLst>
                  <a:outerShdw blurRad="38100" dist="38100" dir="2700000" algn="tl">
                    <a:srgbClr val="FFFFFF"/>
                  </a:outerShdw>
                </a:effectLst>
                <a:latin typeface="楷体" panose="02010609060101010101" pitchFamily="49" charset="-122"/>
                <a:ea typeface="楷体" panose="02010609060101010101" pitchFamily="49" charset="-122"/>
              </a:rPr>
              <a:t>（一）阿房一名是由于宫址靠近咸阳而得名的。“阿</a:t>
            </a:r>
            <a:r>
              <a:rPr kumimoji="1" lang="en-US" altLang="zh-CN" sz="4000" b="1">
                <a:solidFill>
                  <a:srgbClr val="000000"/>
                </a:solidFill>
                <a:effectLst>
                  <a:outerShdw blurRad="38100" dist="38100" dir="2700000" algn="tl">
                    <a:srgbClr val="FFFFFF"/>
                  </a:outerShdw>
                </a:effectLst>
                <a:latin typeface="楷体" panose="02010609060101010101" pitchFamily="49" charset="-122"/>
                <a:ea typeface="楷体" panose="02010609060101010101" pitchFamily="49" charset="-122"/>
              </a:rPr>
              <a:t>,</a:t>
            </a:r>
            <a:r>
              <a:rPr kumimoji="1" lang="zh-CN" altLang="en-US" sz="4000" b="1">
                <a:solidFill>
                  <a:srgbClr val="000000"/>
                </a:solidFill>
                <a:effectLst>
                  <a:outerShdw blurRad="38100" dist="38100" dir="2700000" algn="tl">
                    <a:srgbClr val="FFFFFF"/>
                  </a:outerShdw>
                </a:effectLst>
                <a:latin typeface="楷体" panose="02010609060101010101" pitchFamily="49" charset="-122"/>
                <a:ea typeface="楷体" panose="02010609060101010101" pitchFamily="49" charset="-122"/>
              </a:rPr>
              <a:t>近也</a:t>
            </a:r>
            <a:r>
              <a:rPr kumimoji="1" lang="en-US" altLang="zh-CN" sz="4000" b="1">
                <a:solidFill>
                  <a:srgbClr val="000000"/>
                </a:solidFill>
                <a:effectLst>
                  <a:outerShdw blurRad="38100" dist="38100" dir="2700000" algn="tl">
                    <a:srgbClr val="FFFFFF"/>
                  </a:outerShdw>
                </a:effectLst>
                <a:latin typeface="楷体" panose="02010609060101010101" pitchFamily="49" charset="-122"/>
                <a:ea typeface="楷体" panose="02010609060101010101" pitchFamily="49" charset="-122"/>
              </a:rPr>
              <a:t>,</a:t>
            </a:r>
            <a:r>
              <a:rPr kumimoji="1" lang="zh-CN" altLang="en-US" sz="4000" b="1">
                <a:solidFill>
                  <a:srgbClr val="000000"/>
                </a:solidFill>
                <a:effectLst>
                  <a:outerShdw blurRad="38100" dist="38100" dir="2700000" algn="tl">
                    <a:srgbClr val="FFFFFF"/>
                  </a:outerShdw>
                </a:effectLst>
                <a:latin typeface="楷体" panose="02010609060101010101" pitchFamily="49" charset="-122"/>
                <a:ea typeface="楷体" panose="02010609060101010101" pitchFamily="49" charset="-122"/>
              </a:rPr>
              <a:t>以其去咸阳近</a:t>
            </a:r>
            <a:r>
              <a:rPr kumimoji="1" lang="en-US" altLang="zh-CN" sz="4000" b="1">
                <a:solidFill>
                  <a:srgbClr val="000000"/>
                </a:solidFill>
                <a:effectLst>
                  <a:outerShdw blurRad="38100" dist="38100" dir="2700000" algn="tl">
                    <a:srgbClr val="FFFFFF"/>
                  </a:outerShdw>
                </a:effectLst>
                <a:latin typeface="楷体" panose="02010609060101010101" pitchFamily="49" charset="-122"/>
                <a:ea typeface="楷体" panose="02010609060101010101" pitchFamily="49" charset="-122"/>
              </a:rPr>
              <a:t>,</a:t>
            </a:r>
            <a:r>
              <a:rPr kumimoji="1" lang="zh-CN" altLang="en-US" sz="4000" b="1">
                <a:solidFill>
                  <a:srgbClr val="000000"/>
                </a:solidFill>
                <a:effectLst>
                  <a:outerShdw blurRad="38100" dist="38100" dir="2700000" algn="tl">
                    <a:srgbClr val="FFFFFF"/>
                  </a:outerShdw>
                </a:effectLst>
                <a:latin typeface="楷体" panose="02010609060101010101" pitchFamily="49" charset="-122"/>
                <a:ea typeface="楷体" panose="02010609060101010101" pitchFamily="49" charset="-122"/>
              </a:rPr>
              <a:t>且号阿房。”</a:t>
            </a:r>
            <a:endParaRPr kumimoji="1" lang="en-US" altLang="zh-CN" sz="4000" b="1">
              <a:solidFill>
                <a:srgbClr val="000000"/>
              </a:solidFill>
              <a:effectLst>
                <a:outerShdw blurRad="38100" dist="38100" dir="2700000" algn="tl">
                  <a:srgbClr val="FFFFFF"/>
                </a:outerShdw>
              </a:effectLst>
              <a:latin typeface="楷体" panose="02010609060101010101" pitchFamily="49" charset="-122"/>
              <a:ea typeface="楷体" panose="02010609060101010101" pitchFamily="49" charset="-122"/>
            </a:endParaRPr>
          </a:p>
        </p:txBody>
      </p:sp>
      <p:sp>
        <p:nvSpPr>
          <p:cNvPr id="5" name="文本框 4"/>
          <p:cNvSpPr txBox="1"/>
          <p:nvPr/>
        </p:nvSpPr>
        <p:spPr>
          <a:xfrm>
            <a:off x="1183523" y="251023"/>
            <a:ext cx="4472699" cy="707886"/>
          </a:xfrm>
          <a:prstGeom prst="rect">
            <a:avLst/>
          </a:prstGeom>
          <a:noFill/>
        </p:spPr>
        <p:txBody>
          <a:bodyPr wrap="none" rtlCol="0">
            <a:spAutoFit/>
          </a:bodyPr>
          <a:lstStyle/>
          <a:p>
            <a:r>
              <a:rPr lang="zh-CN" altLang="en-US" sz="4000" b="1">
                <a:solidFill>
                  <a:srgbClr val="FF0000"/>
                </a:solidFill>
              </a:rPr>
              <a:t>阿房宫名字的</a:t>
            </a:r>
            <a:r>
              <a:rPr lang="zh-CN" altLang="en-US" sz="4000" b="1" smtClean="0">
                <a:solidFill>
                  <a:srgbClr val="FF0000"/>
                </a:solidFill>
              </a:rPr>
              <a:t>由来</a:t>
            </a:r>
            <a:r>
              <a:rPr lang="en-US" altLang="zh-CN" sz="4000" b="1" smtClean="0">
                <a:solidFill>
                  <a:srgbClr val="FF0000"/>
                </a:solidFill>
              </a:rPr>
              <a:t>:</a:t>
            </a:r>
            <a:endParaRPr lang="zh-CN" altLang="en-US" sz="4000" b="1">
              <a:solidFill>
                <a:srgbClr val="FF0000"/>
              </a:solidFill>
            </a:endParaRPr>
          </a:p>
        </p:txBody>
      </p:sp>
      <p:sp>
        <p:nvSpPr>
          <p:cNvPr id="9" name="文本框 8"/>
          <p:cNvSpPr txBox="1"/>
          <p:nvPr/>
        </p:nvSpPr>
        <p:spPr>
          <a:xfrm>
            <a:off x="822960" y="3540568"/>
            <a:ext cx="10088880" cy="2554545"/>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kumimoji="0" lang="zh-CN" altLang="en-US" sz="40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rPr>
              <a:t>（二）</a:t>
            </a:r>
            <a:r>
              <a:rPr kumimoji="0" lang="en-US" altLang="zh-CN" sz="40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rPr>
              <a:t>《</a:t>
            </a:r>
            <a:r>
              <a:rPr kumimoji="0" lang="zh-CN" altLang="en-US" sz="40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rPr>
              <a:t>汉书</a:t>
            </a:r>
            <a:r>
              <a:rPr kumimoji="0" lang="en-US" altLang="zh-CN" sz="40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rPr>
              <a:t>·</a:t>
            </a:r>
            <a:r>
              <a:rPr kumimoji="0" lang="zh-CN" altLang="en-US" sz="40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rPr>
              <a:t>贾山传</a:t>
            </a:r>
            <a:r>
              <a:rPr kumimoji="0" lang="en-US" altLang="zh-CN" sz="40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rPr>
              <a:t>》</a:t>
            </a:r>
            <a:r>
              <a:rPr kumimoji="0" lang="zh-CN" altLang="en-US" sz="40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rPr>
              <a:t>中曰：“阿者，大陵也，取名阿房，是言其高若干阿上为房。”这就是说，阿房宫是由于宫殿建筑在大陵上而取名。</a:t>
            </a:r>
            <a:endParaRPr lang="zh-CN" altLang="en-US" sz="2800">
              <a:latin typeface="楷体" panose="02010609060101010101" pitchFamily="49" charset="-122"/>
              <a:ea typeface="楷体" panose="02010609060101010101" pitchFamily="49" charset="-122"/>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222858"/>
            <a:ext cx="12088906" cy="2554545"/>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zh-CN" altLang="en-US" sz="4000" b="1">
                <a:solidFill>
                  <a:prstClr val="black"/>
                </a:solidFill>
                <a:latin typeface="楷体" panose="02010609060101010101" pitchFamily="49" charset="-122"/>
                <a:ea typeface="楷体" panose="02010609060101010101" pitchFamily="49" charset="-122"/>
              </a:rPr>
              <a:t>（三）阿房一名是根据此宫“四阿旁广”的形状来命名的，阿，在古意中亦可解释为曲处、曲润、庭之曲等。阿房宫“盘结旋绕、廊腰缦回、屈曲簇拥”的建筑结构就体现了这种“四阿房广”的风格和特点。</a:t>
            </a:r>
          </a:p>
        </p:txBody>
      </p:sp>
      <p:sp>
        <p:nvSpPr>
          <p:cNvPr id="4" name="矩形 3"/>
          <p:cNvSpPr/>
          <p:nvPr/>
        </p:nvSpPr>
        <p:spPr>
          <a:xfrm>
            <a:off x="94128" y="3293269"/>
            <a:ext cx="11900647" cy="3170099"/>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zh-CN" altLang="en-US" sz="4000" b="1" smtClean="0">
                <a:solidFill>
                  <a:prstClr val="black"/>
                </a:solidFill>
                <a:latin typeface="楷体" panose="02010609060101010101" pitchFamily="49" charset="-122"/>
                <a:ea typeface="楷体" panose="02010609060101010101" pitchFamily="49" charset="-122"/>
              </a:rPr>
              <a:t>（四）</a:t>
            </a:r>
            <a:r>
              <a:rPr lang="zh-CN" altLang="en-US" sz="4000" b="1">
                <a:solidFill>
                  <a:prstClr val="black"/>
                </a:solidFill>
                <a:latin typeface="楷体" panose="02010609060101010101" pitchFamily="49" charset="-122"/>
                <a:ea typeface="楷体" panose="02010609060101010101" pitchFamily="49" charset="-122"/>
              </a:rPr>
              <a:t>秦王嬴政在邯郸城生活爱上一个邯郸女子，名阿房，秦皇统一天下后想立她为后，却遭到众大臣反对，只因她是赵女。阿房为了不让嬴政为难，上吊自杀。秦皇为了纪念这位他深爱过的女子，不惜耗费巨大的人力物力修建了</a:t>
            </a:r>
            <a:r>
              <a:rPr lang="zh-CN" altLang="en-US" sz="4000" b="1">
                <a:solidFill>
                  <a:srgbClr val="FF0000"/>
                </a:solidFill>
                <a:latin typeface="楷体" panose="02010609060101010101" pitchFamily="49" charset="-122"/>
                <a:ea typeface="楷体" panose="02010609060101010101" pitchFamily="49" charset="-122"/>
              </a:rPr>
              <a:t>极度奢华</a:t>
            </a:r>
            <a:r>
              <a:rPr lang="zh-CN" altLang="en-US" sz="4000" b="1">
                <a:solidFill>
                  <a:prstClr val="black"/>
                </a:solidFill>
                <a:latin typeface="楷体" panose="02010609060101010101" pitchFamily="49" charset="-122"/>
                <a:ea typeface="楷体" panose="02010609060101010101" pitchFamily="49" charset="-122"/>
              </a:rPr>
              <a:t>的阿房宫。 </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136979" y="202465"/>
            <a:ext cx="6056466" cy="830997"/>
          </a:xfrm>
          <a:prstGeom prst="rect">
            <a:avLst/>
          </a:prstGeom>
        </p:spPr>
        <p:txBody>
          <a:bodyPr wrap="none">
            <a:spAutoFit/>
          </a:bodyPr>
          <a:lstStyle/>
          <a:p>
            <a:r>
              <a:rPr lang="zh-CN" altLang="en-US" sz="4800" b="1">
                <a:solidFill>
                  <a:srgbClr val="FF0000"/>
                </a:solidFill>
                <a:latin typeface="等线" panose="02010600030101010101" pitchFamily="2" charset="-122"/>
                <a:ea typeface="等线" panose="02010600030101010101" pitchFamily="2" charset="-122"/>
              </a:rPr>
              <a:t>赋</a:t>
            </a:r>
            <a:r>
              <a:rPr lang="zh-CN" altLang="en-US" sz="4800" b="1">
                <a:solidFill>
                  <a:srgbClr val="FF0000"/>
                </a:solidFill>
                <a:latin typeface="方正姚体" panose="02010601030101010101" pitchFamily="2" charset="-122"/>
                <a:ea typeface="方正姚体" panose="02010601030101010101" pitchFamily="2" charset="-122"/>
              </a:rPr>
              <a:t> </a:t>
            </a:r>
            <a:r>
              <a:rPr lang="zh-CN" altLang="en-US" sz="3600" b="1"/>
              <a:t>（我国古代的一种文体）</a:t>
            </a:r>
          </a:p>
        </p:txBody>
      </p:sp>
      <p:sp>
        <p:nvSpPr>
          <p:cNvPr id="4" name="矩形 3"/>
          <p:cNvSpPr/>
          <p:nvPr/>
        </p:nvSpPr>
        <p:spPr>
          <a:xfrm>
            <a:off x="309282" y="1097098"/>
            <a:ext cx="11698942" cy="4708981"/>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nSpc>
                <a:spcPct val="150000"/>
              </a:lnSpc>
            </a:pPr>
            <a:r>
              <a:rPr lang="zh-CN" altLang="en-US" sz="4000" b="1"/>
              <a:t>讲究文采、韵律</a:t>
            </a:r>
            <a:r>
              <a:rPr lang="zh-CN" altLang="en-US" sz="4000" b="1" smtClean="0"/>
              <a:t>，兼具</a:t>
            </a:r>
            <a:r>
              <a:rPr lang="zh-CN" altLang="en-US" sz="4000" b="1"/>
              <a:t>诗歌和散文的性质。</a:t>
            </a:r>
            <a:endParaRPr lang="en-US" altLang="zh-CN" sz="4000" b="1"/>
          </a:p>
          <a:p>
            <a:pPr>
              <a:lnSpc>
                <a:spcPct val="150000"/>
              </a:lnSpc>
            </a:pPr>
            <a:r>
              <a:rPr lang="zh-CN" altLang="en-US" sz="4000" b="1" smtClean="0">
                <a:solidFill>
                  <a:srgbClr val="FF0000"/>
                </a:solidFill>
              </a:rPr>
              <a:t>特点</a:t>
            </a:r>
            <a:r>
              <a:rPr lang="en-US" altLang="zh-CN" sz="4000" b="1">
                <a:solidFill>
                  <a:srgbClr val="FF0000"/>
                </a:solidFill>
              </a:rPr>
              <a:t>:</a:t>
            </a:r>
            <a:r>
              <a:rPr lang="zh-CN" altLang="en-US" sz="4000" b="1" smtClean="0">
                <a:solidFill>
                  <a:srgbClr val="FF0000"/>
                </a:solidFill>
              </a:rPr>
              <a:t> </a:t>
            </a:r>
            <a:r>
              <a:rPr lang="zh-CN" altLang="en-US" sz="4000" b="1"/>
              <a:t>“</a:t>
            </a:r>
            <a:r>
              <a:rPr lang="zh-CN" altLang="en-US" sz="4000" b="1" u="dashHeavy">
                <a:solidFill>
                  <a:srgbClr val="002060"/>
                </a:solidFill>
              </a:rPr>
              <a:t>铺采摛</a:t>
            </a:r>
            <a:r>
              <a:rPr lang="en-US" altLang="zh-CN" sz="4000" b="1" u="dashHeavy" err="1">
                <a:solidFill>
                  <a:srgbClr val="002060"/>
                </a:solidFill>
              </a:rPr>
              <a:t>chī</a:t>
            </a:r>
            <a:r>
              <a:rPr lang="zh-CN" altLang="en-US" sz="4000" b="1" u="dashHeavy">
                <a:solidFill>
                  <a:srgbClr val="002060"/>
                </a:solidFill>
              </a:rPr>
              <a:t>文</a:t>
            </a:r>
            <a:r>
              <a:rPr lang="zh-CN" altLang="en-US" sz="4000" b="1"/>
              <a:t>，</a:t>
            </a:r>
            <a:r>
              <a:rPr lang="zh-CN" altLang="en-US" sz="4000" b="1" u="sng">
                <a:solidFill>
                  <a:schemeClr val="accent6">
                    <a:lumMod val="50000"/>
                  </a:schemeClr>
                </a:solidFill>
              </a:rPr>
              <a:t>体物写志</a:t>
            </a:r>
            <a:r>
              <a:rPr lang="zh-CN" altLang="en-US" sz="4000" b="1" smtClean="0"/>
              <a:t>”</a:t>
            </a:r>
            <a:endParaRPr lang="en-US" altLang="zh-CN" sz="4000" b="1" smtClean="0"/>
          </a:p>
          <a:p>
            <a:pPr>
              <a:lnSpc>
                <a:spcPct val="150000"/>
              </a:lnSpc>
            </a:pPr>
            <a:r>
              <a:rPr lang="zh-CN" altLang="en-US" sz="4000" b="1" smtClean="0">
                <a:solidFill>
                  <a:srgbClr val="002060"/>
                </a:solidFill>
              </a:rPr>
              <a:t>  </a:t>
            </a:r>
            <a:r>
              <a:rPr lang="zh-CN" altLang="en-US" sz="4000" b="1" u="dashHeavy">
                <a:solidFill>
                  <a:srgbClr val="002060"/>
                </a:solidFill>
              </a:rPr>
              <a:t>形式：多用对偶、排比、比喻、夸张等修辞手法，用华丽的辞藻描写事物。</a:t>
            </a:r>
            <a:endParaRPr lang="en-US" altLang="zh-CN" sz="4000" b="1" u="dashHeavy">
              <a:solidFill>
                <a:srgbClr val="002060"/>
              </a:solidFill>
            </a:endParaRPr>
          </a:p>
          <a:p>
            <a:pPr>
              <a:lnSpc>
                <a:spcPct val="150000"/>
              </a:lnSpc>
            </a:pPr>
            <a:r>
              <a:rPr lang="zh-CN" altLang="en-US" sz="4000" b="1" smtClean="0">
                <a:solidFill>
                  <a:srgbClr val="002060"/>
                </a:solidFill>
              </a:rPr>
              <a:t>  </a:t>
            </a:r>
            <a:r>
              <a:rPr lang="zh-CN" altLang="en-US" sz="4000" b="1" u="sng" smtClean="0">
                <a:solidFill>
                  <a:schemeClr val="accent6">
                    <a:lumMod val="50000"/>
                  </a:schemeClr>
                </a:solidFill>
              </a:rPr>
              <a:t>内容：多采用托物言志、借古讽今的手法。</a:t>
            </a:r>
            <a:endParaRPr lang="zh-CN" altLang="en-US" sz="4000" b="1" u="sng">
              <a:solidFill>
                <a:schemeClr val="accent6">
                  <a:lumMod val="50000"/>
                </a:schemeClr>
              </a:solidFill>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31202" y="174045"/>
            <a:ext cx="11482892" cy="6001643"/>
          </a:xfrm>
          <a:prstGeom prst="rect">
            <a:avLst/>
          </a:prstGeom>
          <a:noFill/>
        </p:spPr>
        <p:txBody>
          <a:bodyPr wrap="square">
            <a:spAutoFit/>
          </a:bodyPr>
          <a:lstStyle/>
          <a:p>
            <a:r>
              <a:rPr lang="zh-CN" altLang="en-US" sz="6000" b="1" i="0" smtClean="0">
                <a:solidFill>
                  <a:srgbClr val="FF0000"/>
                </a:solidFill>
                <a:effectLst/>
                <a:latin typeface="楷体" panose="02010609060101010101" pitchFamily="49" charset="-122"/>
                <a:ea typeface="楷体" panose="02010609060101010101" pitchFamily="49" charset="-122"/>
              </a:rPr>
              <a:t>作者</a:t>
            </a:r>
            <a:r>
              <a:rPr lang="en-US" altLang="zh-CN" sz="6000" b="1" i="0" smtClean="0">
                <a:solidFill>
                  <a:srgbClr val="FF0000"/>
                </a:solidFill>
                <a:effectLst/>
                <a:latin typeface="楷体" panose="02010609060101010101" pitchFamily="49" charset="-122"/>
                <a:ea typeface="楷体" panose="02010609060101010101" pitchFamily="49" charset="-122"/>
              </a:rPr>
              <a:t>:</a:t>
            </a:r>
            <a:r>
              <a:rPr lang="zh-CN" altLang="en-US" sz="3600" b="1" i="0" smtClean="0">
                <a:solidFill>
                  <a:srgbClr val="1E1E1E"/>
                </a:solidFill>
                <a:effectLst/>
                <a:latin typeface="楷体" panose="02010609060101010101" pitchFamily="49" charset="-122"/>
                <a:ea typeface="楷体" panose="02010609060101010101" pitchFamily="49" charset="-122"/>
              </a:rPr>
              <a:t>杜</a:t>
            </a:r>
            <a:r>
              <a:rPr lang="zh-CN" altLang="en-US" sz="3600" b="1" i="0">
                <a:solidFill>
                  <a:srgbClr val="1E1E1E"/>
                </a:solidFill>
                <a:effectLst/>
                <a:latin typeface="楷体" panose="02010609060101010101" pitchFamily="49" charset="-122"/>
                <a:ea typeface="楷体" panose="02010609060101010101" pitchFamily="49" charset="-122"/>
              </a:rPr>
              <a:t>牧（</a:t>
            </a:r>
            <a:r>
              <a:rPr lang="en-US" altLang="zh-CN" sz="3600" b="1" i="0">
                <a:solidFill>
                  <a:srgbClr val="1E1E1E"/>
                </a:solidFill>
                <a:effectLst/>
                <a:latin typeface="楷体" panose="02010609060101010101" pitchFamily="49" charset="-122"/>
                <a:ea typeface="楷体" panose="02010609060101010101" pitchFamily="49" charset="-122"/>
              </a:rPr>
              <a:t>803</a:t>
            </a:r>
            <a:r>
              <a:rPr lang="zh-CN" altLang="en-US" sz="3600" b="1" i="0">
                <a:solidFill>
                  <a:srgbClr val="1E1E1E"/>
                </a:solidFill>
                <a:effectLst/>
                <a:latin typeface="楷体" panose="02010609060101010101" pitchFamily="49" charset="-122"/>
                <a:ea typeface="楷体" panose="02010609060101010101" pitchFamily="49" charset="-122"/>
              </a:rPr>
              <a:t>年－约</a:t>
            </a:r>
            <a:r>
              <a:rPr lang="en-US" altLang="zh-CN" sz="3600" b="1" i="0">
                <a:solidFill>
                  <a:srgbClr val="1E1E1E"/>
                </a:solidFill>
                <a:effectLst/>
                <a:latin typeface="楷体" panose="02010609060101010101" pitchFamily="49" charset="-122"/>
                <a:ea typeface="楷体" panose="02010609060101010101" pitchFamily="49" charset="-122"/>
              </a:rPr>
              <a:t>852</a:t>
            </a:r>
            <a:r>
              <a:rPr lang="zh-CN" altLang="en-US" sz="3600" b="1" i="0">
                <a:solidFill>
                  <a:srgbClr val="1E1E1E"/>
                </a:solidFill>
                <a:effectLst/>
                <a:latin typeface="楷体" panose="02010609060101010101" pitchFamily="49" charset="-122"/>
                <a:ea typeface="楷体" panose="02010609060101010101" pitchFamily="49" charset="-122"/>
              </a:rPr>
              <a:t>年），字牧之，号樊川居士，汉族，京兆万年（今陕西西安）人。唐代杰出的诗人、散文家，是宰相杜佑之孙，杜从郁之子。唐文宗大和二年</a:t>
            </a:r>
            <a:r>
              <a:rPr lang="en-US" altLang="zh-CN" sz="3600" b="1" i="0">
                <a:solidFill>
                  <a:srgbClr val="1E1E1E"/>
                </a:solidFill>
                <a:effectLst/>
                <a:latin typeface="楷体" panose="02010609060101010101" pitchFamily="49" charset="-122"/>
                <a:ea typeface="楷体" panose="02010609060101010101" pitchFamily="49" charset="-122"/>
              </a:rPr>
              <a:t>26</a:t>
            </a:r>
            <a:r>
              <a:rPr lang="zh-CN" altLang="en-US" sz="3600" b="1" i="0">
                <a:solidFill>
                  <a:srgbClr val="1E1E1E"/>
                </a:solidFill>
                <a:effectLst/>
                <a:latin typeface="楷体" panose="02010609060101010101" pitchFamily="49" charset="-122"/>
                <a:ea typeface="楷体" panose="02010609060101010101" pitchFamily="49" charset="-122"/>
              </a:rPr>
              <a:t>岁中进士，授弘文馆校书郎。后赴江西观察使幕，转淮南节度使幕，又入观察使幕，历任国史馆修撰，膳部、比部、司勋员外郎，黄州、池州、睦州刺史等职。</a:t>
            </a:r>
            <a:endParaRPr lang="en-US" altLang="zh-CN" sz="3600" b="1" i="0">
              <a:solidFill>
                <a:srgbClr val="1E1E1E"/>
              </a:solidFill>
              <a:effectLst/>
              <a:latin typeface="楷体" panose="02010609060101010101" pitchFamily="49" charset="-122"/>
              <a:ea typeface="楷体" panose="02010609060101010101" pitchFamily="49" charset="-122"/>
            </a:endParaRPr>
          </a:p>
          <a:p>
            <a:r>
              <a:rPr lang="zh-CN" altLang="en-US" sz="3600" b="1">
                <a:latin typeface="楷体" panose="02010609060101010101" pitchFamily="49" charset="-122"/>
                <a:ea typeface="楷体" panose="02010609060101010101" pitchFamily="49" charset="-122"/>
              </a:rPr>
              <a:t>    因晚年居长安南樊川别墅，故后世称“杜樊川”，著有</a:t>
            </a:r>
            <a:r>
              <a:rPr lang="en-US" altLang="zh-CN" sz="3600" b="1">
                <a:latin typeface="楷体" panose="02010609060101010101" pitchFamily="49" charset="-122"/>
                <a:ea typeface="楷体" panose="02010609060101010101" pitchFamily="49" charset="-122"/>
              </a:rPr>
              <a:t>《</a:t>
            </a:r>
            <a:r>
              <a:rPr lang="zh-CN" altLang="en-US" sz="3600" b="1">
                <a:latin typeface="楷体" panose="02010609060101010101" pitchFamily="49" charset="-122"/>
                <a:ea typeface="楷体" panose="02010609060101010101" pitchFamily="49" charset="-122"/>
              </a:rPr>
              <a:t>樊川文集</a:t>
            </a:r>
            <a:r>
              <a:rPr lang="en-US" altLang="zh-CN" sz="3600" b="1">
                <a:latin typeface="楷体" panose="02010609060101010101" pitchFamily="49" charset="-122"/>
                <a:ea typeface="楷体" panose="02010609060101010101" pitchFamily="49" charset="-122"/>
              </a:rPr>
              <a:t>》</a:t>
            </a:r>
            <a:r>
              <a:rPr lang="zh-CN" altLang="en-US" sz="3600" b="1">
                <a:latin typeface="楷体" panose="02010609060101010101" pitchFamily="49" charset="-122"/>
                <a:ea typeface="楷体" panose="02010609060101010101" pitchFamily="49" charset="-122"/>
              </a:rPr>
              <a:t>。杜牧的诗歌以七言绝句著称，内容以咏史抒怀为主，其诗英发俊爽，多切经世之物，在晚唐成就颇高。与李商隐并称“小李杜”。</a:t>
            </a: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Unix 3.10 unknown"/>
  <p:tag name="AS_RELEASE_DATE" val="2020.11.30"/>
  <p:tag name="AS_TITLE" val="Aspose.Slides for Java"/>
  <p:tag name="AS_VERSION" val="20.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2811</Words>
  <Application>Microsoft Office PowerPoint</Application>
  <PresentationFormat>自定义</PresentationFormat>
  <Paragraphs>238</Paragraphs>
  <Slides>36</Slides>
  <Notes>0</Notes>
  <HiddenSlides>0</HiddenSlides>
  <MMClips>0</MMClips>
  <ScaleCrop>false</ScaleCrop>
  <HeadingPairs>
    <vt:vector size="4" baseType="variant">
      <vt:variant>
        <vt:lpstr>主题</vt:lpstr>
      </vt:variant>
      <vt:variant>
        <vt:i4>3</vt:i4>
      </vt:variant>
      <vt:variant>
        <vt:lpstr>幻灯片标题</vt:lpstr>
      </vt:variant>
      <vt:variant>
        <vt:i4>36</vt:i4>
      </vt:variant>
    </vt:vector>
  </HeadingPairs>
  <TitlesOfParts>
    <vt:vector size="39" baseType="lpstr">
      <vt:lpstr>Office 主题​​</vt:lpstr>
      <vt:lpstr>自定义设计方案</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2021-04-27T17:02:07Z</cp:lastPrinted>
  <dcterms:created xsi:type="dcterms:W3CDTF">2021-04-27T17:02:07Z</dcterms:created>
  <dcterms:modified xsi:type="dcterms:W3CDTF">2021-05-04T08:00:51Z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