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notesSlides/notesSlide85.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4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89"/>
  </p:notesMasterIdLst>
  <p:sldIdLst>
    <p:sldId id="256" r:id="rId2"/>
    <p:sldId id="260" r:id="rId3"/>
    <p:sldId id="261" r:id="rId4"/>
    <p:sldId id="262" r:id="rId5"/>
    <p:sldId id="263" r:id="rId6"/>
    <p:sldId id="264" r:id="rId7"/>
    <p:sldId id="265" r:id="rId8"/>
    <p:sldId id="266" r:id="rId9"/>
    <p:sldId id="268" r:id="rId10"/>
    <p:sldId id="270" r:id="rId11"/>
    <p:sldId id="271" r:id="rId12"/>
    <p:sldId id="272" r:id="rId13"/>
    <p:sldId id="273" r:id="rId14"/>
    <p:sldId id="274" r:id="rId15"/>
    <p:sldId id="275" r:id="rId16"/>
    <p:sldId id="276" r:id="rId17"/>
    <p:sldId id="277" r:id="rId18"/>
    <p:sldId id="278" r:id="rId19"/>
    <p:sldId id="279" r:id="rId20"/>
    <p:sldId id="280" r:id="rId21"/>
    <p:sldId id="281" r:id="rId22"/>
    <p:sldId id="282" r:id="rId23"/>
    <p:sldId id="283" r:id="rId24"/>
    <p:sldId id="284" r:id="rId25"/>
    <p:sldId id="285" r:id="rId26"/>
    <p:sldId id="286" r:id="rId27"/>
    <p:sldId id="287" r:id="rId28"/>
    <p:sldId id="288" r:id="rId29"/>
    <p:sldId id="290" r:id="rId30"/>
    <p:sldId id="291" r:id="rId31"/>
    <p:sldId id="292" r:id="rId32"/>
    <p:sldId id="293" r:id="rId33"/>
    <p:sldId id="294" r:id="rId34"/>
    <p:sldId id="295" r:id="rId35"/>
    <p:sldId id="296" r:id="rId36"/>
    <p:sldId id="297" r:id="rId37"/>
    <p:sldId id="298" r:id="rId38"/>
    <p:sldId id="299" r:id="rId39"/>
    <p:sldId id="300" r:id="rId40"/>
    <p:sldId id="301" r:id="rId41"/>
    <p:sldId id="302" r:id="rId42"/>
    <p:sldId id="303" r:id="rId43"/>
    <p:sldId id="304" r:id="rId44"/>
    <p:sldId id="305" r:id="rId45"/>
    <p:sldId id="306" r:id="rId46"/>
    <p:sldId id="307" r:id="rId47"/>
    <p:sldId id="308" r:id="rId48"/>
    <p:sldId id="309" r:id="rId49"/>
    <p:sldId id="310" r:id="rId50"/>
    <p:sldId id="311" r:id="rId51"/>
    <p:sldId id="312" r:id="rId52"/>
    <p:sldId id="314" r:id="rId53"/>
    <p:sldId id="316" r:id="rId54"/>
    <p:sldId id="317" r:id="rId55"/>
    <p:sldId id="318" r:id="rId56"/>
    <p:sldId id="319" r:id="rId57"/>
    <p:sldId id="320" r:id="rId58"/>
    <p:sldId id="321" r:id="rId59"/>
    <p:sldId id="322" r:id="rId60"/>
    <p:sldId id="323" r:id="rId61"/>
    <p:sldId id="324" r:id="rId62"/>
    <p:sldId id="325" r:id="rId63"/>
    <p:sldId id="326" r:id="rId64"/>
    <p:sldId id="327" r:id="rId65"/>
    <p:sldId id="328" r:id="rId66"/>
    <p:sldId id="329" r:id="rId67"/>
    <p:sldId id="330" r:id="rId68"/>
    <p:sldId id="331" r:id="rId69"/>
    <p:sldId id="332" r:id="rId70"/>
    <p:sldId id="333" r:id="rId71"/>
    <p:sldId id="335" r:id="rId72"/>
    <p:sldId id="336" r:id="rId73"/>
    <p:sldId id="337" r:id="rId74"/>
    <p:sldId id="339" r:id="rId75"/>
    <p:sldId id="340" r:id="rId76"/>
    <p:sldId id="341" r:id="rId77"/>
    <p:sldId id="342" r:id="rId78"/>
    <p:sldId id="343" r:id="rId79"/>
    <p:sldId id="344" r:id="rId80"/>
    <p:sldId id="345" r:id="rId81"/>
    <p:sldId id="346" r:id="rId82"/>
    <p:sldId id="347" r:id="rId83"/>
    <p:sldId id="348" r:id="rId84"/>
    <p:sldId id="349" r:id="rId85"/>
    <p:sldId id="351" r:id="rId86"/>
    <p:sldId id="352" r:id="rId87"/>
    <p:sldId id="353" r:id="rId88"/>
  </p:sldIdLst>
  <p:sldSz cx="9144000" cy="6840538"/>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78142" autoAdjust="0"/>
  </p:normalViewPr>
  <p:slideViewPr>
    <p:cSldViewPr>
      <p:cViewPr varScale="1">
        <p:scale>
          <a:sx n="74" d="100"/>
          <a:sy n="74" d="100"/>
        </p:scale>
        <p:origin x="-1470"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0A1AC24B-541A-44C5-95A4-740E71923A00}" type="datetimeFigureOut">
              <a:rPr lang="zh-CN" altLang="en-US"/>
              <a:pPr>
                <a:defRPr/>
              </a:pPr>
              <a:t>2016/7/19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3532A4E1-0A85-4E04-AE60-7C9DBD7C6B45}"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sp>
        <p:nvSpPr>
          <p:cNvPr id="2" name="矩形 23"/>
          <p:cNvSpPr/>
          <p:nvPr/>
        </p:nvSpPr>
        <p:spPr>
          <a:xfrm>
            <a:off x="7643813" y="0"/>
            <a:ext cx="1500187" cy="561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3" name="Picture 2" descr="C:\Users\Administrator\Desktop\未标题-3.png"/>
          <p:cNvPicPr>
            <a:picLocks noChangeAspect="1" noChangeArrowheads="1"/>
          </p:cNvPicPr>
          <p:nvPr/>
        </p:nvPicPr>
        <p:blipFill>
          <a:blip r:embed="rId2"/>
          <a:srcRect/>
          <a:stretch>
            <a:fillRect/>
          </a:stretch>
        </p:blipFill>
        <p:spPr bwMode="auto">
          <a:xfrm>
            <a:off x="711200" y="222250"/>
            <a:ext cx="642938" cy="319088"/>
          </a:xfrm>
          <a:prstGeom prst="rect">
            <a:avLst/>
          </a:prstGeom>
          <a:noFill/>
          <a:ln w="9525">
            <a:noFill/>
            <a:miter lim="800000"/>
            <a:headEnd/>
            <a:tailEnd/>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标题和内容">
    <p:spTree>
      <p:nvGrpSpPr>
        <p:cNvPr id="1" name=""/>
        <p:cNvGrpSpPr/>
        <p:nvPr/>
      </p:nvGrpSpPr>
      <p:grpSpPr>
        <a:xfrm>
          <a:off x="0" y="0"/>
          <a:ext cx="0" cy="0"/>
          <a:chOff x="0" y="0"/>
          <a:chExt cx="0" cy="0"/>
        </a:xfrm>
      </p:grpSpPr>
      <p:sp>
        <p:nvSpPr>
          <p:cNvPr id="2" name="矩形 23"/>
          <p:cNvSpPr/>
          <p:nvPr/>
        </p:nvSpPr>
        <p:spPr>
          <a:xfrm>
            <a:off x="7643813" y="0"/>
            <a:ext cx="1500187" cy="561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3" name="Picture 1" descr="C:\Users\Administrator\Desktop\未标题-2.png"/>
          <p:cNvPicPr>
            <a:picLocks noChangeAspect="1" noChangeArrowheads="1"/>
          </p:cNvPicPr>
          <p:nvPr/>
        </p:nvPicPr>
        <p:blipFill>
          <a:blip r:embed="rId2"/>
          <a:srcRect l="24910" t="5843" b="86040"/>
          <a:stretch>
            <a:fillRect/>
          </a:stretch>
        </p:blipFill>
        <p:spPr bwMode="auto">
          <a:xfrm>
            <a:off x="2366963" y="190500"/>
            <a:ext cx="4516437" cy="374650"/>
          </a:xfrm>
          <a:prstGeom prst="rect">
            <a:avLst/>
          </a:prstGeom>
          <a:noFill/>
          <a:ln w="9525">
            <a:noFill/>
            <a:miter lim="800000"/>
            <a:headEnd/>
            <a:tailEnd/>
          </a:ln>
        </p:spPr>
      </p:pic>
      <p:pic>
        <p:nvPicPr>
          <p:cNvPr id="4" name="Picture 2" descr="C:\Users\Administrator\Desktop\未标题-3.png"/>
          <p:cNvPicPr>
            <a:picLocks noChangeAspect="1" noChangeArrowheads="1"/>
          </p:cNvPicPr>
          <p:nvPr/>
        </p:nvPicPr>
        <p:blipFill>
          <a:blip r:embed="rId3"/>
          <a:srcRect/>
          <a:stretch>
            <a:fillRect/>
          </a:stretch>
        </p:blipFill>
        <p:spPr bwMode="auto">
          <a:xfrm>
            <a:off x="711200" y="222250"/>
            <a:ext cx="642938" cy="319088"/>
          </a:xfrm>
          <a:prstGeom prst="rect">
            <a:avLst/>
          </a:prstGeom>
          <a:noFill/>
          <a:ln w="9525">
            <a:noFill/>
            <a:miter lim="800000"/>
            <a:headEnd/>
            <a:tailEnd/>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cSld name="1_标题和内容">
    <p:spTree>
      <p:nvGrpSpPr>
        <p:cNvPr id="1" name=""/>
        <p:cNvGrpSpPr/>
        <p:nvPr/>
      </p:nvGrpSpPr>
      <p:grpSpPr>
        <a:xfrm>
          <a:off x="0" y="0"/>
          <a:ext cx="0" cy="0"/>
          <a:chOff x="0" y="0"/>
          <a:chExt cx="0" cy="0"/>
        </a:xfrm>
      </p:grpSpPr>
      <p:sp>
        <p:nvSpPr>
          <p:cNvPr id="2" name="矩形 23"/>
          <p:cNvSpPr/>
          <p:nvPr/>
        </p:nvSpPr>
        <p:spPr>
          <a:xfrm>
            <a:off x="7643813" y="0"/>
            <a:ext cx="1500187" cy="561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3" name="Picture 1" descr="C:\Users\Administrator\Desktop\未标题-2.png"/>
          <p:cNvPicPr>
            <a:picLocks noChangeAspect="1" noChangeArrowheads="1"/>
          </p:cNvPicPr>
          <p:nvPr/>
        </p:nvPicPr>
        <p:blipFill>
          <a:blip r:embed="rId2"/>
          <a:srcRect l="24910" t="5843" b="86040"/>
          <a:stretch>
            <a:fillRect/>
          </a:stretch>
        </p:blipFill>
        <p:spPr bwMode="auto">
          <a:xfrm>
            <a:off x="2366963" y="190500"/>
            <a:ext cx="4516437" cy="374650"/>
          </a:xfrm>
          <a:prstGeom prst="rect">
            <a:avLst/>
          </a:prstGeom>
          <a:noFill/>
          <a:ln w="9525">
            <a:noFill/>
            <a:miter lim="800000"/>
            <a:headEnd/>
            <a:tailEnd/>
          </a:ln>
        </p:spPr>
      </p:pic>
      <p:pic>
        <p:nvPicPr>
          <p:cNvPr id="4" name="Picture 2" descr="C:\Users\Administrator\Desktop\未标题-3.png"/>
          <p:cNvPicPr>
            <a:picLocks noChangeAspect="1" noChangeArrowheads="1"/>
          </p:cNvPicPr>
          <p:nvPr/>
        </p:nvPicPr>
        <p:blipFill>
          <a:blip r:embed="rId3"/>
          <a:srcRect/>
          <a:stretch>
            <a:fillRect/>
          </a:stretch>
        </p:blipFill>
        <p:spPr bwMode="auto">
          <a:xfrm>
            <a:off x="711200" y="222250"/>
            <a:ext cx="642938" cy="319088"/>
          </a:xfrm>
          <a:prstGeom prst="rect">
            <a:avLst/>
          </a:prstGeom>
          <a:noFill/>
          <a:ln w="9525">
            <a:noFill/>
            <a:miter lim="800000"/>
            <a:headEnd/>
            <a:tailEnd/>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2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4" name="矩形 23"/>
          <p:cNvSpPr/>
          <p:nvPr/>
        </p:nvSpPr>
        <p:spPr>
          <a:xfrm>
            <a:off x="7643813" y="0"/>
            <a:ext cx="1500187" cy="561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027" name="Picture 2" descr="C:\Users\Administrator\Desktop\未标题-3.png"/>
          <p:cNvPicPr>
            <a:picLocks noChangeAspect="1" noChangeArrowheads="1"/>
          </p:cNvPicPr>
          <p:nvPr/>
        </p:nvPicPr>
        <p:blipFill>
          <a:blip r:embed="rId7"/>
          <a:srcRect/>
          <a:stretch>
            <a:fillRect/>
          </a:stretch>
        </p:blipFill>
        <p:spPr bwMode="auto">
          <a:xfrm>
            <a:off x="711200" y="222250"/>
            <a:ext cx="642938" cy="31908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77" r:id="rId5"/>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0.xml"/><Relationship Id="rId1" Type="http://schemas.openxmlformats.org/officeDocument/2006/relationships/slideLayout" Target="../slideLayouts/slideLayout5.xml"/><Relationship Id="rId4" Type="http://schemas.openxmlformats.org/officeDocument/2006/relationships/image" Target="../media/image4.jpeg"/></Relationships>
</file>

<file path=ppt/slides/_rels/slide4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6.xml"/><Relationship Id="rId1" Type="http://schemas.openxmlformats.org/officeDocument/2006/relationships/slideLayout" Target="../slideLayouts/slideLayout5.xml"/><Relationship Id="rId4" Type="http://schemas.openxmlformats.org/officeDocument/2006/relationships/image" Target="../media/image4.jpeg"/></Relationships>
</file>

<file path=ppt/slides/_rels/slide4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1.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3.xml"/><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5.xml"/><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7.xml"/><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8.xml"/><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9.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0.xml"/><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1.xml"/><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2.xml"/><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3.xml"/><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84.xml"/><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85.xml"/><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86.xml"/><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8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1835150" y="2411413"/>
            <a:ext cx="4752975" cy="657225"/>
          </a:xfrm>
          <a:prstGeom prst="rect">
            <a:avLst/>
          </a:prstGeom>
        </p:spPr>
        <p:txBody>
          <a:bodyPr>
            <a:normAutofit/>
          </a:bodyPr>
          <a:lstStyle/>
          <a:p>
            <a:pPr algn="ctr" fontAlgn="auto">
              <a:spcAft>
                <a:spcPts val="0"/>
              </a:spcAft>
              <a:defRPr/>
            </a:pPr>
            <a:r>
              <a:rPr lang="zh-CN" altLang="en-US" sz="3600" b="1" dirty="0">
                <a:latin typeface="黑体" pitchFamily="2" charset="-122"/>
                <a:ea typeface="黑体" pitchFamily="2" charset="-122"/>
                <a:cs typeface="+mj-cs"/>
              </a:rPr>
              <a:t>课标版  语文</a:t>
            </a:r>
          </a:p>
        </p:txBody>
      </p:sp>
      <p:sp>
        <p:nvSpPr>
          <p:cNvPr id="3" name="标题 1"/>
          <p:cNvSpPr txBox="1">
            <a:spLocks noChangeArrowheads="1"/>
          </p:cNvSpPr>
          <p:nvPr/>
        </p:nvSpPr>
        <p:spPr bwMode="auto">
          <a:xfrm>
            <a:off x="-180975" y="4211638"/>
            <a:ext cx="9144000" cy="500062"/>
          </a:xfrm>
          <a:prstGeom prst="rect">
            <a:avLst/>
          </a:prstGeom>
          <a:noFill/>
          <a:ln w="9525">
            <a:noFill/>
            <a:miter lim="800000"/>
            <a:headEnd/>
            <a:tailEnd/>
          </a:ln>
        </p:spPr>
        <p:txBody>
          <a:bodyPr anchor="ctr"/>
          <a:lstStyle/>
          <a:p>
            <a:pPr algn="ctr" eaLnBrk="0" fontAlgn="auto" latinLnBrk="1" hangingPunct="0">
              <a:spcBef>
                <a:spcPts val="141"/>
              </a:spcBef>
              <a:spcAft>
                <a:spcPts val="0"/>
              </a:spcAft>
              <a:defRPr/>
            </a:pPr>
            <a:r>
              <a:rPr lang="zh-CN" altLang="en-US" sz="3000" kern="0" dirty="0">
                <a:solidFill>
                  <a:srgbClr val="000000"/>
                </a:solidFill>
                <a:latin typeface="Times New Roman" pitchFamily="65" charset="-122"/>
                <a:ea typeface="黑体" pitchFamily="65" charset="-122"/>
              </a:rPr>
              <a:t>专题二　辨析并修改病句</a:t>
            </a:r>
            <a:endParaRPr lang="zh-CN" altLang="en-US" sz="3000" dirty="0">
              <a:latin typeface="+mn-lt"/>
              <a:ea typeface="+mn-e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614988"/>
          </a:xfrm>
          <a:prstGeom prst="rect">
            <a:avLst/>
          </a:prstGeom>
          <a:noFill/>
        </p:spPr>
        <p:txBody>
          <a:bodyPr lIns="0" tIns="0" rIns="0" bIns="0">
            <a:spAutoFit/>
          </a:bodyPr>
          <a:lstStyle/>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考点一　语序不当</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语序不当指在一个句子中,组成这个句子的某些成分由于所处的位置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不当而造成的一种语病现象,主要类型有:多项定语排列顺序不当;多项状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语排列顺序不当;定语状语混淆,位置不当;虚词位置不当;主客体颠倒;并列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词语排列顺序不当;分句间次序不当;等等。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1.多项定语排列顺序不当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多项定语的排列顺序一般是:①表领属关系或时间、处所的词语或短语;②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指名称或数量的短语;③动词或动词短语;④形容词或形容词短语;⑤名词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或名词短语。另外,带“的”的定语一般放在不带“的”的定语前。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如:她是我们学校的(表领属)一位(数量)有20多年教学经验的(动词短语)优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秀的(形容词)女(形容词)数学(名词)教师。</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如果不按这个顺序排列就是语序不当,读起来别扭。</a:t>
            </a:r>
            <a:endParaRPr lang="zh-CN" altLang="en-US" dirty="0">
              <a:latin typeface="+mn-lt"/>
              <a:ea typeface="+mn-ea"/>
            </a:endParaRPr>
          </a:p>
        </p:txBody>
      </p:sp>
      <p:grpSp>
        <p:nvGrpSpPr>
          <p:cNvPr id="26626" name="组合 2"/>
          <p:cNvGrpSpPr>
            <a:grpSpLocks/>
          </p:cNvGrpSpPr>
          <p:nvPr/>
        </p:nvGrpSpPr>
        <p:grpSpPr bwMode="auto">
          <a:xfrm>
            <a:off x="3571875" y="633413"/>
            <a:ext cx="2000250" cy="614362"/>
            <a:chOff x="3571875" y="1314450"/>
            <a:chExt cx="2000250" cy="613584"/>
          </a:xfrm>
        </p:grpSpPr>
        <p:sp>
          <p:nvSpPr>
            <p:cNvPr id="4" name="对角圆角矩形 3"/>
            <p:cNvSpPr/>
            <p:nvPr/>
          </p:nvSpPr>
          <p:spPr>
            <a:xfrm>
              <a:off x="3571875" y="1314450"/>
              <a:ext cx="2000250" cy="561263"/>
            </a:xfrm>
            <a:prstGeom prst="round2DiagRect">
              <a:avLst/>
            </a:prstGeom>
            <a:solidFill>
              <a:srgbClr val="AA649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rgbClr val="00B0F0"/>
                  </a:solidFill>
                </a:ln>
              </a:endParaRPr>
            </a:p>
          </p:txBody>
        </p:sp>
        <p:sp>
          <p:nvSpPr>
            <p:cNvPr id="26628" name="TextBox 9"/>
            <p:cNvSpPr txBox="1">
              <a:spLocks noChangeArrowheads="1"/>
            </p:cNvSpPr>
            <p:nvPr/>
          </p:nvSpPr>
          <p:spPr bwMode="auto">
            <a:xfrm>
              <a:off x="3638550" y="1343259"/>
              <a:ext cx="1857376" cy="584775"/>
            </a:xfrm>
            <a:prstGeom prst="rect">
              <a:avLst/>
            </a:prstGeom>
            <a:noFill/>
            <a:ln w="9525">
              <a:noFill/>
              <a:miter lim="800000"/>
              <a:headEnd/>
              <a:tailEnd/>
            </a:ln>
          </p:spPr>
          <p:txBody>
            <a:bodyPr>
              <a:spAutoFit/>
            </a:bodyPr>
            <a:lstStyle/>
            <a:p>
              <a:pPr algn="ctr" fontAlgn="t"/>
              <a:r>
                <a:rPr lang="zh-CN" altLang="en-US" sz="3200" b="1">
                  <a:solidFill>
                    <a:schemeClr val="bg1"/>
                  </a:solidFill>
                  <a:latin typeface="黑体" pitchFamily="49" charset="-122"/>
                  <a:ea typeface="黑体" pitchFamily="49" charset="-122"/>
                </a:rPr>
                <a:t>考点突破</a:t>
              </a: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2.多项状语排列顺序不当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多项状语排列顺序一般是:①表目的或原因的介宾短语;②表时间的名词或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介宾短语;③表处所的名词或介宾短语;④副词(表范围或频率);⑤形容词或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动词(表情态);⑥表对象的介宾短语。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如:那位失主为表谢意(表目的),昨天(时间)在电视台(地点)又(表频率)诚挚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地(表情态)为他(表对象)点了一首歌。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3.定语状语混淆,位置不当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如:这个问题在群众中广泛引起了议论。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“广泛”应移至“议论”前作定语,改为“引起了广泛的议论”。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又如:这是一个无疑的英明决策。</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“无疑”应移至“是”前作状语,改为“这无疑是一个英明的决策”。</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4.虚词位置不当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如:如果趁现在不赶快检查一下代耕工作,眼前的地就锄不好。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“不”应移到“趁现在”之前。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又如:他如果不能实事求是,事业就会受到损失。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“如果”应移到“他”之前。两个分句共用一个主语时,关联词语在主语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后边;不共用主语时,关联词语在主语前边。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又如:他把这个问题不放在心上。</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“不”应移到介词结构“把这个问题”之前。“把”字句和“被”字句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中有否定词,应将否定词放在“把”“被”之前。</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5.主客体颠倒</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如:焦裕禄这个名字对于青年人可能还有些陌生,可对于四十岁以上的人却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是很熟悉的。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句子陈述的主体应是“青年人”和“四十岁以上的人”,而不是“焦裕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禄”。这个句子的毛病就出在主客体颠倒上,应改为“青年人对于焦裕禄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这个名字可能还有些陌生,可四十岁以上的人对于这个名字却是很熟悉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又如:去年的学习成绩和今年比较起来大不相同。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我们比较一先一后两件事,一般总是以后者为主体,应是“今年的学习成绩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和去年比较起来大不相同”。</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6.并列词语排列顺序不当</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并列词语中的各项,要注意其轻重、先后、大小的关系,否则容易出现错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如:在这次会议上,大家讨论并提出了许多问题。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应先“提出”后“讨论”。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又如:我们要从县内外、省内外、乡内外的实际情况出发。</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应把“乡内外”调到“县内外”之前,形成范围由小到大的顺序。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并列短语可按下列方法排序: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(1)依时间先后排序。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如:秋收、秋耕、秋种,都要忙完了。(秋季耕作的先后顺序)</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(2)依空间距离排序。</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如:牧民们骑着骏马,健美的身姿映衬在蓝天、雪山和绿草之间。(人们观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察事物由上到下的顺序)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(3)依范围大小排序。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如:至少,也当浸渍了亲族、师友、爱人的心。(范围排序可由大到小,也可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由小到大。此处为由大到小)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(4)依程度轻重排序。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如:千百年来,人们一直怀恨他们,憎恶他们,咒骂他们。(程度上一层加深一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(5)依情感流程排序。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如:她没有什么法子让一个有钱的体面人认识她,了解她,爱她,娶她。</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(6)依时局变化排序。</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如:和谈失败了,欺骗不行了,战争揭幕了。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(7)依数目常规排序。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如:用墨如泼,汩汩滔滔,虽十、百、千字亦在所不惜。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(8)依成绩名次排序。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如:中国、乌克兰和俄罗斯分获第二十七届奥运会男子体操团体总分前三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(9)依法定位置排序。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如:党委、人大、政府和政协四大部门齐心合力抓经济,带领人民奔小康。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(10)依对应承接排序。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如:小琳的爸爸是医生,妈妈是教师,哥哥是军人。他们分别在自己的岗位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上救死扶伤,教书育人,站岗放哨。</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7.分句间次序不当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在承接复句、递进复句中,分句之间的次序分别有先后和轻重关系,如果颠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倒了,就会造成分句间次序不当。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如:他跳下池塘,来到池边,很快就游过去了。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应将“跳下池塘”与“来到池边”互换位置。因为这两个分句的动作有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先后关系,不能颠倒。</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又如:闻一多先生,是大勇的革命烈士,是热情的优秀诗人,是卓越的学者。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正确语序为:闻一多先生,是卓越的学者,是热情的优秀诗人,是大勇的革命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烈士。</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00063" y="633413"/>
            <a:ext cx="8504237" cy="5753100"/>
          </a:xfrm>
          <a:prstGeom prst="rect">
            <a:avLst/>
          </a:prstGeom>
          <a:noFill/>
        </p:spPr>
        <p:txBody>
          <a:bodyPr lIns="0" tIns="0" rIns="0" bIns="0">
            <a:spAutoFit/>
          </a:bodyPr>
          <a:lstStyle/>
          <a:p>
            <a:pPr eaLnBrk="0" fontAlgn="auto" latinLnBrk="1" hangingPunct="0">
              <a:spcBef>
                <a:spcPts val="0"/>
              </a:spcBef>
              <a:spcAft>
                <a:spcPts val="0"/>
              </a:spcAft>
              <a:defRPr/>
            </a:pPr>
            <a:endParaRPr lang="zh-CN" altLang="en-US" sz="2400" dirty="0">
              <a:latin typeface="+mn-lt"/>
              <a:ea typeface="+mn-ea"/>
            </a:endParaRPr>
          </a:p>
          <a:p>
            <a:pPr eaLnBrk="0" fontAlgn="auto" latinLnBrk="1" hangingPunct="0">
              <a:spcBef>
                <a:spcPts val="0"/>
              </a:spcBef>
              <a:spcAft>
                <a:spcPts val="0"/>
              </a:spcAft>
              <a:defRPr/>
            </a:pPr>
            <a:r>
              <a:rPr lang="zh-CN" altLang="en-US" sz="2400" dirty="0">
                <a:latin typeface="+mn-lt"/>
                <a:ea typeface="+mn-ea"/>
              </a:rPr>
              <a:t> 对点演练</a:t>
            </a:r>
          </a:p>
          <a:p>
            <a:pPr eaLnBrk="0" fontAlgn="auto" latinLnBrk="1" hangingPunct="0">
              <a:spcBef>
                <a:spcPts val="0"/>
              </a:spcBef>
              <a:spcAft>
                <a:spcPts val="0"/>
              </a:spcAft>
              <a:defRPr/>
            </a:pPr>
            <a:r>
              <a:rPr lang="zh-CN" altLang="en-US" sz="2400" dirty="0">
                <a:latin typeface="+mn-lt"/>
                <a:ea typeface="+mn-ea"/>
              </a:rPr>
              <a:t>下面各句都有语序不当的问题</a:t>
            </a:r>
            <a:r>
              <a:rPr lang="en-US" altLang="zh-CN" sz="2400" dirty="0">
                <a:latin typeface="+mn-lt"/>
                <a:ea typeface="+mn-ea"/>
              </a:rPr>
              <a:t>,</a:t>
            </a:r>
            <a:r>
              <a:rPr lang="zh-CN" altLang="en-US" sz="2400" dirty="0">
                <a:latin typeface="+mn-lt"/>
                <a:ea typeface="+mn-ea"/>
              </a:rPr>
              <a:t>请指出具体的类型。</a:t>
            </a: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(1)全国规模最大的两栖爬行动物标本馆,已经收藏了10万多号标本,这些标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本几乎覆盖了所有中国的两栖爬行动物种类。</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(2)如果趁现在不赶快检查一下消防工作,就容易酿成火灾。</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(3)今年广东天气形势复杂,西江、北江可能出现五年一遇的洪水;省政府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要求各地立足防大汛、抢大险、抗大旱,做到排查在前、排险在前、预警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在前,确保群众的生命财产安全。</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(4)崇安髭蟾是武夷山区特有的两栖类珍稀动物,生活在海拔一千米左右的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高山溪水中,最初因五十年前在崇安发现而得名。</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(5)日本军国主义的侵略行为,对于具有民族自尊心的亚洲各国人民是不能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容忍的。</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p:txBody>
      </p:sp>
      <p:pic>
        <p:nvPicPr>
          <p:cNvPr id="43010" name="图片 3" descr="textimage10.jpeg"/>
          <p:cNvPicPr>
            <a:picLocks noChangeAspect="1"/>
          </p:cNvPicPr>
          <p:nvPr/>
        </p:nvPicPr>
        <p:blipFill>
          <a:blip r:embed="rId3"/>
          <a:srcRect/>
          <a:stretch>
            <a:fillRect/>
          </a:stretch>
        </p:blipFill>
        <p:spPr bwMode="auto">
          <a:xfrm>
            <a:off x="609600" y="1062038"/>
            <a:ext cx="123825" cy="200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5260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(6)甘肃移动公司向当地7所高校赠送400份《中国青年报》,老师、同学们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纷纷表示,此次活动不仅大大丰富了校园文化生活,而且让他们近距离地了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解了《中国青年报》。</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(7)作为一个全新的、相对成熟的行业,不仅电子商务在一定程度上改变了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人类的生活方式,也冲击了历史悠久的传统商业模式。</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(1)定语次序不当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(2)虚词位置不当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(3)短语次序不当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(4)状语次序不当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(5)主客体颠倒</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(6)分句位置不当</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(7)关联词语位置不当</a:t>
            </a:r>
            <a:endParaRPr lang="zh-CN" altLang="en-US" dirty="0">
              <a:latin typeface="+mn-lt"/>
              <a:ea typeface="+mn-ea"/>
            </a:endParaRPr>
          </a:p>
        </p:txBody>
      </p:sp>
      <p:pic>
        <p:nvPicPr>
          <p:cNvPr id="45058" name="图片 3" descr="textimage11.jpeg"/>
          <p:cNvPicPr>
            <a:picLocks noChangeAspect="1"/>
          </p:cNvPicPr>
          <p:nvPr/>
        </p:nvPicPr>
        <p:blipFill>
          <a:blip r:embed="rId3"/>
          <a:srcRect/>
          <a:stretch>
            <a:fillRect/>
          </a:stretch>
        </p:blipFill>
        <p:spPr bwMode="auto">
          <a:xfrm>
            <a:off x="542925" y="3597275"/>
            <a:ext cx="180975" cy="190500"/>
          </a:xfrm>
          <a:prstGeom prst="rect">
            <a:avLst/>
          </a:prstGeom>
          <a:noFill/>
          <a:ln w="9525">
            <a:noFill/>
            <a:miter lim="800000"/>
            <a:headEnd/>
            <a:tailEnd/>
          </a:ln>
        </p:spPr>
      </p:pic>
      <p:sp>
        <p:nvSpPr>
          <p:cNvPr id="7" name="矩形 6"/>
          <p:cNvSpPr/>
          <p:nvPr/>
        </p:nvSpPr>
        <p:spPr>
          <a:xfrm>
            <a:off x="0" y="3571875"/>
            <a:ext cx="9144000" cy="29924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1" name="组合 7"/>
          <p:cNvGrpSpPr>
            <a:grpSpLocks/>
          </p:cNvGrpSpPr>
          <p:nvPr/>
        </p:nvGrpSpPr>
        <p:grpSpPr bwMode="auto">
          <a:xfrm>
            <a:off x="542925" y="1343025"/>
            <a:ext cx="8505825" cy="5221288"/>
            <a:chOff x="543600" y="1062815"/>
            <a:chExt cx="8505000" cy="5220000"/>
          </a:xfrm>
        </p:grpSpPr>
        <p:sp>
          <p:nvSpPr>
            <p:cNvPr id="2" name="TextBox 2"/>
            <p:cNvSpPr txBox="1"/>
            <p:nvPr/>
          </p:nvSpPr>
          <p:spPr>
            <a:xfrm>
              <a:off x="543600" y="1062815"/>
              <a:ext cx="8505000" cy="52200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820" kern="0" spc="14579"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1072"/>
                </a:spcBef>
                <a:spcAft>
                  <a:spcPts val="0"/>
                </a:spcAft>
                <a:defRPr/>
              </a:pPr>
              <a:r>
                <a:rPr lang="zh-CN" altLang="en-US" sz="2012" kern="0" dirty="0">
                  <a:solidFill>
                    <a:srgbClr val="000000"/>
                  </a:solidFill>
                  <a:latin typeface="Times New Roman" pitchFamily="65" charset="-122"/>
                  <a:ea typeface="宋体" pitchFamily="65" charset="-122"/>
                </a:rPr>
                <a:t>1.(2015课标Ⅰ,14)下列各句中,没有语病的一句是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A.为纪念抗日战争暨世界反法西斯战争胜利70周年,从现在起到年底,国家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大剧院宣布将承办31场精心策划的演出。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B.这部小说中的“边缘人”是一个玩世不恭、富有破坏性却真实坦白的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群体,人们面对这类形象时会引起深深的思索。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C.根据国家统计局发布的数据,4月份我国居民消费价格指数出现自去年12</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月以来的最大涨幅,但仍低于相关机构的预测。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D.为进一步保障百姓餐桌安全,国家对施行已超过5年的《食品安全法》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做了修订,因加大了惩处力度而被冠以“史上最严”的称号。</a:t>
              </a:r>
              <a:endParaRPr lang="zh-CN" altLang="en-US" dirty="0">
                <a:latin typeface="+mn-lt"/>
                <a:ea typeface="+mn-ea"/>
              </a:endParaRPr>
            </a:p>
          </p:txBody>
        </p:sp>
        <p:pic>
          <p:nvPicPr>
            <p:cNvPr id="10243" name="图片 3" descr="textimage1.jpeg"/>
            <p:cNvPicPr>
              <a:picLocks noChangeAspect="1"/>
            </p:cNvPicPr>
            <p:nvPr/>
          </p:nvPicPr>
          <p:blipFill>
            <a:blip r:embed="rId3"/>
            <a:srcRect/>
            <a:stretch>
              <a:fillRect/>
            </a:stretch>
          </p:blipFill>
          <p:spPr bwMode="auto">
            <a:xfrm>
              <a:off x="571472" y="1491443"/>
              <a:ext cx="1368542" cy="383428"/>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(1)此句中“所有”表数量,而“中国”表领属,根据多项定语的排</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列规则可知,“中国”应放在“所有”之前。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(2)应将“不”移到“趁”前。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(3)“排查在前、排险在前、预警在前”应改为“预警在前、排查在前、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排险在前”。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(4)应将“最初”移到“五十年前”后。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(5)应改为“具有民族自尊心的亚洲各国人民,对于日本军国主义的侵略行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为是不能容忍的”。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(6)“不仅”“而且”后的内容应调换位置。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(7)应将“不仅”移到“电子商务”后。</a:t>
            </a:r>
            <a:endParaRPr lang="zh-CN" altLang="en-US" dirty="0">
              <a:latin typeface="+mn-lt"/>
              <a:ea typeface="+mn-ea"/>
            </a:endParaRPr>
          </a:p>
        </p:txBody>
      </p:sp>
      <p:pic>
        <p:nvPicPr>
          <p:cNvPr id="47106" name="图片 3" descr="textimage12.jpeg"/>
          <p:cNvPicPr>
            <a:picLocks noChangeAspect="1"/>
          </p:cNvPicPr>
          <p:nvPr/>
        </p:nvPicPr>
        <p:blipFill>
          <a:blip r:embed="rId3"/>
          <a:srcRect/>
          <a:stretch>
            <a:fillRect/>
          </a:stretch>
        </p:blipFill>
        <p:spPr bwMode="auto">
          <a:xfrm>
            <a:off x="500063" y="1276350"/>
            <a:ext cx="180975" cy="190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2114550"/>
            <a:ext cx="8505825" cy="27352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对于语序不当类病句,辨析时可以使用以下技巧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1.句中有关联词语,应检查关联词语位置是否恰当。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2.修饰语长的句子,即有多重状语或多重定语,应检查修饰语语序是否恰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3.句中有数量词语,应检查数量词语位置是否恰当。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4.分句较多的复句,应检查分句间语序是否恰当。</a:t>
            </a:r>
            <a:endParaRPr lang="zh-CN" altLang="en-US" dirty="0">
              <a:latin typeface="+mn-lt"/>
              <a:ea typeface="+mn-ea"/>
            </a:endParaRPr>
          </a:p>
        </p:txBody>
      </p:sp>
      <p:pic>
        <p:nvPicPr>
          <p:cNvPr id="49154" name="图片 3" descr="textimage13.jpeg"/>
          <p:cNvPicPr>
            <a:picLocks noChangeAspect="1"/>
          </p:cNvPicPr>
          <p:nvPr/>
        </p:nvPicPr>
        <p:blipFill>
          <a:blip r:embed="rId3"/>
          <a:srcRect/>
          <a:stretch>
            <a:fillRect/>
          </a:stretch>
        </p:blipFill>
        <p:spPr bwMode="auto">
          <a:xfrm>
            <a:off x="542925" y="1768475"/>
            <a:ext cx="8101013" cy="346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199063"/>
          </a:xfrm>
          <a:prstGeom prst="rect">
            <a:avLst/>
          </a:prstGeom>
          <a:noFill/>
        </p:spPr>
        <p:txBody>
          <a:bodyPr lIns="0" tIns="0" rIns="0" bIns="0">
            <a:spAutoFit/>
          </a:bodyPr>
          <a:lstStyle/>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考点二　搭配不当</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1.主语和谓语搭配不当</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这类语病的出现,常常因为主语和谓语是比较复杂的短语(并列短语居多),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造成多个主语共用同一个不能共用的谓语,或多个主语多个谓语不能对应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搭配。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如:他那崇高的革命品质和伟大的形象,经常浮现在我的脑海中。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主谓搭配不当,“品质”不能“浮现”。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2.主语和宾语搭配不当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如:只靠“管卡压”而不做实际工作的人,不给群众解决实际困难的人,是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一种极不负责任的工作态度。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“人是态度”显然讲不通,主语和宾语不搭配。</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3.动词和宾语搭配不当</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这类病句,或动词是不及物的(不能带宾语)而带上了宾语,或动词是及物的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但不能支配宾语对象,或动词不止一个,或宾语包括两处以上造成顾此失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彼。</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如:在印度软件工程师培训公司的协助下,青岛软件开发区培养、建设、储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备了一批职业化技术人才和管理人才。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动词“建设”与宾语“人才”搭配不当。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4.修饰语和中心词搭配不当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如:我们要下大决心,花大气力,争取在“十二五”期间把我国的教育事业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达到世界先进水平。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“把”字结构与谓语中心词“达到”不搭配,可将“把”改为“使”。</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5.两面与一面搭配不当</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如:电子工业能否迅速发展,并广泛渗透到各行各业中去,关键在于要加速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训练并造就一批专门人才。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“电子工业能否</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”是两面性的,而“关键在于要</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”则是一面性的,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前后不能搭配。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6.否定与肯定顾此失彼,搭配不当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如:到底要不要学好语文?是不是只要学好数理化就可以了?答案当然是否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定的。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上句中,该“答案”就顾此失彼,这是否定与肯定搭配不当的典型例子。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注意:此“搭配不当”与“否定不当”完全不一样,二者不可等同。</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811338"/>
            <a:ext cx="8505825" cy="325278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7.关联词搭配不当</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复句中一般用关联词把各分句连接起来,准确表达意思。关联词之间有比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较稳定的组合,不同的关联词表达的意思有区别,如果随意组合关联词,会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造成语病。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如:培养一代新风,不只是学校的事情,而是整个社会的事情。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关联词“不只是”与“而且是”是固定搭配,表示递进关系;关联词“不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是”与“而是”是固定搭配,表示转折关系。</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下面各句都有搭配不当的问题,请指出具体的类型。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(1)这次招聘,一半以上的应聘者曾多年担任外资企业的中高层管理岗位,有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较丰富的管理经验。</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(2)17世纪至18世纪,荷兰铸制著名的马剑银币,逐渐流入中国台湾和东南沿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海地区,至今在中国民间仍有不少收藏。</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(3)据悉,一种新型的袖珍电脑将亮相本届科博会,它采用语音输入、太阳能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供电,具有高雅、时尚、方便、环保的功能和作用。</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(4)对涉及百姓健康和公共利益的研发活动能否进行科学伦理的评价把关,</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是防止技术滥用、纠正科技应用偏差的重要保证。</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a:latin typeface="+mn-lt"/>
              <a:ea typeface="+mn-ea"/>
            </a:endParaRPr>
          </a:p>
        </p:txBody>
      </p:sp>
      <p:pic>
        <p:nvPicPr>
          <p:cNvPr id="59394" name="图片 3" descr="textimage14.jpeg"/>
          <p:cNvPicPr>
            <a:picLocks noChangeAspect="1"/>
          </p:cNvPicPr>
          <p:nvPr/>
        </p:nvPicPr>
        <p:blipFill>
          <a:blip r:embed="rId3"/>
          <a:srcRect/>
          <a:stretch>
            <a:fillRect/>
          </a:stretch>
        </p:blipFill>
        <p:spPr bwMode="auto">
          <a:xfrm>
            <a:off x="542925" y="1266825"/>
            <a:ext cx="123825" cy="200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(5)人们认为,团队有效性的关键因素不只是个体贡献的简单相加,而是能使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队员行动一致、互相配合的团队协作技能。</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(6)自1993年进入老龄化社会以来,我市老龄化速度加快。据统计,我市60周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岁以上的老龄人口已达145.6万,占总人口的17.7%,老龄人口高于全国平均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水平。</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(1)动宾搭配不当</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(2)主谓搭配不当</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(3)修饰语与中心语搭配不当</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(4)两面与一面搭配不当</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(5)关联词语搭配不当</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(6)主宾搭配不当</a:t>
            </a:r>
            <a:endParaRPr lang="zh-CN" altLang="en-US">
              <a:latin typeface="+mn-lt"/>
              <a:ea typeface="+mn-ea"/>
            </a:endParaRPr>
          </a:p>
        </p:txBody>
      </p:sp>
      <p:pic>
        <p:nvPicPr>
          <p:cNvPr id="61442" name="图片 3" descr="textimage15.jpeg"/>
          <p:cNvPicPr>
            <a:picLocks noChangeAspect="1"/>
          </p:cNvPicPr>
          <p:nvPr/>
        </p:nvPicPr>
        <p:blipFill>
          <a:blip r:embed="rId3"/>
          <a:srcRect/>
          <a:stretch>
            <a:fillRect/>
          </a:stretch>
        </p:blipFill>
        <p:spPr bwMode="auto">
          <a:xfrm>
            <a:off x="542925" y="3597275"/>
            <a:ext cx="180975" cy="190500"/>
          </a:xfrm>
          <a:prstGeom prst="rect">
            <a:avLst/>
          </a:prstGeom>
          <a:noFill/>
          <a:ln w="9525">
            <a:noFill/>
            <a:miter lim="800000"/>
            <a:headEnd/>
            <a:tailEnd/>
          </a:ln>
        </p:spPr>
      </p:pic>
      <p:sp>
        <p:nvSpPr>
          <p:cNvPr id="4" name="矩形 3"/>
          <p:cNvSpPr/>
          <p:nvPr/>
        </p:nvSpPr>
        <p:spPr>
          <a:xfrm>
            <a:off x="0" y="3500438"/>
            <a:ext cx="9144000" cy="2778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8928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(1)“担任”与“岗位”不搭配,可将“岗位”改为“职务”或</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“工作”。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(2)“逐渐流入中国台湾和东南沿海地区”一句的主语省略,致使本句的主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语成为前一分句的主语“荷兰”,导致主谓搭配不当。可在“铸制”后加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上助词“的”。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(3)“高雅、时尚、方便”不属于“功能和作用”,可将“功能和作用”改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为“特点”。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(4)该句前面的“能否”是正反两面,而后面的“防止技术滥用、纠正科技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应用偏差”仅是正面,为保持前后的一致性,可删去前面的“能否”。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(5)应将“不只是</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而是</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”改为“不是</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而是</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(6)</a:t>
            </a:r>
            <a:r>
              <a:rPr lang="zh-CN" altLang="en-US" kern="0" dirty="0">
                <a:solidFill>
                  <a:srgbClr val="000000"/>
                </a:solidFill>
                <a:latin typeface="Times New Roman" pitchFamily="65" charset="-122"/>
                <a:ea typeface="宋体" pitchFamily="65" charset="-122"/>
              </a:rPr>
              <a:t>此句中“老龄人口高于全国平均水平”主宾不搭配</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原因是主语“老龄</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人口”与宾语中心语“水平”不搭配。可在“老龄人口”与“高于”之</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间加上“的比例”。</a:t>
            </a:r>
            <a:endParaRPr lang="zh-CN" altLang="en-US" dirty="0">
              <a:latin typeface="+mn-lt"/>
              <a:ea typeface="+mn-ea"/>
            </a:endParaRPr>
          </a:p>
        </p:txBody>
      </p:sp>
      <p:pic>
        <p:nvPicPr>
          <p:cNvPr id="63490" name="图片 3" descr="textimage16.jpeg"/>
          <p:cNvPicPr>
            <a:picLocks noChangeAspect="1"/>
          </p:cNvPicPr>
          <p:nvPr/>
        </p:nvPicPr>
        <p:blipFill>
          <a:blip r:embed="rId3"/>
          <a:srcRect/>
          <a:stretch>
            <a:fillRect/>
          </a:stretch>
        </p:blipFill>
        <p:spPr bwMode="auto">
          <a:xfrm>
            <a:off x="542925" y="914400"/>
            <a:ext cx="180975" cy="190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2703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对于搭配不当类病句,辨析时可以使用以下技巧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1.句中有关联词语,检查是否关联词搭配不当。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2.“是”字句,检查是否动宾搭配不当。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3.句中有并列短语,检查是否彼此失应。</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4.句中有双面词语,检查是否前后失应。</a:t>
            </a:r>
            <a:r>
              <a:rPr lang="zh-CN" altLang="en-US" sz="1574" kern="0" spc="438" dirty="0">
                <a:solidFill>
                  <a:srgbClr val="000000"/>
                </a:solidFill>
                <a:latin typeface="Times New Roman" pitchFamily="65" charset="-122"/>
                <a:ea typeface="宋体" pitchFamily="65" charset="-122"/>
              </a:rPr>
              <a:t> </a:t>
            </a:r>
            <a:endParaRPr lang="zh-CN" altLang="en-US" dirty="0">
              <a:latin typeface="+mn-lt"/>
              <a:ea typeface="+mn-ea"/>
            </a:endParaRPr>
          </a:p>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考点三　成分残缺或赘余</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所谓成分残缺或赘余,指句子的主、谓、宾等主要成分或应该有的修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饰成分、关联词语等遗漏或者出现重复多余,使语意表述不清楚或者啰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唆。</a:t>
            </a:r>
            <a:endParaRPr lang="zh-CN" altLang="en-US" dirty="0">
              <a:latin typeface="+mn-lt"/>
              <a:ea typeface="+mn-ea"/>
            </a:endParaRPr>
          </a:p>
        </p:txBody>
      </p:sp>
      <p:pic>
        <p:nvPicPr>
          <p:cNvPr id="65538" name="图片 3" descr="textimage17.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59404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629" kern="0" spc="-204"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C　A.语序不当,应将“从现在起到年底”放到“将承办”之前,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并将“年底”后的逗号删去。B.不合逻辑,主客颠倒,最后一句应改为“这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类形象会引起人们深深的思索”。D.主语残缺,“因加大”前应补出主语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“新修订的《食品安全法》”。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2.(2015课标Ⅱ,14)下列各句中,没有语病的一句是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A.“地坛书市”曾经是北京市民非常喜爱的一个文化品牌,去年更名为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“北京书市”并落户朝阳公园后,依旧热情不减。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B.“丝绸之路经济带”横跨亚、非、欧三大洲,其形成与繁荣必将深刻影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响世界政治、经济格局,促进全球的和平与发展。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C.在那个民族独立和民族解放斗争风起云涌的时代,能激发人们的爱国热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情是评判一部文学作品好坏的非常重要的标准。</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D.</a:t>
            </a:r>
            <a:r>
              <a:rPr lang="zh-CN" altLang="en-US" kern="0" dirty="0">
                <a:solidFill>
                  <a:srgbClr val="000000"/>
                </a:solidFill>
                <a:latin typeface="Times New Roman" pitchFamily="65" charset="-122"/>
                <a:ea typeface="宋体" pitchFamily="65" charset="-122"/>
              </a:rPr>
              <a:t>父亲住院期间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梅兰每天晚上都陪伴在他身旁</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听他讲述一生中经历的种</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种苦难和幸福</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她就算再忙再累</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也不例外。</a:t>
            </a:r>
            <a:endParaRPr lang="zh-CN" altLang="en-US" dirty="0">
              <a:latin typeface="+mn-lt"/>
              <a:ea typeface="+mn-ea"/>
            </a:endParaRPr>
          </a:p>
        </p:txBody>
      </p:sp>
      <p:pic>
        <p:nvPicPr>
          <p:cNvPr id="12290" name="图片 3" descr="textimage2.jpeg"/>
          <p:cNvPicPr>
            <a:picLocks noChangeAspect="1"/>
          </p:cNvPicPr>
          <p:nvPr/>
        </p:nvPicPr>
        <p:blipFill>
          <a:blip r:embed="rId3"/>
          <a:srcRect/>
          <a:stretch>
            <a:fillRect/>
          </a:stretch>
        </p:blipFill>
        <p:spPr bwMode="auto">
          <a:xfrm>
            <a:off x="604838" y="787400"/>
            <a:ext cx="180975" cy="190500"/>
          </a:xfrm>
          <a:prstGeom prst="rect">
            <a:avLst/>
          </a:prstGeom>
          <a:noFill/>
          <a:ln w="9525">
            <a:noFill/>
            <a:miter lim="800000"/>
            <a:headEnd/>
            <a:tailEnd/>
          </a:ln>
        </p:spPr>
      </p:pic>
      <p:sp>
        <p:nvSpPr>
          <p:cNvPr id="4" name="矩形 3"/>
          <p:cNvSpPr/>
          <p:nvPr/>
        </p:nvSpPr>
        <p:spPr>
          <a:xfrm>
            <a:off x="0" y="661988"/>
            <a:ext cx="9144000" cy="1857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1.主语残缺</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如:由于青少年心智尚未成熟,好奇心又强,对事物缺乏分辨力,容易被大众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媒介中的不良信息诱导,从而产生思想上、行为上的偏差。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滥用介词“由于”致使主语缺失,可将“由于”移到“青少年”后。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2.谓语残缺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如:当今的环境保护技术不仅做到了生产过程不浪费资源,不污染环境,保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证产品使用的清洁高效,而且产品使用后废弃物的有效回收和循环利用。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后一分句缺少谓语,可在“而且”后加“做到了”。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3.宾语残缺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如:最近,国家发改委下调了青霉素、罗红霉素等162个品种、近1 300个剂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型的药品,平均降幅是调整前规定价格的21%。</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“下调了”缺少宾语中心语,可在“药品”后加“价格”。</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4.附加成分残缺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如:球赛中张强和李丽夺得了男女冠军。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“夺得”前缺少必要的状语“分别”。</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又如:要想取得优异的成绩,必须付出劳动。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“劳动”前缺少必要的定语“艰辛的”。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5.成分赘余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所谓成分赘余,是指成分累赘多余,造成重复啰唆,影响表达效果简明的一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种语病。常见的有主语、谓语、定语等成分及助词“的”赘余的情况,下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面各举一例说明: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我们班的同学都好学,上课时我们都能认真听讲。(后半句主语赘余)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他正在进行打球,可上劲了。(谓语“进行”赘余)</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其实这是多虑的想法。(宾语“想法”赘余)</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我在心里由衷地感谢他们。(状语“在心里”赘余)</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这话里包含多少无声的潜台词啊!(定语“无声的”赘余)</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为精减字数,不得不略加删改一些。(补语“一些”赘余)</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由于历史动乱和气候的潮湿,珍贵的绘画损坏殆尽。(“气候”后“的”赘</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余)</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由于战云笼罩,叙利亚各大医院药品非常奇缺,很多伤员只能硬撑,形势十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分严峻。(状语“非常”赘余)</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常见的易造成赘余的还有“当前”和“当务之急”连用,“十分”和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“酷”连用,“十分”和“悬殊”连用,“防止”和“不”连用,“令人”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和“堪忧”连用,等等。</a:t>
            </a:r>
            <a:endParaRPr lang="zh-CN" altLang="en-US">
              <a:latin typeface="+mn-lt"/>
              <a:ea typeface="+mn-ea"/>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下面各句都有成分残缺或赘余的问题,请指出具体的类型。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(1)执法部门对向未成年人出售、出租或以其他方式传播反动、淫秽、暴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力、凶杀、封建迷信的图书报刊、音像制品,应依法从重处罚。</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(2)近年来,随着房地产市场的发展和商品房价格的持续上涨,引起了有关部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门的高度重视。</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(3)贝母是一种多年生草本植物,因其鳞茎具有止咳化痰、清热散结的神奇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功效,常常采集起来,加工成药材。</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a:latin typeface="+mn-lt"/>
              <a:ea typeface="+mn-ea"/>
            </a:endParaRPr>
          </a:p>
        </p:txBody>
      </p:sp>
      <p:pic>
        <p:nvPicPr>
          <p:cNvPr id="73730" name="图片 3" descr="textimage18.jpeg"/>
          <p:cNvPicPr>
            <a:picLocks noChangeAspect="1"/>
          </p:cNvPicPr>
          <p:nvPr/>
        </p:nvPicPr>
        <p:blipFill>
          <a:blip r:embed="rId3"/>
          <a:srcRect/>
          <a:stretch>
            <a:fillRect/>
          </a:stretch>
        </p:blipFill>
        <p:spPr bwMode="auto">
          <a:xfrm>
            <a:off x="504825" y="1304925"/>
            <a:ext cx="123825" cy="200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(4)新“旅游法”的颁布实施,让很多旅行社必须面对新规定带来的各种新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问题,不少旅行社正从过去拼价格向未来拼服务转型的阵痛。</a:t>
            </a:r>
            <a:r>
              <a:rPr lang="zh-CN" altLang="en-US" sz="1806" kern="0" spc="20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(5)虽然有国家资源做支撑,但面临重重困难,国有企业能取得现在这样的成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绩,确实可说堪称不易。</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(1)宾语中心语残缺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(2)主语残缺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(3)介词残缺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(4)谓语残缺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(5)成分赘余</a:t>
            </a:r>
            <a:endParaRPr lang="zh-CN" altLang="en-US" dirty="0">
              <a:latin typeface="+mn-lt"/>
              <a:ea typeface="+mn-ea"/>
            </a:endParaRPr>
          </a:p>
        </p:txBody>
      </p:sp>
      <p:pic>
        <p:nvPicPr>
          <p:cNvPr id="75778" name="图片 3" descr="textimage19.jpeg"/>
          <p:cNvPicPr>
            <a:picLocks noChangeAspect="1"/>
          </p:cNvPicPr>
          <p:nvPr/>
        </p:nvPicPr>
        <p:blipFill>
          <a:blip r:embed="rId3"/>
          <a:srcRect/>
          <a:stretch>
            <a:fillRect/>
          </a:stretch>
        </p:blipFill>
        <p:spPr bwMode="auto">
          <a:xfrm>
            <a:off x="542925" y="3597275"/>
            <a:ext cx="180975" cy="190500"/>
          </a:xfrm>
          <a:prstGeom prst="rect">
            <a:avLst/>
          </a:prstGeom>
          <a:noFill/>
          <a:ln w="9525">
            <a:noFill/>
            <a:miter lim="800000"/>
            <a:headEnd/>
            <a:tailEnd/>
          </a:ln>
        </p:spPr>
      </p:pic>
      <p:sp>
        <p:nvSpPr>
          <p:cNvPr id="4" name="矩形 3"/>
          <p:cNvSpPr/>
          <p:nvPr/>
        </p:nvSpPr>
        <p:spPr>
          <a:xfrm>
            <a:off x="0" y="3563938"/>
            <a:ext cx="9144000" cy="22145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629" kern="0" spc="-204"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(1)介词“对”引导的对象缺失,可在“音像制品”后加“的组织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或个人”。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(2)滥用介词“随着”,致使句子主语缺失,应删去“随着”。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(3)“常常采集起来,加工成药材”一句缺少必要的介词,致使句子结构混乱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不清,可在“常常”后加介词“被”。</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(4)“不少旅行社正从过去拼价格向未来拼服务转型的阵痛”一句缺少谓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语动词,可在“不少旅行社正”后加谓语动词“经历”。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(5)“堪称”就是“可以称作”的意思,与前面的“可说”重复,可删去“可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说”。</a:t>
            </a:r>
            <a:endParaRPr lang="zh-CN" altLang="en-US" dirty="0">
              <a:latin typeface="+mn-lt"/>
              <a:ea typeface="+mn-ea"/>
            </a:endParaRPr>
          </a:p>
        </p:txBody>
      </p:sp>
      <p:pic>
        <p:nvPicPr>
          <p:cNvPr id="77826" name="图片 3" descr="textimage20.jpeg"/>
          <p:cNvPicPr>
            <a:picLocks noChangeAspect="1"/>
          </p:cNvPicPr>
          <p:nvPr/>
        </p:nvPicPr>
        <p:blipFill>
          <a:blip r:embed="rId3"/>
          <a:srcRect/>
          <a:stretch>
            <a:fillRect/>
          </a:stretch>
        </p:blipFill>
        <p:spPr bwMode="auto">
          <a:xfrm>
            <a:off x="542925" y="1268413"/>
            <a:ext cx="180975" cy="190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8736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对于成分残缺或赘余类病句,辨析时需注意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1.介词打头的句子,检查是否主语残缺。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2.定语过长的句子,检查动词是否带有宾语。有些谓语动词具有带长宾语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的功能,命题者会故意丢掉宾语部分的中心词。带长宾语的谓语动词有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“解决”“发展”“开展”“采用”“扩大”“提高”“进行”“进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入”“证明”“讲述”“发现”“希望”“要求”等。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3.句中有“否则”,检查是否同义重复。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4.有隐性词语出现,检查是否同义重复。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5.句中有并列短语,检查是否意义包含。</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6.句中有虚词出现,检查是否虚词多余。</a:t>
            </a:r>
            <a:endParaRPr lang="zh-CN" altLang="en-US">
              <a:latin typeface="+mn-lt"/>
              <a:ea typeface="+mn-ea"/>
            </a:endParaRPr>
          </a:p>
        </p:txBody>
      </p:sp>
      <p:pic>
        <p:nvPicPr>
          <p:cNvPr id="79874" name="图片 3" descr="textimage21.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735513"/>
          </a:xfrm>
          <a:prstGeom prst="rect">
            <a:avLst/>
          </a:prstGeom>
          <a:noFill/>
        </p:spPr>
        <p:txBody>
          <a:bodyPr lIns="0" tIns="0" rIns="0" bIns="0">
            <a:spAutoFit/>
          </a:bodyPr>
          <a:lstStyle/>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考点四　结构混乱</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结构混乱,即把不同的句式、不同的表述方式糅合在一个句子中。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1.句式杂糅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命题者时而用这种结构,时而用那种结构,结果造成句式杂糅。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如:纪念馆分为序厅、抗倭、抗英、抗法、抗日、尾厅六部分组成,充分显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示了中华儿女不畏强暴、自强不息的民族精神。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“由</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组成”和“分为</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”两种结构混合,可删去“组成”或将“分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为”改为“由”。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又如:大师的这段经历非常重要,但流传的说法不一,而所有的当事人、知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情人都已去世,我们斟酌以后拟采用大师儿子所讲的为准。</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“拟采用”和“为准”杂糅,可改为“我们斟酌以后拟采用大师儿子的说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法”或“我们斟酌以后以大师儿子所讲的为准”。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2.中途易辙</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一句话说了一半,忽然另起炉灶,重来一句。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如:中国人民自从接受了马列主义思想之后,中国的革命就在毛泽东同志的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领导下大大改了样子。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“中国人民</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马列主义思想之后”就怎么样?作者不接下去说,却用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“中国的革命”另起一句。可改为“自从中国人民</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之后,中国的革命</a:t>
            </a:r>
            <a:r>
              <a:rPr>
                <a:latin typeface="+mn-lt"/>
                <a:ea typeface="+mn-ea"/>
              </a:rPr>
              <a:t/>
            </a:r>
            <a:br>
              <a:rPr>
                <a:latin typeface="+mn-lt"/>
                <a:ea typeface="+mn-ea"/>
              </a:rPr>
            </a:b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3.藕断丝连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一句话的结构已经完整,却把它的最后一部分用作另一句的开头。</a:t>
            </a:r>
            <a:endParaRPr lang="zh-CN" altLang="en-US">
              <a:latin typeface="+mn-lt"/>
              <a:ea typeface="+mn-ea"/>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如:我们向政府提意见是人民的责任。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把“我们向政府提意见”和“向政府提意见是人民的责任”两句话杂糅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在一起了,应删去“我们”。</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4.反客为主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把上半句主语以外的成分用作下半句的主语,因而纠缠不清。</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如:当匪徒们偷袭游击队的时候,被游击队反包围,歼灭了无数匪军。</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“被游击队反包围”的主语是“匪军”,但“歼灭了无数匪军”的主语只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能是“游击队”,作者却不加交代。应改为“当</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的时候,游击队实行反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包围,歼灭了无数匪军”。</a:t>
            </a:r>
            <a:endParaRPr lang="zh-CN" altLang="en-US">
              <a:latin typeface="+mn-lt"/>
              <a:ea typeface="+mn-ea"/>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92163"/>
            <a:ext cx="8505825" cy="584358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B　A.结构混乱,偷换主语,应在“依旧”前加“市民”。C.搭配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不当,一面对两面,应在“能”后加“否”。D.成分赘余,“她就算再忙再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累,也不例外”中,“也不例外”既指“她”又指“每天晚上都陪伴在他身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旁”,有歧义,删去“她”。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3.(2014课标Ⅰ,14)下列各句中,没有语病的一句是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A.作为古希腊哲学家,他在本体论问题的论述中充满着辩证法,因此被誉为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“古代世界的黑格尔”。</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B.由此可见,当时的设计者们不仅希望该过程中艺术活动是富有创造性的,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而且技术活动也是富有创造性的。</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C.</a:t>
            </a:r>
            <a:r>
              <a:rPr lang="zh-CN" altLang="en-US" kern="0" dirty="0">
                <a:solidFill>
                  <a:srgbClr val="000000"/>
                </a:solidFill>
                <a:latin typeface="Times New Roman" pitchFamily="65" charset="-122"/>
                <a:ea typeface="宋体" pitchFamily="65" charset="-122"/>
              </a:rPr>
              <a:t>本书首次将各民族文学广泛载入中国文学通史</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但就其章节设置、阐释</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深度等方面依然有很大的改进空间。</a:t>
            </a:r>
            <a:endParaRPr lang="zh-CN" altLang="en-US" dirty="0">
              <a:latin typeface="+mn-lt"/>
              <a:ea typeface="+mn-ea"/>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D.</a:t>
            </a:r>
            <a:r>
              <a:rPr lang="zh-CN" altLang="en-US" kern="0" dirty="0">
                <a:solidFill>
                  <a:srgbClr val="000000"/>
                </a:solidFill>
                <a:latin typeface="Times New Roman" pitchFamily="65" charset="-122"/>
                <a:ea typeface="宋体" pitchFamily="65" charset="-122"/>
              </a:rPr>
              <a:t>古代神话虽然玄幻瑰奇</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但仍然来源于生活现实</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曲折地反映了先民们征</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服自然、追求美好生活的愿望。</a:t>
            </a:r>
            <a:endParaRPr lang="zh-CN" altLang="en-US" dirty="0">
              <a:latin typeface="+mn-lt"/>
              <a:ea typeface="+mn-ea"/>
            </a:endParaRPr>
          </a:p>
        </p:txBody>
      </p:sp>
      <p:pic>
        <p:nvPicPr>
          <p:cNvPr id="14338" name="图片 3" descr="textimage3.jpeg"/>
          <p:cNvPicPr>
            <a:picLocks noChangeAspect="1"/>
          </p:cNvPicPr>
          <p:nvPr/>
        </p:nvPicPr>
        <p:blipFill>
          <a:blip r:embed="rId3"/>
          <a:srcRect/>
          <a:stretch>
            <a:fillRect/>
          </a:stretch>
        </p:blipFill>
        <p:spPr bwMode="auto">
          <a:xfrm>
            <a:off x="571500" y="935038"/>
            <a:ext cx="180975" cy="190500"/>
          </a:xfrm>
          <a:prstGeom prst="rect">
            <a:avLst/>
          </a:prstGeom>
          <a:noFill/>
          <a:ln w="9525">
            <a:noFill/>
            <a:miter lim="800000"/>
            <a:headEnd/>
            <a:tailEnd/>
          </a:ln>
        </p:spPr>
      </p:pic>
      <p:sp>
        <p:nvSpPr>
          <p:cNvPr id="5" name="矩形 4"/>
          <p:cNvSpPr/>
          <p:nvPr/>
        </p:nvSpPr>
        <p:spPr>
          <a:xfrm>
            <a:off x="0" y="704850"/>
            <a:ext cx="9144000" cy="19288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下面各句都有结构混乱的问题,请指出具体的类型。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(1)责任感是沉甸甸的,为我们社会所需要,每个人都应该具备,在所有价值</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中它处于最高的位置是毋庸置疑的。</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(2)深陷债务危机的希腊和西班牙,失业率已经超过20%,主要是由于这两个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国家经济衰退和实施大规模财政紧缩政策所导致的。</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(3)七彩瀑布群,位于香格里拉县尼汝村的一个群山深处,一条名为“尼汝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河”的高原融雪河流和陡峭的山峰造就了这一旷世奇观。</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(1)藕断丝连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(2)句式杂糅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(3)中途易辙</a:t>
            </a:r>
            <a:endParaRPr lang="zh-CN" altLang="en-US" dirty="0">
              <a:latin typeface="+mn-lt"/>
              <a:ea typeface="+mn-ea"/>
            </a:endParaRPr>
          </a:p>
        </p:txBody>
      </p:sp>
      <p:pic>
        <p:nvPicPr>
          <p:cNvPr id="88066" name="图片 3" descr="textimage22.jpeg"/>
          <p:cNvPicPr>
            <a:picLocks noChangeAspect="1"/>
          </p:cNvPicPr>
          <p:nvPr/>
        </p:nvPicPr>
        <p:blipFill>
          <a:blip r:embed="rId3"/>
          <a:srcRect/>
          <a:stretch>
            <a:fillRect/>
          </a:stretch>
        </p:blipFill>
        <p:spPr bwMode="auto">
          <a:xfrm>
            <a:off x="542925" y="1266825"/>
            <a:ext cx="123825" cy="200025"/>
          </a:xfrm>
          <a:prstGeom prst="rect">
            <a:avLst/>
          </a:prstGeom>
          <a:noFill/>
          <a:ln w="9525">
            <a:noFill/>
            <a:miter lim="800000"/>
            <a:headEnd/>
            <a:tailEnd/>
          </a:ln>
        </p:spPr>
      </p:pic>
      <p:pic>
        <p:nvPicPr>
          <p:cNvPr id="88067" name="图片 4" descr="textimage23.jpeg"/>
          <p:cNvPicPr>
            <a:picLocks noChangeAspect="1"/>
          </p:cNvPicPr>
          <p:nvPr/>
        </p:nvPicPr>
        <p:blipFill>
          <a:blip r:embed="rId4"/>
          <a:srcRect/>
          <a:stretch>
            <a:fillRect/>
          </a:stretch>
        </p:blipFill>
        <p:spPr bwMode="auto">
          <a:xfrm>
            <a:off x="542925" y="4992688"/>
            <a:ext cx="180975" cy="190500"/>
          </a:xfrm>
          <a:prstGeom prst="rect">
            <a:avLst/>
          </a:prstGeom>
          <a:noFill/>
          <a:ln w="9525">
            <a:noFill/>
            <a:miter lim="800000"/>
            <a:headEnd/>
            <a:tailEnd/>
          </a:ln>
        </p:spPr>
      </p:pic>
      <p:sp>
        <p:nvSpPr>
          <p:cNvPr id="5" name="矩形 4"/>
          <p:cNvSpPr/>
          <p:nvPr/>
        </p:nvSpPr>
        <p:spPr>
          <a:xfrm>
            <a:off x="0" y="4921250"/>
            <a:ext cx="9144000" cy="17764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57188" y="1776413"/>
            <a:ext cx="8504237" cy="37877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(1)应改为“责任感</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具备,在所有价值中它处于最高的位置,这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是毋庸置疑的”。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(2)可删去“所导致的”。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(3)句子前半部分的陈述对象是“七彩瀑布群”,而后半部分又易辙为“河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流”和“山峰”,可将后半部分改为“这一旷世奇观是由一条名为‘尼汝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河’的高原融雪河流和陡峭的山峰造就的”。</a:t>
            </a:r>
            <a:endParaRPr lang="zh-CN" altLang="en-US" dirty="0">
              <a:latin typeface="+mn-lt"/>
              <a:ea typeface="+mn-ea"/>
            </a:endParaRPr>
          </a:p>
        </p:txBody>
      </p:sp>
      <p:pic>
        <p:nvPicPr>
          <p:cNvPr id="90114" name="图片 3" descr="textimage24.jpeg"/>
          <p:cNvPicPr>
            <a:picLocks noChangeAspect="1"/>
          </p:cNvPicPr>
          <p:nvPr/>
        </p:nvPicPr>
        <p:blipFill>
          <a:blip r:embed="rId3"/>
          <a:srcRect/>
          <a:stretch>
            <a:fillRect/>
          </a:stretch>
        </p:blipFill>
        <p:spPr bwMode="auto">
          <a:xfrm>
            <a:off x="357188" y="1933575"/>
            <a:ext cx="180975" cy="1381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8736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对于结构混乱类病句,辨析时可以使用以下技巧</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1.见到宾语过长的句子,检查是否句式杂糅。</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2.识记常见的杂糅句式(括号内的为正确的表达形式,二者任选一种):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(1)本着</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为原则(本着</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原则,以</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为原则)</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(2)以</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即可(以</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为宜,</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即可)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(3)是为了</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为目的(以</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为目的,是为了</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(4)对于</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问题上(对于</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问题,在</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问题上)</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(5)由于</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下(由于</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,在</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(6)原因是</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造成的(原因是</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,是由</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造成的)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(7)经过</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下(经过</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,在</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下)</a:t>
            </a:r>
            <a:endParaRPr lang="zh-CN" altLang="en-US">
              <a:latin typeface="+mn-lt"/>
              <a:ea typeface="+mn-ea"/>
            </a:endParaRPr>
          </a:p>
        </p:txBody>
      </p:sp>
      <p:pic>
        <p:nvPicPr>
          <p:cNvPr id="92162" name="图片 3" descr="textimage25.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(8)是出于</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决定的(是出于</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,是由</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决定的)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(9)借口</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为名(借口</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,以</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为名)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(10)是因为</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的原因(是因为</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是原因)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(11)有</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组成(有</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,由</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组成)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(12)靠的是</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取得的(靠的是</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,是</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取得的)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(13)关键在于</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是十分重要的(关键在于</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是十分重要的)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(14)围绕以</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为中心(围绕</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中心,以</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为中心)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(15)大多以</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为主(大多是</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,以</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为主)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(16)成分是</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配制而成的(成分是</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,由</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配置而成的)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(17)是由于</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的结果(是由于</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,是</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的结果)</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99063"/>
          </a:xfrm>
          <a:prstGeom prst="rect">
            <a:avLst/>
          </a:prstGeom>
          <a:noFill/>
        </p:spPr>
        <p:txBody>
          <a:bodyPr lIns="0" tIns="0" rIns="0" bIns="0">
            <a:spAutoFit/>
          </a:bodyPr>
          <a:lstStyle/>
          <a:p>
            <a:pPr algn="ct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2400" b="1" kern="0" dirty="0">
                <a:solidFill>
                  <a:srgbClr val="000000"/>
                </a:solidFill>
                <a:latin typeface="Times New Roman" pitchFamily="65" charset="-122"/>
                <a:ea typeface="宋体" pitchFamily="65" charset="-122"/>
              </a:rPr>
              <a:t>考点五　表意不明</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表意不明就是句子表达的意思不清楚,不明了。其表现主要有两点: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1.歧义现象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即一句话具有多种解释从而让人不好把握的现象。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如:我要热汤。</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上句中的“热汤”,既可理解为一种东西(结构为偏正关系),又可理解为一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种行为(结构为动宾关系)。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2.指代不明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如:刘明和张君久别重逢,异常亲切,他马上给他点上一支香烟。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上句中,到底是谁给谁点烟,因两个“他”指代不明而无法确定。</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表意不明的原因:</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1.用词的原因</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某些兼类词运用不当会产生歧义。如“我要热饭”,形成歧义的原因在于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“热”是视为动词还是形容词。某些量词(如“两个”),即可限制人,也可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限制物,往往也会造成歧义,如“两个学校的老师”。此外,像“鸡不吃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了”这类句子中,主语是施动还是受动,也往往形成歧义。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2.结构的原因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结构层次的切分或停顿不同,会产生歧义。如“几个学校的领导”,就属此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类。此外,像“学习文件”一类,对结构关系的理解不同(是动宾,还是偏正)</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就形成不同的语意。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3.语音的原因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轻重音不同,也会造成歧义,如“他一个早晨就背会了三首古诗”,其中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“就”轻读,表明效率高;如果重读,则表明效率低。</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下面各句都有表意不明的问题,请指出具体的类型。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(1)警察反复观察了两个目击者提供的弹壳,并进行技术分析,确定它们和从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案发现场得到的弹壳并不是出自同一支枪。</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(2)熟悉他的人都知道,生活中的他不像在银幕上那样,是个性格开朗外向、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不拘小节的人。</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(1)歧义现象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(2)指代不明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(1)“两个”可以修饰“目击者”,也可以修饰“弹壳”,有歧义。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(2)“那样”既可以指“性格开朗外向、不拘小节”,也可以指不是“性格</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开朗外向、不拘小节”。</a:t>
            </a:r>
            <a:endParaRPr lang="zh-CN" altLang="en-US" dirty="0">
              <a:latin typeface="+mn-lt"/>
              <a:ea typeface="+mn-ea"/>
            </a:endParaRPr>
          </a:p>
        </p:txBody>
      </p:sp>
      <p:pic>
        <p:nvPicPr>
          <p:cNvPr id="100354" name="图片 3" descr="textimage26.jpeg"/>
          <p:cNvPicPr>
            <a:picLocks noChangeAspect="1"/>
          </p:cNvPicPr>
          <p:nvPr/>
        </p:nvPicPr>
        <p:blipFill>
          <a:blip r:embed="rId3"/>
          <a:srcRect/>
          <a:stretch>
            <a:fillRect/>
          </a:stretch>
        </p:blipFill>
        <p:spPr bwMode="auto">
          <a:xfrm>
            <a:off x="542925" y="1266825"/>
            <a:ext cx="123825" cy="200025"/>
          </a:xfrm>
          <a:prstGeom prst="rect">
            <a:avLst/>
          </a:prstGeom>
          <a:noFill/>
          <a:ln w="9525">
            <a:noFill/>
            <a:miter lim="800000"/>
            <a:headEnd/>
            <a:tailEnd/>
          </a:ln>
        </p:spPr>
      </p:pic>
      <p:pic>
        <p:nvPicPr>
          <p:cNvPr id="100355" name="图片 4" descr="textimage27.jpeg"/>
          <p:cNvPicPr>
            <a:picLocks noChangeAspect="1"/>
          </p:cNvPicPr>
          <p:nvPr/>
        </p:nvPicPr>
        <p:blipFill>
          <a:blip r:embed="rId4"/>
          <a:srcRect/>
          <a:stretch>
            <a:fillRect/>
          </a:stretch>
        </p:blipFill>
        <p:spPr bwMode="auto">
          <a:xfrm>
            <a:off x="542925" y="4062413"/>
            <a:ext cx="180975" cy="190500"/>
          </a:xfrm>
          <a:prstGeom prst="rect">
            <a:avLst/>
          </a:prstGeom>
          <a:noFill/>
          <a:ln w="9525">
            <a:noFill/>
            <a:miter lim="800000"/>
            <a:headEnd/>
            <a:tailEnd/>
          </a:ln>
        </p:spPr>
      </p:pic>
      <p:pic>
        <p:nvPicPr>
          <p:cNvPr id="100356" name="图片 5" descr="textimage28.jpeg"/>
          <p:cNvPicPr>
            <a:picLocks noChangeAspect="1"/>
          </p:cNvPicPr>
          <p:nvPr/>
        </p:nvPicPr>
        <p:blipFill>
          <a:blip r:embed="rId4"/>
          <a:srcRect/>
          <a:stretch>
            <a:fillRect/>
          </a:stretch>
        </p:blipFill>
        <p:spPr bwMode="auto">
          <a:xfrm>
            <a:off x="542925" y="4992688"/>
            <a:ext cx="180975" cy="190500"/>
          </a:xfrm>
          <a:prstGeom prst="rect">
            <a:avLst/>
          </a:prstGeom>
          <a:noFill/>
          <a:ln w="9525">
            <a:noFill/>
            <a:miter lim="800000"/>
            <a:headEnd/>
            <a:tailEnd/>
          </a:ln>
        </p:spPr>
      </p:pic>
      <p:sp>
        <p:nvSpPr>
          <p:cNvPr id="6" name="矩形 5"/>
          <p:cNvSpPr/>
          <p:nvPr/>
        </p:nvSpPr>
        <p:spPr>
          <a:xfrm>
            <a:off x="0" y="3992563"/>
            <a:ext cx="9144000" cy="228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2703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辨析表意不明的方法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1.锁定指代词,分析其所指代的内容是否确定。</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2.查看句意是否包含多个人、物、事。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3.抓住修饰语与中心语,看其具体指向。</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4.看停顿的位置不同是否有不同的理解。</a:t>
            </a:r>
            <a:r>
              <a:rPr lang="zh-CN" altLang="en-US" sz="1574" kern="0" spc="438" dirty="0">
                <a:solidFill>
                  <a:srgbClr val="000000"/>
                </a:solidFill>
                <a:latin typeface="Times New Roman" pitchFamily="65" charset="-122"/>
                <a:ea typeface="宋体" pitchFamily="65" charset="-122"/>
              </a:rPr>
              <a:t> </a:t>
            </a:r>
            <a:endParaRPr lang="zh-CN" altLang="en-US" dirty="0">
              <a:latin typeface="+mn-lt"/>
              <a:ea typeface="+mn-ea"/>
            </a:endParaRPr>
          </a:p>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考点六　不合逻辑</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不合逻辑指的是句子在事理上讲不通。</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1.自相矛盾</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如:十几年来,刘家村植树造林,挖沟防风固沙,基本上根除了风沙灾害。</a:t>
            </a:r>
            <a:endParaRPr lang="zh-CN" altLang="en-US" dirty="0">
              <a:latin typeface="+mn-lt"/>
              <a:ea typeface="+mn-ea"/>
            </a:endParaRPr>
          </a:p>
        </p:txBody>
      </p:sp>
      <p:pic>
        <p:nvPicPr>
          <p:cNvPr id="102402" name="图片 3" descr="textimage29.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“基本上”表示还没有完全解决,“根除”则表示从根本上解决了问题,两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者自相矛盾。</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2.范围不清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如:我国的江、河、湖、泽出产鱼、盐、虾、碱等水产。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“盐”“碱”不属于“水产”类,让它们与属“水产”的“鱼”“虾”并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列,就扩大了“水产”的范围,造成概念的混乱。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3.强加因果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如:几年来,长虹拥有了世界上规模最大、最先进的高品质背投生产线,因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而掌握了首屈一指的背投彩电核心技术,为今日的成功打下了坚实的基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逻辑错误,不能构成因果关系,应删去“因而”。</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4.主客倒置</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如:作为一名杰出的政治家和诗人,于谦为人正直,不畏强暴,他短暂而壮丽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的一生,是他那四句自勉诗的真实写照。</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句子后半部分主客倒置,应改为“他那四句自勉诗是他短暂而壮丽的一生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的真实写照”。</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5.否定不当</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如:没有一个人不承认今年农村形势这样好,不是落实了党的经济政策、调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动了农民积极性的结果。</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“没有”“不”“不是”,三重否定仍表示否定,这就把原来要表达的意思</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说反了。</a:t>
            </a:r>
            <a:endParaRPr lang="zh-CN" altLang="en-US">
              <a:latin typeface="+mn-lt"/>
              <a:ea typeface="+mn-ea"/>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3225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D　A.搭配不当,可改为“作为古希腊哲学家,他的有关本体论问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题的论述充满了辩证色彩,因此他被誉为‘古代世界的黑格尔’”。B.语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序不当,“不仅”应放在“过程中”的后面。C.结构混乱,可改为“但就其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章节设置、阐释深度等方面而言依然有很大的改进空间”,也可改为“但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在其章节设置、阐释深度等方面依然有很大的改进空间”。</a:t>
            </a:r>
            <a:endParaRPr lang="zh-CN" altLang="en-US" dirty="0">
              <a:latin typeface="+mn-lt"/>
              <a:ea typeface="+mn-ea"/>
            </a:endParaRPr>
          </a:p>
        </p:txBody>
      </p:sp>
      <p:pic>
        <p:nvPicPr>
          <p:cNvPr id="16386" name="图片 3" descr="textimage4.jpeg"/>
          <p:cNvPicPr>
            <a:picLocks noChangeAspect="1"/>
          </p:cNvPicPr>
          <p:nvPr/>
        </p:nvPicPr>
        <p:blipFill>
          <a:blip r:embed="rId3"/>
          <a:srcRect/>
          <a:stretch>
            <a:fillRect/>
          </a:stretch>
        </p:blipFill>
        <p:spPr bwMode="auto">
          <a:xfrm>
            <a:off x="500063" y="1276350"/>
            <a:ext cx="180975" cy="190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8545" name="组合 3"/>
          <p:cNvGrpSpPr>
            <a:grpSpLocks/>
          </p:cNvGrpSpPr>
          <p:nvPr/>
        </p:nvGrpSpPr>
        <p:grpSpPr bwMode="auto">
          <a:xfrm>
            <a:off x="428625" y="704850"/>
            <a:ext cx="8504238" cy="5940425"/>
            <a:chOff x="543600" y="1134000"/>
            <a:chExt cx="8505000" cy="5940344"/>
          </a:xfrm>
        </p:grpSpPr>
        <p:sp>
          <p:nvSpPr>
            <p:cNvPr id="2" name="TextBox 2"/>
            <p:cNvSpPr txBox="1"/>
            <p:nvPr/>
          </p:nvSpPr>
          <p:spPr>
            <a:xfrm>
              <a:off x="543600" y="1134000"/>
              <a:ext cx="8505000" cy="5940344"/>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下面各句都有不合逻辑的问题,请指出具体的类型。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(1)一项好的政策照理会带来好的效果,但在现阶段,必须强化阳光操作、民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主监督等制约措施,因为好经也要提防不被念歪。</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(2)大庆石化总公司的老少职工们同台竞赛,年轻职工积极踊跃,老年职工更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是不让须眉。</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(3)教育主管部门要求,各级各类学校学生的生活用品以及床上用品都应由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学生自主选购,不得统一配备。</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(4)智联网近日发布的调查显示,超过七成以上的用人企业不会优先录用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“海归”,用人成本太高、容易跳槽是用人者拒绝“海归”的主要原因。</a:t>
              </a:r>
              <a:r>
                <a:rPr dirty="0">
                  <a:latin typeface="+mn-lt"/>
                  <a:ea typeface="+mn-ea"/>
                </a:rPr>
                <a:t/>
              </a:r>
              <a:br>
                <a:rPr dirty="0">
                  <a:latin typeface="+mn-lt"/>
                  <a:ea typeface="+mn-ea"/>
                </a:rPr>
              </a:b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(5)</a:t>
              </a:r>
              <a:r>
                <a:rPr lang="zh-CN" altLang="en-US" kern="0" dirty="0">
                  <a:solidFill>
                    <a:srgbClr val="000000"/>
                  </a:solidFill>
                  <a:latin typeface="Times New Roman" pitchFamily="65" charset="-122"/>
                  <a:ea typeface="宋体" pitchFamily="65" charset="-122"/>
                </a:rPr>
                <a:t>塞林格的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麦田里的守望者</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不愧为美国当代文学中的“现代经典小说”之一</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因为现在部分高等学校和大多数中学已把它列为必读的课外读物之一。</a:t>
              </a:r>
              <a:r>
                <a:rPr lang="zh-CN" altLang="en-US" sz="1200" kern="0" spc="438" dirty="0">
                  <a:solidFill>
                    <a:srgbClr val="000000"/>
                  </a:solidFill>
                  <a:latin typeface="Times New Roman" pitchFamily="65" charset="-122"/>
                  <a:ea typeface="宋体" pitchFamily="65" charset="-122"/>
                </a:rPr>
                <a:t> </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　　　    </a:t>
              </a:r>
              <a:r>
                <a:rPr lang="en-US" altLang="zh-CN" kern="0" dirty="0">
                  <a:solidFill>
                    <a:srgbClr val="000000"/>
                  </a:solidFill>
                  <a:latin typeface="Times New Roman" pitchFamily="65" charset="-122"/>
                  <a:ea typeface="宋体" pitchFamily="65" charset="-122"/>
                </a:rPr>
                <a:t>)</a:t>
              </a:r>
              <a:endParaRPr lang="zh-CN" altLang="en-US" dirty="0">
                <a:latin typeface="+mn-lt"/>
                <a:ea typeface="+mn-ea"/>
              </a:endParaRPr>
            </a:p>
          </p:txBody>
        </p:sp>
        <p:pic>
          <p:nvPicPr>
            <p:cNvPr id="108547" name="图片 3" descr="textimage30.jpeg"/>
            <p:cNvPicPr>
              <a:picLocks noChangeAspect="1"/>
            </p:cNvPicPr>
            <p:nvPr/>
          </p:nvPicPr>
          <p:blipFill>
            <a:blip r:embed="rId3"/>
            <a:srcRect/>
            <a:stretch>
              <a:fillRect/>
            </a:stretch>
          </p:blipFill>
          <p:spPr bwMode="auto">
            <a:xfrm>
              <a:off x="543600" y="1266583"/>
              <a:ext cx="123825" cy="200024"/>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3784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(1)否定不当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(2)范围不清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(3)范围不清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(4)自相矛盾</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(5)强加因果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(1)“提防”与“不”连用,和句子本身要表达的意思正好相反,应</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删去“不”。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(2)“须眉”是男子的代称,“老年职工”与“须眉”相比较,不合逻辑。</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(3)“</a:t>
            </a:r>
            <a:r>
              <a:rPr lang="zh-CN" altLang="en-US" kern="0" dirty="0">
                <a:solidFill>
                  <a:srgbClr val="000000"/>
                </a:solidFill>
                <a:latin typeface="Times New Roman" pitchFamily="65" charset="-122"/>
                <a:ea typeface="宋体" pitchFamily="65" charset="-122"/>
              </a:rPr>
              <a:t>床上用品”从属于“生活用品”</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可删去“以及床上用品”。</a:t>
            </a:r>
            <a:endParaRPr lang="zh-CN" altLang="en-US" dirty="0">
              <a:latin typeface="+mn-lt"/>
              <a:ea typeface="+mn-ea"/>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(4)“</a:t>
            </a:r>
            <a:r>
              <a:rPr lang="zh-CN" altLang="en-US" kern="0" dirty="0">
                <a:solidFill>
                  <a:srgbClr val="000000"/>
                </a:solidFill>
                <a:latin typeface="Times New Roman" pitchFamily="65" charset="-122"/>
                <a:ea typeface="宋体" pitchFamily="65" charset="-122"/>
              </a:rPr>
              <a:t>超过”一词后应跟整数表示约数</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若再跟约数就是重复了</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超过”与</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“以上”</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可删去其一。</a:t>
            </a:r>
            <a:endParaRPr lang="zh-CN" altLang="en-US" dirty="0">
              <a:latin typeface="+mn-lt"/>
              <a:ea typeface="+mn-ea"/>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(5)</a:t>
            </a:r>
            <a:r>
              <a:rPr lang="zh-CN" altLang="en-US" kern="0" dirty="0">
                <a:solidFill>
                  <a:srgbClr val="000000"/>
                </a:solidFill>
                <a:latin typeface="Times New Roman" pitchFamily="65" charset="-122"/>
                <a:ea typeface="宋体" pitchFamily="65" charset="-122"/>
              </a:rPr>
              <a:t>列为课外读物不应是它成为“经典”的原因。</a:t>
            </a:r>
            <a:endParaRPr lang="zh-CN" altLang="en-US" dirty="0">
              <a:latin typeface="+mn-lt"/>
              <a:ea typeface="+mn-ea"/>
            </a:endParaRPr>
          </a:p>
        </p:txBody>
      </p:sp>
      <p:pic>
        <p:nvPicPr>
          <p:cNvPr id="110594" name="图片 3" descr="textimage31.jpeg"/>
          <p:cNvPicPr>
            <a:picLocks noChangeAspect="1"/>
          </p:cNvPicPr>
          <p:nvPr/>
        </p:nvPicPr>
        <p:blipFill>
          <a:blip r:embed="rId3"/>
          <a:srcRect/>
          <a:stretch>
            <a:fillRect/>
          </a:stretch>
        </p:blipFill>
        <p:spPr bwMode="auto">
          <a:xfrm>
            <a:off x="542925" y="1279525"/>
            <a:ext cx="180975" cy="190500"/>
          </a:xfrm>
          <a:prstGeom prst="rect">
            <a:avLst/>
          </a:prstGeom>
          <a:noFill/>
          <a:ln w="9525">
            <a:noFill/>
            <a:miter lim="800000"/>
            <a:headEnd/>
            <a:tailEnd/>
          </a:ln>
        </p:spPr>
      </p:pic>
      <p:pic>
        <p:nvPicPr>
          <p:cNvPr id="110595" name="图片 4" descr="textimage32.jpeg"/>
          <p:cNvPicPr>
            <a:picLocks noChangeAspect="1"/>
          </p:cNvPicPr>
          <p:nvPr/>
        </p:nvPicPr>
        <p:blipFill>
          <a:blip r:embed="rId3"/>
          <a:srcRect/>
          <a:stretch>
            <a:fillRect/>
          </a:stretch>
        </p:blipFill>
        <p:spPr bwMode="auto">
          <a:xfrm>
            <a:off x="542925" y="3606800"/>
            <a:ext cx="180975" cy="190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8736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辨析不合逻辑的方法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1.看多个并列的概念是否清楚,看多重否定中的否定是否弄错,看因果关系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中是否强加因果。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2.注意句中的一些表示范围(尤其是带有绝对意义的词,如“全”“都”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“凡”“从来”“历来”等)、表示判断、表示程度的词语,检查是否自相</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矛盾。</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3.抓住句子中带有否定意义的词语,如“否认”“禁止”“避免”等。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4.看是否数量误用,如“至少”与“以上”、“大约”与“左右”等。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5.看句子表达的意思是否符合事实、合乎事理。</a:t>
            </a:r>
            <a:endParaRPr lang="zh-CN" altLang="en-US" dirty="0">
              <a:latin typeface="+mn-lt"/>
              <a:ea typeface="+mn-ea"/>
            </a:endParaRPr>
          </a:p>
        </p:txBody>
      </p:sp>
      <p:pic>
        <p:nvPicPr>
          <p:cNvPr id="112642" name="图片 3" descr="textimage33.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28625" y="1414463"/>
            <a:ext cx="8504238" cy="522128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极易忽视的重复现象</a:t>
            </a:r>
            <a:endParaRPr lang="zh-CN" altLang="en-US" dirty="0">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　　1.下午我买了些卫生洁具。(“洁”有卫生、清洁之意,与“卫生”重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2.凯旋而归。(“凯旋”是“胜利归来”之意,与“归”重复)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3.加强德育教育。(“德育”指思想政治和道德品质的教育,与“教育”重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4.付诸于实践。(“诸”,兼词,相当于“之于”,“于”多余)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5.此事涉及到党群关系。(“及”即“到”,“到”多余)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6.加强国际间的文化交流。(“际”意为“彼此之间”,与“间”重复)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7.无声的潜台词。(“潜台词”都是无声的,意义隐含在字词的背后,“无声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的”多余)</a:t>
            </a:r>
            <a:endParaRPr lang="zh-CN" altLang="en-US" dirty="0">
              <a:latin typeface="+mn-lt"/>
              <a:ea typeface="+mn-ea"/>
            </a:endParaRPr>
          </a:p>
        </p:txBody>
      </p:sp>
      <p:pic>
        <p:nvPicPr>
          <p:cNvPr id="114690" name="图片 3" descr="textimage35.jpeg"/>
          <p:cNvPicPr>
            <a:picLocks noChangeAspect="1"/>
          </p:cNvPicPr>
          <p:nvPr/>
        </p:nvPicPr>
        <p:blipFill>
          <a:blip r:embed="rId3"/>
          <a:srcRect/>
          <a:stretch>
            <a:fillRect/>
          </a:stretch>
        </p:blipFill>
        <p:spPr bwMode="auto">
          <a:xfrm>
            <a:off x="576263" y="1506538"/>
            <a:ext cx="1238250" cy="376237"/>
          </a:xfrm>
          <a:prstGeom prst="rect">
            <a:avLst/>
          </a:prstGeom>
          <a:noFill/>
          <a:ln w="9525">
            <a:noFill/>
            <a:miter lim="800000"/>
            <a:headEnd/>
            <a:tailEnd/>
          </a:ln>
        </p:spPr>
      </p:pic>
      <p:grpSp>
        <p:nvGrpSpPr>
          <p:cNvPr id="114691" name="组合 3"/>
          <p:cNvGrpSpPr>
            <a:grpSpLocks/>
          </p:cNvGrpSpPr>
          <p:nvPr/>
        </p:nvGrpSpPr>
        <p:grpSpPr bwMode="auto">
          <a:xfrm>
            <a:off x="3143250" y="776288"/>
            <a:ext cx="2000250" cy="601662"/>
            <a:chOff x="3571875" y="1314450"/>
            <a:chExt cx="2000250" cy="600884"/>
          </a:xfrm>
        </p:grpSpPr>
        <p:sp>
          <p:nvSpPr>
            <p:cNvPr id="5" name="对角圆角矩形 4"/>
            <p:cNvSpPr/>
            <p:nvPr/>
          </p:nvSpPr>
          <p:spPr>
            <a:xfrm>
              <a:off x="3571875" y="1314450"/>
              <a:ext cx="2000250" cy="561248"/>
            </a:xfrm>
            <a:prstGeom prst="round2DiagRect">
              <a:avLst/>
            </a:prstGeom>
            <a:solidFill>
              <a:srgbClr val="AA649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rgbClr val="00B0F0"/>
                  </a:solidFill>
                </a:ln>
              </a:endParaRPr>
            </a:p>
          </p:txBody>
        </p:sp>
        <p:sp>
          <p:nvSpPr>
            <p:cNvPr id="114693" name="TextBox 5"/>
            <p:cNvSpPr txBox="1">
              <a:spLocks noChangeArrowheads="1"/>
            </p:cNvSpPr>
            <p:nvPr/>
          </p:nvSpPr>
          <p:spPr bwMode="auto">
            <a:xfrm>
              <a:off x="3638550" y="1330559"/>
              <a:ext cx="1857376" cy="584775"/>
            </a:xfrm>
            <a:prstGeom prst="rect">
              <a:avLst/>
            </a:prstGeom>
            <a:noFill/>
            <a:ln w="9525">
              <a:noFill/>
              <a:miter lim="800000"/>
              <a:headEnd/>
              <a:tailEnd/>
            </a:ln>
          </p:spPr>
          <p:txBody>
            <a:bodyPr>
              <a:spAutoFit/>
            </a:bodyPr>
            <a:lstStyle/>
            <a:p>
              <a:pPr algn="ctr" fontAlgn="t"/>
              <a:r>
                <a:rPr lang="zh-CN" altLang="en-US" sz="3200" b="1">
                  <a:solidFill>
                    <a:schemeClr val="bg1"/>
                  </a:solidFill>
                  <a:latin typeface="黑体" pitchFamily="49" charset="-122"/>
                  <a:ea typeface="黑体" pitchFamily="49" charset="-122"/>
                </a:rPr>
                <a:t>知识清单</a:t>
              </a:r>
            </a:p>
          </p:txBody>
        </p:sp>
      </p:gr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8.不时发生出使人不安的怪事来。(“发生”已表“出现”意,“出”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“来”多余)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9.这些莘莘学子。(“莘莘”形容众多,与“这些”重复)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10.切忌不要违规。(“切忌”,切实避免或防止。“不要”与“切忌”连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用,意思刚好相反)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11.报刊杂志。(“报刊”即报纸和杂志,“杂志”多余)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12.邂逅相遇。(“邂逅”即偶然遇见,与“相遇”重复)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13.学习先进楷模。(“楷模”即榜样、模范,与“先进”重复)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14.警匪力量悬殊很大。(“悬殊”意即“相差很远,很大”,与“很大”重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复)</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15.父亲也忍俊不禁地笑了起来。(“忍俊不禁”就是“忍不住要发笑”之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意,与“笑”重复)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16.到会的21名与会者。(“与会者”就是“到会的人”之意,与“到会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的”重复)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17.他亲眼目睹了南京大屠杀。(“目睹”有“亲眼”之意,与“亲眼”重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18.那人大约二十五六左右。(“大约”和“左右”都是表示约数的,重复)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19.欢迎市委领导到我校莅临指导工作。(“莅临”有“到某地”之意,再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用“到”,重复)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20.8月1日是截止日期的最后一天。(“截止日期”就是“最后一天”,重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复)</a:t>
            </a:r>
            <a:endParaRPr lang="zh-CN" altLang="en-US">
              <a:latin typeface="+mn-lt"/>
              <a:ea typeface="+mn-ea"/>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21.雨过天晴,天空格外明净多了。(“格外”和“多了”重复)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22.人来人往且特别多。(“人来人往”就是人“特别多”)</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23.班上出现了从来没有的空前的学习热情。(“从来没有的”就是“空前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的”,二者重复)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24.话语里带有扪心自问的自责。(“扪心自问”就已经含有“自责”的意</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思了,重复)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25.令人威慑的军事力量。(“威慑”就含有使动意义,与“令人”重复)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26.不要有过虑的想法。(“虑”就是“想”,应删去“有”“的想法”)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27.他无时无刻不忘为他人着想。(“无时无刻不”等于“时时刻刻都”,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再与“忘”搭配,意思刚好相反。可改“忘”为“记得”)</a:t>
            </a:r>
            <a:endParaRPr lang="zh-CN" altLang="en-US">
              <a:latin typeface="+mn-lt"/>
              <a:ea typeface="+mn-ea"/>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28.提出真知灼见的意见。(“真知灼见”意为“正确而深刻的认识或见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解”,与“意见”重复)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29.他们用相互的身子温暖着对方的身子。(“相互的”和“对方”重复)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30.这其中定有问题。(“其”就是“这”,重复)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31.他俩互相厮打。(“厮”即“互相”,重复)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32.十分罕见的古城遗址。(“罕”就有“十分”之意,重复)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33.被打得浑身遍体鳞伤。(“浑身”即“遍体”,重复)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34.爵士乐正方兴未艾。(“方”就是“正”,重复)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35.被人贻笑大方。(“贻笑大方”指被大方之家&lt;内行&gt;笑话,与“被”重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复)</a:t>
            </a:r>
            <a:endParaRPr lang="zh-CN" altLang="en-US">
              <a:latin typeface="+mn-lt"/>
              <a:ea typeface="+mn-ea"/>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36.对此不要抱过高的奢望。(“奢望”就是“过高、过分的希望”之意,</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重复)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37.他一气呵成地书就“还我河山”四字。(“呵成”就是“书就”之意,</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重复)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38.造成人民的生灵涂炭。(“生灵”指老百姓,与“人民”重复)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39.他似有难言之隐的苦衷。(“隐”就包含了“苦衷”,应删去“的苦</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衷”)</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40.我的拙见。(“拙见”是谦辞,意即我的意见,与“我的”重复)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41.你不要妄自菲薄你自己。(“妄自菲薄”中的“自”就是自己之意,与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“自己”重复)</a:t>
            </a:r>
            <a:endParaRPr lang="zh-CN" altLang="en-US">
              <a:latin typeface="+mn-lt"/>
              <a:ea typeface="+mn-ea"/>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42.托尔斯泰诞辰100周年纪念日。(“辰”,时日的意思。“诞辰”,出生的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时日,与“纪念日”重复,应改为“诞生100周年纪念日”或“100周年诞</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43.国庆51周年。(“国庆”即开国纪念日,可说“建国51周年”或“开国5</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1周年”)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44.您令郎。(“令”即“您”,重复)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45.《大地》的付梓刻印使他很兴奋。(把文稿交付刊印叫付梓,与“刻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印”重复)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46.曾经历任了学习委员、班长等职务。(“历”指过去的各次或多次,与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“曾经”重复)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47.最后他终于考上了清华大学。(“最后”与“终于”重复)</a:t>
            </a:r>
            <a:endParaRPr lang="zh-CN" altLang="en-US">
              <a:latin typeface="+mn-lt"/>
              <a:ea typeface="+mn-e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4768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4.(2014课标Ⅱ,14)下列各句中,没有语病的一句是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A.他在新作《世界史》的前言中系统地阐述了世界是个不可分割的整体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的观念,并将相关理论在该书的编撰中得到实施。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B.作为一名语文老师,他非常喜欢茅盾的小说,对茅盾的《子夜》曾反复阅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读,一直被翻得破烂不堪,只好重新装订。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C.《舌尖上的中国》这部风靡海内外的纪录片,用镜头展示烹饪技术,用美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味包裹乡愁,给观众带来了心灵的震撼。</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D.如果我们能够看准时机,把握机会,那么今天所投资百万元带来的效益,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恐怕是五年后投资千万元也比不上的。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答案    C　A.结构混乱,应改为“相关理论在该书的编撰中得以实施”</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或“将相关理论在该书的编撰中进行了实施”。</a:t>
            </a:r>
            <a:r>
              <a:rPr lang="en-US" altLang="zh-CN" kern="0" dirty="0">
                <a:solidFill>
                  <a:srgbClr val="000000"/>
                </a:solidFill>
                <a:latin typeface="Times New Roman" pitchFamily="65" charset="-122"/>
                <a:ea typeface="宋体" pitchFamily="65" charset="-122"/>
              </a:rPr>
              <a:t>B.</a:t>
            </a:r>
            <a:r>
              <a:rPr lang="zh-CN" altLang="en-US" kern="0" dirty="0">
                <a:solidFill>
                  <a:srgbClr val="000000"/>
                </a:solidFill>
                <a:latin typeface="Times New Roman" pitchFamily="65" charset="-122"/>
                <a:ea typeface="宋体" pitchFamily="65" charset="-122"/>
              </a:rPr>
              <a:t>结构混乱</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一直被翻得破烂不堪”一句暗换主语。</a:t>
            </a:r>
            <a:r>
              <a:rPr lang="en-US" altLang="zh-CN" kern="0" dirty="0">
                <a:solidFill>
                  <a:srgbClr val="000000"/>
                </a:solidFill>
                <a:latin typeface="Times New Roman" pitchFamily="65" charset="-122"/>
                <a:ea typeface="宋体" pitchFamily="65" charset="-122"/>
              </a:rPr>
              <a:t>D.</a:t>
            </a:r>
            <a:r>
              <a:rPr lang="zh-CN" altLang="en-US" kern="0" dirty="0">
                <a:solidFill>
                  <a:srgbClr val="000000"/>
                </a:solidFill>
                <a:latin typeface="Times New Roman" pitchFamily="65" charset="-122"/>
                <a:ea typeface="宋体" pitchFamily="65" charset="-122"/>
              </a:rPr>
              <a:t>语序不当</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所”字应放在“带来的效益”之前。</a:t>
            </a:r>
            <a:endParaRPr lang="zh-CN" altLang="en-US" dirty="0">
              <a:latin typeface="+mn-lt"/>
              <a:ea typeface="+mn-ea"/>
            </a:endParaRPr>
          </a:p>
        </p:txBody>
      </p:sp>
      <p:pic>
        <p:nvPicPr>
          <p:cNvPr id="18434" name="图片 3" descr="textimage5.jpeg"/>
          <p:cNvPicPr>
            <a:picLocks noChangeAspect="1"/>
          </p:cNvPicPr>
          <p:nvPr/>
        </p:nvPicPr>
        <p:blipFill>
          <a:blip r:embed="rId3"/>
          <a:srcRect/>
          <a:stretch>
            <a:fillRect/>
          </a:stretch>
        </p:blipFill>
        <p:spPr bwMode="auto">
          <a:xfrm>
            <a:off x="500063" y="5064125"/>
            <a:ext cx="180975" cy="190500"/>
          </a:xfrm>
          <a:prstGeom prst="rect">
            <a:avLst/>
          </a:prstGeom>
          <a:noFill/>
          <a:ln w="9525">
            <a:noFill/>
            <a:miter lim="800000"/>
            <a:headEnd/>
            <a:tailEnd/>
          </a:ln>
        </p:spPr>
      </p:pic>
      <p:sp>
        <p:nvSpPr>
          <p:cNvPr id="5" name="矩形 4"/>
          <p:cNvSpPr/>
          <p:nvPr/>
        </p:nvSpPr>
        <p:spPr>
          <a:xfrm>
            <a:off x="0" y="4992688"/>
            <a:ext cx="9144000" cy="1643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48.勿要吸烟。(“勿”表示劝阻或禁止,相当于“不要”,与“要”重复)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49.三十个芸芸众生。(“芸芸”有众多的意思,前面不能用表示数量的词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语,否则重复)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50.这是大家众所周知的。(“众”即大家,与“大家”重复)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51.使老百姓的生活安居乐业。(“生活”与“安居乐业”重复)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52.没有想到却受到了不虞之誉。(“不虞之誉”是没有想到的表扬,与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“没有想到”重复)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53.花花世界让人看得眼花缭乱。(“看”与“眼花缭乱”重复)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54.每天都要日理万机。(“每天”与“日”重复)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55.往事都历历在目地出现在眼前。(“出现在眼前”与“历历在目”重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复)</a:t>
            </a:r>
            <a:endParaRPr lang="zh-CN" altLang="en-US">
              <a:latin typeface="+mn-lt"/>
              <a:ea typeface="+mn-ea"/>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56.我心里一直耿耿于怀。(“心里”与“怀”重复)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57.令人难忘的教训刻骨铭心。(“刻骨铭心”已经是“令人难忘”的了,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重复)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58.他流下了感激涕零的泪水。(“感激涕零”意为感动得流下了眼泪,与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“泪水”重复)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59.他心里自惭形秽。(“自惭形秽”就是发自内心的一种感受,与“心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里”重复)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60.他达到了IT业最高的顶点。(“顶点”必定“最高”,与“最高”重复)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61.他羞得无地自容。(“无地自容”指十分害羞,与“羞得”重复)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62.慰问“非典”病人的信件连续不断地纷至沓来。(“纷至沓来”意为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“纷纷到来”,与“连续不断”重复)</a:t>
            </a:r>
            <a:endParaRPr lang="zh-CN" altLang="en-US">
              <a:latin typeface="+mn-lt"/>
              <a:ea typeface="+mn-ea"/>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63.我心里突然觉得恍然大悟了。(“恍然大悟”意为一下子明白过来,与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“心里突然觉得”重复)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64.控防“非典”是目前的当务之急。(“目前”与“当务之急”重复)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65.每个学生人手一本《邓小平文选》。(“人手”就是“每个人”之意,</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与“每个学生”重复)</a:t>
            </a:r>
            <a:endParaRPr lang="zh-CN" altLang="en-US">
              <a:latin typeface="+mn-lt"/>
              <a:ea typeface="+mn-ea"/>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与数字有关的语病</a:t>
            </a:r>
            <a:endParaRPr lang="zh-CN" altLang="en-US" dirty="0">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在语言运用实践中,我们经常会遇到与数字有关的语病,归纳起来,常见的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有以下几种错误类型: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1.“减少(缩小、降低、下降)</a:t>
            </a:r>
            <a:r>
              <a:rPr lang="zh-CN" altLang="en-US" sz="2012" kern="0" dirty="0">
                <a:solidFill>
                  <a:srgbClr val="000000"/>
                </a:solidFill>
                <a:latin typeface="Arial Narrow" pitchFamily="65" charset="-122"/>
                <a:ea typeface="Arial Unicode MS" pitchFamily="65" charset="-122"/>
              </a:rPr>
              <a:t>×</a:t>
            </a:r>
            <a:r>
              <a:rPr lang="zh-CN" altLang="en-US" sz="2012" kern="0" dirty="0">
                <a:solidFill>
                  <a:srgbClr val="000000"/>
                </a:solidFill>
                <a:latin typeface="Times New Roman" pitchFamily="65" charset="-122"/>
                <a:ea typeface="宋体" pitchFamily="65" charset="-122"/>
              </a:rPr>
              <a:t>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三T企业抓技术革新,今年比去年产量翻了一番,成本却下降了一倍。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“下降了一倍”则成本为零,这怎么可能?减少、缩小、降低和下降不能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成倍,后面只能跟分数或实际数量,如: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①经过革新,产品的体积比原来缩小了一半。</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②每件产品的成本下降了20元左右。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2.“平均分(成绩)都</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这次物理考试,全班的平均分都达到了85分。</a:t>
            </a:r>
            <a:endParaRPr lang="zh-CN" altLang="en-US" dirty="0">
              <a:latin typeface="+mn-lt"/>
              <a:ea typeface="+mn-ea"/>
            </a:endParaRPr>
          </a:p>
        </p:txBody>
      </p:sp>
      <p:pic>
        <p:nvPicPr>
          <p:cNvPr id="135170" name="图片 3" descr="textimage36.jpeg"/>
          <p:cNvPicPr>
            <a:picLocks noChangeAspect="1"/>
          </p:cNvPicPr>
          <p:nvPr/>
        </p:nvPicPr>
        <p:blipFill>
          <a:blip r:embed="rId3"/>
          <a:srcRect/>
          <a:stretch>
            <a:fillRect/>
          </a:stretch>
        </p:blipFill>
        <p:spPr bwMode="auto">
          <a:xfrm>
            <a:off x="587375" y="1193800"/>
            <a:ext cx="1446213" cy="4397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一门学科、一次考试,一个班级的平均分只能有一个,后面不能跟“都”。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当然,当学科不止一门,考试不止一次,或计算对象、范围并不固定单一时,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平均分就不止一个,在这种情况下,“平均分(成绩)都</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”的表述未必存</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在不妥,如:</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①这次期中考试,我班各门学科的平均成绩都超过了隔壁的二班,打了一个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翻身仗。(学科不止一门)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②两次物理考试,我班的平均成绩都不错。(考试不止一次)</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③这次比赛,男女同学的平均得分都不低。(计算对象、范围并不固定单</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3.“时速每小时</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”或“时速</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/小时”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①这种新型车每小时时速是220公里。</a:t>
            </a:r>
            <a:endParaRPr lang="zh-CN" altLang="en-US">
              <a:latin typeface="+mn-lt"/>
              <a:ea typeface="+mn-ea"/>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②他以350公里/小时的时速驶向终点,车子简直就要飞起来了。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“时速”即每小时的行驶速度,与“每小时”或“/小时”一起出现就显得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重复累赘。例①应删去“每小时”,例②应删去“/小时”,或把“时速”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改为“速度”。与之类似的还有“单位价格”“日均”“年均”等,如: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①这种电子元件每件的单位价格是15元。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②这种型号电冰箱的单位价格是每台3 288元。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③参观展览的人数很多,日均每天将近1 500人。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④这里有我国南方重要的货物中转码头,年货物吞吐量达到每年5 000万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件、台、日、年都属于“单位”,以上错误都属于重复累赘。</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4.“最多</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以下”和“至少</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以上”①他的年龄不大,最多五十岁以下。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②这个单位职工福利好,收入高,每月工资至少五千八百元以上。</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“最多”和“至少”只能跟上下极限点,不能跟一个范围,而“</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以上”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以下”都表示范围,因而“最多</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以下”和“至少</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以上”的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表述都存在语病。例①应删去“以下”,或删去“最多”而代之以“在”;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例②“以上”或“至少”使用一个即可。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5.“囊括</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中的</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由胡佳、彭勃、田亮、吴敏霞、郭晶晶等优秀运动员组成的中国跳水队,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在这次奥运会上,囊括了八枚金牌中的五枚,充分显示了跳水强国的实力。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“囊括”即把全部包罗在内,“八枚”中获得“五枚”,虽然不少,但也不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能称“囊括”,应改为“获得”。</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6.“大约(超过、将近)</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左右(上下、多)”</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①潘杰写了一封超过三千字以上的检举信。</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②老赵大约七十岁上下,可身板依然很硬朗。</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“超过”“大约”“将近”后面跟整数来表示约数,若其后再跟约数只会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造成表意不明,因而“大约(超过、将近)</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左右(上下、多)”这样的表述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存在语病,修改的办法是删前或除后,例①可删去“超过”或“以上”,例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②可删去“大约”或“上下”。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7.“一边有(是)</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这种表述未必存在语病,关键要看“一边”是否存在歧义。如:</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①树下坐着一位老人,一边有一个孩子。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②路的一边是一排商店,另一边则是废弃的工厂。</a:t>
            </a:r>
            <a:endParaRPr lang="zh-CN" altLang="en-US">
              <a:latin typeface="+mn-lt"/>
              <a:ea typeface="+mn-ea"/>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③他的身边有两个孩子,一边一个。</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例①的“一边”可以理解为“其中一边”,也可以理解为“每一边”,存在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歧义。例②和例③的“一边”分别理解为“其中一边”和“每一边”,不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存在歧义,不属于语病。</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8.“三季度”“四章”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这类表述未必存在语病,关键要看“三”“四”等数词是否存在基数与序</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数不明而造成歧义的问题。如:</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①我公司已经提前完成了三季度的生产任务。</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②三季度的销售额比前两个季度的总数还多了三个百分点。</a:t>
            </a:r>
            <a:endParaRPr lang="zh-CN" altLang="en-US">
              <a:latin typeface="+mn-lt"/>
              <a:ea typeface="+mn-ea"/>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例①中的“三季度”存在歧义,而它在例②中却表述明确。明确是基数还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是序数,才能消除歧义,这可以通过语境判断,如通过例②中的“比前两个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季度</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”可判断出“三季度”为序数。也可以采用基数和序数的明确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表示法,如表基数时在数词后增加“个”等量词,或用“两”代替“二”;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表序数时则在数词前增加“第”。</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9.“二十多个岁月”“几家新闻界的记者”“三个莘莘学子”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“岁月”“新闻界”“莘莘学子”属于集合性名词或短语,不能以“个”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“家”等为单位,“莘莘学子”中的“莘莘”表示大量,也与“三个”矛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盾。可以分别改为“二十多个年头”“几家新闻单位的记者”“三个学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生”。</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3292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5.(2013课标Ⅰ,14)下列各句中,没有语病的一句是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A.对于传说中这类拥有异常可怕力量的动物,尚武的古代欧洲人的真实心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态恐怕还是敬畏多于憎恶的。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B.杜绝过度治疗,除了加强宣传教育外,还要靠制度保障医疗机构正常运转,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调控盲目扩张的逐利行为。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C.作者观察细致,一泓清潭、汩汩流水、朗朗歌声,都能激发他的灵感,都能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从中找到抒情叙事的切入点。</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D.</a:t>
            </a:r>
            <a:r>
              <a:rPr lang="zh-CN" altLang="en-US" kern="0" dirty="0">
                <a:solidFill>
                  <a:srgbClr val="000000"/>
                </a:solidFill>
                <a:latin typeface="Times New Roman" pitchFamily="65" charset="-122"/>
                <a:ea typeface="宋体" pitchFamily="65" charset="-122"/>
              </a:rPr>
              <a:t>过于重视教育功能</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文学作品会出现理性捆绑感性</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思想大于形象</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甚至</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全无艺术性</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变成干巴巴的说教。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100" kern="0" spc="73" dirty="0">
                <a:solidFill>
                  <a:srgbClr val="000000"/>
                </a:solidFill>
                <a:latin typeface="Times New Roman" pitchFamily="65" charset="-122"/>
                <a:ea typeface="宋体" pitchFamily="65" charset="-122"/>
              </a:rPr>
              <a:t> </a:t>
            </a:r>
            <a:r>
              <a:rPr lang="zh-CN" altLang="en-US" kern="0" dirty="0">
                <a:solidFill>
                  <a:srgbClr val="000000"/>
                </a:solidFill>
                <a:latin typeface="Times New Roman" pitchFamily="65" charset="-122"/>
                <a:ea typeface="宋体" pitchFamily="65" charset="-122"/>
              </a:rPr>
              <a:t>答案    </a:t>
            </a:r>
            <a:r>
              <a:rPr lang="en-US" altLang="zh-CN" kern="0" dirty="0">
                <a:solidFill>
                  <a:srgbClr val="000000"/>
                </a:solidFill>
                <a:latin typeface="Times New Roman" pitchFamily="65" charset="-122"/>
                <a:ea typeface="宋体" pitchFamily="65" charset="-122"/>
              </a:rPr>
              <a:t>A</a:t>
            </a:r>
            <a:r>
              <a:rPr lang="zh-CN" altLang="en-US" kern="0" dirty="0">
                <a:solidFill>
                  <a:srgbClr val="000000"/>
                </a:solidFill>
                <a:latin typeface="Times New Roman" pitchFamily="65" charset="-122"/>
                <a:ea typeface="宋体" pitchFamily="65" charset="-122"/>
              </a:rPr>
              <a:t>　</a:t>
            </a:r>
            <a:r>
              <a:rPr lang="en-US" altLang="zh-CN" kern="0" dirty="0">
                <a:solidFill>
                  <a:srgbClr val="000000"/>
                </a:solidFill>
                <a:latin typeface="Times New Roman" pitchFamily="65" charset="-122"/>
                <a:ea typeface="宋体" pitchFamily="65" charset="-122"/>
              </a:rPr>
              <a:t>B.</a:t>
            </a:r>
            <a:r>
              <a:rPr lang="zh-CN" altLang="en-US" kern="0" dirty="0">
                <a:solidFill>
                  <a:srgbClr val="000000"/>
                </a:solidFill>
                <a:latin typeface="Times New Roman" pitchFamily="65" charset="-122"/>
                <a:ea typeface="宋体" pitchFamily="65" charset="-122"/>
              </a:rPr>
              <a:t>搭配不当</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调控”与“逐利行为”不搭配。</a:t>
            </a:r>
            <a:r>
              <a:rPr lang="en-US" altLang="zh-CN" kern="0" dirty="0">
                <a:solidFill>
                  <a:srgbClr val="000000"/>
                </a:solidFill>
                <a:latin typeface="Times New Roman" pitchFamily="65" charset="-122"/>
                <a:ea typeface="宋体" pitchFamily="65" charset="-122"/>
              </a:rPr>
              <a:t>C.</a:t>
            </a:r>
            <a:r>
              <a:rPr lang="zh-CN" altLang="en-US" kern="0" dirty="0">
                <a:solidFill>
                  <a:srgbClr val="000000"/>
                </a:solidFill>
                <a:latin typeface="Times New Roman" pitchFamily="65" charset="-122"/>
                <a:ea typeface="宋体" pitchFamily="65" charset="-122"/>
              </a:rPr>
              <a:t>搭配不当</a:t>
            </a:r>
            <a:r>
              <a:rPr lang="en-US" altLang="zh-CN"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“观察”与“歌声”不搭配</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结构混乱</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可在“从中”前加“让他”。</a:t>
            </a:r>
            <a:r>
              <a:rPr lang="en-US" altLang="zh-CN" kern="0" dirty="0">
                <a:solidFill>
                  <a:srgbClr val="000000"/>
                </a:solidFill>
                <a:latin typeface="Times New Roman" pitchFamily="65" charset="-122"/>
                <a:ea typeface="宋体" pitchFamily="65" charset="-122"/>
              </a:rPr>
              <a:t>D.</a:t>
            </a:r>
            <a:r>
              <a:rPr lang="zh-CN" altLang="en-US" kern="0" dirty="0">
                <a:solidFill>
                  <a:srgbClr val="000000"/>
                </a:solidFill>
                <a:latin typeface="Times New Roman" pitchFamily="65" charset="-122"/>
                <a:ea typeface="宋体" pitchFamily="65" charset="-122"/>
              </a:rPr>
              <a:t>成</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分残缺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出现”后缺宾语</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可在“说教”后加“的现象”。</a:t>
            </a:r>
            <a:endParaRPr lang="zh-CN" altLang="en-US" dirty="0">
              <a:latin typeface="+mn-lt"/>
              <a:ea typeface="+mn-ea"/>
            </a:endParaRPr>
          </a:p>
        </p:txBody>
      </p:sp>
      <p:pic>
        <p:nvPicPr>
          <p:cNvPr id="20482" name="图片 3" descr="textimage6.jpeg"/>
          <p:cNvPicPr>
            <a:picLocks noChangeAspect="1"/>
          </p:cNvPicPr>
          <p:nvPr/>
        </p:nvPicPr>
        <p:blipFill>
          <a:blip r:embed="rId3"/>
          <a:srcRect/>
          <a:stretch>
            <a:fillRect/>
          </a:stretch>
        </p:blipFill>
        <p:spPr bwMode="auto">
          <a:xfrm>
            <a:off x="500063" y="5302250"/>
            <a:ext cx="180975" cy="190500"/>
          </a:xfrm>
          <a:prstGeom prst="rect">
            <a:avLst/>
          </a:prstGeom>
          <a:noFill/>
          <a:ln w="9525">
            <a:noFill/>
            <a:miter lim="800000"/>
            <a:headEnd/>
            <a:tailEnd/>
          </a:ln>
        </p:spPr>
      </p:pic>
      <p:sp>
        <p:nvSpPr>
          <p:cNvPr id="4" name="矩形 3"/>
          <p:cNvSpPr/>
          <p:nvPr/>
        </p:nvSpPr>
        <p:spPr>
          <a:xfrm>
            <a:off x="0" y="5207000"/>
            <a:ext cx="9144000" cy="16335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8928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10.“20万朵花粉”</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不可数名词或名词性短语不能用数量词来修饰,因而这样的表述是错误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的。“20万朵花粉”可改为“20万朵花的花粉”。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11.“仨个”“俩个”</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“仨”和“俩”分别表示“三个”和“两个”,故应删去后面的“个”,也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可把“仨”“俩”分别改为“三”和“两”。</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12.数量的演算错误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①原单位价格1 000元,现降低到360元,降低了三分之二多。</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②该市去年旅游收入300万,今年达到450万,增加了百分之一百五十。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③该村2006年人均年收入1 366元,2007年达到2 798元,翻了两番多。</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例①应改为“降低了将近三分之二”</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例②应改为“增加了百分之五十”</a:t>
            </a:r>
            <a:r>
              <a:rPr lang="en-US" altLang="zh-CN" kern="0" dirty="0">
                <a:solidFill>
                  <a:srgbClr val="000000"/>
                </a:solidFill>
                <a:latin typeface="Times New Roman" pitchFamily="65" charset="-122"/>
                <a:ea typeface="宋体" pitchFamily="65" charset="-122"/>
              </a:rPr>
              <a:t>,</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例③应改为“翻了一番多”</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因为“翻一番”等于“成为原来的两倍”</a:t>
            </a:r>
            <a:r>
              <a:rPr lang="en-US" altLang="zh-CN" kern="0" dirty="0">
                <a:solidFill>
                  <a:srgbClr val="000000"/>
                </a:solidFill>
                <a:latin typeface="Times New Roman" pitchFamily="65" charset="-122"/>
                <a:ea typeface="宋体" pitchFamily="65" charset="-122"/>
              </a:rPr>
              <a:t>,</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“翻两番”则为“四倍”。</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关注数量短语</a:t>
            </a:r>
            <a:endParaRPr lang="zh-CN" altLang="en-US">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句中出现了数量短语,注意句子是否存在表意不明、成分赘余、语序不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当、搭配不当的语病。</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1.三个药监局的领导就刺五加药液引起患者不良反应一事召开新闻发布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会。(表意不明,可理解为“三个药监局”或“三个领导”)</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2.国产轿车的价格低,适于百姓接受,像“都市贝贝”市场统一售价才6.08</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万元,“英格尔”是6.88万元,新款“桑塔纳”也不过十几万元左右。(成分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赘余,“十几万元”本为约数,不可以再用“左右”)</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3.开展批评和自我批评是端正党风、增强党的凝聚力的行之有效的一种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方法。(语序不当,“一种”应在“行之有效”之前)</a:t>
            </a:r>
            <a:endParaRPr lang="zh-CN" altLang="en-US">
              <a:latin typeface="+mn-lt"/>
              <a:ea typeface="+mn-ea"/>
            </a:endParaRPr>
          </a:p>
        </p:txBody>
      </p:sp>
      <p:pic>
        <p:nvPicPr>
          <p:cNvPr id="151554" name="图片 3" descr="textimage37.jpeg"/>
          <p:cNvPicPr>
            <a:picLocks noChangeAspect="1"/>
          </p:cNvPicPr>
          <p:nvPr/>
        </p:nvPicPr>
        <p:blipFill>
          <a:blip r:embed="rId3"/>
          <a:srcRect/>
          <a:stretch>
            <a:fillRect/>
          </a:stretch>
        </p:blipFill>
        <p:spPr bwMode="auto">
          <a:xfrm>
            <a:off x="587375" y="1193800"/>
            <a:ext cx="1446213" cy="4397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4.华能集团三电厂今年对锅炉设备进行了改造,吨煤发电量增加了1.5倍,煤</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消耗量减少了1.2倍。(搭配不当,“减少”不可以用倍数表示)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5.早晨五六点钟,通往机场的街道两旁便站满了数万名欢送的人群。(搭配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不当,“人群”是集合名词,不能和“数万名”连用)</a:t>
            </a:r>
            <a:endParaRPr lang="zh-CN" altLang="en-US">
              <a:latin typeface="+mn-lt"/>
              <a:ea typeface="+mn-ea"/>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5783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关注长宾语</a:t>
            </a:r>
            <a:endParaRPr lang="zh-CN" altLang="en-US" dirty="0">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句中出现了长宾语,注意句子是否存在宾语中心语残缺、搭配不当的语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1.为了全面推广利用菜籽饼或棉籽饼喂猪,加速发展养猪事业,这个县举办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了三期饲养员技术培训班。(“推广”的宾语中心语残缺,应在“喂猪”后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加“的经验”)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2.认识沙尘暴、了解沙尘暴,是为了从科学的角度达到对沙尘暴进行预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防、减少沙尘暴造成的损失。(“达到”的宾语中心语残缺,“损失”后加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“的目的”)</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3.</a:t>
            </a:r>
            <a:r>
              <a:rPr lang="zh-CN" altLang="en-US" kern="0" dirty="0">
                <a:solidFill>
                  <a:srgbClr val="000000"/>
                </a:solidFill>
                <a:latin typeface="Times New Roman" pitchFamily="65" charset="-122"/>
                <a:ea typeface="宋体" pitchFamily="65" charset="-122"/>
              </a:rPr>
              <a:t>现在</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我又看到了那阔别多年的乡亲</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那我从小就住惯了的山区所特有的</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石头和茅草搭成的小屋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那崎岖的街道</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那熟悉的可爱的乡音。</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搭配不当</a:t>
            </a:r>
            <a:r>
              <a:rPr lang="en-US" altLang="zh-CN" kern="0" dirty="0">
                <a:solidFill>
                  <a:srgbClr val="000000"/>
                </a:solidFill>
                <a:latin typeface="Times New Roman" pitchFamily="65" charset="-122"/>
                <a:ea typeface="宋体" pitchFamily="65" charset="-122"/>
              </a:rPr>
              <a:t>,</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“看到”与“乡音”不搭配</a:t>
            </a:r>
            <a:r>
              <a:rPr lang="en-US" altLang="zh-CN" kern="0" dirty="0">
                <a:solidFill>
                  <a:srgbClr val="000000"/>
                </a:solidFill>
                <a:latin typeface="Times New Roman" pitchFamily="65" charset="-122"/>
                <a:ea typeface="宋体" pitchFamily="65" charset="-122"/>
              </a:rPr>
              <a:t>)</a:t>
            </a:r>
            <a:endParaRPr lang="zh-CN" altLang="en-US" dirty="0">
              <a:latin typeface="+mn-lt"/>
              <a:ea typeface="+mn-ea"/>
            </a:endParaRPr>
          </a:p>
        </p:txBody>
      </p:sp>
      <p:pic>
        <p:nvPicPr>
          <p:cNvPr id="155650" name="图片 3" descr="textimage38.jpeg"/>
          <p:cNvPicPr>
            <a:picLocks noChangeAspect="1"/>
          </p:cNvPicPr>
          <p:nvPr/>
        </p:nvPicPr>
        <p:blipFill>
          <a:blip r:embed="rId3"/>
          <a:srcRect/>
          <a:stretch>
            <a:fillRect/>
          </a:stretch>
        </p:blipFill>
        <p:spPr bwMode="auto">
          <a:xfrm>
            <a:off x="587375" y="979488"/>
            <a:ext cx="1446213" cy="441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关注并列短语</a:t>
            </a:r>
            <a:endParaRPr lang="zh-CN" altLang="en-US">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句中出现了并列的短语,注意句子是否存在搭配不当、不合逻辑、语序不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当或表意不明的语病。</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1.有关部门对瓮安事件中极少数不明真相的群众冲击市委市政府的事件,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及时进行了批评教育和严肃处理。(搭配不当,“事件”不可以“批评教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育”)</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2.我们家乡美丽而富饶,这里土地肥沃,特别适宜种果树、棉花、甘蔗,此</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外,还适宜栽种梨树和枣树。(不合逻辑,分类不当,“梨树和枣树”都是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“果树”)</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3.人大代表讨论和听取了国务院关于扩大内需、刺激消费的报告。(语序</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不当,应为“听取和讨论”,有时间上的先后关系)</a:t>
            </a:r>
            <a:endParaRPr lang="zh-CN" altLang="en-US">
              <a:latin typeface="+mn-lt"/>
              <a:ea typeface="+mn-ea"/>
            </a:endParaRPr>
          </a:p>
        </p:txBody>
      </p:sp>
      <p:pic>
        <p:nvPicPr>
          <p:cNvPr id="157698" name="图片 3" descr="textimage39.jpeg"/>
          <p:cNvPicPr>
            <a:picLocks noChangeAspect="1"/>
          </p:cNvPicPr>
          <p:nvPr/>
        </p:nvPicPr>
        <p:blipFill>
          <a:blip r:embed="rId3"/>
          <a:srcRect/>
          <a:stretch>
            <a:fillRect/>
          </a:stretch>
        </p:blipFill>
        <p:spPr bwMode="auto">
          <a:xfrm>
            <a:off x="587375" y="1193800"/>
            <a:ext cx="1446213" cy="4397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关注介词</a:t>
            </a:r>
            <a:endParaRPr lang="zh-CN" altLang="en-US">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句中出现了介词,注意句子是否存在搭配不当、结构混乱、不合逻辑、主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语残缺的语病。</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1.他们在遇到困难的时候,并没有消沉,而是在大家的信赖和关怀中得到了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力量,树立了克服困难的信心。(搭配不当,“在</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中”应改为“从</a:t>
            </a:r>
            <a:r>
              <a:rPr lang="zh-CN" altLang="en-US" sz="2012" kern="0" dirty="0">
                <a:solidFill>
                  <a:srgbClr val="000000"/>
                </a:solidFill>
                <a:latin typeface="黑体" pitchFamily="65" charset="-122"/>
                <a:ea typeface="宋体" pitchFamily="65" charset="-122"/>
              </a:rPr>
              <a:t>……</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2.3月17日,6名委员因受贿丑闻被驱逐出国际奥委会。第二天,世界各大报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纸关于这起震惊国际体坛的事件都做了详细报道。(搭配不当,“关于”应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改为“对”)</a:t>
            </a:r>
            <a:endParaRPr lang="zh-CN" altLang="en-US">
              <a:latin typeface="+mn-lt"/>
              <a:ea typeface="+mn-ea"/>
            </a:endParaRPr>
          </a:p>
        </p:txBody>
      </p:sp>
      <p:pic>
        <p:nvPicPr>
          <p:cNvPr id="159746" name="图片 3" descr="textimage40.jpeg"/>
          <p:cNvPicPr>
            <a:picLocks noChangeAspect="1"/>
          </p:cNvPicPr>
          <p:nvPr/>
        </p:nvPicPr>
        <p:blipFill>
          <a:blip r:embed="rId3"/>
          <a:srcRect/>
          <a:stretch>
            <a:fillRect/>
          </a:stretch>
        </p:blipFill>
        <p:spPr bwMode="auto">
          <a:xfrm>
            <a:off x="620713" y="1203325"/>
            <a:ext cx="1379537" cy="4206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3.博尔特这个名字对没看奥运会的人可能还有些陌生,可对那些体育迷却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是很熟悉的。(不合逻辑,主客体颠倒,应改为“对没看奥运会的人来说”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“可对那些体育迷来说”,或改为“没看奥运会的人对博尔特这个名字可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能还有些陌生,可那些体育迷却是很熟悉的”)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4.为什么对于这种浪费人才的现象,至今仍没有引起有关部门的重视呢?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(滥用介词造成主语残缺,应删去“对于”)</a:t>
            </a:r>
            <a:endParaRPr lang="zh-CN" altLang="en-US">
              <a:latin typeface="+mn-lt"/>
              <a:ea typeface="+mn-ea"/>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关注关联词</a:t>
            </a:r>
            <a:endParaRPr lang="zh-CN" altLang="en-US">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句中出现了关联词(连词、副词),注意句子是否存在搭配不当、成分残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缺、词序不当的语病。</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1.只有从根本上解决房价问题,就能更好地为人民服务。(关联词搭配不当,</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应为必要条件,用“只有</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才</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2.尽管你的礼品多么微薄,但在农民心上,却像千斤重的砝码。(关联词和副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词搭配不当,“尽管”可改为“无论”或“不管”,并删去“但”,改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“却”为“都”)</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3.他虽然是个农民,平常喜爱学习,识不少字,编秧歌也在行。(关联词残缺,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应在“平常”前加“但是”)</a:t>
            </a:r>
            <a:endParaRPr lang="zh-CN" altLang="en-US">
              <a:latin typeface="+mn-lt"/>
              <a:ea typeface="+mn-ea"/>
            </a:endParaRPr>
          </a:p>
        </p:txBody>
      </p:sp>
      <p:pic>
        <p:nvPicPr>
          <p:cNvPr id="163842" name="图片 3" descr="textimage41.jpeg"/>
          <p:cNvPicPr>
            <a:picLocks noChangeAspect="1"/>
          </p:cNvPicPr>
          <p:nvPr/>
        </p:nvPicPr>
        <p:blipFill>
          <a:blip r:embed="rId3"/>
          <a:srcRect/>
          <a:stretch>
            <a:fillRect/>
          </a:stretch>
        </p:blipFill>
        <p:spPr bwMode="auto">
          <a:xfrm>
            <a:off x="692150" y="1225550"/>
            <a:ext cx="1236663" cy="3762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34302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关注代词</a:t>
            </a:r>
            <a:endParaRPr lang="zh-CN" altLang="en-US" dirty="0">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句中出现了代词,注意句子是否存在表意不明、成分赘余的语病。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1.这个精致的贺年卡将作为今天荣获终身成就奖的嘉宾的礼品赠送给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他。(表意不明,“他”到底指谁,有歧义)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2.谢晋老人在80岁的时候,还清楚地记得老师在毕业典礼上对自己的评价: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一个温情主义者。(表意不明,“自己”到底是指“谢晋老人”还是指“老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师”,有歧义)</a:t>
            </a:r>
            <a:endParaRPr lang="zh-CN" altLang="en-US" dirty="0">
              <a:latin typeface="+mn-lt"/>
              <a:ea typeface="+mn-ea"/>
            </a:endParaRPr>
          </a:p>
        </p:txBody>
      </p:sp>
      <p:pic>
        <p:nvPicPr>
          <p:cNvPr id="165890" name="图片 3" descr="textimage42.jpeg"/>
          <p:cNvPicPr>
            <a:picLocks noChangeAspect="1"/>
          </p:cNvPicPr>
          <p:nvPr/>
        </p:nvPicPr>
        <p:blipFill>
          <a:blip r:embed="rId3"/>
          <a:srcRect/>
          <a:stretch>
            <a:fillRect/>
          </a:stretch>
        </p:blipFill>
        <p:spPr bwMode="auto">
          <a:xfrm>
            <a:off x="692150" y="1435100"/>
            <a:ext cx="1236663" cy="3762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00063" y="1562100"/>
            <a:ext cx="8504237"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关注多重定状语</a:t>
            </a:r>
            <a:endParaRPr lang="zh-CN" altLang="en-US" dirty="0">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句中出现了多重定语或多重状语,注意句子是否存在语序不当的语病。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昨天,阿拉伯地区特使真诚地在加沙地带同哈马斯有关人员交谈。(应将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“真诚地”调至“同哈马斯有关人员交谈”前)</a:t>
            </a:r>
            <a:endParaRPr lang="zh-CN" altLang="en-US" dirty="0">
              <a:latin typeface="+mn-lt"/>
              <a:ea typeface="+mn-ea"/>
            </a:endParaRPr>
          </a:p>
        </p:txBody>
      </p:sp>
      <p:pic>
        <p:nvPicPr>
          <p:cNvPr id="167938" name="图片 3" descr="textimage43.jpeg"/>
          <p:cNvPicPr>
            <a:picLocks noChangeAspect="1"/>
          </p:cNvPicPr>
          <p:nvPr/>
        </p:nvPicPr>
        <p:blipFill>
          <a:blip r:embed="rId3"/>
          <a:srcRect/>
          <a:stretch>
            <a:fillRect/>
          </a:stretch>
        </p:blipFill>
        <p:spPr bwMode="auto">
          <a:xfrm>
            <a:off x="692150" y="1658938"/>
            <a:ext cx="1236663" cy="3762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62025"/>
            <a:ext cx="8505825" cy="5745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6.(2013课标Ⅱ,14)下列各句中,没有语病的一句是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A.很多企业都认识到,为了应对消费需求和竞争格局的变化,必须把改进服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务提到与研发新产品同等重要的位置上。</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B.一般人常常忽略的生活小事,作者却能够慧眼独具,将之信手拈来,寻找其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叙述的价值,成为小说的有机组成部分。</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C.</a:t>
            </a:r>
            <a:r>
              <a:rPr lang="zh-CN" altLang="en-US" kern="0" dirty="0">
                <a:solidFill>
                  <a:srgbClr val="000000"/>
                </a:solidFill>
                <a:latin typeface="Times New Roman" pitchFamily="65" charset="-122"/>
                <a:ea typeface="宋体" pitchFamily="65" charset="-122"/>
              </a:rPr>
              <a:t>在</a:t>
            </a:r>
            <a:r>
              <a:rPr lang="en-US" altLang="zh-CN" kern="0" dirty="0">
                <a:solidFill>
                  <a:srgbClr val="000000"/>
                </a:solidFill>
                <a:latin typeface="Times New Roman" pitchFamily="65" charset="-122"/>
                <a:ea typeface="宋体" pitchFamily="65" charset="-122"/>
              </a:rPr>
              <a:t>90</a:t>
            </a:r>
            <a:r>
              <a:rPr lang="zh-CN" altLang="en-US" kern="0" dirty="0">
                <a:solidFill>
                  <a:srgbClr val="000000"/>
                </a:solidFill>
                <a:latin typeface="Times New Roman" pitchFamily="65" charset="-122"/>
                <a:ea typeface="宋体" pitchFamily="65" charset="-122"/>
              </a:rPr>
              <a:t>后的青少年中</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科幻迷越来越多</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这显示了科幻文化正在崛起</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是对长</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久以来孩子们缺失的想象力的呼唤。</a:t>
            </a:r>
            <a:endParaRPr lang="zh-CN" altLang="en-US" dirty="0">
              <a:latin typeface="+mn-lt"/>
              <a:ea typeface="+mn-ea"/>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D.</a:t>
            </a:r>
            <a:r>
              <a:rPr lang="zh-CN" altLang="en-US" kern="0" dirty="0">
                <a:solidFill>
                  <a:srgbClr val="000000"/>
                </a:solidFill>
                <a:latin typeface="Times New Roman" pitchFamily="65" charset="-122"/>
                <a:ea typeface="宋体" pitchFamily="65" charset="-122"/>
              </a:rPr>
              <a:t>数字化时代</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文字记录方式发生了重大变化</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致使很多人提笔忘字</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长此</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以往</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将影响到汉字文化能否很好地传承。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100" kern="0" spc="73" dirty="0">
                <a:solidFill>
                  <a:srgbClr val="000000"/>
                </a:solidFill>
                <a:latin typeface="Times New Roman" pitchFamily="65" charset="-122"/>
                <a:ea typeface="宋体" pitchFamily="65" charset="-122"/>
              </a:rPr>
              <a:t> </a:t>
            </a:r>
            <a:r>
              <a:rPr lang="zh-CN" altLang="en-US" kern="0" dirty="0">
                <a:solidFill>
                  <a:srgbClr val="000000"/>
                </a:solidFill>
                <a:latin typeface="Times New Roman" pitchFamily="65" charset="-122"/>
                <a:ea typeface="宋体" pitchFamily="65" charset="-122"/>
              </a:rPr>
              <a:t>答案    </a:t>
            </a:r>
            <a:r>
              <a:rPr lang="en-US" altLang="zh-CN" kern="0" dirty="0">
                <a:solidFill>
                  <a:srgbClr val="000000"/>
                </a:solidFill>
                <a:latin typeface="Times New Roman" pitchFamily="65" charset="-122"/>
                <a:ea typeface="宋体" pitchFamily="65" charset="-122"/>
              </a:rPr>
              <a:t>A</a:t>
            </a:r>
            <a:r>
              <a:rPr lang="zh-CN" altLang="en-US" kern="0" dirty="0">
                <a:solidFill>
                  <a:srgbClr val="000000"/>
                </a:solidFill>
                <a:latin typeface="Times New Roman" pitchFamily="65" charset="-122"/>
                <a:ea typeface="宋体" pitchFamily="65" charset="-122"/>
              </a:rPr>
              <a:t>　</a:t>
            </a:r>
            <a:r>
              <a:rPr lang="en-US" altLang="zh-CN" kern="0" dirty="0">
                <a:solidFill>
                  <a:srgbClr val="000000"/>
                </a:solidFill>
                <a:latin typeface="Times New Roman" pitchFamily="65" charset="-122"/>
                <a:ea typeface="宋体" pitchFamily="65" charset="-122"/>
              </a:rPr>
              <a:t>B.</a:t>
            </a:r>
            <a:r>
              <a:rPr lang="zh-CN" altLang="en-US" kern="0" dirty="0">
                <a:solidFill>
                  <a:srgbClr val="000000"/>
                </a:solidFill>
                <a:latin typeface="Times New Roman" pitchFamily="65" charset="-122"/>
                <a:ea typeface="宋体" pitchFamily="65" charset="-122"/>
              </a:rPr>
              <a:t>结构混乱</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可在“成为”前加“使之”。</a:t>
            </a:r>
            <a:r>
              <a:rPr lang="en-US" altLang="zh-CN" kern="0" dirty="0">
                <a:solidFill>
                  <a:srgbClr val="000000"/>
                </a:solidFill>
                <a:latin typeface="Times New Roman" pitchFamily="65" charset="-122"/>
                <a:ea typeface="宋体" pitchFamily="65" charset="-122"/>
              </a:rPr>
              <a:t>C.</a:t>
            </a:r>
            <a:r>
              <a:rPr lang="zh-CN" altLang="en-US" kern="0" dirty="0">
                <a:solidFill>
                  <a:srgbClr val="000000"/>
                </a:solidFill>
                <a:latin typeface="Times New Roman" pitchFamily="65" charset="-122"/>
                <a:ea typeface="宋体" pitchFamily="65" charset="-122"/>
              </a:rPr>
              <a:t>成分赘余</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应删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去“的青少年”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搭配不当</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主宾不搭配。</a:t>
            </a:r>
            <a:r>
              <a:rPr lang="en-US" altLang="zh-CN" kern="0" dirty="0">
                <a:solidFill>
                  <a:srgbClr val="000000"/>
                </a:solidFill>
                <a:latin typeface="Times New Roman" pitchFamily="65" charset="-122"/>
                <a:ea typeface="宋体" pitchFamily="65" charset="-122"/>
              </a:rPr>
              <a:t>D.</a:t>
            </a:r>
            <a:r>
              <a:rPr lang="zh-CN" altLang="en-US" kern="0" dirty="0">
                <a:solidFill>
                  <a:srgbClr val="000000"/>
                </a:solidFill>
                <a:latin typeface="Times New Roman" pitchFamily="65" charset="-122"/>
                <a:ea typeface="宋体" pitchFamily="65" charset="-122"/>
              </a:rPr>
              <a:t>不合逻辑</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一面对两面</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可将</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“到”删去</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能否很好地”改为“的”。</a:t>
            </a:r>
          </a:p>
          <a:p>
            <a:pPr eaLnBrk="0" fontAlgn="auto" latinLnBrk="1" hangingPunct="0">
              <a:lnSpc>
                <a:spcPct val="150000"/>
              </a:lnSpc>
              <a:spcBef>
                <a:spcPts val="0"/>
              </a:spcBef>
              <a:spcAft>
                <a:spcPts val="0"/>
              </a:spcAft>
              <a:defRPr/>
            </a:pPr>
            <a:endParaRPr lang="zh-CN" altLang="en-US" dirty="0">
              <a:latin typeface="+mn-lt"/>
              <a:ea typeface="+mn-ea"/>
            </a:endParaRPr>
          </a:p>
        </p:txBody>
      </p:sp>
      <p:pic>
        <p:nvPicPr>
          <p:cNvPr id="22530" name="图片 3" descr="textimage7.jpeg"/>
          <p:cNvPicPr>
            <a:picLocks noChangeAspect="1"/>
          </p:cNvPicPr>
          <p:nvPr/>
        </p:nvPicPr>
        <p:blipFill>
          <a:blip r:embed="rId3"/>
          <a:srcRect/>
          <a:stretch>
            <a:fillRect/>
          </a:stretch>
        </p:blipFill>
        <p:spPr bwMode="auto">
          <a:xfrm>
            <a:off x="528638" y="5019675"/>
            <a:ext cx="180975" cy="190500"/>
          </a:xfrm>
          <a:prstGeom prst="rect">
            <a:avLst/>
          </a:prstGeom>
          <a:noFill/>
          <a:ln w="9525">
            <a:noFill/>
            <a:miter lim="800000"/>
            <a:headEnd/>
            <a:tailEnd/>
          </a:ln>
        </p:spPr>
      </p:pic>
      <p:sp>
        <p:nvSpPr>
          <p:cNvPr id="7" name="矩形 6"/>
          <p:cNvSpPr/>
          <p:nvPr/>
        </p:nvSpPr>
        <p:spPr>
          <a:xfrm>
            <a:off x="0" y="4921250"/>
            <a:ext cx="9144000" cy="1847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633538"/>
            <a:ext cx="8505825" cy="29178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关注文言词语、书面语</a:t>
            </a:r>
            <a:endParaRPr lang="zh-CN" altLang="en-US" dirty="0">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句中出现了文言词语、书面语,注意句子是否存在成分赘余的语病。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1.在交通干线上设卡收费的方案必须经地方人大常委会讨论通过,并公诸</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于社会。(成分赘余,“诸”即“之于”,与“于”重复)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2.北京奥运会开幕式精彩绝伦,可以堪称一流,受到世界舆论的普遍赞誉。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(成分赘余,“堪”即“可以”,与“可以”重复)</a:t>
            </a:r>
            <a:endParaRPr lang="zh-CN" altLang="en-US" dirty="0">
              <a:latin typeface="+mn-lt"/>
              <a:ea typeface="+mn-ea"/>
            </a:endParaRPr>
          </a:p>
        </p:txBody>
      </p:sp>
      <p:pic>
        <p:nvPicPr>
          <p:cNvPr id="169986" name="图片 3" descr="textimage44.jpeg"/>
          <p:cNvPicPr>
            <a:picLocks noChangeAspect="1"/>
          </p:cNvPicPr>
          <p:nvPr/>
        </p:nvPicPr>
        <p:blipFill>
          <a:blip r:embed="rId3"/>
          <a:srcRect/>
          <a:stretch>
            <a:fillRect/>
          </a:stretch>
        </p:blipFill>
        <p:spPr bwMode="auto">
          <a:xfrm>
            <a:off x="587375" y="1693863"/>
            <a:ext cx="1446213" cy="374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5900"/>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13901"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关注疑问句、否定词</a:t>
            </a:r>
            <a:endParaRPr lang="zh-CN" altLang="en-US" dirty="0">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疑问句、否定句句中出现了否定词,注意句子是否存在不合逻辑的语病。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1.雷锋精神当然要被赋予新的内涵,但谁又能否认现在就不需要学习了呢?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(不合逻辑,疑问句再加双重否定,变成了三重否定)</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2.尽管已经进入耄耋之年,老人还无时无刻不忘搜集、整理相关学术成果,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积累了大量的资料。(不合逻辑,“无时无刻不”相当于“每时每刻都”,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此处与“忘”连用,与后面的“积累了大量的资料”矛盾)</a:t>
            </a:r>
            <a:endParaRPr lang="zh-CN" altLang="en-US" dirty="0">
              <a:latin typeface="+mn-lt"/>
              <a:ea typeface="+mn-ea"/>
            </a:endParaRPr>
          </a:p>
        </p:txBody>
      </p:sp>
      <p:pic>
        <p:nvPicPr>
          <p:cNvPr id="172034" name="图片 3" descr="textimage45.jpeg"/>
          <p:cNvPicPr>
            <a:picLocks noChangeAspect="1"/>
          </p:cNvPicPr>
          <p:nvPr/>
        </p:nvPicPr>
        <p:blipFill>
          <a:blip r:embed="rId3"/>
          <a:srcRect/>
          <a:stretch>
            <a:fillRect/>
          </a:stretch>
        </p:blipFill>
        <p:spPr bwMode="auto">
          <a:xfrm>
            <a:off x="601663" y="1546225"/>
            <a:ext cx="1941512" cy="4397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13901"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关注固定结构</a:t>
            </a:r>
            <a:endParaRPr lang="zh-CN" altLang="en-US" dirty="0">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句中出现了固定结构,注意句子是否存在结构混乱的语病。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1.《消费者权益保护法》深受广大消费者所欢迎,因为它强化了人们的自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我保护意识,使消费者的权益得到最大限度的保护。(结构混乱,有“为</a:t>
            </a:r>
            <a:r>
              <a:rPr lang="zh-CN" altLang="en-US" sz="2012" kern="0" dirty="0">
                <a:solidFill>
                  <a:srgbClr val="000000"/>
                </a:solidFill>
                <a:latin typeface="黑体" pitchFamily="65" charset="-122"/>
                <a:ea typeface="宋体" pitchFamily="65" charset="-122"/>
              </a:rPr>
              <a:t>…</a:t>
            </a:r>
            <a:r>
              <a:rPr dirty="0">
                <a:latin typeface="+mn-lt"/>
                <a:ea typeface="+mn-ea"/>
              </a:rPr>
              <a:t/>
            </a:r>
            <a:br>
              <a:rPr dirty="0">
                <a:latin typeface="+mn-lt"/>
                <a:ea typeface="+mn-ea"/>
              </a:rPr>
            </a:b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所”和“被</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所”的结构,没有“受</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所”的结构,应将“所”删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2.到目前为止,人还不能完全控制自然灾害,农业收成的好坏,在很大程度上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还是由于自然条件的好坏决定的。(结构混乱,应改为“由</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决定的”)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3.它是把事件的结局先写出来,然后按时间顺序叙述事件发生、发展经过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的写法叫倒叙。(结构混乱,应删去“它是”)</a:t>
            </a:r>
            <a:endParaRPr lang="zh-CN" altLang="en-US" dirty="0">
              <a:latin typeface="+mn-lt"/>
              <a:ea typeface="+mn-ea"/>
            </a:endParaRPr>
          </a:p>
        </p:txBody>
      </p:sp>
      <p:pic>
        <p:nvPicPr>
          <p:cNvPr id="174082" name="图片 3" descr="textimage46.jpeg"/>
          <p:cNvPicPr>
            <a:picLocks noChangeAspect="1"/>
          </p:cNvPicPr>
          <p:nvPr/>
        </p:nvPicPr>
        <p:blipFill>
          <a:blip r:embed="rId3"/>
          <a:srcRect/>
          <a:stretch>
            <a:fillRect/>
          </a:stretch>
        </p:blipFill>
        <p:spPr bwMode="auto">
          <a:xfrm>
            <a:off x="644525" y="1203325"/>
            <a:ext cx="1855788" cy="4206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1922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13901"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关注多个谓语</a:t>
            </a:r>
            <a:endParaRPr lang="zh-CN" altLang="en-US" dirty="0">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句中出现了多个谓语,注意句子是否存在搭配不当、结构混乱的语病。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1.在全球金融危机爆发的今天,提高和增强爱国意识显得尤为重要。(搭配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不当,“提高”与“意识”不搭配)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2.这家工厂虽然规模不大,但曾两次荣获省科学大会奖,三次被授予省优质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产品称号,产品远销全国各地和东南亚地区。(搭配不当,“工厂”不可以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“被授予省优质产品称号”)</a:t>
            </a:r>
            <a:endParaRPr lang="zh-CN" altLang="en-US" dirty="0">
              <a:latin typeface="+mn-lt"/>
              <a:ea typeface="+mn-ea"/>
            </a:endParaRPr>
          </a:p>
        </p:txBody>
      </p:sp>
      <p:pic>
        <p:nvPicPr>
          <p:cNvPr id="176130" name="图片 3" descr="textimage47.jpeg"/>
          <p:cNvPicPr>
            <a:picLocks noChangeAspect="1"/>
          </p:cNvPicPr>
          <p:nvPr/>
        </p:nvPicPr>
        <p:blipFill>
          <a:blip r:embed="rId3"/>
          <a:srcRect/>
          <a:stretch>
            <a:fillRect/>
          </a:stretch>
        </p:blipFill>
        <p:spPr bwMode="auto">
          <a:xfrm>
            <a:off x="601663" y="1479550"/>
            <a:ext cx="1941512" cy="441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5783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13901"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关注“的”字短语</a:t>
            </a:r>
            <a:endParaRPr lang="zh-CN" altLang="en-US" dirty="0">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句中出现了“的”字短语,注意句子是否存在表意不明、搭配不当、语序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不当的语病。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1.天渐渐地黑了下来,外面又刮起了风,街上的行人也渐渐稀少了,修伞的心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里非常着急。(表意不明,“修伞的”可能是“修伞的顾客”,也可能是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“修伞的师傅”)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2.2008年8月8日晚,在北京国家体育场举行了第29届奥运会开幕式,当晚整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个鸟巢的灯火辉煌,更显得雄伟壮丽。(搭配不当,误用“的”字,造成“灯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火”与“雄伟壮丽”不搭配,应删去“的”字)</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3.</a:t>
            </a:r>
            <a:r>
              <a:rPr lang="zh-CN" altLang="en-US" kern="0" dirty="0">
                <a:solidFill>
                  <a:srgbClr val="000000"/>
                </a:solidFill>
                <a:latin typeface="Times New Roman" pitchFamily="65" charset="-122"/>
                <a:ea typeface="宋体" pitchFamily="65" charset="-122"/>
              </a:rPr>
              <a:t>湖南省历史博物馆近日展出了数以万计的八千年前新出土的栽培稻。</a:t>
            </a:r>
            <a:r>
              <a:rPr lang="zh-CN" altLang="en-US" dirty="0">
                <a:latin typeface="+mn-lt"/>
                <a:ea typeface="+mn-ea"/>
              </a:rPr>
              <a:t/>
            </a:r>
            <a:br>
              <a:rPr lang="zh-CN" altLang="en-US" dirty="0">
                <a:latin typeface="+mn-lt"/>
                <a:ea typeface="+mn-ea"/>
              </a:rPr>
            </a:b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语序不当</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应将“新出土的”调至“八千年前”前</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并在“栽培稻”前加</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“的”</a:t>
            </a:r>
            <a:r>
              <a:rPr lang="en-US" altLang="zh-CN" kern="0" dirty="0">
                <a:solidFill>
                  <a:srgbClr val="000000"/>
                </a:solidFill>
                <a:latin typeface="Times New Roman" pitchFamily="65" charset="-122"/>
                <a:ea typeface="宋体" pitchFamily="65" charset="-122"/>
              </a:rPr>
              <a:t>)</a:t>
            </a:r>
            <a:endParaRPr lang="zh-CN" altLang="en-US" dirty="0">
              <a:latin typeface="+mn-lt"/>
              <a:ea typeface="+mn-ea"/>
            </a:endParaRPr>
          </a:p>
        </p:txBody>
      </p:sp>
      <p:pic>
        <p:nvPicPr>
          <p:cNvPr id="178178" name="图片 3" descr="textimage48.jpeg"/>
          <p:cNvPicPr>
            <a:picLocks noChangeAspect="1"/>
          </p:cNvPicPr>
          <p:nvPr/>
        </p:nvPicPr>
        <p:blipFill>
          <a:blip r:embed="rId3"/>
          <a:srcRect/>
          <a:stretch>
            <a:fillRect/>
          </a:stretch>
        </p:blipFill>
        <p:spPr bwMode="auto">
          <a:xfrm>
            <a:off x="644525" y="989013"/>
            <a:ext cx="1855788" cy="422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2003425"/>
            <a:ext cx="8505825" cy="19891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13901"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关注两面性词语</a:t>
            </a:r>
            <a:endParaRPr lang="zh-CN" altLang="en-US" dirty="0">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句中出现了两面性的词语,注意句子是否存在不合逻辑的语病。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国内市场能否健康发展,并得到群众的认可,关键在于制定符合我国实际的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货币政策。(不合逻辑,“能否”是两面性的词语,与后面不一致)</a:t>
            </a:r>
            <a:endParaRPr lang="zh-CN" altLang="en-US" dirty="0">
              <a:latin typeface="+mn-lt"/>
              <a:ea typeface="+mn-ea"/>
            </a:endParaRPr>
          </a:p>
        </p:txBody>
      </p:sp>
      <p:pic>
        <p:nvPicPr>
          <p:cNvPr id="180226" name="图片 3" descr="textimage49.jpeg"/>
          <p:cNvPicPr>
            <a:picLocks noChangeAspect="1"/>
          </p:cNvPicPr>
          <p:nvPr/>
        </p:nvPicPr>
        <p:blipFill>
          <a:blip r:embed="rId3"/>
          <a:srcRect/>
          <a:stretch>
            <a:fillRect/>
          </a:stretch>
        </p:blipFill>
        <p:spPr bwMode="auto">
          <a:xfrm>
            <a:off x="644525" y="2073275"/>
            <a:ext cx="1855788" cy="4206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5900"/>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13901"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关注否定意义的词语</a:t>
            </a:r>
            <a:endParaRPr lang="zh-CN" altLang="en-US" dirty="0">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句中出现了“避免”“防止”“以防”“以免”“切忌”“禁止”等词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语,注意句子是否存在不合逻辑的语病。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1.今年,警民冲突事件时有发生,为了防止此类事件不再发生,我们加强了对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民警的教育。(不合逻辑,应删去“不”)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2.睡眠三忌:一忌睡前不可恼怒,二忌睡前不可饱食,三忌卧处不可当风。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(不合逻辑,应删去“不可”)</a:t>
            </a:r>
            <a:endParaRPr lang="zh-CN" altLang="en-US" dirty="0">
              <a:latin typeface="+mn-lt"/>
              <a:ea typeface="+mn-ea"/>
            </a:endParaRPr>
          </a:p>
        </p:txBody>
      </p:sp>
      <p:pic>
        <p:nvPicPr>
          <p:cNvPr id="182274" name="图片 3" descr="textimage50.jpeg"/>
          <p:cNvPicPr>
            <a:picLocks noChangeAspect="1"/>
          </p:cNvPicPr>
          <p:nvPr/>
        </p:nvPicPr>
        <p:blipFill>
          <a:blip r:embed="rId3"/>
          <a:srcRect/>
          <a:stretch>
            <a:fillRect/>
          </a:stretch>
        </p:blipFill>
        <p:spPr bwMode="auto">
          <a:xfrm>
            <a:off x="601663" y="1546225"/>
            <a:ext cx="1941512" cy="4397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14463"/>
            <a:ext cx="8505825" cy="522128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13901"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关注多义词或短语</a:t>
            </a:r>
            <a:endParaRPr lang="zh-CN" altLang="en-US" dirty="0">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句中出现了“前去”“新生”“保管”“没有”“走”“和”等多义词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或短语,注意句子是否存在表意不明的语病。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1.会议要求大家,务必在本月18日前去参加庆祝改革开放三十年联欢会。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(是“18日之前去”还是“18日这一天去”,表意不明)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2.在喧天的锣鼓声中,这所有名的老校终于迎来了自己的新生。(“新生”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是指“新同学”还是“新生命”,表意不明)</a:t>
            </a:r>
            <a:endParaRPr lang="zh-CN" altLang="en-US" dirty="0">
              <a:latin typeface="+mn-lt"/>
              <a:ea typeface="+mn-ea"/>
            </a:endParaRPr>
          </a:p>
        </p:txBody>
      </p:sp>
      <p:pic>
        <p:nvPicPr>
          <p:cNvPr id="184322" name="图片 3" descr="textimage51.jpeg"/>
          <p:cNvPicPr>
            <a:picLocks noChangeAspect="1"/>
          </p:cNvPicPr>
          <p:nvPr/>
        </p:nvPicPr>
        <p:blipFill>
          <a:blip r:embed="rId3"/>
          <a:srcRect/>
          <a:stretch>
            <a:fillRect/>
          </a:stretch>
        </p:blipFill>
        <p:spPr bwMode="auto">
          <a:xfrm>
            <a:off x="644525" y="1484313"/>
            <a:ext cx="1855788" cy="4206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593" name="Group 17"/>
          <p:cNvGraphicFramePr>
            <a:graphicFrameLocks noGrp="1"/>
          </p:cNvGraphicFramePr>
          <p:nvPr/>
        </p:nvGraphicFramePr>
        <p:xfrm>
          <a:off x="720725" y="1704975"/>
          <a:ext cx="7739063" cy="2908300"/>
        </p:xfrm>
        <a:graphic>
          <a:graphicData uri="http://schemas.openxmlformats.org/drawingml/2006/table">
            <a:tbl>
              <a:tblPr/>
              <a:tblGrid>
                <a:gridCol w="3868738"/>
                <a:gridCol w="3870325"/>
              </a:tblGrid>
              <a:tr h="419100">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考纲要求</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辨析并修改病句,能力层级为E级(表达应用)。</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69963">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考点阐释</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“辨析”是指能够从选项中选出有语病或没有语病的选</a:t>
                      </a:r>
                      <a:r>
                        <a:rPr kumimoji="0" lang="zh-CN" altLang="en-US" sz="1800" b="0" i="0" u="none" strike="noStrike" cap="none" normalizeH="0" baseline="0" smtClean="0">
                          <a:ln>
                            <a:noFill/>
                          </a:ln>
                          <a:solidFill>
                            <a:schemeClr val="tx1"/>
                          </a:solidFill>
                          <a:effectLst/>
                          <a:latin typeface="Calibri" pitchFamily="34" charset="0"/>
                          <a:ea typeface="宋体" charset="-122"/>
                        </a:rPr>
                        <a:t/>
                      </a:r>
                      <a:br>
                        <a:rPr kumimoji="0" lang="zh-CN" altLang="en-US" sz="1800" b="0" i="0" u="none" strike="noStrike" cap="none" normalizeH="0" baseline="0" smtClean="0">
                          <a:ln>
                            <a:noFill/>
                          </a:ln>
                          <a:solidFill>
                            <a:schemeClr val="tx1"/>
                          </a:solidFill>
                          <a:effectLst/>
                          <a:latin typeface="Calibri" pitchFamily="34" charset="0"/>
                          <a:ea typeface="宋体" charset="-122"/>
                        </a:rPr>
                      </a:br>
                      <a:r>
                        <a:rPr kumimoji="0" lang="zh-CN" altLang="en-US" sz="1100" b="0" i="0" u="none" strike="noStrike" cap="none" normalizeH="0" baseline="0" smtClean="0">
                          <a:ln>
                            <a:noFill/>
                          </a:ln>
                          <a:solidFill>
                            <a:srgbClr val="000000"/>
                          </a:solidFill>
                          <a:effectLst/>
                          <a:latin typeface="Times New Roman" pitchFamily="18" charset="0"/>
                          <a:ea typeface="宋体" charset="-122"/>
                        </a:rPr>
                        <a:t>项;“修改”则是指在辨析的基础上对病句进行修改,使语</a:t>
                      </a:r>
                      <a:r>
                        <a:rPr kumimoji="0" lang="zh-CN" altLang="en-US" sz="1800" b="0" i="0" u="none" strike="noStrike" cap="none" normalizeH="0" baseline="0" smtClean="0">
                          <a:ln>
                            <a:noFill/>
                          </a:ln>
                          <a:solidFill>
                            <a:schemeClr val="tx1"/>
                          </a:solidFill>
                          <a:effectLst/>
                          <a:latin typeface="Calibri" pitchFamily="34" charset="0"/>
                          <a:ea typeface="宋体" charset="-122"/>
                        </a:rPr>
                        <a:t/>
                      </a:r>
                      <a:br>
                        <a:rPr kumimoji="0" lang="zh-CN" altLang="en-US" sz="1800" b="0" i="0" u="none" strike="noStrike" cap="none" normalizeH="0" baseline="0" smtClean="0">
                          <a:ln>
                            <a:noFill/>
                          </a:ln>
                          <a:solidFill>
                            <a:schemeClr val="tx1"/>
                          </a:solidFill>
                          <a:effectLst/>
                          <a:latin typeface="Calibri" pitchFamily="34" charset="0"/>
                          <a:ea typeface="宋体" charset="-122"/>
                        </a:rPr>
                      </a:br>
                      <a:r>
                        <a:rPr kumimoji="0" lang="zh-CN" altLang="en-US" sz="1100" b="0" i="0" u="none" strike="noStrike" cap="none" normalizeH="0" baseline="0" smtClean="0">
                          <a:ln>
                            <a:noFill/>
                          </a:ln>
                          <a:solidFill>
                            <a:srgbClr val="000000"/>
                          </a:solidFill>
                          <a:effectLst/>
                          <a:latin typeface="Times New Roman" pitchFamily="18" charset="0"/>
                          <a:ea typeface="宋体" charset="-122"/>
                        </a:rPr>
                        <a:t>句通畅,表意简洁明了。</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19238">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考情观察</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近三年,本考点一直是课标卷的考查热点。题型稳定,都是</a:t>
                      </a:r>
                      <a:r>
                        <a:rPr kumimoji="0" lang="zh-CN" altLang="en-US" sz="1800" b="0" i="0" u="none" strike="noStrike" cap="none" normalizeH="0" baseline="0" smtClean="0">
                          <a:ln>
                            <a:noFill/>
                          </a:ln>
                          <a:solidFill>
                            <a:schemeClr val="tx1"/>
                          </a:solidFill>
                          <a:effectLst/>
                          <a:latin typeface="Calibri" pitchFamily="34" charset="0"/>
                          <a:ea typeface="宋体" charset="-122"/>
                        </a:rPr>
                        <a:t/>
                      </a:r>
                      <a:br>
                        <a:rPr kumimoji="0" lang="zh-CN" altLang="en-US" sz="1800" b="0" i="0" u="none" strike="noStrike" cap="none" normalizeH="0" baseline="0" smtClean="0">
                          <a:ln>
                            <a:noFill/>
                          </a:ln>
                          <a:solidFill>
                            <a:schemeClr val="tx1"/>
                          </a:solidFill>
                          <a:effectLst/>
                          <a:latin typeface="Calibri" pitchFamily="34" charset="0"/>
                          <a:ea typeface="宋体" charset="-122"/>
                        </a:rPr>
                      </a:br>
                      <a:r>
                        <a:rPr kumimoji="0" lang="zh-CN" altLang="en-US" sz="1100" b="0" i="0" u="none" strike="noStrike" cap="none" normalizeH="0" baseline="0" smtClean="0">
                          <a:ln>
                            <a:noFill/>
                          </a:ln>
                          <a:solidFill>
                            <a:srgbClr val="000000"/>
                          </a:solidFill>
                          <a:effectLst/>
                          <a:latin typeface="Times New Roman" pitchFamily="18" charset="0"/>
                          <a:ea typeface="宋体" charset="-122"/>
                        </a:rPr>
                        <a:t>选择题,题干要求都为“下列各句中,没有语病的一句</a:t>
                      </a:r>
                      <a:r>
                        <a:rPr kumimoji="0" lang="zh-CN" altLang="en-US" sz="1800" b="0" i="0" u="none" strike="noStrike" cap="none" normalizeH="0" baseline="0" smtClean="0">
                          <a:ln>
                            <a:noFill/>
                          </a:ln>
                          <a:solidFill>
                            <a:schemeClr val="tx1"/>
                          </a:solidFill>
                          <a:effectLst/>
                          <a:latin typeface="Calibri" pitchFamily="34" charset="0"/>
                          <a:ea typeface="宋体" charset="-122"/>
                        </a:rPr>
                        <a:t/>
                      </a:r>
                      <a:br>
                        <a:rPr kumimoji="0" lang="zh-CN" altLang="en-US" sz="1800" b="0" i="0" u="none" strike="noStrike" cap="none" normalizeH="0" baseline="0" smtClean="0">
                          <a:ln>
                            <a:noFill/>
                          </a:ln>
                          <a:solidFill>
                            <a:schemeClr val="tx1"/>
                          </a:solidFill>
                          <a:effectLst/>
                          <a:latin typeface="Calibri" pitchFamily="34" charset="0"/>
                          <a:ea typeface="宋体" charset="-122"/>
                        </a:rPr>
                      </a:br>
                      <a:r>
                        <a:rPr kumimoji="0" lang="zh-CN" altLang="en-US" sz="1100" b="0" i="0" u="none" strike="noStrike" cap="none" normalizeH="0" baseline="0" smtClean="0">
                          <a:ln>
                            <a:noFill/>
                          </a:ln>
                          <a:solidFill>
                            <a:srgbClr val="000000"/>
                          </a:solidFill>
                          <a:effectLst/>
                          <a:latin typeface="Times New Roman" pitchFamily="18" charset="0"/>
                          <a:ea typeface="宋体" charset="-122"/>
                        </a:rPr>
                        <a:t>是”,《考试大纲》规定的六种病句类型都是考查重点,近</a:t>
                      </a:r>
                      <a:r>
                        <a:rPr kumimoji="0" lang="zh-CN" altLang="en-US" sz="1800" b="0" i="0" u="none" strike="noStrike" cap="none" normalizeH="0" baseline="0" smtClean="0">
                          <a:ln>
                            <a:noFill/>
                          </a:ln>
                          <a:solidFill>
                            <a:schemeClr val="tx1"/>
                          </a:solidFill>
                          <a:effectLst/>
                          <a:latin typeface="Calibri" pitchFamily="34" charset="0"/>
                          <a:ea typeface="宋体" charset="-122"/>
                        </a:rPr>
                        <a:t/>
                      </a:r>
                      <a:br>
                        <a:rPr kumimoji="0" lang="zh-CN" altLang="en-US" sz="1800" b="0" i="0" u="none" strike="noStrike" cap="none" normalizeH="0" baseline="0" smtClean="0">
                          <a:ln>
                            <a:noFill/>
                          </a:ln>
                          <a:solidFill>
                            <a:schemeClr val="tx1"/>
                          </a:solidFill>
                          <a:effectLst/>
                          <a:latin typeface="Calibri" pitchFamily="34" charset="0"/>
                          <a:ea typeface="宋体" charset="-122"/>
                        </a:rPr>
                      </a:br>
                      <a:r>
                        <a:rPr kumimoji="0" lang="zh-CN" altLang="en-US" sz="1100" b="0" i="0" u="none" strike="noStrike" cap="none" normalizeH="0" baseline="0" smtClean="0">
                          <a:ln>
                            <a:noFill/>
                          </a:ln>
                          <a:solidFill>
                            <a:srgbClr val="000000"/>
                          </a:solidFill>
                          <a:effectLst/>
                          <a:latin typeface="Times New Roman" pitchFamily="18" charset="0"/>
                          <a:ea typeface="宋体" charset="-122"/>
                        </a:rPr>
                        <a:t>三年这六种类型均有涉及,但语序不当、搭配不当、成分</a:t>
                      </a:r>
                      <a:r>
                        <a:rPr kumimoji="0" lang="zh-CN" altLang="en-US" sz="1800" b="0" i="0" u="none" strike="noStrike" cap="none" normalizeH="0" baseline="0" smtClean="0">
                          <a:ln>
                            <a:noFill/>
                          </a:ln>
                          <a:solidFill>
                            <a:schemeClr val="tx1"/>
                          </a:solidFill>
                          <a:effectLst/>
                          <a:latin typeface="Calibri" pitchFamily="34" charset="0"/>
                          <a:ea typeface="宋体" charset="-122"/>
                        </a:rPr>
                        <a:t/>
                      </a:r>
                      <a:br>
                        <a:rPr kumimoji="0" lang="zh-CN" altLang="en-US" sz="1800" b="0" i="0" u="none" strike="noStrike" cap="none" normalizeH="0" baseline="0" smtClean="0">
                          <a:ln>
                            <a:noFill/>
                          </a:ln>
                          <a:solidFill>
                            <a:schemeClr val="tx1"/>
                          </a:solidFill>
                          <a:effectLst/>
                          <a:latin typeface="Calibri" pitchFamily="34" charset="0"/>
                          <a:ea typeface="宋体" charset="-122"/>
                        </a:rPr>
                      </a:br>
                      <a:r>
                        <a:rPr kumimoji="0" lang="zh-CN" altLang="en-US" sz="1100" b="0" i="0" u="none" strike="noStrike" cap="none" normalizeH="0" baseline="0" smtClean="0">
                          <a:ln>
                            <a:noFill/>
                          </a:ln>
                          <a:solidFill>
                            <a:srgbClr val="000000"/>
                          </a:solidFill>
                          <a:effectLst/>
                          <a:latin typeface="Times New Roman" pitchFamily="18" charset="0"/>
                          <a:ea typeface="宋体" charset="-122"/>
                        </a:rPr>
                        <a:t>残缺或赘余、结构混乱等几种类型设题的频率较高。</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pic>
        <p:nvPicPr>
          <p:cNvPr id="24591" name="图片 4" descr="textimage8.jpeg"/>
          <p:cNvPicPr>
            <a:picLocks noChangeAspect="1"/>
          </p:cNvPicPr>
          <p:nvPr/>
        </p:nvPicPr>
        <p:blipFill>
          <a:blip r:embed="rId3"/>
          <a:srcRect/>
          <a:stretch>
            <a:fillRect/>
          </a:stretch>
        </p:blipFill>
        <p:spPr bwMode="auto">
          <a:xfrm>
            <a:off x="781050" y="998538"/>
            <a:ext cx="1647825" cy="4619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主题1</Template>
  <TotalTime>491</TotalTime>
  <Words>15285</Words>
  <PresentationFormat>自定义</PresentationFormat>
  <Paragraphs>568</Paragraphs>
  <Slides>87</Slides>
  <Notes>87</Notes>
  <HiddenSlides>0</HiddenSlides>
  <MMClips>0</MMClips>
  <ScaleCrop>false</ScaleCrop>
  <HeadingPairs>
    <vt:vector size="6" baseType="variant">
      <vt:variant>
        <vt:lpstr>已用的字体</vt:lpstr>
      </vt:variant>
      <vt:variant>
        <vt:i4>7</vt:i4>
      </vt:variant>
      <vt:variant>
        <vt:lpstr>演示文稿设计模板</vt:lpstr>
      </vt:variant>
      <vt:variant>
        <vt:i4>5</vt:i4>
      </vt:variant>
      <vt:variant>
        <vt:lpstr>幻灯片标题</vt:lpstr>
      </vt:variant>
      <vt:variant>
        <vt:i4>87</vt:i4>
      </vt:variant>
    </vt:vector>
  </HeadingPairs>
  <TitlesOfParts>
    <vt:vector size="99" baseType="lpstr">
      <vt:lpstr>Arial</vt:lpstr>
      <vt:lpstr>宋体</vt:lpstr>
      <vt:lpstr>Calibri</vt:lpstr>
      <vt:lpstr>黑体</vt:lpstr>
      <vt:lpstr>Times New Roman</vt:lpstr>
      <vt:lpstr>Arial Narrow</vt:lpstr>
      <vt:lpstr>Arial Unicode MS</vt:lpstr>
      <vt:lpstr>主题1</vt:lpstr>
      <vt:lpstr>主题1</vt:lpstr>
      <vt:lpstr>主题1</vt:lpstr>
      <vt:lpstr>主题1</vt: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cp:lastModifiedBy>Windows 用户</cp:lastModifiedBy>
  <cp:revision>144</cp:revision>
  <dcterms:modified xsi:type="dcterms:W3CDTF">2016-07-19T03:28:31Z</dcterms:modified>
</cp:coreProperties>
</file>