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4" r:id="rId3"/>
    <p:sldId id="340" r:id="rId4"/>
    <p:sldId id="358" r:id="rId5"/>
    <p:sldId id="359" r:id="rId6"/>
    <p:sldId id="287" r:id="rId7"/>
    <p:sldId id="368" r:id="rId8"/>
    <p:sldId id="361" r:id="rId9"/>
    <p:sldId id="369" r:id="rId10"/>
    <p:sldId id="370" r:id="rId11"/>
    <p:sldId id="362" r:id="rId12"/>
    <p:sldId id="371" r:id="rId13"/>
    <p:sldId id="364" r:id="rId14"/>
    <p:sldId id="350" r:id="rId15"/>
    <p:sldId id="372" r:id="rId16"/>
    <p:sldId id="373" r:id="rId17"/>
    <p:sldId id="365" r:id="rId18"/>
    <p:sldId id="367" r:id="rId19"/>
    <p:sldId id="357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1A55"/>
    <a:srgbClr val="D8B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 dirty="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53DDB0B-AA64-454C-8E1F-30373BE7959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371725" y="2803525"/>
            <a:ext cx="647700" cy="647700"/>
          </a:xfrm>
          <a:prstGeom prst="ellipse">
            <a:avLst/>
          </a:prstGeom>
          <a:solidFill>
            <a:srgbClr val="D8B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0" name="标题 2"/>
          <p:cNvSpPr>
            <a:spLocks noGrp="1"/>
          </p:cNvSpPr>
          <p:nvPr>
            <p:ph type="title"/>
          </p:nvPr>
        </p:nvSpPr>
        <p:spPr bwMode="auto">
          <a:xfrm>
            <a:off x="2339975" y="2708275"/>
            <a:ext cx="6551613" cy="1223963"/>
          </a:xfrm>
          <a:noFill/>
          <a:ln>
            <a:miter lim="800000"/>
          </a:ln>
        </p:spPr>
        <p:txBody>
          <a:bodyPr vert="horz" wrap="square" lIns="91440" tIns="45720" rIns="91440" bIns="45720" numCol="1" anchorCtr="0" compatLnSpc="1"/>
          <a:lstStyle/>
          <a:p>
            <a:pPr eaLnBrk="1" hangingPunct="1"/>
            <a:r>
              <a:rPr lang="en-US" altLang="zh-CN" smtClean="0"/>
              <a:t>24 《</a:t>
            </a:r>
            <a:r>
              <a:rPr lang="zh-CN" altLang="en-US" smtClean="0"/>
              <a:t>唐诗</a:t>
            </a:r>
            <a:r>
              <a:rPr lang="en-US" altLang="zh-CN" smtClean="0"/>
              <a:t>》</a:t>
            </a:r>
            <a:r>
              <a:rPr lang="zh-CN" altLang="en-US" smtClean="0"/>
              <a:t>二首</a:t>
            </a:r>
            <a:br>
              <a:rPr lang="zh-CN" altLang="en-US" smtClean="0"/>
            </a:br>
            <a:r>
              <a:rPr lang="zh-CN" altLang="en-US" smtClean="0">
                <a:solidFill>
                  <a:srgbClr val="A71A55"/>
                </a:solidFill>
              </a:rPr>
              <a:t>        </a:t>
            </a:r>
            <a:r>
              <a:rPr lang="zh-CN" altLang="en-US" b="1" smtClean="0"/>
              <a:t>卖炭翁</a:t>
            </a:r>
            <a:endParaRPr lang="zh-CN" altLang="en-US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2"/>
          <p:cNvSpPr>
            <a:spLocks noChangeArrowheads="1"/>
          </p:cNvSpPr>
          <p:nvPr/>
        </p:nvSpPr>
        <p:spPr bwMode="auto">
          <a:xfrm>
            <a:off x="1187450" y="1268413"/>
            <a:ext cx="6985000" cy="18097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文中既有卖炭翁自身的对比，也有卖炭翁与官兵的对比。有对比才会有突出，才能更加鲜明的表现人物性格！我们以后在写作中都可以通过这种手法来表现人物！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26626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2400" y="3284538"/>
            <a:ext cx="651510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"/>
          <p:cNvSpPr txBox="1">
            <a:spLocks noChangeArrowheads="1"/>
          </p:cNvSpPr>
          <p:nvPr/>
        </p:nvSpPr>
        <p:spPr bwMode="auto">
          <a:xfrm>
            <a:off x="2195513" y="620713"/>
            <a:ext cx="4927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体会情感</a:t>
            </a:r>
            <a:endParaRPr lang="zh-CN" altLang="en-US" sz="4400" b="1"/>
          </a:p>
        </p:txBody>
      </p:sp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250825" y="1484313"/>
            <a:ext cx="8497888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</a:rPr>
              <a:t>作者通过对诗中对这大对立阶级的描写中，可以看出他的情感倾向，谁来说一下？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27651" name="文本框 5"/>
          <p:cNvSpPr txBox="1">
            <a:spLocks noChangeArrowheads="1"/>
          </p:cNvSpPr>
          <p:nvPr/>
        </p:nvSpPr>
        <p:spPr bwMode="auto">
          <a:xfrm>
            <a:off x="792163" y="3140075"/>
            <a:ext cx="7775575" cy="5286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对劳动人民的同情，对统治阶级的憎恨！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7652" name="文本框 7"/>
          <p:cNvSpPr txBox="1">
            <a:spLocks noChangeArrowheads="1"/>
          </p:cNvSpPr>
          <p:nvPr/>
        </p:nvSpPr>
        <p:spPr bwMode="auto">
          <a:xfrm>
            <a:off x="787400" y="4003675"/>
            <a:ext cx="7777163" cy="223678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作者的爱憎也在描写中体现了出来。我们感受到了他对劳动人民的同情，也看到了他实践了“文章合为时而著，歌诗合为事而作”的现实主义创作精神。让我们再齐读一遍诗歌，感受作者的爱憎情感。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76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750" y="1268413"/>
            <a:ext cx="8064500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kern="1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仅忧民，还忧国！这一节诗中，诗人已不再单纯地描写自身“吾庐独破”的痛苦，而是在借自身痛苦折射“天下寒士”的痛苦，以此呈现社会、时代的苦难；此外，诗人还于大声疾呼之中，投射出了他自己满腔的忧国忧民之情。这就叫“推己及人”</a:t>
            </a:r>
            <a:r>
              <a:rPr lang="en-US" altLang="zh-CN" sz="2800" b="1" kern="1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———</a:t>
            </a:r>
            <a:r>
              <a:rPr lang="zh-CN" altLang="en-US" sz="2800" b="1" kern="1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由自己的苦况推及“天下寒士”，突显悲悯情怀，以及迫切要求变革黑暗现实的崇高理想。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9750" y="4508500"/>
            <a:ext cx="8064500" cy="1284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下面，请大家齐读一下这一节，体会“诗圣”的情怀！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"/>
          <p:cNvSpPr txBox="1">
            <a:spLocks noChangeArrowheads="1"/>
          </p:cNvSpPr>
          <p:nvPr/>
        </p:nvSpPr>
        <p:spPr bwMode="auto">
          <a:xfrm>
            <a:off x="2411413" y="836613"/>
            <a:ext cx="46831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拓展延伸</a:t>
            </a:r>
            <a:endParaRPr lang="zh-CN" altLang="en-US" sz="4400" b="1"/>
          </a:p>
        </p:txBody>
      </p:sp>
      <p:sp>
        <p:nvSpPr>
          <p:cNvPr id="29698" name="文本框 9"/>
          <p:cNvSpPr txBox="1">
            <a:spLocks noChangeArrowheads="1"/>
          </p:cNvSpPr>
          <p:nvPr/>
        </p:nvSpPr>
        <p:spPr bwMode="auto">
          <a:xfrm>
            <a:off x="323850" y="1844675"/>
            <a:ext cx="8496300" cy="338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</a:rPr>
              <a:t>    从南山中到长安，路那么遥远，当卖炭翁到达的时候，已经是牛困人饥；如今又把炭送进皇宫，当然牛更困，人更饥了。那么，卖炭翁是如何饿着肚子走回终南山的？他往后的日子，又怎样过法呢？请大家想象一下，续写一段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1"/>
          <p:cNvSpPr>
            <a:spLocks noChangeArrowheads="1"/>
          </p:cNvSpPr>
          <p:nvPr/>
        </p:nvSpPr>
        <p:spPr bwMode="auto">
          <a:xfrm>
            <a:off x="395288" y="1052513"/>
            <a:ext cx="8424862" cy="4992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66675" indent="304800"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话说卖炭翁被官员用半匹破布骗来的一车炭被拉走后，卖炭翁拿着布牵着牛失落的回家了。</a:t>
            </a:r>
            <a:endParaRPr lang="zh-CN" altLang="zh-CN" sz="2400" b="1">
              <a:latin typeface="宋体" panose="02010600030101010101" pitchFamily="2" charset="-122"/>
            </a:endParaRPr>
          </a:p>
          <a:p>
            <a:pPr marL="66675" indent="304800"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路上他心想：本来还想用卖炭的钱买一些粮食，给那年老体衰的爹买些营养品，给妻儿老小添些衣服。可现在，被官员把炭弄走了。那些炭，至少可以换纹银五百两呢！回家后，他妻子看炭卖光了，很高兴。可他只拿了半匹破布给了妻子。他说：一车炭只换来了这些布，那些官员把布骗走了。他妻子听了很生气，一车炭只买了半匹破布，给儿子当尿布都不够。说完还把布扔在地上踩了几脚。</a:t>
            </a:r>
            <a:endParaRPr lang="zh-CN" altLang="zh-CN" sz="2400" b="1">
              <a:latin typeface="宋体" panose="02010600030101010101" pitchFamily="2" charset="-122"/>
            </a:endParaRPr>
          </a:p>
        </p:txBody>
      </p:sp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3276600" y="549275"/>
            <a:ext cx="18669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典例分享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1"/>
          <p:cNvSpPr>
            <a:spLocks noChangeArrowheads="1"/>
          </p:cNvSpPr>
          <p:nvPr/>
        </p:nvSpPr>
        <p:spPr bwMode="auto">
          <a:xfrm>
            <a:off x="539750" y="682625"/>
            <a:ext cx="7993063" cy="563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66675" indent="304800"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卖炭翁没了炭，就没了工作。经常钓鱼，维持家里的温饱。有时在街上游玩，有时找事做。有一次，他在街上游玩，见到了皇上在各处游玩。皇上看他两手发黑，像是卖炭的，便问他：</a:t>
            </a:r>
            <a:r>
              <a:rPr lang="zh-CN" altLang="zh-CN" sz="2400" b="1">
                <a:latin typeface="宋体" panose="02010600030101010101" pitchFamily="2" charset="-122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老先生，您是不是卖炭的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?”</a:t>
            </a:r>
            <a:r>
              <a:rPr lang="en-US" altLang="zh-CN" sz="2400" b="1">
                <a:latin typeface="宋体" panose="02010600030101010101" pitchFamily="2" charset="-122"/>
              </a:rPr>
              <a:t> </a:t>
            </a:r>
            <a:r>
              <a:rPr lang="zh-CN" altLang="zh-CN" sz="2400" b="1">
                <a:latin typeface="宋体" panose="02010600030101010101" pitchFamily="2" charset="-122"/>
              </a:rPr>
              <a:t>“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是，可前几天那一些官员把我的炭抢走，只给我留下了半匹破布，可叫我怎么活呀。我只能找一些活做。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皇上同情他，给他了黄金千两，又给他了三座府宅，让他做生意，并把那些官员发配边疆了。</a:t>
            </a:r>
            <a:endParaRPr lang="zh-CN" altLang="zh-CN" sz="2400" b="1">
              <a:latin typeface="宋体" panose="02010600030101010101" pitchFamily="2" charset="-122"/>
            </a:endParaRPr>
          </a:p>
          <a:p>
            <a:pPr marL="66675" indent="304800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</a:rPr>
              <a:t>卖炭翁做起了大生意丝绸生意，不愁吃，不愁喝，他们一家快乐而又幸福的生活着。</a:t>
            </a:r>
            <a:endParaRPr lang="zh-CN" altLang="zh-CN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"/>
          <p:cNvSpPr txBox="1">
            <a:spLocks noChangeArrowheads="1"/>
          </p:cNvSpPr>
          <p:nvPr/>
        </p:nvSpPr>
        <p:spPr bwMode="auto">
          <a:xfrm>
            <a:off x="2268538" y="620713"/>
            <a:ext cx="46831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课堂小结</a:t>
            </a:r>
            <a:endParaRPr lang="zh-CN" altLang="en-US" sz="4400" b="1"/>
          </a:p>
        </p:txBody>
      </p:sp>
      <p:sp>
        <p:nvSpPr>
          <p:cNvPr id="32770" name="文本框 9"/>
          <p:cNvSpPr txBox="1">
            <a:spLocks noChangeArrowheads="1"/>
          </p:cNvSpPr>
          <p:nvPr/>
        </p:nvSpPr>
        <p:spPr bwMode="auto">
          <a:xfrm>
            <a:off x="395288" y="2349500"/>
            <a:ext cx="8208962" cy="283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</a:rPr>
              <a:t>这首诗通过描写卖炭翁老人的艰苦生活，以及官员的公开抢劫，在对比中揭露了当时社会环境的黑暗，人民生活的痛苦！在对比中表达了诗人对劳动人民的同情，对掠夺者的痛恨！　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1"/>
          <p:cNvSpPr txBox="1">
            <a:spLocks noChangeArrowheads="1"/>
          </p:cNvSpPr>
          <p:nvPr/>
        </p:nvSpPr>
        <p:spPr bwMode="auto">
          <a:xfrm>
            <a:off x="2411413" y="836613"/>
            <a:ext cx="46831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布置作业</a:t>
            </a:r>
            <a:endParaRPr lang="zh-CN" altLang="en-US" sz="4400" b="1"/>
          </a:p>
        </p:txBody>
      </p:sp>
      <p:sp>
        <p:nvSpPr>
          <p:cNvPr id="10" name="文本框 9"/>
          <p:cNvSpPr txBox="1"/>
          <p:nvPr/>
        </p:nvSpPr>
        <p:spPr>
          <a:xfrm>
            <a:off x="2809875" y="1700213"/>
            <a:ext cx="3886200" cy="579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背诵全诗</a:t>
            </a:r>
            <a:r>
              <a:rPr lang="zh-CN" altLang="en-US" sz="2800" b="1">
                <a:latin typeface="宋体" panose="02010600030101010101" pitchFamily="2" charset="-122"/>
              </a:rPr>
              <a:t>　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33795" name="图片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2420938"/>
            <a:ext cx="61198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63713" y="2276475"/>
            <a:ext cx="1368425" cy="5762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/>
              <a:t>卖炭翁</a:t>
            </a:r>
            <a:endParaRPr lang="zh-CN" altLang="en-US" sz="2800" b="1"/>
          </a:p>
        </p:txBody>
      </p:sp>
      <p:sp>
        <p:nvSpPr>
          <p:cNvPr id="34818" name="文本框 11"/>
          <p:cNvSpPr txBox="1">
            <a:spLocks noChangeArrowheads="1"/>
          </p:cNvSpPr>
          <p:nvPr/>
        </p:nvSpPr>
        <p:spPr bwMode="auto">
          <a:xfrm>
            <a:off x="2411413" y="1058863"/>
            <a:ext cx="46831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/>
              <a:t>卖炭翁</a:t>
            </a:r>
            <a:endParaRPr lang="zh-CN" altLang="en-US" sz="2800" b="1"/>
          </a:p>
        </p:txBody>
      </p:sp>
      <p:sp>
        <p:nvSpPr>
          <p:cNvPr id="24" name="圆角矩形 23"/>
          <p:cNvSpPr/>
          <p:nvPr/>
        </p:nvSpPr>
        <p:spPr>
          <a:xfrm>
            <a:off x="1763713" y="3789363"/>
            <a:ext cx="1368425" cy="57626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/>
              <a:t>官吏</a:t>
            </a:r>
            <a:endParaRPr lang="zh-CN" altLang="en-US" sz="2800" b="1"/>
          </a:p>
        </p:txBody>
      </p:sp>
      <p:sp>
        <p:nvSpPr>
          <p:cNvPr id="25" name="圆角矩形 24"/>
          <p:cNvSpPr/>
          <p:nvPr/>
        </p:nvSpPr>
        <p:spPr>
          <a:xfrm>
            <a:off x="3995738" y="2997200"/>
            <a:ext cx="1368425" cy="5762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/>
              <a:t>对比</a:t>
            </a:r>
            <a:endParaRPr lang="zh-CN" altLang="en-US" sz="2800" b="1"/>
          </a:p>
        </p:txBody>
      </p:sp>
      <p:sp>
        <p:nvSpPr>
          <p:cNvPr id="26" name="圆角矩形 25"/>
          <p:cNvSpPr/>
          <p:nvPr/>
        </p:nvSpPr>
        <p:spPr>
          <a:xfrm>
            <a:off x="6300788" y="2276475"/>
            <a:ext cx="1366837" cy="5762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/>
              <a:t>同情</a:t>
            </a:r>
            <a:endParaRPr lang="zh-CN" altLang="en-US" sz="2800" b="1"/>
          </a:p>
        </p:txBody>
      </p:sp>
      <p:sp>
        <p:nvSpPr>
          <p:cNvPr id="27" name="圆角矩形 26"/>
          <p:cNvSpPr/>
          <p:nvPr/>
        </p:nvSpPr>
        <p:spPr>
          <a:xfrm>
            <a:off x="6410325" y="3789363"/>
            <a:ext cx="1368425" cy="57626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/>
              <a:t>憎恨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8313" y="2276475"/>
            <a:ext cx="4032250" cy="2493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600" b="1">
                <a:latin typeface="+mn-ea"/>
                <a:ea typeface="+mn-ea"/>
              </a:rPr>
              <a:t>白居易（</a:t>
            </a:r>
            <a:r>
              <a:rPr lang="en-US" altLang="zh-CN" sz="2600" b="1">
                <a:latin typeface="+mn-ea"/>
                <a:ea typeface="+mn-ea"/>
              </a:rPr>
              <a:t>772~846</a:t>
            </a:r>
            <a:r>
              <a:rPr lang="zh-CN" altLang="en-US" sz="2600" b="1">
                <a:latin typeface="+mn-ea"/>
                <a:ea typeface="+mn-ea"/>
              </a:rPr>
              <a:t>），唐朝著名诗人，字乐天，晚居香山，自号香山居士。他是继李白、杜甫之后唐代又一位大诗人，世称李杜白为唐代三大诗人。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2363" y="1808163"/>
            <a:ext cx="3714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1619250" y="1125538"/>
            <a:ext cx="1866900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作者简介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"/>
          <p:cNvSpPr txBox="1">
            <a:spLocks noChangeArrowheads="1"/>
          </p:cNvSpPr>
          <p:nvPr/>
        </p:nvSpPr>
        <p:spPr bwMode="auto">
          <a:xfrm>
            <a:off x="468313" y="981075"/>
            <a:ext cx="8208962" cy="4838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</a:rPr>
              <a:t>     白居易出生书香门弟，自幼又绝顶聪明，五六岁便学写诗，九岁便能辨别声韵，</a:t>
            </a:r>
            <a:r>
              <a:rPr lang="en-US" altLang="zh-CN" sz="2400" b="1">
                <a:latin typeface="宋体" panose="02010600030101010101" pitchFamily="2" charset="-122"/>
              </a:rPr>
              <a:t>16</a:t>
            </a:r>
            <a:r>
              <a:rPr lang="zh-CN" altLang="en-US" sz="2400" b="1">
                <a:latin typeface="宋体" panose="02010600030101010101" pitchFamily="2" charset="-122"/>
              </a:rPr>
              <a:t>岁时已经写出不少传世的好诗，其中最有名的是五言律诗</a:t>
            </a:r>
            <a:r>
              <a:rPr lang="en-US" altLang="zh-CN" sz="2400" b="1"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</a:rPr>
              <a:t>赋得古原草送别</a:t>
            </a:r>
            <a:r>
              <a:rPr lang="en-US" altLang="zh-CN" sz="2400" b="1"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</a:rPr>
              <a:t>。从白居易一生仕途看，虽多为官，但总不顺利，老是处于一种忧愤不安的状态中。作为一个诗人，却成就极大，可以说名动朝野，甚至妇孺皆知。在因得罪权贵，被贬江州司马时，关心民间疾苦，政绩斐然，最为人称道的是修筑杭州湖堤蓄水灌田。人们为了怀念他，名所筑之堤为“白堤”。（</a:t>
            </a:r>
            <a:r>
              <a:rPr lang="en-US" altLang="zh-CN" sz="2400" b="1"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</a:rPr>
              <a:t>钱塘湖春行</a:t>
            </a:r>
            <a:r>
              <a:rPr lang="en-US" altLang="zh-CN" sz="2400" b="1"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</a:rPr>
              <a:t>一诗中也有所反映）</a:t>
            </a:r>
            <a:endParaRPr lang="zh-CN" altLang="en-US" sz="2400" b="1">
              <a:latin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</a:rPr>
              <a:t>     讽喻诗是白居易最为看重的一类诗歌，是为民而作的诗歌，体现了白居易“文章合为时而著，歌诗合为事而作”的现实主义创作精神。讽喻诗的特点是从不同角度揭露社会的黑暗，抨击官僚残害人民的罪行，同情被压迫的人民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"/>
          <p:cNvSpPr txBox="1">
            <a:spLocks noChangeArrowheads="1"/>
          </p:cNvSpPr>
          <p:nvPr/>
        </p:nvSpPr>
        <p:spPr bwMode="auto">
          <a:xfrm>
            <a:off x="1835150" y="692150"/>
            <a:ext cx="5214938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感知内容</a:t>
            </a:r>
            <a:endParaRPr lang="zh-CN" altLang="en-US" sz="4400" b="1"/>
          </a:p>
        </p:txBody>
      </p:sp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1258888" y="1628775"/>
            <a:ext cx="64817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/>
              <a:t>用简洁的语言概括诗歌内容。</a:t>
            </a:r>
            <a:endParaRPr lang="zh-CN" altLang="en-US" sz="3600" b="1"/>
          </a:p>
        </p:txBody>
      </p:sp>
      <p:sp>
        <p:nvSpPr>
          <p:cNvPr id="20483" name="文本框 4"/>
          <p:cNvSpPr txBox="1">
            <a:spLocks noChangeArrowheads="1"/>
          </p:cNvSpPr>
          <p:nvPr/>
        </p:nvSpPr>
        <p:spPr bwMode="auto">
          <a:xfrm>
            <a:off x="1490663" y="2573338"/>
            <a:ext cx="67532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这首诗就是写了卖炭老人辛勤劳动所得被宫使掠夺一空的经过。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20484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3644900"/>
            <a:ext cx="741680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"/>
          <p:cNvSpPr txBox="1">
            <a:spLocks noChangeArrowheads="1"/>
          </p:cNvSpPr>
          <p:nvPr/>
        </p:nvSpPr>
        <p:spPr bwMode="auto">
          <a:xfrm>
            <a:off x="1979613" y="620713"/>
            <a:ext cx="4927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分析人物</a:t>
            </a:r>
            <a:endParaRPr lang="zh-CN" altLang="en-US" sz="4400" b="1"/>
          </a:p>
        </p:txBody>
      </p:sp>
      <p:sp>
        <p:nvSpPr>
          <p:cNvPr id="4" name="文本框 3"/>
          <p:cNvSpPr txBox="1"/>
          <p:nvPr/>
        </p:nvSpPr>
        <p:spPr>
          <a:xfrm>
            <a:off x="539750" y="1628775"/>
            <a:ext cx="777557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</a:rPr>
              <a:t>齐读思考：诗歌出现了哪些人物？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55650" y="2565400"/>
            <a:ext cx="77755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卖炭翁和宫使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3933825"/>
            <a:ext cx="7777163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</a:rPr>
              <a:t>那么诗中是如何描写这两个人物的？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92163" y="4867275"/>
            <a:ext cx="7777162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提示：通过对人物的肖像描写、动作描写、心理描写来展现人物的。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750" y="765175"/>
            <a:ext cx="7777163" cy="1373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下面就请大家先在小组内讨论一下这个问题，然后每小组推选一名代表进行阐述，看看哪个小组说的最全面？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22530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30500" y="3284538"/>
            <a:ext cx="382746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"/>
          <p:cNvSpPr txBox="1">
            <a:spLocks noChangeArrowheads="1"/>
          </p:cNvSpPr>
          <p:nvPr/>
        </p:nvSpPr>
        <p:spPr bwMode="auto">
          <a:xfrm>
            <a:off x="827088" y="1125538"/>
            <a:ext cx="7777162" cy="479901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“满面尘灰烟火色，两鬓苍苍十指黑”说明卖炭老翁年事已高，以烧炭为生；“可怜身上衣正单”说明卖炭翁生活贫困；“心忧炭贱愿天寒”说明他宁肯忍受加倍的寒冷，以便能多卖一点炭钱，这种矛盾的心情，深刻地表现出卖炭翁悲惨的处境。“翩翩两骑来是谁？黄衣使者白衫儿” 说明来的人是宫里的爪牙，他们衣衫华丽；“手把文书口称敕，回车叱牛牵向北。一车炭，千余斤，宫使驱将惜不得。半匹红纱一丈绫，系向牛头充炭直”说明他们是阶级压迫者，仗势欺人，以强权夺走了卖炭老翁的一车炭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"/>
          <p:cNvSpPr txBox="1">
            <a:spLocks noChangeArrowheads="1"/>
          </p:cNvSpPr>
          <p:nvPr/>
        </p:nvSpPr>
        <p:spPr bwMode="auto">
          <a:xfrm>
            <a:off x="684213" y="858838"/>
            <a:ext cx="7775575" cy="22367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“卖炭得钱何所营？身上衣裳口中食”，说明他仅仅希望有吃有穿，维持一种最低的生活；“夜来城外一尺雪，晓驾炭车辗冰辙”，一清早，他就套上车，踏着冰冻的道路，却到长安市上卖炭，说明卖炭翁非常辛劳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4213" y="3141663"/>
            <a:ext cx="7775575" cy="9461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b="1">
                <a:cs typeface="Times New Roman" panose="02020603050405020304" pitchFamily="18" charset="0"/>
              </a:rPr>
              <a:t>那么作者是通过什么手法来表现人物性格的呢？</a:t>
            </a:r>
            <a:r>
              <a:rPr lang="zh-CN" altLang="en-US" sz="2800" b="1">
                <a:cs typeface="Times New Roman" panose="02020603050405020304" pitchFamily="18" charset="0"/>
              </a:rPr>
              <a:t>试作分析。</a:t>
            </a:r>
            <a:endParaRPr lang="zh-CN" altLang="en-US" sz="2800" b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11188" y="4221163"/>
            <a:ext cx="77755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对比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84213" y="4792663"/>
            <a:ext cx="777557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“两鬓苍苍十指黑”将卖炭翁头发的白和手指的黑做对比，体现了卖炭翁年事已高还要辛勤劳作。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"/>
          <p:cNvSpPr txBox="1">
            <a:spLocks noChangeArrowheads="1"/>
          </p:cNvSpPr>
          <p:nvPr/>
        </p:nvSpPr>
        <p:spPr bwMode="auto">
          <a:xfrm>
            <a:off x="611188" y="981075"/>
            <a:ext cx="7777162" cy="223678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“可怜身上衣正单”与“黄衣使者白衫儿”将卖炭翁与官兵的外貌做对比；“一车炭，千余斤”与“半匹红绡一丈绫”将炭的重量与得到的报酬做对比；“翩翩两骑来是谁？”与“牛困人饥日已高”将官兵的优裕与卖炭翁的饥寒做对比。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5602" name="文本框 2"/>
          <p:cNvSpPr txBox="1">
            <a:spLocks noChangeArrowheads="1"/>
          </p:cNvSpPr>
          <p:nvPr/>
        </p:nvSpPr>
        <p:spPr bwMode="auto">
          <a:xfrm>
            <a:off x="611188" y="3500438"/>
            <a:ext cx="7777162" cy="138271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“可怜身上衣正单”与“心忧炭贱愿天寒”说明他宁肯忍受加倍的寒冷，以便能多卖一点炭钱，这种矛盾心情的对比。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  <p:bldP spid="25602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优秀教案模板(课时)低版本</Template>
  <TotalTime>0</TotalTime>
  <Words>2183</Words>
  <Application>WPS 演示</Application>
  <PresentationFormat>全屏显示(4:3)</PresentationFormat>
  <Paragraphs>87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Century Gothic</vt:lpstr>
      <vt:lpstr>Arial Unicode MS</vt:lpstr>
      <vt:lpstr>Calibri Light</vt:lpstr>
      <vt:lpstr>MingLiU</vt:lpstr>
      <vt:lpstr>自定义设计方案</vt:lpstr>
      <vt:lpstr>24 《唐诗》二首         卖炭翁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  散 步</dc:title>
  <dc:creator>Lenovo User</dc:creator>
  <cp:lastModifiedBy>编辑资料 李倩倩</cp:lastModifiedBy>
  <cp:revision>46</cp:revision>
  <dcterms:created xsi:type="dcterms:W3CDTF">2014-04-05T06:19:00Z</dcterms:created>
  <dcterms:modified xsi:type="dcterms:W3CDTF">2018-04-17T01:35:55Z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