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</p:sldMasterIdLst>
  <p:sldIdLst>
    <p:sldId id="318" r:id="rId10"/>
    <p:sldId id="347" r:id="rId11"/>
    <p:sldId id="309" r:id="rId12"/>
    <p:sldId id="260" r:id="rId13"/>
    <p:sldId id="418" r:id="rId14"/>
    <p:sldId id="345" r:id="rId15"/>
    <p:sldId id="372" r:id="rId16"/>
    <p:sldId id="319" r:id="rId17"/>
    <p:sldId id="320" r:id="rId18"/>
    <p:sldId id="291" r:id="rId19"/>
    <p:sldId id="321" r:id="rId20"/>
    <p:sldId id="344" r:id="rId21"/>
    <p:sldId id="395" r:id="rId22"/>
    <p:sldId id="322" r:id="rId23"/>
    <p:sldId id="329" r:id="rId24"/>
    <p:sldId id="328" r:id="rId25"/>
    <p:sldId id="324" r:id="rId26"/>
    <p:sldId id="314" r:id="rId27"/>
    <p:sldId id="258" r:id="rId28"/>
    <p:sldId id="330" r:id="rId29"/>
    <p:sldId id="311" r:id="rId30"/>
    <p:sldId id="326" r:id="rId31"/>
    <p:sldId id="325" r:id="rId32"/>
    <p:sldId id="327" r:id="rId33"/>
    <p:sldId id="308" r:id="rId34"/>
    <p:sldId id="331" r:id="rId35"/>
    <p:sldId id="373" r:id="rId36"/>
    <p:sldId id="305" r:id="rId37"/>
  </p:sldIdLst>
  <p:sldSz cx="9144000" cy="6858000" type="screen4x3"/>
  <p:notesSz cx="6858000" cy="9144000"/>
  <p:custShowLst>
    <p:custShow name="自定义放映 1" id="0">
      <p:sldLst>
        <p:sld r:id="rId15"/>
      </p:sldLst>
    </p:custShow>
    <p:custShow name="自定义放映 2" id="1">
      <p:sldLst>
        <p:sld r:id="rId11"/>
      </p:sldLst>
    </p:custShow>
  </p:custShowLst>
  <p:defaultTextStyle>
    <a:defPPr>
      <a:defRPr lang="en-US"/>
    </a:defPPr>
    <a:lvl1pPr marL="0" lvl="0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Times New Roman" panose="02020603050405020304" pitchFamily="2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333FF"/>
    <a:srgbClr val="FF00FF"/>
    <a:srgbClr val="99FFCC"/>
    <a:srgbClr val="FFFFCC"/>
    <a:srgbClr val="DDF165"/>
    <a:srgbClr val="CCFFFF"/>
    <a:srgbClr val="FF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5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7050" y="381000"/>
            <a:ext cx="1962150" cy="52562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381000"/>
            <a:ext cx="5772702" cy="52562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5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344805" lvl="1" indent="0" algn="ctr">
              <a:buNone/>
              <a:defRPr sz="2800"/>
            </a:lvl2pPr>
            <a:lvl3pPr marL="671830" lvl="2" indent="0" algn="ctr">
              <a:buNone/>
              <a:defRPr sz="2800"/>
            </a:lvl3pPr>
            <a:lvl4pPr marL="1024255" lvl="3" indent="0" algn="ctr">
              <a:buNone/>
              <a:defRPr sz="2800"/>
            </a:lvl4pPr>
            <a:lvl5pPr marL="1341755" lvl="4" indent="0" algn="ctr">
              <a:buNone/>
              <a:defRPr sz="28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en-US">
              <a:latin typeface="Garamond" pitchFamily="2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en-US">
              <a:latin typeface="Garamond" pitchFamily="2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en-US">
                <a:latin typeface="Garamond" pitchFamily="2" charset="0"/>
              </a:rPr>
            </a:fld>
            <a:endParaRPr lang="en-US">
              <a:latin typeface="Garamond" pitchFamily="2" charset="0"/>
            </a:endParaRPr>
          </a:p>
        </p:txBody>
      </p:sp>
      <p:sp>
        <p:nvSpPr>
          <p:cNvPr id="3079" name="未知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80" name="直接连接符 3079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5121" descr="94faaadc562c5384cc11667d"/>
          <p:cNvPicPr>
            <a:picLocks noChangeAspect="1"/>
          </p:cNvPicPr>
          <p:nvPr userDrawn="1"/>
        </p:nvPicPr>
        <p:blipFill>
          <a:blip r:embed="rId2"/>
          <a:srcRect l="320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 userDrawn="1"/>
        </p:nvSpPr>
        <p:spPr>
          <a:xfrm>
            <a:off x="0" y="476250"/>
            <a:ext cx="9144000" cy="714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36914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4" name="直接连接符 5123"/>
          <p:cNvSpPr/>
          <p:nvPr userDrawn="1"/>
        </p:nvSpPr>
        <p:spPr>
          <a:xfrm>
            <a:off x="0" y="6380163"/>
            <a:ext cx="7164388" cy="1587"/>
          </a:xfrm>
          <a:prstGeom prst="line">
            <a:avLst/>
          </a:prstGeom>
          <a:ln w="9525" cap="flat" cmpd="sng">
            <a:solidFill>
              <a:srgbClr val="036914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5125" name="图片 5124" descr="1111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5013325"/>
            <a:ext cx="1439862" cy="1582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4524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8193" descr="94faaadc562c5384cc11667d"/>
          <p:cNvPicPr>
            <a:picLocks noChangeAspect="1"/>
          </p:cNvPicPr>
          <p:nvPr userDrawn="1"/>
        </p:nvPicPr>
        <p:blipFill>
          <a:blip r:embed="rId2"/>
          <a:srcRect l="320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/>
          <p:cNvSpPr/>
          <p:nvPr userDrawn="1"/>
        </p:nvSpPr>
        <p:spPr>
          <a:xfrm>
            <a:off x="0" y="476250"/>
            <a:ext cx="9144000" cy="714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36914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6" name="直接连接符 8195"/>
          <p:cNvSpPr/>
          <p:nvPr userDrawn="1"/>
        </p:nvSpPr>
        <p:spPr>
          <a:xfrm>
            <a:off x="0" y="6380163"/>
            <a:ext cx="7164388" cy="1587"/>
          </a:xfrm>
          <a:prstGeom prst="line">
            <a:avLst/>
          </a:prstGeom>
          <a:ln w="9525" cap="flat" cmpd="sng">
            <a:solidFill>
              <a:srgbClr val="036914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8197" name="图片 8196" descr="1111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5013325"/>
            <a:ext cx="1439862" cy="1582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4524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7050" y="381000"/>
            <a:ext cx="1962150" cy="52562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381000"/>
            <a:ext cx="5772702" cy="52562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4524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7050" y="381000"/>
            <a:ext cx="1962150" cy="52562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381000"/>
            <a:ext cx="5772702" cy="52562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4524" y="1524000"/>
            <a:ext cx="3808476" cy="411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7050" y="381000"/>
            <a:ext cx="1962150" cy="52562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381000"/>
            <a:ext cx="5772702" cy="52562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5.jpe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5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5.jpe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5" Type="http://schemas.openxmlformats.org/officeDocument/2006/relationships/theme" Target="../theme/theme7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5" Type="http://schemas.openxmlformats.org/officeDocument/2006/relationships/theme" Target="../theme/theme8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914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4"/>
          <p:cNvSpPr>
            <a:spLocks noGrp="1"/>
          </p:cNvSpPr>
          <p:nvPr>
            <p:ph type="dt" sz="half" idx="2"/>
          </p:nvPr>
        </p:nvSpPr>
        <p:spPr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1028" name="Rectangle 5"/>
          <p:cNvSpPr>
            <a:spLocks noGrp="1"/>
          </p:cNvSpPr>
          <p:nvPr>
            <p:ph type="ftr" sz="quarter" idx="3"/>
          </p:nvPr>
        </p:nvSpPr>
        <p:spPr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ct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1029" name="Rectangle 6"/>
          <p:cNvSpPr>
            <a:spLocks noGrp="1"/>
          </p:cNvSpPr>
          <p:nvPr>
            <p:ph type="sldNum" sz="quarter" idx="4"/>
          </p:nvPr>
        </p:nvSpPr>
        <p:spPr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0" name="Rectangle 8"/>
          <p:cNvSpPr>
            <a:spLocks noGrp="1"/>
          </p:cNvSpPr>
          <p:nvPr>
            <p:ph type="body" idx="1"/>
          </p:nvPr>
        </p:nvSpPr>
        <p:spPr>
          <a:xfrm>
            <a:off x="990600" y="1524000"/>
            <a:ext cx="7772400" cy="411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2" charset="0"/>
              </a:defRPr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  <p:sp>
        <p:nvSpPr>
          <p:cNvPr id="2055" name="未知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6" name="直接连接符 2055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4097" descr="94faaadc562c5384cc11667d"/>
          <p:cNvPicPr>
            <a:picLocks noChangeAspect="1"/>
          </p:cNvPicPr>
          <p:nvPr userDrawn="1"/>
        </p:nvPicPr>
        <p:blipFill>
          <a:blip r:embed="rId12"/>
          <a:srcRect l="320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4098"/>
          <p:cNvSpPr/>
          <p:nvPr userDrawn="1"/>
        </p:nvSpPr>
        <p:spPr>
          <a:xfrm>
            <a:off x="0" y="477838"/>
            <a:ext cx="9144000" cy="714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36914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0" name="直接连接符 4099"/>
          <p:cNvSpPr/>
          <p:nvPr userDrawn="1"/>
        </p:nvSpPr>
        <p:spPr>
          <a:xfrm>
            <a:off x="0" y="6453188"/>
            <a:ext cx="7164388" cy="1587"/>
          </a:xfrm>
          <a:prstGeom prst="line">
            <a:avLst/>
          </a:prstGeom>
          <a:ln w="9525" cap="flat" cmpd="sng">
            <a:solidFill>
              <a:srgbClr val="036914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101" name="图片 4100" descr="1111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5159375"/>
            <a:ext cx="1439863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4101"/>
          <p:cNvSpPr txBox="1"/>
          <p:nvPr userDrawn="1"/>
        </p:nvSpPr>
        <p:spPr>
          <a:xfrm>
            <a:off x="-119062" y="85725"/>
            <a:ext cx="18986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0" hangingPunct="0">
              <a:spcBef>
                <a:spcPct val="50000"/>
              </a:spcBef>
            </a:pPr>
            <a:r>
              <a:rPr lang="zh-CN" altLang="en-US" sz="3600" b="1" i="1" dirty="0">
                <a:solidFill>
                  <a:srgbClr val="036914"/>
                </a:solidFill>
                <a:latin typeface="Times New Roman" panose="02020603050405020304" pitchFamily="2" charset="0"/>
                <a:ea typeface="楷体_GB2312" pitchFamily="1" charset="-122"/>
              </a:rPr>
              <a:t>白鹅</a:t>
            </a:r>
            <a:endParaRPr lang="zh-CN" altLang="en-US" sz="3600" b="1" i="1" dirty="0">
              <a:solidFill>
                <a:srgbClr val="036914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5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7169" descr="94faaadc562c5384cc11667d"/>
          <p:cNvPicPr>
            <a:picLocks noChangeAspect="1"/>
          </p:cNvPicPr>
          <p:nvPr userDrawn="1"/>
        </p:nvPicPr>
        <p:blipFill>
          <a:blip r:embed="rId12"/>
          <a:srcRect l="320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 userDrawn="1"/>
        </p:nvSpPr>
        <p:spPr>
          <a:xfrm>
            <a:off x="0" y="477838"/>
            <a:ext cx="9144000" cy="714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36914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2" name="直接连接符 7171"/>
          <p:cNvSpPr/>
          <p:nvPr userDrawn="1"/>
        </p:nvSpPr>
        <p:spPr>
          <a:xfrm>
            <a:off x="0" y="6453188"/>
            <a:ext cx="7164388" cy="1587"/>
          </a:xfrm>
          <a:prstGeom prst="line">
            <a:avLst/>
          </a:prstGeom>
          <a:ln w="9525" cap="flat" cmpd="sng">
            <a:solidFill>
              <a:srgbClr val="036914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7173" name="图片 7172" descr="1111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5159375"/>
            <a:ext cx="1439863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文本框 7173"/>
          <p:cNvSpPr txBox="1"/>
          <p:nvPr userDrawn="1"/>
        </p:nvSpPr>
        <p:spPr>
          <a:xfrm>
            <a:off x="-120650" y="85725"/>
            <a:ext cx="190023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0" hangingPunct="0">
              <a:spcBef>
                <a:spcPct val="50000"/>
              </a:spcBef>
            </a:pPr>
            <a:r>
              <a:rPr lang="zh-CN" altLang="en-US" sz="3600" b="1" i="1" dirty="0">
                <a:solidFill>
                  <a:srgbClr val="036914"/>
                </a:solidFill>
                <a:latin typeface="Times New Roman" panose="02020603050405020304" pitchFamily="2" charset="0"/>
                <a:ea typeface="楷体_GB2312" pitchFamily="1" charset="-122"/>
              </a:rPr>
              <a:t>白鹅</a:t>
            </a:r>
            <a:endParaRPr lang="zh-CN" altLang="en-US" sz="3600" b="1" i="1" dirty="0">
              <a:solidFill>
                <a:srgbClr val="036914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5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914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Rectangle 4"/>
          <p:cNvSpPr>
            <a:spLocks noGrp="1"/>
          </p:cNvSpPr>
          <p:nvPr>
            <p:ph type="dt" sz="half" idx="2"/>
          </p:nvPr>
        </p:nvSpPr>
        <p:spPr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9220" name="Rectangle 5"/>
          <p:cNvSpPr>
            <a:spLocks noGrp="1"/>
          </p:cNvSpPr>
          <p:nvPr>
            <p:ph type="ftr" sz="quarter" idx="3"/>
          </p:nvPr>
        </p:nvSpPr>
        <p:spPr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ct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9221" name="Rectangle 6"/>
          <p:cNvSpPr>
            <a:spLocks noGrp="1"/>
          </p:cNvSpPr>
          <p:nvPr>
            <p:ph type="sldNum" sz="quarter" idx="4"/>
          </p:nvPr>
        </p:nvSpPr>
        <p:spPr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9222" name="Rectangle 8"/>
          <p:cNvSpPr>
            <a:spLocks noGrp="1"/>
          </p:cNvSpPr>
          <p:nvPr>
            <p:ph type="body" idx="1"/>
          </p:nvPr>
        </p:nvSpPr>
        <p:spPr>
          <a:xfrm>
            <a:off x="990600" y="1524000"/>
            <a:ext cx="7772400" cy="411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914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Rectangle 4"/>
          <p:cNvSpPr>
            <a:spLocks noGrp="1"/>
          </p:cNvSpPr>
          <p:nvPr>
            <p:ph type="dt" sz="half" idx="2"/>
          </p:nvPr>
        </p:nvSpPr>
        <p:spPr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10244" name="Rectangle 5"/>
          <p:cNvSpPr>
            <a:spLocks noGrp="1"/>
          </p:cNvSpPr>
          <p:nvPr>
            <p:ph type="ftr" sz="quarter" idx="3"/>
          </p:nvPr>
        </p:nvSpPr>
        <p:spPr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ct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10245" name="Rectangle 6"/>
          <p:cNvSpPr>
            <a:spLocks noGrp="1"/>
          </p:cNvSpPr>
          <p:nvPr>
            <p:ph type="sldNum" sz="quarter" idx="4"/>
          </p:nvPr>
        </p:nvSpPr>
        <p:spPr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246" name="Rectangle 8"/>
          <p:cNvSpPr>
            <a:spLocks noGrp="1"/>
          </p:cNvSpPr>
          <p:nvPr>
            <p:ph type="body" idx="1"/>
          </p:nvPr>
        </p:nvSpPr>
        <p:spPr>
          <a:xfrm>
            <a:off x="990600" y="1524000"/>
            <a:ext cx="7772400" cy="411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914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267" name="Rectangle 4"/>
          <p:cNvSpPr>
            <a:spLocks noGrp="1"/>
          </p:cNvSpPr>
          <p:nvPr>
            <p:ph type="dt" sz="half" idx="2"/>
          </p:nvPr>
        </p:nvSpPr>
        <p:spPr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11268" name="Rectangle 5"/>
          <p:cNvSpPr>
            <a:spLocks noGrp="1"/>
          </p:cNvSpPr>
          <p:nvPr>
            <p:ph type="ftr" sz="quarter" idx="3"/>
          </p:nvPr>
        </p:nvSpPr>
        <p:spPr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ct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endParaRPr lang="en-US" altLang="x-none" dirty="0"/>
          </a:p>
        </p:txBody>
      </p:sp>
      <p:sp>
        <p:nvSpPr>
          <p:cNvPr id="11269" name="Rectangle 6"/>
          <p:cNvSpPr>
            <a:spLocks noGrp="1"/>
          </p:cNvSpPr>
          <p:nvPr>
            <p:ph type="sldNum" sz="quarter" idx="4"/>
          </p:nvPr>
        </p:nvSpPr>
        <p:spPr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r"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1270" name="Rectangle 8"/>
          <p:cNvSpPr>
            <a:spLocks noGrp="1"/>
          </p:cNvSpPr>
          <p:nvPr>
            <p:ph type="body" idx="1"/>
          </p:nvPr>
        </p:nvSpPr>
        <p:spPr>
          <a:xfrm>
            <a:off x="990600" y="1524000"/>
            <a:ext cx="7772400" cy="411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3.jpeg"/><Relationship Id="rId7" Type="http://schemas.openxmlformats.org/officeDocument/2006/relationships/image" Target="../media/image22.pn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slide" Target="slide19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4" descr="鹅走路的步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3863" y="1844675"/>
            <a:ext cx="5113337" cy="501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WordArt 5"/>
          <p:cNvPicPr/>
          <p:nvPr/>
        </p:nvPicPr>
        <p:blipFill>
          <a:blip r:embed="rId2"/>
          <a:stretch>
            <a:fillRect/>
          </a:stretch>
        </p:blipFill>
        <p:spPr>
          <a:xfrm>
            <a:off x="755650" y="260350"/>
            <a:ext cx="6613525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鹅啊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3"/>
          <p:cNvSpPr txBox="1"/>
          <p:nvPr/>
        </p:nvSpPr>
        <p:spPr>
          <a:xfrm>
            <a:off x="611188" y="577850"/>
            <a:ext cx="8228012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x-none" sz="66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好一个</a:t>
            </a:r>
            <a:r>
              <a:rPr lang="zh-CN" altLang="en-US" sz="6600" b="1" dirty="0">
                <a:solidFill>
                  <a:srgbClr val="3333FF"/>
                </a:solidFill>
                <a:latin typeface="Times New Roman" panose="02020603050405020304" pitchFamily="2" charset="0"/>
                <a:ea typeface="华文楷体" pitchFamily="2" charset="-122"/>
              </a:rPr>
              <a:t>高傲</a:t>
            </a:r>
            <a:r>
              <a:rPr lang="zh-CN" altLang="en-US" sz="66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的动物！</a:t>
            </a:r>
            <a:r>
              <a:rPr lang="en-US" altLang="x-none" sz="66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endParaRPr lang="en-US" altLang="x-none" sz="6600" b="1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22531" name="Picture 7" descr="e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00" y="1844675"/>
            <a:ext cx="4010025" cy="50133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4" descr="Fram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6"/>
          <p:cNvSpPr/>
          <p:nvPr/>
        </p:nvSpPr>
        <p:spPr>
          <a:xfrm>
            <a:off x="1116013" y="2060575"/>
            <a:ext cx="748982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白鹅的高傲表现在哪些方面？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6" name="Rectangle 6"/>
          <p:cNvSpPr/>
          <p:nvPr/>
        </p:nvSpPr>
        <p:spPr>
          <a:xfrm>
            <a:off x="1258888" y="3860800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叫声 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7" name="Rectangle 6"/>
          <p:cNvSpPr/>
          <p:nvPr/>
        </p:nvSpPr>
        <p:spPr>
          <a:xfrm>
            <a:off x="3419475" y="3860800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步态 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8" name="Rectangle 6"/>
          <p:cNvSpPr/>
          <p:nvPr/>
        </p:nvSpPr>
        <p:spPr>
          <a:xfrm>
            <a:off x="5940425" y="3789363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吃相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355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Fram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350"/>
            <a:ext cx="8748712" cy="656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标题 24578"/>
          <p:cNvSpPr>
            <a:spLocks noGrp="1"/>
          </p:cNvSpPr>
          <p:nvPr>
            <p:ph type="title"/>
          </p:nvPr>
        </p:nvSpPr>
        <p:spPr>
          <a:xfrm>
            <a:off x="1187450" y="1270000"/>
            <a:ext cx="7272338" cy="530225"/>
          </a:xfrm>
          <a:ln/>
        </p:spPr>
        <p:txBody>
          <a:bodyPr/>
          <a:p>
            <a:r>
              <a:rPr lang="zh-CN" altLang="en-US" sz="4000" b="1" dirty="0">
                <a:solidFill>
                  <a:srgbClr val="FF0000"/>
                </a:solidFill>
                <a:ea typeface="隶书" pitchFamily="1" charset="-122"/>
              </a:rPr>
              <a:t>自读</a:t>
            </a:r>
            <a:r>
              <a:rPr lang="en-US" altLang="x-none" sz="4000" b="1" dirty="0">
                <a:solidFill>
                  <a:srgbClr val="FF0000"/>
                </a:solidFill>
                <a:ea typeface="隶书" pitchFamily="1" charset="-122"/>
              </a:rPr>
              <a:t>3-7</a:t>
            </a:r>
            <a:r>
              <a:rPr lang="zh-CN" altLang="en-US" sz="4000" b="1" dirty="0">
                <a:solidFill>
                  <a:srgbClr val="FF0000"/>
                </a:solidFill>
                <a:ea typeface="隶书" pitchFamily="1" charset="-122"/>
              </a:rPr>
              <a:t>自然段，学习步骤如下：</a:t>
            </a:r>
            <a:endParaRPr lang="zh-CN" altLang="en-US" sz="4000" b="1" dirty="0">
              <a:solidFill>
                <a:srgbClr val="FF0000"/>
              </a:solidFill>
              <a:ea typeface="隶书" pitchFamily="1" charset="-122"/>
            </a:endParaRPr>
          </a:p>
        </p:txBody>
      </p:sp>
      <p:sp>
        <p:nvSpPr>
          <p:cNvPr id="24580" name="文本占位符 24579"/>
          <p:cNvSpPr>
            <a:spLocks noGrp="1"/>
          </p:cNvSpPr>
          <p:nvPr>
            <p:ph type="body" idx="1"/>
          </p:nvPr>
        </p:nvSpPr>
        <p:spPr>
          <a:xfrm>
            <a:off x="971550" y="2349500"/>
            <a:ext cx="8064500" cy="3889375"/>
          </a:xfrm>
          <a:ln/>
        </p:spPr>
        <p:txBody>
          <a:bodyPr/>
          <a:p>
            <a:r>
              <a:rPr lang="zh-CN" altLang="en-US" sz="3600" b="1" dirty="0">
                <a:solidFill>
                  <a:srgbClr val="3333FF"/>
                </a:solidFill>
                <a:ea typeface="隶书" pitchFamily="1" charset="-122"/>
              </a:rPr>
              <a:t>画一画，画出表现白鹅高傲的词句。</a:t>
            </a:r>
            <a:endParaRPr lang="zh-CN" altLang="en-US" sz="3600" b="1" dirty="0">
              <a:solidFill>
                <a:srgbClr val="3333FF"/>
              </a:solidFill>
              <a:ea typeface="隶书" pitchFamily="1" charset="-122"/>
            </a:endParaRPr>
          </a:p>
          <a:p>
            <a:pPr>
              <a:buNone/>
            </a:pPr>
            <a:endParaRPr lang="zh-CN" altLang="en-US" sz="3600" b="1" dirty="0">
              <a:solidFill>
                <a:srgbClr val="3333FF"/>
              </a:solidFill>
              <a:ea typeface="隶书" pitchFamily="1" charset="-122"/>
            </a:endParaRPr>
          </a:p>
          <a:p>
            <a:r>
              <a:rPr lang="zh-CN" altLang="en-US" sz="3600" b="1" dirty="0">
                <a:solidFill>
                  <a:srgbClr val="3333FF"/>
                </a:solidFill>
                <a:ea typeface="隶书" pitchFamily="1" charset="-122"/>
              </a:rPr>
              <a:t>读一读，有滋有味地读好画出的句子。</a:t>
            </a:r>
            <a:endParaRPr lang="zh-CN" altLang="en-US" sz="3600" b="1" dirty="0">
              <a:solidFill>
                <a:srgbClr val="3333FF"/>
              </a:solidFill>
              <a:ea typeface="隶书" pitchFamily="1" charset="-122"/>
            </a:endParaRPr>
          </a:p>
          <a:p>
            <a:endParaRPr lang="zh-CN" altLang="en-US" sz="3600" b="1" dirty="0">
              <a:solidFill>
                <a:srgbClr val="3333FF"/>
              </a:solidFill>
              <a:ea typeface="隶书" pitchFamily="1" charset="-122"/>
            </a:endParaRPr>
          </a:p>
          <a:p>
            <a:r>
              <a:rPr lang="zh-CN" altLang="en-US" sz="3600" b="1" dirty="0">
                <a:solidFill>
                  <a:srgbClr val="3333FF"/>
                </a:solidFill>
                <a:ea typeface="隶书" pitchFamily="1" charset="-122"/>
              </a:rPr>
              <a:t>品一品，仔细体会其中的情趣。</a:t>
            </a:r>
            <a:endParaRPr lang="zh-CN" altLang="en-US" sz="3600" b="1" dirty="0">
              <a:solidFill>
                <a:srgbClr val="3333FF"/>
              </a:solidFill>
              <a:ea typeface="隶书" pitchFamily="1" charset="-122"/>
            </a:endParaRPr>
          </a:p>
          <a:p>
            <a:pPr>
              <a:buNone/>
            </a:pPr>
            <a:endParaRPr lang="zh-CN" altLang="en-US" sz="3600" b="1" dirty="0">
              <a:solidFill>
                <a:srgbClr val="3333FF"/>
              </a:solidFill>
              <a:ea typeface="隶书" pitchFamily="1" charset="-122"/>
            </a:endParaRPr>
          </a:p>
          <a:p>
            <a:endParaRPr lang="zh-CN" altLang="en-US" sz="3600" b="1" dirty="0">
              <a:solidFill>
                <a:srgbClr val="3333FF"/>
              </a:solidFill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0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0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0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4" descr="Fram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Rectangle 6"/>
          <p:cNvSpPr/>
          <p:nvPr/>
        </p:nvSpPr>
        <p:spPr>
          <a:xfrm>
            <a:off x="1044575" y="1052513"/>
            <a:ext cx="7920038" cy="701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白鹅的高傲具体表现在哪些地方？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4" name="Rectangle 6"/>
          <p:cNvSpPr/>
          <p:nvPr/>
        </p:nvSpPr>
        <p:spPr>
          <a:xfrm>
            <a:off x="827088" y="2133600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叫声 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5" name="Rectangle 6"/>
          <p:cNvSpPr/>
          <p:nvPr/>
        </p:nvSpPr>
        <p:spPr>
          <a:xfrm>
            <a:off x="827088" y="3573463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步态 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6" name="Rectangle 6"/>
          <p:cNvSpPr/>
          <p:nvPr/>
        </p:nvSpPr>
        <p:spPr>
          <a:xfrm>
            <a:off x="900113" y="4941888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吃相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2195513" y="2060575"/>
            <a:ext cx="5184775" cy="116363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严肃郑重  厉声呵斥   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厉声叫嚣   引吭大叫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8" name="文本框 25607"/>
          <p:cNvSpPr txBox="1"/>
          <p:nvPr/>
        </p:nvSpPr>
        <p:spPr>
          <a:xfrm>
            <a:off x="2411413" y="3502025"/>
            <a:ext cx="5976937" cy="10668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l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步调从容、大模大样的  颇像京剧里的净角出场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9" name="文本框 25608"/>
          <p:cNvSpPr txBox="1"/>
          <p:nvPr/>
        </p:nvSpPr>
        <p:spPr>
          <a:xfrm>
            <a:off x="2411413" y="5113338"/>
            <a:ext cx="5976937" cy="57943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l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三眼一板、一丝不苟、从容不迫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56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 bldLvl="0"/>
      <p:bldP spid="25608" grpId="0" bldLvl="0"/>
      <p:bldP spid="25609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4" descr="Fram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3662"/>
            <a:ext cx="9139238" cy="681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5"/>
          <p:cNvSpPr/>
          <p:nvPr/>
        </p:nvSpPr>
        <p:spPr>
          <a:xfrm>
            <a:off x="900113" y="1125538"/>
            <a:ext cx="7866062" cy="1433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3600" b="1" dirty="0">
                <a:solidFill>
                  <a:srgbClr val="FF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自读课文第三自然段，看一看鹅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的叫声如何？为什么说它高傲？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28" name="Rectangle 6"/>
          <p:cNvSpPr/>
          <p:nvPr/>
        </p:nvSpPr>
        <p:spPr>
          <a:xfrm>
            <a:off x="755650" y="2638425"/>
            <a:ext cx="8137525" cy="6397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鹅的叫声，音调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严肃郑重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，似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厉声呵斥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828675" y="3286125"/>
            <a:ext cx="8353425" cy="223043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3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凡有生客进来，鹅必然厉声叫嚣；甚至篱笆外有人走路，它也要引吭大叫，不亚于狗的狂吠。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5724525" y="3429000"/>
            <a:ext cx="2303463" cy="6413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厉声叫嚣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6156325" y="4149725"/>
            <a:ext cx="2305050" cy="6397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引吭大叫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6732588" y="2638425"/>
            <a:ext cx="2011362" cy="6397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厉声呵斥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3924300" y="2638425"/>
            <a:ext cx="2089150" cy="6397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严肃郑重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3" grpId="0" bldLvl="0"/>
      <p:bldP spid="26632" grpId="0" bldLvl="0"/>
      <p:bldP spid="26630" grpId="0" bldLvl="0"/>
      <p:bldP spid="2663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396875" y="296863"/>
            <a:ext cx="8496300" cy="540543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AF50F"/>
            </a:outer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如果鹅会说话，猜猜它会说些什么？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　  见到生客进来，它会用严厉的声音大声叫喊：</a:t>
            </a:r>
            <a:r>
              <a:rPr lang="zh-CN" altLang="en-US" sz="3600" u="sng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           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　　　　　　</a:t>
            </a:r>
            <a:r>
              <a:rPr lang="zh-CN" altLang="en-US" sz="3600" u="sng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　　　　　　　　　　　　　　　　　　　　</a:t>
            </a:r>
            <a:endParaRPr lang="zh-CN" altLang="en-US" sz="3600" u="sng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　　当篱笆外有人走路时，它会放大喉咙大吼道：</a:t>
            </a:r>
            <a:r>
              <a:rPr lang="zh-CN" altLang="en-US" sz="3600" u="sng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　　　　　　　　　　　　　　　　</a:t>
            </a:r>
            <a:r>
              <a:rPr lang="zh-CN" altLang="en-US" sz="3200" u="sng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　　　　　　　　　　　　　　　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ct val="50000"/>
              </a:spcBef>
            </a:pP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51" name="直接连接符 27650"/>
          <p:cNvSpPr/>
          <p:nvPr/>
        </p:nvSpPr>
        <p:spPr>
          <a:xfrm flipV="1">
            <a:off x="2051050" y="2854325"/>
            <a:ext cx="5546725" cy="71438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2" name="直接连接符 27651"/>
          <p:cNvSpPr/>
          <p:nvPr/>
        </p:nvSpPr>
        <p:spPr>
          <a:xfrm>
            <a:off x="2051050" y="4725988"/>
            <a:ext cx="61214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3" name="文本框 27652"/>
          <p:cNvSpPr txBox="1"/>
          <p:nvPr/>
        </p:nvSpPr>
        <p:spPr>
          <a:xfrm>
            <a:off x="1908175" y="2278063"/>
            <a:ext cx="7292975" cy="5175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你是谁？为什么不通报一声？没礼貌的家伙！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908175" y="4149725"/>
            <a:ext cx="7127875" cy="57943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外面谁在走动？最好离这儿远一点！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bldLvl="0"/>
      <p:bldP spid="27654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2009042317533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462"/>
            <a:ext cx="9144000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28674"/>
          <p:cNvSpPr txBox="1"/>
          <p:nvPr/>
        </p:nvSpPr>
        <p:spPr>
          <a:xfrm>
            <a:off x="755650" y="2133600"/>
            <a:ext cx="6048375" cy="8604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lnSpc>
                <a:spcPct val="105000"/>
              </a:lnSpc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真是一只</a:t>
            </a:r>
            <a:r>
              <a:rPr lang="zh-CN" altLang="en-US" sz="4800" b="1" dirty="0">
                <a:solidFill>
                  <a:srgbClr val="3333FF"/>
                </a:solidFill>
                <a:latin typeface="Times New Roman" panose="02020603050405020304" pitchFamily="2" charset="0"/>
                <a:ea typeface="华文新魏" pitchFamily="2" charset="-122"/>
              </a:rPr>
              <a:t>高傲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的白鹅！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4" descr="Fram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93662"/>
            <a:ext cx="9144000" cy="685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Rectangle 5"/>
          <p:cNvSpPr/>
          <p:nvPr/>
        </p:nvSpPr>
        <p:spPr>
          <a:xfrm>
            <a:off x="900113" y="908050"/>
            <a:ext cx="7416800" cy="1409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FF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叫声如此高傲的白鹅走起路来什么样呢？请读一读课文的第四自然段。</a:t>
            </a:r>
            <a:endParaRPr lang="zh-CN" altLang="en-US" sz="2800" b="1" dirty="0">
              <a:solidFill>
                <a:srgbClr val="FF66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0" name="Rectangle 6"/>
          <p:cNvSpPr/>
          <p:nvPr/>
        </p:nvSpPr>
        <p:spPr>
          <a:xfrm>
            <a:off x="971550" y="2060575"/>
            <a:ext cx="7561263" cy="3067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lnSpc>
                <a:spcPct val="135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鹅的步调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从容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大模大样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的，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颇像京剧里的净角出场。它常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傲然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地站着，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看见人走来也毫不相让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；有时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非但不让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竟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伸过颈子来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华文新魏" pitchFamily="2" charset="-122"/>
              </a:rPr>
              <a:t>咬你一口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1763713" y="3860800"/>
            <a:ext cx="42465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看见人走来也毫不相让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3563938" y="2420938"/>
            <a:ext cx="99536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从容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6948488" y="3860800"/>
            <a:ext cx="165576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非但不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1763713" y="4510088"/>
            <a:ext cx="504825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竟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4787900" y="2420938"/>
            <a:ext cx="18081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大模大样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6" name="文本框 29705"/>
          <p:cNvSpPr txBox="1"/>
          <p:nvPr/>
        </p:nvSpPr>
        <p:spPr>
          <a:xfrm>
            <a:off x="6227763" y="3213100"/>
            <a:ext cx="99536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傲然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4211638" y="4510088"/>
            <a:ext cx="180816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咬你一口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971550" y="3213100"/>
            <a:ext cx="42465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颇像京剧里的净角出场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971550" y="4510088"/>
            <a:ext cx="5889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让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uiExpand="1" build="allAtOnce"/>
      <p:bldP spid="29700" grpId="0"/>
      <p:bldP spid="29702" grpId="0" bldLvl="0"/>
      <p:bldP spid="29705" grpId="0" bldLvl="0"/>
      <p:bldP spid="29706" grpId="0" bldLvl="0"/>
      <p:bldP spid="29701" grpId="0" bldLvl="0"/>
      <p:bldP spid="29701" grpId="1" bldLvl="0"/>
      <p:bldP spid="29703" grpId="0" bldLvl="0"/>
      <p:bldP spid="29708" grpId="1" bldLvl="0"/>
      <p:bldP spid="29709" grpId="0" bldLvl="0"/>
      <p:bldP spid="29704" grpId="0" bldLvl="0"/>
      <p:bldP spid="2970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Rectangle 6"/>
          <p:cNvSpPr/>
          <p:nvPr/>
        </p:nvSpPr>
        <p:spPr>
          <a:xfrm>
            <a:off x="971550" y="620713"/>
            <a:ext cx="6913563" cy="207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2" charset="0"/>
                <a:ea typeface="华文宋体" pitchFamily="2" charset="-122"/>
              </a:rPr>
              <a:t>京剧是我国的国粹，其中有五种角</a:t>
            </a:r>
            <a:endParaRPr lang="zh-CN" altLang="en-US" sz="2800" b="1" dirty="0">
              <a:solidFill>
                <a:srgbClr val="FF6600"/>
              </a:solidFill>
              <a:latin typeface="Times New Roman" panose="02020603050405020304" pitchFamily="2" charset="0"/>
              <a:ea typeface="华文宋体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2" charset="0"/>
                <a:ea typeface="华文宋体" pitchFamily="2" charset="-122"/>
              </a:rPr>
              <a:t>色：生、旦、净、末、丑。“</a:t>
            </a:r>
            <a:r>
              <a:rPr lang="zh-CN" altLang="en-US" sz="28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华文宋体" pitchFamily="2" charset="-122"/>
                <a:hlinkClick r:id="rId2" action="ppaction://hlinksldjump"/>
              </a:rPr>
              <a:t>净角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2" charset="0"/>
                <a:ea typeface="华文宋体" pitchFamily="2" charset="-122"/>
              </a:rPr>
              <a:t>”</a:t>
            </a:r>
            <a:endParaRPr lang="zh-CN" altLang="en-US" sz="2800" b="1" dirty="0">
              <a:solidFill>
                <a:srgbClr val="FF6600"/>
              </a:solidFill>
              <a:latin typeface="Times New Roman" panose="02020603050405020304" pitchFamily="2" charset="0"/>
              <a:ea typeface="华文宋体" pitchFamily="2" charset="-122"/>
            </a:endParaRPr>
          </a:p>
          <a:p>
            <a:pPr lvl="0" algn="l" eaLnBrk="1" hangingPunct="1">
              <a:lnSpc>
                <a:spcPct val="13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2" charset="0"/>
                <a:ea typeface="华文宋体" pitchFamily="2" charset="-122"/>
              </a:rPr>
              <a:t>是京剧中的一种角色，通称</a:t>
            </a:r>
            <a:r>
              <a:rPr lang="zh-CN" altLang="en-US" sz="28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华文宋体" pitchFamily="2" charset="-122"/>
              </a:rPr>
              <a:t>花脸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2" charset="0"/>
                <a:ea typeface="华文宋体" pitchFamily="2" charset="-122"/>
              </a:rPr>
              <a:t>。</a:t>
            </a:r>
            <a:endParaRPr lang="zh-CN" altLang="en-US" sz="2800" b="1" dirty="0">
              <a:solidFill>
                <a:srgbClr val="FF6600"/>
              </a:solidFill>
              <a:latin typeface="Times New Roman" panose="02020603050405020304" pitchFamily="2" charset="0"/>
              <a:ea typeface="华文宋体" pitchFamily="2" charset="-122"/>
            </a:endParaRPr>
          </a:p>
        </p:txBody>
      </p:sp>
      <p:pic>
        <p:nvPicPr>
          <p:cNvPr id="30724" name="Picture 7" descr="脸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924175"/>
            <a:ext cx="1728788" cy="168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8" descr="净角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2924175"/>
            <a:ext cx="1943100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9" descr="脸谱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225" y="2852738"/>
            <a:ext cx="1728788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Picture 10" descr="脸谱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450" y="4724400"/>
            <a:ext cx="1727200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Picture 11" descr="净角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4300" y="4652963"/>
            <a:ext cx="1944688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9" name="Picture 12" descr="脸谱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2225" y="4508500"/>
            <a:ext cx="1727200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307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1032" descr="京剧脸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-98425" y="333375"/>
            <a:ext cx="4092575" cy="4738688"/>
          </a:xfrm>
          <a:ln/>
        </p:spPr>
        <p:txBody>
          <a:bodyPr anchor="ctr"/>
          <a:p>
            <a:r>
              <a:rPr lang="zh-CN" altLang="en-US" sz="54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咏鹅</a:t>
            </a:r>
            <a:br>
              <a:rPr lang="zh-CN" altLang="en-US" sz="54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骆宾王</a:t>
            </a:r>
            <a:b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鹅、鹅、鹅，</a:t>
            </a:r>
            <a:b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曲项向天歌。</a:t>
            </a:r>
            <a:b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白毛浮绿水，</a:t>
            </a:r>
            <a:b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红掌拨清波。</a:t>
            </a:r>
            <a:r>
              <a:rPr lang="zh-CN" altLang="en-US" sz="3600"/>
              <a:t> </a:t>
            </a:r>
            <a:endParaRPr lang="zh-CN" altLang="en-US"/>
          </a:p>
        </p:txBody>
      </p:sp>
      <p:sp>
        <p:nvSpPr>
          <p:cNvPr id="14339" name="文本框 14338"/>
          <p:cNvSpPr txBox="1"/>
          <p:nvPr/>
        </p:nvSpPr>
        <p:spPr>
          <a:xfrm>
            <a:off x="684213" y="4797425"/>
            <a:ext cx="6696075" cy="17494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《鹅》这首诗着眼于鹅的形象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——色彩的美丽和姿态的优雅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 eaLnBrk="1" hangingPunct="1"/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2009042317533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755650" y="2133600"/>
            <a:ext cx="6048375" cy="8604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lnSpc>
                <a:spcPct val="105000"/>
              </a:lnSpc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的确是一只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2" charset="0"/>
                <a:ea typeface="华文新魏" pitchFamily="2" charset="-122"/>
              </a:rPr>
              <a:t>高傲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的白鹅！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4"/>
          <p:cNvSpPr/>
          <p:nvPr/>
        </p:nvSpPr>
        <p:spPr>
          <a:xfrm>
            <a:off x="684213" y="620713"/>
            <a:ext cx="7488237" cy="206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其实鹅吃饭时更高傲、有趣、可笑呢？不信，请你读读课文的</a:t>
            </a: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</a:t>
            </a: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</a:t>
            </a: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自然段。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1331913" y="2781300"/>
            <a:ext cx="5629275" cy="51911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  <a:buClrTx/>
            </a:pPr>
            <a:r>
              <a:rPr lang="en-US" altLang="x-none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、它需要三样东西下饭。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1331913" y="3933825"/>
            <a:ext cx="5545137" cy="51911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  <a:buClrTx/>
            </a:pPr>
            <a:r>
              <a:rPr lang="en-US" altLang="x-none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、吃法：三眼一板，一丝不苟。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1403350" y="5013325"/>
            <a:ext cx="4537075" cy="51911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  <a:buClrTx/>
            </a:pPr>
            <a:r>
              <a:rPr lang="en-US" altLang="x-none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、循规蹈矩，不会变通。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798" name="笑脸 33797">
            <a:hlinkClick r:id="rId1" action="ppaction://hlinksldjump"/>
          </p:cNvPr>
          <p:cNvSpPr/>
          <p:nvPr/>
        </p:nvSpPr>
        <p:spPr>
          <a:xfrm>
            <a:off x="5867400" y="2420938"/>
            <a:ext cx="1225550" cy="10795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3799" name="笑脸 33798">
            <a:hlinkClick r:id="rId2" action="ppaction://hlinksldjump"/>
          </p:cNvPr>
          <p:cNvSpPr/>
          <p:nvPr/>
        </p:nvSpPr>
        <p:spPr>
          <a:xfrm>
            <a:off x="7235825" y="3500438"/>
            <a:ext cx="1152525" cy="10795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33800" name="笑脸 33799">
            <a:hlinkClick r:id="rId3" action="ppaction://hlinksldjump"/>
          </p:cNvPr>
          <p:cNvSpPr/>
          <p:nvPr/>
        </p:nvSpPr>
        <p:spPr>
          <a:xfrm>
            <a:off x="6084888" y="4652963"/>
            <a:ext cx="1223962" cy="10795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379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3379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611188" y="2420938"/>
            <a:ext cx="7848600" cy="3162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4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譬如吃了一口饭，倘若水盆放在远处，它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一定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华文新魏" pitchFamily="2" charset="-122"/>
              </a:rPr>
              <a:t>从容不迫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地大踏步走上前去，饮一口水，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再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大踏步走去吃泥，吃草。吃过泥和草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再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回来吃饭。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971550" y="477838"/>
            <a:ext cx="7489825" cy="16271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4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先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吃一口冷饭，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再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喝一口水，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然后再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到别处去吃一口泥和草。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0" name="动作按钮: 自定义 34819">
            <a:hlinkClick r:id="rId1" action="ppaction://hlinksldjump"/>
          </p:cNvPr>
          <p:cNvSpPr/>
          <p:nvPr/>
        </p:nvSpPr>
        <p:spPr>
          <a:xfrm>
            <a:off x="539750" y="5734050"/>
            <a:ext cx="1225550" cy="72072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900113" y="620713"/>
            <a:ext cx="7993062" cy="185896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lnSpc>
                <a:spcPct val="145000"/>
              </a:lnSpc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它需要三样东西下饭：一样是水，一样是泥，一样是草。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43" name="椭圆形标注 35842"/>
          <p:cNvSpPr/>
          <p:nvPr/>
        </p:nvSpPr>
        <p:spPr>
          <a:xfrm>
            <a:off x="2339975" y="3213100"/>
            <a:ext cx="6048375" cy="3384550"/>
          </a:xfrm>
          <a:prstGeom prst="wedgeEllipseCallout">
            <a:avLst>
              <a:gd name="adj1" fmla="val -44093"/>
              <a:gd name="adj2" fmla="val -6879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pPr lvl="0" algn="l" eaLnBrk="1" hangingPunct="1">
              <a:lnSpc>
                <a:spcPct val="135000"/>
              </a:lnSpc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就连吃饭都这么讲究，怎能说它不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高傲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呢？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44" name="动作按钮: 自定义 35843">
            <a:hlinkClick r:id="rId1" action="ppaction://hlinksldjump"/>
          </p:cNvPr>
          <p:cNvSpPr/>
          <p:nvPr/>
        </p:nvSpPr>
        <p:spPr>
          <a:xfrm>
            <a:off x="539750" y="5734050"/>
            <a:ext cx="1225550" cy="72072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252413" y="333375"/>
            <a:ext cx="8785225" cy="30527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3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这样从容不迫地吃饭，必须有一个人在旁侍候，像饭馆里的堂倌一样。因为附近的狗，都知道我们这位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鹅老爷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的脾气，每逢它吃饭的时候，狗就躲在篱边窥伺。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36513" y="3429000"/>
            <a:ext cx="9001125" cy="30543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3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我们不胜其烦，以后便将饭罐和水盆放在一起，免得它走远去，让鸡、狗偷饭吃。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然而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它所必须的泥和草，所在的地点远近无定。为了找这些食物，它仍是要走远去的。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37889"/>
          <p:cNvGrpSpPr>
            <a:grpSpLocks noChangeAspect="1"/>
          </p:cNvGrpSpPr>
          <p:nvPr/>
        </p:nvGrpSpPr>
        <p:grpSpPr>
          <a:xfrm>
            <a:off x="0" y="4510088"/>
            <a:ext cx="2878138" cy="2347912"/>
            <a:chOff x="0" y="0"/>
            <a:chExt cx="4560" cy="3720"/>
          </a:xfrm>
        </p:grpSpPr>
        <p:pic>
          <p:nvPicPr>
            <p:cNvPr id="37891" name="Picture 6" descr="1111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842" cy="34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2" name="Picture 7" descr="草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0" y="1344"/>
              <a:ext cx="2880" cy="21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3" name="Picture 8" descr="草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0" y="1632"/>
              <a:ext cx="2784" cy="20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7894" name="Rectangle 9"/>
          <p:cNvSpPr/>
          <p:nvPr/>
        </p:nvSpPr>
        <p:spPr>
          <a:xfrm>
            <a:off x="684213" y="260350"/>
            <a:ext cx="8064500" cy="4649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“鹅老爷”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“老爷”一词原是旧时代对有身份、有地位的人的一种尊称。作者用以称呼白鹅，可见白鹅在他家中有特殊“地位”，享受特殊待遇。于是，白鹅也就有理由表现得“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架子十足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”。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900113" y="836613"/>
            <a:ext cx="7200900" cy="20637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lnSpc>
                <a:spcPct val="13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如此循规蹈矩、不会变通的一只鹅。怪不得，它吃饭时，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非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有一个人侍候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不可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，真是架子十足。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15" name="椭圆形标注 38914"/>
          <p:cNvSpPr/>
          <p:nvPr/>
        </p:nvSpPr>
        <p:spPr>
          <a:xfrm>
            <a:off x="1835150" y="3644900"/>
            <a:ext cx="6048375" cy="2592388"/>
          </a:xfrm>
          <a:prstGeom prst="wedgeEllipseCallout">
            <a:avLst>
              <a:gd name="adj1" fmla="val 3755"/>
              <a:gd name="adj2" fmla="val -10193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pPr lvl="0" algn="l" eaLnBrk="1" hangingPunct="1">
              <a:lnSpc>
                <a:spcPct val="135000"/>
              </a:lnSpc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如果不是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高傲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的性格，吃饭时怎会非有一个人侍候不可？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900113" y="838200"/>
            <a:ext cx="7704137" cy="502761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3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我的房子要卖的前几天,我把这白鹅送给了远方的友人,送出的几天之内,总感觉自己与一个朋友诀别了,心中十分地留恋.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466725" y="260350"/>
            <a:ext cx="7345363" cy="57943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作者在这篇文章的原文中曾这样写的道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:</a:t>
            </a:r>
            <a:endParaRPr lang="en-US" altLang="zh-CN" sz="3200" b="1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/>
      <p:bldP spid="39938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11" descr="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22225"/>
            <a:ext cx="3844925" cy="525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Text Box 6"/>
          <p:cNvSpPr txBox="1"/>
          <p:nvPr/>
        </p:nvSpPr>
        <p:spPr>
          <a:xfrm>
            <a:off x="2916238" y="44450"/>
            <a:ext cx="6084887" cy="4868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姓名：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白鹅</a:t>
            </a:r>
            <a:endParaRPr lang="en-US" altLang="x-none" sz="3600" b="1" u="sng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性格特点：</a:t>
            </a:r>
            <a:r>
              <a:rPr lang="en-US" altLang="x-none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________</a:t>
            </a:r>
            <a:endParaRPr lang="en-US" altLang="x-none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自我介绍：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　 我是一只</a:t>
            </a:r>
            <a:r>
              <a:rPr lang="en-US" altLang="x-none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_____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的白鹅。</a:t>
            </a:r>
            <a:r>
              <a:rPr lang="en-US" altLang="x-none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______________________________________________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2195513" y="4941888"/>
            <a:ext cx="6696075" cy="1563687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 lvl="0" algn="l" eaLnBrk="0" hangingPunct="0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高傲   傲慢   发笑   严肃郑重   厉声呵斥   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厉声叫嚣   引吭大叫  步调从容   大模大样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一日三餐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一丝不苟  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从容不迫     架子十足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5508625" y="1393825"/>
            <a:ext cx="1511300" cy="6397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高傲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800"/>
            <a:ext cx="9144000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10" descr="未命名2"/>
          <p:cNvSpPr>
            <a:spLocks noRot="1"/>
          </p:cNvSpPr>
          <p:nvPr/>
        </p:nvSpPr>
        <p:spPr>
          <a:xfrm>
            <a:off x="1547813" y="260350"/>
            <a:ext cx="5400675" cy="122396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  <a:effectLst>
            <a:prstShdw prst="shdw13" dist="53882" dir="13499999">
              <a:srgbClr val="BA8878">
                <a:alpha val="50000"/>
              </a:srgbClr>
            </a:prstShdw>
          </a:effectLst>
        </p:spPr>
        <p:txBody>
          <a:bodyPr anchor="ctr"/>
          <a:p>
            <a:pPr lvl="0" algn="l" eaLnBrk="1" hangingPunct="1">
              <a:spcBef>
                <a:spcPct val="0"/>
              </a:spcBef>
            </a:pPr>
            <a:r>
              <a:rPr lang="en-US" altLang="x-none" sz="7200" b="1" dirty="0">
                <a:solidFill>
                  <a:schemeClr val="accent1"/>
                </a:solidFill>
                <a:latin typeface="隶书" pitchFamily="1" charset="-122"/>
                <a:ea typeface="隶书" pitchFamily="1" charset="-122"/>
              </a:rPr>
              <a:t>3  </a:t>
            </a:r>
            <a:r>
              <a:rPr lang="zh-CN" altLang="en-US" sz="7200" b="1" dirty="0">
                <a:solidFill>
                  <a:schemeClr val="accent1"/>
                </a:solidFill>
                <a:latin typeface="隶书" pitchFamily="1" charset="-122"/>
                <a:ea typeface="隶书" pitchFamily="1" charset="-122"/>
              </a:rPr>
              <a:t>白 鹅</a:t>
            </a:r>
            <a:endParaRPr lang="zh-CN" altLang="en-US" sz="7200" b="1" dirty="0">
              <a:solidFill>
                <a:schemeClr val="accent1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2052638" y="2042795"/>
            <a:ext cx="4991100" cy="61341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endParaRPr lang="zh-CN" altLang="en-US" sz="3200" b="1" dirty="0">
              <a:solidFill>
                <a:srgbClr val="FF0000"/>
              </a:solidFill>
              <a:latin typeface="华文行楷" charset="-122"/>
              <a:ea typeface="华文行楷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8" descr="白鹅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846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9" descr="2002-sx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47625"/>
            <a:ext cx="4752975" cy="683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Fram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6"/>
          <p:cNvSpPr/>
          <p:nvPr/>
        </p:nvSpPr>
        <p:spPr>
          <a:xfrm>
            <a:off x="1476375" y="4581525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2" name="Rectangle 10"/>
          <p:cNvSpPr/>
          <p:nvPr/>
        </p:nvSpPr>
        <p:spPr>
          <a:xfrm>
            <a:off x="900113" y="981075"/>
            <a:ext cx="7127875" cy="51863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algn="l" eaLnBrk="1" hangingPunct="1"/>
            <a:r>
              <a:rPr lang="zh-CN" altLang="en-US" sz="3200" b="1" dirty="0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作者简介及写作背景：</a:t>
            </a:r>
            <a:endParaRPr lang="zh-CN" altLang="en-US" sz="3200" b="1" dirty="0">
              <a:solidFill>
                <a:srgbClr val="3333FF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l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丰子恺， </a:t>
            </a:r>
            <a:r>
              <a:rPr lang="en-US" altLang="x-none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(1898—1975)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是中国现代漫画家、翻译家、文学家、音乐教育家。</a:t>
            </a:r>
            <a:endParaRPr lang="zh-CN" altLang="en-US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l"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　</a:t>
            </a:r>
            <a:r>
              <a:rPr lang="en-US" altLang="x-none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白鹅</a:t>
            </a:r>
            <a:r>
              <a:rPr lang="en-US" altLang="x-none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写于</a:t>
            </a:r>
            <a:r>
              <a:rPr lang="en-US" altLang="x-none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1946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年夏天。抗战期间，丰子恺内迁重庆，住在郊外一座荒村里。当时正值战时，生活条件艰苦</a:t>
            </a:r>
            <a:r>
              <a:rPr lang="en-US" altLang="x-none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种菜、养鹅这成了作者排遣苦闷的一种寄托。</a:t>
            </a:r>
            <a:endParaRPr lang="zh-CN" altLang="en-US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1116013" y="544513"/>
            <a:ext cx="6551612" cy="5089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eaLnBrk="0" hangingPunct="0"/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头颈      姿态      狂吠      颇像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奢侈      倘若      堂倌      脾气    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窥伺      敏捷      郑重      京剧     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侍候      蹲着      邻近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 净角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619250" y="260350"/>
            <a:ext cx="731838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jǐng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3467100" y="333375"/>
            <a:ext cx="638175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tài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5292725" y="333375"/>
            <a:ext cx="654050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fèi 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116013" y="1773238"/>
            <a:ext cx="1150937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shē  chǐ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2916238" y="1628775"/>
            <a:ext cx="782637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tǎng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4651375" y="1628775"/>
            <a:ext cx="1003300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guān  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6600825" y="260350"/>
            <a:ext cx="563563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pō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6600825" y="1628775"/>
            <a:ext cx="419100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pí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1116013" y="3141663"/>
            <a:ext cx="1150937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kuī  sì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2916238" y="3070225"/>
            <a:ext cx="1257300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squar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mǐn  jié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4518025" y="3070225"/>
            <a:ext cx="984250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chèng</a:t>
            </a:r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4721225" y="4654550"/>
            <a:ext cx="577850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lín</a:t>
            </a:r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7" name="文本框 18446"/>
          <p:cNvSpPr txBox="1"/>
          <p:nvPr/>
        </p:nvSpPr>
        <p:spPr>
          <a:xfrm>
            <a:off x="2995613" y="4510088"/>
            <a:ext cx="715962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dūn</a:t>
            </a:r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1116013" y="4581525"/>
            <a:ext cx="614362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shì</a:t>
            </a:r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7050088" y="3141663"/>
            <a:ext cx="495300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jù</a:t>
            </a:r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50" name="文本框 18449"/>
          <p:cNvSpPr txBox="1"/>
          <p:nvPr/>
        </p:nvSpPr>
        <p:spPr>
          <a:xfrm>
            <a:off x="6948488" y="4652963"/>
            <a:ext cx="630237" cy="457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vert="horz" wrap="none" anchor="ctr">
            <a:spAutoFit/>
          </a:bodyPr>
          <a:p>
            <a:pPr lvl="0" algn="ctr" eaLnBrk="1" latinLnBrk="0" hangingPunct="1"/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ué</a:t>
            </a:r>
            <a:r>
              <a:rPr lang="en-US" altLang="x-none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  <p:bldP spid="18436" grpId="0" bldLvl="0"/>
      <p:bldP spid="18437" grpId="0" bldLvl="0"/>
      <p:bldP spid="18441" grpId="0" bldLvl="0"/>
      <p:bldP spid="18438" grpId="0" bldLvl="0"/>
      <p:bldP spid="18439" grpId="0" bldLvl="0"/>
      <p:bldP spid="18440" grpId="0" bldLvl="0"/>
      <p:bldP spid="18442" grpId="0" bldLvl="0"/>
      <p:bldP spid="18443" grpId="0" bldLvl="0"/>
      <p:bldP spid="18444" grpId="0" bldLvl="0"/>
      <p:bldP spid="18445" grpId="0" bldLvl="0"/>
      <p:bldP spid="18449" grpId="0" bldLvl="0"/>
      <p:bldP spid="18448" grpId="0" bldLvl="0"/>
      <p:bldP spid="18447" grpId="0" bldLvl="0"/>
      <p:bldP spid="18446" grpId="0" bldLvl="0"/>
      <p:bldP spid="18450" grpId="0" bldLvl="0"/>
      <p:bldP spid="18450" grpId="1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1768475" y="1081088"/>
            <a:ext cx="5364163" cy="3502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l" eaLnBrk="0" hangingPunct="0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净角                          看守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0" hangingPunct="0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大模大样                  供养不周 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469900" y="1989138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角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495300" y="444341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模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3924300" y="191611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看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3995738" y="445611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供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3" name="左大括号 19462"/>
          <p:cNvSpPr/>
          <p:nvPr/>
        </p:nvSpPr>
        <p:spPr>
          <a:xfrm>
            <a:off x="1187450" y="1412875"/>
            <a:ext cx="431800" cy="1871663"/>
          </a:xfrm>
          <a:prstGeom prst="leftBrace">
            <a:avLst>
              <a:gd name="adj1" fmla="val 361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spcBef>
                <a:spcPct val="20000"/>
              </a:spcBef>
            </a:pP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4" name="左大括号 19463"/>
          <p:cNvSpPr/>
          <p:nvPr/>
        </p:nvSpPr>
        <p:spPr>
          <a:xfrm>
            <a:off x="4789488" y="4221163"/>
            <a:ext cx="287337" cy="1296987"/>
          </a:xfrm>
          <a:prstGeom prst="leftBrace">
            <a:avLst>
              <a:gd name="adj1" fmla="val 3761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spcBef>
                <a:spcPct val="20000"/>
              </a:spcBef>
            </a:pP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5" name="左大括号 19464"/>
          <p:cNvSpPr/>
          <p:nvPr/>
        </p:nvSpPr>
        <p:spPr>
          <a:xfrm>
            <a:off x="1258888" y="3860800"/>
            <a:ext cx="431800" cy="1871663"/>
          </a:xfrm>
          <a:prstGeom prst="leftBrace">
            <a:avLst>
              <a:gd name="adj1" fmla="val 361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spcBef>
                <a:spcPct val="20000"/>
              </a:spcBef>
            </a:pP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6" name="左大括号 19465"/>
          <p:cNvSpPr/>
          <p:nvPr/>
        </p:nvSpPr>
        <p:spPr>
          <a:xfrm>
            <a:off x="4643438" y="1412875"/>
            <a:ext cx="431800" cy="1871663"/>
          </a:xfrm>
          <a:prstGeom prst="leftBrace">
            <a:avLst>
              <a:gd name="adj1" fmla="val 361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spcBef>
                <a:spcPct val="20000"/>
              </a:spcBef>
            </a:pP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2124075" y="620713"/>
            <a:ext cx="6810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jué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5219700" y="620713"/>
            <a:ext cx="793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kān</a:t>
            </a:r>
            <a:endParaRPr lang="en-US" altLang="x-none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2171700" y="2201863"/>
            <a:ext cx="8159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jiǎo</a:t>
            </a:r>
            <a:endParaRPr lang="en-US" altLang="x-none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0" name="文本框 19469"/>
          <p:cNvSpPr txBox="1"/>
          <p:nvPr/>
        </p:nvSpPr>
        <p:spPr>
          <a:xfrm>
            <a:off x="5292725" y="2060575"/>
            <a:ext cx="771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kàn</a:t>
            </a:r>
            <a:endParaRPr lang="en-US" altLang="x-none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1" name="文本框 19470"/>
          <p:cNvSpPr txBox="1"/>
          <p:nvPr/>
        </p:nvSpPr>
        <p:spPr>
          <a:xfrm>
            <a:off x="2124075" y="3500438"/>
            <a:ext cx="7032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mú</a:t>
            </a:r>
            <a:endParaRPr lang="en-US" altLang="x-none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2" name="文本框 19471"/>
          <p:cNvSpPr txBox="1"/>
          <p:nvPr/>
        </p:nvSpPr>
        <p:spPr>
          <a:xfrm>
            <a:off x="1908175" y="4649788"/>
            <a:ext cx="7032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mó</a:t>
            </a:r>
            <a:endParaRPr lang="en-US" altLang="x-none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3" name="文本框 19472"/>
          <p:cNvSpPr txBox="1"/>
          <p:nvPr/>
        </p:nvSpPr>
        <p:spPr>
          <a:xfrm>
            <a:off x="5148263" y="35004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gōng</a:t>
            </a:r>
            <a:endParaRPr lang="en-US" altLang="x-none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4" name="文本框 19473"/>
          <p:cNvSpPr txBox="1"/>
          <p:nvPr/>
        </p:nvSpPr>
        <p:spPr>
          <a:xfrm>
            <a:off x="5076825" y="458152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gòng</a:t>
            </a:r>
            <a:endParaRPr lang="en-US" altLang="x-none" sz="32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5" name="文本框 19474"/>
          <p:cNvSpPr txBox="1"/>
          <p:nvPr/>
        </p:nvSpPr>
        <p:spPr>
          <a:xfrm>
            <a:off x="1800225" y="2636838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五角星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6" name="文本框 19475"/>
          <p:cNvSpPr txBox="1"/>
          <p:nvPr/>
        </p:nvSpPr>
        <p:spPr>
          <a:xfrm>
            <a:off x="5292725" y="2781300"/>
            <a:ext cx="995363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看见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7" name="文本框 19476"/>
          <p:cNvSpPr txBox="1"/>
          <p:nvPr/>
        </p:nvSpPr>
        <p:spPr>
          <a:xfrm>
            <a:off x="1908175" y="508476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模型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478" name="文本框 19477"/>
          <p:cNvSpPr txBox="1"/>
          <p:nvPr/>
        </p:nvSpPr>
        <p:spPr>
          <a:xfrm>
            <a:off x="5191125" y="5081588"/>
            <a:ext cx="1200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2" charset="0"/>
                <a:ea typeface="楷体_GB2312" pitchFamily="1" charset="-122"/>
              </a:rPr>
              <a:t>供  奉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46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4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94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2" grpId="0"/>
      <p:bldP spid="19463" grpId="0" animBg="1"/>
      <p:bldP spid="19464" grpId="0" bldLvl="0" animBg="1"/>
      <p:bldP spid="19465" grpId="0" animBg="1"/>
      <p:bldP spid="19466" grpId="0" animBg="1"/>
      <p:bldP spid="19467" grpId="0"/>
      <p:bldP spid="19468" grpId="0"/>
      <p:bldP spid="19469" grpId="0"/>
      <p:bldP spid="19470" grpId="0"/>
      <p:bldP spid="19471" grpId="0"/>
      <p:bldP spid="19472" grpId="0"/>
      <p:bldP spid="19473" grpId="0"/>
      <p:bldP spid="19474" grpId="0"/>
      <p:bldP spid="19475" grpId="0"/>
      <p:bldP spid="194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Fram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5"/>
          <p:cNvSpPr/>
          <p:nvPr/>
        </p:nvSpPr>
        <p:spPr>
          <a:xfrm>
            <a:off x="1116013" y="981075"/>
            <a:ext cx="7129462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0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丰子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恺笔下的白鹅给你留下什么样的印象?（也可以说有什么特点？）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4" name="Rectangle 6"/>
          <p:cNvSpPr/>
          <p:nvPr/>
        </p:nvSpPr>
        <p:spPr>
          <a:xfrm>
            <a:off x="1476375" y="4581525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1476375" y="2708275"/>
            <a:ext cx="5616575" cy="2447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40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彩云" charset="0"/>
                <a:ea typeface="华文彩云" charset="0"/>
              </a:rPr>
              <a:t>高 傲</a:t>
            </a:r>
            <a:endParaRPr lang="zh-CN" altLang="en-US" sz="40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彩云" charset="0"/>
              <a:ea typeface="华文彩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971550" y="836613"/>
            <a:ext cx="7561263" cy="23129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p>
            <a:pPr lvl="0" algn="l" eaLnBrk="1" hangingPunct="1">
              <a:lnSpc>
                <a:spcPct val="13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高傲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是作者对白鹅的第一印象，作者怎么会有这样的印象呢？读了第一自然段， 你就会明白了。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1044575" y="3070225"/>
            <a:ext cx="6337300" cy="7016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FF"/>
                </a:solidFill>
                <a:latin typeface="Times New Roman" panose="02020603050405020304" pitchFamily="2" charset="0"/>
                <a:ea typeface="华文楷体" pitchFamily="2" charset="-122"/>
              </a:rPr>
              <a:t>它伸长了头颈，左顾右盼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2" charset="0"/>
              <a:ea typeface="华文楷体" pitchFamily="2" charset="-122"/>
            </a:endParaRPr>
          </a:p>
        </p:txBody>
      </p:sp>
      <p:sp>
        <p:nvSpPr>
          <p:cNvPr id="21508" name="云形标注 21507"/>
          <p:cNvSpPr/>
          <p:nvPr/>
        </p:nvSpPr>
        <p:spPr>
          <a:xfrm>
            <a:off x="2124075" y="4438650"/>
            <a:ext cx="5688013" cy="2520950"/>
          </a:xfrm>
          <a:prstGeom prst="cloudCallout">
            <a:avLst>
              <a:gd name="adj1" fmla="val -47060"/>
              <a:gd name="adj2" fmla="val -717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/>
          <a:p>
            <a:pPr lvl="0" algn="ctr" eaLnBrk="1" hangingPunct="1">
              <a:lnSpc>
                <a:spcPct val="115000"/>
              </a:lnSpc>
              <a:buClrTx/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联系实际，想想看，如果你到了一个陌生的环境，你会是什么表现？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 bldLvl="0" animBg="1"/>
    </p:bldLst>
  </p:timing>
</p:sld>
</file>

<file path=ppt/theme/theme1.xml><?xml version="1.0" encoding="utf-8"?>
<a:theme xmlns:a="http://schemas.openxmlformats.org/drawingml/2006/main" name="Expedition">
  <a:themeElements>
    <a:clrScheme name="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7DD"/>
      </a:accent5>
      <a:accent6>
        <a:srgbClr val="C08B72"/>
      </a:accent6>
      <a:hlink>
        <a:srgbClr val="993300"/>
      </a:hlink>
      <a:folHlink>
        <a:srgbClr val="6666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9"/>
        </a:accent5>
        <a:accent6>
          <a:srgbClr val="76799A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Expedition">
  <a:themeElements>
    <a:clrScheme name="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7DD"/>
      </a:accent5>
      <a:accent6>
        <a:srgbClr val="C08B72"/>
      </a:accent6>
      <a:hlink>
        <a:srgbClr val="993300"/>
      </a:hlink>
      <a:folHlink>
        <a:srgbClr val="6666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9"/>
        </a:accent5>
        <a:accent6>
          <a:srgbClr val="76799A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Expedition_2">
  <a:themeElements>
    <a:clrScheme name="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7DD"/>
      </a:accent5>
      <a:accent6>
        <a:srgbClr val="C08B72"/>
      </a:accent6>
      <a:hlink>
        <a:srgbClr val="993300"/>
      </a:hlink>
      <a:folHlink>
        <a:srgbClr val="6666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9"/>
        </a:accent5>
        <a:accent6>
          <a:srgbClr val="76799A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Expedition_2">
  <a:themeElements>
    <a:clrScheme name="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7DD"/>
      </a:accent5>
      <a:accent6>
        <a:srgbClr val="C08B72"/>
      </a:accent6>
      <a:hlink>
        <a:srgbClr val="993300"/>
      </a:hlink>
      <a:folHlink>
        <a:srgbClr val="6666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9"/>
        </a:accent5>
        <a:accent6>
          <a:srgbClr val="76799A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Expedition_3">
  <a:themeElements>
    <a:clrScheme name="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7DD"/>
      </a:accent5>
      <a:accent6>
        <a:srgbClr val="C08B72"/>
      </a:accent6>
      <a:hlink>
        <a:srgbClr val="993300"/>
      </a:hlink>
      <a:folHlink>
        <a:srgbClr val="6666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9"/>
        </a:accent5>
        <a:accent6>
          <a:srgbClr val="76799A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Expedition_4">
  <a:themeElements>
    <a:clrScheme name="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7DD"/>
      </a:accent5>
      <a:accent6>
        <a:srgbClr val="C08B72"/>
      </a:accent6>
      <a:hlink>
        <a:srgbClr val="993300"/>
      </a:hlink>
      <a:folHlink>
        <a:srgbClr val="6666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9"/>
        </a:accent5>
        <a:accent6>
          <a:srgbClr val="76799A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0</TotalTime>
  <Words>2155</Words>
  <Application>WPS 演示</Application>
  <PresentationFormat>在屏幕上显示</PresentationFormat>
  <Paragraphs>237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28</vt:i4>
      </vt:variant>
      <vt:variant>
        <vt:lpstr>自定义放映</vt:lpstr>
      </vt:variant>
      <vt:variant>
        <vt:i4>2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Calibri</vt:lpstr>
      <vt:lpstr>隶书</vt:lpstr>
      <vt:lpstr>黑体</vt:lpstr>
      <vt:lpstr>华文楷体</vt:lpstr>
      <vt:lpstr>楷体_GB2312</vt:lpstr>
      <vt:lpstr>华文新魏</vt:lpstr>
      <vt:lpstr>华文宋体</vt:lpstr>
      <vt:lpstr>楷体</vt:lpstr>
      <vt:lpstr>华文琥珀</vt:lpstr>
      <vt:lpstr>Courier New</vt:lpstr>
      <vt:lpstr>Wingdings 2</vt:lpstr>
      <vt:lpstr>Garamond</vt:lpstr>
      <vt:lpstr>华文行楷</vt:lpstr>
      <vt:lpstr>华文彩云</vt:lpstr>
      <vt:lpstr>微软雅黑</vt:lpstr>
      <vt:lpstr>新宋体</vt:lpstr>
      <vt:lpstr>Wingdings</vt:lpstr>
      <vt:lpstr>Expedition</vt:lpstr>
      <vt:lpstr>Edge</vt:lpstr>
      <vt:lpstr>1_Expedition</vt:lpstr>
      <vt:lpstr>默认设计模板</vt:lpstr>
      <vt:lpstr>1_Expedition_2</vt:lpstr>
      <vt:lpstr>Expedition_2</vt:lpstr>
      <vt:lpstr>Expedition_3</vt:lpstr>
      <vt:lpstr>Expedition_4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  <vt:lpstr>自定义放映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138</cp:revision>
  <dcterms:created xsi:type="dcterms:W3CDTF">2012-10-23T12:02:13Z</dcterms:created>
  <dcterms:modified xsi:type="dcterms:W3CDTF">2017-02-13T12:07:17Z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