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83" r:id="rId2"/>
    <p:sldId id="284" r:id="rId3"/>
    <p:sldId id="285" r:id="rId4"/>
    <p:sldId id="286" r:id="rId5"/>
    <p:sldId id="294" r:id="rId6"/>
    <p:sldId id="260" r:id="rId7"/>
    <p:sldId id="287" r:id="rId8"/>
    <p:sldId id="288" r:id="rId9"/>
    <p:sldId id="263" r:id="rId10"/>
    <p:sldId id="262" r:id="rId11"/>
    <p:sldId id="264" r:id="rId12"/>
    <p:sldId id="265" r:id="rId13"/>
    <p:sldId id="266" r:id="rId14"/>
    <p:sldId id="295" r:id="rId15"/>
    <p:sldId id="267" r:id="rId16"/>
    <p:sldId id="281" r:id="rId17"/>
    <p:sldId id="282" r:id="rId18"/>
    <p:sldId id="280" r:id="rId19"/>
    <p:sldId id="269" r:id="rId20"/>
    <p:sldId id="275" r:id="rId21"/>
    <p:sldId id="274" r:id="rId22"/>
    <p:sldId id="289" r:id="rId23"/>
    <p:sldId id="290" r:id="rId24"/>
    <p:sldId id="291" r:id="rId25"/>
    <p:sldId id="292" r:id="rId26"/>
    <p:sldId id="293" r:id="rId27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5400" b="0" i="0" u="none" baseline="0">
        <a:solidFill>
          <a:schemeClr val="bg1"/>
        </a:solidFill>
        <a:latin typeface="Verdana" pitchFamily="34" charset="0"/>
        <a:ea typeface="黑体" pitchFamily="49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5400" b="0" i="0" u="none" baseline="0">
        <a:solidFill>
          <a:schemeClr val="bg1"/>
        </a:solidFill>
        <a:latin typeface="Verdana" pitchFamily="34" charset="0"/>
        <a:ea typeface="黑体" pitchFamily="49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5400" b="0" i="0" u="none" baseline="0">
        <a:solidFill>
          <a:schemeClr val="bg1"/>
        </a:solidFill>
        <a:latin typeface="Verdana" pitchFamily="34" charset="0"/>
        <a:ea typeface="黑体" pitchFamily="49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5400" b="0" i="0" u="none" baseline="0">
        <a:solidFill>
          <a:schemeClr val="bg1"/>
        </a:solidFill>
        <a:latin typeface="Verdana" pitchFamily="34" charset="0"/>
        <a:ea typeface="黑体" pitchFamily="49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5400" b="0" i="0" u="none" baseline="0">
        <a:solidFill>
          <a:schemeClr val="bg1"/>
        </a:solidFill>
        <a:latin typeface="Verdana" pitchFamily="34" charset="0"/>
        <a:ea typeface="黑体" pitchFamily="49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8" autoAdjust="0"/>
    <p:restoredTop sz="86372" autoAdjust="0"/>
  </p:normalViewPr>
  <p:slideViewPr>
    <p:cSldViewPr>
      <p:cViewPr varScale="1">
        <p:scale>
          <a:sx n="71" d="100"/>
          <a:sy n="71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663826"/>
            <a:ext cx="7772400" cy="1470025"/>
          </a:xfrm>
        </p:spPr>
        <p:txBody>
          <a:bodyPr/>
          <a:lstStyle>
            <a:lvl1pPr>
              <a:defRPr sz="4000">
                <a:latin typeface="华文行楷" pitchFamily="2" charset="-122"/>
                <a:ea typeface="华文行楷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latin typeface="华文行楷" pitchFamily="2" charset="-122"/>
                <a:ea typeface="华文行楷" pitchFamily="2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CE88986C-998E-4815-AB56-0A6C6A762E96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2616EC68-D913-491F-BB9A-C0F8A5DE5C73}" type="slidenum">
              <a:rPr lang="en-US" altLang="en-US" sz="1400">
                <a:latin typeface="Arial" pitchFamily="34" charset="0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en-US" altLang="zh-CN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en-US" altLang="zh-CN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1FF5D5C1-685E-4901-8C1D-B5DD7C06C55B}" type="slidenum">
              <a:rPr lang="en-US" altLang="zh-CN" sz="1400">
                <a:latin typeface="Arial" pitchFamily="34" charset="0"/>
                <a:ea typeface="宋体" pitchFamily="2" charset="-122"/>
              </a:rPr>
              <a:t>*</a:t>
            </a:fld>
            <a:endParaRPr lang="en-US" altLang="zh-CN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3.png" /><Relationship Id="rId15" Type="http://schemas.openxmlformats.org/officeDocument/2006/relationships/image" Target="../media/image2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16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fld id="{B06A7A63-E506-43CC-BCCC-62FAFD5C8928}" type="datetime1">
              <a:rPr lang="zh-CN" altLang="en-US" sz="14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*</a:t>
            </a:fld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r" eaLnBrk="1" hangingPunct="1"/>
            <a:fld id="{0B545696-15DE-4F2F-B45A-0C5210D17CE5}" type="slidenum">
              <a:rPr lang="en-US" altLang="en-US" sz="1400">
                <a:latin typeface="Arial" pitchFamily="34" charset="0"/>
                <a:ea typeface="宋体" pitchFamily="2" charset="-122"/>
              </a:rPr>
              <a:t>*</a:t>
            </a:fld>
            <a:endParaRPr lang="en-US" altLang="en-US" sz="1400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>
          <a:solidFill>
            <a:schemeClr val="tx2"/>
          </a:solidFill>
          <a:latin typeface="华文行楷" pitchFamily="2" charset="-122"/>
          <a:ea typeface="华文行楷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华文行楷" pitchFamily="2" charset="-122"/>
          <a:ea typeface="华文行楷" pitchFamily="2" charset="-122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华文行楷" pitchFamily="2" charset="-122"/>
          <a:ea typeface="华文行楷" pitchFamily="2" charset="-122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华文行楷" pitchFamily="2" charset="-122"/>
          <a:ea typeface="华文行楷" pitchFamily="2" charset="-122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1600">
          <a:solidFill>
            <a:schemeClr val="tx1"/>
          </a:solidFill>
          <a:latin typeface="华文行楷" pitchFamily="2" charset="-122"/>
          <a:ea typeface="华文行楷" pitchFamily="2" charset="-122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1600">
          <a:solidFill>
            <a:schemeClr val="tx1"/>
          </a:solidFill>
          <a:latin typeface="华文行楷" pitchFamily="2" charset="-122"/>
          <a:ea typeface="华文行楷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Relationship Id="rId3" Type="http://schemas.openxmlformats.org/officeDocument/2006/relationships/hyperlink" Target="http://cathay.ce.cn/person/200909/06/t20090906_19950838.shtml" TargetMode="Ex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Rectangle 2"/>
          <p:cNvSpPr>
            <a:spLocks noGrp="1"/>
          </p:cNvSpPr>
          <p:nvPr>
            <p:ph type="title"/>
          </p:nvPr>
        </p:nvSpPr>
        <p:spPr>
          <a:xfrm>
            <a:off x="755650" y="981075"/>
            <a:ext cx="3421063" cy="4679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>
                <a:solidFill>
                  <a:srgbClr val="0033CC"/>
                </a:solidFill>
                <a:latin typeface="华文新魏" pitchFamily="2" charset="-122"/>
                <a:ea typeface="华文新魏" pitchFamily="2" charset="-122"/>
              </a:rPr>
              <a:t>他虽然箪瓢屡空，环堵萧然</a:t>
            </a:r>
            <a:r>
              <a:rPr lang="en-US" altLang="zh-CN" b="1">
                <a:solidFill>
                  <a:srgbClr val="0033CC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b="1">
                <a:solidFill>
                  <a:srgbClr val="0033CC"/>
                </a:solidFill>
                <a:latin typeface="华文新魏" pitchFamily="2" charset="-122"/>
                <a:ea typeface="华文新魏" pitchFamily="2" charset="-122"/>
              </a:rPr>
              <a:t>却不为五斗米而折腰，为世人称道</a:t>
            </a:r>
            <a:r>
              <a:rPr lang="en-US" altLang="zh-CN">
                <a:solidFill>
                  <a:srgbClr val="0033CC"/>
                </a:solidFill>
                <a:latin typeface="华文新魏" pitchFamily="2" charset="-122"/>
                <a:ea typeface="华文新魏" pitchFamily="2" charset="-122"/>
              </a:rPr>
              <a:t>;</a:t>
            </a:r>
            <a:r>
              <a:rPr lang="en-US" altLang="zh-CN">
                <a:latin typeface="华文新魏" pitchFamily="2" charset="-122"/>
                <a:ea typeface="华文新魏" pitchFamily="2" charset="-122"/>
              </a:rPr>
              <a:t>     </a:t>
            </a:r>
            <a:endParaRPr lang="en-US" altLang="zh-CN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098" name="Text Box 3"/>
          <p:cNvSpPr txBox="1">
            <a:spLocks noChangeArrowheads="1"/>
          </p:cNvSpPr>
          <p:nvPr/>
        </p:nvSpPr>
        <p:spPr bwMode="auto">
          <a:xfrm>
            <a:off x="1403350" y="981075"/>
            <a:ext cx="55451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eaLnBrk="1" hangingPunct="1">
              <a:buClrTx/>
              <a:buFontTx/>
            </a:pPr>
            <a:r>
              <a:rPr lang="en-US" altLang="zh-CN" sz="44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en-US" altLang="zh-CN" sz="36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827088" y="3213100"/>
            <a:ext cx="6048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endParaRPr lang="zh-CN" altLang="zh-CN" sz="36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100" name="Picture 7" descr="823033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620713"/>
            <a:ext cx="3429000" cy="51816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Text Box 1026"/>
          <p:cNvSpPr/>
          <p:nvPr/>
        </p:nvSpPr>
        <p:spPr>
          <a:xfrm>
            <a:off x="0" y="1500188"/>
            <a:ext cx="8786813" cy="4799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少无适俗韵，性本爱丘山。误入尘网中，一去三十年。</a:t>
            </a:r>
            <a:endParaRPr lang="zh-CN" altLang="en-US" sz="2800" b="1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65000"/>
              </a:lnSpc>
              <a:spcBef>
                <a:spcPct val="50000"/>
              </a:spcBef>
            </a:pPr>
            <a:endParaRPr lang="en-US" altLang="zh-CN" sz="2800" b="1">
              <a:solidFill>
                <a:srgbClr val="FF9900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羁</a:t>
            </a:r>
            <a:r>
              <a:rPr lang="zh-CN" altLang="en-US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鸟恋旧林</a:t>
            </a:r>
            <a:r>
              <a:rPr lang="en-US" altLang="zh-CN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en-US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池鱼思故渊。开荒南野际，守</a:t>
            </a:r>
            <a:r>
              <a:rPr lang="zh-CN" altLang="en-US" sz="28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拙</a:t>
            </a:r>
            <a:r>
              <a:rPr lang="zh-CN" altLang="en-US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归园田。</a:t>
            </a:r>
            <a:endParaRPr lang="zh-CN" altLang="en-US" sz="2800" b="1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65000"/>
              </a:lnSpc>
              <a:spcBef>
                <a:spcPct val="50000"/>
              </a:spcBef>
            </a:pPr>
            <a:endParaRPr lang="en-US" altLang="zh-CN" sz="2800" b="1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方宅十余亩，草屋八九间。榆柳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荫</a:t>
            </a:r>
            <a:r>
              <a:rPr lang="zh-CN" altLang="en-US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后檐，桃李</a:t>
            </a:r>
            <a:r>
              <a:rPr lang="zh-CN" altLang="en-US" sz="2800" b="1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罗</a:t>
            </a:r>
            <a:r>
              <a:rPr lang="zh-CN" altLang="en-US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堂前。</a:t>
            </a:r>
            <a:endParaRPr lang="zh-CN" altLang="en-US" sz="2800" b="1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65000"/>
              </a:lnSpc>
              <a:spcBef>
                <a:spcPct val="50000"/>
              </a:spcBef>
            </a:pPr>
            <a:endParaRPr lang="en-US" altLang="zh-CN" sz="2800" b="1">
              <a:solidFill>
                <a:srgbClr val="FF9900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暧暧</a:t>
            </a:r>
            <a:r>
              <a:rPr lang="zh-CN" altLang="en-US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远人村，依依墟里烟。狗吠深巷中，鸡鸣桑树颠。</a:t>
            </a:r>
            <a:endParaRPr lang="zh-CN" altLang="en-US" sz="2800" b="1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65000"/>
              </a:lnSpc>
              <a:spcBef>
                <a:spcPct val="50000"/>
              </a:spcBef>
            </a:pPr>
            <a:endParaRPr lang="en-US" altLang="zh-CN" sz="2800" b="1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户庭无尘杂，虚室有余闲。久在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樊</a:t>
            </a:r>
            <a:r>
              <a:rPr lang="zh-CN" altLang="en-US" sz="2800" b="1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笼里，复得返自然。</a:t>
            </a:r>
            <a:endParaRPr lang="zh-CN" altLang="en-US" sz="2800" b="1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65000"/>
              </a:lnSpc>
              <a:spcBef>
                <a:spcPct val="50000"/>
              </a:spcBef>
            </a:pPr>
            <a:endParaRPr lang="en-US" altLang="zh-CN" sz="2800" b="1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314" name="TextBox 5"/>
          <p:cNvSpPr/>
          <p:nvPr/>
        </p:nvSpPr>
        <p:spPr>
          <a:xfrm>
            <a:off x="0" y="1857375"/>
            <a:ext cx="500063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en-US" altLang="zh-CN"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jī</a:t>
            </a:r>
            <a:endParaRPr lang="zh-CN" altLang="en-US" sz="2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5" name="TextBox 7"/>
          <p:cNvSpPr/>
          <p:nvPr/>
        </p:nvSpPr>
        <p:spPr>
          <a:xfrm>
            <a:off x="4929188" y="2857500"/>
            <a:ext cx="795337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en-US" altLang="en-US"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yìn</a:t>
            </a:r>
            <a:endParaRPr lang="zh-CN" altLang="en-US" sz="2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6" name="TextBox 8"/>
          <p:cNvSpPr/>
          <p:nvPr/>
        </p:nvSpPr>
        <p:spPr>
          <a:xfrm>
            <a:off x="0" y="3857625"/>
            <a:ext cx="12858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en-US" altLang="zh-CN"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aì</a:t>
            </a:r>
            <a:endParaRPr lang="zh-CN" altLang="en-US" sz="2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7" name="TextBox 9"/>
          <p:cNvSpPr/>
          <p:nvPr/>
        </p:nvSpPr>
        <p:spPr>
          <a:xfrm>
            <a:off x="5072063" y="4929188"/>
            <a:ext cx="12858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en-US" altLang="zh-CN"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fán</a:t>
            </a:r>
            <a:endParaRPr lang="zh-CN" altLang="en-US" sz="2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Text Box 4"/>
          <p:cNvSpPr/>
          <p:nvPr/>
        </p:nvSpPr>
        <p:spPr>
          <a:xfrm>
            <a:off x="611188" y="1412875"/>
            <a:ext cx="7167562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       “</a:t>
            </a:r>
            <a:r>
              <a:rPr lang="zh-CN" altLang="en-US" sz="3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归园田居”这个标题告诉了我们哪些信息？题眼是个哪字？</a:t>
            </a:r>
            <a:endParaRPr lang="zh-CN" altLang="en-US" sz="32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38" name="TextBox 8"/>
          <p:cNvSpPr/>
          <p:nvPr/>
        </p:nvSpPr>
        <p:spPr>
          <a:xfrm>
            <a:off x="642938" y="3714750"/>
            <a:ext cx="8572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归</a:t>
            </a:r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39" name="左大括号 11"/>
          <p:cNvSpPr/>
          <p:nvPr/>
        </p:nvSpPr>
        <p:spPr>
          <a:xfrm>
            <a:off x="1357313" y="2857500"/>
            <a:ext cx="357187" cy="2357438"/>
          </a:xfrm>
          <a:prstGeom prst="leftBrace">
            <a:avLst>
              <a:gd name="adj1" fmla="val 8311"/>
              <a:gd name="adj2" fmla="val 50000"/>
            </a:avLst>
          </a:prstGeom>
          <a:noFill/>
          <a:ln w="12700">
            <a:solidFill>
              <a:prstClr val="black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40" name="TextBox 12"/>
          <p:cNvSpPr/>
          <p:nvPr/>
        </p:nvSpPr>
        <p:spPr>
          <a:xfrm>
            <a:off x="1857375" y="2643188"/>
            <a:ext cx="3071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en-US" altLang="zh-CN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、从何而归？</a:t>
            </a:r>
            <a:endParaRPr lang="zh-CN" altLang="en-US" sz="32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1" name="TextBox 13"/>
          <p:cNvSpPr/>
          <p:nvPr/>
        </p:nvSpPr>
        <p:spPr>
          <a:xfrm>
            <a:off x="1857375" y="3357563"/>
            <a:ext cx="3071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en-US" altLang="zh-CN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、为何而归？</a:t>
            </a:r>
            <a:endParaRPr lang="zh-CN" altLang="en-US" sz="32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2" name="TextBox 14"/>
          <p:cNvSpPr/>
          <p:nvPr/>
        </p:nvSpPr>
        <p:spPr>
          <a:xfrm>
            <a:off x="1857375" y="4071938"/>
            <a:ext cx="3071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en-US" altLang="zh-CN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、归向何处？</a:t>
            </a:r>
            <a:endParaRPr lang="zh-CN" altLang="en-US" sz="32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3" name="TextBox 15"/>
          <p:cNvSpPr/>
          <p:nvPr/>
        </p:nvSpPr>
        <p:spPr>
          <a:xfrm>
            <a:off x="1857375" y="4857750"/>
            <a:ext cx="3071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en-US" altLang="zh-CN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、归去如何？</a:t>
            </a:r>
            <a:endParaRPr lang="zh-CN" altLang="en-US" sz="32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 fill="hold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 fill="hold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 fill="hold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4338" grpId="0"/>
      <p:bldP spid="14339" grpId="0"/>
      <p:bldP spid="14340" grpId="0"/>
      <p:bldP spid="14341" grpId="0"/>
      <p:bldP spid="14342" grpId="0"/>
      <p:bldP spid="143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TextBox 1"/>
          <p:cNvSpPr txBox="1"/>
          <p:nvPr/>
        </p:nvSpPr>
        <p:spPr>
          <a:xfrm>
            <a:off x="1428750" y="357188"/>
            <a:ext cx="4286250" cy="769938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r>
              <a:rPr lang="en-US" altLang="zh-CN" sz="4400" b="1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400" b="1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、从何而归？</a:t>
            </a:r>
            <a:endParaRPr lang="zh-CN" altLang="en-US" sz="4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2" name="TextBox 2"/>
          <p:cNvSpPr/>
          <p:nvPr/>
        </p:nvSpPr>
        <p:spPr>
          <a:xfrm>
            <a:off x="1428750" y="1143000"/>
            <a:ext cx="105568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官场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5363" name="TextBox 3"/>
          <p:cNvSpPr/>
          <p:nvPr/>
        </p:nvSpPr>
        <p:spPr>
          <a:xfrm>
            <a:off x="2428875" y="1143000"/>
            <a:ext cx="52149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黑体" pitchFamily="49" charset="-122"/>
              </a:rPr>
              <a:t>（“尘网”、“樊笼”比喻）</a:t>
            </a:r>
            <a:endParaRPr lang="zh-CN" altLang="en-US" sz="3200" b="1">
              <a:solidFill>
                <a:srgbClr val="0070C0"/>
              </a:solidFill>
              <a:latin typeface="黑体" pitchFamily="49" charset="-122"/>
            </a:endParaRPr>
          </a:p>
        </p:txBody>
      </p:sp>
      <p:sp>
        <p:nvSpPr>
          <p:cNvPr id="15364" name="TextBox 4"/>
          <p:cNvSpPr/>
          <p:nvPr/>
        </p:nvSpPr>
        <p:spPr>
          <a:xfrm>
            <a:off x="250825" y="1989138"/>
            <a:ext cx="889317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FF33CC"/>
                </a:solidFill>
                <a:latin typeface="楷体" pitchFamily="49" charset="-122"/>
                <a:ea typeface="楷体" pitchFamily="49" charset="-122"/>
              </a:rPr>
              <a:t>为什么要如此比喻？表达了诗人怎样的情感？</a:t>
            </a:r>
            <a:endParaRPr lang="zh-CN" altLang="en-US" sz="3200" b="1">
              <a:solidFill>
                <a:srgbClr val="FF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65" name="TextBox 5"/>
          <p:cNvSpPr/>
          <p:nvPr/>
        </p:nvSpPr>
        <p:spPr>
          <a:xfrm>
            <a:off x="611188" y="2852738"/>
            <a:ext cx="7286625" cy="3681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80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对官场生活的厌恶。</a:t>
            </a:r>
            <a:endParaRPr lang="en-US" altLang="zh-CN" sz="2800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）“误落尘网中，一去三十年”，是作者对自己整个前半生的摇摆、痴迷表示</a:t>
            </a:r>
            <a:r>
              <a:rPr lang="zh-CN" altLang="en-US" sz="280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深沉的忏悔</a:t>
            </a:r>
            <a:r>
              <a:rPr lang="zh-CN" altLang="en-US" sz="28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。“尘网”足见他对勾心斗角、尔虞我诈的官场极端厌恶，“三十年”实应为“十三年”夸大了数字，说明了时间之长，</a:t>
            </a:r>
            <a:r>
              <a:rPr lang="zh-CN" altLang="en-US" sz="280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痛苦之深</a:t>
            </a:r>
            <a:r>
              <a:rPr lang="zh-CN" altLang="en-US" sz="28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TextBox 1"/>
          <p:cNvSpPr/>
          <p:nvPr/>
        </p:nvSpPr>
        <p:spPr>
          <a:xfrm>
            <a:off x="2411413" y="0"/>
            <a:ext cx="42862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buClrTx/>
              <a:buFontTx/>
            </a:pPr>
            <a:r>
              <a:rPr lang="en-US" altLang="zh-CN" sz="4400" b="1">
                <a:solidFill>
                  <a:schemeClr val="tx1"/>
                </a:solidFill>
                <a:latin typeface="黑体" pitchFamily="49" charset="-122"/>
              </a:rPr>
              <a:t>2</a:t>
            </a:r>
            <a:r>
              <a:rPr lang="zh-CN" altLang="en-US" sz="4400" b="1">
                <a:solidFill>
                  <a:schemeClr val="tx1"/>
                </a:solidFill>
                <a:latin typeface="黑体" pitchFamily="49" charset="-122"/>
              </a:rPr>
              <a:t>、为何而归？</a:t>
            </a:r>
            <a:endParaRPr lang="zh-CN" altLang="en-US" sz="4400" b="1">
              <a:solidFill>
                <a:schemeClr val="tx1"/>
              </a:solidFill>
              <a:latin typeface="黑体" pitchFamily="49" charset="-122"/>
            </a:endParaRPr>
          </a:p>
        </p:txBody>
      </p:sp>
      <p:sp>
        <p:nvSpPr>
          <p:cNvPr id="16386" name="TextBox 2"/>
          <p:cNvSpPr/>
          <p:nvPr/>
        </p:nvSpPr>
        <p:spPr>
          <a:xfrm>
            <a:off x="1187450" y="765175"/>
            <a:ext cx="678656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黑体" pitchFamily="49" charset="-122"/>
              </a:rPr>
              <a:t>少无适俗韵，性本爱丘山（原因）</a:t>
            </a:r>
            <a:endParaRPr lang="zh-CN" altLang="en-US" sz="3200" b="1">
              <a:solidFill>
                <a:srgbClr val="0070C0"/>
              </a:solidFill>
              <a:latin typeface="黑体" pitchFamily="49" charset="-122"/>
            </a:endParaRPr>
          </a:p>
        </p:txBody>
      </p:sp>
      <p:sp>
        <p:nvSpPr>
          <p:cNvPr id="16387" name="TextBox 3"/>
          <p:cNvSpPr/>
          <p:nvPr/>
        </p:nvSpPr>
        <p:spPr>
          <a:xfrm>
            <a:off x="409575" y="1604963"/>
            <a:ext cx="81438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既然“性本爱丘山”，为何要出仕？</a:t>
            </a:r>
            <a:endParaRPr lang="zh-CN" altLang="en-US" sz="28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88" name="TextBox 4"/>
          <p:cNvSpPr/>
          <p:nvPr/>
        </p:nvSpPr>
        <p:spPr>
          <a:xfrm>
            <a:off x="401638" y="2205038"/>
            <a:ext cx="7358062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养家糊口，大济苍生，建功立业</a:t>
            </a:r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89" name="TextBox 5"/>
          <p:cNvSpPr/>
          <p:nvPr/>
        </p:nvSpPr>
        <p:spPr>
          <a:xfrm>
            <a:off x="357188" y="2881313"/>
            <a:ext cx="878681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作者说“误落尘网中” ，如何理解这个“误”字？</a:t>
            </a:r>
            <a:endParaRPr lang="zh-CN" altLang="en-US" sz="28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90" name="TextBox 7"/>
          <p:cNvSpPr/>
          <p:nvPr/>
        </p:nvSpPr>
        <p:spPr>
          <a:xfrm>
            <a:off x="395288" y="3554413"/>
            <a:ext cx="8429625" cy="1373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①矛盾心态：有“大济苍生”的抱负，但仕途不得志，难以施展抱负。</a:t>
            </a:r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②彻底悔悟。</a:t>
            </a:r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  <p:bldP spid="163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Box 1"/>
          <p:cNvSpPr/>
          <p:nvPr/>
        </p:nvSpPr>
        <p:spPr>
          <a:xfrm>
            <a:off x="2411413" y="0"/>
            <a:ext cx="42862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buClrTx/>
              <a:buFontTx/>
            </a:pPr>
            <a:r>
              <a:rPr lang="en-US" altLang="zh-CN" sz="4400" b="1">
                <a:solidFill>
                  <a:schemeClr val="tx1"/>
                </a:solidFill>
                <a:latin typeface="黑体" pitchFamily="49" charset="-122"/>
              </a:rPr>
              <a:t>3</a:t>
            </a:r>
            <a:r>
              <a:rPr lang="zh-CN" altLang="en-US" sz="4400" b="1">
                <a:solidFill>
                  <a:schemeClr val="tx1"/>
                </a:solidFill>
                <a:latin typeface="黑体" pitchFamily="49" charset="-122"/>
              </a:rPr>
              <a:t>、归向何处？</a:t>
            </a:r>
            <a:endParaRPr lang="zh-CN" altLang="en-US" sz="4400" b="1">
              <a:solidFill>
                <a:schemeClr val="tx1"/>
              </a:solidFill>
              <a:latin typeface="黑体" pitchFamily="49" charset="-122"/>
            </a:endParaRPr>
          </a:p>
        </p:txBody>
      </p:sp>
      <p:sp>
        <p:nvSpPr>
          <p:cNvPr id="17410" name="TextBox 8"/>
          <p:cNvSpPr/>
          <p:nvPr/>
        </p:nvSpPr>
        <p:spPr>
          <a:xfrm>
            <a:off x="971550" y="1412875"/>
            <a:ext cx="71294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70C0"/>
                </a:solidFill>
                <a:latin typeface="黑体" pitchFamily="49" charset="-122"/>
              </a:rPr>
              <a:t>开荒南野际，守拙归园田（目的）</a:t>
            </a:r>
            <a:endParaRPr lang="zh-CN" altLang="en-US" sz="3200" b="1">
              <a:solidFill>
                <a:srgbClr val="0070C0"/>
              </a:solidFill>
              <a:latin typeface="黑体" pitchFamily="49" charset="-122"/>
            </a:endParaRPr>
          </a:p>
        </p:txBody>
      </p:sp>
      <p:sp>
        <p:nvSpPr>
          <p:cNvPr id="17411" name="TextBox 9"/>
          <p:cNvSpPr/>
          <p:nvPr/>
        </p:nvSpPr>
        <p:spPr>
          <a:xfrm>
            <a:off x="282575" y="2420938"/>
            <a:ext cx="878681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为什么要“守拙”？</a:t>
            </a:r>
            <a:endParaRPr lang="zh-CN" altLang="en-US" sz="28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12" name="TextBox 10"/>
          <p:cNvSpPr/>
          <p:nvPr/>
        </p:nvSpPr>
        <p:spPr>
          <a:xfrm>
            <a:off x="282575" y="3284538"/>
            <a:ext cx="7215188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远离官场中的勾心斗角、尔虞我诈，用“羁鸟”、“池鱼”比喻身处官场失去自由。</a:t>
            </a:r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3" name="横卷形 11"/>
          <p:cNvSpPr/>
          <p:nvPr/>
        </p:nvSpPr>
        <p:spPr>
          <a:xfrm>
            <a:off x="247650" y="4437063"/>
            <a:ext cx="7000875" cy="85725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25400">
            <a:solidFill>
              <a:srgbClr val="89A4A7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algn="ctr" eaLnBrk="1" hangingPunct="1">
              <a:buClrTx/>
              <a:buFontTx/>
            </a:pPr>
            <a:r>
              <a:rPr lang="zh-CN" altLang="en-US" sz="2800" b="1" spc="0">
                <a:solidFill>
                  <a:schemeClr val="tx1"/>
                </a:solidFill>
                <a:latin typeface="黑体" pitchFamily="49" charset="-122"/>
              </a:rPr>
              <a:t>根本原因：保持精神上的自由和独立</a:t>
            </a:r>
            <a:endParaRPr lang="zh-CN" altLang="en-US" sz="2800" b="1">
              <a:solidFill>
                <a:schemeClr val="tx1"/>
              </a:solidFill>
              <a:latin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TextBox 1"/>
          <p:cNvSpPr txBox="1"/>
          <p:nvPr/>
        </p:nvSpPr>
        <p:spPr>
          <a:xfrm>
            <a:off x="1428750" y="357188"/>
            <a:ext cx="4286250" cy="769938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r>
              <a:rPr lang="en-US" altLang="zh-CN" sz="4400" b="1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4400" b="1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、归后如何？</a:t>
            </a:r>
            <a:endParaRPr lang="zh-CN" altLang="en-US" sz="4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4" name="Rectangle 4"/>
          <p:cNvSpPr/>
          <p:nvPr/>
        </p:nvSpPr>
        <p:spPr>
          <a:xfrm>
            <a:off x="1547813" y="981075"/>
            <a:ext cx="5500687" cy="1800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方宅十余亩，  草屋八九间。</a:t>
            </a:r>
            <a:endParaRPr lang="zh-CN" altLang="en-US" sz="2800" b="1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榆柳荫后檐，  桃李罗堂前。</a:t>
            </a:r>
            <a:endParaRPr lang="zh-CN" altLang="en-US" sz="2800" b="1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暧暧远人村，  依依墟里烟。</a:t>
            </a:r>
            <a:endParaRPr lang="zh-CN" altLang="en-US" sz="2800" b="1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狗吠深巷中，  鸡鸣桑树颠。</a:t>
            </a:r>
            <a:endParaRPr lang="en-US" altLang="zh-CN" sz="36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5" name="TextBox 4"/>
          <p:cNvSpPr/>
          <p:nvPr/>
        </p:nvSpPr>
        <p:spPr>
          <a:xfrm>
            <a:off x="611188" y="2781300"/>
            <a:ext cx="7599362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诗中出现了哪些意象？它们构成了什么意境？</a:t>
            </a:r>
            <a:endParaRPr lang="zh-CN" altLang="en-US" sz="28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6" name="TextBox 5"/>
          <p:cNvSpPr/>
          <p:nvPr/>
        </p:nvSpPr>
        <p:spPr>
          <a:xfrm>
            <a:off x="500063" y="3286125"/>
            <a:ext cx="22145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宅院、林木</a:t>
            </a:r>
            <a:endParaRPr lang="zh-CN" altLang="en-US" sz="28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7" name="TextBox 6"/>
          <p:cNvSpPr/>
          <p:nvPr/>
        </p:nvSpPr>
        <p:spPr>
          <a:xfrm>
            <a:off x="2571750" y="3286125"/>
            <a:ext cx="17859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（近景）</a:t>
            </a:r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8" name="TextBox 7"/>
          <p:cNvSpPr/>
          <p:nvPr/>
        </p:nvSpPr>
        <p:spPr>
          <a:xfrm>
            <a:off x="500063" y="3714750"/>
            <a:ext cx="22145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村落、炊烟</a:t>
            </a:r>
            <a:endParaRPr lang="zh-CN" altLang="en-US" sz="28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9" name="TextBox 8"/>
          <p:cNvSpPr/>
          <p:nvPr/>
        </p:nvSpPr>
        <p:spPr>
          <a:xfrm>
            <a:off x="2571750" y="3714750"/>
            <a:ext cx="17859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（远景）</a:t>
            </a:r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40" name="TextBox 9"/>
          <p:cNvSpPr/>
          <p:nvPr/>
        </p:nvSpPr>
        <p:spPr>
          <a:xfrm>
            <a:off x="2571750" y="4143375"/>
            <a:ext cx="17859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（视觉）</a:t>
            </a:r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41" name="TextBox 10"/>
          <p:cNvSpPr/>
          <p:nvPr/>
        </p:nvSpPr>
        <p:spPr>
          <a:xfrm>
            <a:off x="500063" y="4143375"/>
            <a:ext cx="22145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柳绿、桃红</a:t>
            </a:r>
            <a:endParaRPr lang="zh-CN" altLang="en-US" sz="28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42" name="TextBox 11"/>
          <p:cNvSpPr/>
          <p:nvPr/>
        </p:nvSpPr>
        <p:spPr>
          <a:xfrm>
            <a:off x="500063" y="4572000"/>
            <a:ext cx="22145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鸡鸣、狗吠</a:t>
            </a:r>
            <a:endParaRPr lang="zh-CN" altLang="en-US" sz="28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43" name="TextBox 12"/>
          <p:cNvSpPr/>
          <p:nvPr/>
        </p:nvSpPr>
        <p:spPr>
          <a:xfrm>
            <a:off x="2571750" y="4572000"/>
            <a:ext cx="17859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（听觉）</a:t>
            </a:r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44" name="右中括号 13"/>
          <p:cNvSpPr/>
          <p:nvPr/>
        </p:nvSpPr>
        <p:spPr>
          <a:xfrm>
            <a:off x="4214813" y="3429000"/>
            <a:ext cx="285750" cy="1571625"/>
          </a:xfrm>
          <a:prstGeom prst="rightBracket">
            <a:avLst>
              <a:gd name="adj" fmla="val 8326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45" name="TextBox 14"/>
          <p:cNvSpPr/>
          <p:nvPr/>
        </p:nvSpPr>
        <p:spPr>
          <a:xfrm>
            <a:off x="4643438" y="3500438"/>
            <a:ext cx="2143125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宁静、闲适、恬淡的田园生活</a:t>
            </a:r>
            <a:endParaRPr lang="zh-CN" altLang="en-US" sz="2800" b="1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46" name="TextBox 16"/>
          <p:cNvSpPr/>
          <p:nvPr/>
        </p:nvSpPr>
        <p:spPr>
          <a:xfrm>
            <a:off x="714375" y="5157788"/>
            <a:ext cx="659447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运用了什么表现手法？</a:t>
            </a:r>
            <a:endParaRPr lang="zh-CN" altLang="en-US" sz="28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47" name="TextBox 17"/>
          <p:cNvSpPr/>
          <p:nvPr/>
        </p:nvSpPr>
        <p:spPr>
          <a:xfrm>
            <a:off x="500063" y="5786438"/>
            <a:ext cx="500062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融情于景、以动衬静、白描</a:t>
            </a:r>
            <a:endParaRPr lang="zh-CN" altLang="en-US" sz="28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 fill="hold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 fill="hold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 fill="hold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 fill="hold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 fill="hold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 fill="hold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 fill="hold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fill="hold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46" grpId="0"/>
      <p:bldP spid="184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左大括号 44034"/>
          <p:cNvSpPr/>
          <p:nvPr/>
        </p:nvSpPr>
        <p:spPr>
          <a:xfrm>
            <a:off x="2051050" y="1341438"/>
            <a:ext cx="863600" cy="4391025"/>
          </a:xfrm>
          <a:prstGeom prst="leftBrace">
            <a:avLst>
              <a:gd name="adj1" fmla="val 42324"/>
              <a:gd name="adj2" fmla="val 39773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hangingPunct="1"/>
            <a:endParaRPr lang="zh-CN" altLang="en-US" sz="2400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458" name="文本框 44035"/>
          <p:cNvSpPr/>
          <p:nvPr/>
        </p:nvSpPr>
        <p:spPr>
          <a:xfrm>
            <a:off x="3635375" y="1125538"/>
            <a:ext cx="180022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方宅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459" name="文本框 44036"/>
          <p:cNvSpPr/>
          <p:nvPr/>
        </p:nvSpPr>
        <p:spPr>
          <a:xfrm>
            <a:off x="3635375" y="1773238"/>
            <a:ext cx="158432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草屋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460" name="文本框 44037"/>
          <p:cNvSpPr/>
          <p:nvPr/>
        </p:nvSpPr>
        <p:spPr>
          <a:xfrm>
            <a:off x="3563938" y="2420938"/>
            <a:ext cx="16573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榆柳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461" name="文本框 44038"/>
          <p:cNvSpPr/>
          <p:nvPr/>
        </p:nvSpPr>
        <p:spPr>
          <a:xfrm>
            <a:off x="3563938" y="3141663"/>
            <a:ext cx="18716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桃李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462" name="文本框 44039"/>
          <p:cNvSpPr/>
          <p:nvPr/>
        </p:nvSpPr>
        <p:spPr>
          <a:xfrm>
            <a:off x="3851275" y="4941888"/>
            <a:ext cx="16573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狗吠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463" name="文本框 44040"/>
          <p:cNvSpPr/>
          <p:nvPr/>
        </p:nvSpPr>
        <p:spPr>
          <a:xfrm>
            <a:off x="3924300" y="5516563"/>
            <a:ext cx="16573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鸡鸣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464" name="文本框 44041"/>
          <p:cNvSpPr/>
          <p:nvPr/>
        </p:nvSpPr>
        <p:spPr>
          <a:xfrm>
            <a:off x="3635375" y="3644900"/>
            <a:ext cx="18002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村庄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465" name="文本框 44042"/>
          <p:cNvSpPr/>
          <p:nvPr/>
        </p:nvSpPr>
        <p:spPr>
          <a:xfrm>
            <a:off x="3635375" y="4221163"/>
            <a:ext cx="172720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炊烟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9466" name="右大括号 44043"/>
          <p:cNvSpPr/>
          <p:nvPr/>
        </p:nvSpPr>
        <p:spPr>
          <a:xfrm>
            <a:off x="5003800" y="1341438"/>
            <a:ext cx="368300" cy="2881312"/>
          </a:xfrm>
          <a:prstGeom prst="rightBrace">
            <a:avLst>
              <a:gd name="adj1" fmla="val 6515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19467" name="右大括号 44044"/>
          <p:cNvSpPr/>
          <p:nvPr/>
        </p:nvSpPr>
        <p:spPr>
          <a:xfrm>
            <a:off x="5219700" y="5157788"/>
            <a:ext cx="152400" cy="792162"/>
          </a:xfrm>
          <a:prstGeom prst="rightBrace">
            <a:avLst>
              <a:gd name="adj1" fmla="val 43292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19468" name="文本框 44045"/>
          <p:cNvSpPr/>
          <p:nvPr/>
        </p:nvSpPr>
        <p:spPr>
          <a:xfrm>
            <a:off x="2843213" y="1844675"/>
            <a:ext cx="6429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见</a:t>
            </a:r>
            <a:endParaRPr lang="zh-CN" altLang="en-US" sz="36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469" name="文本框 44046"/>
          <p:cNvSpPr/>
          <p:nvPr/>
        </p:nvSpPr>
        <p:spPr>
          <a:xfrm>
            <a:off x="2987675" y="5229225"/>
            <a:ext cx="5921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听</a:t>
            </a:r>
            <a:endParaRPr lang="zh-CN" altLang="en-US" sz="36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470" name="左大括号 44047"/>
          <p:cNvSpPr/>
          <p:nvPr/>
        </p:nvSpPr>
        <p:spPr>
          <a:xfrm>
            <a:off x="3419475" y="1557338"/>
            <a:ext cx="288925" cy="2881312"/>
          </a:xfrm>
          <a:prstGeom prst="leftBrace">
            <a:avLst>
              <a:gd name="adj1" fmla="val 83012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19471" name="左大括号 44048"/>
          <p:cNvSpPr/>
          <p:nvPr/>
        </p:nvSpPr>
        <p:spPr>
          <a:xfrm>
            <a:off x="3708400" y="5157788"/>
            <a:ext cx="142875" cy="792162"/>
          </a:xfrm>
          <a:prstGeom prst="leftBrace">
            <a:avLst>
              <a:gd name="adj1" fmla="val 46152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19472" name="文本框 44049"/>
          <p:cNvSpPr/>
          <p:nvPr/>
        </p:nvSpPr>
        <p:spPr>
          <a:xfrm>
            <a:off x="5580063" y="2060575"/>
            <a:ext cx="611187" cy="441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静</a:t>
            </a:r>
            <a:endParaRPr lang="zh-CN" altLang="en-US" sz="28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473" name="文本框 44050"/>
          <p:cNvSpPr/>
          <p:nvPr/>
        </p:nvSpPr>
        <p:spPr>
          <a:xfrm>
            <a:off x="5651500" y="5229225"/>
            <a:ext cx="4889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动</a:t>
            </a:r>
            <a:endParaRPr lang="zh-CN" altLang="en-US" sz="28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9474" name="直接连接符 44051"/>
          <p:cNvCxnSpPr/>
          <p:nvPr/>
        </p:nvCxnSpPr>
        <p:spPr>
          <a:xfrm flipH="1" flipV="1">
            <a:off x="5867400" y="2565400"/>
            <a:ext cx="0" cy="20161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/>
          </a:ln>
        </p:spPr>
      </p:cxnSp>
      <p:sp>
        <p:nvSpPr>
          <p:cNvPr id="19475" name="文本框 44052"/>
          <p:cNvSpPr/>
          <p:nvPr/>
        </p:nvSpPr>
        <p:spPr>
          <a:xfrm>
            <a:off x="6084888" y="32845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衬</a:t>
            </a:r>
            <a:endParaRPr lang="zh-CN" altLang="en-US" sz="24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476" name="文本框 44053"/>
          <p:cNvSpPr/>
          <p:nvPr/>
        </p:nvSpPr>
        <p:spPr>
          <a:xfrm>
            <a:off x="1258888" y="2492375"/>
            <a:ext cx="1081087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白描</a:t>
            </a:r>
            <a:endParaRPr lang="zh-CN" altLang="en-US" sz="28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手法</a:t>
            </a:r>
            <a:endParaRPr lang="zh-CN" altLang="en-US" sz="28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477" name="文本框 44054"/>
          <p:cNvSpPr/>
          <p:nvPr/>
        </p:nvSpPr>
        <p:spPr>
          <a:xfrm>
            <a:off x="323850" y="1052513"/>
            <a:ext cx="947102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endParaRPr lang="zh-CN" altLang="en-US" sz="28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 fill="hold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fill="hold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68" grpId="0"/>
      <p:bldP spid="19469" grpId="0"/>
      <p:bldP spid="19472" grpId="0"/>
      <p:bldP spid="19475" grpId="0"/>
      <p:bldP spid="19476" grpId="0"/>
      <p:bldP spid="194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左大括号 45058"/>
          <p:cNvSpPr/>
          <p:nvPr/>
        </p:nvSpPr>
        <p:spPr>
          <a:xfrm>
            <a:off x="2555875" y="1412875"/>
            <a:ext cx="863600" cy="4391025"/>
          </a:xfrm>
          <a:prstGeom prst="leftBrace">
            <a:avLst>
              <a:gd name="adj1" fmla="val 42324"/>
              <a:gd name="adj2" fmla="val 39773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algn="ctr" eaLnBrk="1" hangingPunct="1"/>
            <a:endParaRPr lang="zh-CN" altLang="en-US" sz="2400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2" name="文本框 45059"/>
          <p:cNvSpPr/>
          <p:nvPr/>
        </p:nvSpPr>
        <p:spPr>
          <a:xfrm>
            <a:off x="3851275" y="692150"/>
            <a:ext cx="18002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方宅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3" name="文本框 45060"/>
          <p:cNvSpPr/>
          <p:nvPr/>
        </p:nvSpPr>
        <p:spPr>
          <a:xfrm>
            <a:off x="3851275" y="1412875"/>
            <a:ext cx="15843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草屋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4" name="文本框 45061"/>
          <p:cNvSpPr/>
          <p:nvPr/>
        </p:nvSpPr>
        <p:spPr>
          <a:xfrm>
            <a:off x="3851275" y="2060575"/>
            <a:ext cx="16573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榆柳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5" name="文本框 45062"/>
          <p:cNvSpPr/>
          <p:nvPr/>
        </p:nvSpPr>
        <p:spPr>
          <a:xfrm>
            <a:off x="3924300" y="2781300"/>
            <a:ext cx="187166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桃李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6" name="文本框 45063"/>
          <p:cNvSpPr/>
          <p:nvPr/>
        </p:nvSpPr>
        <p:spPr>
          <a:xfrm>
            <a:off x="3924300" y="4724400"/>
            <a:ext cx="16573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狗吠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7" name="文本框 45064"/>
          <p:cNvSpPr/>
          <p:nvPr/>
        </p:nvSpPr>
        <p:spPr>
          <a:xfrm>
            <a:off x="3851275" y="5373688"/>
            <a:ext cx="16573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鸡鸣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8" name="文本框 45065"/>
          <p:cNvSpPr/>
          <p:nvPr/>
        </p:nvSpPr>
        <p:spPr>
          <a:xfrm>
            <a:off x="3924300" y="3357563"/>
            <a:ext cx="180022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村庄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9" name="文本框 45066"/>
          <p:cNvSpPr/>
          <p:nvPr/>
        </p:nvSpPr>
        <p:spPr>
          <a:xfrm>
            <a:off x="3995738" y="3789363"/>
            <a:ext cx="172720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炊烟</a:t>
            </a:r>
            <a:endParaRPr lang="zh-CN" altLang="en-US" sz="3200" b="1">
              <a:solidFill>
                <a:srgbClr val="3333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90" name="右大括号 45067"/>
          <p:cNvSpPr/>
          <p:nvPr/>
        </p:nvSpPr>
        <p:spPr>
          <a:xfrm>
            <a:off x="5148263" y="1196975"/>
            <a:ext cx="368300" cy="2881313"/>
          </a:xfrm>
          <a:prstGeom prst="rightBrace">
            <a:avLst>
              <a:gd name="adj1" fmla="val 6515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20491" name="右大括号 45068"/>
          <p:cNvSpPr/>
          <p:nvPr/>
        </p:nvSpPr>
        <p:spPr>
          <a:xfrm>
            <a:off x="5364163" y="4868863"/>
            <a:ext cx="152400" cy="792162"/>
          </a:xfrm>
          <a:prstGeom prst="rightBrace">
            <a:avLst>
              <a:gd name="adj1" fmla="val 43292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20492" name="文本框 45069"/>
          <p:cNvSpPr/>
          <p:nvPr/>
        </p:nvSpPr>
        <p:spPr>
          <a:xfrm>
            <a:off x="3132138" y="1773238"/>
            <a:ext cx="6429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见</a:t>
            </a:r>
            <a:endParaRPr lang="zh-CN" altLang="en-US" sz="36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493" name="文本框 45070"/>
          <p:cNvSpPr/>
          <p:nvPr/>
        </p:nvSpPr>
        <p:spPr>
          <a:xfrm>
            <a:off x="3276600" y="5084763"/>
            <a:ext cx="5921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听</a:t>
            </a:r>
            <a:endParaRPr lang="zh-CN" altLang="en-US" sz="36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494" name="左大括号 45071"/>
          <p:cNvSpPr/>
          <p:nvPr/>
        </p:nvSpPr>
        <p:spPr>
          <a:xfrm>
            <a:off x="3708400" y="1125538"/>
            <a:ext cx="288925" cy="2881312"/>
          </a:xfrm>
          <a:prstGeom prst="leftBrace">
            <a:avLst>
              <a:gd name="adj1" fmla="val 83012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20495" name="左大括号 45072"/>
          <p:cNvSpPr/>
          <p:nvPr/>
        </p:nvSpPr>
        <p:spPr>
          <a:xfrm>
            <a:off x="3779838" y="4941888"/>
            <a:ext cx="142875" cy="792162"/>
          </a:xfrm>
          <a:prstGeom prst="leftBrace">
            <a:avLst>
              <a:gd name="adj1" fmla="val 46152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20496" name="文本框 45073"/>
          <p:cNvSpPr/>
          <p:nvPr/>
        </p:nvSpPr>
        <p:spPr>
          <a:xfrm>
            <a:off x="5580063" y="1773238"/>
            <a:ext cx="611187" cy="441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静</a:t>
            </a:r>
            <a:endParaRPr lang="zh-CN" altLang="en-US" sz="28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497" name="文本框 45074"/>
          <p:cNvSpPr/>
          <p:nvPr/>
        </p:nvSpPr>
        <p:spPr>
          <a:xfrm>
            <a:off x="5795963" y="5013325"/>
            <a:ext cx="4889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动</a:t>
            </a:r>
            <a:endParaRPr lang="zh-CN" altLang="en-US" sz="28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20498" name="直接连接符 45075"/>
          <p:cNvCxnSpPr/>
          <p:nvPr/>
        </p:nvCxnSpPr>
        <p:spPr>
          <a:xfrm flipH="1" flipV="1">
            <a:off x="5867400" y="2492375"/>
            <a:ext cx="0" cy="22320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/>
          </a:ln>
        </p:spPr>
      </p:cxnSp>
      <p:sp>
        <p:nvSpPr>
          <p:cNvPr id="20499" name="文本框 45076"/>
          <p:cNvSpPr/>
          <p:nvPr/>
        </p:nvSpPr>
        <p:spPr>
          <a:xfrm>
            <a:off x="5795963" y="3284538"/>
            <a:ext cx="488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衬</a:t>
            </a:r>
            <a:endParaRPr lang="zh-CN" altLang="en-US" sz="24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00" name="矩形 45077"/>
          <p:cNvSpPr>
            <a:spLocks noTextEdit="1"/>
          </p:cNvSpPr>
          <p:nvPr/>
        </p:nvSpPr>
        <p:spPr>
          <a:xfrm>
            <a:off x="1258888" y="2565400"/>
            <a:ext cx="863600" cy="935038"/>
          </a:xfrm>
          <a:gradFill rotWithShape="1">
            <a:gsLst>
              <a:gs pos="0">
                <a:srgbClr val="6600CC"/>
              </a:gs>
              <a:gs pos="100000">
                <a:srgbClr val="CC00CC"/>
              </a:gs>
            </a:gsLst>
            <a:lin ang="5400000" scaled="1"/>
          </a:gradFill>
          <a:ln>
            <a:solidFill>
              <a:srgbClr val="CC99FF"/>
            </a:solidFill>
            <a:round/>
          </a:ln>
          <a:effectLst>
            <a:outerShdw dist="53882" dir="2700000" algn="ctr">
              <a:srgbClr val="9999FF">
                <a:alpha val="79999"/>
              </a:srgbClr>
            </a:outerShdw>
          </a:effectLst>
        </p:spPr>
        <p:txBody>
          <a:bodyPr wrap="none" fromWordArt="1" anchor="t" anchorCtr="0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sz="3600" kern="10">
                <a:ln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>
                    <a:srgbClr val="9999FF">
                      <a:alpha val="79999"/>
                    </a:srgbClr>
                  </a:outerShdw>
                </a:effectLst>
                <a:latin typeface="宋体"/>
              </a:rPr>
              <a:t>景语</a:t>
            </a:r>
          </a:p>
        </p:txBody>
      </p:sp>
      <p:sp>
        <p:nvSpPr>
          <p:cNvPr id="20501" name="矩形 45078"/>
          <p:cNvSpPr>
            <a:spLocks noTextEdit="1"/>
          </p:cNvSpPr>
          <p:nvPr/>
        </p:nvSpPr>
        <p:spPr>
          <a:xfrm>
            <a:off x="6372225" y="2781300"/>
            <a:ext cx="914400" cy="1028700"/>
          </a:xfrm>
          <a:gradFill rotWithShape="1">
            <a:gsLst>
              <a:gs pos="0">
                <a:srgbClr val="6600CC"/>
              </a:gs>
              <a:gs pos="100000">
                <a:srgbClr val="CC00CC"/>
              </a:gs>
            </a:gsLst>
            <a:lin ang="5400000" scaled="1"/>
          </a:gradFill>
          <a:ln>
            <a:solidFill>
              <a:srgbClr val="CC99FF"/>
            </a:solidFill>
            <a:round/>
          </a:ln>
          <a:effectLst>
            <a:outerShdw dist="53882" dir="2700000" algn="ctr">
              <a:srgbClr val="9999FF">
                <a:alpha val="79999"/>
              </a:srgbClr>
            </a:outerShdw>
          </a:effectLst>
        </p:spPr>
        <p:txBody>
          <a:bodyPr wrap="none" fromWordArt="1" anchor="t" anchorCtr="0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sz="3600" kern="10">
                <a:ln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>
                    <a:srgbClr val="9999FF">
                      <a:alpha val="79999"/>
                    </a:srgbClr>
                  </a:outerShdw>
                </a:effectLst>
                <a:latin typeface="宋体"/>
              </a:rPr>
              <a:t>情语</a:t>
            </a:r>
          </a:p>
        </p:txBody>
      </p:sp>
      <p:sp>
        <p:nvSpPr>
          <p:cNvPr id="20502" name="矩形 45079"/>
          <p:cNvSpPr/>
          <p:nvPr/>
        </p:nvSpPr>
        <p:spPr>
          <a:xfrm>
            <a:off x="107950" y="1844675"/>
            <a:ext cx="1042988" cy="181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清幽     </a:t>
            </a:r>
            <a:endParaRPr lang="zh-CN" altLang="en-US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安定    </a:t>
            </a:r>
            <a:endParaRPr lang="zh-CN" altLang="en-US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和谐  </a:t>
            </a:r>
            <a:endParaRPr lang="zh-CN" altLang="en-US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宁静</a:t>
            </a:r>
            <a:endParaRPr lang="zh-CN" altLang="en-US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03" name="矩形 45080"/>
          <p:cNvSpPr/>
          <p:nvPr/>
        </p:nvSpPr>
        <p:spPr>
          <a:xfrm>
            <a:off x="7235825" y="1341438"/>
            <a:ext cx="1008063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恬淡</a:t>
            </a:r>
            <a:endParaRPr lang="zh-CN" altLang="en-US" sz="32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舒畅</a:t>
            </a:r>
            <a:endParaRPr lang="zh-CN" altLang="en-US" sz="32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04" name="矩形 45081"/>
          <p:cNvSpPr/>
          <p:nvPr/>
        </p:nvSpPr>
        <p:spPr>
          <a:xfrm>
            <a:off x="6877050" y="3573463"/>
            <a:ext cx="201295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对田园生活的热爱</a:t>
            </a:r>
            <a:endParaRPr lang="zh-CN" altLang="en-US" sz="32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05" name="直接连接符 45082"/>
          <p:cNvSpPr>
            <a:spLocks noChangeShapeType="1"/>
          </p:cNvSpPr>
          <p:nvPr/>
        </p:nvSpPr>
        <p:spPr bwMode="auto">
          <a:xfrm flipH="1">
            <a:off x="7740650" y="2492375"/>
            <a:ext cx="0" cy="10080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20506" name="文本框 45083"/>
          <p:cNvSpPr/>
          <p:nvPr/>
        </p:nvSpPr>
        <p:spPr>
          <a:xfrm>
            <a:off x="1835150" y="3141663"/>
            <a:ext cx="1081088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白描</a:t>
            </a:r>
            <a:endParaRPr lang="zh-CN" altLang="en-US" sz="28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手法</a:t>
            </a:r>
            <a:endParaRPr lang="zh-CN" altLang="en-US" sz="28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07" name="文本框 45084"/>
          <p:cNvSpPr/>
          <p:nvPr/>
        </p:nvSpPr>
        <p:spPr>
          <a:xfrm>
            <a:off x="323850" y="1052513"/>
            <a:ext cx="947102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endParaRPr lang="zh-CN" altLang="en-US" sz="28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fill="hold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2" grpId="0"/>
      <p:bldP spid="20503" grpId="0"/>
      <p:bldP spid="20504" grpId="0"/>
      <p:bldP spid="205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文本框 43011"/>
          <p:cNvSpPr/>
          <p:nvPr/>
        </p:nvSpPr>
        <p:spPr>
          <a:xfrm>
            <a:off x="0" y="188913"/>
            <a:ext cx="9036050" cy="2370137"/>
          </a:xfrm>
          <a:prstGeom prst="rect">
            <a:avLst/>
          </a:prstGeom>
          <a:solidFill>
            <a:srgbClr val="FEFEFE"/>
          </a:solidFill>
          <a:ln>
            <a:solidFill>
              <a:schemeClr val="tx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</a:rPr>
              <a:t>白描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</a:rPr>
              <a:t>原是中国画的一种技法，指描绘人物和花卉时用墨线勾勒物象，不着颜色，称为“单线平涂”法。它源于古代的“白画”。在文学创作上，“白描”作为一种表现方法，是指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</a:rPr>
              <a:t>用最简练的笔墨，不加烘托，描画出鲜明生动的形象。</a:t>
            </a:r>
            <a:endParaRPr lang="zh-CN" altLang="en-US" sz="2800" b="1">
              <a:solidFill>
                <a:srgbClr val="FF0000"/>
              </a:solidFill>
              <a:latin typeface="黑体" pitchFamily="49" charset="-122"/>
            </a:endParaRPr>
          </a:p>
        </p:txBody>
      </p:sp>
      <p:pic>
        <p:nvPicPr>
          <p:cNvPr id="21506" name="图片 43009" descr="12342006204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2559050"/>
            <a:ext cx="4032250" cy="39655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1507" name="图片 43010" descr="untitl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175" y="2133600"/>
            <a:ext cx="4314825" cy="47244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TextBox 1"/>
          <p:cNvSpPr/>
          <p:nvPr/>
        </p:nvSpPr>
        <p:spPr>
          <a:xfrm>
            <a:off x="1428750" y="714375"/>
            <a:ext cx="42862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buClrTx/>
              <a:buFontTx/>
            </a:pPr>
            <a:r>
              <a:rPr lang="en-US" altLang="zh-CN" sz="4400" b="1">
                <a:solidFill>
                  <a:schemeClr val="tx1"/>
                </a:solidFill>
                <a:latin typeface="黑体" pitchFamily="49" charset="-122"/>
              </a:rPr>
              <a:t>4</a:t>
            </a:r>
            <a:r>
              <a:rPr lang="zh-CN" altLang="en-US" sz="4400" b="1">
                <a:solidFill>
                  <a:schemeClr val="tx1"/>
                </a:solidFill>
                <a:latin typeface="黑体" pitchFamily="49" charset="-122"/>
              </a:rPr>
              <a:t>、归去如何？</a:t>
            </a:r>
            <a:endParaRPr lang="zh-CN" altLang="en-US" sz="4400" b="1">
              <a:solidFill>
                <a:schemeClr val="tx1"/>
              </a:solidFill>
              <a:latin typeface="黑体" pitchFamily="49" charset="-122"/>
            </a:endParaRPr>
          </a:p>
        </p:txBody>
      </p:sp>
      <p:sp>
        <p:nvSpPr>
          <p:cNvPr id="22530" name="TextBox 2"/>
          <p:cNvSpPr/>
          <p:nvPr/>
        </p:nvSpPr>
        <p:spPr>
          <a:xfrm>
            <a:off x="468313" y="2060575"/>
            <a:ext cx="678656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找出蕴含作者情感的诗句词语。</a:t>
            </a:r>
            <a:endParaRPr lang="zh-CN" altLang="en-US" sz="32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531" name="TextBox 3"/>
          <p:cNvSpPr/>
          <p:nvPr/>
        </p:nvSpPr>
        <p:spPr>
          <a:xfrm>
            <a:off x="571500" y="2857500"/>
            <a:ext cx="4929188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户庭</a:t>
            </a:r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无尘杂</a:t>
            </a:r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，虚室</a:t>
            </a:r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有余闲</a:t>
            </a:r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久</a:t>
            </a:r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在樊笼里，</a:t>
            </a:r>
            <a:r>
              <a:rPr lang="zh-CN" altLang="en-US" sz="2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复</a:t>
            </a:r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得返自然。</a:t>
            </a:r>
            <a:endParaRPr lang="zh-CN" altLang="en-US" sz="28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532" name="右箭头 4"/>
          <p:cNvSpPr/>
          <p:nvPr/>
        </p:nvSpPr>
        <p:spPr>
          <a:xfrm>
            <a:off x="4786313" y="3286125"/>
            <a:ext cx="285750" cy="7143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>
            <a:solidFill>
              <a:srgbClr val="FF0000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8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533" name="TextBox 5"/>
          <p:cNvSpPr/>
          <p:nvPr/>
        </p:nvSpPr>
        <p:spPr>
          <a:xfrm>
            <a:off x="5256213" y="3097213"/>
            <a:ext cx="324485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70C0"/>
                </a:solidFill>
                <a:latin typeface="Arial" pitchFamily="34" charset="0"/>
                <a:ea typeface="宋体" pitchFamily="2" charset="-122"/>
              </a:rPr>
              <a:t>安逸、自由、喜悦</a:t>
            </a:r>
            <a:endParaRPr lang="zh-CN" altLang="en-US" sz="2800" b="1">
              <a:solidFill>
                <a:srgbClr val="0070C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534" name="TextBox 6"/>
          <p:cNvSpPr/>
          <p:nvPr/>
        </p:nvSpPr>
        <p:spPr>
          <a:xfrm>
            <a:off x="395288" y="4076700"/>
            <a:ext cx="810577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从中可见作者的人格倾向和精神追求是怎样的？</a:t>
            </a:r>
            <a:endParaRPr lang="zh-CN" altLang="en-US" sz="2800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535" name="TextBox 7"/>
          <p:cNvSpPr/>
          <p:nvPr/>
        </p:nvSpPr>
        <p:spPr>
          <a:xfrm>
            <a:off x="571500" y="4714875"/>
            <a:ext cx="6858000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厌恶官场，热爱田园，追求精神上的自由和独立。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 fill="hold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  <p:bldP spid="225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Rectangle 2"/>
          <p:cNvSpPr>
            <a:spLocks noGrp="1"/>
          </p:cNvSpPr>
          <p:nvPr>
            <p:ph type="title"/>
          </p:nvPr>
        </p:nvSpPr>
        <p:spPr>
          <a:xfrm>
            <a:off x="755650" y="981075"/>
            <a:ext cx="3311525" cy="4321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>
                <a:solidFill>
                  <a:srgbClr val="0033CC"/>
                </a:solidFill>
                <a:latin typeface="华文新魏" pitchFamily="2" charset="-122"/>
                <a:ea typeface="华文新魏" pitchFamily="2" charset="-122"/>
              </a:rPr>
              <a:t>他种豆南山之下，虽草盛豆苗稀，却依然自得，沉醉于自己的桃花源世界；</a:t>
            </a:r>
            <a:r>
              <a:rPr lang="zh-CN" altLang="en-US">
                <a:latin typeface="华文新魏" pitchFamily="2" charset="-122"/>
                <a:ea typeface="华文新魏" pitchFamily="2" charset="-122"/>
              </a:rPr>
              <a:t>   </a:t>
            </a:r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1403350" y="981075"/>
            <a:ext cx="55451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eaLnBrk="1" hangingPunct="1">
              <a:buClrTx/>
              <a:buFontTx/>
            </a:pPr>
            <a:r>
              <a:rPr lang="en-US" altLang="zh-CN" sz="44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en-US" altLang="zh-CN" sz="36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827088" y="3213100"/>
            <a:ext cx="6048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endParaRPr lang="zh-CN" altLang="zh-CN" sz="36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124" name="Picture 6" descr="20071150810361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1052513"/>
            <a:ext cx="3559175" cy="46799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文本框 36868"/>
          <p:cNvSpPr/>
          <p:nvPr/>
        </p:nvSpPr>
        <p:spPr>
          <a:xfrm>
            <a:off x="863600" y="908050"/>
            <a:ext cx="8280400" cy="323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Arial" pitchFamily="34" charset="0"/>
                <a:ea typeface="隶书" pitchFamily="49" charset="-122"/>
              </a:rPr>
              <a:t>            小结：　　</a:t>
            </a:r>
            <a:r>
              <a:rPr lang="zh-CN" altLang="en-US" sz="2400" b="1">
                <a:solidFill>
                  <a:srgbClr val="3333FF"/>
                </a:solidFill>
                <a:latin typeface="Arial" pitchFamily="34" charset="0"/>
                <a:ea typeface="隶书" pitchFamily="49" charset="-122"/>
              </a:rPr>
              <a:t>归园田居</a:t>
            </a:r>
            <a:endParaRPr lang="zh-CN" altLang="en-US" sz="2400" b="1">
              <a:solidFill>
                <a:srgbClr val="3333FF"/>
              </a:solidFill>
              <a:latin typeface="Arial" pitchFamily="34" charset="0"/>
              <a:ea typeface="隶书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3333FF"/>
                </a:solidFill>
                <a:latin typeface="Arial" pitchFamily="34" charset="0"/>
                <a:ea typeface="隶书" pitchFamily="49" charset="-122"/>
              </a:rPr>
              <a:t>　</a:t>
            </a:r>
            <a:r>
              <a:rPr lang="zh-CN" altLang="en-US" sz="2000" b="1">
                <a:solidFill>
                  <a:schemeClr val="tx1"/>
                </a:solidFill>
                <a:latin typeface="Arial" pitchFamily="34" charset="0"/>
                <a:ea typeface="隶书" pitchFamily="49" charset="-122"/>
              </a:rPr>
              <a:t>（前六句）</a:t>
            </a:r>
            <a:r>
              <a:rPr lang="zh-CN" altLang="en-US" sz="2000" b="1">
                <a:solidFill>
                  <a:srgbClr val="3333FF"/>
                </a:solidFill>
                <a:latin typeface="Arial" pitchFamily="34" charset="0"/>
                <a:ea typeface="隶书" pitchFamily="49" charset="-122"/>
              </a:rPr>
              <a:t>　　　　　</a:t>
            </a:r>
            <a:r>
              <a:rPr lang="zh-CN" altLang="en-US" sz="2000" b="1">
                <a:solidFill>
                  <a:schemeClr val="tx1"/>
                </a:solidFill>
                <a:latin typeface="Arial" pitchFamily="34" charset="0"/>
                <a:ea typeface="隶书" pitchFamily="49" charset="-122"/>
              </a:rPr>
              <a:t>（中十二句）</a:t>
            </a:r>
            <a:r>
              <a:rPr lang="zh-CN" altLang="en-US" sz="2000" b="1">
                <a:solidFill>
                  <a:srgbClr val="3333FF"/>
                </a:solidFill>
                <a:latin typeface="Arial" pitchFamily="34" charset="0"/>
                <a:ea typeface="隶书" pitchFamily="49" charset="-122"/>
              </a:rPr>
              <a:t>　　　　</a:t>
            </a:r>
            <a:r>
              <a:rPr lang="zh-CN" altLang="en-US" sz="2000" b="1">
                <a:solidFill>
                  <a:schemeClr val="tx1"/>
                </a:solidFill>
                <a:latin typeface="Arial" pitchFamily="34" charset="0"/>
                <a:ea typeface="隶书" pitchFamily="49" charset="-122"/>
              </a:rPr>
              <a:t>　（后两句）</a:t>
            </a:r>
            <a:endParaRPr lang="zh-CN" altLang="en-US" sz="2000" b="1">
              <a:solidFill>
                <a:schemeClr val="tx1"/>
              </a:solidFill>
              <a:latin typeface="Arial" pitchFamily="34" charset="0"/>
              <a:ea typeface="隶书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Arial" pitchFamily="34" charset="0"/>
                <a:ea typeface="隶书" pitchFamily="49" charset="-122"/>
              </a:rPr>
              <a:t> 摈弃世俗　　  田园美景　　  本性复苏</a:t>
            </a:r>
            <a:endParaRPr lang="zh-CN" altLang="en-US" sz="3200" b="1">
              <a:solidFill>
                <a:srgbClr val="3333FF"/>
              </a:solidFill>
              <a:latin typeface="Arial" pitchFamily="34" charset="0"/>
              <a:ea typeface="隶书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Arial" pitchFamily="34" charset="0"/>
                <a:ea typeface="隶书" pitchFamily="49" charset="-122"/>
              </a:rPr>
              <a:t> 回归本性　　  村居之乐　　  心旷神怡</a:t>
            </a:r>
            <a:endParaRPr lang="zh-CN" altLang="en-US" sz="3200" b="1">
              <a:solidFill>
                <a:srgbClr val="3333FF"/>
              </a:solidFill>
              <a:latin typeface="Arial" pitchFamily="34" charset="0"/>
              <a:ea typeface="隶书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200" b="1">
              <a:solidFill>
                <a:srgbClr val="3333FF"/>
              </a:solidFill>
              <a:latin typeface="Arial" pitchFamily="34" charset="0"/>
              <a:ea typeface="隶书" pitchFamily="49" charset="-122"/>
            </a:endParaRPr>
          </a:p>
        </p:txBody>
      </p:sp>
      <p:sp>
        <p:nvSpPr>
          <p:cNvPr id="23554" name="文本框 36869"/>
          <p:cNvSpPr/>
          <p:nvPr/>
        </p:nvSpPr>
        <p:spPr>
          <a:xfrm>
            <a:off x="6084888" y="2133600"/>
            <a:ext cx="184150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55" name="文本框 36871"/>
          <p:cNvSpPr/>
          <p:nvPr/>
        </p:nvSpPr>
        <p:spPr>
          <a:xfrm>
            <a:off x="1547813" y="4076700"/>
            <a:ext cx="5903912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/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56" name="直接连接符 36872"/>
          <p:cNvSpPr>
            <a:spLocks noChangeShapeType="1"/>
          </p:cNvSpPr>
          <p:nvPr/>
        </p:nvSpPr>
        <p:spPr bwMode="auto">
          <a:xfrm flipH="1">
            <a:off x="1476375" y="37163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23557" name="直接连接符 36873"/>
          <p:cNvSpPr>
            <a:spLocks noChangeShapeType="1"/>
          </p:cNvSpPr>
          <p:nvPr/>
        </p:nvSpPr>
        <p:spPr bwMode="auto">
          <a:xfrm>
            <a:off x="1476375" y="43656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23558" name="文本框 36874"/>
          <p:cNvSpPr/>
          <p:nvPr/>
        </p:nvSpPr>
        <p:spPr>
          <a:xfrm>
            <a:off x="2195513" y="3716338"/>
            <a:ext cx="6408737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隶书" pitchFamily="49" charset="-122"/>
              </a:rPr>
              <a:t>主旨：厌恶官场  向往田园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隶书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  <a:latin typeface="Arial" pitchFamily="34" charset="0"/>
                <a:ea typeface="隶书" pitchFamily="49" charset="-122"/>
              </a:rPr>
              <a:t>手法：借景抒情  、以动衬静</a:t>
            </a:r>
            <a:endParaRPr lang="zh-CN" altLang="en-US" sz="3200" b="1">
              <a:solidFill>
                <a:srgbClr val="FF33CC"/>
              </a:solidFill>
              <a:latin typeface="Arial" pitchFamily="34" charset="0"/>
              <a:ea typeface="隶书" pitchFamily="49" charset="-122"/>
            </a:endParaRPr>
          </a:p>
        </p:txBody>
      </p:sp>
      <p:sp>
        <p:nvSpPr>
          <p:cNvPr id="23559" name="直接连接符 36875"/>
          <p:cNvSpPr>
            <a:spLocks noChangeShapeType="1"/>
          </p:cNvSpPr>
          <p:nvPr/>
        </p:nvSpPr>
        <p:spPr bwMode="auto">
          <a:xfrm flipH="1">
            <a:off x="7740650" y="364490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23560" name="直接连接符 36876"/>
          <p:cNvSpPr>
            <a:spLocks noChangeShapeType="1"/>
          </p:cNvSpPr>
          <p:nvPr/>
        </p:nvSpPr>
        <p:spPr bwMode="auto">
          <a:xfrm>
            <a:off x="7092950" y="429260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文本框 35841"/>
          <p:cNvSpPr/>
          <p:nvPr/>
        </p:nvSpPr>
        <p:spPr>
          <a:xfrm>
            <a:off x="1584325" y="3749675"/>
            <a:ext cx="777875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buClrTx/>
              <a:buFontTx/>
            </a:pPr>
            <a:r>
              <a:rPr lang="zh-CN" altLang="en-US">
                <a:solidFill>
                  <a:srgbClr val="00B050"/>
                </a:solidFill>
              </a:rPr>
              <a:t>景语</a:t>
            </a:r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24578" name="左大括号 35842"/>
          <p:cNvSpPr/>
          <p:nvPr/>
        </p:nvSpPr>
        <p:spPr>
          <a:xfrm>
            <a:off x="2590800" y="2895600"/>
            <a:ext cx="457200" cy="3429000"/>
          </a:xfrm>
          <a:prstGeom prst="leftBrace">
            <a:avLst>
              <a:gd name="adj1" fmla="val 62500"/>
              <a:gd name="adj2" fmla="val 50000"/>
            </a:avLst>
          </a:prstGeom>
          <a:noFill/>
          <a:ln w="57150">
            <a:solidFill>
              <a:schemeClr val="accent2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24579" name="文本框 35843"/>
          <p:cNvSpPr/>
          <p:nvPr/>
        </p:nvSpPr>
        <p:spPr>
          <a:xfrm>
            <a:off x="3429000" y="2711450"/>
            <a:ext cx="2317750" cy="3765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方宅十余亩，</a:t>
            </a:r>
            <a:endParaRPr lang="zh-CN" altLang="en-US" sz="2800">
              <a:solidFill>
                <a:schemeClr val="tx1"/>
              </a:solidFill>
              <a:latin typeface="Times New Roman" pitchFamily="18" charset="0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草屋八九间。</a:t>
            </a:r>
            <a:endParaRPr lang="zh-CN" altLang="en-US" sz="2800">
              <a:solidFill>
                <a:schemeClr val="tx1"/>
              </a:solidFill>
              <a:latin typeface="Times New Roman" pitchFamily="18" charset="0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榆柳荫后檐，</a:t>
            </a:r>
            <a:endParaRPr lang="zh-CN" altLang="en-US" sz="2800">
              <a:solidFill>
                <a:schemeClr val="tx1"/>
              </a:solidFill>
              <a:latin typeface="Times New Roman" pitchFamily="18" charset="0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桃李罗堂前。</a:t>
            </a:r>
            <a:endParaRPr lang="zh-CN" altLang="en-US" sz="2800">
              <a:solidFill>
                <a:schemeClr val="tx1"/>
              </a:solidFill>
              <a:latin typeface="Times New Roman" pitchFamily="18" charset="0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暧暧远人村，</a:t>
            </a:r>
            <a:endParaRPr lang="zh-CN" altLang="en-US" sz="2800">
              <a:solidFill>
                <a:schemeClr val="tx1"/>
              </a:solidFill>
              <a:latin typeface="Times New Roman" pitchFamily="18" charset="0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依依墟里烟。</a:t>
            </a:r>
            <a:endParaRPr lang="zh-CN" altLang="en-US" sz="2800">
              <a:solidFill>
                <a:schemeClr val="tx1"/>
              </a:solidFill>
              <a:latin typeface="Times New Roman" pitchFamily="18" charset="0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狗吠深巷中，</a:t>
            </a:r>
            <a:endParaRPr lang="zh-CN" altLang="en-US" sz="2800">
              <a:solidFill>
                <a:schemeClr val="tx1"/>
              </a:solidFill>
              <a:latin typeface="Times New Roman" pitchFamily="18" charset="0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</a:rPr>
              <a:t>鸡鸣桑树巅</a:t>
            </a:r>
            <a:r>
              <a:rPr lang="zh-CN" altLang="en-US" sz="280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4580" name="文本框 35844"/>
          <p:cNvSpPr/>
          <p:nvPr/>
        </p:nvSpPr>
        <p:spPr>
          <a:xfrm>
            <a:off x="6080125" y="3749675"/>
            <a:ext cx="777875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buClrTx/>
              <a:buFontTx/>
            </a:pPr>
            <a:r>
              <a:rPr lang="zh-CN" altLang="en-US">
                <a:solidFill>
                  <a:srgbClr val="00B050"/>
                </a:solidFill>
              </a:rPr>
              <a:t>情语</a:t>
            </a:r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24581" name="左大括号 35845"/>
          <p:cNvSpPr/>
          <p:nvPr/>
        </p:nvSpPr>
        <p:spPr>
          <a:xfrm rot="10740000">
            <a:off x="5607050" y="2895600"/>
            <a:ext cx="488950" cy="3429000"/>
          </a:xfrm>
          <a:prstGeom prst="leftBrace">
            <a:avLst>
              <a:gd name="adj1" fmla="val 58377"/>
              <a:gd name="adj2" fmla="val 50000"/>
            </a:avLst>
          </a:prstGeom>
          <a:noFill/>
          <a:ln w="57150">
            <a:solidFill>
              <a:schemeClr val="accent2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/>
          </a:p>
        </p:txBody>
      </p:sp>
      <p:sp>
        <p:nvSpPr>
          <p:cNvPr id="24582" name="文本框 35846"/>
          <p:cNvSpPr/>
          <p:nvPr/>
        </p:nvSpPr>
        <p:spPr>
          <a:xfrm>
            <a:off x="395288" y="3860800"/>
            <a:ext cx="13716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>
                <a:solidFill>
                  <a:srgbClr val="FF3300"/>
                </a:solidFill>
                <a:latin typeface="黑体" pitchFamily="49" charset="-122"/>
              </a:rPr>
              <a:t>和平  宁静</a:t>
            </a:r>
            <a:endParaRPr lang="zh-CN" altLang="en-US" sz="4000">
              <a:solidFill>
                <a:srgbClr val="FF3300"/>
              </a:solidFill>
              <a:latin typeface="黑体" pitchFamily="49" charset="-122"/>
            </a:endParaRPr>
          </a:p>
        </p:txBody>
      </p:sp>
      <p:grpSp>
        <p:nvGrpSpPr>
          <p:cNvPr id="24583" name="组合 35847"/>
          <p:cNvGrpSpPr/>
          <p:nvPr/>
        </p:nvGrpSpPr>
        <p:grpSpPr>
          <a:xfrm>
            <a:off x="1990725" y="1979613"/>
            <a:ext cx="4791075" cy="1365250"/>
            <a:chOff x="1254" y="1247"/>
            <a:chExt cx="3018" cy="860"/>
          </a:xfrm>
        </p:grpSpPr>
        <p:sp>
          <p:nvSpPr>
            <p:cNvPr id="24584" name="任意多边形 35848"/>
            <p:cNvSpPr>
              <a:spLocks noChangeArrowheads="1"/>
            </p:cNvSpPr>
            <p:nvPr/>
          </p:nvSpPr>
          <p:spPr bwMode="auto">
            <a:xfrm rot="10800000">
              <a:off x="1254" y="1535"/>
              <a:ext cx="3018" cy="572"/>
            </a:xfrm>
            <a:custGeom>
              <a:gdLst>
                <a:gd name="T0" fmla="*/ 0 w 3386"/>
                <a:gd name="T1" fmla="*/ 70 h 800"/>
                <a:gd name="T2" fmla="*/ 0 w 3386"/>
                <a:gd name="T3" fmla="*/ 800 h 800"/>
                <a:gd name="T4" fmla="*/ 3386 w 3386"/>
                <a:gd name="T5" fmla="*/ 786 h 800"/>
                <a:gd name="T6" fmla="*/ 3386 w 3386"/>
                <a:gd name="T7" fmla="*/ 0 h 8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6" h="800">
                  <a:moveTo>
                    <a:pt x="0" y="70"/>
                  </a:moveTo>
                  <a:lnTo>
                    <a:pt x="0" y="800"/>
                  </a:lnTo>
                  <a:lnTo>
                    <a:pt x="3386" y="786"/>
                  </a:lnTo>
                  <a:lnTo>
                    <a:pt x="3386" y="0"/>
                  </a:lnTo>
                </a:path>
              </a:pathLst>
            </a:custGeom>
            <a:noFill/>
            <a:ln w="76200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5400" b="0" i="0" u="none" baseline="0">
                  <a:solidFill>
                    <a:schemeClr val="bg1"/>
                  </a:solidFill>
                  <a:latin typeface="Verdana" pitchFamily="34" charset="0"/>
                  <a:ea typeface="黑体" pitchFamily="49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5400" b="0" i="0" u="none" baseline="0">
                  <a:solidFill>
                    <a:schemeClr val="bg1"/>
                  </a:solidFill>
                  <a:latin typeface="Verdana" pitchFamily="34" charset="0"/>
                  <a:ea typeface="黑体" pitchFamily="49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5400" b="0" i="0" u="none" baseline="0">
                  <a:solidFill>
                    <a:schemeClr val="bg1"/>
                  </a:solidFill>
                  <a:latin typeface="Verdana" pitchFamily="34" charset="0"/>
                  <a:ea typeface="黑体" pitchFamily="49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5400" b="0" i="0" u="none" baseline="0">
                  <a:solidFill>
                    <a:schemeClr val="bg1"/>
                  </a:solidFill>
                  <a:latin typeface="Verdana" pitchFamily="34" charset="0"/>
                  <a:ea typeface="黑体" pitchFamily="49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5400" b="0" i="0" u="none" baseline="0">
                  <a:solidFill>
                    <a:schemeClr val="bg1"/>
                  </a:solidFill>
                  <a:latin typeface="Verdana" pitchFamily="34" charset="0"/>
                  <a:ea typeface="黑体" pitchFamily="49" charset="-122"/>
                </a:defRPr>
              </a:lvl5pPr>
            </a:lstStyle>
            <a:p>
              <a:pPr marL="0" marR="0" lvl="0" indent="0" eaLnBrk="1" hangingPunct="1">
                <a:buClrTx/>
                <a:buFontTx/>
              </a:pPr>
              <a:endParaRPr lang="zh-CN" altLang="en-US"/>
            </a:p>
          </p:txBody>
        </p:sp>
        <p:sp>
          <p:nvSpPr>
            <p:cNvPr id="24585" name="下箭头 35849"/>
            <p:cNvSpPr>
              <a:spLocks noChangeArrowheads="1"/>
            </p:cNvSpPr>
            <p:nvPr/>
          </p:nvSpPr>
          <p:spPr bwMode="auto">
            <a:xfrm rot="10680000">
              <a:off x="2483" y="1247"/>
              <a:ext cx="371" cy="288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333300"/>
            </a:solidFill>
            <a:ln w="9525">
              <a:solidFill>
                <a:schemeClr val="accent2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5400" b="0" i="0" u="none" baseline="0">
                  <a:solidFill>
                    <a:schemeClr val="bg1"/>
                  </a:solidFill>
                  <a:latin typeface="Verdana" pitchFamily="34" charset="0"/>
                  <a:ea typeface="黑体" pitchFamily="49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5400" b="0" i="0" u="none" baseline="0">
                  <a:solidFill>
                    <a:schemeClr val="bg1"/>
                  </a:solidFill>
                  <a:latin typeface="Verdana" pitchFamily="34" charset="0"/>
                  <a:ea typeface="黑体" pitchFamily="49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5400" b="0" i="0" u="none" baseline="0">
                  <a:solidFill>
                    <a:schemeClr val="bg1"/>
                  </a:solidFill>
                  <a:latin typeface="Verdana" pitchFamily="34" charset="0"/>
                  <a:ea typeface="黑体" pitchFamily="49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5400" b="0" i="0" u="none" baseline="0">
                  <a:solidFill>
                    <a:schemeClr val="bg1"/>
                  </a:solidFill>
                  <a:latin typeface="Verdana" pitchFamily="34" charset="0"/>
                  <a:ea typeface="黑体" pitchFamily="49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5400" b="0" i="0" u="none" baseline="0">
                  <a:solidFill>
                    <a:schemeClr val="bg1"/>
                  </a:solidFill>
                  <a:latin typeface="Verdana" pitchFamily="34" charset="0"/>
                  <a:ea typeface="黑体" pitchFamily="49" charset="-122"/>
                </a:defRPr>
              </a:lvl5pPr>
            </a:lstStyle>
            <a:p>
              <a:pPr marL="0" marR="0" lvl="0" indent="0" eaLnBrk="1" hangingPunct="1">
                <a:buClrTx/>
                <a:buFontTx/>
              </a:pPr>
              <a:endParaRPr lang="zh-CN" altLang="en-US">
                <a:solidFill>
                  <a:srgbClr val="333300"/>
                </a:solidFill>
              </a:endParaRPr>
            </a:p>
          </p:txBody>
        </p:sp>
      </p:grpSp>
      <p:sp>
        <p:nvSpPr>
          <p:cNvPr id="24586" name="文本框 35850"/>
          <p:cNvSpPr/>
          <p:nvPr/>
        </p:nvSpPr>
        <p:spPr>
          <a:xfrm>
            <a:off x="2700338" y="1341438"/>
            <a:ext cx="24193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buClrTx/>
              <a:buFontTx/>
            </a:pPr>
            <a:r>
              <a:rPr lang="zh-CN" altLang="en-US" sz="4400">
                <a:solidFill>
                  <a:srgbClr val="00B050"/>
                </a:solidFill>
              </a:rPr>
              <a:t>情景交融</a:t>
            </a:r>
            <a:endParaRPr lang="zh-CN" altLang="en-US" sz="4400">
              <a:solidFill>
                <a:srgbClr val="00B050"/>
              </a:solidFill>
            </a:endParaRPr>
          </a:p>
        </p:txBody>
      </p:sp>
      <p:sp>
        <p:nvSpPr>
          <p:cNvPr id="24587" name="文本框 35851"/>
          <p:cNvSpPr/>
          <p:nvPr/>
        </p:nvSpPr>
        <p:spPr>
          <a:xfrm>
            <a:off x="6948488" y="3716338"/>
            <a:ext cx="12954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>
                <a:solidFill>
                  <a:srgbClr val="FF3300"/>
                </a:solidFill>
                <a:latin typeface="Times New Roman" pitchFamily="18" charset="0"/>
              </a:rPr>
              <a:t>恬淡舒畅</a:t>
            </a:r>
            <a:endParaRPr lang="zh-CN" altLang="en-US" sz="40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4588" name="文本框 35852"/>
          <p:cNvSpPr/>
          <p:nvPr/>
        </p:nvSpPr>
        <p:spPr>
          <a:xfrm>
            <a:off x="5003800" y="404813"/>
            <a:ext cx="3124200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spcBef>
                <a:spcPct val="50000"/>
              </a:spcBef>
              <a:buClrTx/>
              <a:buFontTx/>
            </a:pPr>
            <a:r>
              <a:rPr lang="zh-CN" altLang="en-US" sz="4400">
                <a:solidFill>
                  <a:schemeClr val="accent2"/>
                </a:solidFill>
              </a:rPr>
              <a:t>向往自然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4589" name="左箭头 35853"/>
          <p:cNvSpPr/>
          <p:nvPr/>
        </p:nvSpPr>
        <p:spPr>
          <a:xfrm>
            <a:off x="3995738" y="1052513"/>
            <a:ext cx="609600" cy="228600"/>
          </a:xfrm>
          <a:prstGeom prst="leftArrow">
            <a:avLst>
              <a:gd name="adj1" fmla="val 50000"/>
              <a:gd name="adj2" fmla="val 66642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4590" name="文本框 35854"/>
          <p:cNvSpPr/>
          <p:nvPr/>
        </p:nvSpPr>
        <p:spPr>
          <a:xfrm>
            <a:off x="1258888" y="476250"/>
            <a:ext cx="27432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</a:rPr>
              <a:t>厌恶官场</a:t>
            </a:r>
            <a:endParaRPr lang="zh-CN" altLang="en-US" sz="4400">
              <a:solidFill>
                <a:schemeClr val="accent2"/>
              </a:solidFill>
            </a:endParaRPr>
          </a:p>
        </p:txBody>
      </p:sp>
      <p:sp>
        <p:nvSpPr>
          <p:cNvPr id="24591" name="右箭头 35855"/>
          <p:cNvSpPr/>
          <p:nvPr/>
        </p:nvSpPr>
        <p:spPr>
          <a:xfrm>
            <a:off x="4067175" y="620713"/>
            <a:ext cx="609600" cy="228600"/>
          </a:xfrm>
          <a:prstGeom prst="rightArrow">
            <a:avLst>
              <a:gd name="adj1" fmla="val 50000"/>
              <a:gd name="adj2" fmla="val 66642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4592" name="下箭头 35856"/>
          <p:cNvSpPr>
            <a:spLocks noChangeArrowheads="1"/>
          </p:cNvSpPr>
          <p:nvPr/>
        </p:nvSpPr>
        <p:spPr bwMode="auto">
          <a:xfrm rot="-10774089">
            <a:off x="3924300" y="1989138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hangingPunct="1">
              <a:buClrTx/>
              <a:buFontTx/>
            </a:pP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 fill="hold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 fill="hold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 fill="hold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 fill="hold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 fill="hold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 fill="hold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 fill="hold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 fill="hold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 fill="hold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9" grpId="0"/>
      <p:bldP spid="24580" grpId="0"/>
      <p:bldP spid="24582" grpId="0"/>
      <p:bldP spid="24586" grpId="0"/>
      <p:bldP spid="24587" grpId="0"/>
      <p:bldP spid="24588" grpId="0"/>
      <p:bldP spid="245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  <a:cs typeface="+mj-cs"/>
              </a:defRPr>
            </a:lvl1pPr>
          </a:lstStyle>
          <a:p>
            <a:pPr lvl="0" eaLnBrk="1" hangingPunct="1"/>
            <a:endParaRPr lang="zh-CN" altLang="zh-CN"/>
          </a:p>
        </p:txBody>
      </p:sp>
      <p:pic>
        <p:nvPicPr>
          <p:cNvPr id="25602" name="Picture 3" descr="图片1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3812"/>
            <a:ext cx="9144000" cy="688181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212725" y="-76200"/>
            <a:ext cx="34178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r>
              <a:rPr lang="zh-CN" altLang="en-US" sz="4800" b="1" spc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探究讨论 ：</a:t>
            </a:r>
            <a:endParaRPr lang="zh-CN" altLang="en-US" sz="48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381000" y="609600"/>
            <a:ext cx="73215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r>
              <a:rPr lang="zh-CN" altLang="en-US" sz="4400" b="1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你怎样看待陶渊明</a:t>
            </a:r>
            <a:endParaRPr lang="zh-CN" altLang="en-US" sz="44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0" eaLnBrk="1" hangingPunct="1">
              <a:buClrTx/>
              <a:buFontTx/>
            </a:pPr>
            <a:r>
              <a:rPr lang="zh-CN" altLang="en-US" sz="4400" b="1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辞官归隐这件事？</a:t>
            </a:r>
            <a:endParaRPr lang="zh-CN" altLang="en-US" sz="44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5" name="Text Box 7"/>
          <p:cNvSpPr txBox="1">
            <a:spLocks noChangeArrowheads="1"/>
          </p:cNvSpPr>
          <p:nvPr/>
        </p:nvSpPr>
        <p:spPr bwMode="auto">
          <a:xfrm>
            <a:off x="6308725" y="36036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endParaRPr lang="zh-CN" altLang="zh-CN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6" name="Text Box 9"/>
          <p:cNvSpPr txBox="1">
            <a:spLocks noChangeArrowheads="1"/>
          </p:cNvSpPr>
          <p:nvPr/>
        </p:nvSpPr>
        <p:spPr bwMode="auto">
          <a:xfrm>
            <a:off x="0" y="2057400"/>
            <a:ext cx="492442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r>
              <a:rPr lang="en-US" altLang="zh-CN" sz="32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32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、社会背景：</a:t>
            </a:r>
            <a:endParaRPr lang="zh-CN" altLang="en-US" sz="32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0" eaLnBrk="1" hangingPunct="1">
              <a:buClrTx/>
              <a:buFontTx/>
            </a:pPr>
            <a:r>
              <a:rPr lang="zh-CN" altLang="en-US" sz="32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     社会动荡，时局不稳；</a:t>
            </a:r>
            <a:endParaRPr lang="zh-CN" altLang="en-US" sz="32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0" eaLnBrk="1" hangingPunct="1">
              <a:buClrTx/>
              <a:buFontTx/>
            </a:pPr>
            <a:r>
              <a:rPr lang="zh-CN" altLang="en-US" sz="32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     政治黑暗，门阀森严；</a:t>
            </a:r>
            <a:endParaRPr lang="zh-CN" altLang="en-US" sz="32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0" eaLnBrk="1" hangingPunct="1">
              <a:buClrTx/>
              <a:buFontTx/>
            </a:pPr>
            <a:r>
              <a:rPr lang="zh-CN" altLang="en-US" sz="32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     结党营私，勾心斗角。</a:t>
            </a:r>
            <a:endParaRPr lang="zh-CN" altLang="en-US" sz="32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7" name="Text Box 10"/>
          <p:cNvSpPr txBox="1">
            <a:spLocks noChangeArrowheads="1"/>
          </p:cNvSpPr>
          <p:nvPr/>
        </p:nvSpPr>
        <p:spPr bwMode="auto">
          <a:xfrm>
            <a:off x="0" y="4114800"/>
            <a:ext cx="4879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r>
              <a:rPr lang="en-US" altLang="zh-CN" sz="32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32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、五次出仕，四次归隐。</a:t>
            </a:r>
            <a:endParaRPr lang="zh-CN" altLang="en-US" sz="32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8" name="Text Box 11"/>
          <p:cNvSpPr txBox="1">
            <a:spLocks noChangeArrowheads="1"/>
          </p:cNvSpPr>
          <p:nvPr/>
        </p:nvSpPr>
        <p:spPr bwMode="auto">
          <a:xfrm>
            <a:off x="0" y="4800600"/>
            <a:ext cx="40671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r>
              <a:rPr lang="en-US" altLang="zh-CN" sz="32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 sz="32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、晚年生活并不好。</a:t>
            </a:r>
            <a:endParaRPr lang="zh-CN" altLang="en-US" sz="32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9" name="AutoShape 12"/>
          <p:cNvSpPr/>
          <p:nvPr/>
        </p:nvSpPr>
        <p:spPr>
          <a:xfrm>
            <a:off x="4495800" y="2209800"/>
            <a:ext cx="304800" cy="3048000"/>
          </a:xfrm>
          <a:prstGeom prst="rightBrace">
            <a:avLst>
              <a:gd name="adj1" fmla="val 83287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>
              <a:buClrTx/>
              <a:buFontTx/>
            </a:pPr>
            <a:endParaRPr lang="zh-CN" altLang="en-US"/>
          </a:p>
        </p:txBody>
      </p:sp>
      <p:sp>
        <p:nvSpPr>
          <p:cNvPr id="25610" name="Text Box 13"/>
          <p:cNvSpPr txBox="1">
            <a:spLocks noChangeArrowheads="1"/>
          </p:cNvSpPr>
          <p:nvPr/>
        </p:nvSpPr>
        <p:spPr bwMode="auto">
          <a:xfrm>
            <a:off x="4724400" y="2438400"/>
            <a:ext cx="181610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r>
              <a:rPr lang="zh-CN" altLang="en-US" sz="3200" b="1" spc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真：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0" eaLnBrk="1" hangingPunct="1">
              <a:buClrTx/>
              <a:buFontTx/>
            </a:pPr>
            <a:r>
              <a:rPr lang="zh-CN" altLang="en-US" sz="3200" b="1" spc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追求自由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0" eaLnBrk="1" hangingPunct="1">
              <a:buClrTx/>
              <a:buFontTx/>
            </a:pPr>
            <a:r>
              <a:rPr lang="zh-CN" altLang="en-US" sz="3200" b="1" spc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崇尚本我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0" eaLnBrk="1" hangingPunct="1">
              <a:buClrTx/>
              <a:buFontTx/>
            </a:pPr>
            <a:r>
              <a:rPr lang="zh-CN" altLang="en-US" sz="3200" b="1" spc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坚守气节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marL="0" marR="0" lvl="0" indent="0" eaLnBrk="1" hangingPunct="1">
              <a:buClrTx/>
              <a:buFontTx/>
            </a:pPr>
            <a:r>
              <a:rPr lang="zh-CN" altLang="en-US" sz="3200" b="1" spc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恬淡豁达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5611" name="Picture 14" descr="20110731_26eede40-249a-4209-98cb-484fa0c001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762000"/>
            <a:ext cx="2667000" cy="54102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12" name="Text Box 15"/>
          <p:cNvSpPr txBox="1">
            <a:spLocks noChangeArrowheads="1"/>
          </p:cNvSpPr>
          <p:nvPr/>
        </p:nvSpPr>
        <p:spPr bwMode="auto">
          <a:xfrm>
            <a:off x="304800" y="6140450"/>
            <a:ext cx="6670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r>
              <a:rPr lang="zh-CN" altLang="en-US" sz="3600" b="1" spc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不戚戚于贫贱，不汲汲于富贵。</a:t>
            </a:r>
            <a:r>
              <a:rPr lang="zh-CN" altLang="en-US" sz="54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zh-CN" altLang="en-US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13" name="Text Box 16"/>
          <p:cNvSpPr txBox="1">
            <a:spLocks noChangeArrowheads="1"/>
          </p:cNvSpPr>
          <p:nvPr/>
        </p:nvSpPr>
        <p:spPr bwMode="auto">
          <a:xfrm>
            <a:off x="304800" y="5607050"/>
            <a:ext cx="6248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r>
              <a:rPr lang="zh-CN" altLang="en-US" sz="3600" b="1" spc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达则兼济天下，穷则独善其身。</a:t>
            </a:r>
            <a:r>
              <a:rPr lang="zh-CN" altLang="en-US" sz="3600" spc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zh-CN" altLang="en-US" sz="36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14" name="AutoShape 17">
            <a:hlinkClick action="ppaction://hlinkshowjump?jump=nextslide"/>
          </p:cNvPr>
          <p:cNvSpPr/>
          <p:nvPr/>
        </p:nvSpPr>
        <p:spPr>
          <a:xfrm>
            <a:off x="8458200" y="6400800"/>
            <a:ext cx="381000" cy="304800"/>
          </a:xfrm>
          <a:prstGeom prst="actionButtonBlank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>
              <a:buClrTx/>
              <a:buFontTx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 fill="hold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 fill="hold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 fill="hold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 fill="hold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 fill="hold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 fill="hold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6" grpId="0"/>
      <p:bldP spid="25607" grpId="0"/>
      <p:bldP spid="25608" grpId="0"/>
      <p:bldP spid="25609" grpId="0"/>
      <p:bldP spid="25610" grpId="0"/>
      <p:bldP spid="25612" grpId="0"/>
      <p:bldP spid="256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Rectangle 3"/>
          <p:cNvSpPr>
            <a:spLocks noGrp="1"/>
          </p:cNvSpPr>
          <p:nvPr>
            <p:ph idx="1"/>
          </p:nvPr>
        </p:nvSpPr>
        <p:spPr>
          <a:xfrm>
            <a:off x="0" y="838200"/>
            <a:ext cx="8926513" cy="5805488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16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/>
            <a:r>
              <a:rPr lang="en-US" altLang="zh-CN" sz="4400" b="1" spc="0">
                <a:ea typeface="黑体" pitchFamily="49" charset="-122"/>
              </a:rPr>
              <a:t>      </a:t>
            </a:r>
            <a:r>
              <a:rPr lang="zh-CN" altLang="en-US" sz="4400" b="1" spc="0">
                <a:ea typeface="黑体" pitchFamily="49" charset="-122"/>
              </a:rPr>
              <a:t>陶渊明的思想确实消极了一些，我们</a:t>
            </a:r>
            <a:r>
              <a:rPr lang="zh-CN" altLang="en-US" sz="4400" b="1" spc="0">
                <a:solidFill>
                  <a:srgbClr val="FF0000"/>
                </a:solidFill>
                <a:ea typeface="黑体" pitchFamily="49" charset="-122"/>
              </a:rPr>
              <a:t>不宜提倡</a:t>
            </a:r>
            <a:r>
              <a:rPr lang="zh-CN" altLang="en-US" sz="4400" b="1" spc="0">
                <a:ea typeface="黑体" pitchFamily="49" charset="-122"/>
              </a:rPr>
              <a:t>。</a:t>
            </a:r>
            <a:r>
              <a:rPr lang="zh-CN" altLang="en-US" sz="4000" b="1" spc="0">
                <a:ea typeface="黑体" pitchFamily="49" charset="-122"/>
              </a:rPr>
              <a:t>但我们应该深入一层地理解。</a:t>
            </a:r>
            <a:r>
              <a:rPr lang="zh-CN" altLang="en-US" sz="4000" b="1" spc="0">
                <a:solidFill>
                  <a:srgbClr val="FF0000"/>
                </a:solidFill>
                <a:ea typeface="黑体" pitchFamily="49" charset="-122"/>
              </a:rPr>
              <a:t>官场的庸俗</a:t>
            </a:r>
            <a:r>
              <a:rPr lang="zh-CN" altLang="en-US" sz="4000" b="1" spc="0">
                <a:ea typeface="黑体" pitchFamily="49" charset="-122"/>
              </a:rPr>
              <a:t>，</a:t>
            </a:r>
            <a:r>
              <a:rPr lang="zh-CN" altLang="en-US" sz="4000" b="1" spc="0">
                <a:solidFill>
                  <a:srgbClr val="FF0000"/>
                </a:solidFill>
                <a:ea typeface="黑体" pitchFamily="49" charset="-122"/>
              </a:rPr>
              <a:t>平民生活的质朴自由</a:t>
            </a:r>
            <a:r>
              <a:rPr lang="zh-CN" altLang="en-US" sz="4000" b="1" spc="0">
                <a:ea typeface="黑体" pitchFamily="49" charset="-122"/>
              </a:rPr>
              <a:t>，使作者看到在大自然中才是生命正途。</a:t>
            </a:r>
            <a:endParaRPr lang="zh-CN" altLang="en-US" sz="4000" b="1">
              <a:ea typeface="黑体" pitchFamily="49" charset="-122"/>
            </a:endParaRPr>
          </a:p>
          <a:p>
            <a:pPr marL="342900" marR="0" lvl="0" indent="-342900" eaLnBrk="1" hangingPunct="1"/>
            <a:r>
              <a:rPr lang="zh-CN" altLang="en-US" sz="4000" b="1" spc="0">
                <a:ea typeface="黑体" pitchFamily="49" charset="-122"/>
              </a:rPr>
              <a:t>      这种率真愤激的抒发至少比有些士大夫的</a:t>
            </a:r>
            <a:r>
              <a:rPr lang="zh-CN" altLang="en-US" sz="4000" b="1" spc="0">
                <a:solidFill>
                  <a:srgbClr val="FF0000"/>
                </a:solidFill>
                <a:ea typeface="黑体" pitchFamily="49" charset="-122"/>
              </a:rPr>
              <a:t>矫揉造作</a:t>
            </a:r>
            <a:r>
              <a:rPr lang="zh-CN" altLang="en-US" sz="4000" b="1" spc="0">
                <a:ea typeface="黑体" pitchFamily="49" charset="-122"/>
              </a:rPr>
              <a:t>的高义更有意义。</a:t>
            </a:r>
            <a:endParaRPr lang="zh-CN" altLang="en-US" sz="4400" b="1">
              <a:ea typeface="黑体" pitchFamily="49" charset="-122"/>
            </a:endParaRPr>
          </a:p>
          <a:p>
            <a:pPr marL="342900" marR="0" lvl="0" indent="-342900" eaLnBrk="1" hangingPunct="1"/>
            <a:endParaRPr lang="en-US" altLang="zh-CN" sz="4000" b="1">
              <a:ea typeface="黑体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200">
        <p:zoom dir="in"/>
      </p:transition>
    </mc:Choice>
    <mc:Fallback>
      <p:transition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66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idx="1"/>
          </p:nvPr>
        </p:nvSpPr>
        <p:spPr>
          <a:xfrm>
            <a:off x="611188" y="620713"/>
            <a:ext cx="7991475" cy="5688013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91440" tIns="45720" rIns="91440" bIns="45720" numCol="1" anchor="t" anchorCtr="0" compatLnSpc="1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16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defTabSz="914400" eaLnBrk="1" hangingPunct="1">
              <a:lnSpc>
                <a:spcPct val="80000"/>
              </a:lnSpc>
            </a:pPr>
            <a:r>
              <a:rPr lang="en-US" altLang="zh-CN" sz="2800" b="1" spc="0" baseline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         </a:t>
            </a:r>
            <a:r>
              <a:rPr lang="zh-CN" altLang="en-US" sz="3600" b="1" spc="0" baseline="0">
                <a:solidFill>
                  <a:srgbClr val="000066"/>
                </a:solidFill>
                <a:ea typeface="隶书" pitchFamily="49" charset="-122"/>
              </a:rPr>
              <a:t>陶渊明是中国士大夫精神上的一个归宿。鄙弃官场是他的节操，淡泊明志是他的追求，躬耕陇亩是他生活的保障，琴书诗酒是他的生活情趣，固穷守节是他归隐意念的巩固，乐天知命是他人生的真悟。陶渊明用性灵，用良知为中国士大夫在精神世界里建成一座坚不可摧的堡垒，为我们营造了平淡自然的艺术境地。让我们永远记住他，作为古代文人心灵中的一片</a:t>
            </a:r>
            <a:r>
              <a:rPr lang="zh-CN" altLang="en-US" sz="3600" b="1" spc="0" baseline="0">
                <a:solidFill>
                  <a:srgbClr val="333399"/>
                </a:solidFill>
                <a:ea typeface="隶书" pitchFamily="49" charset="-122"/>
              </a:rPr>
              <a:t>净土</a:t>
            </a:r>
            <a:r>
              <a:rPr lang="zh-CN" altLang="en-US" sz="3600" b="1" spc="0" baseline="0">
                <a:solidFill>
                  <a:srgbClr val="000066"/>
                </a:solidFill>
                <a:ea typeface="隶书" pitchFamily="49" charset="-122"/>
              </a:rPr>
              <a:t>，作为时代尘嚣中用尊严扛起的一面旗帜。</a:t>
            </a:r>
            <a:endParaRPr lang="zh-CN" altLang="en-US" sz="3600" b="1" baseline="0">
              <a:solidFill>
                <a:srgbClr val="00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764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764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 uiExpand="1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矩形 1"/>
          <p:cNvSpPr>
            <a:spLocks noChangeArrowheads="1"/>
          </p:cNvSpPr>
          <p:nvPr/>
        </p:nvSpPr>
        <p:spPr bwMode="auto">
          <a:xfrm>
            <a:off x="142875" y="333375"/>
            <a:ext cx="88042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800" tIns="38400" rIns="76800" bIns="3840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>
              <a:buClrTx/>
              <a:buFontTx/>
            </a:pPr>
            <a:r>
              <a:rPr lang="en-US" altLang="zh-CN" sz="2700" b="1" spc="0"/>
              <a:t>                       </a:t>
            </a:r>
            <a:r>
              <a:rPr lang="zh-CN" altLang="zh-CN" sz="2700" b="1" spc="0">
                <a:solidFill>
                  <a:srgbClr val="FF0000"/>
                </a:solidFill>
              </a:rPr>
              <a:t>任务探究一　出世与入世的碰撞</a:t>
            </a:r>
            <a:endParaRPr lang="zh-CN" altLang="zh-CN" sz="2700" b="1">
              <a:solidFill>
                <a:srgbClr val="FF0000"/>
              </a:solidFill>
            </a:endParaRPr>
          </a:p>
          <a:p>
            <a:pPr marL="0" marR="0" lvl="0" indent="0">
              <a:buClrTx/>
              <a:buFontTx/>
            </a:pPr>
            <a:r>
              <a:rPr lang="en-US" altLang="zh-CN" sz="2700" spc="0"/>
              <a:t>         </a:t>
            </a:r>
            <a:r>
              <a:rPr lang="zh-CN" altLang="zh-CN" sz="2700" b="1" spc="0">
                <a:solidFill>
                  <a:srgbClr val="171745"/>
                </a:solidFill>
                <a:latin typeface="黑体" pitchFamily="49" charset="-122"/>
              </a:rPr>
              <a:t>任务导引</a:t>
            </a:r>
            <a:endParaRPr lang="zh-CN" altLang="zh-CN" sz="2700" b="1">
              <a:solidFill>
                <a:srgbClr val="171745"/>
              </a:solidFill>
              <a:latin typeface="黑体" pitchFamily="49" charset="-122"/>
            </a:endParaRPr>
          </a:p>
          <a:p>
            <a:pPr marL="0" marR="0" lvl="0" indent="0">
              <a:buClrTx/>
              <a:buFontTx/>
            </a:pPr>
            <a:r>
              <a:rPr lang="en-US" altLang="zh-CN" sz="2700" spc="0">
                <a:solidFill>
                  <a:srgbClr val="171745"/>
                </a:solidFill>
              </a:rPr>
              <a:t>     </a:t>
            </a:r>
            <a:r>
              <a:rPr lang="zh-CN" altLang="zh-CN" sz="2700" spc="0">
                <a:solidFill>
                  <a:srgbClr val="171745"/>
                </a:solidFill>
                <a:latin typeface="楷体" pitchFamily="49" charset="-122"/>
                <a:ea typeface="楷体" pitchFamily="49" charset="-122"/>
              </a:rPr>
              <a:t>出世与入世，江湖与魏阙，历来都是一个相互矛盾却又相辅相成的问题。说到底，出世与入世只不过是两种不同的生活方式而已。在东汉末年乱世中，曹操和陶渊明作为身份地位截然不同的两个人，他们都借助诗歌传达出了自己的心声。通过解读这两首诗，可以更深刻地理解这两种不同的人生态度。</a:t>
            </a:r>
            <a:endParaRPr lang="en-US" altLang="zh-CN" sz="2700">
              <a:solidFill>
                <a:srgbClr val="171745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0">
              <a:buClrTx/>
              <a:buFontTx/>
            </a:pPr>
            <a:r>
              <a:rPr lang="zh-CN" altLang="zh-CN" sz="2700" spc="0">
                <a:solidFill>
                  <a:srgbClr val="171745"/>
                </a:solidFill>
                <a:latin typeface="黑体" pitchFamily="49" charset="-122"/>
              </a:rPr>
              <a:t>任务设计</a:t>
            </a:r>
            <a:endParaRPr lang="zh-CN" altLang="zh-CN" sz="2700">
              <a:solidFill>
                <a:srgbClr val="171745"/>
              </a:solidFill>
              <a:latin typeface="黑体" pitchFamily="49" charset="-122"/>
            </a:endParaRPr>
          </a:p>
          <a:p>
            <a:pPr marL="0" marR="0" lvl="0" indent="0">
              <a:buClrTx/>
              <a:buFontTx/>
            </a:pPr>
            <a:r>
              <a:rPr lang="en-US" altLang="zh-CN" sz="2700" b="1" spc="0">
                <a:solidFill>
                  <a:srgbClr val="FF0000"/>
                </a:solidFill>
                <a:latin typeface="黑体" pitchFamily="49" charset="-122"/>
              </a:rPr>
              <a:t>       </a:t>
            </a:r>
            <a:r>
              <a:rPr lang="zh-CN" altLang="zh-CN" sz="2800" b="1" u="sng" spc="0">
                <a:solidFill>
                  <a:srgbClr val="FF0000"/>
                </a:solidFill>
                <a:latin typeface="黑体" pitchFamily="49" charset="-122"/>
              </a:rPr>
              <a:t>曹操想</a:t>
            </a:r>
            <a:r>
              <a:rPr lang="en-US" altLang="zh-CN" sz="2800" b="1" u="sng" spc="0">
                <a:solidFill>
                  <a:srgbClr val="FF0000"/>
                </a:solidFill>
                <a:latin typeface="黑体" pitchFamily="49" charset="-122"/>
              </a:rPr>
              <a:t>“</a:t>
            </a:r>
            <a:r>
              <a:rPr lang="zh-CN" altLang="zh-CN" sz="2800" b="1" u="sng" spc="0">
                <a:solidFill>
                  <a:srgbClr val="FF0000"/>
                </a:solidFill>
                <a:latin typeface="黑体" pitchFamily="49" charset="-122"/>
              </a:rPr>
              <a:t>掇明月</a:t>
            </a:r>
            <a:r>
              <a:rPr lang="en-US" altLang="zh-CN" sz="2800" b="1" u="sng" spc="0">
                <a:solidFill>
                  <a:srgbClr val="FF0000"/>
                </a:solidFill>
                <a:latin typeface="黑体" pitchFamily="49" charset="-122"/>
              </a:rPr>
              <a:t>”</a:t>
            </a:r>
            <a:r>
              <a:rPr lang="zh-CN" altLang="zh-CN" sz="2800" b="1" u="sng" spc="0">
                <a:solidFill>
                  <a:srgbClr val="FF0000"/>
                </a:solidFill>
                <a:latin typeface="黑体" pitchFamily="49" charset="-122"/>
              </a:rPr>
              <a:t>，陶渊明重</a:t>
            </a:r>
            <a:r>
              <a:rPr lang="en-US" altLang="zh-CN" sz="2800" b="1" u="sng" spc="0">
                <a:solidFill>
                  <a:srgbClr val="FF0000"/>
                </a:solidFill>
                <a:latin typeface="黑体" pitchFamily="49" charset="-122"/>
              </a:rPr>
              <a:t>“</a:t>
            </a:r>
            <a:r>
              <a:rPr lang="zh-CN" altLang="zh-CN" sz="2800" b="1" u="sng" spc="0">
                <a:solidFill>
                  <a:srgbClr val="FF0000"/>
                </a:solidFill>
                <a:latin typeface="黑体" pitchFamily="49" charset="-122"/>
              </a:rPr>
              <a:t>返自然</a:t>
            </a:r>
            <a:r>
              <a:rPr lang="zh-CN" altLang="zh-CN" sz="2800" b="1" u="sng">
                <a:solidFill>
                  <a:srgbClr val="FF0000"/>
                </a:solidFill>
                <a:latin typeface="黑体" pitchFamily="49" charset="-122"/>
              </a:rPr>
              <a:t>”；一个入世，一个出世。你更赞赏哪一种生活态度？</a:t>
            </a:r>
            <a:endParaRPr lang="zh-CN" altLang="zh-CN" sz="2800" b="1" u="sng">
              <a:solidFill>
                <a:srgbClr val="FF0000"/>
              </a:solidFill>
              <a:latin typeface="黑体" pitchFamily="49" charset="-122"/>
            </a:endParaRPr>
          </a:p>
        </p:txBody>
      </p:sp>
    </p:spTree>
  </p:cSld>
  <p:clrMapOvr>
    <a:masterClrMapping/>
  </p:clrMapOvr>
  <p:transition spd="slow" advClick="0"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矩形 1"/>
          <p:cNvSpPr>
            <a:spLocks noChangeArrowheads="1"/>
          </p:cNvSpPr>
          <p:nvPr/>
        </p:nvSpPr>
        <p:spPr bwMode="auto">
          <a:xfrm>
            <a:off x="196850" y="188913"/>
            <a:ext cx="8947150" cy="623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800" tIns="38400" rIns="76800" bIns="3840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>
              <a:buClrTx/>
              <a:buFontTx/>
            </a:pPr>
            <a:r>
              <a:rPr lang="en-US" altLang="zh-CN" sz="2400" b="1" spc="0">
                <a:solidFill>
                  <a:srgbClr val="FF0000"/>
                </a:solidFill>
              </a:rPr>
              <a:t>                   </a:t>
            </a:r>
            <a:r>
              <a:rPr lang="zh-CN" altLang="zh-CN" sz="2400" b="1" spc="0">
                <a:solidFill>
                  <a:srgbClr val="FF0000"/>
                </a:solidFill>
              </a:rPr>
              <a:t>任务探究二　志士与隐士的对话</a:t>
            </a:r>
            <a:endParaRPr lang="zh-CN" altLang="zh-CN" sz="2400" b="1">
              <a:solidFill>
                <a:srgbClr val="FF0000"/>
              </a:solidFill>
            </a:endParaRPr>
          </a:p>
          <a:p>
            <a:pPr marL="0" marR="0" lvl="0" indent="0">
              <a:buClrTx/>
              <a:buFontTx/>
            </a:pPr>
            <a:r>
              <a:rPr lang="en-US" altLang="zh-CN" sz="2400" b="1" spc="0">
                <a:solidFill>
                  <a:srgbClr val="FF0000"/>
                </a:solidFill>
              </a:rPr>
              <a:t>          </a:t>
            </a:r>
            <a:r>
              <a:rPr lang="zh-CN" altLang="zh-CN" sz="2400" b="1" spc="0">
                <a:solidFill>
                  <a:srgbClr val="FF0000"/>
                </a:solidFill>
              </a:rPr>
              <a:t>导引</a:t>
            </a:r>
            <a:r>
              <a:rPr lang="en-US" altLang="zh-CN" sz="2400" b="1" spc="0">
                <a:solidFill>
                  <a:srgbClr val="FF0000"/>
                </a:solidFill>
              </a:rPr>
              <a:t>     </a:t>
            </a:r>
            <a:endParaRPr lang="zh-CN" altLang="zh-CN" sz="2400" b="1">
              <a:solidFill>
                <a:srgbClr val="FF0000"/>
              </a:solidFill>
            </a:endParaRPr>
          </a:p>
          <a:p>
            <a:pPr marL="0" marR="0" lvl="0" indent="0">
              <a:buClrTx/>
              <a:buFontTx/>
            </a:pPr>
            <a:r>
              <a:rPr lang="en-US" altLang="zh-CN" sz="2400" b="1" spc="0">
                <a:solidFill>
                  <a:srgbClr val="171745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400" b="1" spc="0">
                <a:solidFill>
                  <a:srgbClr val="171745"/>
                </a:solidFill>
                <a:latin typeface="楷体" pitchFamily="49" charset="-122"/>
                <a:ea typeface="楷体" pitchFamily="49" charset="-122"/>
              </a:rPr>
              <a:t>历朝历代，许多仁人志士都具有强烈的忧国忧民思想，这种可贵的精神，使中华民族历经劫难而不衰。而隐士思想，也历来占据传统文化精神最崇高、最重要的地位。另外，古往今来，很多人同时具备隐士情怀和志士节操，在历史上留下浓墨重彩的一笔。他们可能没有实现</a:t>
            </a:r>
            <a:r>
              <a:rPr lang="zh-CN" altLang="zh-CN" sz="2400" b="1">
                <a:solidFill>
                  <a:srgbClr val="171745"/>
                </a:solidFill>
                <a:latin typeface="楷体" pitchFamily="49" charset="-122"/>
                <a:ea typeface="楷体" pitchFamily="49" charset="-122"/>
              </a:rPr>
              <a:t>“大济苍生”的理想，却能造就人格的丰碑。</a:t>
            </a:r>
            <a:endParaRPr lang="zh-CN" altLang="zh-CN" sz="2400" b="1">
              <a:solidFill>
                <a:srgbClr val="171745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0">
              <a:buClrTx/>
              <a:buFontTx/>
            </a:pPr>
            <a:r>
              <a:rPr lang="zh-CN" altLang="zh-CN" sz="2400" b="1" spc="0">
                <a:solidFill>
                  <a:srgbClr val="171745"/>
                </a:solidFill>
              </a:rPr>
              <a:t>鲁迅先生评价曹操：</a:t>
            </a:r>
            <a:r>
              <a:rPr lang="en-US" altLang="zh-CN" sz="2400" b="1" spc="0">
                <a:solidFill>
                  <a:srgbClr val="171745"/>
                </a:solidFill>
              </a:rPr>
              <a:t>“</a:t>
            </a:r>
            <a:r>
              <a:rPr lang="zh-CN" altLang="zh-CN" sz="2400" b="1" spc="0">
                <a:solidFill>
                  <a:srgbClr val="171745"/>
                </a:solidFill>
              </a:rPr>
              <a:t>是一个很有本事的人，至少是一个英雄。</a:t>
            </a:r>
            <a:r>
              <a:rPr lang="en-US" altLang="zh-CN" sz="2400" b="1" spc="0">
                <a:solidFill>
                  <a:srgbClr val="171745"/>
                </a:solidFill>
              </a:rPr>
              <a:t>”</a:t>
            </a:r>
            <a:r>
              <a:rPr lang="zh-CN" altLang="zh-CN" sz="2400" b="1" spc="0">
                <a:solidFill>
                  <a:srgbClr val="171745"/>
                </a:solidFill>
              </a:rPr>
              <a:t>他评价陶渊明：</a:t>
            </a:r>
            <a:r>
              <a:rPr lang="en-US" altLang="zh-CN" sz="2400" b="1" spc="0">
                <a:solidFill>
                  <a:srgbClr val="171745"/>
                </a:solidFill>
              </a:rPr>
              <a:t>“</a:t>
            </a:r>
            <a:r>
              <a:rPr lang="zh-CN" altLang="zh-CN" sz="2400" b="1" spc="0">
                <a:solidFill>
                  <a:srgbClr val="171745"/>
                </a:solidFill>
              </a:rPr>
              <a:t>陶潜正因为并非浑身静穆，所以他伟大。</a:t>
            </a:r>
            <a:r>
              <a:rPr lang="en-US" altLang="zh-CN" sz="2400" b="1" spc="0">
                <a:solidFill>
                  <a:srgbClr val="171745"/>
                </a:solidFill>
              </a:rPr>
              <a:t>”</a:t>
            </a:r>
            <a:r>
              <a:rPr lang="zh-CN" altLang="zh-CN" sz="2400" b="1" spc="0">
                <a:solidFill>
                  <a:srgbClr val="171745"/>
                </a:solidFill>
              </a:rPr>
              <a:t>曹操和陶渊明，一个是一世之雄，一个是隐逸之宗；一个具有一统天下的宏大气魄，一个则有崇尚自由的隐逸情怀。</a:t>
            </a:r>
            <a:endParaRPr lang="zh-CN" altLang="zh-CN" sz="2400" b="1">
              <a:solidFill>
                <a:srgbClr val="171745"/>
              </a:solidFill>
            </a:endParaRPr>
          </a:p>
          <a:p>
            <a:pPr marL="0" marR="0" lvl="0" indent="0">
              <a:buClrTx/>
              <a:buFontTx/>
            </a:pPr>
            <a:r>
              <a:rPr lang="en-US" altLang="zh-CN" sz="2800" spc="0"/>
              <a:t>   </a:t>
            </a:r>
            <a:r>
              <a:rPr lang="zh-CN" altLang="zh-CN" sz="2800" b="1" u="sng" spc="0">
                <a:solidFill>
                  <a:srgbClr val="FF0000"/>
                </a:solidFill>
              </a:rPr>
              <a:t>假如他们穿越时空相遇，会对对方说些什么呢？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pPr marL="0" marR="0" lvl="0" indent="0">
              <a:buClrTx/>
              <a:buFontTx/>
            </a:pPr>
            <a:r>
              <a:rPr lang="en-US" altLang="zh-CN" sz="2800" b="1" u="sng" spc="0">
                <a:solidFill>
                  <a:srgbClr val="FF0000"/>
                </a:solidFill>
              </a:rPr>
              <a:t>   </a:t>
            </a:r>
            <a:r>
              <a:rPr lang="zh-CN" altLang="zh-CN" sz="2800" b="1" u="sng" spc="0">
                <a:solidFill>
                  <a:srgbClr val="FF0000"/>
                </a:solidFill>
              </a:rPr>
              <a:t>请替曹操或者陶渊明给对方写一封信，劝说对方改变原有出世或入世的观点。对话要得体，符合人物的身份和阅历。</a:t>
            </a:r>
            <a:endParaRPr lang="zh-CN" altLang="zh-CN" sz="2800" b="1" u="sng">
              <a:solidFill>
                <a:srgbClr val="FF0000"/>
              </a:solidFill>
            </a:endParaRPr>
          </a:p>
        </p:txBody>
      </p:sp>
      <p:pic>
        <p:nvPicPr>
          <p:cNvPr id="29698" name="New picture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1725" y="9277350"/>
            <a:ext cx="254000" cy="200025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2969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31500" y="110236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 spd="slow" advClick="0"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Rectangle 2"/>
          <p:cNvSpPr>
            <a:spLocks noGrp="1"/>
          </p:cNvSpPr>
          <p:nvPr>
            <p:ph type="title"/>
          </p:nvPr>
        </p:nvSpPr>
        <p:spPr>
          <a:xfrm>
            <a:off x="4643438" y="908050"/>
            <a:ext cx="3311525" cy="4610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>
                <a:solidFill>
                  <a:srgbClr val="0033CC"/>
                </a:solidFill>
              </a:rPr>
              <a:t>他虽然仅有方宅十余亩，草屋八九间，却依然不戚戚于贫贱不汲汲于富贵</a:t>
            </a:r>
            <a:r>
              <a:rPr lang="zh-CN" altLang="en-US"/>
              <a:t>      </a:t>
            </a:r>
            <a:endParaRPr lang="zh-CN" altLang="en-US"/>
          </a:p>
        </p:txBody>
      </p:sp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827088" y="3213100"/>
            <a:ext cx="6048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eaLnBrk="1" hangingPunct="1">
              <a:buClrTx/>
              <a:buFontTx/>
            </a:pPr>
            <a:endParaRPr lang="zh-CN" altLang="zh-CN" sz="36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147" name="Picture 7" descr="6261738833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260350"/>
            <a:ext cx="3143250" cy="5715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Picture 2" descr="87b477126bab0f58f919b81a"/>
          <p:cNvPicPr>
            <a:picLocks noChangeAspect="1"/>
          </p:cNvPicPr>
          <p:nvPr/>
        </p:nvPicPr>
        <p:blipFill>
          <a:blip r:embed="rId2"/>
          <a:srcRect l="18344" r="5884" b="49104"/>
          <a:stretch>
            <a:fillRect/>
          </a:stretch>
        </p:blipFill>
        <p:spPr>
          <a:xfrm>
            <a:off x="395288" y="3284538"/>
            <a:ext cx="8208962" cy="3382962"/>
          </a:xfrm>
          <a:prstGeom prst="rect">
            <a:avLst/>
          </a:prstGeom>
          <a:solidFill>
            <a:srgbClr val="FF3300"/>
          </a:solidFill>
          <a:ln>
            <a:solidFill>
              <a:srgbClr val="FF3300"/>
            </a:solidFill>
            <a:miter lim="800000"/>
          </a:ln>
        </p:spPr>
      </p:pic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250825" y="476250"/>
            <a:ext cx="856932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>
              <a:buClrTx/>
              <a:buFontTx/>
            </a:pPr>
            <a:r>
              <a:rPr lang="zh-CN" altLang="en-US" sz="5400" b="1" spc="0">
                <a:solidFill>
                  <a:srgbClr val="CC3300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4000" b="1" spc="0">
                <a:solidFill>
                  <a:srgbClr val="CC3300"/>
                </a:solidFill>
                <a:latin typeface="华文行楷" pitchFamily="2" charset="-122"/>
                <a:ea typeface="华文行楷" pitchFamily="2" charset="-122"/>
              </a:rPr>
              <a:t>人生最好的境界是丰富的安静。安静，是因为摆脱了外界虚名浮利的诱惑；丰富，是因为拥有了内在精神的宝藏。</a:t>
            </a:r>
            <a:endParaRPr lang="zh-CN" altLang="en-GB" sz="4000">
              <a:solidFill>
                <a:srgbClr val="FF6600"/>
              </a:solidFill>
              <a:latin typeface="华文行楷" pitchFamily="2" charset="-122"/>
              <a:ea typeface="华文行楷" pitchFamily="2" charset="-122"/>
            </a:endParaRPr>
          </a:p>
          <a:p>
            <a:pPr marL="0" marR="0" lvl="0" indent="0" algn="r">
              <a:buClrTx/>
              <a:buFontTx/>
            </a:pPr>
            <a:r>
              <a:rPr lang="en-US" altLang="zh-CN" sz="4000" b="1" spc="0">
                <a:solidFill>
                  <a:srgbClr val="FF3300"/>
                </a:solidFill>
                <a:latin typeface="Verdana" pitchFamily="34" charset="0"/>
                <a:ea typeface="华文行楷" pitchFamily="2" charset="-122"/>
              </a:rPr>
              <a:t>——</a:t>
            </a:r>
            <a:r>
              <a:rPr lang="zh-CN" altLang="en-US" sz="4000" b="1" spc="0">
                <a:solidFill>
                  <a:srgbClr val="FF3300"/>
                </a:solidFill>
                <a:latin typeface="Verdana" pitchFamily="34" charset="0"/>
                <a:ea typeface="华文行楷" pitchFamily="2" charset="-122"/>
              </a:rPr>
              <a:t>周国平</a:t>
            </a:r>
            <a:endParaRPr lang="zh-CN" altLang="en-US" sz="4000" b="1">
              <a:solidFill>
                <a:srgbClr val="FF33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标题 1"/>
          <p:cNvSpPr>
            <a:spLocks noGrp="1"/>
          </p:cNvSpPr>
          <p:nvPr>
            <p:ph type="ctrTitle"/>
          </p:nvPr>
        </p:nvSpPr>
        <p:spPr>
          <a:xfrm>
            <a:off x="685800" y="2663826"/>
            <a:ext cx="7772400" cy="14700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marL="0" marR="0" lvl="0" indent="0" defTabSz="914400" eaLnBrk="1" hangingPunct="1">
              <a:lnSpc>
                <a:spcPct val="100000"/>
              </a:lnSpc>
              <a:buClrTx/>
              <a:buNone/>
            </a:pPr>
            <a:r>
              <a:rPr lang="zh-CN" altLang="en-US" sz="7200" spc="0" baseline="0">
                <a:effectLst>
                  <a:outerShdw blurRad="38100" dist="38100" dir="2700000" algn="tl">
                    <a:srgbClr val="FFFFFF"/>
                  </a:outerShdw>
                </a:effectLst>
              </a:rPr>
              <a:t>归园田居</a:t>
            </a:r>
            <a:endParaRPr lang="zh-CN" altLang="en-US" sz="7200" baseline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194" name="副标题 2"/>
          <p:cNvSpPr>
            <a:spLocks noGrp="1"/>
          </p:cNvSpPr>
          <p:nvPr>
            <p:ph type="subTitle" idx="1"/>
          </p:nvPr>
        </p:nvSpPr>
        <p:spPr>
          <a:xfrm>
            <a:off x="2484438" y="4221163"/>
            <a:ext cx="4321175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16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defRPr>
            </a:lvl5pPr>
          </a:lstStyle>
          <a:p>
            <a:pPr marL="0" lvl="0" indent="0" algn="ctr" eaLnBrk="1" hangingPunct="1">
              <a:buNone/>
            </a:pPr>
            <a:r>
              <a:rPr lang="zh-CN" altLang="en-US" sz="4000"/>
              <a:t>陶渊明</a:t>
            </a:r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7" name="Picture 5" descr="W020090906345674429400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95738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18" name="TextBox 2"/>
          <p:cNvSpPr txBox="1"/>
          <p:nvPr/>
        </p:nvSpPr>
        <p:spPr>
          <a:xfrm>
            <a:off x="4284663" y="0"/>
            <a:ext cx="3357563" cy="914400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r>
              <a:rPr lang="zh-CN" altLang="en-US" sz="5400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陶渊明</a:t>
            </a: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219" name="TextBox 3"/>
          <p:cNvSpPr/>
          <p:nvPr/>
        </p:nvSpPr>
        <p:spPr>
          <a:xfrm>
            <a:off x="4214813" y="857250"/>
            <a:ext cx="3786187" cy="5499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lnSpc>
                <a:spcPct val="120000"/>
              </a:lnSpc>
              <a:buChar char="•"/>
            </a:pPr>
            <a:r>
              <a:rPr lang="zh-CN" altLang="en-US" sz="32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名：潜</a:t>
            </a:r>
            <a:endParaRPr lang="en-US" altLang="zh-CN" sz="320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20000"/>
              </a:lnSpc>
              <a:buChar char="•"/>
            </a:pPr>
            <a:r>
              <a:rPr lang="zh-CN" altLang="en-US" sz="32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字：元亮</a:t>
            </a:r>
            <a:endParaRPr lang="en-US" altLang="zh-CN" sz="320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20000"/>
              </a:lnSpc>
              <a:buChar char="•"/>
            </a:pPr>
            <a:r>
              <a:rPr lang="zh-CN" altLang="en-US" sz="32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自号：“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五柳先生</a:t>
            </a:r>
            <a:r>
              <a:rPr lang="zh-CN" altLang="en-US" sz="32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320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20000"/>
              </a:lnSpc>
              <a:buChar char="•"/>
            </a:pPr>
            <a:r>
              <a:rPr lang="zh-CN" altLang="en-US" sz="32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私谥：靖节</a:t>
            </a:r>
            <a:endParaRPr lang="en-US" altLang="zh-CN" sz="320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20000"/>
              </a:lnSpc>
              <a:buChar char="•"/>
            </a:pP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隐逸诗人</a:t>
            </a:r>
            <a:endParaRPr lang="en-US" altLang="zh-CN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20000"/>
              </a:lnSpc>
              <a:buChar char="•"/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东晋</a:t>
            </a:r>
            <a:r>
              <a:rPr lang="zh-CN" altLang="en-US" sz="32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最杰出的诗人。</a:t>
            </a:r>
            <a:endParaRPr lang="en-US" altLang="zh-CN" sz="320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20000"/>
              </a:lnSpc>
              <a:buChar char="•"/>
            </a:pPr>
            <a:r>
              <a:rPr lang="zh-CN" altLang="en-US" sz="32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开创了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田园诗体</a:t>
            </a:r>
            <a:r>
              <a:rPr lang="zh-CN" altLang="en-US" sz="32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，古典诗歌开创了一个新境界。</a:t>
            </a:r>
            <a:endParaRPr lang="zh-CN" altLang="en-US" sz="320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1" name="Picture 2" descr="taoyuanm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609600"/>
            <a:ext cx="4191000" cy="5486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962400" y="838200"/>
            <a:ext cx="4953000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>
              <a:buClrTx/>
              <a:buFontTx/>
            </a:pPr>
            <a:r>
              <a:rPr lang="en-US" altLang="zh-CN" sz="2800" b="1" spc="0">
                <a:solidFill>
                  <a:schemeClr val="accent2"/>
                </a:solidFill>
                <a:latin typeface="Times New Roman" pitchFamily="18" charset="0"/>
              </a:rPr>
              <a:t>        </a:t>
            </a:r>
            <a:r>
              <a:rPr lang="zh-CN" altLang="en-US" sz="2800" b="1" spc="0">
                <a:solidFill>
                  <a:schemeClr val="accent2"/>
                </a:solidFill>
                <a:latin typeface="Times New Roman" pitchFamily="18" charset="0"/>
              </a:rPr>
              <a:t>陶渊明生活在充满战乱的时期，自幼博览群书，有大济苍生的政治抱负，从</a:t>
            </a:r>
            <a:r>
              <a:rPr lang="en-US" altLang="zh-CN" sz="2800" b="1" spc="0">
                <a:solidFill>
                  <a:schemeClr val="accent2"/>
                </a:solidFill>
                <a:latin typeface="Times New Roman" pitchFamily="18" charset="0"/>
              </a:rPr>
              <a:t>29</a:t>
            </a:r>
            <a:r>
              <a:rPr lang="zh-CN" altLang="en-US" sz="2800" b="1" spc="0">
                <a:solidFill>
                  <a:schemeClr val="accent2"/>
                </a:solidFill>
                <a:latin typeface="Times New Roman" pitchFamily="18" charset="0"/>
              </a:rPr>
              <a:t>岁入仕途，历任江州祭酒、镇军参军、建威将军、彭泽县令等职，直到</a:t>
            </a:r>
            <a:r>
              <a:rPr lang="en-US" altLang="zh-CN" sz="2800" b="1" spc="0">
                <a:solidFill>
                  <a:srgbClr val="FF0000"/>
                </a:solidFill>
                <a:latin typeface="Times New Roman" pitchFamily="18" charset="0"/>
              </a:rPr>
              <a:t>55</a:t>
            </a:r>
            <a:r>
              <a:rPr lang="zh-CN" altLang="en-US" sz="2800" b="1" spc="0">
                <a:solidFill>
                  <a:srgbClr val="FF0000"/>
                </a:solidFill>
                <a:latin typeface="Times New Roman" pitchFamily="18" charset="0"/>
              </a:rPr>
              <a:t>岁归隐</a:t>
            </a:r>
            <a:r>
              <a:rPr lang="zh-CN" altLang="en-US" sz="2800" b="1" spc="0">
                <a:solidFill>
                  <a:schemeClr val="accent2"/>
                </a:solidFill>
                <a:latin typeface="Times New Roman" pitchFamily="18" charset="0"/>
              </a:rPr>
              <a:t>。</a:t>
            </a:r>
            <a:r>
              <a:rPr lang="en-US" altLang="zh-CN" sz="2800" b="1" spc="0">
                <a:solidFill>
                  <a:schemeClr val="accent2"/>
                </a:solidFill>
                <a:latin typeface="Times New Roman" pitchFamily="18" charset="0"/>
              </a:rPr>
              <a:t>13</a:t>
            </a:r>
            <a:r>
              <a:rPr lang="zh-CN" altLang="en-US" sz="2800" b="1" spc="0">
                <a:solidFill>
                  <a:schemeClr val="accent2"/>
                </a:solidFill>
                <a:latin typeface="Times New Roman" pitchFamily="18" charset="0"/>
              </a:rPr>
              <a:t>年的仕途生活，使他看透了官场的腐朽和仕途的险恶，感到实现自己的理想没有指望，与其与黑暗的势力同流合污，不如摆脱官场的羁绊，退归田园，</a:t>
            </a:r>
            <a:r>
              <a:rPr lang="zh-CN" altLang="en-US" sz="2800" b="1" spc="0">
                <a:solidFill>
                  <a:srgbClr val="FF0000"/>
                </a:solidFill>
                <a:latin typeface="Times New Roman" pitchFamily="18" charset="0"/>
              </a:rPr>
              <a:t>保全自己的品格和气节</a:t>
            </a:r>
            <a:r>
              <a:rPr lang="zh-CN" altLang="en-US" sz="2800" b="1" spc="0">
                <a:solidFill>
                  <a:schemeClr val="accent2"/>
                </a:solidFill>
                <a:latin typeface="Times New Roman" pitchFamily="18" charset="0"/>
              </a:rPr>
              <a:t>。</a:t>
            </a:r>
            <a:endParaRPr lang="zh-CN" altLang="en-US" sz="2800" b="1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Rectangle 2"/>
          <p:cNvSpPr>
            <a:spLocks noChangeArrowheads="1"/>
          </p:cNvSpPr>
          <p:nvPr/>
        </p:nvSpPr>
        <p:spPr bwMode="auto">
          <a:xfrm>
            <a:off x="4114800" y="914400"/>
            <a:ext cx="4419600" cy="588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>
              <a:buClrTx/>
              <a:buFontTx/>
            </a:pPr>
            <a:br>
              <a:rPr lang="en-US" altLang="zh-CN" sz="2800" b="1" spc="0">
                <a:latin typeface="Times New Roman" pitchFamily="18" charset="0"/>
              </a:rPr>
            </a:br>
            <a:r>
              <a:rPr lang="en-US" altLang="zh-CN" sz="2800" b="1" spc="0">
                <a:latin typeface="Times New Roman" pitchFamily="18" charset="0"/>
              </a:rPr>
              <a:t>  </a:t>
            </a:r>
            <a:r>
              <a:rPr lang="en-US" altLang="zh-CN" sz="3200" b="1" spc="0">
                <a:solidFill>
                  <a:schemeClr val="accent2"/>
                </a:solidFill>
                <a:latin typeface="Times New Roman" pitchFamily="18" charset="0"/>
              </a:rPr>
              <a:t>      </a:t>
            </a:r>
            <a:r>
              <a:rPr lang="zh-CN" altLang="en-US" sz="3200" b="1" spc="0">
                <a:solidFill>
                  <a:schemeClr val="accent2"/>
                </a:solidFill>
                <a:latin typeface="Times New Roman" pitchFamily="18" charset="0"/>
              </a:rPr>
              <a:t>陶渊明把自己参加劳动后的感受和对农事丰歉的喜忧，都反映在他的诗中。在人们面前呈现出一幅恬静幽美的村居图，揭开了中国诗歌史上新的一页，因而被后人尊称为我国</a:t>
            </a:r>
            <a:r>
              <a:rPr lang="zh-CN" altLang="en-US" sz="3200" b="1" spc="0">
                <a:solidFill>
                  <a:srgbClr val="FF0000"/>
                </a:solidFill>
                <a:latin typeface="Times New Roman" pitchFamily="18" charset="0"/>
              </a:rPr>
              <a:t>田园诗的始祖</a:t>
            </a:r>
            <a:r>
              <a:rPr lang="zh-CN" altLang="en-US" sz="3200" b="1" spc="0">
                <a:solidFill>
                  <a:schemeClr val="accent2"/>
                </a:solidFill>
                <a:latin typeface="Times New Roman" pitchFamily="18" charset="0"/>
              </a:rPr>
              <a:t>。</a:t>
            </a:r>
            <a:br>
              <a:rPr lang="zh-CN" altLang="en-US" sz="3200" b="1" spc="0">
                <a:solidFill>
                  <a:schemeClr val="accent2"/>
                </a:solidFill>
                <a:latin typeface="Times New Roman" pitchFamily="18" charset="0"/>
              </a:rPr>
            </a:br>
            <a:br>
              <a:rPr lang="zh-CN" altLang="en-US" sz="3200" b="1" spc="0">
                <a:solidFill>
                  <a:schemeClr val="accent2"/>
                </a:solidFill>
                <a:latin typeface="Times New Roman" pitchFamily="18" charset="0"/>
              </a:rPr>
            </a:br>
            <a:endParaRPr lang="zh-CN" altLang="en-US" sz="32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11266" name="Picture 3" descr="taoyuanm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685800"/>
            <a:ext cx="3886200" cy="55626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TextBox 1"/>
          <p:cNvSpPr txBox="1"/>
          <p:nvPr/>
        </p:nvSpPr>
        <p:spPr>
          <a:xfrm>
            <a:off x="2571750" y="357188"/>
            <a:ext cx="4929188" cy="92392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marL="0" marR="0" lvl="0" indent="0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</a:pPr>
            <a:r>
              <a:rPr lang="zh-CN" altLang="en-US" sz="5400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朗读课文</a:t>
            </a: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290" name="TextBox 2"/>
          <p:cNvSpPr/>
          <p:nvPr/>
        </p:nvSpPr>
        <p:spPr>
          <a:xfrm>
            <a:off x="928688" y="1500188"/>
            <a:ext cx="5786437" cy="2717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400" b="0" i="0" u="none" baseline="0">
                <a:solidFill>
                  <a:schemeClr val="bg1"/>
                </a:solidFill>
                <a:latin typeface="Verdana" pitchFamily="34" charset="0"/>
                <a:ea typeface="黑体" pitchFamily="49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要求：</a:t>
            </a:r>
            <a:endParaRPr lang="en-US" altLang="zh-CN" sz="4000" b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40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、注意字词读音、含义。</a:t>
            </a:r>
            <a:endParaRPr lang="en-US" altLang="zh-CN" sz="4000" b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40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、理清全诗大意。</a:t>
            </a:r>
            <a:endParaRPr lang="en-US" altLang="zh-CN" sz="4000" b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TUwYTE0N2M3NjM2NzI2MDhkZGU3ZmFlYjA0Y2ZkYjAifQ=="/>
</p:tagLst>
</file>

<file path=ppt/theme/theme1.xml><?xml version="1.0" encoding="utf-8"?>
<a:theme xmlns:r="http://schemas.openxmlformats.org/officeDocument/2006/relationships" xmlns:a="http://schemas.openxmlformats.org/drawingml/2006/main" name="人淡如菊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171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8">
      <vt:lpstr>Arial</vt:lpstr>
      <vt:lpstr>宋体</vt:lpstr>
      <vt:lpstr>华文行楷</vt:lpstr>
      <vt:lpstr>Verdana</vt:lpstr>
      <vt:lpstr>黑体</vt:lpstr>
      <vt:lpstr>华文新魏</vt:lpstr>
      <vt:lpstr>楷体</vt:lpstr>
      <vt:lpstr>Times New Roman</vt:lpstr>
      <vt:lpstr>华文楷体</vt:lpstr>
      <vt:lpstr>隶书</vt:lpstr>
      <vt:lpstr>楷体_GB2312</vt:lpstr>
      <vt:lpstr>人淡如菊</vt:lpstr>
      <vt:lpstr>他虽然箪瓢屡空，环堵萧然,却不为五斗米而折腰，为世人称道;     </vt:lpstr>
      <vt:lpstr>他种豆南山之下，虽草盛豆苗稀，却依然自得，沉醉于自己的桃花源世界；   </vt:lpstr>
      <vt:lpstr>他虽然仅有方宅十余亩，草屋八九间，却依然不戚戚于贫贱不汲汲于富贵      </vt:lpstr>
      <vt:lpstr>PowerPoint Presentation</vt:lpstr>
      <vt:lpstr>归园田居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2022-08-19T17:53:11.402</cp:lastPrinted>
  <dcterms:created xsi:type="dcterms:W3CDTF">2022-08-19T17:53:11Z</dcterms:created>
  <dcterms:modified xsi:type="dcterms:W3CDTF">2022-08-19T09:53:13Z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