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87" r:id="rId6"/>
    <p:sldId id="260" r:id="rId7"/>
    <p:sldId id="261" r:id="rId8"/>
    <p:sldId id="262" r:id="rId9"/>
    <p:sldId id="263" r:id="rId10"/>
    <p:sldId id="288" r:id="rId11"/>
    <p:sldId id="289" r:id="rId12"/>
    <p:sldId id="264" r:id="rId13"/>
    <p:sldId id="265" r:id="rId14"/>
    <p:sldId id="266" r:id="rId15"/>
    <p:sldId id="267" r:id="rId16"/>
    <p:sldId id="268" r:id="rId17"/>
    <p:sldId id="293" r:id="rId18"/>
    <p:sldId id="269" r:id="rId19"/>
    <p:sldId id="270" r:id="rId20"/>
    <p:sldId id="271" r:id="rId21"/>
    <p:sldId id="272" r:id="rId22"/>
    <p:sldId id="273" r:id="rId23"/>
    <p:sldId id="274" r:id="rId24"/>
    <p:sldId id="290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94" r:id="rId33"/>
    <p:sldId id="282" r:id="rId34"/>
    <p:sldId id="283" r:id="rId35"/>
    <p:sldId id="284" r:id="rId36"/>
    <p:sldId id="285" r:id="rId37"/>
    <p:sldId id="286" r:id="rId38"/>
    <p:sldId id="291" r:id="rId39"/>
  </p:sldIdLst>
  <p:sldSz cx="9144000" cy="6858000" type="screen4x3"/>
  <p:notesSz cx="6858000" cy="9144000"/>
  <p:custDataLst>
    <p:tags r:id="rId40"/>
  </p:custDataLst>
  <p:defaultTextStyle>
    <a:defPPr>
      <a:defRPr lang="zh-CN" altLang="en-US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宋体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tags" Target="tags/tag1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40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40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file:///D:\qq&#25991;&#20214;\712321467\Image\C2C\Image2\%7b75232B38-A165-1FB7-499C-2E1C792CACB5%7d.png" TargetMode="External" /><Relationship Id="rId4" Type="http://schemas.openxmlformats.org/officeDocument/2006/relationships/image" Target="../media/image1.png" /><Relationship Id="rId5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1026" name="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sz="1400"/>
          </a:p>
        </p:txBody>
      </p:sp>
      <p:sp>
        <p:nvSpPr>
          <p:cNvPr id="1029" name="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sz="1400"/>
          </a:p>
        </p:txBody>
      </p:sp>
      <p:sp>
        <p:nvSpPr>
          <p:cNvPr id="1030" name="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 altLang="en-US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050E8A2-A956-4B9F-A35A-7CE6530B7807}" type="slidenum">
              <a:rPr sz="1400"/>
              <a:t>*</a:t>
            </a:fld>
            <a:endParaRPr sz="1400"/>
          </a:p>
        </p:txBody>
      </p:sp>
      <p:pic>
        <p:nvPicPr>
          <p:cNvPr id="1031" name="图片 1073743875" descr="学科网 zxxk.com"/>
          <p:cNvPicPr>
            <a:picLocks noChangeAspect="1"/>
          </p:cNvPicPr>
          <p:nvPr/>
        </p:nvPicPr>
        <p:blipFill>
          <a:blip r:embed="rId4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hf sldNum="0" hdr="0" dt="0"/>
  <p:txStyles>
    <p:titleStyle>
      <a:lvl1pPr marL="0" indent="0" algn="ctr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 pitchFamily="34" charset="0"/>
          <a:ea typeface="宋体" pitchFamily="2" charset="-122"/>
        </a:defRPr>
      </a:lvl1pPr>
    </p:titleStyle>
    <p:bodyStyle>
      <a:lvl1pPr marL="342900" indent="-3429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1pPr>
      <a:lvl2pPr marL="742950" indent="-28575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2pPr>
      <a:lvl3pPr marL="11430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3pPr>
      <a:lvl4pPr marL="16002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4pPr>
      <a:lvl5pPr marL="2057400" indent="-228600" algn="l" defTabSz="914400" rtl="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Arial" pitchFamily="34" charset="0"/>
          <a:ea typeface="宋体" pitchFamily="2" charset="-122"/>
        </a:defRPr>
      </a:lvl5pPr>
    </p:bodyStyle>
    <p:otherStyle/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"/>
          <p:cNvSpPr/>
          <p:nvPr>
            <p:ph type="ctrTitle"/>
          </p:nvPr>
        </p:nvSpPr>
        <p:spPr>
          <a:xfrm>
            <a:off x="250825" y="2133600"/>
            <a:ext cx="8569325" cy="1470025"/>
          </a:xfrm>
          <a:noFill/>
          <a:ln>
            <a:miter lim="800000"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rPr sz="3200" b="1"/>
              <a:t>2022年中考冲刺</a:t>
            </a:r>
            <a:r>
              <a:rPr sz="3200" b="1">
                <a:solidFill>
                  <a:srgbClr val="FF3300"/>
                </a:solidFill>
              </a:rPr>
              <a:t>----“战争类”</a:t>
            </a:r>
            <a:r>
              <a:rPr sz="3200" b="1"/>
              <a:t>古诗词曲整理</a:t>
            </a:r>
            <a:endParaRPr sz="3200" b="1"/>
          </a:p>
        </p:txBody>
      </p:sp>
      <p:sp>
        <p:nvSpPr>
          <p:cNvPr id="205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205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5" name=""/>
          <p:cNvSpPr/>
          <p:nvPr>
            <p:ph type="body" idx="1"/>
          </p:nvPr>
        </p:nvSpPr>
        <p:spPr>
          <a:xfrm>
            <a:off x="179388" y="404813"/>
            <a:ext cx="8507412" cy="572135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endParaRPr b="1">
              <a:solidFill>
                <a:srgbClr val="000000"/>
              </a:solidFill>
            </a:endParaRPr>
          </a:p>
          <a:p>
            <a:pPr lvl="0">
              <a:buNone/>
            </a:pPr>
            <a:endParaRPr b="1">
              <a:solidFill>
                <a:srgbClr val="000000"/>
              </a:solidFill>
            </a:endParaRPr>
          </a:p>
          <a:p>
            <a:pPr lvl="0">
              <a:buNone/>
            </a:pPr>
            <a:r>
              <a:rPr b="1">
                <a:solidFill>
                  <a:srgbClr val="FF3300"/>
                </a:solidFill>
              </a:rPr>
              <a:t>  </a:t>
            </a:r>
            <a:r>
              <a:rPr lang="en-US" altLang="en-US" b="1">
                <a:solidFill>
                  <a:srgbClr val="FF3300"/>
                </a:solidFill>
              </a:rPr>
              <a:t>主题思想：</a:t>
            </a:r>
            <a:endParaRPr>
              <a:solidFill>
                <a:srgbClr val="FF3300"/>
              </a:solidFill>
            </a:endParaRPr>
          </a:p>
          <a:p>
            <a:pPr lvl="0">
              <a:buNone/>
            </a:pPr>
            <a:r>
              <a:rPr lang="en-US" altLang="en-US" b="1">
                <a:solidFill>
                  <a:srgbClr val="000000"/>
                </a:solidFill>
              </a:rPr>
              <a:t>    </a:t>
            </a:r>
            <a:endParaRPr lang="en-US" altLang="en-US" b="1">
              <a:solidFill>
                <a:srgbClr val="000000"/>
              </a:solidFill>
            </a:endParaRPr>
          </a:p>
          <a:p>
            <a:pPr lvl="0">
              <a:buNone/>
            </a:pPr>
            <a:r>
              <a:rPr lang="en-US" altLang="en-US" b="1">
                <a:solidFill>
                  <a:srgbClr val="000000"/>
                </a:solidFill>
              </a:rPr>
              <a:t>   本文通过讲述木兰替父从军、征战沙场、凯旋受封、辞官还家的故事，刻画了一个爱国爱家、勇敢机智、不慕名利、深明大义、热爱和平生活的巾帼英雄形象，赞颂了劳动人民出生的妇女英雄。</a:t>
            </a:r>
            <a:endParaRPr lang="en-US" altLang="en-US"/>
          </a:p>
          <a:p>
            <a:pPr lvl="0">
              <a:buNone/>
            </a:pPr>
            <a:endParaRPr lang="en-US" altLang="en-US"/>
          </a:p>
        </p:txBody>
      </p:sp>
      <p:sp>
        <p:nvSpPr>
          <p:cNvPr id="5427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427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9" name=""/>
          <p:cNvSpPr/>
          <p:nvPr>
            <p:ph type="body" idx="1"/>
          </p:nvPr>
        </p:nvSpPr>
        <p:spPr>
          <a:xfrm>
            <a:off x="395288" y="620713"/>
            <a:ext cx="8291512" cy="550545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b="1"/>
              <a:t>本首诗歌体现出作者对战争的态度：</a:t>
            </a:r>
            <a:endParaRPr b="1"/>
          </a:p>
          <a:p>
            <a:pPr lvl="0">
              <a:buNone/>
            </a:pPr>
            <a:endParaRPr b="1"/>
          </a:p>
          <a:p>
            <a:pPr lvl="0">
              <a:buNone/>
            </a:pPr>
            <a:r>
              <a:rPr b="1"/>
              <a:t>             </a:t>
            </a:r>
            <a:r>
              <a:rPr b="1">
                <a:solidFill>
                  <a:srgbClr val="FF3300"/>
                </a:solidFill>
              </a:rPr>
              <a:t>含蓄地表达出对战争的冷淡和疏远。</a:t>
            </a:r>
            <a:endParaRPr b="1">
              <a:solidFill>
                <a:srgbClr val="FF3300"/>
              </a:solidFill>
            </a:endParaRPr>
          </a:p>
          <a:p>
            <a:pPr lvl="0">
              <a:buNone/>
            </a:pPr>
            <a:endParaRPr b="1">
              <a:solidFill>
                <a:srgbClr val="FF3300"/>
              </a:solidFill>
            </a:endParaRPr>
          </a:p>
          <a:p>
            <a:pPr lvl="0">
              <a:buNone/>
            </a:pPr>
            <a:r>
              <a:rPr sz="2800" b="1">
                <a:solidFill>
                  <a:srgbClr val="0000CC"/>
                </a:solidFill>
              </a:rPr>
              <a:t>解析：《木兰诗》中塑造了一个英勇善战的女英雄形象，但面对可汗的封赏时，她只愿骑上千里马返回家乡。由此可以看出，诗歌含蓄地表达出对战争的冷淡和疏远。</a:t>
            </a:r>
            <a:endParaRPr sz="2800" b="1">
              <a:solidFill>
                <a:srgbClr val="0000CC"/>
              </a:solidFill>
            </a:endParaRPr>
          </a:p>
          <a:p>
            <a:pPr lvl="0">
              <a:buNone/>
            </a:pPr>
            <a:endParaRPr sz="2800" b="1">
              <a:solidFill>
                <a:srgbClr val="0000CC"/>
              </a:solidFill>
            </a:endParaRPr>
          </a:p>
        </p:txBody>
      </p:sp>
      <p:sp>
        <p:nvSpPr>
          <p:cNvPr id="5530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530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5" name=""/>
          <p:cNvSpPr/>
          <p:nvPr>
            <p:ph type="body" idx="1"/>
          </p:nvPr>
        </p:nvSpPr>
        <p:spPr>
          <a:xfrm>
            <a:off x="179388" y="188913"/>
            <a:ext cx="8640762" cy="593725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b="1"/>
              <a:t>二、《雁门太守行》梳理分析</a:t>
            </a:r>
            <a:endParaRPr b="1"/>
          </a:p>
          <a:p>
            <a:pPr lvl="0">
              <a:buNone/>
            </a:pPr>
            <a:endParaRPr b="1">
              <a:solidFill>
                <a:srgbClr val="FF3300"/>
              </a:solidFill>
              <a:sym typeface="宋体" pitchFamily="2" charset="-122"/>
            </a:endParaRPr>
          </a:p>
          <a:p>
            <a:pPr lvl="0">
              <a:buNone/>
            </a:pPr>
            <a:r>
              <a:rPr b="1">
                <a:solidFill>
                  <a:srgbClr val="FF3300"/>
                </a:solidFill>
                <a:sym typeface="宋体" pitchFamily="2" charset="-122"/>
              </a:rPr>
              <a:t>黑云压城城欲</a:t>
            </a:r>
            <a:r>
              <a:rPr b="1" u="sng">
                <a:solidFill>
                  <a:srgbClr val="FF3300"/>
                </a:solidFill>
                <a:sym typeface="宋体" pitchFamily="2" charset="-122"/>
              </a:rPr>
              <a:t>摧</a:t>
            </a:r>
            <a:r>
              <a:rPr b="1">
                <a:solidFill>
                  <a:srgbClr val="FF3300"/>
                </a:solidFill>
                <a:sym typeface="宋体" pitchFamily="2" charset="-122"/>
              </a:rPr>
              <a:t>，甲光向日金鳞开。</a:t>
            </a:r>
            <a:endParaRPr b="1">
              <a:solidFill>
                <a:srgbClr val="FF3300"/>
              </a:solidFill>
              <a:sym typeface="宋体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endParaRPr b="1">
              <a:solidFill>
                <a:srgbClr val="FF3300"/>
              </a:solidFill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b="1"/>
              <a:t>【赏析】</a:t>
            </a:r>
            <a:endParaRPr lang="zh-CN" altLang="zh-CN" b="1"/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t>   </a:t>
            </a:r>
            <a:r>
              <a:rPr lang="zh-CN" altLang="zh-CN" sz="2800" b="1"/>
              <a:t>运用</a:t>
            </a:r>
            <a:r>
              <a:rPr lang="zh-CN" altLang="zh-CN" sz="2800" b="1">
                <a:solidFill>
                  <a:srgbClr val="FF0000"/>
                </a:solidFill>
              </a:rPr>
              <a:t>比喻</a:t>
            </a:r>
            <a:r>
              <a:rPr lang="zh-CN" altLang="zh-CN" sz="2800" b="1"/>
              <a:t>和</a:t>
            </a:r>
            <a:r>
              <a:rPr lang="zh-CN" altLang="zh-CN" sz="2800" b="1">
                <a:solidFill>
                  <a:srgbClr val="FF0000"/>
                </a:solidFill>
              </a:rPr>
              <a:t>夸张</a:t>
            </a:r>
            <a:r>
              <a:rPr lang="zh-CN" altLang="zh-CN" sz="2800" b="1"/>
              <a:t>的修辞手法，借压城的黑云暗喻敌军气焰嚣张，借向日之甲光显示守城将士雄姿英发，渲染了敌军兵临城下的紧张气氛和危急形势。</a:t>
            </a:r>
            <a:endParaRPr lang="zh-CN" altLang="zh-CN" sz="2800" b="1"/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endParaRPr lang="zh-CN" altLang="zh-CN" sz="2800" b="1"/>
          </a:p>
          <a:p>
            <a:pPr lvl="0">
              <a:buNone/>
            </a:pPr>
            <a:endParaRPr>
              <a:sym typeface="宋体" pitchFamily="2" charset="-122"/>
            </a:endParaRPr>
          </a:p>
        </p:txBody>
      </p:sp>
      <p:sp>
        <p:nvSpPr>
          <p:cNvPr id="2867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2867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9" name=""/>
          <p:cNvSpPr/>
          <p:nvPr>
            <p:ph type="body" idx="1"/>
          </p:nvPr>
        </p:nvSpPr>
        <p:spPr>
          <a:xfrm>
            <a:off x="179388" y="260350"/>
            <a:ext cx="8507412" cy="5865813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endParaRPr b="1">
              <a:solidFill>
                <a:srgbClr val="FF3300"/>
              </a:solidFill>
              <a:sym typeface="宋体" pitchFamily="2" charset="-122"/>
            </a:endParaRPr>
          </a:p>
          <a:p>
            <a:pPr lvl="0">
              <a:buNone/>
            </a:pPr>
            <a:r>
              <a:rPr b="1">
                <a:solidFill>
                  <a:srgbClr val="FF3300"/>
                </a:solidFill>
                <a:sym typeface="宋体" pitchFamily="2" charset="-122"/>
              </a:rPr>
              <a:t>角声满天秋色里，塞上燕脂凝夜紫。</a:t>
            </a:r>
            <a:endParaRPr b="1">
              <a:solidFill>
                <a:srgbClr val="FF3300"/>
              </a:solidFill>
              <a:sym typeface="宋体" pitchFamily="2" charset="-122"/>
            </a:endParaRPr>
          </a:p>
          <a:p>
            <a:pPr lvl="0">
              <a:buNone/>
            </a:pPr>
            <a:endParaRPr b="1">
              <a:solidFill>
                <a:srgbClr val="FF3300"/>
              </a:solidFill>
              <a:sym typeface="宋体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endParaRPr sz="2800" b="1">
              <a:sym typeface="宋体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sz="2800" b="1">
                <a:sym typeface="宋体" pitchFamily="2" charset="-122"/>
              </a:rPr>
              <a:t>赏析：运用夸张的修辞手法，从视觉和听觉两个方面写出了战争的激烈残酷，为下文写友军的救援做铺垫。</a:t>
            </a:r>
            <a:endParaRPr sz="2800" b="1">
              <a:solidFill>
                <a:srgbClr val="18924B"/>
              </a:solidFill>
              <a:sym typeface="宋体" pitchFamily="2" charset="-122"/>
            </a:endParaRPr>
          </a:p>
          <a:p>
            <a:pPr lvl="0">
              <a:buNone/>
            </a:pPr>
            <a:endParaRPr sz="2800" b="1">
              <a:sym typeface="宋体" pitchFamily="2" charset="-122"/>
            </a:endParaRPr>
          </a:p>
        </p:txBody>
      </p:sp>
      <p:sp>
        <p:nvSpPr>
          <p:cNvPr id="2970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2970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3" name=""/>
          <p:cNvSpPr/>
          <p:nvPr>
            <p:ph type="body" idx="1"/>
          </p:nvPr>
        </p:nvSpPr>
        <p:spPr>
          <a:xfrm>
            <a:off x="179388" y="260350"/>
            <a:ext cx="8507412" cy="5865813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endParaRPr b="1">
              <a:solidFill>
                <a:srgbClr val="FF3300"/>
              </a:solidFill>
              <a:sym typeface="宋体" pitchFamily="2" charset="-122"/>
            </a:endParaRPr>
          </a:p>
          <a:p>
            <a:pPr lvl="0">
              <a:buNone/>
            </a:pPr>
            <a:r>
              <a:rPr b="1">
                <a:solidFill>
                  <a:srgbClr val="FF3300"/>
                </a:solidFill>
                <a:sym typeface="宋体" pitchFamily="2" charset="-122"/>
              </a:rPr>
              <a:t>半卷红旗临易水，霜重鼓寒声不起。</a:t>
            </a:r>
            <a:endParaRPr b="1">
              <a:solidFill>
                <a:srgbClr val="FF3300"/>
              </a:solidFill>
              <a:sym typeface="宋体" pitchFamily="2" charset="-122"/>
            </a:endParaRPr>
          </a:p>
          <a:p>
            <a:pPr lvl="0" algn="just">
              <a:lnSpc>
                <a:spcPct val="150000"/>
              </a:lnSpc>
              <a:spcBef>
                <a:spcPct val="0"/>
              </a:spcBef>
              <a:buNone/>
            </a:pPr>
            <a:endParaRPr sz="2800" b="1">
              <a:solidFill>
                <a:srgbClr val="FF3300"/>
              </a:solidFill>
            </a:endParaRPr>
          </a:p>
          <a:p>
            <a:pPr lvl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/>
              <a:t>【理解】</a:t>
            </a:r>
            <a:r>
              <a:rPr lang="zh-CN" altLang="zh-CN" sz="2800" b="1">
                <a:sym typeface="宋体" pitchFamily="2" charset="-122"/>
              </a:rPr>
              <a:t>“半卷红旗”写乘夜奔袭之状，“临易水”既表明交战地点，又暗示将士们壮怀激烈的豪情。接着描写苦战场面：援军到来即投入战争，无奈夜寒霜重，连战鼓也擂不响，渲染了悲壮的气氛。</a:t>
            </a:r>
            <a:endParaRPr lang="zh-CN" altLang="zh-CN" sz="2800" b="1">
              <a:sym typeface="宋体" pitchFamily="2" charset="-122"/>
            </a:endParaRPr>
          </a:p>
          <a:p>
            <a:pPr lvl="0">
              <a:buNone/>
            </a:pPr>
            <a:endParaRPr lang="zh-CN" altLang="zh-CN" sz="2800" b="1">
              <a:sym typeface="宋体" pitchFamily="2" charset="-122"/>
            </a:endParaRPr>
          </a:p>
        </p:txBody>
      </p:sp>
      <p:sp>
        <p:nvSpPr>
          <p:cNvPr id="3072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307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7" name=""/>
          <p:cNvSpPr/>
          <p:nvPr>
            <p:ph type="body" idx="1"/>
          </p:nvPr>
        </p:nvSpPr>
        <p:spPr>
          <a:xfrm>
            <a:off x="179388" y="260350"/>
            <a:ext cx="8507412" cy="5865813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b="1">
                <a:solidFill>
                  <a:srgbClr val="FF3300"/>
                </a:solidFill>
                <a:sym typeface="宋体" pitchFamily="2" charset="-122"/>
              </a:rPr>
              <a:t>报君黄金台上意，提携玉龙为君死。</a:t>
            </a:r>
            <a:endParaRPr b="1">
              <a:solidFill>
                <a:srgbClr val="FF3300"/>
              </a:solidFill>
              <a:sym typeface="宋体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endParaRPr b="1">
              <a:solidFill>
                <a:srgbClr val="FF3300"/>
              </a:solidFill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/>
              <a:t>【赏析】</a:t>
            </a:r>
            <a:r>
              <a:rPr lang="zh-CN" altLang="zh-CN" sz="2800" b="1">
                <a:solidFill>
                  <a:srgbClr val="FF0000"/>
                </a:solidFill>
              </a:rPr>
              <a:t>用典</a:t>
            </a:r>
            <a:r>
              <a:rPr lang="zh-CN" altLang="zh-CN" sz="2800" b="1"/>
              <a:t>，用燕昭王黄金台上招揽天下之士的典故，写出了将士们报效朝廷的决心，表达了诗人忘身报国的爱国主义情怀，含蓄点明主旨，是全篇的点睛之笔。</a:t>
            </a:r>
            <a:endParaRPr lang="zh-CN" altLang="zh-CN" sz="2800" b="1"/>
          </a:p>
          <a:p>
            <a:pPr lvl="0">
              <a:buNone/>
            </a:pPr>
            <a:endParaRPr sz="2800" b="1">
              <a:sym typeface="宋体" pitchFamily="2" charset="-122"/>
            </a:endParaRPr>
          </a:p>
        </p:txBody>
      </p:sp>
      <p:sp>
        <p:nvSpPr>
          <p:cNvPr id="3174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3174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1" name=""/>
          <p:cNvSpPr/>
          <p:nvPr>
            <p:ph type="body" idx="1"/>
          </p:nvPr>
        </p:nvSpPr>
        <p:spPr>
          <a:xfrm>
            <a:off x="179388" y="188913"/>
            <a:ext cx="8507412" cy="593725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b="1"/>
              <a:t>【主旨】</a:t>
            </a:r>
            <a:endParaRPr lang="zh-CN" altLang="zh-CN" b="1"/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endParaRPr lang="zh-CN" altLang="zh-CN" b="1"/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b="1"/>
              <a:t>   这是一首以战争为背景和主题的抒情诗，诗人极其凝练地概括了战争的艰苦性，高度赞扬了官军将士们艰苦卓绝的斗争精神，</a:t>
            </a:r>
            <a:r>
              <a:rPr lang="zh-CN" altLang="zh-CN" b="1">
                <a:solidFill>
                  <a:srgbClr val="0000CC"/>
                </a:solidFill>
              </a:rPr>
              <a:t>表达了全体官军将士誓死报国的决心，也反映了诗人立志报国的愿望。</a:t>
            </a:r>
            <a:endParaRPr lang="zh-CN" altLang="zh-CN" b="1">
              <a:solidFill>
                <a:srgbClr val="0000CC"/>
              </a:solidFill>
            </a:endParaRPr>
          </a:p>
          <a:p>
            <a:pPr lvl="0">
              <a:buNone/>
            </a:pPr>
            <a:endParaRPr lang="zh-CN" altLang="zh-CN" b="1">
              <a:solidFill>
                <a:srgbClr val="0000CC"/>
              </a:solidFill>
            </a:endParaRPr>
          </a:p>
        </p:txBody>
      </p:sp>
      <p:sp>
        <p:nvSpPr>
          <p:cNvPr id="3277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3277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8" name=""/>
          <p:cNvSpPr/>
          <p:nvPr>
            <p:ph type="body" idx="1"/>
          </p:nvPr>
        </p:nvSpPr>
        <p:spPr>
          <a:xfrm>
            <a:off x="395288" y="620713"/>
            <a:ext cx="8291512" cy="550545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endParaRPr b="1"/>
          </a:p>
          <a:p>
            <a:pPr lvl="0">
              <a:buNone/>
            </a:pPr>
            <a:r>
              <a:rPr b="1"/>
              <a:t>本首诗歌体现出作者对战争的态度：</a:t>
            </a:r>
            <a:endParaRPr b="1"/>
          </a:p>
          <a:p>
            <a:pPr lvl="0">
              <a:buNone/>
            </a:pPr>
            <a:endParaRPr b="1"/>
          </a:p>
          <a:p>
            <a:pPr lvl="0">
              <a:buNone/>
            </a:pPr>
            <a:r>
              <a:rPr b="1"/>
              <a:t>  </a:t>
            </a:r>
            <a:r>
              <a:rPr b="1">
                <a:solidFill>
                  <a:srgbClr val="FF3300"/>
                </a:solidFill>
              </a:rPr>
              <a:t>正面描写战争场面，意在表达对将士们誓死报国的英雄气概。</a:t>
            </a:r>
            <a:endParaRPr b="1">
              <a:solidFill>
                <a:srgbClr val="FF3300"/>
              </a:solidFill>
            </a:endParaRPr>
          </a:p>
          <a:p>
            <a:pPr lvl="0">
              <a:buNone/>
            </a:pPr>
            <a:endParaRPr b="1">
              <a:solidFill>
                <a:srgbClr val="FF3300"/>
              </a:solidFill>
            </a:endParaRPr>
          </a:p>
          <a:p>
            <a:pPr lvl="0">
              <a:buNone/>
            </a:pPr>
            <a:r>
              <a:rPr b="1"/>
              <a:t>             </a:t>
            </a:r>
            <a:endParaRPr sz="2800" b="1">
              <a:solidFill>
                <a:srgbClr val="0000CC"/>
              </a:solidFill>
            </a:endParaRPr>
          </a:p>
        </p:txBody>
      </p:sp>
      <p:sp>
        <p:nvSpPr>
          <p:cNvPr id="6041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6042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5" name=""/>
          <p:cNvSpPr/>
          <p:nvPr>
            <p:ph type="body" idx="1"/>
          </p:nvPr>
        </p:nvSpPr>
        <p:spPr>
          <a:xfrm>
            <a:off x="179388" y="260350"/>
            <a:ext cx="8507412" cy="5865813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b="1"/>
              <a:t>三、《十五从军征》梳理分析</a:t>
            </a:r>
            <a:endParaRPr b="1"/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endParaRPr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sz="2800" b="1">
                <a:solidFill>
                  <a:srgbClr val="FF3300"/>
                </a:solidFill>
                <a:latin typeface="宋体" pitchFamily="2" charset="-122"/>
              </a:rPr>
              <a:t>十五从军征，八十始得归。道逢乡里人</a:t>
            </a:r>
            <a:endParaRPr lang="en-US" altLang="en-US" sz="2800" b="1">
              <a:solidFill>
                <a:srgbClr val="FF3300"/>
              </a:solidFill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endParaRPr sz="2800" b="1">
              <a:solidFill>
                <a:srgbClr val="000000"/>
              </a:solidFill>
              <a:latin typeface="宋体" pitchFamily="2" charset="-122"/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b="1">
                <a:solidFill>
                  <a:srgbClr val="000000"/>
                </a:solidFill>
                <a:latin typeface="宋体" pitchFamily="2" charset="-122"/>
              </a:rPr>
              <a:t>  </a:t>
            </a:r>
            <a:r>
              <a:rPr sz="2800" b="1">
                <a:solidFill>
                  <a:srgbClr val="000000"/>
                </a:solidFill>
                <a:latin typeface="宋体" pitchFamily="2" charset="-122"/>
              </a:rPr>
              <a:t>赏析：运用夸张的修辞手法,“</a:t>
            </a:r>
            <a:r>
              <a:rPr lang="en-US" altLang="en-US" sz="2800" b="1">
                <a:solidFill>
                  <a:srgbClr val="000000"/>
                </a:solidFill>
                <a:latin typeface="宋体" pitchFamily="2" charset="-122"/>
              </a:rPr>
              <a:t>八十”与“十五”相对应,突出老兵“从军征”时间之久;“始得归”与“从军征”相呼应,表明他中途一直未能回来，显示出封建兵役制度的极端不合理，为下文进一步写其悲惨境遇做铺垫。</a:t>
            </a:r>
            <a:endParaRPr lang="en-US" altLang="en-US" sz="2800" b="1"/>
          </a:p>
          <a:p>
            <a:pPr lvl="0">
              <a:buNone/>
            </a:pPr>
            <a:endParaRPr lang="en-US" altLang="en-US" sz="2800" b="1"/>
          </a:p>
        </p:txBody>
      </p:sp>
      <p:sp>
        <p:nvSpPr>
          <p:cNvPr id="3379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3379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9" name=""/>
          <p:cNvSpPr/>
          <p:nvPr>
            <p:ph type="body" idx="1"/>
          </p:nvPr>
        </p:nvSpPr>
        <p:spPr>
          <a:xfrm>
            <a:off x="179388" y="260350"/>
            <a:ext cx="8507412" cy="5865813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b="1">
                <a:solidFill>
                  <a:srgbClr val="000000"/>
                </a:solidFill>
                <a:latin typeface="宋体" pitchFamily="2" charset="-122"/>
              </a:rPr>
              <a:t> </a:t>
            </a:r>
            <a:r>
              <a:rPr lang="en-US" altLang="en-US" b="1">
                <a:solidFill>
                  <a:srgbClr val="FF3300"/>
                </a:solidFill>
                <a:latin typeface="宋体" pitchFamily="2" charset="-122"/>
              </a:rPr>
              <a:t>道逢乡里人：“家中有阿谁？”</a:t>
            </a: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b="1">
                <a:solidFill>
                  <a:srgbClr val="FF3300"/>
                </a:solidFill>
                <a:latin typeface="宋体" pitchFamily="2" charset="-122"/>
              </a:rPr>
              <a:t>“遥看是君家，松柏冢累累。”</a:t>
            </a: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b="1">
                <a:solidFill>
                  <a:srgbClr val="FF3300"/>
                </a:solidFill>
                <a:latin typeface="宋体" pitchFamily="2" charset="-122"/>
              </a:rPr>
              <a:t>  </a:t>
            </a: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b="1">
                <a:solidFill>
                  <a:srgbClr val="000000"/>
                </a:solidFill>
                <a:latin typeface="宋体" pitchFamily="2" charset="-122"/>
              </a:rPr>
              <a:t>  </a:t>
            </a:r>
            <a:r>
              <a:rPr sz="2800" b="1">
                <a:solidFill>
                  <a:srgbClr val="000000"/>
                </a:solidFill>
                <a:latin typeface="宋体" pitchFamily="2" charset="-122"/>
              </a:rPr>
              <a:t>赏析：运用语言描写， </a:t>
            </a:r>
            <a:r>
              <a:rPr lang="zh-CN" altLang="zh-CN" sz="2800" b="1"/>
              <a:t>“遥看”一句运用远景描写，写出了庭院因无人打扫而凄凉破败的景象。选取了象征死亡的松柏、坟墓来暗示老兵亲友的离世。</a:t>
            </a:r>
            <a:endParaRPr lang="en-US" altLang="en-US" sz="2800" b="1"/>
          </a:p>
          <a:p>
            <a:pPr lvl="0">
              <a:buNone/>
            </a:pPr>
            <a:endParaRPr lang="en-US" altLang="en-US" sz="2800" b="1"/>
          </a:p>
        </p:txBody>
      </p:sp>
      <p:sp>
        <p:nvSpPr>
          <p:cNvPr id="3482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3482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7" name=""/>
          <p:cNvSpPr/>
          <p:nvPr>
            <p:ph type="body" idx="1"/>
          </p:nvPr>
        </p:nvSpPr>
        <p:spPr>
          <a:xfrm>
            <a:off x="250825" y="333375"/>
            <a:ext cx="8642350" cy="6264275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sz="2800" b="1"/>
              <a:t>   根据河南省中招语文考试标准，与“战争”有关的古诗词曲共五首，分别为：</a:t>
            </a:r>
            <a:endParaRPr sz="2800" b="1"/>
          </a:p>
          <a:p>
            <a:pPr lvl="0">
              <a:buNone/>
            </a:pPr>
            <a:endParaRPr sz="2800" b="1"/>
          </a:p>
          <a:p>
            <a:pPr lvl="0">
              <a:buNone/>
            </a:pPr>
            <a:r>
              <a:rPr sz="2800" b="1">
                <a:solidFill>
                  <a:srgbClr val="0000CC"/>
                </a:solidFill>
              </a:rPr>
              <a:t>1.《木兰诗》</a:t>
            </a:r>
            <a:endParaRPr sz="2800" b="1">
              <a:solidFill>
                <a:srgbClr val="0000CC"/>
              </a:solidFill>
            </a:endParaRPr>
          </a:p>
          <a:p>
            <a:pPr lvl="0">
              <a:buNone/>
            </a:pPr>
            <a:endParaRPr sz="2800" b="1">
              <a:solidFill>
                <a:srgbClr val="0000CC"/>
              </a:solidFill>
            </a:endParaRPr>
          </a:p>
          <a:p>
            <a:pPr lvl="0">
              <a:buNone/>
            </a:pPr>
            <a:r>
              <a:rPr sz="2800" b="1">
                <a:solidFill>
                  <a:srgbClr val="0000CC"/>
                </a:solidFill>
              </a:rPr>
              <a:t>2.《雁门太守行》</a:t>
            </a:r>
            <a:endParaRPr sz="2800" b="1">
              <a:solidFill>
                <a:srgbClr val="0000CC"/>
              </a:solidFill>
            </a:endParaRPr>
          </a:p>
          <a:p>
            <a:pPr lvl="0">
              <a:buNone/>
            </a:pPr>
            <a:endParaRPr sz="2800" b="1">
              <a:solidFill>
                <a:srgbClr val="0000CC"/>
              </a:solidFill>
            </a:endParaRPr>
          </a:p>
          <a:p>
            <a:pPr lvl="0">
              <a:buNone/>
            </a:pPr>
            <a:r>
              <a:rPr sz="2800" b="1">
                <a:solidFill>
                  <a:srgbClr val="0000CC"/>
                </a:solidFill>
              </a:rPr>
              <a:t>3.《十五从军征》</a:t>
            </a:r>
            <a:endParaRPr sz="2800" b="1">
              <a:solidFill>
                <a:srgbClr val="0000CC"/>
              </a:solidFill>
            </a:endParaRPr>
          </a:p>
          <a:p>
            <a:pPr lvl="0">
              <a:buNone/>
            </a:pPr>
            <a:endParaRPr sz="2800" b="1">
              <a:solidFill>
                <a:srgbClr val="0000CC"/>
              </a:solidFill>
            </a:endParaRPr>
          </a:p>
          <a:p>
            <a:pPr lvl="0">
              <a:buNone/>
            </a:pPr>
            <a:r>
              <a:rPr sz="2800" b="1">
                <a:solidFill>
                  <a:srgbClr val="0000CC"/>
                </a:solidFill>
              </a:rPr>
              <a:t>4.《破阵子 为陈同甫赋壮词以寄之》</a:t>
            </a:r>
            <a:endParaRPr sz="2800" b="1">
              <a:solidFill>
                <a:srgbClr val="0000CC"/>
              </a:solidFill>
            </a:endParaRPr>
          </a:p>
          <a:p>
            <a:pPr lvl="0">
              <a:buNone/>
            </a:pPr>
            <a:endParaRPr sz="2800" b="1">
              <a:solidFill>
                <a:srgbClr val="0000CC"/>
              </a:solidFill>
            </a:endParaRPr>
          </a:p>
          <a:p>
            <a:pPr lvl="0">
              <a:buNone/>
            </a:pPr>
            <a:r>
              <a:rPr sz="2800" b="1">
                <a:solidFill>
                  <a:srgbClr val="0000CC"/>
                </a:solidFill>
              </a:rPr>
              <a:t>5.《春望》</a:t>
            </a:r>
            <a:endParaRPr sz="2800" b="1">
              <a:solidFill>
                <a:srgbClr val="0000CC"/>
              </a:solidFill>
            </a:endParaRPr>
          </a:p>
          <a:p>
            <a:pPr lvl="0">
              <a:buNone/>
            </a:pPr>
            <a:endParaRPr sz="2800" b="1">
              <a:solidFill>
                <a:srgbClr val="0000CC"/>
              </a:solidFill>
            </a:endParaRPr>
          </a:p>
        </p:txBody>
      </p:sp>
      <p:sp>
        <p:nvSpPr>
          <p:cNvPr id="2150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2150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3" name=""/>
          <p:cNvSpPr/>
          <p:nvPr>
            <p:ph type="body" idx="1"/>
          </p:nvPr>
        </p:nvSpPr>
        <p:spPr>
          <a:xfrm>
            <a:off x="179388" y="188913"/>
            <a:ext cx="8507412" cy="593725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endParaRPr b="1">
              <a:solidFill>
                <a:srgbClr val="000000"/>
              </a:solidFill>
              <a:latin typeface="宋体" pitchFamily="2" charset="-122"/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endParaRPr b="1">
              <a:solidFill>
                <a:srgbClr val="000000"/>
              </a:solidFill>
              <a:latin typeface="宋体" pitchFamily="2" charset="-122"/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b="1">
                <a:solidFill>
                  <a:srgbClr val="000000"/>
                </a:solidFill>
                <a:latin typeface="宋体" pitchFamily="2" charset="-122"/>
              </a:rPr>
              <a:t>    </a:t>
            </a:r>
            <a:r>
              <a:rPr lang="en-US" altLang="en-US" b="1">
                <a:solidFill>
                  <a:srgbClr val="FF3300"/>
                </a:solidFill>
                <a:latin typeface="宋体" pitchFamily="2" charset="-122"/>
              </a:rPr>
              <a:t>兔从狗窦入，雉从梁上飞。</a:t>
            </a: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b="1">
                <a:solidFill>
                  <a:srgbClr val="FF3300"/>
                </a:solidFill>
                <a:latin typeface="宋体" pitchFamily="2" charset="-122"/>
              </a:rPr>
              <a:t>    中庭生旅谷，井上生旅葵。</a:t>
            </a:r>
            <a:endParaRPr lang="en-US" altLang="en-US" sz="1400">
              <a:solidFill>
                <a:srgbClr val="FF3300"/>
              </a:solidFill>
            </a:endParaRPr>
          </a:p>
          <a:p>
            <a:pPr lvl="0">
              <a:buNone/>
            </a:pPr>
            <a:endParaRPr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buNone/>
            </a:pPr>
            <a:r>
              <a:rPr b="1">
                <a:solidFill>
                  <a:srgbClr val="000000"/>
                </a:solidFill>
                <a:latin typeface="宋体" pitchFamily="2" charset="-122"/>
              </a:rPr>
              <a:t>  </a:t>
            </a:r>
            <a:r>
              <a:rPr sz="2800" b="1">
                <a:solidFill>
                  <a:srgbClr val="000000"/>
                </a:solidFill>
                <a:latin typeface="宋体" pitchFamily="2" charset="-122"/>
              </a:rPr>
              <a:t>赏析：</a:t>
            </a:r>
            <a:r>
              <a:rPr sz="2800" b="1"/>
              <a:t>运用</a:t>
            </a:r>
            <a:r>
              <a:rPr lang="zh-CN" altLang="zh-CN" sz="2800" b="1">
                <a:solidFill>
                  <a:srgbClr val="FF0000"/>
                </a:solidFill>
              </a:rPr>
              <a:t>白描手法</a:t>
            </a:r>
            <a:r>
              <a:rPr lang="zh-CN" altLang="zh-CN" sz="2800" b="1"/>
              <a:t>，通过近景描写，描绘了一幅荒凉破败的景象，从侧面表现出主人公从军时间之久，物是人非，揭露战争给人民带来的深重灾难。</a:t>
            </a:r>
            <a:endParaRPr lang="zh-CN" altLang="zh-CN" sz="2800" b="1"/>
          </a:p>
        </p:txBody>
      </p:sp>
      <p:sp>
        <p:nvSpPr>
          <p:cNvPr id="3584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3584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7" name=""/>
          <p:cNvSpPr/>
          <p:nvPr>
            <p:ph type="body" idx="1"/>
          </p:nvPr>
        </p:nvSpPr>
        <p:spPr>
          <a:xfrm>
            <a:off x="179388" y="188913"/>
            <a:ext cx="8507412" cy="593725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endParaRPr b="1">
              <a:solidFill>
                <a:srgbClr val="000000"/>
              </a:solidFill>
              <a:latin typeface="宋体" pitchFamily="2" charset="-122"/>
            </a:endParaRPr>
          </a:p>
          <a:p>
            <a:pPr lvl="0">
              <a:buNone/>
            </a:pPr>
            <a:r>
              <a:rPr b="1">
                <a:solidFill>
                  <a:srgbClr val="000000"/>
                </a:solidFill>
                <a:latin typeface="宋体" pitchFamily="2" charset="-122"/>
              </a:rPr>
              <a:t>   </a:t>
            </a:r>
            <a:r>
              <a:rPr lang="en-US" altLang="en-US" b="1">
                <a:solidFill>
                  <a:srgbClr val="FF3300"/>
                </a:solidFill>
                <a:latin typeface="宋体" pitchFamily="2" charset="-122"/>
              </a:rPr>
              <a:t>舂谷持作饭，采葵持作羹。</a:t>
            </a: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buNone/>
            </a:pPr>
            <a:r>
              <a:rPr lang="en-US" altLang="en-US" b="1">
                <a:solidFill>
                  <a:srgbClr val="FF3300"/>
                </a:solidFill>
                <a:latin typeface="宋体" pitchFamily="2" charset="-122"/>
              </a:rPr>
              <a:t>   羹饭一时熟，不知饴阿谁。</a:t>
            </a: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buNone/>
            </a:pP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sz="2800" b="1">
                <a:solidFill>
                  <a:srgbClr val="000000"/>
                </a:solidFill>
                <a:latin typeface="宋体" pitchFamily="2" charset="-122"/>
              </a:rPr>
              <a:t>赏析：运用动作描写,</a:t>
            </a:r>
            <a:r>
              <a:rPr lang="en-US" altLang="en-US" sz="2800" b="1">
                <a:solidFill>
                  <a:srgbClr val="000000"/>
                </a:solidFill>
                <a:latin typeface="宋体" pitchFamily="2" charset="-122"/>
              </a:rPr>
              <a:t>描写了老兵在家中做饭,做完却无人共享的场景,生动地表现出老兵的悲痛欲绝、孤苦伶仃。</a:t>
            </a:r>
            <a:endParaRPr lang="en-US" altLang="en-US" sz="2800"/>
          </a:p>
          <a:p>
            <a:pPr lvl="0">
              <a:buNone/>
            </a:pPr>
            <a:endParaRPr sz="2800" b="1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686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3686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1" name=""/>
          <p:cNvSpPr/>
          <p:nvPr>
            <p:ph type="body" idx="1"/>
          </p:nvPr>
        </p:nvSpPr>
        <p:spPr>
          <a:xfrm>
            <a:off x="179388" y="260350"/>
            <a:ext cx="8507412" cy="5865813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endParaRPr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buNone/>
            </a:pPr>
            <a:r>
              <a:rPr lang="en-US" altLang="en-US" b="1">
                <a:solidFill>
                  <a:srgbClr val="FF3300"/>
                </a:solidFill>
                <a:latin typeface="宋体" pitchFamily="2" charset="-122"/>
              </a:rPr>
              <a:t>出门东向看，泪落沾我衣。</a:t>
            </a: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buNone/>
            </a:pP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b="1">
                <a:solidFill>
                  <a:srgbClr val="000000"/>
                </a:solidFill>
                <a:latin typeface="宋体" pitchFamily="2" charset="-122"/>
              </a:rPr>
              <a:t>  </a:t>
            </a:r>
            <a:r>
              <a:rPr sz="2800" b="1">
                <a:solidFill>
                  <a:srgbClr val="000000"/>
                </a:solidFill>
                <a:latin typeface="宋体" pitchFamily="2" charset="-122"/>
              </a:rPr>
              <a:t>赏析：</a:t>
            </a:r>
            <a:r>
              <a:rPr lang="zh-CN" altLang="zh-CN" sz="2800" b="1"/>
              <a:t>运用</a:t>
            </a:r>
            <a:r>
              <a:rPr lang="zh-CN" altLang="zh-CN" sz="2800" b="1">
                <a:solidFill>
                  <a:srgbClr val="FF0000"/>
                </a:solidFill>
              </a:rPr>
              <a:t>细节描写</a:t>
            </a:r>
            <a:r>
              <a:rPr lang="zh-CN" altLang="zh-CN" sz="2800" b="1"/>
              <a:t>，将举目无亲、孤身一人的老兵形象刻画得栩栩如生，将其悲痛欲绝的茫然之情抒发得淋漓尽致。</a:t>
            </a:r>
            <a:endParaRPr lang="zh-CN" altLang="zh-CN" sz="2800" b="1"/>
          </a:p>
          <a:p>
            <a:pPr lvl="0">
              <a:buNone/>
            </a:pPr>
            <a:endParaRPr sz="2800" b="1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789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3789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5" name="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b="1">
                <a:solidFill>
                  <a:srgbClr val="000000"/>
                </a:solidFill>
              </a:rPr>
              <a:t>主题思想</a:t>
            </a:r>
            <a:endParaRPr b="1"/>
          </a:p>
          <a:p>
            <a:pPr lvl="0">
              <a:buNone/>
            </a:pPr>
            <a:endParaRPr b="1">
              <a:solidFill>
                <a:srgbClr val="000000"/>
              </a:solidFill>
            </a:endParaRPr>
          </a:p>
          <a:p>
            <a:pPr lvl="0">
              <a:buNone/>
            </a:pPr>
            <a:r>
              <a:rPr b="1">
                <a:solidFill>
                  <a:srgbClr val="000000"/>
                </a:solidFill>
              </a:rPr>
              <a:t>    本诗借一个老兵退伍回家后的见闻，表现他的孤独和凄凉，表达了对封建社会不合理的兵役制度的控诉，反映了百姓在战乱社会中的痛苦。</a:t>
            </a:r>
            <a:endParaRPr b="1"/>
          </a:p>
          <a:p>
            <a:pPr lvl="0"/>
            <a:endParaRPr b="1"/>
          </a:p>
          <a:p>
            <a:pPr lvl="0">
              <a:buNone/>
            </a:pPr>
            <a:endParaRPr b="1"/>
          </a:p>
        </p:txBody>
      </p:sp>
      <p:sp>
        <p:nvSpPr>
          <p:cNvPr id="389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389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3" name=""/>
          <p:cNvSpPr/>
          <p:nvPr>
            <p:ph type="body" idx="1"/>
          </p:nvPr>
        </p:nvSpPr>
        <p:spPr>
          <a:xfrm>
            <a:off x="179388" y="404813"/>
            <a:ext cx="8507412" cy="572135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b="1"/>
              <a:t>本诗表达作者对战争的态度：</a:t>
            </a:r>
            <a:endParaRPr b="1"/>
          </a:p>
          <a:p>
            <a:pPr lvl="0">
              <a:buNone/>
            </a:pPr>
            <a:endParaRPr b="1"/>
          </a:p>
          <a:p>
            <a:pPr lvl="0">
              <a:buNone/>
            </a:pPr>
            <a:r>
              <a:rPr b="1"/>
              <a:t>   </a:t>
            </a:r>
            <a:r>
              <a:rPr b="1">
                <a:solidFill>
                  <a:srgbClr val="FF3300"/>
                </a:solidFill>
              </a:rPr>
              <a:t>借封建社会不合理的兵役制度，从侧面表现出对残酷战争的批判。</a:t>
            </a:r>
            <a:endParaRPr b="1">
              <a:solidFill>
                <a:srgbClr val="FF3300"/>
              </a:solidFill>
            </a:endParaRPr>
          </a:p>
          <a:p>
            <a:pPr lvl="0">
              <a:buNone/>
            </a:pPr>
            <a:endParaRPr b="1">
              <a:solidFill>
                <a:srgbClr val="FF3300"/>
              </a:solidFill>
            </a:endParaRPr>
          </a:p>
        </p:txBody>
      </p:sp>
      <p:sp>
        <p:nvSpPr>
          <p:cNvPr id="5632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63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9" name=""/>
          <p:cNvSpPr/>
          <p:nvPr>
            <p:ph type="body" idx="1"/>
          </p:nvPr>
        </p:nvSpPr>
        <p:spPr>
          <a:xfrm>
            <a:off x="179388" y="333375"/>
            <a:ext cx="8507412" cy="5792788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sz="2800" b="1"/>
              <a:t>四、《破阵子 为陈同甫赋壮词以寄之》梳理分析</a:t>
            </a:r>
            <a:endParaRPr sz="2800" b="1"/>
          </a:p>
          <a:p>
            <a:pPr lvl="0">
              <a:buNone/>
            </a:pPr>
            <a:endParaRPr sz="2800" b="1">
              <a:solidFill>
                <a:srgbClr val="000000"/>
              </a:solidFill>
              <a:latin typeface="宋体" pitchFamily="2" charset="-122"/>
            </a:endParaRPr>
          </a:p>
          <a:p>
            <a:pPr lvl="0">
              <a:buNone/>
            </a:pPr>
            <a:r>
              <a:rPr sz="3200" b="1">
                <a:solidFill>
                  <a:srgbClr val="000000"/>
                </a:solidFill>
                <a:latin typeface="宋体" pitchFamily="2" charset="-122"/>
              </a:rPr>
              <a:t> </a:t>
            </a:r>
            <a:r>
              <a:rPr lang="en-US" altLang="en-US" sz="2800" b="1">
                <a:solidFill>
                  <a:srgbClr val="FF3300"/>
                </a:solidFill>
                <a:latin typeface="宋体" pitchFamily="2" charset="-122"/>
              </a:rPr>
              <a:t>醉里挑灯看剑，梦回吹角连营。</a:t>
            </a:r>
            <a:endParaRPr lang="en-US" altLang="en-US" sz="2800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buNone/>
            </a:pPr>
            <a:endParaRPr sz="2800" b="1">
              <a:solidFill>
                <a:srgbClr val="000000"/>
              </a:solidFill>
              <a:latin typeface="宋体" pitchFamily="2" charset="-122"/>
            </a:endParaRPr>
          </a:p>
          <a:p>
            <a:pPr lvl="0">
              <a:buNone/>
            </a:pPr>
            <a:r>
              <a:rPr sz="2800" b="1">
                <a:solidFill>
                  <a:srgbClr val="000000"/>
                </a:solidFill>
                <a:latin typeface="宋体" pitchFamily="2" charset="-122"/>
              </a:rPr>
              <a:t>赏析：虚实结合。实写词人醉后灯下“看剑”，虚写“梦回”军营生活及“点兵出征”的场景，描绘了一幅词人曾经历过的军旅生活之景，刻画一个落魄的将军形象，表达作者对战场生活的眷恋。</a:t>
            </a:r>
            <a:endParaRPr sz="2800"/>
          </a:p>
          <a:p>
            <a:pPr lvl="0">
              <a:buNone/>
            </a:pPr>
            <a:endParaRPr sz="2800"/>
          </a:p>
          <a:p>
            <a:pPr lvl="0">
              <a:buNone/>
            </a:pPr>
            <a:endParaRPr sz="2800" b="1">
              <a:solidFill>
                <a:srgbClr val="000000"/>
              </a:solidFill>
              <a:latin typeface="宋体" pitchFamily="2" charset="-122"/>
            </a:endParaRPr>
          </a:p>
          <a:p>
            <a:pPr lvl="0">
              <a:buNone/>
            </a:pPr>
            <a:r>
              <a:rPr sz="3200" b="1">
                <a:solidFill>
                  <a:srgbClr val="000000"/>
                </a:solidFill>
                <a:latin typeface="宋体" pitchFamily="2" charset="-122"/>
              </a:rPr>
              <a:t> </a:t>
            </a:r>
            <a:endParaRPr sz="3200" b="1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994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3994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3" name=""/>
          <p:cNvSpPr/>
          <p:nvPr>
            <p:ph type="body" idx="1"/>
          </p:nvPr>
        </p:nvSpPr>
        <p:spPr>
          <a:xfrm>
            <a:off x="179388" y="260350"/>
            <a:ext cx="8507412" cy="5865813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endParaRPr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buNone/>
            </a:pPr>
            <a:r>
              <a:rPr b="1">
                <a:solidFill>
                  <a:srgbClr val="FF3300"/>
                </a:solidFill>
                <a:latin typeface="宋体" pitchFamily="2" charset="-122"/>
              </a:rPr>
              <a:t>  </a:t>
            </a:r>
            <a:r>
              <a:rPr lang="en-US" altLang="en-US" b="1">
                <a:solidFill>
                  <a:srgbClr val="FF3300"/>
                </a:solidFill>
                <a:latin typeface="宋体" pitchFamily="2" charset="-122"/>
              </a:rPr>
              <a:t>八百里分麾下炙，五十弦翻塞外声。</a:t>
            </a: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buNone/>
            </a:pPr>
            <a:endParaRPr b="1">
              <a:solidFill>
                <a:srgbClr val="000000"/>
              </a:solidFill>
              <a:latin typeface="宋体" pitchFamily="2" charset="-122"/>
            </a:endParaRPr>
          </a:p>
          <a:p>
            <a:pPr lvl="0">
              <a:buNone/>
            </a:pPr>
            <a:r>
              <a:rPr b="1">
                <a:solidFill>
                  <a:srgbClr val="000000"/>
                </a:solidFill>
                <a:latin typeface="宋体" pitchFamily="2" charset="-122"/>
              </a:rPr>
              <a:t>  </a:t>
            </a:r>
            <a:r>
              <a:rPr sz="2800" b="1">
                <a:solidFill>
                  <a:srgbClr val="000000"/>
                </a:solidFill>
                <a:latin typeface="宋体" pitchFamily="2" charset="-122"/>
              </a:rPr>
              <a:t>赏析： 用对偶修辞描写士兵欢欣鼓舞、演奏战斗乐曲的场面,表现了雄壮的军容和士兵们高昂的战斗精神。“八百里”一句用晋王恺有良牛的典故，“五十弦”一句用素女鼓五十弦瑟的典故，烘托出一种豪迈热烈的军营氛围;与“吹角连营”相呼应,营造雄浑阔大的意境</a:t>
            </a:r>
            <a:endParaRPr sz="2800" b="1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096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409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7" name=""/>
          <p:cNvSpPr/>
          <p:nvPr>
            <p:ph type="body" idx="1"/>
          </p:nvPr>
        </p:nvSpPr>
        <p:spPr>
          <a:xfrm>
            <a:off x="250825" y="333375"/>
            <a:ext cx="8435975" cy="5792788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b="1">
                <a:solidFill>
                  <a:srgbClr val="000000"/>
                </a:solidFill>
                <a:latin typeface="宋体" pitchFamily="2" charset="-122"/>
              </a:rPr>
              <a:t>   </a:t>
            </a:r>
            <a:r>
              <a:rPr lang="en-US" altLang="en-US" b="1">
                <a:solidFill>
                  <a:srgbClr val="FF3300"/>
                </a:solidFill>
                <a:latin typeface="宋体" pitchFamily="2" charset="-122"/>
              </a:rPr>
              <a:t>沙场秋点兵。</a:t>
            </a: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buNone/>
            </a:pP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buNone/>
            </a:pPr>
            <a:endParaRPr sz="2800" b="1">
              <a:solidFill>
                <a:srgbClr val="000000"/>
              </a:solidFill>
              <a:latin typeface="宋体" pitchFamily="2" charset="-122"/>
            </a:endParaRPr>
          </a:p>
          <a:p>
            <a:pPr lvl="0">
              <a:buNone/>
            </a:pPr>
            <a:r>
              <a:rPr sz="2800" b="1">
                <a:solidFill>
                  <a:srgbClr val="000000"/>
                </a:solidFill>
                <a:latin typeface="宋体" pitchFamily="2" charset="-122"/>
              </a:rPr>
              <a:t>  赏析：“秋”字点明了肃杀的气氛和作战的季节,渲染了出征前悲壮的气氛；“点”字写得肃穆威严，展现了一位豪气满怀、临敌出征的将军形象，隐含着词人仍怀念军中生活,渴望再次从军杀敌、建功立业的抱负。</a:t>
            </a:r>
            <a:endParaRPr sz="2800" b="1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198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4198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1" name=""/>
          <p:cNvSpPr/>
          <p:nvPr>
            <p:ph type="body" idx="1"/>
          </p:nvPr>
        </p:nvSpPr>
        <p:spPr>
          <a:xfrm>
            <a:off x="179388" y="260350"/>
            <a:ext cx="8507412" cy="5865813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endParaRPr b="1">
              <a:solidFill>
                <a:srgbClr val="000000"/>
              </a:solidFill>
              <a:latin typeface="宋体" pitchFamily="2" charset="-122"/>
            </a:endParaRPr>
          </a:p>
          <a:p>
            <a:pPr lvl="0">
              <a:buNone/>
            </a:pPr>
            <a:r>
              <a:rPr b="1">
                <a:solidFill>
                  <a:srgbClr val="000000"/>
                </a:solidFill>
                <a:latin typeface="宋体" pitchFamily="2" charset="-122"/>
              </a:rPr>
              <a:t>  </a:t>
            </a:r>
            <a:r>
              <a:rPr lang="en-US" altLang="en-US" b="1">
                <a:solidFill>
                  <a:srgbClr val="FF3300"/>
                </a:solidFill>
                <a:latin typeface="宋体" pitchFamily="2" charset="-122"/>
              </a:rPr>
              <a:t>马作的卢飞快，弓如霹雳弦惊。</a:t>
            </a: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buNone/>
            </a:pP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buNone/>
            </a:pPr>
            <a:r>
              <a:rPr b="1">
                <a:solidFill>
                  <a:srgbClr val="000000"/>
                </a:solidFill>
                <a:latin typeface="宋体" pitchFamily="2" charset="-122"/>
              </a:rPr>
              <a:t>  </a:t>
            </a:r>
            <a:r>
              <a:rPr sz="2800" b="1">
                <a:solidFill>
                  <a:srgbClr val="000000"/>
                </a:solidFill>
                <a:latin typeface="宋体" pitchFamily="2" charset="-122"/>
              </a:rPr>
              <a:t>赏析：运用夸张、比喻的修辞，从视觉和听觉两个方面，生动地再现了紧张而激烈的战斗场面，刻画了一个冲锋陷阵、杀敌立功的将军形象。</a:t>
            </a:r>
            <a:endParaRPr sz="2800" b="1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30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430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5" name=""/>
          <p:cNvSpPr/>
          <p:nvPr>
            <p:ph type="body" idx="1"/>
          </p:nvPr>
        </p:nvSpPr>
        <p:spPr>
          <a:xfrm>
            <a:off x="179388" y="404813"/>
            <a:ext cx="8507412" cy="572135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endParaRPr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buNone/>
            </a:pPr>
            <a:endParaRPr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buNone/>
            </a:pPr>
            <a:r>
              <a:rPr b="1">
                <a:solidFill>
                  <a:srgbClr val="FF3300"/>
                </a:solidFill>
                <a:latin typeface="宋体" pitchFamily="2" charset="-122"/>
              </a:rPr>
              <a:t>  </a:t>
            </a:r>
            <a:r>
              <a:rPr lang="en-US" altLang="en-US" b="1">
                <a:solidFill>
                  <a:srgbClr val="FF3300"/>
                </a:solidFill>
                <a:latin typeface="宋体" pitchFamily="2" charset="-122"/>
              </a:rPr>
              <a:t>了却君王天下事，赢得生前身后名。</a:t>
            </a: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buNone/>
            </a:pP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buNone/>
            </a:pPr>
            <a:r>
              <a:rPr b="1">
                <a:solidFill>
                  <a:srgbClr val="000000"/>
                </a:solidFill>
                <a:latin typeface="宋体" pitchFamily="2" charset="-122"/>
              </a:rPr>
              <a:t> </a:t>
            </a:r>
            <a:r>
              <a:rPr sz="2800" b="1">
                <a:solidFill>
                  <a:srgbClr val="000000"/>
                </a:solidFill>
                <a:latin typeface="宋体" pitchFamily="2" charset="-122"/>
              </a:rPr>
              <a:t>赏析：寄寓读书人的共同理想，直抒胸臆,表现了词人渴望率师北伐、收复失地的美好愿望，表达了词人的爱国激情和雄心壮志。</a:t>
            </a:r>
            <a:endParaRPr sz="2800" b="1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40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440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1" name=""/>
          <p:cNvSpPr/>
          <p:nvPr>
            <p:ph type="body" idx="1"/>
          </p:nvPr>
        </p:nvSpPr>
        <p:spPr>
          <a:xfrm>
            <a:off x="179388" y="260350"/>
            <a:ext cx="8713787" cy="6192838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sz="2800" b="1"/>
              <a:t>一、《木兰诗》梳理分析：</a:t>
            </a:r>
            <a:endParaRPr sz="2800" b="1"/>
          </a:p>
          <a:p>
            <a:pPr lvl="0">
              <a:buNone/>
            </a:pPr>
            <a:r>
              <a:rPr sz="2800" b="1">
                <a:solidFill>
                  <a:srgbClr val="00B050"/>
                </a:solidFill>
                <a:sym typeface="宋体" pitchFamily="2" charset="-122"/>
              </a:rPr>
              <a:t>    </a:t>
            </a:r>
            <a:endParaRPr sz="2800" b="1">
              <a:solidFill>
                <a:srgbClr val="00B050"/>
              </a:solidFill>
              <a:sym typeface="宋体" pitchFamily="2" charset="-122"/>
            </a:endParaRPr>
          </a:p>
          <a:p>
            <a:pPr lvl="0">
              <a:buNone/>
            </a:pPr>
            <a:r>
              <a:rPr sz="2800" b="1">
                <a:solidFill>
                  <a:srgbClr val="0000CC"/>
                </a:solidFill>
                <a:sym typeface="宋体" pitchFamily="2" charset="-122"/>
              </a:rPr>
              <a:t>   唧唧复唧唧，木兰当户织。不闻机杼声，唯闻女叹息。问女何所思，问女何所忆。女亦无所思，女亦无所忆。昨夜见军帖，可汗大点兵，军书十二卷，卷卷有爷名。阿爷无大儿，木兰无长兄，愿为市鞍马，从此替爷征。</a:t>
            </a:r>
            <a:endParaRPr sz="2800" b="1">
              <a:solidFill>
                <a:srgbClr val="0000CC"/>
              </a:solidFill>
              <a:sym typeface="宋体" pitchFamily="2" charset="-122"/>
            </a:endParaRPr>
          </a:p>
          <a:p>
            <a:pPr lvl="0">
              <a:buNone/>
            </a:pPr>
            <a:endParaRPr sz="2800" b="1">
              <a:solidFill>
                <a:srgbClr val="0000CC"/>
              </a:solidFill>
              <a:sym typeface="宋体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/>
              <a:t>【赏析】运用</a:t>
            </a:r>
            <a:r>
              <a:rPr lang="zh-CN" altLang="zh-CN" sz="2800" b="1">
                <a:solidFill>
                  <a:srgbClr val="FF0000"/>
                </a:solidFill>
              </a:rPr>
              <a:t>起兴</a:t>
            </a:r>
            <a:r>
              <a:rPr lang="zh-CN" altLang="zh-CN" sz="2800" b="1"/>
              <a:t>手法，以“唧唧复唧唧”声开篇，写木兰停机叹息，无心织布，</a:t>
            </a:r>
            <a:r>
              <a:rPr lang="zh-CN" altLang="zh-CN" sz="2800" b="1">
                <a:solidFill>
                  <a:srgbClr val="FF3300"/>
                </a:solidFill>
              </a:rPr>
              <a:t>设置悬念</a:t>
            </a:r>
            <a:r>
              <a:rPr lang="zh-CN" altLang="zh-CN" sz="2800" b="1"/>
              <a:t>。木兰之所以“叹息”，是因为天子征兵，父亲在被征之列，父亲既已年老，家中又无长男，于是决定代父从军。</a:t>
            </a:r>
            <a:endParaRPr lang="zh-CN" altLang="zh-CN" sz="2800" b="1"/>
          </a:p>
          <a:p>
            <a:pPr lvl="0">
              <a:buNone/>
            </a:pPr>
            <a:endParaRPr sz="2800">
              <a:sym typeface="宋体" pitchFamily="2" charset="-122"/>
            </a:endParaRPr>
          </a:p>
        </p:txBody>
      </p:sp>
      <p:sp>
        <p:nvSpPr>
          <p:cNvPr id="2253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2253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9" name=""/>
          <p:cNvSpPr/>
          <p:nvPr>
            <p:ph type="body" idx="1"/>
          </p:nvPr>
        </p:nvSpPr>
        <p:spPr>
          <a:xfrm>
            <a:off x="250825" y="260350"/>
            <a:ext cx="8435975" cy="5865813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90000"/>
              </a:lnSpc>
              <a:buNone/>
            </a:pPr>
            <a:r>
              <a:rPr lang="en-US" altLang="en-US" b="1">
                <a:solidFill>
                  <a:srgbClr val="FF3300"/>
                </a:solidFill>
                <a:latin typeface="宋体" pitchFamily="2" charset="-122"/>
              </a:rPr>
              <a:t>可怜白发生！</a:t>
            </a:r>
            <a:endParaRPr lang="en-US" altLang="en-US" b="1">
              <a:solidFill>
                <a:srgbClr val="FF3300"/>
              </a:solidFill>
              <a:latin typeface="宋体" pitchFamily="2" charset="-122"/>
            </a:endParaRPr>
          </a:p>
          <a:p>
            <a:pPr lvl="0">
              <a:lnSpc>
                <a:spcPct val="90000"/>
              </a:lnSpc>
              <a:buNone/>
            </a:pPr>
            <a:endParaRPr b="1">
              <a:solidFill>
                <a:srgbClr val="000000"/>
              </a:solidFill>
              <a:latin typeface="宋体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solidFill>
                  <a:srgbClr val="000000"/>
                </a:solidFill>
                <a:latin typeface="宋体" pitchFamily="2" charset="-122"/>
              </a:rPr>
              <a:t>赏析：</a:t>
            </a:r>
            <a:endParaRPr sz="2800" b="1">
              <a:solidFill>
                <a:srgbClr val="000000"/>
              </a:solidFill>
              <a:latin typeface="宋体" pitchFamily="2" charset="-122"/>
            </a:endParaRPr>
          </a:p>
          <a:p>
            <a:pPr lvl="0">
              <a:lnSpc>
                <a:spcPct val="90000"/>
              </a:lnSpc>
              <a:buNone/>
            </a:pPr>
            <a:endParaRPr sz="2800" b="1">
              <a:solidFill>
                <a:srgbClr val="000000"/>
              </a:solidFill>
              <a:latin typeface="宋体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sz="2800" b="1">
                <a:solidFill>
                  <a:srgbClr val="000000"/>
                </a:solidFill>
                <a:latin typeface="宋体" pitchFamily="2" charset="-122"/>
              </a:rPr>
              <a:t> 示例一：“可怜”,这里指“可惜”。一方面表明了前面所描述的情景只是对年轻时经历的追忆；另一方面写出了词人已年近半百,两鬓染霜,理想难以实现,表达了词人壮志难酬的抑郁愤慨之情。</a:t>
            </a:r>
            <a:endParaRPr sz="2800" b="1">
              <a:solidFill>
                <a:srgbClr val="000000"/>
              </a:solidFill>
              <a:latin typeface="宋体" pitchFamily="2" charset="-122"/>
            </a:endParaRPr>
          </a:p>
          <a:p>
            <a:pPr lvl="0">
              <a:lnSpc>
                <a:spcPct val="90000"/>
              </a:lnSpc>
              <a:buNone/>
            </a:pPr>
            <a:endParaRPr sz="2800" b="1">
              <a:solidFill>
                <a:srgbClr val="000000"/>
              </a:solidFill>
              <a:latin typeface="宋体" pitchFamily="2" charset="-122"/>
            </a:endParaRPr>
          </a:p>
          <a:p>
            <a:pPr lvl="0">
              <a:lnSpc>
                <a:spcPct val="130000"/>
              </a:lnSpc>
              <a:spcBef>
                <a:spcPct val="0"/>
              </a:spcBef>
              <a:buNone/>
            </a:pPr>
            <a:r>
              <a:rPr sz="2800" b="1">
                <a:solidFill>
                  <a:srgbClr val="000000"/>
                </a:solidFill>
                <a:latin typeface="宋体" pitchFamily="2" charset="-122"/>
              </a:rPr>
              <a:t>示例二：表现手法:虚实结合。前面写梦境，追忆以前的军营生活， “可怜白发生”一句是实写，将梦境转回现实，表明了理想与现实的尖锐矛盾。</a:t>
            </a:r>
            <a:endParaRPr sz="1200"/>
          </a:p>
          <a:p>
            <a:pPr lvl="0">
              <a:lnSpc>
                <a:spcPct val="90000"/>
              </a:lnSpc>
              <a:buNone/>
            </a:pPr>
            <a:endParaRPr sz="2800" b="1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506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4506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3" name=""/>
          <p:cNvSpPr/>
          <p:nvPr>
            <p:ph type="body" idx="1"/>
          </p:nvPr>
        </p:nvSpPr>
        <p:spPr>
          <a:xfrm>
            <a:off x="250825" y="549275"/>
            <a:ext cx="8435975" cy="5576888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lang="en-US" altLang="en-US" b="1">
                <a:solidFill>
                  <a:srgbClr val="000000"/>
                </a:solidFill>
              </a:rPr>
              <a:t>主题思想</a:t>
            </a:r>
            <a:r>
              <a:t>：</a:t>
            </a:r>
          </a:p>
          <a:p>
            <a:pPr lvl="0">
              <a:buNone/>
            </a:pPr>
            <a:r>
              <a:t>  </a:t>
            </a:r>
          </a:p>
          <a:p>
            <a:pPr lvl="0">
              <a:buNone/>
            </a:pPr>
            <a:r>
              <a:rPr b="1">
                <a:solidFill>
                  <a:srgbClr val="000000"/>
                </a:solidFill>
              </a:rPr>
              <a:t>    本词通过虚写，追忆年轻时豪迈的军营生活和激烈的战斗场面，</a:t>
            </a:r>
            <a:r>
              <a:rPr b="1">
                <a:solidFill>
                  <a:srgbClr val="FF3300"/>
                </a:solidFill>
              </a:rPr>
              <a:t>抒发词人渴望杀敌报国、建功立业的雄心壮志；又运用实写表达了报国无门、壮志难酬的悲愤心情，同时也流露出对友人的激励和慰勉之情。</a:t>
            </a:r>
            <a:endParaRPr>
              <a:solidFill>
                <a:srgbClr val="FF3300"/>
              </a:solidFill>
            </a:endParaRPr>
          </a:p>
          <a:p>
            <a:pPr lvl="0">
              <a:buNone/>
            </a:pPr>
            <a:endParaRPr>
              <a:solidFill>
                <a:srgbClr val="FF3300"/>
              </a:solidFill>
            </a:endParaRPr>
          </a:p>
        </p:txBody>
      </p:sp>
      <p:sp>
        <p:nvSpPr>
          <p:cNvPr id="4608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4608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3" name="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b="1"/>
              <a:t>本首词表达作者对战争的态度：</a:t>
            </a:r>
            <a:endParaRPr b="1"/>
          </a:p>
          <a:p>
            <a:pPr lvl="0">
              <a:buNone/>
            </a:pPr>
            <a:r>
              <a:rPr b="1"/>
              <a:t>   </a:t>
            </a:r>
            <a:endParaRPr b="1"/>
          </a:p>
          <a:p>
            <a:pPr lvl="0">
              <a:buNone/>
            </a:pPr>
            <a:r>
              <a:rPr b="1"/>
              <a:t>   </a:t>
            </a:r>
            <a:r>
              <a:rPr b="1">
                <a:solidFill>
                  <a:srgbClr val="FF3300"/>
                </a:solidFill>
              </a:rPr>
              <a:t>通过对战场生活的回忆，表达了作者对战场生活的眷恋，渴望为国杀敌的愿望。</a:t>
            </a:r>
            <a:endParaRPr b="1">
              <a:solidFill>
                <a:srgbClr val="FF3300"/>
              </a:solidFill>
            </a:endParaRPr>
          </a:p>
        </p:txBody>
      </p:sp>
      <p:sp>
        <p:nvSpPr>
          <p:cNvPr id="6144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6144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7" name=""/>
          <p:cNvSpPr/>
          <p:nvPr>
            <p:ph type="body" idx="1"/>
          </p:nvPr>
        </p:nvSpPr>
        <p:spPr>
          <a:xfrm>
            <a:off x="179388" y="188913"/>
            <a:ext cx="8640762" cy="593725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b="1"/>
              <a:t>五、《春望》梳理分析</a:t>
            </a:r>
            <a:endParaRPr b="1"/>
          </a:p>
          <a:p>
            <a:pPr lvl="0">
              <a:buNone/>
            </a:pPr>
            <a:endParaRPr b="1">
              <a:sym typeface="宋体" pitchFamily="2" charset="-122"/>
            </a:endParaRPr>
          </a:p>
          <a:p>
            <a:pPr lvl="0">
              <a:buNone/>
            </a:pPr>
            <a:r>
              <a:rPr b="1">
                <a:solidFill>
                  <a:srgbClr val="FF3300"/>
                </a:solidFill>
                <a:sym typeface="宋体" pitchFamily="2" charset="-122"/>
              </a:rPr>
              <a:t>国</a:t>
            </a:r>
            <a:r>
              <a:rPr b="1" u="sng">
                <a:solidFill>
                  <a:srgbClr val="FF3300"/>
                </a:solidFill>
                <a:sym typeface="宋体" pitchFamily="2" charset="-122"/>
              </a:rPr>
              <a:t>破</a:t>
            </a:r>
            <a:r>
              <a:rPr b="1">
                <a:solidFill>
                  <a:srgbClr val="FF3300"/>
                </a:solidFill>
                <a:sym typeface="宋体" pitchFamily="2" charset="-122"/>
              </a:rPr>
              <a:t>山河在，城春草木</a:t>
            </a:r>
            <a:r>
              <a:rPr b="1" u="sng">
                <a:solidFill>
                  <a:srgbClr val="FF3300"/>
                </a:solidFill>
                <a:sym typeface="宋体" pitchFamily="2" charset="-122"/>
              </a:rPr>
              <a:t>深</a:t>
            </a:r>
            <a:r>
              <a:rPr b="1">
                <a:solidFill>
                  <a:srgbClr val="FF3300"/>
                </a:solidFill>
                <a:sym typeface="宋体" pitchFamily="2" charset="-122"/>
              </a:rPr>
              <a:t>。</a:t>
            </a:r>
            <a:endParaRPr b="1">
              <a:solidFill>
                <a:srgbClr val="FF3300"/>
              </a:solidFill>
              <a:sym typeface="宋体" pitchFamily="2" charset="-122"/>
            </a:endParaRPr>
          </a:p>
          <a:p>
            <a:pPr lvl="0">
              <a:buNone/>
            </a:pPr>
            <a:endParaRPr b="1">
              <a:sym typeface="宋体" pitchFamily="2" charset="-122"/>
            </a:endParaRPr>
          </a:p>
          <a:p>
            <a:pPr lvl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/>
              <a:t>【</a:t>
            </a:r>
            <a:r>
              <a:rPr lang="zh-CN" altLang="zh-CN" sz="2800" b="1">
                <a:sym typeface="宋体" pitchFamily="2" charset="-122"/>
              </a:rPr>
              <a:t>赏析</a:t>
            </a:r>
            <a:r>
              <a:rPr lang="zh-CN" altLang="zh-CN" sz="2800" b="1"/>
              <a:t>】</a:t>
            </a:r>
            <a:endParaRPr lang="zh-CN" altLang="zh-CN" sz="2800" b="1"/>
          </a:p>
          <a:p>
            <a:pPr lvl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/>
              <a:t>   运用</a:t>
            </a:r>
            <a:r>
              <a:rPr lang="zh-CN" altLang="zh-CN" sz="2800" b="1">
                <a:solidFill>
                  <a:srgbClr val="FF0000"/>
                </a:solidFill>
              </a:rPr>
              <a:t>对偶</a:t>
            </a:r>
            <a:r>
              <a:rPr lang="zh-CN" altLang="zh-CN" sz="2800" b="1"/>
              <a:t>的修辞手法，对仗工整，“国破”和“城春”两个截然相反的意象同时存在并形成强烈的反差，传达了诗人忧国伤时之情。</a:t>
            </a:r>
            <a:endParaRPr lang="zh-CN" altLang="zh-CN" sz="2800" b="1"/>
          </a:p>
          <a:p>
            <a:pPr lvl="0">
              <a:buNone/>
            </a:pPr>
            <a:endParaRPr sz="2800" b="1">
              <a:sym typeface="宋体" pitchFamily="2" charset="-122"/>
            </a:endParaRPr>
          </a:p>
          <a:p>
            <a:pPr lvl="0">
              <a:buNone/>
            </a:pPr>
            <a:endParaRPr sz="2800" b="1"/>
          </a:p>
        </p:txBody>
      </p:sp>
      <p:sp>
        <p:nvSpPr>
          <p:cNvPr id="4710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4710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1" name=""/>
          <p:cNvSpPr/>
          <p:nvPr>
            <p:ph type="body" idx="1"/>
          </p:nvPr>
        </p:nvSpPr>
        <p:spPr>
          <a:xfrm>
            <a:off x="179388" y="260350"/>
            <a:ext cx="8507412" cy="5865813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b="1">
                <a:solidFill>
                  <a:srgbClr val="FF3300"/>
                </a:solidFill>
                <a:sym typeface="宋体" pitchFamily="2" charset="-122"/>
              </a:rPr>
              <a:t>感时花溅泪，恨别鸟惊心。</a:t>
            </a:r>
            <a:endParaRPr b="1">
              <a:solidFill>
                <a:srgbClr val="FF3300"/>
              </a:solidFill>
              <a:sym typeface="宋体" pitchFamily="2" charset="-122"/>
            </a:endParaRPr>
          </a:p>
          <a:p>
            <a:pPr lvl="0">
              <a:buNone/>
            </a:pPr>
            <a:endParaRPr b="1">
              <a:solidFill>
                <a:srgbClr val="FF3300"/>
              </a:solidFill>
              <a:sym typeface="宋体" pitchFamily="2" charset="-122"/>
            </a:endParaRPr>
          </a:p>
          <a:p>
            <a:pPr lvl="0" algn="just">
              <a:lnSpc>
                <a:spcPct val="150000"/>
              </a:lnSpc>
              <a:spcBef>
                <a:spcPct val="0"/>
              </a:spcBef>
              <a:buNone/>
            </a:pPr>
            <a:endParaRPr sz="2800" b="1"/>
          </a:p>
          <a:p>
            <a:pPr lvl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/>
              <a:t>【赏析】</a:t>
            </a:r>
            <a:endParaRPr lang="zh-CN" altLang="zh-CN" sz="2800" b="1"/>
          </a:p>
          <a:p>
            <a:pPr lvl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/>
              <a:t>   运用拟人的修辞手法，移情于物，“花”落泪，“鸟”惊心，表达了诗人忧伤国事、感时伤世的深沉感情。</a:t>
            </a:r>
            <a:r>
              <a:rPr lang="zh-CN" altLang="zh-CN" sz="2800" b="1">
                <a:sym typeface="宋体" pitchFamily="2" charset="-122"/>
              </a:rPr>
              <a:t>“感时”一语承上，“恨别”一语启下，</a:t>
            </a:r>
            <a:r>
              <a:rPr lang="zh-CN" altLang="zh-CN" sz="2800" b="1"/>
              <a:t>都凝聚着因时伤怀、苦闷沉痛的愁思。</a:t>
            </a:r>
            <a:endParaRPr lang="zh-CN" altLang="zh-CN" sz="2800" b="1"/>
          </a:p>
          <a:p>
            <a:pPr lvl="0">
              <a:buNone/>
            </a:pPr>
            <a:endParaRPr sz="2800" b="1">
              <a:sym typeface="宋体" pitchFamily="2" charset="-122"/>
            </a:endParaRPr>
          </a:p>
        </p:txBody>
      </p:sp>
      <p:sp>
        <p:nvSpPr>
          <p:cNvPr id="4813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4813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5" name=""/>
          <p:cNvSpPr/>
          <p:nvPr>
            <p:ph type="body" idx="1"/>
          </p:nvPr>
        </p:nvSpPr>
        <p:spPr>
          <a:xfrm>
            <a:off x="179388" y="260350"/>
            <a:ext cx="8507412" cy="5865813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b="1">
                <a:solidFill>
                  <a:srgbClr val="FF3300"/>
                </a:solidFill>
                <a:sym typeface="宋体" pitchFamily="2" charset="-122"/>
              </a:rPr>
              <a:t>烽火连三月，家书抵万金。</a:t>
            </a:r>
            <a:endParaRPr b="1">
              <a:solidFill>
                <a:srgbClr val="FF3300"/>
              </a:solidFill>
              <a:sym typeface="宋体" pitchFamily="2" charset="-122"/>
            </a:endParaRPr>
          </a:p>
          <a:p>
            <a:pPr lvl="0">
              <a:buNone/>
            </a:pPr>
            <a:endParaRPr b="1">
              <a:solidFill>
                <a:srgbClr val="FF3300"/>
              </a:solidFill>
              <a:sym typeface="宋体" pitchFamily="2" charset="-122"/>
            </a:endParaRPr>
          </a:p>
          <a:p>
            <a:pPr lvl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sz="2800" b="1"/>
              <a:t>赏析：</a:t>
            </a:r>
            <a:endParaRPr sz="2800" b="1"/>
          </a:p>
          <a:p>
            <a:pPr lvl="0" algn="just">
              <a:lnSpc>
                <a:spcPct val="150000"/>
              </a:lnSpc>
              <a:spcBef>
                <a:spcPct val="0"/>
              </a:spcBef>
              <a:buNone/>
            </a:pPr>
            <a:endParaRPr sz="2800" b="1"/>
          </a:p>
          <a:p>
            <a:pPr lvl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sz="2800" b="1"/>
              <a:t>   </a:t>
            </a:r>
            <a:r>
              <a:rPr lang="zh-CN" altLang="zh-CN" sz="2800" b="1"/>
              <a:t>运用了</a:t>
            </a:r>
            <a:r>
              <a:rPr lang="zh-CN" altLang="zh-CN" sz="2800" b="1">
                <a:solidFill>
                  <a:srgbClr val="FF0000"/>
                </a:solidFill>
              </a:rPr>
              <a:t>对偶、夸张</a:t>
            </a:r>
            <a:r>
              <a:rPr lang="zh-CN" altLang="zh-CN" sz="2800" b="1"/>
              <a:t>的修辞手法，用“抵万金”来形容家书的珍贵，“家书抵万金”与“恨别”相照应，写出了诗人因战事使消息隔断，久盼家信不至的焦急心情，表达了诗人对妻子儿女的强烈思念。</a:t>
            </a:r>
            <a:endParaRPr lang="zh-CN" altLang="zh-CN" sz="2800" b="1"/>
          </a:p>
          <a:p>
            <a:pPr lvl="0">
              <a:buNone/>
            </a:pPr>
            <a:endParaRPr sz="2800" b="1">
              <a:sym typeface="宋体" pitchFamily="2" charset="-122"/>
            </a:endParaRPr>
          </a:p>
          <a:p>
            <a:pPr lvl="0">
              <a:buNone/>
            </a:pPr>
            <a:endParaRPr sz="2800" b="1">
              <a:sym typeface="宋体" pitchFamily="2" charset="-122"/>
            </a:endParaRPr>
          </a:p>
        </p:txBody>
      </p:sp>
      <p:sp>
        <p:nvSpPr>
          <p:cNvPr id="4915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4915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9" name=""/>
          <p:cNvSpPr/>
          <p:nvPr>
            <p:ph type="body" idx="1"/>
          </p:nvPr>
        </p:nvSpPr>
        <p:spPr>
          <a:xfrm>
            <a:off x="250825" y="260350"/>
            <a:ext cx="8435975" cy="5865813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endParaRPr sz="2800" b="1">
              <a:solidFill>
                <a:srgbClr val="FF3300"/>
              </a:solidFill>
              <a:sym typeface="宋体" pitchFamily="2" charset="-122"/>
            </a:endParaRPr>
          </a:p>
          <a:p>
            <a:pPr lvl="0">
              <a:buNone/>
            </a:pPr>
            <a:r>
              <a:rPr sz="2800" b="1">
                <a:solidFill>
                  <a:srgbClr val="FF3300"/>
                </a:solidFill>
                <a:sym typeface="宋体" pitchFamily="2" charset="-122"/>
              </a:rPr>
              <a:t>白头</a:t>
            </a:r>
            <a:r>
              <a:rPr sz="2800" b="1" u="sng">
                <a:solidFill>
                  <a:srgbClr val="FF3300"/>
                </a:solidFill>
                <a:sym typeface="宋体" pitchFamily="2" charset="-122"/>
              </a:rPr>
              <a:t>搔</a:t>
            </a:r>
            <a:r>
              <a:rPr sz="2800" b="1">
                <a:solidFill>
                  <a:srgbClr val="FF3300"/>
                </a:solidFill>
                <a:sym typeface="宋体" pitchFamily="2" charset="-122"/>
              </a:rPr>
              <a:t>更短，浑欲不胜簪。</a:t>
            </a:r>
            <a:endParaRPr sz="2800" b="1">
              <a:solidFill>
                <a:srgbClr val="FF3300"/>
              </a:solidFill>
              <a:sym typeface="宋体" pitchFamily="2" charset="-122"/>
            </a:endParaRPr>
          </a:p>
          <a:p>
            <a:pPr lvl="0">
              <a:buNone/>
            </a:pPr>
            <a:endParaRPr sz="2800" b="1">
              <a:solidFill>
                <a:srgbClr val="FF3300"/>
              </a:solidFill>
              <a:sym typeface="宋体" pitchFamily="2" charset="-122"/>
            </a:endParaRPr>
          </a:p>
          <a:p>
            <a:pPr lvl="0">
              <a:buNone/>
            </a:pPr>
            <a:endParaRPr sz="2800" b="1">
              <a:sym typeface="宋体" pitchFamily="2" charset="-122"/>
            </a:endParaRPr>
          </a:p>
          <a:p>
            <a:pPr lvl="0">
              <a:buNone/>
            </a:pPr>
            <a:r>
              <a:rPr sz="2800" b="1">
                <a:sym typeface="宋体" pitchFamily="2" charset="-122"/>
              </a:rPr>
              <a:t>赏析：</a:t>
            </a:r>
            <a:r>
              <a:rPr lang="en-US" altLang="en-US" sz="28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“搔”“不胜簪”的细节，刻画了诗人因焦虑不安而不停挠头叹息，因头发稀疏，甚至无法梳髻插簪的苍老形象，衬托了诗人悲凉的心情，表达了诗人内心难以排遣的忧国伤时、念家悲己之情。</a:t>
            </a:r>
            <a:endParaRPr lang="en-US" altLang="en-US" sz="2800" b="1"/>
          </a:p>
          <a:p>
            <a:pPr lvl="0">
              <a:buNone/>
            </a:pPr>
            <a:endParaRPr sz="2800" b="1">
              <a:sym typeface="宋体" pitchFamily="2" charset="-122"/>
            </a:endParaRPr>
          </a:p>
        </p:txBody>
      </p:sp>
      <p:sp>
        <p:nvSpPr>
          <p:cNvPr id="5018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018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3" name=""/>
          <p:cNvSpPr/>
          <p:nvPr>
            <p:ph type="body" idx="1"/>
          </p:nvPr>
        </p:nvSpPr>
        <p:spPr>
          <a:xfrm>
            <a:off x="179388" y="260350"/>
            <a:ext cx="8507412" cy="5865813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b="1"/>
              <a:t>【主旨】</a:t>
            </a:r>
            <a:endParaRPr lang="zh-CN" altLang="zh-CN" b="1"/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endParaRPr lang="zh-CN" altLang="zh-CN" b="1"/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b="1"/>
              <a:t>   全诗围绕“望”字展开，借对春城破败的感叹，写思念亲人的离情，融情于景，集中表达了诗人忧国、伤时、念家、悲己的感情。</a:t>
            </a:r>
            <a:endParaRPr lang="zh-CN" altLang="zh-CN" b="1"/>
          </a:p>
          <a:p>
            <a:pPr lvl="0">
              <a:buNone/>
            </a:pPr>
            <a:endParaRPr lang="zh-CN" altLang="zh-CN" b="1"/>
          </a:p>
        </p:txBody>
      </p:sp>
      <p:sp>
        <p:nvSpPr>
          <p:cNvPr id="5120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120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7" name=""/>
          <p:cNvSpPr/>
          <p:nvPr>
            <p:ph type="body" idx="1"/>
          </p:nvPr>
        </p:nvSpPr>
        <p:spPr>
          <a:xfrm>
            <a:off x="323850" y="404813"/>
            <a:ext cx="8362950" cy="572135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t>   </a:t>
            </a:r>
            <a:r>
              <a:rPr b="1">
                <a:solidFill>
                  <a:srgbClr val="FF3300"/>
                </a:solidFill>
              </a:rPr>
              <a:t>本诗重在表达战争对人们生活的影响</a:t>
            </a:r>
            <a:r>
              <a:rPr b="1"/>
              <a:t>，表达作者对战争的态度是：</a:t>
            </a:r>
            <a:endParaRPr b="1"/>
          </a:p>
          <a:p>
            <a:pPr lvl="0">
              <a:buNone/>
            </a:pPr>
            <a:r>
              <a:rPr b="1"/>
              <a:t>          </a:t>
            </a:r>
            <a:endParaRPr b="1"/>
          </a:p>
          <a:p>
            <a:pPr lvl="0">
              <a:buNone/>
            </a:pPr>
            <a:endParaRPr b="1"/>
          </a:p>
          <a:p>
            <a:pPr lvl="0">
              <a:buNone/>
            </a:pPr>
            <a:r>
              <a:rPr b="1"/>
              <a:t>                                        </a:t>
            </a:r>
            <a:r>
              <a:rPr b="1">
                <a:solidFill>
                  <a:srgbClr val="FF3300"/>
                </a:solidFill>
              </a:rPr>
              <a:t>反对战争。</a:t>
            </a:r>
            <a:endParaRPr b="1">
              <a:solidFill>
                <a:srgbClr val="FF3300"/>
              </a:solidFill>
            </a:endParaRPr>
          </a:p>
        </p:txBody>
      </p:sp>
      <p:sp>
        <p:nvSpPr>
          <p:cNvPr id="5734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734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  <p:pic>
        <p:nvPicPr>
          <p:cNvPr id="5735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36400" y="110998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5" name=""/>
          <p:cNvSpPr/>
          <p:nvPr>
            <p:ph type="body" idx="1"/>
          </p:nvPr>
        </p:nvSpPr>
        <p:spPr>
          <a:xfrm>
            <a:off x="179388" y="188913"/>
            <a:ext cx="8713787" cy="6480175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>
                <a:sym typeface="宋体" pitchFamily="2" charset="-122"/>
              </a:rPr>
              <a:t>  </a:t>
            </a:r>
            <a:endParaRPr>
              <a:sym typeface="宋体" pitchFamily="2" charset="-122"/>
            </a:endParaRPr>
          </a:p>
          <a:p>
            <a:pPr lvl="0">
              <a:buNone/>
            </a:pPr>
            <a:endParaRPr>
              <a:sym typeface="宋体" pitchFamily="2" charset="-122"/>
            </a:endParaRPr>
          </a:p>
          <a:p>
            <a:pPr lvl="0">
              <a:buNone/>
            </a:pPr>
            <a:r>
              <a:rPr lang="zh-CN" altLang="zh-CN" sz="2800" b="1">
                <a:solidFill>
                  <a:srgbClr val="0000CC"/>
                </a:solidFill>
                <a:sym typeface="宋体" pitchFamily="2" charset="-122"/>
              </a:rPr>
              <a:t>东市买骏马，西市买鞍鞯，南市买辔头，北市买长鞭。</a:t>
            </a:r>
            <a:endParaRPr sz="2800"/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endParaRPr sz="2800"/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endParaRPr sz="2800"/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sz="2800"/>
              <a:t>【</a:t>
            </a:r>
            <a:r>
              <a:rPr sz="2800" b="1"/>
              <a:t>赏析</a:t>
            </a:r>
            <a:r>
              <a:rPr sz="2800"/>
              <a:t>】</a:t>
            </a:r>
            <a:endParaRPr sz="2800"/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sz="2800" b="1"/>
              <a:t>  “</a:t>
            </a:r>
            <a:r>
              <a:rPr lang="zh-CN" altLang="zh-CN" sz="2800" b="1"/>
              <a:t>东市……长鞭”四句使用</a:t>
            </a:r>
            <a:r>
              <a:rPr lang="zh-CN" altLang="zh-CN" sz="2800" b="1">
                <a:solidFill>
                  <a:srgbClr val="FF0000"/>
                </a:solidFill>
              </a:rPr>
              <a:t>排比、互文</a:t>
            </a:r>
            <a:r>
              <a:rPr lang="zh-CN" altLang="zh-CN" sz="2800" b="1"/>
              <a:t>的修辞手法，写木兰紧张地购买战马和乘马用具。</a:t>
            </a:r>
            <a:endParaRPr lang="zh-CN" altLang="zh-CN" sz="2800" b="1"/>
          </a:p>
        </p:txBody>
      </p:sp>
      <p:sp>
        <p:nvSpPr>
          <p:cNvPr id="2355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2355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1" name=""/>
          <p:cNvSpPr/>
          <p:nvPr>
            <p:ph type="body" idx="1"/>
          </p:nvPr>
        </p:nvSpPr>
        <p:spPr>
          <a:xfrm>
            <a:off x="250825" y="333375"/>
            <a:ext cx="8713788" cy="6264275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b="1">
                <a:solidFill>
                  <a:srgbClr val="0000CC"/>
                </a:solidFill>
                <a:sym typeface="宋体" pitchFamily="2" charset="-122"/>
              </a:rPr>
              <a:t>   </a:t>
            </a:r>
            <a:r>
              <a:rPr lang="zh-CN" altLang="zh-CN" b="1">
                <a:solidFill>
                  <a:srgbClr val="0000CC"/>
                </a:solidFill>
                <a:sym typeface="宋体" pitchFamily="2" charset="-122"/>
              </a:rPr>
              <a:t>旦辞爷娘去，暮宿黄河边，不闻爷娘唤女声，但闻黄河流水鸣溅溅。旦辞黄河去，暮至黑山头，不闻爷娘唤女声，但闻燕山胡骑鸣啾啾。</a:t>
            </a:r>
            <a:endParaRPr lang="zh-CN" altLang="zh-CN" b="1">
              <a:solidFill>
                <a:srgbClr val="0000CC"/>
              </a:solidFill>
              <a:sym typeface="宋体" pitchFamily="2" charset="-122"/>
            </a:endParaRPr>
          </a:p>
          <a:p>
            <a:pPr lvl="0">
              <a:buNone/>
            </a:pPr>
            <a:endParaRPr b="1">
              <a:solidFill>
                <a:srgbClr val="0000CC"/>
              </a:solidFill>
            </a:endParaRPr>
          </a:p>
          <a:p>
            <a:pPr lvl="0">
              <a:buNone/>
            </a:pPr>
            <a:r>
              <a:rPr sz="2800" b="1"/>
              <a:t>   </a:t>
            </a:r>
            <a:endParaRPr sz="2800" b="1"/>
          </a:p>
          <a:p>
            <a:pPr lvl="0">
              <a:buNone/>
            </a:pPr>
            <a:r>
              <a:rPr sz="2800" b="1"/>
              <a:t>   赏析：</a:t>
            </a:r>
            <a:r>
              <a:rPr lang="zh-CN" altLang="zh-CN" sz="2800" b="1"/>
              <a:t>以重复的句式，写木兰踏上征途，马不停蹄，日行夜宿，离家越远思亲越切。</a:t>
            </a:r>
            <a:r>
              <a:rPr lang="zh-CN" altLang="zh-CN" sz="2800" b="1">
                <a:solidFill>
                  <a:srgbClr val="FF3300"/>
                </a:solidFill>
              </a:rPr>
              <a:t>夸张</a:t>
            </a:r>
            <a:r>
              <a:rPr lang="zh-CN" altLang="zh-CN" sz="2800" b="1"/>
              <a:t>地表现了木兰行进的神速、军情的紧迫、心情的急切，使人感到紧张的战争氛围。“黄河流水鸣溅溅”“燕山胡骑鸣啾啾”之声，</a:t>
            </a:r>
            <a:r>
              <a:rPr lang="zh-CN" altLang="zh-CN" sz="2800" b="1">
                <a:solidFill>
                  <a:srgbClr val="FF3300"/>
                </a:solidFill>
              </a:rPr>
              <a:t>衬托</a:t>
            </a:r>
            <a:r>
              <a:rPr lang="zh-CN" altLang="zh-CN" sz="2800" b="1"/>
              <a:t>了木兰的思亲之情。</a:t>
            </a:r>
            <a:endParaRPr lang="zh-CN" altLang="zh-CN" sz="2800" b="1"/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endParaRPr sz="2800" b="1">
              <a:sym typeface="宋体" pitchFamily="2" charset="-122"/>
            </a:endParaRPr>
          </a:p>
          <a:p>
            <a:pPr lvl="0">
              <a:buNone/>
            </a:pPr>
            <a:endParaRPr sz="2800" b="1">
              <a:sym typeface="宋体" pitchFamily="2" charset="-122"/>
            </a:endParaRPr>
          </a:p>
        </p:txBody>
      </p:sp>
      <p:sp>
        <p:nvSpPr>
          <p:cNvPr id="532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32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9" name=""/>
          <p:cNvSpPr/>
          <p:nvPr>
            <p:ph type="body" idx="1"/>
          </p:nvPr>
        </p:nvSpPr>
        <p:spPr>
          <a:xfrm>
            <a:off x="179388" y="188913"/>
            <a:ext cx="8785225" cy="6335712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lang="zh-CN" altLang="zh-CN" sz="2800" b="1">
                <a:solidFill>
                  <a:srgbClr val="0000CC"/>
                </a:solidFill>
                <a:sym typeface="宋体" pitchFamily="2" charset="-122"/>
              </a:rPr>
              <a:t>万里赴戎机，关山度若飞。</a:t>
            </a:r>
            <a:endParaRPr lang="zh-CN" altLang="zh-CN" sz="2800" b="1">
              <a:solidFill>
                <a:srgbClr val="0000CC"/>
              </a:solidFill>
            </a:endParaRPr>
          </a:p>
          <a:p>
            <a:pPr lvl="0">
              <a:buNone/>
            </a:pPr>
            <a:r>
              <a:rPr sz="2800" b="1">
                <a:solidFill>
                  <a:srgbClr val="FF0000"/>
                </a:solidFill>
              </a:rPr>
              <a:t>   </a:t>
            </a:r>
            <a:r>
              <a:rPr sz="2800" b="1"/>
              <a:t>赏析：</a:t>
            </a:r>
            <a:r>
              <a:rPr lang="zh-CN" altLang="zh-CN" sz="2800" b="1">
                <a:solidFill>
                  <a:srgbClr val="FF0000"/>
                </a:solidFill>
              </a:rPr>
              <a:t>夸张</a:t>
            </a:r>
            <a:r>
              <a:rPr lang="zh-CN" altLang="zh-CN" sz="2800" b="1"/>
              <a:t>地描写了木兰身跨战马，万里迢迢，奔往战场，飞越一道道关口，一座座高山</a:t>
            </a:r>
            <a:endParaRPr lang="zh-CN" altLang="zh-CN" sz="2800" b="1">
              <a:solidFill>
                <a:srgbClr val="00B050"/>
              </a:solidFill>
              <a:sym typeface="宋体" pitchFamily="2" charset="-122"/>
            </a:endParaRPr>
          </a:p>
          <a:p>
            <a:pPr lvl="0">
              <a:buNone/>
            </a:pPr>
            <a:endParaRPr lang="zh-CN" altLang="zh-CN" sz="2800" b="1">
              <a:solidFill>
                <a:srgbClr val="00B050"/>
              </a:solidFill>
              <a:sym typeface="宋体" pitchFamily="2" charset="-122"/>
            </a:endParaRPr>
          </a:p>
          <a:p>
            <a:pPr lvl="0">
              <a:buNone/>
            </a:pPr>
            <a:r>
              <a:rPr lang="zh-CN" altLang="zh-CN" sz="2800" b="1">
                <a:solidFill>
                  <a:srgbClr val="0000CC"/>
                </a:solidFill>
                <a:sym typeface="宋体" pitchFamily="2" charset="-122"/>
              </a:rPr>
              <a:t>朔气传金柝，寒光照铁衣。</a:t>
            </a:r>
            <a:endParaRPr lang="zh-CN" altLang="zh-CN" sz="2800" b="1">
              <a:solidFill>
                <a:srgbClr val="0000CC"/>
              </a:solidFill>
              <a:sym typeface="宋体" pitchFamily="2" charset="-122"/>
            </a:endParaRPr>
          </a:p>
          <a:p>
            <a:pPr lvl="0">
              <a:buNone/>
            </a:pPr>
            <a:r>
              <a:rPr sz="2800" b="1"/>
              <a:t>    赏析：</a:t>
            </a:r>
            <a:r>
              <a:rPr lang="zh-CN" altLang="zh-CN" sz="2800" b="1"/>
              <a:t>描写木兰在边塞军营的艰苦战斗生活的画面。</a:t>
            </a:r>
            <a:endParaRPr lang="zh-CN" altLang="zh-CN" sz="2800" b="1"/>
          </a:p>
          <a:p>
            <a:pPr lvl="0">
              <a:buNone/>
            </a:pPr>
            <a:endParaRPr sz="2800" b="1">
              <a:solidFill>
                <a:srgbClr val="0000CC"/>
              </a:solidFill>
              <a:sym typeface="宋体" pitchFamily="2" charset="-122"/>
            </a:endParaRPr>
          </a:p>
          <a:p>
            <a:pPr lvl="0">
              <a:buNone/>
            </a:pPr>
            <a:r>
              <a:rPr lang="zh-CN" altLang="zh-CN" sz="2800" b="1">
                <a:solidFill>
                  <a:srgbClr val="0000CC"/>
                </a:solidFill>
                <a:sym typeface="宋体" pitchFamily="2" charset="-122"/>
              </a:rPr>
              <a:t>将军百战死，壮士十年归。</a:t>
            </a:r>
            <a:endParaRPr lang="zh-CN" altLang="zh-CN" sz="2800" b="1">
              <a:solidFill>
                <a:srgbClr val="0000CC"/>
              </a:solidFill>
              <a:sym typeface="宋体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sz="2800" b="1"/>
              <a:t>   赏析：</a:t>
            </a:r>
            <a:r>
              <a:rPr lang="zh-CN" altLang="zh-CN" sz="2800" b="1"/>
              <a:t>运用</a:t>
            </a:r>
            <a:r>
              <a:rPr lang="zh-CN" altLang="zh-CN" sz="2800" b="1">
                <a:solidFill>
                  <a:srgbClr val="FF0000"/>
                </a:solidFill>
              </a:rPr>
              <a:t>互文</a:t>
            </a:r>
            <a:r>
              <a:rPr lang="zh-CN" altLang="zh-CN" sz="2800" b="1"/>
              <a:t>的修辞方法，概述战争旷日持久，战斗激烈悲壮。</a:t>
            </a:r>
            <a:endParaRPr lang="zh-CN" altLang="zh-CN" sz="2800" b="1"/>
          </a:p>
          <a:p>
            <a:pPr lvl="0">
              <a:buNone/>
            </a:pPr>
            <a:endParaRPr sz="2800" b="1">
              <a:sym typeface="宋体" pitchFamily="2" charset="-122"/>
            </a:endParaRPr>
          </a:p>
        </p:txBody>
      </p:sp>
      <p:sp>
        <p:nvSpPr>
          <p:cNvPr id="2458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2458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3" name=""/>
          <p:cNvSpPr/>
          <p:nvPr>
            <p:ph type="body" idx="1"/>
          </p:nvPr>
        </p:nvSpPr>
        <p:spPr>
          <a:xfrm>
            <a:off x="179388" y="188913"/>
            <a:ext cx="8713787" cy="593725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lang="zh-CN" altLang="zh-CN" sz="2800" b="1">
                <a:sym typeface="宋体" pitchFamily="2" charset="-122"/>
              </a:rPr>
              <a:t>归来见天子，天子坐明堂。</a:t>
            </a:r>
            <a:endParaRPr lang="zh-CN" altLang="zh-CN" sz="2800" b="1">
              <a:sym typeface="宋体" pitchFamily="2" charset="-122"/>
            </a:endParaRPr>
          </a:p>
          <a:p>
            <a:pPr lvl="0">
              <a:buNone/>
            </a:pPr>
            <a:endParaRPr lang="zh-CN" altLang="zh-CN" sz="2800" b="1">
              <a:sym typeface="宋体" pitchFamily="2" charset="-122"/>
            </a:endParaRPr>
          </a:p>
          <a:p>
            <a:pPr lvl="0">
              <a:buNone/>
            </a:pPr>
            <a:r>
              <a:rPr lang="zh-CN" altLang="zh-CN" sz="2800" b="1">
                <a:sym typeface="宋体" pitchFamily="2" charset="-122"/>
              </a:rPr>
              <a:t>策勋十二转，赏赐百千强。</a:t>
            </a:r>
            <a:endParaRPr lang="zh-CN" altLang="zh-CN" sz="2800" b="1">
              <a:sym typeface="宋体" pitchFamily="2" charset="-122"/>
            </a:endParaRPr>
          </a:p>
          <a:p>
            <a:pPr lvl="0">
              <a:buNone/>
            </a:pPr>
            <a:r>
              <a:rPr sz="2800" b="1">
                <a:solidFill>
                  <a:srgbClr val="FF3300"/>
                </a:solidFill>
                <a:sym typeface="宋体" pitchFamily="2" charset="-122"/>
              </a:rPr>
              <a:t>赏析：运用夸张修辞，写出木兰功绩之大。</a:t>
            </a:r>
            <a:endParaRPr sz="2800" b="1">
              <a:solidFill>
                <a:srgbClr val="FF3300"/>
              </a:solidFill>
              <a:sym typeface="宋体" pitchFamily="2" charset="-122"/>
            </a:endParaRPr>
          </a:p>
          <a:p>
            <a:pPr lvl="0">
              <a:buNone/>
            </a:pPr>
            <a:r>
              <a:rPr sz="2800" b="1">
                <a:sym typeface="宋体" pitchFamily="2" charset="-122"/>
              </a:rPr>
              <a:t> </a:t>
            </a:r>
            <a:endParaRPr sz="2800" b="1">
              <a:sym typeface="宋体" pitchFamily="2" charset="-122"/>
            </a:endParaRPr>
          </a:p>
          <a:p>
            <a:pPr lvl="0">
              <a:buNone/>
            </a:pPr>
            <a:r>
              <a:rPr sz="2800" b="1">
                <a:sym typeface="宋体" pitchFamily="2" charset="-122"/>
              </a:rPr>
              <a:t>  </a:t>
            </a:r>
            <a:r>
              <a:rPr lang="zh-CN" altLang="zh-CN" sz="2800" b="1">
                <a:sym typeface="宋体" pitchFamily="2" charset="-122"/>
              </a:rPr>
              <a:t>可汗问所欲，木兰不用尚书郎，</a:t>
            </a:r>
            <a:endParaRPr lang="zh-CN" altLang="zh-CN" sz="2800" b="1"/>
          </a:p>
          <a:p>
            <a:pPr lvl="0">
              <a:buNone/>
            </a:pPr>
            <a:r>
              <a:rPr sz="2800" b="1">
                <a:sym typeface="宋体" pitchFamily="2" charset="-122"/>
              </a:rPr>
              <a:t>   </a:t>
            </a:r>
            <a:r>
              <a:rPr lang="zh-CN" altLang="zh-CN" sz="2800" b="1">
                <a:sym typeface="宋体" pitchFamily="2" charset="-122"/>
              </a:rPr>
              <a:t>愿驰千里足，送儿还故乡。</a:t>
            </a:r>
            <a:endParaRPr lang="zh-CN" altLang="zh-CN" sz="2800" b="1">
              <a:sym typeface="宋体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endParaRPr sz="2800" b="1"/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sz="2800" b="1">
                <a:solidFill>
                  <a:srgbClr val="FF3300"/>
                </a:solidFill>
              </a:rPr>
              <a:t>理解：写出木兰</a:t>
            </a:r>
            <a:r>
              <a:rPr lang="zh-CN" altLang="zh-CN" sz="2800" b="1">
                <a:solidFill>
                  <a:srgbClr val="FF3300"/>
                </a:solidFill>
              </a:rPr>
              <a:t>对家园生活的眷念。</a:t>
            </a:r>
            <a:endParaRPr lang="zh-CN" altLang="zh-CN" sz="2800" b="1">
              <a:solidFill>
                <a:srgbClr val="FF3300"/>
              </a:solidFill>
            </a:endParaRPr>
          </a:p>
        </p:txBody>
      </p:sp>
      <p:sp>
        <p:nvSpPr>
          <p:cNvPr id="2560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2560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7" name=""/>
          <p:cNvSpPr/>
          <p:nvPr>
            <p:ph type="body" idx="1"/>
          </p:nvPr>
        </p:nvSpPr>
        <p:spPr>
          <a:xfrm>
            <a:off x="179388" y="188913"/>
            <a:ext cx="8785225" cy="6480175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sz="3600">
                <a:sym typeface="宋体" pitchFamily="2" charset="-122"/>
              </a:rPr>
              <a:t>   </a:t>
            </a:r>
            <a:r>
              <a:rPr lang="zh-CN" altLang="zh-CN" sz="2800" b="1">
                <a:solidFill>
                  <a:srgbClr val="0000CC"/>
                </a:solidFill>
                <a:sym typeface="宋体" pitchFamily="2" charset="-122"/>
              </a:rPr>
              <a:t>爷娘闻女来，出郭相扶将；阿姊闻妹来，当户理红妆；小弟闻姊来，磨刀霍霍向猪羊。开我东阁门，坐我西阁床。脱我战时袍，著我旧时裳。当窗理云鬓，对镜帖花黄。出门看火伴，火伴皆惊忙：同行十二年，不知木兰是女郎。</a:t>
            </a:r>
            <a:endParaRPr lang="zh-CN" altLang="zh-CN" sz="2800" b="1">
              <a:solidFill>
                <a:srgbClr val="0000CC"/>
              </a:solidFill>
              <a:sym typeface="宋体" pitchFamily="2" charset="-122"/>
            </a:endParaRPr>
          </a:p>
          <a:p>
            <a:pPr lvl="0">
              <a:buNone/>
            </a:pPr>
            <a:endParaRPr sz="2800" b="1">
              <a:solidFill>
                <a:srgbClr val="0000CC"/>
              </a:solidFill>
            </a:endParaRPr>
          </a:p>
          <a:p>
            <a:pPr lvl="0">
              <a:buNone/>
            </a:pPr>
            <a:r>
              <a:rPr lang="zh-CN" altLang="zh-CN" sz="2800" b="1"/>
              <a:t>【赏析】</a:t>
            </a:r>
            <a:endParaRPr lang="zh-CN" altLang="zh-CN" sz="2800" b="1"/>
          </a:p>
          <a:p>
            <a:pPr lvl="0">
              <a:buNone/>
            </a:pPr>
            <a:r>
              <a:rPr b="1"/>
              <a:t>  </a:t>
            </a:r>
            <a:r>
              <a:rPr sz="2800" b="1"/>
              <a:t>用</a:t>
            </a:r>
            <a:r>
              <a:rPr lang="zh-CN" altLang="zh-CN" sz="2800" b="1"/>
              <a:t>“开”“坐”“脱”“著”“理”“帖”等动作，写她对故居的亲切感受和对女儿装束的喜爱。表现她归来后情不自禁的喜悦；最后作为故事的结局和全诗的高潮，是恢复女儿装束的木兰与伙伴相见的喜剧场面。</a:t>
            </a:r>
            <a:endParaRPr lang="zh-CN" altLang="zh-CN" sz="2800" b="1"/>
          </a:p>
          <a:p>
            <a:pPr lvl="0">
              <a:buNone/>
            </a:pPr>
            <a:endParaRPr sz="2800" b="1">
              <a:solidFill>
                <a:srgbClr val="0000CC"/>
              </a:solidFill>
              <a:sym typeface="宋体" pitchFamily="2" charset="-122"/>
            </a:endParaRPr>
          </a:p>
          <a:p>
            <a:pPr lvl="0">
              <a:buNone/>
            </a:pPr>
            <a:endParaRPr sz="2800" b="1">
              <a:solidFill>
                <a:srgbClr val="0000CC"/>
              </a:solidFill>
              <a:sym typeface="宋体" pitchFamily="2" charset="-122"/>
            </a:endParaRPr>
          </a:p>
          <a:p>
            <a:pPr lvl="0">
              <a:buNone/>
            </a:pPr>
            <a:endParaRPr b="1">
              <a:solidFill>
                <a:srgbClr val="0000CC"/>
              </a:solidFill>
              <a:sym typeface="宋体" pitchFamily="2" charset="-122"/>
            </a:endParaRPr>
          </a:p>
        </p:txBody>
      </p:sp>
      <p:sp>
        <p:nvSpPr>
          <p:cNvPr id="2662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2662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1" name=""/>
          <p:cNvSpPr/>
          <p:nvPr>
            <p:ph type="body" idx="1"/>
          </p:nvPr>
        </p:nvSpPr>
        <p:spPr>
          <a:xfrm>
            <a:off x="179388" y="188913"/>
            <a:ext cx="8507412" cy="5937250"/>
          </a:xfrm>
          <a:noFill/>
          <a:ln>
            <a:miter lim="800000"/>
          </a:ln>
        </p:spPr>
        <p:txBody>
          <a:bodyPr/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None/>
            </a:pPr>
            <a:endParaRPr sz="2800" b="1">
              <a:solidFill>
                <a:srgbClr val="0000CC"/>
              </a:solidFill>
              <a:sym typeface="宋体" pitchFamily="2" charset="-122"/>
            </a:endParaRPr>
          </a:p>
          <a:p>
            <a:pPr lvl="0">
              <a:buNone/>
            </a:pPr>
            <a:r>
              <a:rPr sz="2800" b="1">
                <a:solidFill>
                  <a:srgbClr val="0000CC"/>
                </a:solidFill>
                <a:sym typeface="宋体" pitchFamily="2" charset="-122"/>
              </a:rPr>
              <a:t> </a:t>
            </a:r>
            <a:r>
              <a:rPr lang="zh-CN" altLang="zh-CN" sz="2800" b="1">
                <a:solidFill>
                  <a:srgbClr val="0000CC"/>
                </a:solidFill>
                <a:sym typeface="宋体" pitchFamily="2" charset="-122"/>
              </a:rPr>
              <a:t>雄兔脚扑朔，雌兔眼迷离；双兔傍地走，</a:t>
            </a:r>
            <a:endParaRPr lang="zh-CN" altLang="zh-CN" sz="2800" b="1">
              <a:solidFill>
                <a:srgbClr val="0000CC"/>
              </a:solidFill>
              <a:sym typeface="宋体" pitchFamily="2" charset="-122"/>
            </a:endParaRPr>
          </a:p>
          <a:p>
            <a:pPr lvl="0">
              <a:buNone/>
            </a:pPr>
            <a:r>
              <a:rPr lang="zh-CN" altLang="zh-CN" sz="2800" b="1">
                <a:solidFill>
                  <a:srgbClr val="0000CC"/>
                </a:solidFill>
                <a:sym typeface="宋体" pitchFamily="2" charset="-122"/>
              </a:rPr>
              <a:t> 安能辨我是雄雌？</a:t>
            </a:r>
            <a:endParaRPr lang="zh-CN" altLang="zh-CN" sz="2800" b="1">
              <a:solidFill>
                <a:srgbClr val="0000CC"/>
              </a:solidFill>
              <a:sym typeface="宋体" pitchFamily="2" charset="-122"/>
            </a:endParaRPr>
          </a:p>
          <a:p>
            <a:pPr lvl="0">
              <a:buNone/>
            </a:pPr>
            <a:endParaRPr lang="zh-CN" altLang="zh-CN" sz="2800" b="1">
              <a:solidFill>
                <a:srgbClr val="0000CC"/>
              </a:solidFill>
              <a:sym typeface="宋体" pitchFamily="2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/>
              <a:t>【赏析】</a:t>
            </a:r>
            <a:endParaRPr lang="zh-CN" altLang="zh-CN" sz="2800" b="1"/>
          </a:p>
          <a:p>
            <a:pPr lvl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/>
              <a:t>   用</a:t>
            </a:r>
            <a:r>
              <a:rPr lang="zh-CN" altLang="zh-CN" sz="2800" b="1">
                <a:solidFill>
                  <a:srgbClr val="FF0000"/>
                </a:solidFill>
              </a:rPr>
              <a:t>比喻</a:t>
            </a:r>
            <a:r>
              <a:rPr lang="zh-CN" altLang="zh-CN" sz="2800" b="1"/>
              <a:t>作结。以双兔奔跑，难辨雌雄的隐喻，对木兰女扮男装、代父从军未被发现的奥秘加以巧妙的解答，妙趣横生而又令人回味。</a:t>
            </a:r>
            <a:endParaRPr lang="zh-CN" altLang="zh-CN" sz="2800" b="1"/>
          </a:p>
          <a:p>
            <a:pPr lvl="0">
              <a:buNone/>
            </a:pPr>
            <a:endParaRPr sz="2800" b="1">
              <a:solidFill>
                <a:srgbClr val="0000CC"/>
              </a:solidFill>
              <a:sym typeface="宋体" pitchFamily="2" charset="-122"/>
            </a:endParaRPr>
          </a:p>
        </p:txBody>
      </p:sp>
      <p:sp>
        <p:nvSpPr>
          <p:cNvPr id="276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276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algn="ctr"/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000000"/>
        </a:dk1>
        <a:lt1>
          <a:srgbClr val="FFFFFF"/>
        </a:lt1>
        <a:dk2>
          <a:srgbClr val="336699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0E500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686B5D"/>
        </a:dk1>
        <a:lt1>
          <a:srgbClr val="FFFFFF"/>
        </a:lt1>
        <a:dk2>
          <a:srgbClr val="777777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C66"/>
        </a:hlink>
        <a:folHlink>
          <a:srgbClr val="E9DCB9"/>
        </a:folHlink>
      </a:clrScheme>
      <a:clrMap bg1="dk1" tx1="lt1" bg2="dk2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CCFF"/>
        </a:hlink>
        <a:folHlink>
          <a:srgbClr val="FFFF99"/>
        </a:folHlink>
      </a:clrScheme>
      <a:clrMap bg1="dk2" tx1="lt2" bg2="dk1" tx2="lt1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117</Paragraphs>
  <Slides>38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baseType="lpstr" size="41">
      <vt:lpstr>Arial</vt:lpstr>
      <vt:lpstr>宋体</vt:lpstr>
      <vt:lpstr>默认设计模板</vt:lpstr>
      <vt:lpstr>2022年中考冲刺----“战争类”古诗词曲整理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2022-05-31T07:11:56.931</cp:lastPrinted>
  <dcterms:created xsi:type="dcterms:W3CDTF">2022-05-31T07:11:56Z</dcterms:created>
  <dcterms:modified xsi:type="dcterms:W3CDTF">2022-05-30T23:11:57Z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