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8"/>
  </p:notesMasterIdLst>
  <p:sldIdLst>
    <p:sldId id="394" r:id="rId2"/>
    <p:sldId id="395" r:id="rId3"/>
    <p:sldId id="282" r:id="rId4"/>
    <p:sldId id="283" r:id="rId5"/>
    <p:sldId id="285" r:id="rId6"/>
    <p:sldId id="287" r:id="rId7"/>
    <p:sldId id="289" r:id="rId8"/>
    <p:sldId id="260" r:id="rId9"/>
    <p:sldId id="259" r:id="rId10"/>
    <p:sldId id="291" r:id="rId11"/>
    <p:sldId id="293" r:id="rId12"/>
    <p:sldId id="295" r:id="rId13"/>
    <p:sldId id="297" r:id="rId14"/>
    <p:sldId id="299" r:id="rId15"/>
    <p:sldId id="301" r:id="rId16"/>
    <p:sldId id="303" r:id="rId17"/>
    <p:sldId id="305" r:id="rId18"/>
    <p:sldId id="261" r:id="rId19"/>
    <p:sldId id="387" r:id="rId20"/>
    <p:sldId id="396" r:id="rId21"/>
    <p:sldId id="309" r:id="rId22"/>
    <p:sldId id="262" r:id="rId23"/>
    <p:sldId id="311" r:id="rId24"/>
    <p:sldId id="313" r:id="rId25"/>
    <p:sldId id="315" r:id="rId26"/>
    <p:sldId id="317" r:id="rId27"/>
    <p:sldId id="263" r:id="rId28"/>
    <p:sldId id="264" r:id="rId29"/>
    <p:sldId id="319" r:id="rId30"/>
    <p:sldId id="321" r:id="rId31"/>
    <p:sldId id="388" r:id="rId32"/>
    <p:sldId id="265" r:id="rId33"/>
    <p:sldId id="323" r:id="rId34"/>
    <p:sldId id="325" r:id="rId35"/>
    <p:sldId id="327" r:id="rId36"/>
    <p:sldId id="330" r:id="rId37"/>
    <p:sldId id="332" r:id="rId38"/>
    <p:sldId id="334" r:id="rId39"/>
    <p:sldId id="336" r:id="rId40"/>
    <p:sldId id="338" r:id="rId41"/>
    <p:sldId id="340" r:id="rId42"/>
    <p:sldId id="389" r:id="rId43"/>
    <p:sldId id="342" r:id="rId44"/>
    <p:sldId id="343" r:id="rId45"/>
    <p:sldId id="344" r:id="rId46"/>
    <p:sldId id="345" r:id="rId47"/>
    <p:sldId id="347" r:id="rId48"/>
    <p:sldId id="390" r:id="rId49"/>
    <p:sldId id="281" r:id="rId50"/>
    <p:sldId id="369" r:id="rId51"/>
    <p:sldId id="370" r:id="rId52"/>
    <p:sldId id="353" r:id="rId53"/>
    <p:sldId id="349" r:id="rId54"/>
    <p:sldId id="391" r:id="rId55"/>
    <p:sldId id="350" r:id="rId56"/>
    <p:sldId id="351" r:id="rId57"/>
    <p:sldId id="274" r:id="rId58"/>
    <p:sldId id="392" r:id="rId59"/>
    <p:sldId id="267" r:id="rId60"/>
    <p:sldId id="257" r:id="rId61"/>
    <p:sldId id="272" r:id="rId62"/>
    <p:sldId id="375" r:id="rId63"/>
    <p:sldId id="376" r:id="rId64"/>
    <p:sldId id="377" r:id="rId65"/>
    <p:sldId id="378" r:id="rId66"/>
    <p:sldId id="379" r:id="rId67"/>
    <p:sldId id="380" r:id="rId68"/>
    <p:sldId id="381" r:id="rId69"/>
    <p:sldId id="382" r:id="rId70"/>
    <p:sldId id="386" r:id="rId71"/>
    <p:sldId id="383" r:id="rId72"/>
    <p:sldId id="384" r:id="rId73"/>
    <p:sldId id="393" r:id="rId74"/>
    <p:sldId id="385" r:id="rId75"/>
    <p:sldId id="276" r:id="rId76"/>
    <p:sldId id="275" r:id="rId77"/>
    <p:sldId id="358" r:id="rId78"/>
    <p:sldId id="367" r:id="rId79"/>
    <p:sldId id="362" r:id="rId80"/>
    <p:sldId id="364" r:id="rId81"/>
    <p:sldId id="357" r:id="rId82"/>
    <p:sldId id="356" r:id="rId83"/>
    <p:sldId id="355" r:id="rId84"/>
    <p:sldId id="277" r:id="rId85"/>
    <p:sldId id="278" r:id="rId86"/>
    <p:sldId id="279" r:id="rId87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9900"/>
    <a:srgbClr val="CC0000"/>
    <a:srgbClr val="FFFF00"/>
    <a:srgbClr val="F0EFE0"/>
    <a:srgbClr val="1F4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1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页眉占位符 6809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/>
          </a:p>
        </p:txBody>
      </p:sp>
      <p:sp>
        <p:nvSpPr>
          <p:cNvPr id="680963" name="日期占位符 68096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b="0" dirty="0"/>
          </a:p>
        </p:txBody>
      </p:sp>
      <p:sp>
        <p:nvSpPr>
          <p:cNvPr id="680964" name="幻灯片图像占位符 6809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80965" name="文本占位符 68096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80966" name="页脚占位符 68096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b="0" dirty="0"/>
          </a:p>
        </p:txBody>
      </p:sp>
      <p:sp>
        <p:nvSpPr>
          <p:cNvPr id="680967" name="灯片编号占位符 68096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6653020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 Narrow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t>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幻灯片图像占位符 6819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1987" name="文本占位符 6819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t>79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幻灯片图像占位符 6850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5059" name="文本占位符 6850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t>80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矩形 567297"/>
          <p:cNvSpPr/>
          <p:nvPr/>
        </p:nvSpPr>
        <p:spPr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67299" name="图片 567298" descr="ANABNR2"/>
          <p:cNvPicPr>
            <a:picLocks noChangeAspect="1"/>
          </p:cNvPicPr>
          <p:nvPr/>
        </p:nvPicPr>
        <p:blipFill>
          <a:blip r:embed="rId2"/>
          <a:srcRect l="-900" t="-1314" r="-2" b="-36961"/>
          <a:stretch>
            <a:fillRect/>
          </a:stretch>
        </p:blipFill>
        <p:spPr>
          <a:xfrm>
            <a:off x="533400" y="3200400"/>
            <a:ext cx="8458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7300" name="矩形 567299"/>
          <p:cNvSpPr/>
          <p:nvPr/>
        </p:nvSpPr>
        <p:spPr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7301" name="标题 567300"/>
          <p:cNvSpPr>
            <a:spLocks noGrp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67302" name="副标题 567301"/>
          <p:cNvSpPr>
            <a:spLocks noGrp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114300" algn="ctr">
              <a:buNone/>
              <a:defRPr/>
            </a:lvl2pPr>
            <a:lvl3pPr marL="914400" lvl="2" indent="227330" algn="ctr">
              <a:buNone/>
              <a:defRPr/>
            </a:lvl3pPr>
            <a:lvl4pPr marL="1371600" lvl="3" indent="11303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567303" name="日期占位符 567302"/>
          <p:cNvSpPr>
            <a:spLocks noGrp="1"/>
          </p:cNvSpPr>
          <p:nvPr>
            <p:ph type="dt" sz="half" idx="2"/>
          </p:nvPr>
        </p:nvSpPr>
        <p:spPr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/>
          </a:p>
        </p:txBody>
      </p:sp>
      <p:sp>
        <p:nvSpPr>
          <p:cNvPr id="567304" name="页脚占位符 567303"/>
          <p:cNvSpPr>
            <a:spLocks noGrp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/>
          </a:p>
        </p:txBody>
      </p:sp>
      <p:sp>
        <p:nvSpPr>
          <p:cNvPr id="567305" name="灯片编号占位符 567304"/>
          <p:cNvSpPr>
            <a:spLocks noGrp="1"/>
          </p:cNvSpPr>
          <p:nvPr>
            <p:ph type="sldNum" sz="quarter" idx="4"/>
          </p:nvPr>
        </p:nvSpPr>
        <p:spPr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zh-CN" altLang="en-US" sz="1400" dirty="0"/>
              <a:t>‹#›</a:t>
            </a:fld>
            <a:endParaRPr lang="zh-CN" altLang="en-US" sz="1400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716657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6800" y="838200"/>
            <a:ext cx="7772400" cy="5378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2017/3/23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0724" y="210185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矩形 566273"/>
          <p:cNvSpPr/>
          <p:nvPr/>
        </p:nvSpPr>
        <p:spPr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6275" name="矩形 566274"/>
          <p:cNvSpPr/>
          <p:nvPr/>
        </p:nvSpPr>
        <p:spPr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6276" name="矩形 566275" descr="Stationery"/>
          <p:cNvSpPr/>
          <p:nvPr/>
        </p:nvSpPr>
        <p:spPr>
          <a:xfrm>
            <a:off x="457200" y="0"/>
            <a:ext cx="1219200" cy="762000"/>
          </a:xfrm>
          <a:prstGeom prst="rect">
            <a:avLst/>
          </a:prstGeom>
          <a:blipFill rotWithShape="0">
            <a:blip r:embed="rId14"/>
          </a:blip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6277" name="矩形 566276" descr="Stationery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blipFill rotWithShape="0">
            <a:blip r:embed="rId14"/>
          </a:blip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6278" name="标题 566277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66279" name="日期占位符 566278"/>
          <p:cNvSpPr>
            <a:spLocks noGrp="1"/>
          </p:cNvSpPr>
          <p:nvPr>
            <p:ph type="dt" sz="half" idx="2"/>
          </p:nvPr>
        </p:nvSpPr>
        <p:spPr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/>
              <a:t>2017/3/23</a:t>
            </a:fld>
            <a:endParaRPr lang="zh-CN" altLang="en-US" dirty="0"/>
          </a:p>
        </p:txBody>
      </p:sp>
      <p:sp>
        <p:nvSpPr>
          <p:cNvPr id="566280" name="页脚占位符 566279"/>
          <p:cNvSpPr>
            <a:spLocks noGrp="1"/>
          </p:cNvSpPr>
          <p:nvPr>
            <p:ph type="ftr" sz="quarter" idx="3"/>
          </p:nvPr>
        </p:nvSpPr>
        <p:spPr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566281" name="图片 566280" descr="anabnr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28725" y="0"/>
            <a:ext cx="7915275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6282" name="矩形 566281"/>
          <p:cNvSpPr/>
          <p:nvPr/>
        </p:nvSpPr>
        <p:spPr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</a:ln>
        </p:spPr>
        <p:txBody>
          <a:bodyPr wrap="none" anchor="ctr"/>
          <a:lstStyle/>
          <a:p>
            <a:pPr lvl="0" algn="ctr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6283" name="灯片编号占位符 566282"/>
          <p:cNvSpPr>
            <a:spLocks noGrp="1"/>
          </p:cNvSpPr>
          <p:nvPr>
            <p:ph type="sldNum" sz="quarter" idx="4"/>
          </p:nvPr>
        </p:nvSpPr>
        <p:spPr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b="0">
                <a:solidFill>
                  <a:schemeClr val="tx2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  <p:sp>
        <p:nvSpPr>
          <p:cNvPr id="566284" name="文本占位符 566283"/>
          <p:cNvSpPr>
            <a:spLocks noGrp="1"/>
          </p:cNvSpPr>
          <p:nvPr>
            <p:ph type="body" idx="1"/>
          </p:nvPr>
        </p:nvSpPr>
        <p:spPr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lvl="0" indent="-4572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3" name="文本占位符 721922"/>
          <p:cNvSpPr>
            <a:spLocks noGrp="1"/>
          </p:cNvSpPr>
          <p:nvPr>
            <p:ph type="body" idx="1"/>
          </p:nvPr>
        </p:nvSpPr>
        <p:spPr>
          <a:xfrm>
            <a:off x="755650" y="2133600"/>
            <a:ext cx="7772400" cy="4114800"/>
          </a:xfrm>
        </p:spPr>
        <p:txBody>
          <a:bodyPr/>
          <a:lstStyle/>
          <a:p>
            <a:pPr algn="ctr">
              <a:buNone/>
            </a:pPr>
            <a:r>
              <a:rPr lang="zh-CN" altLang="en-US" sz="6000" b="1" dirty="0"/>
              <a:t>常见修辞手法的运用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矩形 607233"/>
          <p:cNvSpPr/>
          <p:nvPr/>
        </p:nvSpPr>
        <p:spPr>
          <a:xfrm>
            <a:off x="250825" y="1654175"/>
            <a:ext cx="8413750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具体、形象、生动。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如：柳妈的打皱的脸也笑了起来，使她蹙缩得像一个核桃。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浅显易懂。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如：小石头可以砸破大水缸</a:t>
            </a:r>
            <a:r>
              <a:rPr lang="en-US" altLang="zh-CN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比喻小的可以战胜大的。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表达感情。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如：地下“乌龟”（坦克）乱爬，头上“乌鸦”（飞机）成阵。</a:t>
            </a:r>
          </a:p>
        </p:txBody>
      </p:sp>
      <p:sp>
        <p:nvSpPr>
          <p:cNvPr id="607235" name="矩形 607234"/>
          <p:cNvSpPr/>
          <p:nvPr/>
        </p:nvSpPr>
        <p:spPr>
          <a:xfrm>
            <a:off x="755650" y="692150"/>
            <a:ext cx="3759200" cy="5889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ClrTx/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、比喻的作用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7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07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07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07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07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07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矩形 609281"/>
          <p:cNvSpPr/>
          <p:nvPr/>
        </p:nvSpPr>
        <p:spPr>
          <a:xfrm>
            <a:off x="323850" y="1412875"/>
            <a:ext cx="8496300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①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在崎岖的道路上向前猛冲，脚步像踩在棉花上似的轻快。</a:t>
            </a:r>
          </a:p>
          <a:p>
            <a:pPr lvl="0">
              <a:buClrTx/>
            </a:pPr>
            <a:endParaRPr lang="zh-CN" altLang="en-US" sz="2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②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人民群众的工作干劲像决了堤的洪水，一泻千里，豪情奔放，势不可挡。</a:t>
            </a:r>
          </a:p>
          <a:p>
            <a:pPr lvl="0">
              <a:buClrTx/>
            </a:pPr>
            <a:endParaRPr lang="zh-CN" altLang="en-US" sz="2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③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大水一来，可真比老虎还厉害，庄稼、房子、家俱一扫而光，今天，我们已下定决心，一定要和这只老虎拼一拼，非制服他不可。</a:t>
            </a:r>
          </a:p>
        </p:txBody>
      </p:sp>
      <p:sp>
        <p:nvSpPr>
          <p:cNvPr id="609283" name="矩形 609282"/>
          <p:cNvSpPr/>
          <p:nvPr/>
        </p:nvSpPr>
        <p:spPr>
          <a:xfrm>
            <a:off x="755650" y="404813"/>
            <a:ext cx="4516438" cy="6461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ClrTx/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、比喻要贴切</a:t>
            </a:r>
          </a:p>
        </p:txBody>
      </p:sp>
      <p:sp>
        <p:nvSpPr>
          <p:cNvPr id="609284" name="矩形 609283"/>
          <p:cNvSpPr/>
          <p:nvPr/>
        </p:nvSpPr>
        <p:spPr>
          <a:xfrm>
            <a:off x="2124075" y="1830388"/>
            <a:ext cx="2952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（没有相似点）</a:t>
            </a:r>
          </a:p>
        </p:txBody>
      </p:sp>
      <p:sp>
        <p:nvSpPr>
          <p:cNvPr id="609285" name="矩形 609284"/>
          <p:cNvSpPr/>
          <p:nvPr/>
        </p:nvSpPr>
        <p:spPr>
          <a:xfrm>
            <a:off x="4787900" y="321310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（喻体不当）</a:t>
            </a:r>
          </a:p>
        </p:txBody>
      </p:sp>
      <p:sp>
        <p:nvSpPr>
          <p:cNvPr id="609286" name="矩形 609285"/>
          <p:cNvSpPr/>
          <p:nvPr/>
        </p:nvSpPr>
        <p:spPr>
          <a:xfrm>
            <a:off x="323850" y="4864100"/>
            <a:ext cx="82804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（前后不一致，前面把大水比作比老虎更厉害的其他事物，后面又比作老虎，前后不一致）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0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0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9284" grpId="0"/>
      <p:bldP spid="609285" grpId="0"/>
      <p:bldP spid="6092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矩形 611329"/>
          <p:cNvSpPr/>
          <p:nvPr/>
        </p:nvSpPr>
        <p:spPr>
          <a:xfrm>
            <a:off x="468313" y="1196975"/>
            <a:ext cx="82073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我猜他把那信总该看了几十遍，每个字让他嚼得稀烂，消化了。 </a:t>
            </a:r>
          </a:p>
        </p:txBody>
      </p:sp>
      <p:sp>
        <p:nvSpPr>
          <p:cNvPr id="611331" name="矩形 611330"/>
          <p:cNvSpPr/>
          <p:nvPr/>
        </p:nvSpPr>
        <p:spPr>
          <a:xfrm>
            <a:off x="539750" y="2205038"/>
            <a:ext cx="79200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本体是“看信”，喻体是“咀嚼食物”，相似点是：仔细、反复、回味。 </a:t>
            </a:r>
          </a:p>
        </p:txBody>
      </p:sp>
      <p:sp>
        <p:nvSpPr>
          <p:cNvPr id="611332" name="矩形 611331"/>
          <p:cNvSpPr/>
          <p:nvPr/>
        </p:nvSpPr>
        <p:spPr>
          <a:xfrm>
            <a:off x="323850" y="3357563"/>
            <a:ext cx="85693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虽然这是些无关大局的小事，可是在这位观察别人很精细的姑娘身上却投下了一个不太好的阴影。</a:t>
            </a:r>
          </a:p>
        </p:txBody>
      </p:sp>
      <p:sp>
        <p:nvSpPr>
          <p:cNvPr id="611333" name="矩形 611332"/>
          <p:cNvSpPr/>
          <p:nvPr/>
        </p:nvSpPr>
        <p:spPr>
          <a:xfrm>
            <a:off x="755650" y="404813"/>
            <a:ext cx="6121400" cy="6461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ClrTx/>
            </a:pPr>
            <a:r>
              <a:rPr lang="en-US" altLang="zh-CN" sz="40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、准确理解比喻句</a:t>
            </a:r>
          </a:p>
        </p:txBody>
      </p:sp>
      <p:sp>
        <p:nvSpPr>
          <p:cNvPr id="611334" name="矩形 611333"/>
          <p:cNvSpPr/>
          <p:nvPr/>
        </p:nvSpPr>
        <p:spPr>
          <a:xfrm>
            <a:off x="395288" y="4498975"/>
            <a:ext cx="80645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本体是“印象”；喻体是“阴影”；相似点是“暗淡”。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11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113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13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1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1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6113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6113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13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113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113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1330" grpId="0"/>
      <p:bldP spid="611331" grpId="0"/>
      <p:bldP spid="611332" grpId="0"/>
      <p:bldP spid="611333" grpId="0"/>
      <p:bldP spid="6113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矩形 613377"/>
          <p:cNvSpPr/>
          <p:nvPr/>
        </p:nvSpPr>
        <p:spPr>
          <a:xfrm>
            <a:off x="252413" y="695325"/>
            <a:ext cx="8712200" cy="496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从下面诗句中选出以物喻人的一项（  ）</a:t>
            </a:r>
          </a:p>
          <a:p>
            <a:pPr lvl="0">
              <a:buClrTx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  <a:p>
            <a:pPr lvl="0" algn="ctr">
              <a:buClr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A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．忽如一夜春风来，千树万树梨花开。（岑参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白雪歌送武判官归京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</a:p>
          <a:p>
            <a:pPr lvl="0" algn="ctr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．羌笛何须怨杨柳，春风不度玉门关。（王之涣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凉州词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</a:p>
          <a:p>
            <a:pPr lvl="0" algn="ctr">
              <a:buClr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．娉娉袅袅十三余，豆蔻梢头二月初。（杜牧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赠别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</a:p>
          <a:p>
            <a:pPr lvl="0" algn="ctr">
              <a:buClrTx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．飞流直下三千尺，疑是银河落九天。（李白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望庐山瀑布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</a:p>
        </p:txBody>
      </p:sp>
      <p:sp>
        <p:nvSpPr>
          <p:cNvPr id="613379" name="矩形 613378"/>
          <p:cNvSpPr/>
          <p:nvPr/>
        </p:nvSpPr>
        <p:spPr>
          <a:xfrm>
            <a:off x="7524750" y="476250"/>
            <a:ext cx="715963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en-US" altLang="zh-CN" sz="6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3378" grpId="0"/>
      <p:bldP spid="6133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矩形 615425"/>
          <p:cNvSpPr/>
          <p:nvPr/>
        </p:nvSpPr>
        <p:spPr>
          <a:xfrm>
            <a:off x="250825" y="115888"/>
            <a:ext cx="8496300" cy="64976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阅读下文，完成文后各题。 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要问我的意思，我说，文言文可以念点儿，可是念多少还值得研究。似乎应该先研究一下学习文言文的目的。教学大纲提出培养阅读浅近文言文的能力，按现在课本里的文言文数量和一般的讲解方法，能否达到这个目的，还得打个问号。如果说现在的几篇课文不能解决问题，那么加大分量怎么样？加到三分之一？二分之一？这就牵涉到会不会妨碍学生学好现代文的问题。会不会搞得不好，弄成驼子摔跤，两头没着落？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 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此人发言中巧妙地运用了比喻，请将比喻指出来，并说明它所说的是与学文言文有关的什么问题。 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比喻句：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②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比喻所谈的是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的问题。 </a:t>
            </a:r>
          </a:p>
          <a:p>
            <a:pPr lvl="0">
              <a:buClrTx/>
            </a:pP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427" name="矩形 615426"/>
          <p:cNvSpPr/>
          <p:nvPr/>
        </p:nvSpPr>
        <p:spPr>
          <a:xfrm>
            <a:off x="2814638" y="52292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驼子摔跤</a:t>
            </a:r>
          </a:p>
        </p:txBody>
      </p:sp>
      <p:sp>
        <p:nvSpPr>
          <p:cNvPr id="615428" name="矩形 615427"/>
          <p:cNvSpPr/>
          <p:nvPr/>
        </p:nvSpPr>
        <p:spPr>
          <a:xfrm>
            <a:off x="1116013" y="6092825"/>
            <a:ext cx="44704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文言文和现代文的分量比例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27" grpId="0"/>
      <p:bldP spid="6154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矩形 617473"/>
          <p:cNvSpPr/>
          <p:nvPr/>
        </p:nvSpPr>
        <p:spPr>
          <a:xfrm>
            <a:off x="250825" y="522288"/>
            <a:ext cx="8496300" cy="56435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阅读下文，完成文后题目。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教育者也要创造值得自己崇拜之创造理论和创造技术。活人的塑像和大理石的塑像有一点不同，</a:t>
            </a:r>
            <a:r>
              <a:rPr lang="zh-CN" altLang="en-US" sz="2800" b="0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刀法如果用得不对，可能万像同毁；刀法如果用得对，则一笔下去，万龙点睛。 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文中画线句中所用的几个比喻分别比喻什么？</a:t>
            </a:r>
          </a:p>
          <a:p>
            <a:pPr lvl="0">
              <a:buClrTx/>
            </a:pPr>
            <a:endParaRPr lang="zh-CN" altLang="en-US" sz="2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答：</a:t>
            </a: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 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②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③</a:t>
            </a:r>
          </a:p>
          <a:p>
            <a:pPr lvl="0">
              <a:buClrTx/>
            </a:pPr>
            <a:endParaRPr lang="zh-CN" altLang="en-US" sz="2800" b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7475" name="矩形 617474"/>
          <p:cNvSpPr/>
          <p:nvPr/>
        </p:nvSpPr>
        <p:spPr>
          <a:xfrm>
            <a:off x="2339975" y="3573463"/>
            <a:ext cx="33956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“刀法”喻“教育方法”</a:t>
            </a:r>
          </a:p>
        </p:txBody>
      </p:sp>
      <p:sp>
        <p:nvSpPr>
          <p:cNvPr id="617476" name="矩形 617475"/>
          <p:cNvSpPr/>
          <p:nvPr/>
        </p:nvSpPr>
        <p:spPr>
          <a:xfrm>
            <a:off x="2339975" y="4437063"/>
            <a:ext cx="39322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“万像”喻“众多教育对象</a:t>
            </a:r>
          </a:p>
        </p:txBody>
      </p:sp>
      <p:sp>
        <p:nvSpPr>
          <p:cNvPr id="617477" name="矩形 617476"/>
          <p:cNvSpPr/>
          <p:nvPr/>
        </p:nvSpPr>
        <p:spPr>
          <a:xfrm>
            <a:off x="2276475" y="5286375"/>
            <a:ext cx="58959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“万龙点睛”喻“使众多教育对象成才”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7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75" grpId="0"/>
      <p:bldP spid="617476" grpId="0"/>
      <p:bldP spid="6174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标题 619521"/>
          <p:cNvSpPr>
            <a:spLocks noGrp="1" noRot="1"/>
          </p:cNvSpPr>
          <p:nvPr>
            <p:ph type="title"/>
          </p:nvPr>
        </p:nvSpPr>
        <p:spPr>
          <a:xfrm>
            <a:off x="1331913" y="404813"/>
            <a:ext cx="5832475" cy="1066800"/>
          </a:xfrm>
        </p:spPr>
        <p:txBody>
          <a:bodyPr anchor="ctr"/>
          <a:lstStyle/>
          <a:p>
            <a:r>
              <a:rPr lang="zh-CN" altLang="en-US" dirty="0">
                <a:solidFill>
                  <a:srgbClr val="CC0000"/>
                </a:solidFill>
              </a:rPr>
              <a:t>二、比拟</a:t>
            </a:r>
          </a:p>
        </p:txBody>
      </p:sp>
      <p:sp>
        <p:nvSpPr>
          <p:cNvPr id="619523" name="文本占位符 619522"/>
          <p:cNvSpPr>
            <a:spLocks noGrp="1" noRot="1"/>
          </p:cNvSpPr>
          <p:nvPr>
            <p:ph type="body" idx="1"/>
          </p:nvPr>
        </p:nvSpPr>
        <p:spPr>
          <a:xfrm>
            <a:off x="684213" y="2205038"/>
            <a:ext cx="7629525" cy="3494087"/>
          </a:xfrm>
        </p:spPr>
        <p:txBody>
          <a:bodyPr/>
          <a:lstStyle/>
          <a:p>
            <a:pPr>
              <a:buNone/>
            </a:pP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     比拟是把甲事物模拟作乙事物来写的修辞方式。包括把物当作人来写（拟人）；把人当作物来写（拟物）和把此物当作彼物来写（拟物）三种形式。事实上，前一种形式是把事物“人化”，后两种形式则是把人“物化”或“把甲物乙物化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195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195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1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1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1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70" name="矩形 621569"/>
          <p:cNvSpPr/>
          <p:nvPr/>
        </p:nvSpPr>
        <p:spPr>
          <a:xfrm>
            <a:off x="482600" y="876300"/>
            <a:ext cx="8337550" cy="5251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30480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：每条岭都是那么温柔，虽然下自山脚，上至岭顶，长满了珍贵的林木，可是谁也不孤峰突起，盛气凌人。</a:t>
            </a:r>
            <a:r>
              <a:rPr lang="en-US" altLang="zh-CN" sz="2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把运用于“人”的动词、形容词直接描写物。</a:t>
            </a:r>
          </a:p>
          <a:p>
            <a:pPr lvl="0" indent="30480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：我不愿说，你只是一块矿石，因为你有理想，因为你要飞翔，为了创造祖国有声有色的明天，你恨不得生出一千副手掌，一千双翅膀</a:t>
            </a:r>
            <a:r>
              <a:rPr lang="en-US" altLang="zh-CN" sz="2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用人称代词来指代物。</a:t>
            </a:r>
          </a:p>
          <a:p>
            <a:pPr lvl="0" indent="30480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：井岗山的翠竹啊，去吧，去吧，快快地去吧！多少工地，多少工厂、矿山，多少高楼大厦，多少城市和农村都在殷切等待着你们</a:t>
            </a:r>
            <a:r>
              <a:rPr lang="en-US" altLang="zh-CN" sz="26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把物当人来呼唤。</a:t>
            </a:r>
          </a:p>
          <a:p>
            <a:pPr lvl="0" indent="30480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：莲农们精心培植，把绵绵情意栽种在每一口莲塘里。</a:t>
            </a:r>
            <a:r>
              <a:rPr lang="zh-CN" altLang="en-US" sz="26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（把惯用于描写莲耦的“栽”用来描写“绵绵情意”）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21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21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21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21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57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9" name="矩形 572418"/>
          <p:cNvSpPr/>
          <p:nvPr/>
        </p:nvSpPr>
        <p:spPr>
          <a:xfrm>
            <a:off x="0" y="41449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2423" name="矩形 572422"/>
          <p:cNvSpPr/>
          <p:nvPr/>
        </p:nvSpPr>
        <p:spPr>
          <a:xfrm>
            <a:off x="381000" y="304800"/>
            <a:ext cx="8229600" cy="509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一、比喻和比拟的不同点</a:t>
            </a:r>
          </a:p>
          <a:p>
            <a:pPr lvl="0">
              <a:lnSpc>
                <a:spcPct val="130000"/>
              </a:lnSpc>
            </a:pPr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  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1、比拟是仿照“拟体”（被模拟的事物）的特征摸写本体，重点在拟；比喻是用喻体比方本体，重点在“喻”。</a:t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     2、比拟中，本体和“拟体”彼此交融，浑然一体，本体必须出现，“拟体”一般不出现；比喻的本体和喻体一主一从，本体或现或不现，而喻体必须出现。</a:t>
            </a:r>
          </a:p>
          <a:p>
            <a:pPr lvl="0" eaLnBrk="0" hangingPunct="0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2424" name="文本框 572423"/>
          <p:cNvSpPr txBox="1"/>
          <p:nvPr/>
        </p:nvSpPr>
        <p:spPr>
          <a:xfrm>
            <a:off x="1116013" y="5157788"/>
            <a:ext cx="6934200" cy="1368425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1F408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圣马克堂是方场的主人。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圣马克堂热情地迎接着八方游客。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2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2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2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5724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5724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24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72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2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72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2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423" grpId="0"/>
      <p:bldP spid="5724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7" name="文本占位符 712706"/>
          <p:cNvSpPr>
            <a:spLocks noGrp="1"/>
          </p:cNvSpPr>
          <p:nvPr>
            <p:ph type="body"/>
          </p:nvPr>
        </p:nvSpPr>
        <p:spPr>
          <a:xfrm>
            <a:off x="755650" y="1341438"/>
            <a:ext cx="7772400" cy="4114800"/>
          </a:xfrm>
        </p:spPr>
        <p:txBody>
          <a:bodyPr/>
          <a:lstStyle/>
          <a:p>
            <a:pPr lvl="0"/>
            <a:r>
              <a:rPr lang="zh-CN" altLang="en-US" b="1" dirty="0">
                <a:solidFill>
                  <a:srgbClr val="000000"/>
                </a:solidFill>
              </a:rPr>
              <a:t>二、比拟的作用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    </a:t>
            </a:r>
            <a:r>
              <a:rPr lang="zh-CN" altLang="en-US" b="1" dirty="0">
                <a:solidFill>
                  <a:schemeClr val="tx2"/>
                </a:solidFill>
              </a:rPr>
              <a:t>1、色彩鲜明；</a:t>
            </a:r>
          </a:p>
          <a:p>
            <a:pPr lvl="0"/>
            <a:r>
              <a:rPr lang="zh-CN" altLang="en-US" b="1" dirty="0">
                <a:solidFill>
                  <a:schemeClr val="tx2"/>
                </a:solidFill>
              </a:rPr>
              <a:t>    2、描绘形象；</a:t>
            </a:r>
          </a:p>
          <a:p>
            <a:pPr lvl="0"/>
            <a:r>
              <a:rPr lang="zh-CN" altLang="en-US" b="1" dirty="0">
                <a:solidFill>
                  <a:schemeClr val="tx2"/>
                </a:solidFill>
              </a:rPr>
              <a:t>    3、表意丰富。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1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1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1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1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1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1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7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内容占位符 723969"/>
          <p:cNvSpPr>
            <a:spLocks noGrp="1"/>
          </p:cNvSpPr>
          <p:nvPr>
            <p:ph/>
          </p:nvPr>
        </p:nvSpPr>
        <p:spPr>
          <a:xfrm>
            <a:off x="755650" y="836613"/>
            <a:ext cx="7632700" cy="5040312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endParaRPr lang="zh-CN" altLang="en-US" sz="2000" b="1" dirty="0"/>
          </a:p>
          <a:p>
            <a:pPr lvl="0">
              <a:buNone/>
            </a:pPr>
            <a:endParaRPr lang="zh-CN" altLang="en-US" sz="2000" b="1" dirty="0"/>
          </a:p>
          <a:p>
            <a:pPr lvl="0">
              <a:lnSpc>
                <a:spcPct val="130000"/>
              </a:lnSpc>
              <a:buNone/>
            </a:pPr>
            <a:r>
              <a:rPr lang="en-US" altLang="zh-CN" sz="2000" b="1"/>
              <a:t>              </a:t>
            </a:r>
            <a:r>
              <a:rPr lang="en-US" altLang="zh-CN" sz="2400" b="1"/>
              <a:t>《</a:t>
            </a:r>
            <a:r>
              <a:rPr lang="zh-CN" altLang="en-US" sz="2400" b="1" dirty="0"/>
              <a:t>考试大纲</a:t>
            </a:r>
            <a:r>
              <a:rPr lang="en-US" altLang="zh-CN" sz="2400" b="1"/>
              <a:t>》</a:t>
            </a:r>
            <a:r>
              <a:rPr lang="zh-CN" altLang="en-US" sz="2400" b="1" dirty="0"/>
              <a:t>对本知识点的要求是：“正确运用常见的修辞方法”。并且，明确了“常见的修辞方法”有：比喻、比拟、借代、夸张、对偶、排比、反复、设问、反问。能力层级为三级。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400" b="1" dirty="0"/>
              <a:t>               其中“反复”是新课改后</a:t>
            </a:r>
            <a:r>
              <a:rPr lang="en-US" altLang="zh-CN" sz="2400" b="1"/>
              <a:t>(2013</a:t>
            </a:r>
            <a:r>
              <a:rPr lang="zh-CN" altLang="en-US" sz="2400" b="1" dirty="0"/>
              <a:t>年</a:t>
            </a:r>
            <a:r>
              <a:rPr lang="en-US" altLang="zh-CN" sz="2400" b="1"/>
              <a:t>)</a:t>
            </a:r>
            <a:r>
              <a:rPr lang="zh-CN" altLang="en-US" sz="2400" b="1" dirty="0"/>
              <a:t>增加的考查内容，对此应当引起足够的关注。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400" b="1" dirty="0"/>
              <a:t>              它主要考查学生在具体语言环境中对常用修辞手法进行判断、评价及运用的能力。</a:t>
            </a:r>
          </a:p>
          <a:p>
            <a:pPr lvl="0">
              <a:lnSpc>
                <a:spcPct val="130000"/>
              </a:lnSpc>
              <a:buNone/>
            </a:pPr>
            <a:endParaRPr lang="zh-CN" altLang="en-US" sz="2400" b="1" dirty="0"/>
          </a:p>
          <a:p>
            <a:pPr lvl="0">
              <a:lnSpc>
                <a:spcPct val="130000"/>
              </a:lnSpc>
              <a:buNone/>
            </a:pPr>
            <a:endParaRPr lang="zh-CN" altLang="en-US" sz="2000" b="1" dirty="0"/>
          </a:p>
          <a:p>
            <a:pPr lvl="0">
              <a:lnSpc>
                <a:spcPct val="130000"/>
              </a:lnSpc>
              <a:buNone/>
            </a:pP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97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矩形 724993"/>
          <p:cNvSpPr/>
          <p:nvPr/>
        </p:nvSpPr>
        <p:spPr>
          <a:xfrm>
            <a:off x="611188" y="476250"/>
            <a:ext cx="8026400" cy="5953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/>
            <a:r>
              <a:rPr lang="zh-CN" altLang="en-US" sz="26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对诗句的词语解说错误的一项是（</a:t>
            </a:r>
            <a:r>
              <a:rPr lang="en-US" altLang="zh-CN" sz="2600" b="1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2015</a:t>
            </a:r>
            <a:r>
              <a:rPr lang="zh-CN" altLang="en-US" sz="26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年高考题）</a:t>
            </a:r>
            <a:r>
              <a:rPr lang="zh-CN" altLang="en-US" sz="2600" b="1" dirty="0">
                <a:solidFill>
                  <a:srgbClr val="CC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6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 </a:t>
            </a:r>
          </a:p>
        </p:txBody>
      </p:sp>
      <p:sp>
        <p:nvSpPr>
          <p:cNvPr id="724995" name="文本框 724994"/>
          <p:cNvSpPr txBox="1"/>
          <p:nvPr/>
        </p:nvSpPr>
        <p:spPr>
          <a:xfrm>
            <a:off x="277813" y="1125538"/>
            <a:ext cx="86868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 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八月湖水平，涵虚混太清。气蒸云梦泽，波撼岳阳城。” 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气蒸”、“波撼”是夸张的写法，突出了洞庭湖的雄伟气势。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 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黄河远上白云间，一片孤城万仞山。羌笛何须怨杨柳，春风不度玉门关。”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羌笛何须怨杨柳”用了拟人的手法。 </a:t>
            </a:r>
          </a:p>
          <a:p>
            <a:pPr lvl="0">
              <a:buClrTx/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 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故人具鸡黍，邀我至田家。绿树村边合，青山郭外斜。” 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合”、“斜”是拟人写法，把绿树、青山写得有人的感情。</a:t>
            </a:r>
          </a:p>
          <a:p>
            <a:pPr lvl="0">
              <a:buClrTx/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 “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好雨知时节，当春乃发生。随风潜入夜，润物细无声。”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用“知”、“潜”把春雨人格化，写成有知觉、有灵性的东西。</a:t>
            </a:r>
          </a:p>
        </p:txBody>
      </p:sp>
      <p:sp>
        <p:nvSpPr>
          <p:cNvPr id="724996" name="文本框 724995"/>
          <p:cNvSpPr txBox="1"/>
          <p:nvPr/>
        </p:nvSpPr>
        <p:spPr>
          <a:xfrm>
            <a:off x="446088" y="4508500"/>
            <a:ext cx="8374062" cy="1736725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600" b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“合”在这里是“环绕”的意思，“斜”在这里是“延伸”，都是自然景物的本身状态。作者在这里是用描写景物来衬托心情，并没有用拟人手法写青山、绿树有人的感情。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矩形 625665"/>
          <p:cNvSpPr/>
          <p:nvPr/>
        </p:nvSpPr>
        <p:spPr>
          <a:xfrm>
            <a:off x="611188" y="692150"/>
            <a:ext cx="8424862" cy="23272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algn="just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渡荆门送别    李白</a:t>
            </a:r>
          </a:p>
          <a:p>
            <a:pPr lvl="0" algn="ctr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渡远荆门外，来从楚国游。</a:t>
            </a:r>
          </a:p>
          <a:p>
            <a:pPr lvl="0" algn="ctr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山随平野尽，江入大荒流。</a:t>
            </a:r>
          </a:p>
          <a:p>
            <a:pPr lvl="0" algn="ctr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月下飞天境，云生结海楼。</a:t>
            </a:r>
          </a:p>
          <a:p>
            <a:pPr lvl="0" algn="ctr"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仍怜故乡水，万里送行舟。</a:t>
            </a:r>
          </a:p>
        </p:txBody>
      </p:sp>
      <p:sp>
        <p:nvSpPr>
          <p:cNvPr id="625667" name="文本框 625666"/>
          <p:cNvSpPr txBox="1"/>
          <p:nvPr/>
        </p:nvSpPr>
        <p:spPr>
          <a:xfrm>
            <a:off x="357188" y="3141663"/>
            <a:ext cx="81756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分析“仍怜故乡水，万里送行舟”两句运用的修辞手法及其表达效果。 </a:t>
            </a:r>
          </a:p>
        </p:txBody>
      </p:sp>
      <p:sp>
        <p:nvSpPr>
          <p:cNvPr id="625668" name="文本框 625667"/>
          <p:cNvSpPr txBox="1"/>
          <p:nvPr/>
        </p:nvSpPr>
        <p:spPr>
          <a:xfrm>
            <a:off x="414338" y="4365625"/>
            <a:ext cx="8478837" cy="18097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这两句写故乡水的“万里送行”，是拟人手法。表达了诗人初次出峡的喜悦之情与离开生活已久的故乡的缱绻之情，又与题目“送别”照应。“仍怜”，语气极轻柔婉转，而分量厚重。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5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5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67" grpId="0"/>
      <p:bldP spid="6256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矩形 573441"/>
          <p:cNvSpPr/>
          <p:nvPr/>
        </p:nvSpPr>
        <p:spPr>
          <a:xfrm>
            <a:off x="0" y="1093788"/>
            <a:ext cx="9144000" cy="4770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4000" b="1" dirty="0">
                <a:latin typeface="Times New Roman" panose="02020603050405020304" pitchFamily="18" charset="0"/>
                <a:ea typeface="方正舒体" pitchFamily="2" charset="-122"/>
              </a:rPr>
              <a:t>种类</a:t>
            </a:r>
            <a:br>
              <a:rPr lang="zh-CN" altLang="en-US" sz="4000" b="1" dirty="0">
                <a:latin typeface="Times New Roman" panose="02020603050405020304" pitchFamily="18" charset="0"/>
                <a:ea typeface="方正舒体" pitchFamily="2" charset="-122"/>
              </a:rPr>
            </a:b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1、用事物特征代本体事物</a:t>
            </a:r>
          </a:p>
          <a:p>
            <a:pPr lvl="0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红眼睛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原知道他家里只有一个老娘。</a:t>
            </a:r>
            <a:b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2、具体代抽象      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枪杆子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里面出政权。</a:t>
            </a:r>
            <a:b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3、专名代泛称      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我们的时代需要千千万万个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雷锋。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 4、形象代本体      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上面坐着两个老爷，东边的一     </a:t>
            </a:r>
          </a:p>
          <a:p>
            <a:pPr lvl="0" eaLnBrk="0" hangingPunct="0"/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个是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马褂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，西边的一个是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西装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b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5、部分代整体      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吟罢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低眉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无写处，月光如水照缁衣。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原料代本体      五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十年间万事空，懒将白发对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华文行楷" pitchFamily="2" charset="-122"/>
              </a:rPr>
              <a:t>青铜</a:t>
            </a: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 eaLnBrk="0" hangingPunct="0"/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43" name="文本框 573442"/>
          <p:cNvSpPr txBox="1"/>
          <p:nvPr/>
        </p:nvSpPr>
        <p:spPr>
          <a:xfrm>
            <a:off x="1042988" y="476250"/>
            <a:ext cx="252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三、借代</a:t>
            </a:r>
            <a:endParaRPr lang="zh-CN" altLang="en-US" sz="4000" b="1" dirty="0">
              <a:latin typeface="Times New Roman" panose="02020603050405020304" pitchFamily="18" charset="0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734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734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4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73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73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3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42" grpId="0"/>
      <p:bldP spid="5734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矩形 627713"/>
          <p:cNvSpPr/>
          <p:nvPr/>
        </p:nvSpPr>
        <p:spPr>
          <a:xfrm>
            <a:off x="395288" y="698500"/>
            <a:ext cx="8497887" cy="5251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借代的作用</a:t>
            </a:r>
          </a:p>
          <a:p>
            <a:pPr lvl="0">
              <a:buClrTx/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①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形象生动、重点突出，如：那一对西装革履从前面慢悠悠地走过来。</a:t>
            </a:r>
          </a:p>
          <a:p>
            <a:pPr lvl="0">
              <a:buClrTx/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②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简洁、精炼，如：公园里的长凳上坐着两个人，一个“马褂”，一个“西装”。</a:t>
            </a:r>
          </a:p>
          <a:p>
            <a:pPr lvl="0">
              <a:buClrTx/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③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灵活，不死板，给人以幽默感，如：从他的祖父到他，三代不捏锄头柄了。</a:t>
            </a:r>
          </a:p>
          <a:p>
            <a:pPr lvl="0">
              <a:buClrTx/>
            </a:pP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借代要得当</a:t>
            </a:r>
          </a:p>
          <a:p>
            <a:pPr lvl="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这特别要注意语言环境的交代，否则，可能产生歧义或让人摸不着头脑，如：</a:t>
            </a:r>
          </a:p>
          <a:p>
            <a:pPr lvl="0">
              <a:buClrTx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张伯伯家里有两个五角星（解放军）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容易产生误解。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27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27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27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27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27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627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27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1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矩形 629761"/>
          <p:cNvSpPr/>
          <p:nvPr/>
        </p:nvSpPr>
        <p:spPr>
          <a:xfrm>
            <a:off x="395288" y="698500"/>
            <a:ext cx="8497887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endParaRPr lang="zh-CN" altLang="en-US" sz="2600" b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9763" name="文本框 629762"/>
          <p:cNvSpPr txBox="1"/>
          <p:nvPr/>
        </p:nvSpPr>
        <p:spPr>
          <a:xfrm>
            <a:off x="395288" y="5157788"/>
            <a:ext cx="8582025" cy="8953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 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项是借代，“纨绔”本指“细绢做的裤子”，所以指代贵族子弟。其他三项都是比喻中的借喻。 </a:t>
            </a:r>
          </a:p>
        </p:txBody>
      </p:sp>
      <p:sp>
        <p:nvSpPr>
          <p:cNvPr id="629764" name="矩形 629763"/>
          <p:cNvSpPr/>
          <p:nvPr/>
        </p:nvSpPr>
        <p:spPr>
          <a:xfrm>
            <a:off x="684213" y="1125538"/>
            <a:ext cx="8026400" cy="325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algn="just"/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所用修辞手法不同于其他三句的一项</a:t>
            </a:r>
          </a:p>
          <a:p>
            <a:pPr lvl="0" algn="just"/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A. </a:t>
            </a:r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寄言纨绔与膏粱，莫效此儿形状。</a:t>
            </a:r>
          </a:p>
          <a:p>
            <a:pPr lvl="0" algn="just"/>
            <a:r>
              <a:rPr lang="zh-CN" altLang="en-US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B. </a:t>
            </a:r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山舞银蛇，原驰蜡象。</a:t>
            </a:r>
          </a:p>
          <a:p>
            <a:pPr lvl="0" algn="just"/>
            <a:r>
              <a:rPr lang="zh-CN" altLang="en-US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C. </a:t>
            </a:r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雪地里踏着碎琼乱玉，迤逦背着北风而行。</a:t>
            </a:r>
          </a:p>
          <a:p>
            <a:pPr lvl="0"/>
            <a:r>
              <a:rPr lang="zh-CN" altLang="en-US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D. </a:t>
            </a:r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远处的山巅，近处的断崖，都笼罩在一片雪帘雾障里。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矩形 631809"/>
          <p:cNvSpPr/>
          <p:nvPr/>
        </p:nvSpPr>
        <p:spPr>
          <a:xfrm>
            <a:off x="395288" y="698500"/>
            <a:ext cx="8497887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endParaRPr lang="zh-CN" altLang="en-US" sz="2600" b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1811" name="文本框 631810"/>
          <p:cNvSpPr txBox="1"/>
          <p:nvPr/>
        </p:nvSpPr>
        <p:spPr>
          <a:xfrm>
            <a:off x="971550" y="5661025"/>
            <a:ext cx="7416800" cy="4984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中国不需要对长城的意义和作用否定的观点。 </a:t>
            </a:r>
          </a:p>
        </p:txBody>
      </p:sp>
      <p:sp>
        <p:nvSpPr>
          <p:cNvPr id="631812" name="矩形 631811"/>
          <p:cNvSpPr/>
          <p:nvPr/>
        </p:nvSpPr>
        <p:spPr>
          <a:xfrm>
            <a:off x="395288" y="836613"/>
            <a:ext cx="8421687" cy="34004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algn="just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阅读下面一段话，完成后面的问题。</a:t>
            </a:r>
          </a:p>
          <a:p>
            <a:pPr lvl="0" algn="just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  长城的象征意义与历史作用</a:t>
            </a:r>
          </a:p>
          <a:p>
            <a:pPr lvl="0" algn="just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对长城成为民族共识的象征作出根本相反的解释无疑应该十分审慎。那种把长城简单类比成为“空间上扩大的四合院”，贬为“巨大的纪念碑”的观点，于古于今都是荒谬的。中国不再需要孟姜女，刻薄饶舌者不过是中华文明之树的蛀虫。</a:t>
            </a:r>
          </a:p>
        </p:txBody>
      </p:sp>
      <p:sp>
        <p:nvSpPr>
          <p:cNvPr id="631813" name="文本框 631812"/>
          <p:cNvSpPr txBox="1"/>
          <p:nvPr/>
        </p:nvSpPr>
        <p:spPr>
          <a:xfrm>
            <a:off x="395288" y="4581525"/>
            <a:ext cx="3565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这句话的含义是：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8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8" name="文本框 633857"/>
          <p:cNvSpPr txBox="1"/>
          <p:nvPr/>
        </p:nvSpPr>
        <p:spPr>
          <a:xfrm>
            <a:off x="2484438" y="4221163"/>
            <a:ext cx="3527425" cy="4984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执干戈以卫社稷。 </a:t>
            </a:r>
          </a:p>
        </p:txBody>
      </p:sp>
      <p:sp>
        <p:nvSpPr>
          <p:cNvPr id="633859" name="矩形 633858"/>
          <p:cNvSpPr/>
          <p:nvPr/>
        </p:nvSpPr>
        <p:spPr>
          <a:xfrm>
            <a:off x="395288" y="1341438"/>
            <a:ext cx="8394700" cy="1828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algn="just"/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   改写下面这句话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要求运用借代的修辞方式，字数不超过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个字。</a:t>
            </a:r>
          </a:p>
          <a:p>
            <a:pPr lvl="0" algn="just"/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拿起武器来保卫祖国。</a:t>
            </a:r>
          </a:p>
          <a:p>
            <a:pPr lvl="0" algn="just"/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33860" name="文本框 633859"/>
          <p:cNvSpPr txBox="1"/>
          <p:nvPr/>
        </p:nvSpPr>
        <p:spPr>
          <a:xfrm>
            <a:off x="971550" y="4149725"/>
            <a:ext cx="1762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改写：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85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矩形 574465"/>
          <p:cNvSpPr/>
          <p:nvPr/>
        </p:nvSpPr>
        <p:spPr>
          <a:xfrm>
            <a:off x="0" y="304800"/>
            <a:ext cx="91440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Times New Roman" panose="02020603050405020304" pitchFamily="18" charset="0"/>
                <a:ea typeface="方正舒体" pitchFamily="2" charset="-122"/>
              </a:rPr>
              <a:t>借喻与借代的相同点和不同点</a:t>
            </a:r>
            <a:br>
              <a:rPr lang="zh-CN" altLang="en-US" sz="4000" b="1" dirty="0">
                <a:latin typeface="Times New Roman" panose="02020603050405020304" pitchFamily="18" charset="0"/>
                <a:ea typeface="方正舒体" pitchFamily="2" charset="-122"/>
              </a:rPr>
            </a:br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</a:t>
            </a:r>
          </a:p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1、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相同点</a:t>
            </a:r>
          </a:p>
          <a:p>
            <a:pPr lvl="0" eaLnBrk="0" hangingPunct="0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都用一事物代替另一事物，事物本   </a:t>
            </a:r>
          </a:p>
          <a:p>
            <a:pPr lvl="0" eaLnBrk="0" hangingPunct="0"/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体不出现。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 b="0">
                <a:latin typeface="Times New Roman" panose="02020603050405020304" pitchFamily="18" charset="0"/>
                <a:ea typeface="宋体" panose="02010600030101010101" pitchFamily="2" charset="-122"/>
              </a:rPr>
              <a:t>       2</a:t>
            </a:r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不同点</a:t>
            </a:r>
          </a:p>
          <a:p>
            <a:pPr lvl="0" eaLnBrk="0" hangingPunct="0"/>
            <a:r>
              <a:rPr lang="zh-CN" altLang="en-US" sz="32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借喻可改为明喻或暗喻，而借代不能。</a:t>
            </a:r>
          </a:p>
        </p:txBody>
      </p:sp>
      <p:sp>
        <p:nvSpPr>
          <p:cNvPr id="574467" name="文本框 574466"/>
          <p:cNvSpPr txBox="1"/>
          <p:nvPr/>
        </p:nvSpPr>
        <p:spPr>
          <a:xfrm>
            <a:off x="755650" y="3933825"/>
            <a:ext cx="7391400" cy="2663825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自信力的有无，状元宰相的文章是不足为据的。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我就知道 ，我们之间已经隔了一层可悲的厚障壁了。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744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74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74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574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5744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44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7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7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66" grpId="0"/>
      <p:bldP spid="57446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矩形 575489"/>
          <p:cNvSpPr/>
          <p:nvPr/>
        </p:nvSpPr>
        <p:spPr>
          <a:xfrm>
            <a:off x="0" y="1600200"/>
            <a:ext cx="9144000" cy="362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  1、扩大夸张</a:t>
            </a:r>
          </a:p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蜀道之难，难于上青天。</a:t>
            </a:r>
            <a:b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  2、缩小夸张</a:t>
            </a:r>
          </a:p>
          <a:p>
            <a:pPr lvl="0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一个浑身黑色的人，站在老栓面前，     </a:t>
            </a:r>
          </a:p>
          <a:p>
            <a:pPr lvl="0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眼光正像两把刀，刺得老栓缩小了一 半。</a:t>
            </a:r>
            <a:b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  3、超前夸张</a:t>
            </a:r>
          </a:p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农民们都说：“看见这样鲜绿的苗，</a:t>
            </a:r>
          </a:p>
          <a:p>
            <a:pPr lvl="0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就嗅出白面包子的香味来了。</a:t>
            </a:r>
          </a:p>
        </p:txBody>
      </p:sp>
      <p:sp>
        <p:nvSpPr>
          <p:cNvPr id="575491" name="文本框 575490"/>
          <p:cNvSpPr txBox="1"/>
          <p:nvPr/>
        </p:nvSpPr>
        <p:spPr>
          <a:xfrm>
            <a:off x="1258888" y="692150"/>
            <a:ext cx="26654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i="1" dirty="0">
                <a:solidFill>
                  <a:srgbClr val="CC0000"/>
                </a:solidFill>
                <a:latin typeface="Times New Roman" panose="02020603050405020304" pitchFamily="18" charset="0"/>
                <a:ea typeface="华文彩云" pitchFamily="2" charset="-122"/>
              </a:rPr>
              <a:t>四、夸张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754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754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54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75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5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75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5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754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754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754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490" grpId="0"/>
      <p:bldP spid="5754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矩形 635905"/>
          <p:cNvSpPr/>
          <p:nvPr/>
        </p:nvSpPr>
        <p:spPr>
          <a:xfrm>
            <a:off x="827088" y="5734050"/>
            <a:ext cx="6840537" cy="455613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项的“子曰诗云”是借代旧教育的读物。 </a:t>
            </a:r>
          </a:p>
        </p:txBody>
      </p:sp>
      <p:sp>
        <p:nvSpPr>
          <p:cNvPr id="635907" name="矩形 635906"/>
          <p:cNvSpPr/>
          <p:nvPr/>
        </p:nvSpPr>
        <p:spPr>
          <a:xfrm>
            <a:off x="323850" y="1268413"/>
            <a:ext cx="8569325" cy="3917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algn="just">
              <a:spcBef>
                <a:spcPct val="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选出下列没有运用夸张的一项    </a:t>
            </a:r>
          </a:p>
          <a:p>
            <a:pPr lvl="0" algn="just">
              <a:spcBef>
                <a:spcPct val="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A. 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下了一天雪，到深夜还没有止，屋外一切静极了，静到要听出静的声音来。</a:t>
            </a:r>
          </a:p>
          <a:p>
            <a:pPr lvl="0" algn="just">
              <a:spcBef>
                <a:spcPct val="0"/>
              </a:spcBef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B. 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几年来的文治武功，在我犹如幼小时候读过的“子曰诗云”一般，背不上半句了。 </a:t>
            </a:r>
          </a:p>
          <a:p>
            <a:pPr lvl="0" algn="just">
              <a:spcBef>
                <a:spcPct val="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C. 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大家略有一点兴奋，但又很淡漠，不大相信，因为这一类不甚可靠的传闻，是谁都听得耳朵起茧了的。</a:t>
            </a:r>
          </a:p>
          <a:p>
            <a:pPr lvl="0">
              <a:spcBef>
                <a:spcPct val="0"/>
              </a:spcBef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D. 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强不知以为知，见骆驼就说马肿背，我真不懂得他们为什么要说这些昏话！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3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90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20" name="文本框 598019"/>
          <p:cNvSpPr txBox="1"/>
          <p:nvPr/>
        </p:nvSpPr>
        <p:spPr>
          <a:xfrm>
            <a:off x="323850" y="1916113"/>
            <a:ext cx="1098550" cy="37449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60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考试说明</a:t>
            </a:r>
          </a:p>
        </p:txBody>
      </p:sp>
      <p:sp>
        <p:nvSpPr>
          <p:cNvPr id="598022" name="右箭头 598021"/>
          <p:cNvSpPr/>
          <p:nvPr/>
        </p:nvSpPr>
        <p:spPr>
          <a:xfrm>
            <a:off x="1331913" y="3357563"/>
            <a:ext cx="1152525" cy="646112"/>
          </a:xfrm>
          <a:prstGeom prst="rightArrow">
            <a:avLst>
              <a:gd name="adj1" fmla="val 50000"/>
              <a:gd name="adj2" fmla="val 44594"/>
            </a:avLst>
          </a:prstGeom>
          <a:solidFill>
            <a:srgbClr val="00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8023" name="矩形 598022"/>
          <p:cNvSpPr/>
          <p:nvPr/>
        </p:nvSpPr>
        <p:spPr>
          <a:xfrm>
            <a:off x="2700338" y="2492375"/>
            <a:ext cx="5670550" cy="2165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170000"/>
              </a:lnSpc>
            </a:pP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比喻 比拟 借代 夸张 </a:t>
            </a:r>
          </a:p>
          <a:p>
            <a:pPr lvl="0" algn="ctr">
              <a:lnSpc>
                <a:spcPct val="170000"/>
              </a:lnSpc>
            </a:pPr>
            <a:r>
              <a:rPr lang="zh-CN" altLang="en-US" sz="40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对偶 排比反复反问 设问</a:t>
            </a:r>
          </a:p>
        </p:txBody>
      </p:sp>
      <p:sp>
        <p:nvSpPr>
          <p:cNvPr id="598024" name="云形标注 598023"/>
          <p:cNvSpPr/>
          <p:nvPr/>
        </p:nvSpPr>
        <p:spPr>
          <a:xfrm rot="10800000">
            <a:off x="4211638" y="5516563"/>
            <a:ext cx="2736850" cy="792162"/>
          </a:xfrm>
          <a:prstGeom prst="cloudCallout">
            <a:avLst>
              <a:gd name="adj1" fmla="val -23088"/>
              <a:gd name="adj2" fmla="val 14558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lvl="0" algn="ctr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共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8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8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8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9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98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8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23" grpId="0" animBg="1"/>
      <p:bldP spid="5980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标题 637953"/>
          <p:cNvSpPr>
            <a:spLocks noGrp="1" noRot="1"/>
          </p:cNvSpPr>
          <p:nvPr>
            <p:ph type="title"/>
          </p:nvPr>
        </p:nvSpPr>
        <p:spPr>
          <a:xfrm>
            <a:off x="395288" y="188913"/>
            <a:ext cx="8077200" cy="922337"/>
          </a:xfrm>
          <a:solidFill>
            <a:schemeClr val="bg1"/>
          </a:solidFill>
        </p:spPr>
        <p:txBody>
          <a:bodyPr anchor="ctr"/>
          <a:lstStyle/>
          <a:p>
            <a:r>
              <a:rPr lang="zh-CN" altLang="en-US" dirty="0">
                <a:solidFill>
                  <a:srgbClr val="CC0000"/>
                </a:solidFill>
              </a:rPr>
              <a:t>运用夸张要注意以下三点</a:t>
            </a:r>
          </a:p>
        </p:txBody>
      </p:sp>
      <p:sp>
        <p:nvSpPr>
          <p:cNvPr id="637955" name="文本占位符 637954"/>
          <p:cNvSpPr>
            <a:spLocks noGrp="1" noRot="1"/>
          </p:cNvSpPr>
          <p:nvPr>
            <p:ph type="body" idx="1"/>
          </p:nvPr>
        </p:nvSpPr>
        <p:spPr>
          <a:xfrm>
            <a:off x="34925" y="1225550"/>
            <a:ext cx="8858250" cy="5083175"/>
          </a:xfrm>
        </p:spPr>
        <p:txBody>
          <a:bodyPr/>
          <a:lstStyle/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第一，夸张不是浮夸，而是故意的合理的夸大，所以不能失去生活的基础和生活的根据。</a:t>
            </a:r>
          </a:p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脚下地球当球玩，大洋海水能喝干。</a:t>
            </a:r>
          </a:p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他跑起来速度像宇宙飞船，肯定能拿冠军。</a:t>
            </a:r>
          </a:p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稻田禾苗密又密，卫星掉下来也要把它弹到半空中。</a:t>
            </a:r>
          </a:p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第二，夸张不能和事实距离过近，否则会分不清是在说事实还是在夸张。</a:t>
            </a:r>
            <a:b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苦干一个月，胜过两个月。</a:t>
            </a:r>
          </a:p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这句夸张因表述不明确，很难说是夸张还是事实。 </a:t>
            </a:r>
          </a:p>
          <a:p>
            <a:pPr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第三，夸张要注意文体特征，如科技说明文、说理文章就很少用甚至不用夸张，以免歪曲事实。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7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7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7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7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7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7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7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7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7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7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7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7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7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7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795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9" name="文本占位符 715778"/>
          <p:cNvSpPr>
            <a:spLocks noGrp="1"/>
          </p:cNvSpPr>
          <p:nvPr>
            <p:ph type="body"/>
          </p:nvPr>
        </p:nvSpPr>
        <p:spPr>
          <a:xfrm>
            <a:off x="827088" y="1700213"/>
            <a:ext cx="7772400" cy="4114800"/>
          </a:xfrm>
        </p:spPr>
        <p:txBody>
          <a:bodyPr/>
          <a:lstStyle/>
          <a:p>
            <a:pPr lvl="0" eaLnBrk="0" hangingPunct="0">
              <a:spcBef>
                <a:spcPct val="0"/>
              </a:spcBef>
              <a:buClrTx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    夸张的作用：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        </a:t>
            </a:r>
            <a:r>
              <a:rPr lang="zh-CN" altLang="en-US" b="1" dirty="0">
                <a:solidFill>
                  <a:schemeClr val="tx2"/>
                </a:solidFill>
              </a:rPr>
              <a:t>1、揭示本质，给人以启示。</a:t>
            </a:r>
            <a:br>
              <a:rPr lang="zh-CN" altLang="en-US" b="1" dirty="0">
                <a:solidFill>
                  <a:schemeClr val="tx2"/>
                </a:solidFill>
              </a:rPr>
            </a:br>
            <a:r>
              <a:rPr lang="zh-CN" altLang="en-US" b="1" dirty="0">
                <a:solidFill>
                  <a:schemeClr val="tx2"/>
                </a:solidFill>
              </a:rPr>
              <a:t>        2、烘托气氛，增强感染力。</a:t>
            </a:r>
            <a:br>
              <a:rPr lang="zh-CN" altLang="en-US" b="1" dirty="0">
                <a:solidFill>
                  <a:schemeClr val="tx2"/>
                </a:solidFill>
              </a:rPr>
            </a:br>
            <a:r>
              <a:rPr lang="zh-CN" altLang="en-US" b="1" dirty="0">
                <a:solidFill>
                  <a:schemeClr val="tx2"/>
                </a:solidFill>
              </a:rPr>
              <a:t>        3、增强联想；创造气氛。</a:t>
            </a:r>
          </a:p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矩形 576513"/>
          <p:cNvSpPr/>
          <p:nvPr/>
        </p:nvSpPr>
        <p:spPr>
          <a:xfrm>
            <a:off x="0" y="914400"/>
            <a:ext cx="91440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对偶的种类</a:t>
            </a:r>
          </a:p>
          <a:p>
            <a:pPr lvl="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 １、正对       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墙上芦苇，头重脚轻根底浅；</a:t>
            </a:r>
          </a:p>
          <a:p>
            <a:pPr lvl="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山间竹笋，嘴尖皮厚腹中空。</a:t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  2、反对       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横眉冷对千夫指，</a:t>
            </a:r>
          </a:p>
          <a:p>
            <a:pPr lvl="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俯首甘为孺子牛。</a:t>
            </a:r>
            <a:b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  3、流水       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才饮长沙水，又食武昌鱼。</a:t>
            </a:r>
          </a:p>
          <a:p>
            <a:pPr lvl="0" eaLnBrk="0" hangingPunct="0"/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</a:t>
            </a:r>
          </a:p>
        </p:txBody>
      </p:sp>
      <p:sp>
        <p:nvSpPr>
          <p:cNvPr id="576515" name="文本框 576514"/>
          <p:cNvSpPr txBox="1"/>
          <p:nvPr/>
        </p:nvSpPr>
        <p:spPr>
          <a:xfrm>
            <a:off x="1042988" y="333375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五、对偶</a:t>
            </a:r>
            <a:endParaRPr lang="zh-CN" altLang="en-US" sz="4000" b="1" i="1" dirty="0"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576516" name="文本框 576515"/>
          <p:cNvSpPr txBox="1"/>
          <p:nvPr/>
        </p:nvSpPr>
        <p:spPr>
          <a:xfrm>
            <a:off x="152400" y="4737100"/>
            <a:ext cx="8686800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句子对偶                       秋水共长天一色，落霞与孤鹜齐飞。</a:t>
            </a:r>
          </a:p>
          <a:p>
            <a:pPr lvl="0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7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6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6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514" grpId="0"/>
      <p:bldP spid="5765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矩形 640001"/>
          <p:cNvSpPr/>
          <p:nvPr/>
        </p:nvSpPr>
        <p:spPr>
          <a:xfrm>
            <a:off x="827088" y="1844675"/>
            <a:ext cx="25622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配对式。</a:t>
            </a:r>
          </a:p>
        </p:txBody>
      </p:sp>
      <p:sp>
        <p:nvSpPr>
          <p:cNvPr id="640003" name="矩形 640002"/>
          <p:cNvSpPr/>
          <p:nvPr/>
        </p:nvSpPr>
        <p:spPr>
          <a:xfrm>
            <a:off x="395288" y="2605088"/>
            <a:ext cx="8424862" cy="22272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1987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年高考题：以“梨花院落溶溶月”为上句，下面四个句子中，哪个能作为下句与它组成对偶句？选出最恰当的一项（    ）</a:t>
            </a:r>
          </a:p>
          <a:p>
            <a:pPr lvl="0" indent="266700"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．柳絮池塘淡淡风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．榆荚临窗片片雪</a:t>
            </a:r>
          </a:p>
          <a:p>
            <a:pPr lvl="0" indent="266700"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．带水芙渠点点雨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．丁香初绽悠悠云</a:t>
            </a:r>
          </a:p>
        </p:txBody>
      </p:sp>
      <p:sp>
        <p:nvSpPr>
          <p:cNvPr id="640004" name="文本框 640003"/>
          <p:cNvSpPr txBox="1"/>
          <p:nvPr/>
        </p:nvSpPr>
        <p:spPr>
          <a:xfrm>
            <a:off x="1022350" y="3463925"/>
            <a:ext cx="1101725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7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</a:p>
        </p:txBody>
      </p:sp>
      <p:sp>
        <p:nvSpPr>
          <p:cNvPr id="640005" name="标题 640004"/>
          <p:cNvSpPr>
            <a:spLocks noGrp="1" noRot="1"/>
          </p:cNvSpPr>
          <p:nvPr>
            <p:ph type="title"/>
          </p:nvPr>
        </p:nvSpPr>
        <p:spPr>
          <a:xfrm>
            <a:off x="2916238" y="835025"/>
            <a:ext cx="2808287" cy="865188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66FF33"/>
                </a:solidFill>
              </a:rPr>
              <a:t>对 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0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0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000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矩形 642049"/>
          <p:cNvSpPr/>
          <p:nvPr/>
        </p:nvSpPr>
        <p:spPr>
          <a:xfrm>
            <a:off x="1474788" y="438150"/>
            <a:ext cx="5329237" cy="5818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给下面成语配对</a:t>
            </a:r>
          </a:p>
          <a:p>
            <a:pPr lvl="0" indent="266700">
              <a:buClrTx/>
            </a:pP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雪中送炭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 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非驴非马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化险为夷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 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下笔成文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说长道短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 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守株待兔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旗开得胜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 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五湖四海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粗制滥造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   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山穷水尽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 </a:t>
            </a:r>
          </a:p>
        </p:txBody>
      </p:sp>
      <p:sp>
        <p:nvSpPr>
          <p:cNvPr id="642051" name="矩形 642050"/>
          <p:cNvSpPr/>
          <p:nvPr/>
        </p:nvSpPr>
        <p:spPr>
          <a:xfrm>
            <a:off x="3851275" y="1268413"/>
            <a:ext cx="254317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锦上添花</a:t>
            </a:r>
          </a:p>
        </p:txBody>
      </p:sp>
      <p:sp>
        <p:nvSpPr>
          <p:cNvPr id="642052" name="矩形 642051"/>
          <p:cNvSpPr/>
          <p:nvPr/>
        </p:nvSpPr>
        <p:spPr>
          <a:xfrm>
            <a:off x="3852863" y="1773238"/>
            <a:ext cx="251936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不伦不类</a:t>
            </a:r>
          </a:p>
        </p:txBody>
      </p:sp>
      <p:sp>
        <p:nvSpPr>
          <p:cNvPr id="642053" name="矩形 642052"/>
          <p:cNvSpPr/>
          <p:nvPr/>
        </p:nvSpPr>
        <p:spPr>
          <a:xfrm>
            <a:off x="3852863" y="2205038"/>
            <a:ext cx="273526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转危为安</a:t>
            </a:r>
          </a:p>
        </p:txBody>
      </p:sp>
      <p:sp>
        <p:nvSpPr>
          <p:cNvPr id="642054" name="矩形 642053"/>
          <p:cNvSpPr/>
          <p:nvPr/>
        </p:nvSpPr>
        <p:spPr>
          <a:xfrm>
            <a:off x="3851275" y="2708275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出口成章</a:t>
            </a:r>
          </a:p>
        </p:txBody>
      </p:sp>
      <p:sp>
        <p:nvSpPr>
          <p:cNvPr id="642055" name="矩形 642054"/>
          <p:cNvSpPr/>
          <p:nvPr/>
        </p:nvSpPr>
        <p:spPr>
          <a:xfrm>
            <a:off x="3851275" y="3213100"/>
            <a:ext cx="2651125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评头品足</a:t>
            </a:r>
          </a:p>
        </p:txBody>
      </p:sp>
      <p:sp>
        <p:nvSpPr>
          <p:cNvPr id="642056" name="矩形 642055"/>
          <p:cNvSpPr/>
          <p:nvPr/>
        </p:nvSpPr>
        <p:spPr>
          <a:xfrm>
            <a:off x="3851275" y="3713163"/>
            <a:ext cx="2881313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缘木求鱼</a:t>
            </a:r>
          </a:p>
        </p:txBody>
      </p:sp>
      <p:sp>
        <p:nvSpPr>
          <p:cNvPr id="642057" name="矩形 642056"/>
          <p:cNvSpPr/>
          <p:nvPr/>
        </p:nvSpPr>
        <p:spPr>
          <a:xfrm>
            <a:off x="3779838" y="4221163"/>
            <a:ext cx="286067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马到成功</a:t>
            </a:r>
          </a:p>
        </p:txBody>
      </p:sp>
      <p:sp>
        <p:nvSpPr>
          <p:cNvPr id="642058" name="矩形 642057"/>
          <p:cNvSpPr/>
          <p:nvPr/>
        </p:nvSpPr>
        <p:spPr>
          <a:xfrm>
            <a:off x="3779838" y="4652963"/>
            <a:ext cx="2319337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万水千山</a:t>
            </a:r>
          </a:p>
        </p:txBody>
      </p:sp>
      <p:sp>
        <p:nvSpPr>
          <p:cNvPr id="642059" name="矩形 642058"/>
          <p:cNvSpPr/>
          <p:nvPr/>
        </p:nvSpPr>
        <p:spPr>
          <a:xfrm>
            <a:off x="3779838" y="5154613"/>
            <a:ext cx="2520950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精雕细刻</a:t>
            </a:r>
          </a:p>
        </p:txBody>
      </p:sp>
      <p:sp>
        <p:nvSpPr>
          <p:cNvPr id="642060" name="矩形 642059"/>
          <p:cNvSpPr/>
          <p:nvPr/>
        </p:nvSpPr>
        <p:spPr>
          <a:xfrm>
            <a:off x="3816350" y="5661025"/>
            <a:ext cx="270033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柳暗花明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4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4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4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4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4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4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64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4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051" grpId="0"/>
      <p:bldP spid="642052" grpId="0"/>
      <p:bldP spid="642053" grpId="0"/>
      <p:bldP spid="642054" grpId="0"/>
      <p:bldP spid="642055" grpId="0"/>
      <p:bldP spid="642056" grpId="0"/>
      <p:bldP spid="642057" grpId="0"/>
      <p:bldP spid="642058" grpId="0"/>
      <p:bldP spid="642059" grpId="0"/>
      <p:bldP spid="64206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矩形 644097"/>
          <p:cNvSpPr/>
          <p:nvPr/>
        </p:nvSpPr>
        <p:spPr>
          <a:xfrm>
            <a:off x="179388" y="3284538"/>
            <a:ext cx="8496300" cy="21383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spcBef>
                <a:spcPct val="60000"/>
              </a:spcBef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春晖又红万朵花       老梅到时自然红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266700">
              <a:spcBef>
                <a:spcPct val="60000"/>
              </a:spcBef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芳草春来依旧绿       玉垒浮云变古今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266700">
              <a:spcBef>
                <a:spcPct val="60000"/>
              </a:spcBef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春回大地千峰秀       冬雪欲白千里草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4099" name="矩形 644098"/>
          <p:cNvSpPr/>
          <p:nvPr/>
        </p:nvSpPr>
        <p:spPr>
          <a:xfrm>
            <a:off x="250825" y="2420938"/>
            <a:ext cx="8208963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锦江春色来天地       芳树无人花自落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266700">
              <a:buClrTx/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4100" name="直接连接符 644099"/>
          <p:cNvSpPr/>
          <p:nvPr/>
        </p:nvSpPr>
        <p:spPr>
          <a:xfrm>
            <a:off x="3565525" y="1916113"/>
            <a:ext cx="1366838" cy="865187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headEnd type="triangle" w="lg" len="med"/>
            <a:tailEnd type="none" w="med" len="med"/>
          </a:ln>
        </p:spPr>
      </p:sp>
      <p:sp>
        <p:nvSpPr>
          <p:cNvPr id="644101" name="直接连接符 644100"/>
          <p:cNvSpPr/>
          <p:nvPr/>
        </p:nvSpPr>
        <p:spPr>
          <a:xfrm flipH="1">
            <a:off x="3419475" y="1989138"/>
            <a:ext cx="1512888" cy="3276600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headEnd type="triangle" w="lg" len="med"/>
            <a:tailEnd type="none" w="med" len="med"/>
          </a:ln>
        </p:spPr>
      </p:sp>
      <p:sp>
        <p:nvSpPr>
          <p:cNvPr id="644102" name="直接连接符 644101"/>
          <p:cNvSpPr/>
          <p:nvPr/>
        </p:nvSpPr>
        <p:spPr>
          <a:xfrm>
            <a:off x="3419475" y="3644900"/>
            <a:ext cx="1439863" cy="1512888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headEnd type="triangle" w="lg" len="med"/>
            <a:tailEnd type="none" w="med" len="med"/>
          </a:ln>
        </p:spPr>
      </p:sp>
      <p:sp>
        <p:nvSpPr>
          <p:cNvPr id="644103" name="直接连接符 644102"/>
          <p:cNvSpPr/>
          <p:nvPr/>
        </p:nvSpPr>
        <p:spPr>
          <a:xfrm flipH="1" flipV="1">
            <a:off x="3419475" y="2781300"/>
            <a:ext cx="1368425" cy="1655763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headEnd type="triangle" w="lg" len="med"/>
            <a:tailEnd type="none" w="med" len="med"/>
          </a:ln>
        </p:spPr>
      </p:sp>
      <p:sp>
        <p:nvSpPr>
          <p:cNvPr id="644104" name="直接连接符 644103"/>
          <p:cNvSpPr/>
          <p:nvPr/>
        </p:nvSpPr>
        <p:spPr>
          <a:xfrm flipH="1">
            <a:off x="3419475" y="3644900"/>
            <a:ext cx="1439863" cy="863600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headEnd type="triangle" w="lg" len="med"/>
            <a:tailEnd type="none" w="med" len="med"/>
          </a:ln>
        </p:spPr>
      </p:sp>
      <p:sp>
        <p:nvSpPr>
          <p:cNvPr id="644105" name="矩形 644104"/>
          <p:cNvSpPr/>
          <p:nvPr/>
        </p:nvSpPr>
        <p:spPr>
          <a:xfrm>
            <a:off x="1403350" y="688975"/>
            <a:ext cx="590550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上联和下联配对（注意顺序）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4106" name="矩形 644105"/>
          <p:cNvSpPr/>
          <p:nvPr/>
        </p:nvSpPr>
        <p:spPr>
          <a:xfrm>
            <a:off x="288925" y="1554163"/>
            <a:ext cx="8459788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仿宋_GB2312" pitchFamily="49" charset="-122"/>
              </a:rPr>
              <a:t>春山一路鸟空啼       日暖神州万木荣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矩形 647169"/>
          <p:cNvSpPr/>
          <p:nvPr/>
        </p:nvSpPr>
        <p:spPr>
          <a:xfrm>
            <a:off x="395288" y="976313"/>
            <a:ext cx="8353425" cy="3016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南京名园瞻园中有一副对联，其下联的句序、结构已被打乱，请根据所给出的上联进行适当的调整。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大江东去，浪淘尽千古英雄，问楼外青山，山外白云，何处是唐宫汉阙？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647171" name="矩形 647170"/>
          <p:cNvSpPr/>
          <p:nvPr/>
        </p:nvSpPr>
        <p:spPr>
          <a:xfrm>
            <a:off x="5181600" y="3425825"/>
            <a:ext cx="3711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一庭佳丽莺唤起，</a:t>
            </a:r>
          </a:p>
        </p:txBody>
      </p:sp>
      <p:sp>
        <p:nvSpPr>
          <p:cNvPr id="647172" name="矩形 647171"/>
          <p:cNvSpPr/>
          <p:nvPr/>
        </p:nvSpPr>
        <p:spPr>
          <a:xfrm>
            <a:off x="3167063" y="3425825"/>
            <a:ext cx="27003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小苑西回，</a:t>
            </a:r>
          </a:p>
        </p:txBody>
      </p:sp>
      <p:sp>
        <p:nvSpPr>
          <p:cNvPr id="647173" name="矩形 647172"/>
          <p:cNvSpPr/>
          <p:nvPr/>
        </p:nvSpPr>
        <p:spPr>
          <a:xfrm>
            <a:off x="1116013" y="3425825"/>
            <a:ext cx="25923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红雨树边，</a:t>
            </a:r>
          </a:p>
        </p:txBody>
      </p:sp>
      <p:sp>
        <p:nvSpPr>
          <p:cNvPr id="647174" name="矩形 647173"/>
          <p:cNvSpPr/>
          <p:nvPr/>
        </p:nvSpPr>
        <p:spPr>
          <a:xfrm>
            <a:off x="3132138" y="3933825"/>
            <a:ext cx="42497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此间有尧天舜日。</a:t>
            </a:r>
          </a:p>
        </p:txBody>
      </p:sp>
      <p:sp>
        <p:nvSpPr>
          <p:cNvPr id="647175" name="矩形 647174"/>
          <p:cNvSpPr/>
          <p:nvPr/>
        </p:nvSpPr>
        <p:spPr>
          <a:xfrm>
            <a:off x="468313" y="3933825"/>
            <a:ext cx="2989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看池边绿树，</a:t>
            </a:r>
          </a:p>
        </p:txBody>
      </p:sp>
      <p:sp>
        <p:nvSpPr>
          <p:cNvPr id="647176" name="矩形 647175"/>
          <p:cNvSpPr/>
          <p:nvPr/>
        </p:nvSpPr>
        <p:spPr>
          <a:xfrm>
            <a:off x="250825" y="333375"/>
            <a:ext cx="24495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、组合式。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62428E-7 L -0.23802 0.241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4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62428E-7 L -0.2382 0.2416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4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09827E-6 L 0.58472 0.1676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4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62428E-7 L -0.09445 0.3255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4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09827E-6 L -0.08264 0.2515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64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7171" grpId="0"/>
      <p:bldP spid="647172" grpId="0"/>
      <p:bldP spid="647173" grpId="0"/>
      <p:bldP spid="647174" grpId="0"/>
      <p:bldP spid="64717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矩形 649217"/>
          <p:cNvSpPr/>
          <p:nvPr/>
        </p:nvSpPr>
        <p:spPr>
          <a:xfrm>
            <a:off x="468313" y="1125538"/>
            <a:ext cx="8135937" cy="4478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下面各对偶句，有一项不大好，请指出来并加以修改。</a:t>
            </a:r>
          </a:p>
          <a:p>
            <a:pPr lvl="0" indent="266700">
              <a:buClr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．宝剑锋从磨砺出，梅花香自苦寒来。</a:t>
            </a:r>
          </a:p>
          <a:p>
            <a:pPr lvl="0" indent="266700">
              <a:buClr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．勤奋是点燃智慧的火花，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懒惰是埋葬天才的坟墓。</a:t>
            </a:r>
          </a:p>
          <a:p>
            <a:pPr lvl="0" indent="266700">
              <a:buClr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．提高课堂教学效率，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减轻学生学习负担。</a:t>
            </a:r>
          </a:p>
          <a:p>
            <a:pPr lvl="0" indent="266700">
              <a:buClrTx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．大地回春处处春光好，</a:t>
            </a:r>
          </a:p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东风报喜家家喜盈门。</a:t>
            </a:r>
          </a:p>
        </p:txBody>
      </p:sp>
      <p:sp>
        <p:nvSpPr>
          <p:cNvPr id="649219" name="矩形 649218"/>
          <p:cNvSpPr/>
          <p:nvPr/>
        </p:nvSpPr>
        <p:spPr>
          <a:xfrm>
            <a:off x="250825" y="333375"/>
            <a:ext cx="2449513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、修改式。</a:t>
            </a:r>
          </a:p>
        </p:txBody>
      </p:sp>
      <p:sp>
        <p:nvSpPr>
          <p:cNvPr id="649220" name="矩形 649219"/>
          <p:cNvSpPr/>
          <p:nvPr/>
        </p:nvSpPr>
        <p:spPr>
          <a:xfrm>
            <a:off x="3276600" y="5661025"/>
            <a:ext cx="2087563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喜事多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92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矩形 651265"/>
          <p:cNvSpPr/>
          <p:nvPr/>
        </p:nvSpPr>
        <p:spPr>
          <a:xfrm>
            <a:off x="250825" y="333375"/>
            <a:ext cx="2449513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、改写式。</a:t>
            </a:r>
          </a:p>
        </p:txBody>
      </p:sp>
      <p:sp>
        <p:nvSpPr>
          <p:cNvPr id="651267" name="矩形 651266"/>
          <p:cNvSpPr/>
          <p:nvPr/>
        </p:nvSpPr>
        <p:spPr>
          <a:xfrm>
            <a:off x="468313" y="1127125"/>
            <a:ext cx="8280400" cy="3597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把下面句子中红色部改写成一幅对联，用来作“画卷”的修饰语：经过几百个日日夜夜的奋战，长江截流工程终于胜利完成，中国人民在这奔腾不羁的长江边，展开了一幅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把五千里长江斩断，把三峡无数山峰锁住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的神奇画卷。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51268" name="矩形 651267"/>
          <p:cNvSpPr/>
          <p:nvPr/>
        </p:nvSpPr>
        <p:spPr>
          <a:xfrm>
            <a:off x="900113" y="4797425"/>
            <a:ext cx="3743325" cy="67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斩断长江千里水，</a:t>
            </a:r>
          </a:p>
        </p:txBody>
      </p:sp>
      <p:sp>
        <p:nvSpPr>
          <p:cNvPr id="651269" name="矩形 651268"/>
          <p:cNvSpPr/>
          <p:nvPr/>
        </p:nvSpPr>
        <p:spPr>
          <a:xfrm>
            <a:off x="4211638" y="4797425"/>
            <a:ext cx="3600450" cy="67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锁住三峡无数峰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5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1267" grpId="0"/>
      <p:bldP spid="651268" grpId="0"/>
      <p:bldP spid="65126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矩形 653313"/>
          <p:cNvSpPr/>
          <p:nvPr/>
        </p:nvSpPr>
        <p:spPr>
          <a:xfrm>
            <a:off x="250825" y="333375"/>
            <a:ext cx="35337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、话题情境式。</a:t>
            </a:r>
          </a:p>
        </p:txBody>
      </p:sp>
      <p:sp>
        <p:nvSpPr>
          <p:cNvPr id="653315" name="矩形 653314"/>
          <p:cNvSpPr/>
          <p:nvPr/>
        </p:nvSpPr>
        <p:spPr>
          <a:xfrm>
            <a:off x="179388" y="1271588"/>
            <a:ext cx="8569325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某学校要开学了，学校办公室面向全校师生征集一幅开学典礼联，请你为学校拟一开学对联。</a:t>
            </a:r>
          </a:p>
        </p:txBody>
      </p:sp>
      <p:sp>
        <p:nvSpPr>
          <p:cNvPr id="653316" name="矩形 653315"/>
          <p:cNvSpPr/>
          <p:nvPr/>
        </p:nvSpPr>
        <p:spPr>
          <a:xfrm>
            <a:off x="539750" y="2420938"/>
            <a:ext cx="7345363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望诸生，惜光阴，矢志成材须从开学起；</a:t>
            </a:r>
          </a:p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仰良师，施化雨，丹心润物尽在传道中。</a:t>
            </a:r>
          </a:p>
        </p:txBody>
      </p:sp>
      <p:sp>
        <p:nvSpPr>
          <p:cNvPr id="653317" name="矩形 653316"/>
          <p:cNvSpPr/>
          <p:nvPr/>
        </p:nvSpPr>
        <p:spPr>
          <a:xfrm>
            <a:off x="468313" y="3644900"/>
            <a:ext cx="8135937" cy="16303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在雅典奥运会上，我国体育健儿不惧强手，奋勇拼搏，取得了金牌总数位居第二的历史性突破。请你据此拟一副对联。 </a:t>
            </a:r>
          </a:p>
        </p:txBody>
      </p:sp>
      <p:sp>
        <p:nvSpPr>
          <p:cNvPr id="653318" name="矩形 653317"/>
          <p:cNvSpPr/>
          <p:nvPr/>
        </p:nvSpPr>
        <p:spPr>
          <a:xfrm>
            <a:off x="827088" y="5541963"/>
            <a:ext cx="7416800" cy="6048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凯歌高奏龙腾雅典；捷报频传狮醒东方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5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5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5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5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3316" grpId="0" build="p"/>
      <p:bldP spid="653317" grpId="0"/>
      <p:bldP spid="6533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文本框 599041"/>
          <p:cNvSpPr txBox="1"/>
          <p:nvPr/>
        </p:nvSpPr>
        <p:spPr>
          <a:xfrm>
            <a:off x="3275013" y="333375"/>
            <a:ext cx="27368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怎么考</a:t>
            </a:r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599043" name="文本框 599042"/>
          <p:cNvSpPr txBox="1"/>
          <p:nvPr/>
        </p:nvSpPr>
        <p:spPr>
          <a:xfrm>
            <a:off x="950913" y="1773238"/>
            <a:ext cx="6284912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、指出运用了怎样的修辞手法</a:t>
            </a:r>
          </a:p>
        </p:txBody>
      </p:sp>
      <p:sp>
        <p:nvSpPr>
          <p:cNvPr id="599044" name="文本框 599043"/>
          <p:cNvSpPr txBox="1"/>
          <p:nvPr/>
        </p:nvSpPr>
        <p:spPr>
          <a:xfrm>
            <a:off x="952500" y="2478088"/>
            <a:ext cx="6284913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、分析运用修辞手法作用</a:t>
            </a:r>
          </a:p>
        </p:txBody>
      </p:sp>
      <p:sp>
        <p:nvSpPr>
          <p:cNvPr id="599045" name="文本框 599044"/>
          <p:cNvSpPr txBox="1"/>
          <p:nvPr/>
        </p:nvSpPr>
        <p:spPr>
          <a:xfrm>
            <a:off x="952500" y="3125788"/>
            <a:ext cx="7796213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、通过仿写、扩写、变换句式等形式考查</a:t>
            </a:r>
          </a:p>
        </p:txBody>
      </p:sp>
      <p:sp>
        <p:nvSpPr>
          <p:cNvPr id="599046" name="文本框 599045"/>
          <p:cNvSpPr txBox="1"/>
          <p:nvPr/>
        </p:nvSpPr>
        <p:spPr>
          <a:xfrm>
            <a:off x="952500" y="3789363"/>
            <a:ext cx="7796213" cy="519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、在诗歌鉴赏、现代文阅读中考查</a:t>
            </a:r>
          </a:p>
        </p:txBody>
      </p:sp>
      <p:sp>
        <p:nvSpPr>
          <p:cNvPr id="599047" name="文本框 599046"/>
          <p:cNvSpPr txBox="1"/>
          <p:nvPr/>
        </p:nvSpPr>
        <p:spPr>
          <a:xfrm>
            <a:off x="971550" y="4508500"/>
            <a:ext cx="4321175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、通过作文考查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9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9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9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99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9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9042" grpId="0"/>
      <p:bldP spid="599043" grpId="0"/>
      <p:bldP spid="599044" grpId="0"/>
      <p:bldP spid="599045" grpId="0"/>
      <p:bldP spid="599046" grpId="0"/>
      <p:bldP spid="59904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矩形 655361"/>
          <p:cNvSpPr/>
          <p:nvPr/>
        </p:nvSpPr>
        <p:spPr>
          <a:xfrm>
            <a:off x="358775" y="1196975"/>
            <a:ext cx="8245475" cy="4114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buClrTx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用对联形式为下列新闻拟一则标题。</a:t>
            </a:r>
          </a:p>
          <a:p>
            <a:pPr lvl="0" indent="266700">
              <a:buClrTx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新华社香港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日电  中国奥运金牌选手代表团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日结束了为期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天的访港活动，他们在香港市民的欢送下离开香港，前往澳门访问。迎候在码头的数百名澳门居民以鲜花、欢呼和激动的心情，热烈欢迎健儿的来访，澳门特区行政长官何厚铧等到澳门外港码头迎接。</a:t>
            </a:r>
          </a:p>
          <a:p>
            <a:pPr lvl="0" indent="266700">
              <a:buClrTx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奥运金牌选手访港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天来，在全港市民中留下了极为深刻、美好的印象。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日上午，香港上环港澳码头门口聚集了许多市民，他们高举“中国的英雄”“中国人的骄傲”“预祝中国奥运健儿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2008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再创佳绩”等字样的横幅，热情欢送奥运金牌选手。</a:t>
            </a:r>
          </a:p>
          <a:p>
            <a:pPr lvl="0" indent="266700">
              <a:buClrTx/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到澳门时，等候在那儿的人群爆发出热烈的欢呼声。当刘翔、田亮、郭晶晶等名星运动员走到近前时，人们争相拍照，闪光灯亮成一片，人们情不自禁地欢呼，表达了与金牌健儿重逢的喜悦。根据安排，代表团将在澳门活动</a:t>
            </a: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天。</a:t>
            </a:r>
            <a:r>
              <a:rPr lang="zh-CN" altLang="en-US" sz="24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655363" name="矩形 655362"/>
          <p:cNvSpPr/>
          <p:nvPr/>
        </p:nvSpPr>
        <p:spPr>
          <a:xfrm>
            <a:off x="1403350" y="5300663"/>
            <a:ext cx="5832475" cy="6492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>
              <a:buClrTx/>
            </a:pPr>
            <a:r>
              <a:rPr lang="zh-CN" altLang="en-US" sz="4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香港欢送金牌选手；</a:t>
            </a:r>
            <a:r>
              <a: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55364" name="矩形 655363"/>
          <p:cNvSpPr/>
          <p:nvPr/>
        </p:nvSpPr>
        <p:spPr>
          <a:xfrm>
            <a:off x="1403350" y="6021388"/>
            <a:ext cx="5832475" cy="6477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algn="ctr">
              <a:buClrTx/>
            </a:pPr>
            <a:r>
              <a:rPr lang="zh-CN" altLang="en-US" sz="40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澳门喜迎体坛精英。 </a:t>
            </a:r>
          </a:p>
        </p:txBody>
      </p:sp>
      <p:sp>
        <p:nvSpPr>
          <p:cNvPr id="655365" name="矩形 655364"/>
          <p:cNvSpPr/>
          <p:nvPr/>
        </p:nvSpPr>
        <p:spPr>
          <a:xfrm>
            <a:off x="179388" y="328613"/>
            <a:ext cx="5472112" cy="579437"/>
          </a:xfrm>
          <a:prstGeom prst="rect">
            <a:avLst/>
          </a:prstGeom>
          <a:solidFill>
            <a:srgbClr val="5DDAD7"/>
          </a:solidFill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、标题式（概括式）。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5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6553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6553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65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65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62" grpId="0"/>
      <p:bldP spid="655363" grpId="0" animBg="1"/>
      <p:bldP spid="655364" grpId="0" animBg="1"/>
      <p:bldP spid="65536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矩形 657409"/>
          <p:cNvSpPr/>
          <p:nvPr/>
        </p:nvSpPr>
        <p:spPr>
          <a:xfrm>
            <a:off x="250825" y="333375"/>
            <a:ext cx="27178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、对句式。</a:t>
            </a:r>
          </a:p>
        </p:txBody>
      </p:sp>
      <p:sp>
        <p:nvSpPr>
          <p:cNvPr id="657411" name="矩形 657410"/>
          <p:cNvSpPr/>
          <p:nvPr/>
        </p:nvSpPr>
        <p:spPr>
          <a:xfrm>
            <a:off x="663575" y="981075"/>
            <a:ext cx="54879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练习：拟出对联的下句或上句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7412" name="矩形 657411"/>
          <p:cNvSpPr/>
          <p:nvPr/>
        </p:nvSpPr>
        <p:spPr>
          <a:xfrm>
            <a:off x="827088" y="1700213"/>
            <a:ext cx="734536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、门前碧水环绕，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</a:t>
            </a:r>
          </a:p>
        </p:txBody>
      </p:sp>
      <p:sp>
        <p:nvSpPr>
          <p:cNvPr id="657413" name="矩形 657412"/>
          <p:cNvSpPr/>
          <p:nvPr/>
        </p:nvSpPr>
        <p:spPr>
          <a:xfrm>
            <a:off x="827088" y="2347913"/>
            <a:ext cx="734536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，笑看风拂红花</a:t>
            </a:r>
            <a:r>
              <a:rPr lang="zh-CN" altLang="en-US" sz="32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u="sng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7414" name="矩形 657413"/>
          <p:cNvSpPr/>
          <p:nvPr/>
        </p:nvSpPr>
        <p:spPr>
          <a:xfrm>
            <a:off x="825500" y="3140075"/>
            <a:ext cx="7202488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、海到无边天作岸，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</a:p>
        </p:txBody>
      </p:sp>
      <p:sp>
        <p:nvSpPr>
          <p:cNvPr id="657415" name="矩形 657414"/>
          <p:cNvSpPr/>
          <p:nvPr/>
        </p:nvSpPr>
        <p:spPr>
          <a:xfrm>
            <a:off x="827088" y="4005263"/>
            <a:ext cx="756126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、发愤识遍天下字，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</a:p>
        </p:txBody>
      </p:sp>
      <p:sp>
        <p:nvSpPr>
          <p:cNvPr id="657416" name="矩形 657415"/>
          <p:cNvSpPr/>
          <p:nvPr/>
        </p:nvSpPr>
        <p:spPr>
          <a:xfrm>
            <a:off x="827088" y="4792663"/>
            <a:ext cx="7489825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、门前大路通南北，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</a:p>
        </p:txBody>
      </p:sp>
      <p:sp>
        <p:nvSpPr>
          <p:cNvPr id="657417" name="矩形 657416"/>
          <p:cNvSpPr/>
          <p:nvPr/>
        </p:nvSpPr>
        <p:spPr>
          <a:xfrm>
            <a:off x="4572000" y="1665288"/>
            <a:ext cx="27447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屋后青山巍峨 </a:t>
            </a:r>
          </a:p>
        </p:txBody>
      </p:sp>
      <p:sp>
        <p:nvSpPr>
          <p:cNvPr id="657418" name="矩形 657417"/>
          <p:cNvSpPr/>
          <p:nvPr/>
        </p:nvSpPr>
        <p:spPr>
          <a:xfrm>
            <a:off x="1466850" y="2273300"/>
            <a:ext cx="27447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静聆雨润绿草 </a:t>
            </a:r>
          </a:p>
        </p:txBody>
      </p:sp>
      <p:sp>
        <p:nvSpPr>
          <p:cNvPr id="657419" name="文本框 657418"/>
          <p:cNvSpPr txBox="1"/>
          <p:nvPr/>
        </p:nvSpPr>
        <p:spPr>
          <a:xfrm>
            <a:off x="4716463" y="472440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江边小店卖东西。</a:t>
            </a:r>
          </a:p>
        </p:txBody>
      </p:sp>
      <p:sp>
        <p:nvSpPr>
          <p:cNvPr id="657420" name="矩形 657419"/>
          <p:cNvSpPr/>
          <p:nvPr/>
        </p:nvSpPr>
        <p:spPr>
          <a:xfrm>
            <a:off x="4772025" y="38608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立志读尽人间书</a:t>
            </a:r>
          </a:p>
        </p:txBody>
      </p:sp>
      <p:sp>
        <p:nvSpPr>
          <p:cNvPr id="657421" name="矩形 657420"/>
          <p:cNvSpPr/>
          <p:nvPr/>
        </p:nvSpPr>
        <p:spPr>
          <a:xfrm>
            <a:off x="4772025" y="299720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山登绝顶我为峰</a:t>
            </a:r>
          </a:p>
        </p:txBody>
      </p:sp>
      <p:sp>
        <p:nvSpPr>
          <p:cNvPr id="657422" name="矩形 657421"/>
          <p:cNvSpPr/>
          <p:nvPr/>
        </p:nvSpPr>
        <p:spPr>
          <a:xfrm>
            <a:off x="827088" y="5627688"/>
            <a:ext cx="799306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、门对千根竹              家藏万卷书</a:t>
            </a:r>
          </a:p>
        </p:txBody>
      </p:sp>
      <p:sp>
        <p:nvSpPr>
          <p:cNvPr id="657423" name="矩形 657422"/>
          <p:cNvSpPr/>
          <p:nvPr/>
        </p:nvSpPr>
        <p:spPr>
          <a:xfrm>
            <a:off x="3548063" y="5589588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短</a:t>
            </a:r>
          </a:p>
        </p:txBody>
      </p:sp>
      <p:sp>
        <p:nvSpPr>
          <p:cNvPr id="657424" name="矩形 657423"/>
          <p:cNvSpPr/>
          <p:nvPr/>
        </p:nvSpPr>
        <p:spPr>
          <a:xfrm>
            <a:off x="7148513" y="558641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</a:t>
            </a:r>
          </a:p>
        </p:txBody>
      </p:sp>
      <p:sp>
        <p:nvSpPr>
          <p:cNvPr id="657425" name="矩形 657424"/>
          <p:cNvSpPr/>
          <p:nvPr/>
        </p:nvSpPr>
        <p:spPr>
          <a:xfrm>
            <a:off x="3995738" y="5589588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</a:p>
        </p:txBody>
      </p:sp>
      <p:sp>
        <p:nvSpPr>
          <p:cNvPr id="657426" name="矩形 657425"/>
          <p:cNvSpPr/>
          <p:nvPr/>
        </p:nvSpPr>
        <p:spPr>
          <a:xfrm>
            <a:off x="7596188" y="558641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5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5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5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5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17" grpId="0"/>
      <p:bldP spid="657418" grpId="0"/>
      <p:bldP spid="657419" grpId="0"/>
      <p:bldP spid="657420" grpId="0"/>
      <p:bldP spid="657421" grpId="0"/>
      <p:bldP spid="657423" grpId="0"/>
      <p:bldP spid="657424" grpId="0"/>
      <p:bldP spid="657425" grpId="0"/>
      <p:bldP spid="65742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3" name="文本占位符 716802"/>
          <p:cNvSpPr>
            <a:spLocks noGrp="1"/>
          </p:cNvSpPr>
          <p:nvPr>
            <p:ph type="body"/>
          </p:nvPr>
        </p:nvSpPr>
        <p:spPr>
          <a:xfrm>
            <a:off x="468313" y="1628775"/>
            <a:ext cx="7772400" cy="4114800"/>
          </a:xfrm>
        </p:spPr>
        <p:txBody>
          <a:bodyPr/>
          <a:lstStyle/>
          <a:p>
            <a:pPr lvl="0"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对偶的作用：</a:t>
            </a:r>
            <a:r>
              <a:rPr lang="zh-CN" altLang="en-US" b="1" dirty="0">
                <a:solidFill>
                  <a:schemeClr val="tx2"/>
                </a:solidFill>
              </a:rPr>
              <a:t/>
            </a:r>
            <a:br>
              <a:rPr lang="zh-CN" altLang="en-US" b="1" dirty="0">
                <a:solidFill>
                  <a:schemeClr val="tx2"/>
                </a:solidFill>
              </a:rPr>
            </a:br>
            <a:r>
              <a:rPr lang="zh-CN" altLang="en-US" b="1" dirty="0">
                <a:solidFill>
                  <a:schemeClr val="tx2"/>
                </a:solidFill>
              </a:rPr>
              <a:t>    便于吟诵，易于记忆；用于诗词、有音乐美；表意凝炼，抒情酣畅。</a:t>
            </a:r>
          </a:p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文本占位符 659457"/>
          <p:cNvSpPr>
            <a:spLocks noGrp="1" noRot="1"/>
          </p:cNvSpPr>
          <p:nvPr>
            <p:ph type="body" idx="1"/>
          </p:nvPr>
        </p:nvSpPr>
        <p:spPr>
          <a:xfrm>
            <a:off x="598488" y="1125538"/>
            <a:ext cx="8294687" cy="4706937"/>
          </a:xfrm>
        </p:spPr>
        <p:txBody>
          <a:bodyPr vert="horz" wrap="square" lIns="91440" tIns="45720" rIns="91440" bIns="45720" anchor="ctr">
            <a:spAutoFit/>
          </a:bodyPr>
          <a:lstStyle/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、概念：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排比是由三个或三个以上结构相同或相似、内容相关、语气一致的短语或句子排列在一起，用来加强语势强调内容，加重感情的修辞方式。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、排比和种类：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成分排比    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即一个句子中的一些成分组成排比。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例如：延安的歌声 它是黑夜的火把，雪天的煤炭，大旱的甘霖。</a:t>
            </a:r>
          </a:p>
        </p:txBody>
      </p:sp>
      <p:sp>
        <p:nvSpPr>
          <p:cNvPr id="659459" name="标题 659458"/>
          <p:cNvSpPr>
            <a:spLocks noGrp="1" noRot="1"/>
          </p:cNvSpPr>
          <p:nvPr>
            <p:ph type="title"/>
          </p:nvPr>
        </p:nvSpPr>
        <p:spPr>
          <a:xfrm>
            <a:off x="3059113" y="692150"/>
            <a:ext cx="2519362" cy="719138"/>
          </a:xfrm>
        </p:spPr>
        <p:txBody>
          <a:bodyPr anchor="ctr"/>
          <a:lstStyle/>
          <a:p>
            <a:r>
              <a:rPr lang="zh-CN" altLang="en-US" sz="4000" b="1" dirty="0">
                <a:solidFill>
                  <a:srgbClr val="CC0000"/>
                </a:solidFill>
              </a:rPr>
              <a:t>六、排比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5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5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5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5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5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5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5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5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5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5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5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5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5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5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5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5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5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5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458" grpId="0" build="p"/>
      <p:bldP spid="65945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文本占位符 660481"/>
          <p:cNvSpPr>
            <a:spLocks noGrp="1" noRot="1"/>
          </p:cNvSpPr>
          <p:nvPr>
            <p:ph type="body" idx="1"/>
          </p:nvPr>
        </p:nvSpPr>
        <p:spPr>
          <a:xfrm>
            <a:off x="611188" y="1027113"/>
            <a:ext cx="8077200" cy="4706937"/>
          </a:xfrm>
        </p:spPr>
        <p:txBody>
          <a:bodyPr vert="horz" wrap="square" lIns="91440" tIns="45720" rIns="91440" bIns="45720" anchor="ctr">
            <a:spAutoFit/>
          </a:bodyPr>
          <a:lstStyle/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分句排比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即一个复句的各个分句构成排比。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例如：他们的品质是那样的清洁和高尚，他们的意志是那样的坚韧和刚强，他们的气质是那样的淳朴和谦逊，他们的胸怀是那样的美丽和宽广。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单句排比 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例如：八路军穿草鞋，把日本鬼子赶下海。解放军穿草鞋，把蒋家王朝踢下台。如今八连穿草鞋，把香风毒雾肢下踩。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6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6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6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6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6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6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6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6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6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6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6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6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6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6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6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482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6" name="文本占位符 661505"/>
          <p:cNvSpPr>
            <a:spLocks noGrp="1" noRot="1"/>
          </p:cNvSpPr>
          <p:nvPr>
            <p:ph type="body" idx="1"/>
          </p:nvPr>
        </p:nvSpPr>
        <p:spPr>
          <a:xfrm>
            <a:off x="323850" y="404813"/>
            <a:ext cx="8532813" cy="4194175"/>
          </a:xfrm>
        </p:spPr>
        <p:txBody>
          <a:bodyPr vert="horz" wrap="square" lIns="91440" tIns="45720" rIns="91440" bIns="45720" anchor="ctr">
            <a:spAutoFit/>
          </a:bodyPr>
          <a:lstStyle/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(4)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复句排比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例如：如果我们能够研制出一种类似 鹰眼的搜索、观测技术系统，就能够扩大飞行员的视野，提高他们的视敏度。如果能研制出具有鹰眼视觉原理的“电子鹰眼”，就有可能用于控制远程激光制导武器的发射。如果能给导弹装上小巧的“鹰眼系统”，那么它就可以象雄鹰一样，自动寻找、识别、追踪目标，做到百发百中。</a:t>
            </a:r>
          </a:p>
        </p:txBody>
      </p:sp>
      <p:sp>
        <p:nvSpPr>
          <p:cNvPr id="661507" name="矩形 661506"/>
          <p:cNvSpPr>
            <a:spLocks noRot="1"/>
          </p:cNvSpPr>
          <p:nvPr/>
        </p:nvSpPr>
        <p:spPr>
          <a:xfrm>
            <a:off x="360363" y="4724400"/>
            <a:ext cx="8532812" cy="16303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457200" lvl="0" indent="-4572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27430" lvl="1" indent="-4559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033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323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、排比的作用：</a:t>
            </a:r>
          </a:p>
          <a:p>
            <a:pPr marL="0" lv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内容集中，增强气势；叙事透辟，条分缕析；节奏鲜明，长于抒情。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6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6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6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6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6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6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61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1506" grpId="0" build="p"/>
      <p:bldP spid="66150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矩形 662529"/>
          <p:cNvSpPr/>
          <p:nvPr/>
        </p:nvSpPr>
        <p:spPr>
          <a:xfrm>
            <a:off x="323850" y="804863"/>
            <a:ext cx="8424863" cy="47069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在横线处填入适当的语句，组成一组排比句</a:t>
            </a:r>
          </a:p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生活中，我们需要崇高。有了它，我们就会摆脱平庸和空虚，甚至麻木。而且，一旦你有了这种认识，你就会发现崇高就在你身边：它可能是一座山，让你感受巍峨；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</a:p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；它可能是一首交</a:t>
            </a:r>
          </a:p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响乐，让你领悟激越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；</a:t>
            </a:r>
            <a:r>
              <a:rPr lang="zh-CN" altLang="en-US" sz="2800" b="1" u="sng" dirty="0">
                <a:solidFill>
                  <a:srgbClr val="CC0000"/>
                </a:solidFill>
                <a:latin typeface="宋体" panose="02010600030101010101" pitchFamily="2" charset="-122"/>
              </a:rPr>
              <a:t>                    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，</a:t>
            </a:r>
          </a:p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u="sng" dirty="0">
                <a:solidFill>
                  <a:srgbClr val="CC0000"/>
                </a:solidFill>
                <a:latin typeface="宋体" panose="02010600030101010101" pitchFamily="2" charset="-122"/>
              </a:rPr>
              <a:t>                    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它甚至可能就是一个人，让你理解伟大和纯粹。 </a:t>
            </a:r>
          </a:p>
        </p:txBody>
      </p:sp>
      <p:sp>
        <p:nvSpPr>
          <p:cNvPr id="662531" name="矩形 662530"/>
          <p:cNvSpPr/>
          <p:nvPr/>
        </p:nvSpPr>
        <p:spPr>
          <a:xfrm>
            <a:off x="3059113" y="2852738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zh-CN" altLang="en-US" sz="30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它可能是一片海</a:t>
            </a:r>
          </a:p>
        </p:txBody>
      </p:sp>
      <p:sp>
        <p:nvSpPr>
          <p:cNvPr id="662532" name="矩形 662531"/>
          <p:cNvSpPr/>
          <p:nvPr/>
        </p:nvSpPr>
        <p:spPr>
          <a:xfrm>
            <a:off x="1136650" y="3403600"/>
            <a:ext cx="3074988" cy="457200"/>
          </a:xfrm>
          <a:prstGeom prst="rect">
            <a:avLst/>
          </a:prstGeom>
          <a:noFill/>
          <a:ln w="9525">
            <a:noFill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zh-CN" altLang="en-US" sz="30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让你体会壮阔 </a:t>
            </a:r>
          </a:p>
        </p:txBody>
      </p:sp>
      <p:sp>
        <p:nvSpPr>
          <p:cNvPr id="662533" name="矩形 662532"/>
          <p:cNvSpPr/>
          <p:nvPr/>
        </p:nvSpPr>
        <p:spPr>
          <a:xfrm>
            <a:off x="4211638" y="3860800"/>
            <a:ext cx="3816350" cy="457200"/>
          </a:xfrm>
          <a:prstGeom prst="rect">
            <a:avLst/>
          </a:prstGeom>
          <a:noFill/>
          <a:ln w="9525">
            <a:noFill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zh-CN" altLang="en-US" sz="30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它可能是一座雕像 </a:t>
            </a:r>
          </a:p>
        </p:txBody>
      </p:sp>
      <p:sp>
        <p:nvSpPr>
          <p:cNvPr id="662534" name="矩形 662533"/>
          <p:cNvSpPr/>
          <p:nvPr/>
        </p:nvSpPr>
        <p:spPr>
          <a:xfrm>
            <a:off x="955675" y="4365625"/>
            <a:ext cx="3040063" cy="457200"/>
          </a:xfrm>
          <a:prstGeom prst="rect">
            <a:avLst/>
          </a:prstGeom>
          <a:noFill/>
          <a:ln w="9525">
            <a:noFill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zh-CN" altLang="en-US" sz="3000" b="1" dirty="0">
                <a:solidFill>
                  <a:srgbClr val="CC0000"/>
                </a:solidFill>
                <a:latin typeface="方正粗倩_GBK" pitchFamily="65" charset="-122"/>
                <a:ea typeface="方正粗倩_GBK" pitchFamily="65" charset="-122"/>
              </a:rPr>
              <a:t>让你明白雄健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6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2531" grpId="0"/>
      <p:bldP spid="662532" grpId="0"/>
      <p:bldP spid="662533" grpId="0"/>
      <p:bldP spid="66253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矩形 664577"/>
          <p:cNvSpPr/>
          <p:nvPr/>
        </p:nvSpPr>
        <p:spPr>
          <a:xfrm>
            <a:off x="323850" y="660400"/>
            <a:ext cx="8351838" cy="36814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下面句子是对黄河壶口瀑布的描写，适当调整画线部分的语序，把它改写成排比句。</a:t>
            </a:r>
          </a:p>
          <a:p>
            <a:pPr lvl="0" indent="26670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正当平缓似锦缎的黄河得意之时，她突然以数里之阔的水面，跌入百尺之宽的峡谷。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发出了震川虎啸般的声响，悬垂的水流如张挂的天幕，黄色的浊流如腾飞的巨龙，激起的水珠如钢花四溅，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使每一位风尘仆仆走近她的游客都受到了强烈的震撼。 </a:t>
            </a:r>
          </a:p>
        </p:txBody>
      </p:sp>
      <p:sp>
        <p:nvSpPr>
          <p:cNvPr id="664579" name="矩形 664578"/>
          <p:cNvSpPr/>
          <p:nvPr/>
        </p:nvSpPr>
        <p:spPr>
          <a:xfrm>
            <a:off x="450850" y="4678363"/>
            <a:ext cx="8081963" cy="16303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发出的声响如震川的虎啸，奔涌的浊流如腾飞的巨龙，悬垂的水流如张挂的天幕，激起的水珠如四溅的钢花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457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7" name="文本占位符 717826"/>
          <p:cNvSpPr>
            <a:spLocks noGrp="1"/>
          </p:cNvSpPr>
          <p:nvPr>
            <p:ph type="body"/>
          </p:nvPr>
        </p:nvSpPr>
        <p:spPr>
          <a:xfrm>
            <a:off x="827088" y="1628775"/>
            <a:ext cx="7772400" cy="4114800"/>
          </a:xfrm>
        </p:spPr>
        <p:txBody>
          <a:bodyPr/>
          <a:lstStyle/>
          <a:p>
            <a:pPr lvl="0"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排比的作用：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zh-CN" altLang="en-US" b="1" dirty="0">
                <a:solidFill>
                  <a:srgbClr val="000000"/>
                </a:solidFill>
              </a:rPr>
              <a:t>   </a:t>
            </a:r>
            <a:r>
              <a:rPr lang="zh-CN" altLang="en-US" b="1" dirty="0">
                <a:solidFill>
                  <a:schemeClr val="tx2"/>
                </a:solidFill>
              </a:rPr>
              <a:t>１、内容集中，增强气势；２、叙事透辟，条分缕析；３、节奏鲜明，长于抒情。</a:t>
            </a:r>
          </a:p>
          <a:p>
            <a:pPr lvl="0"/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标题 1"/>
          <p:cNvSpPr>
            <a:spLocks noGrp="1"/>
          </p:cNvSpPr>
          <p:nvPr>
            <p:ph type="title"/>
          </p:nvPr>
        </p:nvSpPr>
        <p:spPr>
          <a:xfrm>
            <a:off x="971550" y="549275"/>
            <a:ext cx="7772400" cy="1143000"/>
          </a:xfrm>
        </p:spPr>
        <p:txBody>
          <a:bodyPr vert="horz" wrap="square" anchor="ctr"/>
          <a:lstStyle/>
          <a:p>
            <a:pPr lvl="0"/>
            <a:r>
              <a:rPr lang="zh-CN" altLang="en-US" b="1" dirty="0">
                <a:solidFill>
                  <a:srgbClr val="CC0000"/>
                </a:solidFill>
              </a:rPr>
              <a:t>七、反复</a:t>
            </a:r>
          </a:p>
        </p:txBody>
      </p:sp>
      <p:sp>
        <p:nvSpPr>
          <p:cNvPr id="596995" name="内容占位符 2"/>
          <p:cNvSpPr>
            <a:spLocks noGrp="1"/>
          </p:cNvSpPr>
          <p:nvPr>
            <p:ph idx="1"/>
          </p:nvPr>
        </p:nvSpPr>
        <p:spPr>
          <a:xfrm>
            <a:off x="971550" y="1341438"/>
            <a:ext cx="7772400" cy="411480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dirty="0"/>
          </a:p>
          <a:p>
            <a:pPr lvl="0"/>
            <a:r>
              <a:rPr lang="en-US" altLang="zh-CN"/>
              <a:t>1</a:t>
            </a:r>
            <a:r>
              <a:rPr lang="zh-CN" altLang="en-US" dirty="0"/>
              <a:t>、</a:t>
            </a:r>
            <a:r>
              <a:rPr lang="zh-CN" altLang="en-US" b="1" dirty="0"/>
              <a:t>概念：根据表达需要，使同一个词语或句子一再出现的方法。反复可以是连续的，也可间隔出现。如：</a:t>
            </a:r>
          </a:p>
          <a:p>
            <a:pPr lvl="0"/>
            <a:r>
              <a:rPr lang="zh-CN" altLang="en-US" b="1" dirty="0"/>
              <a:t>　　</a:t>
            </a:r>
            <a:r>
              <a:rPr lang="zh-CN" altLang="en-US" b="1"/>
              <a:t>①</a:t>
            </a:r>
            <a:r>
              <a:rPr lang="zh-CN" altLang="en-US" b="1" dirty="0"/>
              <a:t>冒着敌人的炮火，前进！前进！前进！</a:t>
            </a:r>
          </a:p>
          <a:p>
            <a:pPr lvl="0"/>
            <a:r>
              <a:rPr lang="zh-CN" altLang="en-US" b="1" dirty="0"/>
              <a:t>　　</a:t>
            </a:r>
            <a:r>
              <a:rPr lang="zh-CN" altLang="en-US" b="1"/>
              <a:t>②</a:t>
            </a:r>
            <a:r>
              <a:rPr lang="zh-CN" altLang="en-US" b="1" dirty="0"/>
              <a:t>敌人从哪里进攻，我们就要它在哪里灭亡，敌人从哪里进攻，我们就要它在哪里灭亡。</a:t>
            </a:r>
          </a:p>
        </p:txBody>
      </p:sp>
    </p:spTree>
  </p:cSld>
  <p:clrMapOvr>
    <a:masterClrMapping/>
  </p:clrMapOvr>
  <p:transition>
    <p:wheel spokes="1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969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969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69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96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6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96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6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969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969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969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6994" grpId="0"/>
      <p:bldP spid="5969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标题 601089"/>
          <p:cNvSpPr>
            <a:spLocks noGrp="1" noRot="1"/>
          </p:cNvSpPr>
          <p:nvPr>
            <p:ph type="title"/>
          </p:nvPr>
        </p:nvSpPr>
        <p:spPr>
          <a:xfrm>
            <a:off x="1612900" y="457200"/>
            <a:ext cx="5046663" cy="1066800"/>
          </a:xfrm>
        </p:spPr>
        <p:txBody>
          <a:bodyPr anchor="ctr"/>
          <a:lstStyle/>
          <a:p>
            <a:r>
              <a:rPr lang="zh-CN" altLang="en-US" dirty="0">
                <a:solidFill>
                  <a:srgbClr val="CC0000"/>
                </a:solidFill>
                <a:latin typeface="宋体" panose="02010600030101010101" pitchFamily="2" charset="-122"/>
              </a:rPr>
              <a:t>一、比  喻</a:t>
            </a:r>
          </a:p>
        </p:txBody>
      </p:sp>
      <p:sp>
        <p:nvSpPr>
          <p:cNvPr id="601091" name="文本占位符 601090"/>
          <p:cNvSpPr>
            <a:spLocks noGrp="1" noRot="1"/>
          </p:cNvSpPr>
          <p:nvPr>
            <p:ph type="body" idx="1"/>
          </p:nvPr>
        </p:nvSpPr>
        <p:spPr>
          <a:xfrm>
            <a:off x="533400" y="1673225"/>
            <a:ext cx="8077200" cy="4498975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、概念：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比喻就是“打比方”。即两种不同性质的事物，彼此有似点，便用一事物来比方另一事物的一种修辞格。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、结构：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比喻的结构，一般由三部分组成，即本体（被比喻的事物）、喻体（作比喻的事物）和比喻词（比喻关系的标志性词语）组成。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010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010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10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0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0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0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0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0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0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0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0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0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0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01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0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0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01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090" grpId="0"/>
      <p:bldP spid="601091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标题 690177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altLang="zh-CN" b="1"/>
              <a:t>2</a:t>
            </a:r>
            <a:r>
              <a:rPr lang="zh-CN" altLang="en-US" b="1" dirty="0"/>
              <a:t>、反复的种类：</a:t>
            </a:r>
          </a:p>
        </p:txBody>
      </p:sp>
      <p:sp>
        <p:nvSpPr>
          <p:cNvPr id="690179" name="文本占位符 6901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/>
              <a:t>（</a:t>
            </a:r>
            <a:r>
              <a:rPr lang="en-US" altLang="zh-CN" b="1"/>
              <a:t>1</a:t>
            </a:r>
            <a:r>
              <a:rPr lang="zh-CN" altLang="en-US" b="1" dirty="0"/>
              <a:t>）连续反复：接连重复相同的词语或句子，中间没有其他词语间隔。</a:t>
            </a:r>
          </a:p>
          <a:p>
            <a:r>
              <a:rPr lang="zh-CN" altLang="en-US" b="1" dirty="0"/>
              <a:t>（</a:t>
            </a:r>
            <a:r>
              <a:rPr lang="en-US" altLang="zh-CN" b="1"/>
              <a:t>2</a:t>
            </a:r>
            <a:r>
              <a:rPr lang="zh-CN" altLang="en-US" b="1" dirty="0"/>
              <a:t>）间隔反复：重复运用的词语或句子中间间隔其他词语或句子。</a:t>
            </a:r>
          </a:p>
          <a:p>
            <a:r>
              <a:rPr lang="zh-CN" altLang="en-US" b="1" dirty="0"/>
              <a:t>此外，连续反复和间隔反复也可以交错使用。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90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901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9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/>
      <p:bldP spid="690179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标题 69120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altLang="zh-CN" b="1"/>
              <a:t>3</a:t>
            </a:r>
            <a:r>
              <a:rPr lang="zh-CN" altLang="en-US" b="1" dirty="0"/>
              <a:t>、反复的作用：</a:t>
            </a:r>
          </a:p>
        </p:txBody>
      </p:sp>
      <p:sp>
        <p:nvSpPr>
          <p:cNvPr id="691203" name="文本占位符 6912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 dirty="0"/>
              <a:t>反复具有突出思想感情，增强节奏感的效果。恰当地运用反复可以抒发强烈的感情，起到强调主题思想的作用。</a:t>
            </a:r>
          </a:p>
          <a:p>
            <a:pPr>
              <a:buNone/>
            </a:pPr>
            <a:r>
              <a:rPr lang="en-US" altLang="zh-CN" sz="3600" b="1">
                <a:solidFill>
                  <a:srgbClr val="CC0000"/>
                </a:solidFill>
              </a:rPr>
              <a:t>4</a:t>
            </a:r>
            <a:r>
              <a:rPr lang="zh-CN" altLang="en-US" sz="3600" b="1" dirty="0">
                <a:solidFill>
                  <a:srgbClr val="CC0000"/>
                </a:solidFill>
              </a:rPr>
              <a:t>、运用反复要注意的问题</a:t>
            </a:r>
            <a:r>
              <a:rPr lang="zh-CN" altLang="en-US" sz="2800" b="1" dirty="0">
                <a:solidFill>
                  <a:srgbClr val="CC0000"/>
                </a:solidFill>
              </a:rPr>
              <a:t>：</a:t>
            </a:r>
          </a:p>
          <a:p>
            <a:pPr>
              <a:buNone/>
            </a:pPr>
            <a:r>
              <a:rPr lang="zh-CN" altLang="en-US" sz="2800" b="1" dirty="0"/>
              <a:t>      反复和重复不同，重复是语言的罗嗦，是一种语病。运用反复切忌为反复而反复，必须具有充实的思想内容和强烈的感情，要从表达的实际出发决定是否运用。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9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9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9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02" grpId="0"/>
      <p:bldP spid="69120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文本框 670721"/>
          <p:cNvSpPr txBox="1"/>
          <p:nvPr/>
        </p:nvSpPr>
        <p:spPr>
          <a:xfrm>
            <a:off x="395288" y="765175"/>
            <a:ext cx="8423275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似乎刚过完春节，什么都还来不及干呢，已是长夏天气，让人懒洋洋的像只猫。一家人夏衣尚未打点好，猛然却见玉簪花那雪白的圆鼓鼓的棒槌，从拥挤着的宽大的绿叶中探出头来。我先是一惊，随即怅然。这花一开，没几天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是立秋。以后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是处暑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是白露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是秋分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是寒露，过了霜降，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立冬了。真真的怎么得了！ </a:t>
            </a:r>
          </a:p>
        </p:txBody>
      </p:sp>
      <p:sp>
        <p:nvSpPr>
          <p:cNvPr id="670723" name="文本框 670722"/>
          <p:cNvSpPr txBox="1"/>
          <p:nvPr/>
        </p:nvSpPr>
        <p:spPr>
          <a:xfrm>
            <a:off x="468313" y="4076700"/>
            <a:ext cx="8496300" cy="1411288"/>
          </a:xfrm>
          <a:prstGeom prst="rect">
            <a:avLst/>
          </a:prstGeom>
          <a:solidFill>
            <a:srgbClr val="E1FFFF"/>
          </a:solidFill>
          <a:ln w="38100" cap="flat" cmpd="dbl">
            <a:solidFill>
              <a:srgbClr val="1F408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3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作者在第一自然段中，分别使用了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个“便”字，这样写在表达上有什么好处？ （不超过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个字） （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(1998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年高考题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670724" name="矩形 670723"/>
          <p:cNvSpPr/>
          <p:nvPr/>
        </p:nvSpPr>
        <p:spPr>
          <a:xfrm>
            <a:off x="179388" y="5949950"/>
            <a:ext cx="8496300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将一个个节气紧凑地衔接起来，强调时光的飞逝。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23" grpId="0" animBg="1"/>
      <p:bldP spid="67072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标题 666625"/>
          <p:cNvSpPr>
            <a:spLocks noGrp="1" noRot="1"/>
          </p:cNvSpPr>
          <p:nvPr>
            <p:ph type="title"/>
          </p:nvPr>
        </p:nvSpPr>
        <p:spPr>
          <a:xfrm>
            <a:off x="533400" y="457200"/>
            <a:ext cx="8077200" cy="10668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4000" b="1" dirty="0">
                <a:solidFill>
                  <a:srgbClr val="CC0000"/>
                </a:solidFill>
              </a:rPr>
              <a:t>八、设问</a:t>
            </a:r>
          </a:p>
        </p:txBody>
      </p:sp>
      <p:sp>
        <p:nvSpPr>
          <p:cNvPr id="666627" name="文本占位符 666626"/>
          <p:cNvSpPr>
            <a:spLocks noGrp="1" noRot="1"/>
          </p:cNvSpPr>
          <p:nvPr>
            <p:ph type="body" idx="1"/>
          </p:nvPr>
        </p:nvSpPr>
        <p:spPr>
          <a:xfrm>
            <a:off x="533400" y="1557338"/>
            <a:ext cx="8077200" cy="4706937"/>
          </a:xfrm>
        </p:spPr>
        <p:txBody>
          <a:bodyPr vert="horz" wrap="square" lIns="91440" tIns="45720" rIns="91440" bIns="45720" anchor="ctr">
            <a:spAutoFit/>
          </a:bodyPr>
          <a:lstStyle/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、概念：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设问是明知故问、自问自答，或提出问题不需回答的修辞方式。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、设问的基本特点：无疑而问。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、设问的作用：设问的目的在于引人注意，启发思考。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例如：社会生产力有这样巨大的发展，劳动生产率有这大幅度的提高，靠的是什么？最主要的是靠科学的、技术的力量。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6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6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6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6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6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6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6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6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6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6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6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6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6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6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6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626" grpId="0"/>
      <p:bldP spid="666627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51" name="文本占位符 718850"/>
          <p:cNvSpPr>
            <a:spLocks noGrp="1"/>
          </p:cNvSpPr>
          <p:nvPr>
            <p:ph type="body"/>
          </p:nvPr>
        </p:nvSpPr>
        <p:spPr>
          <a:xfrm>
            <a:off x="827088" y="1557338"/>
            <a:ext cx="7772400" cy="4114800"/>
          </a:xfrm>
        </p:spPr>
        <p:txBody>
          <a:bodyPr/>
          <a:lstStyle/>
          <a:p>
            <a:pPr lvl="0"/>
            <a:r>
              <a:rPr lang="zh-CN" altLang="en-US" b="1" dirty="0"/>
              <a:t>设问的作用：</a:t>
            </a:r>
          </a:p>
          <a:p>
            <a:pPr lvl="0"/>
            <a:r>
              <a:rPr lang="zh-CN" altLang="en-US" b="1" dirty="0"/>
              <a:t>主要是提出问题，引起注意，启发思考。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650" name="标题 667649"/>
          <p:cNvSpPr>
            <a:spLocks noGrp="1" noRot="1"/>
          </p:cNvSpPr>
          <p:nvPr>
            <p:ph type="title"/>
          </p:nvPr>
        </p:nvSpPr>
        <p:spPr>
          <a:xfrm>
            <a:off x="2195513" y="260350"/>
            <a:ext cx="6343650" cy="955675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4000" b="1" dirty="0">
                <a:solidFill>
                  <a:srgbClr val="CC0000"/>
                </a:solidFill>
              </a:rPr>
              <a:t>九、反问 （反诘） </a:t>
            </a:r>
          </a:p>
        </p:txBody>
      </p:sp>
      <p:sp>
        <p:nvSpPr>
          <p:cNvPr id="667651" name="文本占位符 667650"/>
          <p:cNvSpPr>
            <a:spLocks noGrp="1" noRot="1"/>
          </p:cNvSpPr>
          <p:nvPr>
            <p:ph type="body" idx="1"/>
          </p:nvPr>
        </p:nvSpPr>
        <p:spPr>
          <a:xfrm>
            <a:off x="395288" y="981075"/>
            <a:ext cx="8424862" cy="5732463"/>
          </a:xfrm>
        </p:spPr>
        <p:txBody>
          <a:bodyPr vert="horz" wrap="square" lIns="91440" tIns="45720" rIns="91440" bIns="45720" anchor="ctr">
            <a:spAutoFit/>
          </a:bodyPr>
          <a:lstStyle/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、概念：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为了加强语气，用疑问句的形式表示确定的意思。常用肯定形式表示否定，用否定形式表示肯定。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就说蒋筑英吧。已经经过了这样长久的考验，跑他入党的志愿，也一定要等到死后才能由省委的追认满足么？（用肯定的形式表示否定）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我呢，我难道没有应该责备的地方吗？（用否定式表示肯定的意思。）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、反问的作用：</a:t>
            </a:r>
          </a:p>
          <a:p>
            <a:pPr marL="0" indent="2667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语气强烈，具有无可辩驳的力量；能激发读者感情，给读者造成深刻的印象。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6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6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6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6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6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6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6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6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6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0" grpId="0"/>
      <p:bldP spid="667651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矩形 668673"/>
          <p:cNvSpPr/>
          <p:nvPr/>
        </p:nvSpPr>
        <p:spPr>
          <a:xfrm>
            <a:off x="250825" y="266700"/>
            <a:ext cx="3327400" cy="4984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114300" algn="ctr">
              <a:buClr>
                <a:schemeClr val="accent2"/>
              </a:buClr>
              <a:buNone/>
              <a:defRPr sz="2800" kern="1200"/>
            </a:lvl2pPr>
            <a:lvl3pPr marL="914400" lvl="2" indent="227330" algn="ctr">
              <a:buClr>
                <a:srgbClr val="666699"/>
              </a:buClr>
              <a:buNone/>
              <a:defRPr sz="2400" kern="1200"/>
            </a:lvl3pPr>
            <a:lvl4pPr marL="1371600" lvl="3" indent="113030" algn="ctr">
              <a:buNone/>
              <a:defRPr sz="2000" kern="1200"/>
            </a:lvl4pPr>
            <a:lvl5pPr marL="1828800" lvl="4" indent="0" algn="ctr">
              <a:buClr>
                <a:schemeClr val="hlink"/>
              </a:buClr>
              <a:buNone/>
              <a:defRPr kern="1200"/>
            </a:lvl5pPr>
          </a:lstStyle>
          <a:p>
            <a:pPr lvl="0"/>
            <a:r>
              <a:rPr lang="zh-CN" altLang="en-US" sz="2800" b="1" dirty="0">
                <a:solidFill>
                  <a:srgbClr val="FF0000"/>
                </a:solidFill>
                <a:ea typeface="方正粗倩_GBK" pitchFamily="65" charset="-122"/>
              </a:rPr>
              <a:t>设问与反问的区别</a:t>
            </a:r>
            <a:r>
              <a:rPr lang="zh-CN" altLang="en-US" sz="2800" dirty="0">
                <a:solidFill>
                  <a:srgbClr val="FF0000"/>
                </a:solidFill>
                <a:latin typeface="方正粗倩_GBK" pitchFamily="65" charset="-122"/>
                <a:ea typeface="方正粗倩_GBK" pitchFamily="65" charset="-122"/>
              </a:rPr>
              <a:t> </a:t>
            </a:r>
          </a:p>
        </p:txBody>
      </p:sp>
      <p:sp>
        <p:nvSpPr>
          <p:cNvPr id="668675" name="矩形 668674"/>
          <p:cNvSpPr/>
          <p:nvPr/>
        </p:nvSpPr>
        <p:spPr>
          <a:xfrm>
            <a:off x="346075" y="1196975"/>
            <a:ext cx="1681163" cy="515938"/>
          </a:xfrm>
          <a:prstGeom prst="rect">
            <a:avLst/>
          </a:prstGeom>
          <a:solidFill>
            <a:srgbClr val="FF6600"/>
          </a:solidFill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zh-CN" altLang="en-US" sz="3200" b="0" dirty="0">
                <a:solidFill>
                  <a:schemeClr val="bg1"/>
                </a:solidFill>
                <a:latin typeface="方正粗倩_GBK" pitchFamily="65" charset="-122"/>
                <a:ea typeface="方正粗倩_GBK" pitchFamily="65" charset="-122"/>
              </a:rPr>
              <a:t>共同点 </a:t>
            </a:r>
          </a:p>
        </p:txBody>
      </p:sp>
      <p:sp>
        <p:nvSpPr>
          <p:cNvPr id="668676" name="文本框 668675"/>
          <p:cNvSpPr txBox="1"/>
          <p:nvPr/>
        </p:nvSpPr>
        <p:spPr>
          <a:xfrm>
            <a:off x="2166938" y="1125538"/>
            <a:ext cx="60769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都是无疑而问，明知故问。 </a:t>
            </a:r>
          </a:p>
        </p:txBody>
      </p:sp>
      <p:sp>
        <p:nvSpPr>
          <p:cNvPr id="668677" name="矩形 668676"/>
          <p:cNvSpPr/>
          <p:nvPr/>
        </p:nvSpPr>
        <p:spPr>
          <a:xfrm>
            <a:off x="349250" y="2222500"/>
            <a:ext cx="1676400" cy="515938"/>
          </a:xfrm>
          <a:prstGeom prst="rect">
            <a:avLst/>
          </a:prstGeom>
          <a:solidFill>
            <a:srgbClr val="FF6600"/>
          </a:solidFill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0" bIns="0">
            <a:spAutoFit/>
          </a:bodyPr>
          <a:lstStyle/>
          <a:p>
            <a:pPr lvl="0" eaLnBrk="0" hangingPunct="0"/>
            <a:r>
              <a:rPr lang="zh-CN" altLang="en-US" sz="3200" b="0" dirty="0">
                <a:solidFill>
                  <a:schemeClr val="bg1"/>
                </a:solidFill>
                <a:latin typeface="Times New Roman" panose="02020603050405020304" pitchFamily="18" charset="0"/>
                <a:ea typeface="方正粗倩_GBK" pitchFamily="65" charset="-122"/>
              </a:rPr>
              <a:t>不同点</a:t>
            </a:r>
            <a:r>
              <a:rPr lang="zh-CN" altLang="en-US" sz="3200" b="0" dirty="0">
                <a:solidFill>
                  <a:schemeClr val="bg1"/>
                </a:solidFill>
                <a:latin typeface="方正粗倩_GBK" pitchFamily="65" charset="-122"/>
                <a:ea typeface="方正粗倩_GBK" pitchFamily="65" charset="-122"/>
              </a:rPr>
              <a:t> </a:t>
            </a:r>
          </a:p>
        </p:txBody>
      </p:sp>
      <p:sp>
        <p:nvSpPr>
          <p:cNvPr id="668678" name="文本框 668677"/>
          <p:cNvSpPr txBox="1"/>
          <p:nvPr/>
        </p:nvSpPr>
        <p:spPr>
          <a:xfrm>
            <a:off x="2195513" y="2209800"/>
            <a:ext cx="6629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470150" lvl="0" indent="-2470150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方正粗倩_GBK" pitchFamily="65" charset="-122"/>
              </a:rPr>
              <a:t>形式：设问自问自答，反问寓答于问</a:t>
            </a:r>
            <a:endParaRPr lang="zh-CN" altLang="en-US" sz="3000" b="1" dirty="0">
              <a:solidFill>
                <a:srgbClr val="000000"/>
              </a:solidFill>
              <a:latin typeface="方正粗倩_GBK" pitchFamily="65" charset="-122"/>
              <a:ea typeface="方正粗倩_GBK" pitchFamily="65" charset="-122"/>
            </a:endParaRPr>
          </a:p>
        </p:txBody>
      </p:sp>
      <p:sp>
        <p:nvSpPr>
          <p:cNvPr id="668679" name="文本框 668678"/>
          <p:cNvSpPr txBox="1"/>
          <p:nvPr/>
        </p:nvSpPr>
        <p:spPr>
          <a:xfrm>
            <a:off x="2124075" y="2789238"/>
            <a:ext cx="66294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146175" lvl="0" indent="-1130300"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方正粗倩_GBK" pitchFamily="65" charset="-122"/>
                <a:ea typeface="方正粗倩_GBK" pitchFamily="65" charset="-122"/>
              </a:rPr>
              <a:t>作用：设问是为了加强读者印象，启发读者思考；反问是为了加强语气，使语意更加鲜明。 </a:t>
            </a:r>
          </a:p>
        </p:txBody>
      </p:sp>
      <p:sp>
        <p:nvSpPr>
          <p:cNvPr id="668680" name="文本框 668679"/>
          <p:cNvSpPr txBox="1"/>
          <p:nvPr/>
        </p:nvSpPr>
        <p:spPr>
          <a:xfrm>
            <a:off x="669925" y="4376738"/>
            <a:ext cx="8150225" cy="6048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、是谁创造了人类世界？是我们劳动群众。 </a:t>
            </a:r>
          </a:p>
        </p:txBody>
      </p:sp>
      <p:sp>
        <p:nvSpPr>
          <p:cNvPr id="668681" name="文本框 668680"/>
          <p:cNvSpPr txBox="1"/>
          <p:nvPr/>
        </p:nvSpPr>
        <p:spPr>
          <a:xfrm>
            <a:off x="304800" y="4902200"/>
            <a:ext cx="8607425" cy="16303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、谁说孩子来到人间只是索取？孩子带给这个世界的幸福难道不比他们得到的要更多一些吗？</a:t>
            </a:r>
          </a:p>
          <a:p>
            <a:pPr lvl="0" indent="266700">
              <a:lnSpc>
                <a:spcPct val="120000"/>
              </a:lnSpc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6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6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75" grpId="0" animBg="1"/>
      <p:bldP spid="668676" grpId="0"/>
      <p:bldP spid="668677" grpId="0" animBg="1"/>
      <p:bldP spid="668678" grpId="0"/>
      <p:bldP spid="668679" grpId="0"/>
      <p:bldP spid="668680" grpId="0"/>
      <p:bldP spid="66868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8" name="文本占位符 589827"/>
          <p:cNvSpPr txBox="1">
            <a:spLocks noGrp="1"/>
          </p:cNvSpPr>
          <p:nvPr>
            <p:ph type="body" idx="1"/>
          </p:nvPr>
        </p:nvSpPr>
        <p:spPr>
          <a:xfrm>
            <a:off x="827088" y="1557338"/>
            <a:ext cx="7772400" cy="4114800"/>
          </a:xfrm>
          <a:solidFill>
            <a:schemeClr val="bg1"/>
          </a:solidFill>
        </p:spPr>
        <p:txBody>
          <a:bodyPr vert="horz" wrap="square" lIns="91440" tIns="45720" rIns="91440" bIns="45720" anchor="t"/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zh-CN" altLang="en-US" sz="2800" b="1" dirty="0"/>
              <a:t>设问与反问的区别：</a:t>
            </a:r>
            <a:br>
              <a:rPr lang="zh-CN" altLang="en-US" sz="2800" b="1" dirty="0"/>
            </a:br>
            <a:r>
              <a:rPr lang="zh-CN" altLang="en-US" sz="2800" b="1" dirty="0"/>
              <a:t>    1、设问不表示肯定什么或否定什么；反问则明确表示肯定和否定的内容。 </a:t>
            </a:r>
            <a:br>
              <a:rPr lang="zh-CN" altLang="en-US" sz="2800" b="1" dirty="0"/>
            </a:br>
            <a:r>
              <a:rPr lang="zh-CN" altLang="en-US" sz="2800" b="1" dirty="0"/>
              <a:t>    2、反问的作用主要是加强语气，设问的作用主要是提出问题，引起注意，启发思考。</a:t>
            </a:r>
          </a:p>
          <a:p>
            <a:pPr>
              <a:spcBef>
                <a:spcPct val="50000"/>
              </a:spcBef>
              <a:buClrTx/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9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75" name="文本占位符 719874"/>
          <p:cNvSpPr>
            <a:spLocks noGrp="1"/>
          </p:cNvSpPr>
          <p:nvPr>
            <p:ph type="body"/>
          </p:nvPr>
        </p:nvSpPr>
        <p:spPr>
          <a:xfrm>
            <a:off x="900113" y="1700213"/>
            <a:ext cx="7772400" cy="4114800"/>
          </a:xfrm>
        </p:spPr>
        <p:txBody>
          <a:bodyPr/>
          <a:lstStyle/>
          <a:p>
            <a:pPr marL="609600" lvl="0" indent="-609600"/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反问的作用：</a:t>
            </a:r>
          </a:p>
          <a:p>
            <a:pPr marL="609600" lvl="0" indent="-609600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  语气强烈，具有无可辩驳的力量；能激发读者感情，给读者造成深刻的印象</a:t>
            </a:r>
            <a:r>
              <a:rPr lang="en-US" altLang="zh-CN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;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主要是加强语气，用确定的语气来表明作者自己的思想。</a:t>
            </a:r>
          </a:p>
          <a:p>
            <a:pPr marL="609600" lvl="0" indent="-609600"/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6" name="矩形 578565"/>
          <p:cNvSpPr/>
          <p:nvPr/>
        </p:nvSpPr>
        <p:spPr>
          <a:xfrm>
            <a:off x="228600" y="609600"/>
            <a:ext cx="8610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一、比喻的作用：</a:t>
            </a:r>
            <a:b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１、化平淡为生动；     ２、化深奥为浅显；</a:t>
            </a:r>
            <a:b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３、化抽象为具体；     ４、化冗长为简洁。 </a:t>
            </a:r>
          </a:p>
        </p:txBody>
      </p:sp>
      <p:sp>
        <p:nvSpPr>
          <p:cNvPr id="578567" name="文本框 578566"/>
          <p:cNvSpPr txBox="1"/>
          <p:nvPr/>
        </p:nvSpPr>
        <p:spPr>
          <a:xfrm>
            <a:off x="304800" y="2636838"/>
            <a:ext cx="85153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二、比拟的作用：</a:t>
            </a:r>
            <a:b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 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1、色彩鲜明；2、描绘形象；3、表意丰富。</a:t>
            </a:r>
          </a:p>
        </p:txBody>
      </p:sp>
      <p:sp>
        <p:nvSpPr>
          <p:cNvPr id="578568" name="文本框 578567"/>
          <p:cNvSpPr txBox="1"/>
          <p:nvPr/>
        </p:nvSpPr>
        <p:spPr>
          <a:xfrm>
            <a:off x="250825" y="4581525"/>
            <a:ext cx="7239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三、借代的作用：</a:t>
            </a:r>
            <a:b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 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1、以简代繁；2、以实代虚；            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3、以奇代凡；4、以事代情。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78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785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8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8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8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785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785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785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8566" grpId="0"/>
      <p:bldP spid="578567" grpId="0"/>
      <p:bldP spid="5785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标题 603137"/>
          <p:cNvSpPr>
            <a:spLocks noGrp="1" noRot="1"/>
          </p:cNvSpPr>
          <p:nvPr>
            <p:ph type="title"/>
          </p:nvPr>
        </p:nvSpPr>
        <p:spPr>
          <a:xfrm>
            <a:off x="533400" y="187325"/>
            <a:ext cx="7423150" cy="649288"/>
          </a:xfrm>
        </p:spPr>
        <p:txBody>
          <a:bodyPr anchor="ctr"/>
          <a:lstStyle/>
          <a:p>
            <a:r>
              <a:rPr lang="en-US" altLang="zh-CN" sz="3600" b="1">
                <a:solidFill>
                  <a:srgbClr val="CC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CC0000"/>
                </a:solidFill>
                <a:latin typeface="宋体" panose="02010600030101010101" pitchFamily="2" charset="-122"/>
              </a:rPr>
              <a:t>、构成比喻必须具备的条件：</a:t>
            </a:r>
          </a:p>
        </p:txBody>
      </p:sp>
      <p:sp>
        <p:nvSpPr>
          <p:cNvPr id="603139" name="文本占位符 603138"/>
          <p:cNvSpPr>
            <a:spLocks noGrp="1" noRot="1"/>
          </p:cNvSpPr>
          <p:nvPr>
            <p:ph type="body" idx="1"/>
          </p:nvPr>
        </p:nvSpPr>
        <p:spPr>
          <a:xfrm>
            <a:off x="250825" y="1050925"/>
            <a:ext cx="8713788" cy="54737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（一）甲和乙必须是本质不同的事物，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否则不能构成比喻。一个句于是不是比喻，不能单看有没有喻词，下列几处情况，虽有喻词，但不是比喻。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同类相比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。例如：她的性格很像母亲。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表示猜度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。例如：这天黑沉沉的，好像要下雨了。</a:t>
            </a:r>
          </a:p>
          <a:p>
            <a:pPr>
              <a:buNone/>
            </a:pP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表示想象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。例如：每当看到这条红领巾，我就仿佛置身于天真灿漫的少年时光。</a:t>
            </a:r>
          </a:p>
          <a:p>
            <a:pPr>
              <a:buNone/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表示举例的引词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。例如：社会主义的中国，在党的阳光照耀下，涌现出许多英雄人物，像雷锋、焦裕禄等。</a:t>
            </a:r>
          </a:p>
          <a:p>
            <a:pPr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（二）甲乙之间必须有相似点。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3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3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3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3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3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39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7" name="文本框 568326"/>
          <p:cNvSpPr txBox="1"/>
          <p:nvPr/>
        </p:nvSpPr>
        <p:spPr>
          <a:xfrm>
            <a:off x="381000" y="685800"/>
            <a:ext cx="77724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四、夸张的作用：</a:t>
            </a:r>
            <a:b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 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1、揭示本质，给人以启示。</a:t>
            </a:r>
            <a:b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 2、烘托气氛，增强感染力。</a:t>
            </a:r>
            <a:b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 3、增强联想；创造气氛。</a:t>
            </a:r>
          </a:p>
          <a:p>
            <a:pPr lvl="0" eaLnBrk="0" hangingPunct="0"/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8328" name="文本框 568327"/>
          <p:cNvSpPr txBox="1"/>
          <p:nvPr/>
        </p:nvSpPr>
        <p:spPr>
          <a:xfrm>
            <a:off x="457200" y="2743200"/>
            <a:ext cx="72390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五、对偶的作用：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 便于吟诵，易于记忆；用于诗词、有音乐美；表意凝炼，抒情酣畅。</a:t>
            </a:r>
          </a:p>
          <a:p>
            <a:pPr lvl="0">
              <a:spcBef>
                <a:spcPct val="50000"/>
              </a:spcBef>
            </a:pP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8329" name="文本框 568328"/>
          <p:cNvSpPr txBox="1"/>
          <p:nvPr/>
        </p:nvSpPr>
        <p:spPr>
          <a:xfrm>
            <a:off x="539750" y="4437063"/>
            <a:ext cx="80645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六、排比的作用：</a:t>
            </a:r>
            <a:b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 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１、内容集中，增强气势；２、叙事透辟，条分缕析；３、节奏鲜明，长于抒情。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68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68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68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8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8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8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8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7" grpId="0"/>
      <p:bldP spid="568328" grpId="0"/>
      <p:bldP spid="56832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9" name="文本占位符 583688"/>
          <p:cNvSpPr>
            <a:spLocks noGrp="1"/>
          </p:cNvSpPr>
          <p:nvPr>
            <p:ph type="body"/>
          </p:nvPr>
        </p:nvSpPr>
        <p:spPr>
          <a:xfrm>
            <a:off x="1042988" y="1412875"/>
            <a:ext cx="7772400" cy="4114800"/>
          </a:xfrm>
        </p:spPr>
        <p:txBody>
          <a:bodyPr/>
          <a:lstStyle/>
          <a:p>
            <a:pPr lvl="0">
              <a:lnSpc>
                <a:spcPct val="90000"/>
              </a:lnSpc>
            </a:pPr>
            <a:r>
              <a:rPr lang="zh-CN" altLang="en-US" sz="2400" b="1" dirty="0"/>
              <a:t>七、反复的作用：</a:t>
            </a:r>
          </a:p>
          <a:p>
            <a:pPr lvl="0">
              <a:lnSpc>
                <a:spcPct val="90000"/>
              </a:lnSpc>
            </a:pPr>
            <a:r>
              <a:rPr lang="zh-CN" altLang="en-US" sz="2400" b="1" dirty="0"/>
              <a:t>        反复具有突出思想感情，增强节奏感的效果。恰当地运用反复可以抒发强烈的感情，起到强调主题思想的作用。</a:t>
            </a:r>
          </a:p>
          <a:p>
            <a:pPr lvl="0">
              <a:lnSpc>
                <a:spcPct val="90000"/>
              </a:lnSpc>
            </a:pPr>
            <a:r>
              <a:rPr lang="zh-CN" altLang="en-US" sz="2400" b="1" dirty="0"/>
              <a:t>八、设问的作用：</a:t>
            </a:r>
          </a:p>
          <a:p>
            <a:pPr lvl="0">
              <a:lnSpc>
                <a:spcPct val="90000"/>
              </a:lnSpc>
            </a:pPr>
            <a:r>
              <a:rPr lang="zh-CN" altLang="en-US" sz="2400" b="1" dirty="0"/>
              <a:t>        主要是提出问题，引起注意，启发思考。</a:t>
            </a:r>
          </a:p>
          <a:p>
            <a:pPr lvl="0">
              <a:lnSpc>
                <a:spcPct val="90000"/>
              </a:lnSpc>
            </a:pPr>
            <a:r>
              <a:rPr lang="zh-CN" altLang="en-US" sz="2400" b="1" dirty="0"/>
              <a:t>九、反问的作用：</a:t>
            </a:r>
          </a:p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语气强烈，具有无可辩驳的力量；能激发读者感情，给读者造成深刻的印象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;</a:t>
            </a:r>
            <a:r>
              <a:rPr lang="zh-CN" altLang="en-US" sz="2400" b="1" dirty="0"/>
              <a:t>主要是加强语气，用确定的语气来表明作者自己的思想。</a:t>
            </a:r>
          </a:p>
          <a:p>
            <a:pPr lvl="0">
              <a:lnSpc>
                <a:spcPct val="90000"/>
              </a:lnSpc>
            </a:pP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83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83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836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83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83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836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836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836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836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836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836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836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836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836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836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89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内容占位符 700417"/>
          <p:cNvSpPr>
            <a:spLocks noGrp="1"/>
          </p:cNvSpPr>
          <p:nvPr>
            <p:ph/>
          </p:nvPr>
        </p:nvSpPr>
        <p:spPr>
          <a:xfrm>
            <a:off x="457200" y="457200"/>
            <a:ext cx="8229600" cy="5943600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endParaRPr lang="zh-CN" altLang="en-US" sz="2000" b="1" dirty="0"/>
          </a:p>
          <a:p>
            <a:pPr lvl="0">
              <a:lnSpc>
                <a:spcPct val="120000"/>
              </a:lnSpc>
              <a:buNone/>
            </a:pPr>
            <a:r>
              <a:rPr lang="zh-CN" altLang="en-US" sz="1600" b="1" dirty="0"/>
              <a:t>一、主要修辞手法的区分</a:t>
            </a:r>
          </a:p>
          <a:p>
            <a:pPr lvl="0">
              <a:lnSpc>
                <a:spcPct val="120000"/>
              </a:lnSpc>
              <a:buNone/>
            </a:pPr>
            <a:r>
              <a:rPr lang="en-US" altLang="zh-CN" sz="1400" b="1"/>
              <a:t>(</a:t>
            </a:r>
            <a:r>
              <a:rPr lang="zh-CN" altLang="en-US" sz="1400" b="1" dirty="0"/>
              <a:t>一</a:t>
            </a:r>
            <a:r>
              <a:rPr lang="en-US" altLang="zh-CN" sz="1400" b="1"/>
              <a:t>) </a:t>
            </a:r>
            <a:r>
              <a:rPr lang="zh-CN" altLang="en-US" sz="1400" b="1" dirty="0"/>
              <a:t>比喻和比拟的区别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               比喻重在“喻”、即以甲事物喻乙事物，甲乙两物有主有从；比拟重在“拟”</a:t>
            </a:r>
            <a:r>
              <a:rPr lang="en-US" altLang="zh-CN" sz="1400" b="1"/>
              <a:t>,</a:t>
            </a:r>
            <a:r>
              <a:rPr lang="zh-CN" altLang="en-US" sz="1400" b="1" dirty="0"/>
              <a:t>即将甲事物当作乙事物，甲乙两事物彼此相融，浑然一体。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⒈ 性质、作用不同。比喻是用与本体事物有相似点的另一事物作比，也就是打比方；它一定得有相似点，通过相似点使本体同喻体联系起来，唤起人们的联想，使人更具体地感知事物。比拟即模拟，它是用乙事物具有的特性</a:t>
            </a:r>
            <a:r>
              <a:rPr lang="en-US" altLang="zh-CN" sz="1400" b="1"/>
              <a:t>(</a:t>
            </a:r>
            <a:r>
              <a:rPr lang="zh-CN" altLang="en-US" sz="1400" b="1" dirty="0"/>
              <a:t>包括称谓、动作、行为等</a:t>
            </a:r>
            <a:r>
              <a:rPr lang="en-US" altLang="zh-CN" sz="1400" b="1"/>
              <a:t>)</a:t>
            </a:r>
            <a:r>
              <a:rPr lang="zh-CN" altLang="en-US" sz="1400" b="1" dirty="0"/>
              <a:t>写甲事物，或者说是把乙事物的特性“强加于”甲事物。乙事物</a:t>
            </a:r>
            <a:r>
              <a:rPr lang="en-US" altLang="zh-CN" sz="1400" b="1"/>
              <a:t>—</a:t>
            </a:r>
            <a:r>
              <a:rPr lang="zh-CN" altLang="en-US" sz="1400" b="1" dirty="0"/>
              <a:t>般是有生命力的、能活动、有感情的；它比甲事物具体实在，于是本来较抽象、不太实在的事物变得具体实在了，当然就增添了语言的生动性。由此可见，比喻强调的是甲乙两物的相似性，而比拟却是利用它们之间的不同特性，使两者融为一体，这是区别比喻和比拟最重要的标志。请看如下例句：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⑴ 敌人已经成为瓮中之鳖，不好攻暂且围着算了。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⑵ 他确乎有点像一棵树，坚壮、沉默，而又有生气。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⑶ 月亮一露面，满天的星星惊散了。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⑷ 真理它却不会弯腰。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例⑴取瓮中之鳖待擒这一点说明敌人当时的处境，二者有相似点， 能给人具体形象的感受，这是比喻。例⑵从树的外形特点联想到祥子的外貌、气质特征，两者有相似点，也属比喻。例⑶“月亮”、“星星”本是物，并无“露面”、“惊散”这样的特征，现以生物的特征描写它们．只是为了让其情态逼真，跃然纸上，这是比拟。例⑷将无形的抽象物“真理”人格化、形象化，也属比拟。 </a:t>
            </a:r>
          </a:p>
          <a:p>
            <a:pPr lvl="0">
              <a:lnSpc>
                <a:spcPct val="120000"/>
              </a:lnSpc>
              <a:buNone/>
            </a:pPr>
            <a:endParaRPr lang="zh-CN" altLang="en-US" sz="1400" b="1" dirty="0"/>
          </a:p>
        </p:txBody>
      </p:sp>
      <p:sp>
        <p:nvSpPr>
          <p:cNvPr id="700419" name="文本框 700418"/>
          <p:cNvSpPr txBox="1"/>
          <p:nvPr/>
        </p:nvSpPr>
        <p:spPr>
          <a:xfrm>
            <a:off x="468313" y="188913"/>
            <a:ext cx="1752600" cy="576262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1F408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知识网络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0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0418" grpId="0" animBg="1"/>
      <p:bldP spid="70041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内容占位符 701441"/>
          <p:cNvSpPr>
            <a:spLocks noGrp="1"/>
          </p:cNvSpPr>
          <p:nvPr>
            <p:ph/>
          </p:nvPr>
        </p:nvSpPr>
        <p:spPr>
          <a:xfrm>
            <a:off x="323850" y="765175"/>
            <a:ext cx="8458200" cy="5334000"/>
          </a:xfrm>
          <a:solidFill>
            <a:schemeClr val="bg1"/>
          </a:solidFill>
        </p:spPr>
        <p:txBody>
          <a:bodyPr/>
          <a:lstStyle/>
          <a:p>
            <a:pPr lvl="0">
              <a:lnSpc>
                <a:spcPct val="150000"/>
              </a:lnSpc>
              <a:buNone/>
            </a:pPr>
            <a:r>
              <a:rPr lang="zh-CN" altLang="en-US" sz="1800" b="1" dirty="0"/>
              <a:t>⒉ 句式结构不同。比喻句由本体、喻体和喻词三部分组成。借喻虽然不出现喻词和本体，但可以变换为有喻词和本体的明喻、暗喻。不管是哪一种比喻，始终都有喻体；比拟句主要是借助想象，将本体模拟为人的或物的某种行为、动作或情态，不论是拟人，还是拟物，始终都无拟体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800" b="1" dirty="0"/>
              <a:t>                  例如“东西长安街成了喧腾的大海”。这是暗喻</a:t>
            </a:r>
            <a:r>
              <a:rPr lang="en-US" altLang="zh-CN" sz="1800" b="1"/>
              <a:t>,</a:t>
            </a:r>
            <a:r>
              <a:rPr lang="zh-CN" altLang="en-US" sz="1800" b="1" dirty="0"/>
              <a:t>由本体（长安街</a:t>
            </a:r>
            <a:r>
              <a:rPr lang="en-US" altLang="zh-CN" sz="1800" b="1"/>
              <a:t>)</a:t>
            </a:r>
            <a:r>
              <a:rPr lang="zh-CN" altLang="en-US" sz="1800" b="1" dirty="0"/>
              <a:t>、喻体（大海</a:t>
            </a:r>
            <a:r>
              <a:rPr lang="en-US" altLang="zh-CN" sz="1800" b="1"/>
              <a:t>)</a:t>
            </a:r>
            <a:r>
              <a:rPr lang="zh-CN" altLang="en-US" sz="1800" b="1" dirty="0"/>
              <a:t>、喻词（成</a:t>
            </a:r>
            <a:r>
              <a:rPr lang="en-US" altLang="zh-CN" sz="1800" b="1"/>
              <a:t>)</a:t>
            </a:r>
            <a:r>
              <a:rPr lang="zh-CN" altLang="en-US" sz="1800" b="1" dirty="0"/>
              <a:t>构成，又如“我们之闻已经隔了一层可悲的厚障壁了”。这是借喻，借“厚障壁”比喻“我”与闰土之间形成的隔阂。它把本体和喻词都隐去了，只用喻体代替本体。另如“波浪一边歌唱一边冲向高空去迎接那雷声”。这却是拟人句，将“波浪”当作人描写，赋予它一些人的动作和思想感情。 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800" b="1" dirty="0"/>
              <a:t>                比喻和比拟虽然是两种常见而又容易混淆的修辞格，但只要我们把握了区分两者的要领，就会一目了然。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4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6" name="内容占位符 702465"/>
          <p:cNvSpPr>
            <a:spLocks noGrp="1"/>
          </p:cNvSpPr>
          <p:nvPr>
            <p:ph/>
          </p:nvPr>
        </p:nvSpPr>
        <p:spPr>
          <a:xfrm>
            <a:off x="457200" y="533400"/>
            <a:ext cx="8229600" cy="6019800"/>
          </a:xfrm>
          <a:solidFill>
            <a:schemeClr val="bg1"/>
          </a:solidFill>
        </p:spPr>
        <p:txBody>
          <a:bodyPr/>
          <a:lstStyle/>
          <a:p>
            <a:pPr lvl="0">
              <a:lnSpc>
                <a:spcPct val="120000"/>
              </a:lnSpc>
              <a:buNone/>
            </a:pPr>
            <a:r>
              <a:rPr lang="en-US" altLang="zh-CN" sz="1400" b="1"/>
              <a:t>(</a:t>
            </a:r>
            <a:r>
              <a:rPr lang="zh-CN" altLang="en-US" sz="1400" b="1" dirty="0"/>
              <a:t>二</a:t>
            </a:r>
            <a:r>
              <a:rPr lang="en-US" altLang="zh-CN" sz="1400" b="1"/>
              <a:t>) </a:t>
            </a:r>
            <a:r>
              <a:rPr lang="zh-CN" altLang="en-US" sz="1400" b="1" dirty="0"/>
              <a:t>衬托与对比的区别</a:t>
            </a:r>
            <a:endParaRPr lang="zh-CN" altLang="en-US" sz="1400" dirty="0"/>
          </a:p>
          <a:p>
            <a:pPr lvl="0">
              <a:lnSpc>
                <a:spcPct val="150000"/>
              </a:lnSpc>
              <a:buNone/>
            </a:pPr>
            <a:r>
              <a:rPr lang="zh-CN" altLang="en-US" sz="1400" dirty="0"/>
              <a:t>              </a:t>
            </a:r>
            <a:r>
              <a:rPr lang="zh-CN" altLang="en-US" sz="1600" b="1" dirty="0"/>
              <a:t>对照是把两种相互对应的事物或同一事物相关的两面并联列在一起，加以比照的修辞方式，也叫对比。衬托也叫映衬，是用乙事物来作甲事物的陪衬，以突出事物的修辞方式。它分正衬、反衬两类。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⒈ 衬托。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dirty="0"/>
              <a:t>                  </a:t>
            </a:r>
            <a:r>
              <a:rPr lang="zh-CN" altLang="en-US" sz="1400" b="1" dirty="0"/>
              <a:t>衬托有主次之分，陪衬事物是说明被陪衬事物的；是用来突出被陪衬事物的。对比表明是对立现象的，两种对立的事物并无主次之分，而是相互依存的。因此，不可把这两种修辞混为一谈。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           事实也确实如此。例如</a:t>
            </a:r>
            <a:r>
              <a:rPr lang="en-US" altLang="zh-CN" sz="1400" b="1"/>
              <a:t>《</a:t>
            </a:r>
            <a:r>
              <a:rPr lang="zh-CN" altLang="en-US" sz="1400" b="1" dirty="0"/>
              <a:t>纳谏与止谤</a:t>
            </a:r>
            <a:r>
              <a:rPr lang="en-US" altLang="zh-CN" sz="1400" b="1"/>
              <a:t>》</a:t>
            </a:r>
            <a:r>
              <a:rPr lang="zh-CN" altLang="en-US" sz="1400" b="1" dirty="0"/>
              <a:t>一文，把虚心纳谏之利和止谤之害，两者并无主次之分，即写此而意亦此。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            可见，衬托，就是为了使某事物的特色更加突出，用别的东西来陪衬和对照的修辞手法。衬托，若就衬体与主体的性质与关系而言，可分为正衬与反衬这两种。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⑴ 正衬，即是用一种与本体事物一致的观点或景物，从正面去陪衬、烘托本体事物的格式。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dirty="0"/>
              <a:t>        </a:t>
            </a:r>
            <a:r>
              <a:rPr lang="zh-CN" altLang="en-US" sz="1400" b="1" dirty="0"/>
              <a:t>例如古人尚能“头悬梁，锥刺股”孜孜不倦的学习，你们为了共产主义的伟大理想，一定会更加专心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致志，废寝忘食，刻苦攻关。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 该例拿古人“头悬梁，锥刺股”的劲头，来衬托今天有理想的青年会更加“刻苦攻关”的钻研精神。这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是“正衬”。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246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内容占位符 703489"/>
          <p:cNvSpPr>
            <a:spLocks noGrp="1"/>
          </p:cNvSpPr>
          <p:nvPr>
            <p:ph/>
          </p:nvPr>
        </p:nvSpPr>
        <p:spPr>
          <a:xfrm>
            <a:off x="457200" y="381000"/>
            <a:ext cx="8382000" cy="5943600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r>
              <a:rPr lang="zh-CN" altLang="en-US" sz="1400" b="1" dirty="0"/>
              <a:t>⑵ 反衬，即是把一种与本体事物相反或对立的观点、事物从反面去陪衬烘托本体事物的格式。</a:t>
            </a:r>
          </a:p>
          <a:p>
            <a:pPr lvl="0">
              <a:buNone/>
            </a:pPr>
            <a:r>
              <a:rPr lang="zh-CN" altLang="en-US" sz="1400" dirty="0"/>
              <a:t>       </a:t>
            </a:r>
            <a:r>
              <a:rPr lang="zh-CN" altLang="en-US" sz="1400" b="1" dirty="0">
                <a:latin typeface="仿宋_GB2312" pitchFamily="49" charset="-122"/>
                <a:ea typeface="仿宋_GB2312" pitchFamily="49" charset="-122"/>
              </a:rPr>
              <a:t>例如“当你下马坐在一块岩石上吸烟体息时，虽然林外是阳光灿烂，而在这遮住了天日的密林中却</a:t>
            </a:r>
          </a:p>
          <a:p>
            <a:pPr lvl="0">
              <a:buNone/>
            </a:pPr>
            <a:r>
              <a:rPr lang="zh-CN" altLang="en-US" sz="1400" b="1" dirty="0">
                <a:latin typeface="仿宋_GB2312" pitchFamily="49" charset="-122"/>
                <a:ea typeface="仿宋_GB2312" pitchFamily="49" charset="-122"/>
              </a:rPr>
              <a:t>闪着烟头的红火光。</a:t>
            </a:r>
          </a:p>
          <a:p>
            <a:pPr lvl="0">
              <a:buNone/>
            </a:pPr>
            <a:r>
              <a:rPr lang="zh-CN" altLang="en-US" sz="1400" b="1" dirty="0">
                <a:latin typeface="仿宋_GB2312" pitchFamily="49" charset="-122"/>
                <a:ea typeface="仿宋_GB2312" pitchFamily="49" charset="-122"/>
              </a:rPr>
              <a:t>    该例以作者骑马进入天山原始森林能看到闪着烟头的红火光，突出森林成长茂密、林子阴暗，这是“反衬”。常言道：“红花虽好，也要靠绿叶扶持。”这句话很能说明衬托的道理。写文章亦如此，运用衬托这一技巧，会把所描写的对象表现得更加鲜明突出。</a:t>
            </a:r>
          </a:p>
          <a:p>
            <a:pPr lvl="0">
              <a:buNone/>
            </a:pPr>
            <a:endParaRPr lang="zh-CN" altLang="en-US" sz="14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600" b="1" dirty="0"/>
              <a:t>衬托在具体运用中，主要又有两种类型</a:t>
            </a:r>
            <a:r>
              <a:rPr lang="en-US" altLang="zh-CN" sz="1600" b="1"/>
              <a:t>——</a:t>
            </a:r>
          </a:p>
          <a:p>
            <a:pPr lvl="0">
              <a:buNone/>
            </a:pPr>
            <a:r>
              <a:rPr lang="en-US" altLang="zh-CN" sz="1400" b="1"/>
              <a:t>⑴ </a:t>
            </a:r>
            <a:r>
              <a:rPr lang="zh-CN" altLang="en-US" sz="1400" b="1" dirty="0"/>
              <a:t>以景衬人，即通过具体生动的景物的描写，来烘托渲染人物的感情或人物的性格。例如：</a:t>
            </a:r>
          </a:p>
          <a:p>
            <a:pPr lvl="0">
              <a:buNone/>
            </a:pPr>
            <a:r>
              <a:rPr lang="zh-CN" altLang="en-US" sz="1400" dirty="0"/>
              <a:t>       </a:t>
            </a:r>
            <a:r>
              <a:rPr lang="zh-CN" altLang="en-US" sz="1400" b="1" dirty="0"/>
              <a:t>这女人编着席。不久，在她的身子下面就编成了一大片，她像坐在一片洁白的雪地上，也像坐在一</a:t>
            </a:r>
          </a:p>
          <a:p>
            <a:pPr lvl="0">
              <a:buNone/>
            </a:pPr>
            <a:r>
              <a:rPr lang="zh-CN" altLang="en-US" sz="1400" b="1" dirty="0"/>
              <a:t>片洁白的云彩上。她有时望望淀里，淀里也是一片银白世界。水面笼起一层薄薄透明的雾，风吹过来，</a:t>
            </a:r>
          </a:p>
          <a:p>
            <a:pPr lvl="0">
              <a:buNone/>
            </a:pPr>
            <a:r>
              <a:rPr lang="zh-CN" altLang="en-US" sz="1400" b="1" dirty="0"/>
              <a:t>带着新鲜的荷叶荷花香。 </a:t>
            </a:r>
          </a:p>
          <a:p>
            <a:pPr lvl="0" algn="r">
              <a:buNone/>
            </a:pPr>
            <a:r>
              <a:rPr lang="zh-CN" altLang="en-US" sz="1400" b="1" dirty="0">
                <a:ea typeface="楷体_GB2312" pitchFamily="49" charset="-122"/>
              </a:rPr>
              <a:t>（孙犁</a:t>
            </a:r>
            <a:r>
              <a:rPr lang="en-US" altLang="zh-CN" sz="1400" b="1">
                <a:ea typeface="楷体_GB2312" pitchFamily="49" charset="-122"/>
              </a:rPr>
              <a:t>《</a:t>
            </a:r>
            <a:r>
              <a:rPr lang="zh-CN" altLang="en-US" sz="1400" b="1" dirty="0">
                <a:ea typeface="楷体_GB2312" pitchFamily="49" charset="-122"/>
              </a:rPr>
              <a:t>荷花淀</a:t>
            </a:r>
            <a:r>
              <a:rPr lang="en-US" altLang="zh-CN" sz="1400" b="1">
                <a:ea typeface="楷体_GB2312" pitchFamily="49" charset="-122"/>
              </a:rPr>
              <a:t>》</a:t>
            </a:r>
            <a:r>
              <a:rPr lang="zh-CN" altLang="en-US" sz="1400" b="1" dirty="0">
                <a:ea typeface="楷体_GB2312" pitchFamily="49" charset="-122"/>
              </a:rPr>
              <a:t>）</a:t>
            </a:r>
          </a:p>
          <a:p>
            <a:pPr lvl="0">
              <a:buNone/>
            </a:pPr>
            <a:r>
              <a:rPr lang="zh-CN" altLang="en-US" sz="1400" b="1" dirty="0"/>
              <a:t>       该例通过对水生嫂编织芦席的景物描写，渲染了一种清新宁静的氛围，烘托了水生嫂勤劳纯朴、温</a:t>
            </a:r>
          </a:p>
          <a:p>
            <a:pPr lvl="0">
              <a:buNone/>
            </a:pPr>
            <a:r>
              <a:rPr lang="zh-CN" altLang="en-US" sz="1400" b="1" dirty="0"/>
              <a:t>顺善良的形象，这里是以景衬人。 </a:t>
            </a:r>
          </a:p>
          <a:p>
            <a:pPr lvl="0">
              <a:buNone/>
            </a:pPr>
            <a:endParaRPr lang="zh-CN" altLang="en-US" sz="1400" b="1" dirty="0"/>
          </a:p>
          <a:p>
            <a:pPr lvl="0">
              <a:buNone/>
            </a:pPr>
            <a:r>
              <a:rPr lang="zh-CN" altLang="en-US" sz="1400" b="1" dirty="0"/>
              <a:t>⑵ 以动衬静，即通过具体的声音或行动的描写，来烘托渲染幽静的自然环境或恬静的内心世界。如：</a:t>
            </a:r>
          </a:p>
          <a:p>
            <a:pPr lvl="0">
              <a:buNone/>
            </a:pPr>
            <a:r>
              <a:rPr lang="zh-CN" altLang="en-US" sz="1400" b="1" dirty="0"/>
              <a:t>       在北平即使不出门去吧就是在皇城人海之中，租人家一橼破屋来住着，早晨走来，泡一碗浓茶，向</a:t>
            </a:r>
          </a:p>
          <a:p>
            <a:pPr lvl="0" algn="ctr">
              <a:buNone/>
            </a:pPr>
            <a:r>
              <a:rPr lang="zh-CN" altLang="en-US" sz="1400" b="1" dirty="0"/>
              <a:t>院子一坐，你也能看到很高很高的碧绿的天色，听得到青天下驯鸽的飞声。 </a:t>
            </a:r>
            <a:r>
              <a:rPr lang="zh-CN" altLang="en-US" sz="1400" b="1" dirty="0">
                <a:ea typeface="楷体_GB2312" pitchFamily="49" charset="-122"/>
              </a:rPr>
              <a:t>（郁达夫</a:t>
            </a:r>
            <a:r>
              <a:rPr lang="en-US" altLang="zh-CN" sz="1400" b="1">
                <a:ea typeface="楷体_GB2312" pitchFamily="49" charset="-122"/>
              </a:rPr>
              <a:t>《</a:t>
            </a:r>
            <a:r>
              <a:rPr lang="zh-CN" altLang="en-US" sz="1400" b="1" dirty="0">
                <a:ea typeface="楷体_GB2312" pitchFamily="49" charset="-122"/>
              </a:rPr>
              <a:t>故都的秋</a:t>
            </a:r>
            <a:r>
              <a:rPr lang="en-US" altLang="zh-CN" sz="1400" b="1">
                <a:ea typeface="楷体_GB2312" pitchFamily="49" charset="-122"/>
              </a:rPr>
              <a:t>》</a:t>
            </a:r>
            <a:r>
              <a:rPr lang="zh-CN" altLang="en-US" sz="1400" b="1" dirty="0">
                <a:ea typeface="楷体_GB2312" pitchFamily="49" charset="-122"/>
              </a:rPr>
              <a:t>）</a:t>
            </a:r>
          </a:p>
          <a:p>
            <a:pPr lvl="0">
              <a:buNone/>
            </a:pPr>
            <a:r>
              <a:rPr lang="zh-CN" altLang="en-US" sz="1400" b="1" dirty="0"/>
              <a:t>以秋天坐在院子里能听到青天下驯鸽的飞声，来衬托出周围环境的宁静及作者悲凉的心境。 </a:t>
            </a:r>
          </a:p>
          <a:p>
            <a:pPr lvl="0">
              <a:buNone/>
            </a:pPr>
            <a:r>
              <a:rPr lang="zh-CN" altLang="en-US" sz="1400" b="1" dirty="0"/>
              <a:t>        此外，衬托的方法还可以举出一些，如以小衬大、以丑衬美、以反衬正、以虚衬实、以宾衬主、以</a:t>
            </a:r>
          </a:p>
          <a:p>
            <a:pPr lvl="0">
              <a:buNone/>
            </a:pPr>
            <a:r>
              <a:rPr lang="zh-CN" altLang="en-US" sz="1400" b="1" dirty="0"/>
              <a:t>恶衬善、以正衬正等。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349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4" name="内容占位符 704513"/>
          <p:cNvSpPr>
            <a:spLocks noGrp="1"/>
          </p:cNvSpPr>
          <p:nvPr>
            <p:ph/>
          </p:nvPr>
        </p:nvSpPr>
        <p:spPr>
          <a:xfrm>
            <a:off x="457200" y="533400"/>
            <a:ext cx="8229600" cy="6019800"/>
          </a:xfrm>
          <a:solidFill>
            <a:schemeClr val="bg1"/>
          </a:solidFill>
        </p:spPr>
        <p:txBody>
          <a:bodyPr/>
          <a:lstStyle/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⒉ 对比是把互相矛盾对立的事物放在一起相互比较的一种修辞格。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dirty="0"/>
              <a:t>        </a:t>
            </a:r>
            <a:r>
              <a:rPr lang="zh-CN" altLang="en-US" sz="1400" b="1" dirty="0"/>
              <a:t>对比可以截取两件不同的事物或同一事物的两个不同的方面，两相比较，使形象美丑显得更加鲜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明，双方特点比得更加显著，正反道理说得更加深刻，矛盾问题揭示得更加尖锐。对比，从内容分，有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两体对比、一体两面对比两种。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⑴ 两体对比，就是把相反、相对的两种人物、两种事物放在一起，进行对照、比较。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①朱门酒肉臭，路有冻死骨。 （杜甫</a:t>
            </a:r>
            <a:r>
              <a:rPr lang="en-US" altLang="zh-CN" sz="1400" b="1"/>
              <a:t>《</a:t>
            </a:r>
            <a:r>
              <a:rPr lang="zh-CN" altLang="en-US" sz="1400" b="1" dirty="0"/>
              <a:t>自京赴奉先县咏怀五百字</a:t>
            </a:r>
            <a:r>
              <a:rPr lang="en-US" altLang="zh-CN" sz="1400" b="1"/>
              <a:t>》</a:t>
            </a:r>
            <a:r>
              <a:rPr lang="zh-CN" altLang="en-US" sz="1400" b="1" dirty="0"/>
              <a:t>）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②一车炭，千余斤，宫使驱将惜不得。半匹红绡一丈绫，系向牛头充分炭直。（白居易</a:t>
            </a:r>
            <a:r>
              <a:rPr lang="en-US" altLang="zh-CN" sz="1400" b="1"/>
              <a:t>《</a:t>
            </a:r>
            <a:r>
              <a:rPr lang="zh-CN" altLang="en-US" sz="1400" b="1" dirty="0"/>
              <a:t>卖炭翁</a:t>
            </a:r>
            <a:r>
              <a:rPr lang="en-US" altLang="zh-CN" sz="1400" b="1"/>
              <a:t>》</a:t>
            </a:r>
            <a:r>
              <a:rPr lang="zh-CN" altLang="en-US" sz="1400" b="1" dirty="0"/>
              <a:t>）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这两例，是两种事物的对比。例①通过对比，表达了诗人对统治者穷奢极欲的愤怒，对人民悲惨遭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遇的同情；它使我们看到了封建社会尖锐的阶级矛盾、对立。例②，“一车炭，千余斤”，说明物质之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多，“半匹红绡一丈绫”，说明价值之少，两相比较，揭露了宫市的掠夺性质，表现了诗人对人民疾苦的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同情。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 ⑵ 两面对比，就是把一种事物的相反或相对的两面放在一起，进行对照、比较。例如：　　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 这些人，马克思主义是有的，自由主义也是有的：说的是马克思主义，行的是自由主义；对人是马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克思主义；对己是自由主义。</a:t>
            </a:r>
          </a:p>
          <a:p>
            <a:pPr lvl="0">
              <a:lnSpc>
                <a:spcPct val="150000"/>
              </a:lnSpc>
              <a:buNone/>
            </a:pPr>
            <a:r>
              <a:rPr lang="zh-CN" altLang="en-US" sz="1400" b="1" dirty="0"/>
              <a:t>        非常具体地批评了自由主义者的两面性。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451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内容占位符 705537"/>
          <p:cNvSpPr>
            <a:spLocks noGrp="1"/>
          </p:cNvSpPr>
          <p:nvPr>
            <p:ph/>
          </p:nvPr>
        </p:nvSpPr>
        <p:spPr>
          <a:xfrm>
            <a:off x="755650" y="620713"/>
            <a:ext cx="7775575" cy="5859462"/>
          </a:xfrm>
          <a:solidFill>
            <a:schemeClr val="bg1"/>
          </a:solidFill>
        </p:spPr>
        <p:txBody>
          <a:bodyPr/>
          <a:lstStyle/>
          <a:p>
            <a:pPr lvl="0">
              <a:lnSpc>
                <a:spcPct val="160000"/>
              </a:lnSpc>
              <a:buNone/>
            </a:pPr>
            <a:r>
              <a:rPr lang="zh-CN" altLang="en-US" sz="1800" b="1" dirty="0"/>
              <a:t>衬托与对比的区别还是显而见的。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⑴从甲乙两者的地位来讲，甲乙对比，一般说来，没有明显的主次之分，通过对比，相得益彰，两者都更加鲜明突出。甲乙衬托，并不是所谓一半对一半，而是有主次之分，乙衬甲，甲为主体，乙为衬 体，衬托，使主体更加鲜明、突出。这是对比与陪衬的主要区别。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⑵从甲乙两者的隐现来说，凡甲乙对比，两者必须都要出现，否则便达不到黑白分明的表达效果；而甲乙衬托，衬体必须出现，而主体则允许隐藏，可以明写此而暗指彼，特别是像以动衬静、以明衬暗等反衬，常常不出现主体。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⑶从甲乙两者的类属来讲，凡甲乙对比，两者要么同一物体，要么同一方面，否则便不可比；而甲乙衬托，两者可以是同类属的，也可以是不同类属的，如以景衬情就是言此而意彼。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             对比与衬托，不仅是修辞方式，也是多种艺术的表现方法，戏剧、电影、绘画、摄影、雕塑和音乐等，都经常用到它。如果运用恰当可以收到良好的艺术效果。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553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内容占位符 706561"/>
          <p:cNvSpPr>
            <a:spLocks noGrp="1"/>
          </p:cNvSpPr>
          <p:nvPr>
            <p:ph/>
          </p:nvPr>
        </p:nvSpPr>
        <p:spPr>
          <a:xfrm>
            <a:off x="457200" y="228600"/>
            <a:ext cx="8435975" cy="6324600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r>
              <a:rPr lang="en-US" altLang="zh-CN" sz="1400" b="1"/>
              <a:t>(</a:t>
            </a:r>
            <a:r>
              <a:rPr lang="zh-CN" altLang="en-US" sz="1400" b="1" dirty="0"/>
              <a:t>三</a:t>
            </a:r>
            <a:r>
              <a:rPr lang="en-US" altLang="zh-CN" sz="1400" b="1"/>
              <a:t>) </a:t>
            </a:r>
            <a:r>
              <a:rPr lang="zh-CN" altLang="en-US" sz="1400" b="1" dirty="0"/>
              <a:t>借喻与借代</a:t>
            </a:r>
            <a:endParaRPr lang="zh-CN" altLang="en-US" sz="1400" dirty="0"/>
          </a:p>
          <a:p>
            <a:pPr lvl="0">
              <a:buNone/>
            </a:pPr>
            <a:endParaRPr lang="zh-CN" altLang="en-US" sz="1400" b="1" dirty="0"/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         借喻，是比喻中的一类，就是本体和比喻词都不出现，直接把喻体当本体来说的比喻。</a:t>
            </a:r>
            <a:r>
              <a:rPr lang="zh-CN" altLang="en-US" sz="1400" dirty="0"/>
              <a:t>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例：我似乎打了一个寒噤；我知道，我们之间己经隔了一层可悲的厚障壁了。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喻体“厚障壁”代替了本体“我”和“闰土”之间的隔阂。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                  借代，就是换个名称，换个说法。不直截了当说出某人或某物的名称，借用和它密切相关的名称去代替它。被代的事物称本体，借来代替的事物称借体。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例：不拿郡众一针一线。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借“一针一线”代一切事物。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借代和借喻都用一事一物代替另一事物，形式上相似，容易相混，但它们是有区别的：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⒈ 两者构成的基础不同。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dirty="0"/>
              <a:t>             </a:t>
            </a:r>
            <a:r>
              <a:rPr lang="zh-CN" altLang="en-US" sz="1400" b="1" dirty="0"/>
              <a:t>借代构成的基础是相关性，即要求借体和本体两事物有密切关系，一般借体是本体的组成部分或者标志本体的属性。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⒉ 作用不同。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           借代的作用在“代”，即用借体代替本体。借喻的作用在“喻”，可以改说成明喻。而借代则不能改说成明喻或暗喻。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       比较：⑴要克服困难，必须开动机器。⑵红领巾唱着歌儿迎面走来。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⑴ 借“机器”比喻“头脑”，可以改说成“要克服困难，必须开动象机器一样的大脑”。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⑵ 借“红领巾”，代替“少先队员”，不能改说成“少先队员象红领巾一样唱着歌儿迎面走来”。 显然⑴是借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1400" b="1" dirty="0"/>
              <a:t>   喻，⑵是借代。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6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内容占位符 707585"/>
          <p:cNvSpPr>
            <a:spLocks noGrp="1"/>
          </p:cNvSpPr>
          <p:nvPr>
            <p:ph/>
          </p:nvPr>
        </p:nvSpPr>
        <p:spPr>
          <a:xfrm>
            <a:off x="539750" y="1196975"/>
            <a:ext cx="8208963" cy="4248150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r>
              <a:rPr lang="zh-CN" altLang="en-US" sz="2400" b="1" dirty="0">
                <a:solidFill>
                  <a:srgbClr val="CC0000"/>
                </a:solidFill>
                <a:ea typeface="方正舒体" pitchFamily="2" charset="-122"/>
              </a:rPr>
              <a:t>二、关于对联</a:t>
            </a:r>
          </a:p>
          <a:p>
            <a:pPr lvl="0">
              <a:buNone/>
            </a:pPr>
            <a:r>
              <a:rPr lang="en-US" altLang="zh-CN" sz="2000" b="1"/>
              <a:t>(</a:t>
            </a:r>
            <a:r>
              <a:rPr lang="zh-CN" altLang="en-US" sz="2000" b="1" dirty="0"/>
              <a:t>一</a:t>
            </a:r>
            <a:r>
              <a:rPr lang="en-US" altLang="zh-CN" sz="2000" b="1"/>
              <a:t>) </a:t>
            </a:r>
            <a:r>
              <a:rPr lang="zh-CN" altLang="en-US" sz="2000" b="1" dirty="0"/>
              <a:t>考题中常见的对联形式</a:t>
            </a:r>
            <a:endParaRPr lang="zh-CN" altLang="en-US" sz="2000" dirty="0"/>
          </a:p>
          <a:p>
            <a:pPr lvl="0">
              <a:lnSpc>
                <a:spcPct val="110000"/>
              </a:lnSpc>
              <a:buNone/>
            </a:pPr>
            <a:r>
              <a:rPr lang="zh-CN" altLang="en-US" sz="2000" b="1" dirty="0">
                <a:solidFill>
                  <a:srgbClr val="CC0000"/>
                </a:solidFill>
              </a:rPr>
              <a:t>⒈ 情境式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2000" b="1" dirty="0"/>
              <a:t>题型示例</a:t>
            </a:r>
            <a:r>
              <a:rPr lang="en-US" altLang="zh-CN" sz="2000" b="1"/>
              <a:t>1</a:t>
            </a:r>
            <a:r>
              <a:rPr lang="zh-CN" altLang="en-US" sz="2000" b="1" dirty="0"/>
              <a:t>：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2000" b="1" dirty="0"/>
              <a:t>               在雅典奥运会上，我国体育健儿不惧强手，奋勇拼搏，取得了金牌总数位居第二的历史性突破。请你据此拟一副对联。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2000" b="1" dirty="0"/>
              <a:t>               这种题型给考生提供一个特定的情境，结合“得体”这一考点要求拟写对联。考生拟写的对联不但要符合对联的写作要求，而且还要符合命题者所提供的特定情境。</a:t>
            </a:r>
          </a:p>
          <a:p>
            <a:pPr lvl="0">
              <a:lnSpc>
                <a:spcPct val="110000"/>
              </a:lnSpc>
              <a:buNone/>
            </a:pPr>
            <a:r>
              <a:rPr lang="en-US" altLang="zh-CN" sz="2000" b="1"/>
              <a:t>【</a:t>
            </a:r>
            <a:r>
              <a:rPr lang="zh-CN" altLang="en-US" sz="2000" b="1" dirty="0"/>
              <a:t>答案示例</a:t>
            </a:r>
            <a:r>
              <a:rPr lang="en-US" altLang="zh-CN" sz="2000" b="1"/>
              <a:t>】</a:t>
            </a:r>
            <a:r>
              <a:rPr lang="zh-CN" altLang="en-US" sz="2000" b="1" dirty="0"/>
              <a:t>凯歌高奏龙腾雅典，捷报频传狮醒东方。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5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标题 605185"/>
          <p:cNvSpPr>
            <a:spLocks noGrp="1" noRot="1"/>
          </p:cNvSpPr>
          <p:nvPr>
            <p:ph type="title"/>
          </p:nvPr>
        </p:nvSpPr>
        <p:spPr>
          <a:xfrm>
            <a:off x="1042988" y="333375"/>
            <a:ext cx="4760912" cy="720725"/>
          </a:xfrm>
        </p:spPr>
        <p:txBody>
          <a:bodyPr anchor="ctr"/>
          <a:lstStyle/>
          <a:p>
            <a:r>
              <a:rPr lang="en-US" altLang="zh-CN" sz="4000" b="1">
                <a:solidFill>
                  <a:srgbClr val="CC0000"/>
                </a:solidFill>
              </a:rPr>
              <a:t>4</a:t>
            </a:r>
            <a:r>
              <a:rPr lang="zh-CN" altLang="en-US" sz="4000" b="1" dirty="0">
                <a:solidFill>
                  <a:srgbClr val="CC0000"/>
                </a:solidFill>
              </a:rPr>
              <a:t>、比喻的种类</a:t>
            </a:r>
            <a:r>
              <a:rPr lang="en-US" altLang="zh-CN" sz="4000" b="1">
                <a:solidFill>
                  <a:srgbClr val="CC0000"/>
                </a:solidFill>
              </a:rPr>
              <a:t>:</a:t>
            </a:r>
          </a:p>
        </p:txBody>
      </p:sp>
      <p:sp>
        <p:nvSpPr>
          <p:cNvPr id="605187" name="文本框 605186"/>
          <p:cNvSpPr txBox="1"/>
          <p:nvPr/>
        </p:nvSpPr>
        <p:spPr>
          <a:xfrm>
            <a:off x="250825" y="908050"/>
            <a:ext cx="864235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明喻。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本体喻体都出现，中间用比喻词“像、似、仿佛、犹如”等联结。</a:t>
            </a:r>
            <a:endParaRPr lang="en-US" altLang="zh-CN" sz="2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例如：叶子出水很高，像亭亭的舞女的裙。</a:t>
            </a:r>
          </a:p>
        </p:txBody>
      </p:sp>
      <p:sp>
        <p:nvSpPr>
          <p:cNvPr id="605188" name="文本框 605187"/>
          <p:cNvSpPr txBox="1"/>
          <p:nvPr/>
        </p:nvSpPr>
        <p:spPr>
          <a:xfrm>
            <a:off x="358775" y="2276475"/>
            <a:ext cx="87852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暗喻。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本体喻体都出现，中间用喻词“是、成了、变成”等联结，有时暗喻不用喻词。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例如：那里四周是山和水，简直是一幅青山绿水画。    </a:t>
            </a:r>
          </a:p>
        </p:txBody>
      </p:sp>
      <p:sp>
        <p:nvSpPr>
          <p:cNvPr id="605189" name="文本框 605188"/>
          <p:cNvSpPr txBox="1"/>
          <p:nvPr/>
        </p:nvSpPr>
        <p:spPr>
          <a:xfrm>
            <a:off x="179388" y="3649663"/>
            <a:ext cx="8785225" cy="2651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借喻。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不出现本体，直接叙述喻体。</a:t>
            </a:r>
          </a:p>
          <a:p>
            <a:pPr lvl="0">
              <a:buClrTx/>
            </a:pP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例如：忽如一夜春风来，千树万树梨花开。</a:t>
            </a:r>
          </a:p>
          <a:p>
            <a:pPr lvl="0">
              <a:buClrTx/>
            </a:pPr>
            <a:r>
              <a:rPr lang="zh-CN" altLang="en-US" sz="1800" b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一朵鲜花插在牛粪上！</a:t>
            </a:r>
          </a:p>
          <a:p>
            <a:pPr lvl="0">
              <a:buClrTx/>
            </a:pP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博喻。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例如：这种下笔以前的修改是最要紧不过的了，正如盖房子首先要打好图样，作战首先要订好计划一样。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5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05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0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05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05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05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05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05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5187" grpId="0" build="p"/>
      <p:bldP spid="605188" grpId="0"/>
      <p:bldP spid="605189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3" name="文本占位符 711682"/>
          <p:cNvSpPr>
            <a:spLocks noGrp="1"/>
          </p:cNvSpPr>
          <p:nvPr>
            <p:ph type="body"/>
          </p:nvPr>
        </p:nvSpPr>
        <p:spPr>
          <a:xfrm>
            <a:off x="827088" y="765175"/>
            <a:ext cx="7848600" cy="5040313"/>
          </a:xfrm>
        </p:spPr>
        <p:txBody>
          <a:bodyPr/>
          <a:lstStyle/>
          <a:p>
            <a:pPr lvl="0">
              <a:lnSpc>
                <a:spcPct val="110000"/>
              </a:lnSpc>
              <a:buNone/>
            </a:pPr>
            <a:r>
              <a:rPr lang="zh-CN" altLang="en-US" sz="1600" b="1" dirty="0">
                <a:solidFill>
                  <a:srgbClr val="CC0000"/>
                </a:solidFill>
              </a:rPr>
              <a:t>⒉ 概括式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1600" b="1" dirty="0"/>
              <a:t>题型示例</a:t>
            </a:r>
            <a:r>
              <a:rPr lang="en-US" altLang="zh-CN" sz="1600" b="1"/>
              <a:t>2</a:t>
            </a:r>
            <a:r>
              <a:rPr lang="zh-CN" altLang="en-US" sz="1600" b="1" dirty="0"/>
              <a:t>：用对联形式为下列新闻拟一则标题。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1600" b="1" dirty="0"/>
              <a:t>                  新华社香港</a:t>
            </a:r>
            <a:r>
              <a:rPr lang="en-US" altLang="zh-CN" sz="1600" b="1"/>
              <a:t>9</a:t>
            </a:r>
            <a:r>
              <a:rPr lang="zh-CN" altLang="en-US" sz="1600" b="1" dirty="0"/>
              <a:t>月</a:t>
            </a:r>
            <a:r>
              <a:rPr lang="en-US" altLang="zh-CN" sz="1600" b="1"/>
              <a:t>9</a:t>
            </a:r>
            <a:r>
              <a:rPr lang="zh-CN" altLang="en-US" sz="1600" b="1" dirty="0"/>
              <a:t>日电   中国奥运金牌选手代表团</a:t>
            </a:r>
            <a:r>
              <a:rPr lang="en-US" altLang="zh-CN" sz="1600" b="1"/>
              <a:t>9</a:t>
            </a:r>
            <a:r>
              <a:rPr lang="zh-CN" altLang="en-US" sz="1600" b="1" dirty="0"/>
              <a:t>日结束了为期</a:t>
            </a:r>
            <a:r>
              <a:rPr lang="en-US" altLang="zh-CN" sz="1600" b="1"/>
              <a:t>3</a:t>
            </a:r>
            <a:r>
              <a:rPr lang="zh-CN" altLang="en-US" sz="1600" b="1" dirty="0"/>
              <a:t>天的访港活动，他们在香港市民的欢送下离开香港，前往澳门访问。迎候在码头的数百名澳门居民以鲜花、欢呼和激动的心情，热烈欢迎健儿的来访，澳门特区行政长官何厚铧等到澳门外港码头迎接。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1600" b="1" dirty="0"/>
              <a:t>                 奥运金牌选手访港</a:t>
            </a:r>
            <a:r>
              <a:rPr lang="en-US" altLang="zh-CN" sz="1600" b="1"/>
              <a:t>3</a:t>
            </a:r>
            <a:r>
              <a:rPr lang="zh-CN" altLang="en-US" sz="1600" b="1" dirty="0"/>
              <a:t>天来，在全港市民中留下了极为深刻、美好的印象。</a:t>
            </a:r>
            <a:r>
              <a:rPr lang="en-US" altLang="zh-CN" sz="1600" b="1"/>
              <a:t>9</a:t>
            </a:r>
            <a:r>
              <a:rPr lang="zh-CN" altLang="en-US" sz="1600" b="1" dirty="0"/>
              <a:t>日上午，香港上环港澳码头门口聚集了许多市民，他们高举“中国的英雄”“中国人的骄傲”“预祝中国奥运健儿</a:t>
            </a:r>
            <a:r>
              <a:rPr lang="en-US" altLang="zh-CN" sz="1600" b="1"/>
              <a:t>2008</a:t>
            </a:r>
            <a:r>
              <a:rPr lang="zh-CN" altLang="en-US" sz="1600" b="1" dirty="0"/>
              <a:t>再创佳绩”等字样的横幅，热情欢送奥运金牌选手。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1600" b="1" dirty="0"/>
              <a:t>                 到澳门时，等候在那儿的人群爆发出热烈的欢呼声。当刘翔、田亮、郭晶晶等明星运动员走到近前时，人们争相拍照，闪光灯亮成一片，人们情不自禁地欢呼，表达了与金牌健儿重逢的喜悦。根据安排，代表团将在澳门活动</a:t>
            </a:r>
            <a:r>
              <a:rPr lang="en-US" altLang="zh-CN" sz="1600" b="1"/>
              <a:t>2</a:t>
            </a:r>
            <a:r>
              <a:rPr lang="zh-CN" altLang="en-US" sz="1600" b="1" dirty="0"/>
              <a:t>天。</a:t>
            </a:r>
          </a:p>
          <a:p>
            <a:pPr lvl="0">
              <a:lnSpc>
                <a:spcPct val="110000"/>
              </a:lnSpc>
              <a:buNone/>
            </a:pPr>
            <a:r>
              <a:rPr lang="zh-CN" altLang="en-US" sz="1600" b="1" dirty="0"/>
              <a:t>                 这种题型的特点是把拟写对联和压缩语段的考点结合起来。做这种对联题，先要把主要信息筛选出来并加以概括，然后用对联形式加以组织。</a:t>
            </a:r>
          </a:p>
          <a:p>
            <a:pPr lvl="0">
              <a:lnSpc>
                <a:spcPct val="110000"/>
              </a:lnSpc>
              <a:buNone/>
            </a:pPr>
            <a:r>
              <a:rPr lang="en-US" altLang="zh-CN" sz="1600" b="1"/>
              <a:t>【</a:t>
            </a:r>
            <a:r>
              <a:rPr lang="zh-CN" altLang="en-US" sz="1600" b="1" dirty="0"/>
              <a:t>答案示例</a:t>
            </a:r>
            <a:r>
              <a:rPr lang="en-US" altLang="zh-CN" sz="1600" b="1"/>
              <a:t>】</a:t>
            </a:r>
            <a:r>
              <a:rPr lang="zh-CN" altLang="en-US" sz="1600" b="1" dirty="0"/>
              <a:t>香港欢送金牌选手，澳门喜迎体坛精英。</a:t>
            </a:r>
          </a:p>
          <a:p>
            <a:pPr lvl="0"/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1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1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1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1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1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1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1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1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168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内容占位符 708609"/>
          <p:cNvSpPr>
            <a:spLocks noGrp="1"/>
          </p:cNvSpPr>
          <p:nvPr>
            <p:ph/>
          </p:nvPr>
        </p:nvSpPr>
        <p:spPr>
          <a:xfrm>
            <a:off x="468313" y="692150"/>
            <a:ext cx="8305800" cy="5486400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r>
              <a:rPr lang="zh-CN" altLang="en-US" sz="1600" b="1" dirty="0">
                <a:solidFill>
                  <a:srgbClr val="CC0000"/>
                </a:solidFill>
              </a:rPr>
              <a:t>⒊ 话题式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题型示例</a:t>
            </a:r>
            <a:r>
              <a:rPr lang="en-US" altLang="zh-CN" sz="1400" b="1"/>
              <a:t>3</a:t>
            </a:r>
            <a:r>
              <a:rPr lang="zh-CN" altLang="en-US" sz="1400" b="1" dirty="0"/>
              <a:t>：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请你从“勤学”“立志”等词语中任选一个作为话题，撰写一副对联。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      “海阔凭鱼跃，天高任鸟飞”，这种题型只给考生提供一个话题，而其他方面都不加限制，这就为考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生展示才华提供了自由而广阔的舞台</a:t>
            </a:r>
            <a:r>
              <a:rPr lang="en-US" altLang="zh-CN" sz="1400" b="1"/>
              <a:t>——</a:t>
            </a:r>
            <a:r>
              <a:rPr lang="zh-CN" altLang="en-US" sz="1400" b="1" dirty="0"/>
              <a:t>人人得以展个性，显才情，见灵气。</a:t>
            </a:r>
          </a:p>
          <a:p>
            <a:pPr lvl="0">
              <a:lnSpc>
                <a:spcPct val="120000"/>
              </a:lnSpc>
              <a:buNone/>
            </a:pPr>
            <a:r>
              <a:rPr lang="en-US" altLang="zh-CN" sz="1400" b="1">
                <a:solidFill>
                  <a:srgbClr val="CC0000"/>
                </a:solidFill>
              </a:rPr>
              <a:t>【</a:t>
            </a:r>
            <a:r>
              <a:rPr lang="zh-CN" altLang="en-US" sz="1400" b="1" dirty="0">
                <a:solidFill>
                  <a:srgbClr val="CC0000"/>
                </a:solidFill>
              </a:rPr>
              <a:t>答案示例</a:t>
            </a:r>
            <a:r>
              <a:rPr lang="en-US" altLang="zh-CN" sz="1400" b="1">
                <a:solidFill>
                  <a:srgbClr val="CC0000"/>
                </a:solidFill>
              </a:rPr>
              <a:t>】</a:t>
            </a:r>
            <a:r>
              <a:rPr lang="zh-CN" altLang="en-US" sz="1400" b="1" dirty="0">
                <a:solidFill>
                  <a:srgbClr val="CC0000"/>
                </a:solidFill>
                <a:ea typeface="楷体_GB2312" pitchFamily="49" charset="-122"/>
              </a:rPr>
              <a:t>勤学</a:t>
            </a:r>
            <a:r>
              <a:rPr lang="en-US" altLang="zh-CN" sz="1400" b="1">
                <a:solidFill>
                  <a:srgbClr val="CC0000"/>
                </a:solidFill>
                <a:ea typeface="楷体_GB2312" pitchFamily="49" charset="-122"/>
              </a:rPr>
              <a:t>——</a:t>
            </a:r>
            <a:r>
              <a:rPr lang="zh-CN" altLang="en-US" sz="1400" b="1" dirty="0">
                <a:solidFill>
                  <a:srgbClr val="CC0000"/>
                </a:solidFill>
                <a:ea typeface="楷体_GB2312" pitchFamily="49" charset="-122"/>
              </a:rPr>
              <a:t>识遍天下字，读尽人间书。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>
                <a:solidFill>
                  <a:srgbClr val="CC0000"/>
                </a:solidFill>
                <a:ea typeface="楷体_GB2312" pitchFamily="49" charset="-122"/>
              </a:rPr>
              <a:t>                        立志</a:t>
            </a:r>
            <a:r>
              <a:rPr lang="en-US" altLang="zh-CN" sz="1400" b="1">
                <a:solidFill>
                  <a:srgbClr val="CC0000"/>
                </a:solidFill>
                <a:ea typeface="楷体_GB2312" pitchFamily="49" charset="-122"/>
              </a:rPr>
              <a:t>——</a:t>
            </a:r>
            <a:r>
              <a:rPr lang="zh-CN" altLang="en-US" sz="1400" b="1" dirty="0">
                <a:solidFill>
                  <a:srgbClr val="CC0000"/>
                </a:solidFill>
                <a:ea typeface="楷体_GB2312" pitchFamily="49" charset="-122"/>
              </a:rPr>
              <a:t>海到无边天作岸，山登绝顶我为峰。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600" b="1" dirty="0">
                <a:solidFill>
                  <a:srgbClr val="CC0000"/>
                </a:solidFill>
              </a:rPr>
              <a:t>⒋ 组合式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题型示例</a:t>
            </a:r>
            <a:r>
              <a:rPr lang="en-US" altLang="zh-CN" sz="1400" b="1"/>
              <a:t>4</a:t>
            </a:r>
            <a:r>
              <a:rPr lang="zh-CN" altLang="en-US" sz="1400" b="1" dirty="0"/>
              <a:t>：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请运用相关知识，把下列短语组合成一副赞颂我国南宋某著名诗人的对联。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       池馆重新接草堂  宦游西蜀  烟尘誓扫还金阙  志复中原  诗继少陵  派开南宋  更入清风明月  高吟铁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马铜驼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        这种题型和相关的文学常识、语言连贯等考点结合起来，综合性较高。要正确把这些短语组合成一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副对联，先要判断对联所写的是谁。把陆游的生平及“王师北定中原日，家祭无忘告乃翁”“夜阑卧听风吹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雨，铁马冰河入梦来”等诗句和题目提供的短语相对照，可知对联写的应是陆游。然后根据语言连贯及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400" b="1" dirty="0"/>
              <a:t>对联的上联和下联结构相同、词性相对、仄起平收等特点，加以组合。</a:t>
            </a:r>
          </a:p>
          <a:p>
            <a:pPr lvl="0">
              <a:lnSpc>
                <a:spcPct val="120000"/>
              </a:lnSpc>
              <a:buNone/>
            </a:pPr>
            <a:r>
              <a:rPr lang="en-US" altLang="zh-CN" sz="1400" b="1">
                <a:solidFill>
                  <a:srgbClr val="CC0000"/>
                </a:solidFill>
              </a:rPr>
              <a:t>【</a:t>
            </a:r>
            <a:r>
              <a:rPr lang="zh-CN" altLang="en-US" sz="1400" b="1" dirty="0">
                <a:solidFill>
                  <a:srgbClr val="CC0000"/>
                </a:solidFill>
              </a:rPr>
              <a:t>答案示例</a:t>
            </a:r>
            <a:r>
              <a:rPr lang="en-US" altLang="zh-CN" sz="1400" b="1">
                <a:solidFill>
                  <a:srgbClr val="CC0000"/>
                </a:solidFill>
              </a:rPr>
              <a:t>】</a:t>
            </a:r>
            <a:r>
              <a:rPr lang="zh-CN" altLang="en-US" sz="1400" b="1" dirty="0">
                <a:solidFill>
                  <a:srgbClr val="CC0000"/>
                </a:solidFill>
                <a:ea typeface="楷体_GB2312" pitchFamily="49" charset="-122"/>
              </a:rPr>
              <a:t>宦游西蜀，志复中原，高吟铁马铜驼，烟尘誓扫还金阙；诗继少陵，派开南宋，更入清风明月，池馆重新接草堂。</a:t>
            </a:r>
            <a:endParaRPr lang="zh-CN" altLang="en-US" b="1" dirty="0">
              <a:solidFill>
                <a:srgbClr val="CC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8610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634" name="内容占位符 709633"/>
          <p:cNvSpPr>
            <a:spLocks noGrp="1"/>
          </p:cNvSpPr>
          <p:nvPr>
            <p:ph/>
          </p:nvPr>
        </p:nvSpPr>
        <p:spPr>
          <a:xfrm>
            <a:off x="468313" y="620713"/>
            <a:ext cx="8675687" cy="5616575"/>
          </a:xfrm>
          <a:solidFill>
            <a:schemeClr val="bg1"/>
          </a:solidFill>
        </p:spPr>
        <p:txBody>
          <a:bodyPr/>
          <a:lstStyle/>
          <a:p>
            <a:pPr lvl="0">
              <a:buNone/>
            </a:pPr>
            <a:r>
              <a:rPr lang="en-US" altLang="zh-CN" sz="2400" b="1">
                <a:solidFill>
                  <a:srgbClr val="CC0000"/>
                </a:solidFill>
              </a:rPr>
              <a:t>(</a:t>
            </a:r>
            <a:r>
              <a:rPr lang="zh-CN" altLang="en-US" sz="2400" b="1" dirty="0">
                <a:solidFill>
                  <a:srgbClr val="CC0000"/>
                </a:solidFill>
              </a:rPr>
              <a:t>二</a:t>
            </a:r>
            <a:r>
              <a:rPr lang="en-US" altLang="zh-CN" sz="2400" b="1">
                <a:solidFill>
                  <a:srgbClr val="CC0000"/>
                </a:solidFill>
              </a:rPr>
              <a:t>) </a:t>
            </a:r>
            <a:r>
              <a:rPr lang="zh-CN" altLang="en-US" sz="2400" b="1" dirty="0">
                <a:solidFill>
                  <a:srgbClr val="CC0000"/>
                </a:solidFill>
              </a:rPr>
              <a:t>对联拟写技巧</a:t>
            </a:r>
            <a:endParaRPr lang="zh-CN" altLang="en-US" sz="2400" dirty="0">
              <a:solidFill>
                <a:srgbClr val="CC0000"/>
              </a:solidFill>
            </a:endParaRPr>
          </a:p>
          <a:p>
            <a:pPr lvl="0">
              <a:buNone/>
            </a:pPr>
            <a:endParaRPr lang="zh-CN" altLang="en-US" sz="2400" b="1" dirty="0"/>
          </a:p>
          <a:p>
            <a:pPr lvl="0">
              <a:buNone/>
            </a:pPr>
            <a:r>
              <a:rPr lang="zh-CN" altLang="en-US" sz="2400" b="1" dirty="0"/>
              <a:t>⒈ 语言形式上的要求：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2400" b="1" dirty="0"/>
              <a:t>       </a:t>
            </a:r>
            <a:r>
              <a:rPr lang="zh-CN" altLang="en-US" sz="2400" b="1" dirty="0">
                <a:solidFill>
                  <a:srgbClr val="CC0000"/>
                </a:solidFill>
              </a:rPr>
              <a:t>对联，也叫对子。它要求语言对仗，具体为：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2400" b="1" dirty="0"/>
              <a:t>                   ①字数相等。这是对联最基本的要求，这样才整齐、对称、平衡，给人以视觉上的美感。对联的字 数没有一定的限制，但单句对联多为五言、七言联，其次是四言、六言联；复句对联多为八言以上。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2400" b="1" dirty="0"/>
              <a:t>                   ②结构相同。一副对联的上、下联要求句子结构一致，即单句对单句，复句对复句；主谓对主谓，动宾对动宾，偏正对偏正；并列对并列，递进对递进，判断对判断，转折对转折，等等。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2400" b="1" dirty="0"/>
              <a:t>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0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963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899" name="文本占位符 720898"/>
          <p:cNvSpPr>
            <a:spLocks noGrp="1"/>
          </p:cNvSpPr>
          <p:nvPr>
            <p:ph type="body"/>
          </p:nvPr>
        </p:nvSpPr>
        <p:spPr>
          <a:xfrm>
            <a:off x="395288" y="692150"/>
            <a:ext cx="8208962" cy="5832475"/>
          </a:xfrm>
        </p:spPr>
        <p:txBody>
          <a:bodyPr/>
          <a:lstStyle/>
          <a:p>
            <a:pPr lvl="0">
              <a:lnSpc>
                <a:spcPct val="120000"/>
              </a:lnSpc>
              <a:buNone/>
            </a:pPr>
            <a:r>
              <a:rPr lang="zh-CN" altLang="en-US" sz="1800" b="1" dirty="0"/>
              <a:t>                 ③词性相对。上、下联相对应位置上的词语，要求词性相对（同），即名词对名词，动词对动词，形容词对形容词，数词对数词，虚词对虚词等。在名词中，还可以分为若干小类，诸如天文（如：日月风雨霜露）、地理（如：山水江河城镇）、草木（如：桃李花果枝叶）、建筑（如：亭台楼阁门户）、人体（人手足口耳目）等。如果用同一小类中的名词相对，则叫“工对”，颜色对、数目对也属“工对”；若是用不属于同一小类的名词相对，则叫“宽对”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800" b="1" dirty="0"/>
              <a:t>                  ④平仄相反。平仄是对古声调的一种分类。“平”是指古平声，“仄”是指古上声、去声和入声。识别字音的平仄可借助于现代汉语普遍话的四声。由于古今语音的演变，古四声（平声、上声、去声、入声）发展到今天的普通话里已经变成阴平（第一声）、阳平（第二声）、上声（第三声）、去声（第四声）了。大体上来讲，今天普通话的阴平、阳平是“平”（注：派入普通话阴平、阳平中的古入声除外，应为“仄”），今天普通话的上声、去声是“仄”。</a:t>
            </a:r>
          </a:p>
          <a:p>
            <a:pPr lvl="0">
              <a:lnSpc>
                <a:spcPct val="120000"/>
              </a:lnSpc>
              <a:buNone/>
            </a:pPr>
            <a:r>
              <a:rPr lang="zh-CN" altLang="en-US" sz="1800" b="1" dirty="0"/>
              <a:t>                   “平仄相反”是指上、下联相对应位置上的词语要做到“以平声对仄声，以仄声对平声”，尤其是第二、四、六字和最后的一字。上联的最后一字必须是仄声，下联的最后一字必须是平声。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内容占位符 710657"/>
          <p:cNvSpPr>
            <a:spLocks noGrp="1"/>
          </p:cNvSpPr>
          <p:nvPr>
            <p:ph/>
          </p:nvPr>
        </p:nvSpPr>
        <p:spPr>
          <a:xfrm>
            <a:off x="684213" y="765175"/>
            <a:ext cx="7848600" cy="5759450"/>
          </a:xfrm>
          <a:solidFill>
            <a:schemeClr val="bg1"/>
          </a:solidFill>
        </p:spPr>
        <p:txBody>
          <a:bodyPr/>
          <a:lstStyle/>
          <a:p>
            <a:pPr lvl="0">
              <a:lnSpc>
                <a:spcPct val="120000"/>
              </a:lnSpc>
              <a:buNone/>
            </a:pPr>
            <a:r>
              <a:rPr lang="zh-CN" altLang="en-US" sz="1600" b="1" dirty="0">
                <a:solidFill>
                  <a:srgbClr val="CC0000"/>
                </a:solidFill>
              </a:rPr>
              <a:t>⒉ 内容上的要求：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dirty="0"/>
              <a:t>                   </a:t>
            </a:r>
            <a:r>
              <a:rPr lang="zh-CN" altLang="en-US" sz="1600" b="1" dirty="0"/>
              <a:t>语意相关应该是对联内在美的体现，它要求上下联的意脉必须互相关联，好像是双峰对峙，二水分流，是林黛玉、薛宝钗这样的两美合一，是环肥燕瘦般地和谐统一在一个意境中。一副对联的上、下联的内容，通常有三种类型：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                   ①正对：也叫同类对，即上、下联的内容相类相关，它们相互补充，相辅相成。如上文中的对联。又如：“知识海洋勤是岸，科技高峰志为梯。”上联写勤奋，下联写志气。二者相互补充，给人以启迪。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                  ②反对：即上、下联的内容相对相反，它们相互映衬，相反相成。例如：“横眉冷对千夫指，俯首甘为孺子牛。”（鲁迅</a:t>
            </a:r>
            <a:r>
              <a:rPr lang="en-US" altLang="zh-CN" sz="1600" b="1"/>
              <a:t>《</a:t>
            </a:r>
            <a:r>
              <a:rPr lang="zh-CN" altLang="en-US" sz="1600" b="1" dirty="0"/>
              <a:t>自嘲</a:t>
            </a:r>
            <a:r>
              <a:rPr lang="en-US" altLang="zh-CN" sz="1600" b="1"/>
              <a:t>》</a:t>
            </a:r>
            <a:r>
              <a:rPr lang="zh-CN" altLang="en-US" sz="1600" b="1" dirty="0"/>
              <a:t>上联的“横眉冷对”，下联的“俯首甘为”，一反一正，一贬一褒，一抑一扬，对比鲜明，发人深省。</a:t>
            </a:r>
          </a:p>
          <a:p>
            <a:pPr lvl="0">
              <a:lnSpc>
                <a:spcPct val="160000"/>
              </a:lnSpc>
              <a:buNone/>
            </a:pPr>
            <a:r>
              <a:rPr lang="zh-CN" altLang="en-US" sz="1600" b="1" dirty="0"/>
              <a:t>                   ③流水对：也叫串对，即上下联的内容连贯相承，也就是说，上下两联虽为两句，但却是表达一句话的意思。例如：“山中一夜雨，树杪百重泉。”（王维</a:t>
            </a:r>
            <a:r>
              <a:rPr lang="en-US" altLang="zh-CN" sz="1600" b="1"/>
              <a:t>《</a:t>
            </a:r>
            <a:r>
              <a:rPr lang="zh-CN" altLang="en-US" sz="1600" b="1" dirty="0"/>
              <a:t>送梓州李使君</a:t>
            </a:r>
            <a:r>
              <a:rPr lang="en-US" altLang="zh-CN" sz="1600" b="1"/>
              <a:t>》</a:t>
            </a:r>
            <a:r>
              <a:rPr lang="zh-CN" altLang="en-US" sz="1600" b="1" dirty="0"/>
              <a:t>）意思是说在山中下了一夜雨之后，树梢上像流着几百道泉水。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065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标题 591873"/>
          <p:cNvSpPr>
            <a:spLocks noGrp="1"/>
          </p:cNvSpPr>
          <p:nvPr>
            <p:ph type="title"/>
          </p:nvPr>
        </p:nvSpPr>
        <p:spPr>
          <a:xfrm>
            <a:off x="468313" y="838200"/>
            <a:ext cx="8567737" cy="1143000"/>
          </a:xfrm>
        </p:spPr>
        <p:txBody>
          <a:bodyPr anchor="b"/>
          <a:lstStyle/>
          <a:p>
            <a:r>
              <a:rPr lang="zh-CN" altLang="en-US" sz="3200" b="1" dirty="0"/>
              <a:t>例</a:t>
            </a:r>
            <a:r>
              <a:rPr lang="en-US" altLang="zh-CN" sz="3200" b="1"/>
              <a:t>1</a:t>
            </a:r>
            <a:r>
              <a:rPr lang="zh-CN" altLang="en-US" sz="3200" b="1" dirty="0"/>
              <a:t>、下列各句中比喻不恰当的一句是</a:t>
            </a:r>
            <a:r>
              <a:rPr lang="en-US" altLang="zh-CN" sz="3200" b="1"/>
              <a:t>(      ) </a:t>
            </a:r>
            <a:r>
              <a:rPr lang="zh-CN" altLang="en-US" sz="3200" b="1" dirty="0"/>
              <a:t> </a:t>
            </a:r>
            <a:r>
              <a:rPr lang="en-US" altLang="zh-CN" sz="3200" b="1"/>
              <a:t>(2014</a:t>
            </a:r>
            <a:r>
              <a:rPr lang="zh-CN" altLang="en-US" sz="3200" b="1" dirty="0"/>
              <a:t>年“三南”高考试题</a:t>
            </a:r>
            <a:r>
              <a:rPr lang="en-US" altLang="zh-CN" sz="3200" b="1"/>
              <a:t>)</a:t>
            </a:r>
            <a:r>
              <a:rPr lang="en-US" altLang="zh-CN" sz="4000"/>
              <a:t> </a:t>
            </a:r>
            <a:endParaRPr lang="zh-CN" altLang="en-US" sz="4000" dirty="0"/>
          </a:p>
        </p:txBody>
      </p:sp>
      <p:sp>
        <p:nvSpPr>
          <p:cNvPr id="591875" name="文本占位符 5918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b="1"/>
              <a:t>    A.</a:t>
            </a:r>
            <a:r>
              <a:rPr lang="zh-CN" altLang="en-US" sz="2800" b="1" dirty="0"/>
              <a:t>他提着两个包，气喘吁吁地走着，像踩在棉花上似的深一脚、浅一脚。 </a:t>
            </a:r>
            <a:br>
              <a:rPr lang="zh-CN" altLang="en-US" sz="2800" b="1" dirty="0"/>
            </a:br>
            <a:r>
              <a:rPr lang="zh-CN" altLang="en-US" sz="2800" b="1" dirty="0"/>
              <a:t>    </a:t>
            </a:r>
            <a:r>
              <a:rPr lang="en-US" altLang="zh-CN" sz="2800" b="1"/>
              <a:t>B.</a:t>
            </a:r>
            <a:r>
              <a:rPr lang="zh-CN" altLang="en-US" sz="2800" b="1" dirty="0"/>
              <a:t>小战士斜挎着冲锋枪，在崎岖的小路上向前猛冲，脚步像踩在棉花上般的轻快。 </a:t>
            </a:r>
            <a:br>
              <a:rPr lang="zh-CN" altLang="en-US" sz="2800" b="1" dirty="0"/>
            </a:br>
            <a:r>
              <a:rPr lang="zh-CN" altLang="en-US" sz="2800" b="1" dirty="0"/>
              <a:t>    </a:t>
            </a:r>
            <a:r>
              <a:rPr lang="en-US" altLang="zh-CN" sz="2800" b="1"/>
              <a:t>C.</a:t>
            </a:r>
            <a:r>
              <a:rPr lang="zh-CN" altLang="en-US" sz="2800" b="1" dirty="0"/>
              <a:t>一群仙女，踩在棉花似的云朵上，随着隐隐的仙乐，冉冉地向远方飘去。 </a:t>
            </a:r>
            <a:br>
              <a:rPr lang="zh-CN" altLang="en-US" sz="2800" b="1" dirty="0"/>
            </a:br>
            <a:r>
              <a:rPr lang="zh-CN" altLang="en-US" sz="2800" b="1" dirty="0"/>
              <a:t>    </a:t>
            </a:r>
            <a:r>
              <a:rPr lang="en-US" altLang="zh-CN" sz="2800" b="1"/>
              <a:t>D.</a:t>
            </a:r>
            <a:r>
              <a:rPr lang="zh-CN" altLang="en-US" sz="2800" b="1" dirty="0"/>
              <a:t>她突然瞥见路中央盘着一条大蛇，蛇头昂起，张着大口，她顿时感到两脚像踩在棉花上似的。   </a:t>
            </a:r>
            <a:r>
              <a:rPr lang="en-US" altLang="zh-CN" sz="2800" b="1"/>
              <a:t/>
            </a:r>
            <a:br>
              <a:rPr lang="en-US" altLang="zh-CN" sz="2800" b="1"/>
            </a:br>
            <a:endParaRPr lang="zh-CN" altLang="en-US" sz="2800" b="1" dirty="0"/>
          </a:p>
        </p:txBody>
      </p:sp>
      <p:sp>
        <p:nvSpPr>
          <p:cNvPr id="591876" name="椭圆 591875"/>
          <p:cNvSpPr/>
          <p:nvPr/>
        </p:nvSpPr>
        <p:spPr>
          <a:xfrm>
            <a:off x="1692275" y="6165850"/>
            <a:ext cx="6264275" cy="431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解析：前后矛盾</a:t>
            </a:r>
          </a:p>
        </p:txBody>
      </p:sp>
      <p:sp>
        <p:nvSpPr>
          <p:cNvPr id="591877" name="椭圆 591876"/>
          <p:cNvSpPr/>
          <p:nvPr/>
        </p:nvSpPr>
        <p:spPr>
          <a:xfrm>
            <a:off x="684213" y="1557338"/>
            <a:ext cx="576262" cy="2873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1878" name="矩形 591877"/>
          <p:cNvSpPr/>
          <p:nvPr/>
        </p:nvSpPr>
        <p:spPr>
          <a:xfrm>
            <a:off x="250825" y="188913"/>
            <a:ext cx="3384550" cy="636587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辞格的综合运用</a:t>
            </a:r>
          </a:p>
        </p:txBody>
      </p:sp>
      <p:sp>
        <p:nvSpPr>
          <p:cNvPr id="591879" name="任意多边形 591878"/>
          <p:cNvSpPr/>
          <p:nvPr/>
        </p:nvSpPr>
        <p:spPr>
          <a:xfrm>
            <a:off x="3419475" y="404813"/>
            <a:ext cx="1223963" cy="287337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1880" name="文本框 591879"/>
          <p:cNvSpPr txBox="1"/>
          <p:nvPr/>
        </p:nvSpPr>
        <p:spPr>
          <a:xfrm>
            <a:off x="4643438" y="188913"/>
            <a:ext cx="2736850" cy="636587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1F408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高考试题回顾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5918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5918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91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91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91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70" decel="100000"/>
                                        <p:tgtEl>
                                          <p:spTgt spid="5918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70" decel="100000"/>
                                        <p:tgtEl>
                                          <p:spTgt spid="5918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4" grpId="0"/>
      <p:bldP spid="591875" grpId="0" build="p"/>
      <p:bldP spid="591876" grpId="0" animBg="1"/>
      <p:bldP spid="591877" grpId="0" animBg="1"/>
      <p:bldP spid="591878" grpId="0" animBg="1"/>
      <p:bldP spid="59188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标题 590849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sz="2800" b="1" dirty="0">
                <a:solidFill>
                  <a:srgbClr val="CC0000"/>
                </a:solidFill>
              </a:rPr>
              <a:t>例</a:t>
            </a:r>
            <a:r>
              <a:rPr lang="en-US" altLang="zh-CN" sz="2800" b="1">
                <a:solidFill>
                  <a:srgbClr val="CC0000"/>
                </a:solidFill>
              </a:rPr>
              <a:t>2</a:t>
            </a:r>
            <a:r>
              <a:rPr lang="zh-CN" altLang="en-US" sz="2800" b="1" dirty="0">
                <a:solidFill>
                  <a:srgbClr val="CC0000"/>
                </a:solidFill>
              </a:rPr>
              <a:t>、对下列的修辞方法及其表达作用的解释不正确的一项是</a:t>
            </a:r>
            <a:r>
              <a:rPr lang="en-US" altLang="zh-CN" sz="2800" b="1">
                <a:solidFill>
                  <a:srgbClr val="CC0000"/>
                </a:solidFill>
              </a:rPr>
              <a:t>(       ) </a:t>
            </a:r>
            <a:r>
              <a:rPr lang="zh-CN" altLang="en-US" sz="2800" b="1" dirty="0">
                <a:solidFill>
                  <a:srgbClr val="CC0000"/>
                </a:solidFill>
              </a:rPr>
              <a:t> </a:t>
            </a:r>
            <a:r>
              <a:rPr lang="en-US" altLang="zh-CN" sz="2800" b="1">
                <a:solidFill>
                  <a:srgbClr val="CC0000"/>
                </a:solidFill>
              </a:rPr>
              <a:t>(2012</a:t>
            </a:r>
            <a:r>
              <a:rPr lang="zh-CN" altLang="en-US" sz="2800" b="1" dirty="0">
                <a:solidFill>
                  <a:srgbClr val="CC0000"/>
                </a:solidFill>
              </a:rPr>
              <a:t>年春季高考试题</a:t>
            </a:r>
            <a:r>
              <a:rPr lang="en-US" altLang="zh-CN" sz="2800" b="1">
                <a:solidFill>
                  <a:srgbClr val="CC0000"/>
                </a:solidFill>
              </a:rPr>
              <a:t>)</a:t>
            </a:r>
            <a:r>
              <a:rPr lang="en-US" altLang="zh-CN" sz="4000"/>
              <a:t> </a:t>
            </a:r>
            <a:endParaRPr lang="zh-CN" altLang="en-US" sz="4000" dirty="0"/>
          </a:p>
        </p:txBody>
      </p:sp>
      <p:sp>
        <p:nvSpPr>
          <p:cNvPr id="590851" name="文本占位符 5908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1800" dirty="0"/>
              <a:t> </a:t>
            </a:r>
            <a:r>
              <a:rPr lang="en-US" altLang="zh-CN" sz="1800"/>
              <a:t/>
            </a:r>
            <a:br>
              <a:rPr lang="en-US" altLang="zh-CN" sz="1800"/>
            </a:br>
            <a:r>
              <a:rPr lang="en-US" altLang="zh-CN" sz="1800" b="1"/>
              <a:t>    A.“</a:t>
            </a:r>
            <a:r>
              <a:rPr lang="zh-CN" altLang="en-US" sz="1800" b="1" dirty="0"/>
              <a:t>这个手术我来给你做，希望你能配合。”话语轻柔得像一团云，一团雾。不，像一团松软的棉球，轻轻地擦着疼痛的伤口。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——“</a:t>
            </a:r>
            <a:r>
              <a:rPr lang="zh-CN" altLang="en-US" sz="1800" b="1" dirty="0"/>
              <a:t>棉球”这个喻体贴切，不仅符台医生职业特点，而且切合患者当时的心态。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B.</a:t>
            </a:r>
            <a:r>
              <a:rPr lang="zh-CN" altLang="en-US" sz="1800" b="1" dirty="0"/>
              <a:t>哦</a:t>
            </a:r>
            <a:r>
              <a:rPr lang="en-US" altLang="zh-CN" sz="1800" b="1"/>
              <a:t>!</a:t>
            </a:r>
            <a:r>
              <a:rPr lang="zh-CN" altLang="en-US" sz="1800" b="1" dirty="0"/>
              <a:t>我突然感觉到，我是看到了一个更是巴金的巴金。文静、温和、诚挚的外表里，却有一颗无比坚强的心。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——</a:t>
            </a:r>
            <a:r>
              <a:rPr lang="zh-CN" altLang="en-US" sz="1800" b="1" dirty="0"/>
              <a:t>后一个“巴金”指代巴金的风格和精神，突出了描绘对象的特征，给人印象鲜明深刻。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C.</a:t>
            </a:r>
            <a:r>
              <a:rPr lang="zh-CN" altLang="en-US" sz="1800" b="1" dirty="0"/>
              <a:t>目前，我正兴致勃勃地给自己的作品进行“减肥”，将可有可无的字、句、段删去，绝不吝惜。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——</a:t>
            </a:r>
            <a:r>
              <a:rPr lang="zh-CN" altLang="en-US" sz="1800" b="1" dirty="0"/>
              <a:t>将作品拟人化，把删削冗繁说成是“减肥”，  生动幽默。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D.</a:t>
            </a:r>
            <a:r>
              <a:rPr lang="zh-CN" altLang="en-US" sz="1800" b="1" dirty="0"/>
              <a:t>小雪和妹妹常常不吃饭，就跑到海边，把自己焊在礁石上，听潮起潮落，看日沉日升。 </a:t>
            </a:r>
            <a:br>
              <a:rPr lang="zh-CN" altLang="en-US" sz="1800" b="1" dirty="0"/>
            </a:br>
            <a:r>
              <a:rPr lang="zh-CN" altLang="en-US" sz="1800" b="1" dirty="0"/>
              <a:t>    </a:t>
            </a:r>
            <a:r>
              <a:rPr lang="en-US" altLang="zh-CN" sz="1800" b="1"/>
              <a:t>——</a:t>
            </a:r>
            <a:r>
              <a:rPr lang="zh-CN" altLang="en-US" sz="1800" b="1" dirty="0"/>
              <a:t>用拟物的方法夸大听潮观海的痴迷程度，形象生动，有感染力。 </a:t>
            </a:r>
            <a:br>
              <a:rPr lang="zh-CN" altLang="en-US" sz="1800" b="1" dirty="0"/>
            </a:br>
            <a:r>
              <a:rPr lang="zh-CN" altLang="en-US" sz="1800" b="1" dirty="0"/>
              <a:t>   </a:t>
            </a:r>
            <a:r>
              <a:rPr lang="en-US" altLang="zh-CN" sz="1800" b="1"/>
              <a:t/>
            </a:r>
            <a:br>
              <a:rPr lang="en-US" altLang="zh-CN" sz="1800" b="1"/>
            </a:br>
            <a:r>
              <a:rPr lang="en-US" altLang="zh-CN" sz="1800" b="1"/>
              <a:t>   </a:t>
            </a:r>
            <a:endParaRPr lang="zh-CN" altLang="en-US" sz="1800" b="1" dirty="0"/>
          </a:p>
        </p:txBody>
      </p:sp>
      <p:sp>
        <p:nvSpPr>
          <p:cNvPr id="590852" name="椭圆 590851"/>
          <p:cNvSpPr/>
          <p:nvPr/>
        </p:nvSpPr>
        <p:spPr>
          <a:xfrm>
            <a:off x="1619250" y="6165850"/>
            <a:ext cx="5113338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解析：应为前一个巴金 </a:t>
            </a:r>
          </a:p>
        </p:txBody>
      </p:sp>
      <p:sp>
        <p:nvSpPr>
          <p:cNvPr id="590853" name="椭圆 590852"/>
          <p:cNvSpPr/>
          <p:nvPr/>
        </p:nvSpPr>
        <p:spPr>
          <a:xfrm>
            <a:off x="3492500" y="1557338"/>
            <a:ext cx="574675" cy="3603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0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0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9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9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9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0" grpId="0"/>
      <p:bldP spid="590851" grpId="0" build="p"/>
      <p:bldP spid="590852" grpId="0" animBg="1"/>
      <p:bldP spid="59085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矩形 675841"/>
          <p:cNvSpPr/>
          <p:nvPr/>
        </p:nvSpPr>
        <p:spPr>
          <a:xfrm>
            <a:off x="395288" y="692150"/>
            <a:ext cx="8353425" cy="2227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defTabSz="0">
              <a:buClrTx/>
              <a:tabLst>
                <a:tab pos="709930" algn="l"/>
              </a:tabLs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、以“风雨”为表达重点。辅以“小草”、“树木”等景物，运用比喻或拟人的修辞方法，按下列不同要求扩写一段话，每段不少于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字。（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分） </a:t>
            </a:r>
          </a:p>
          <a:p>
            <a:pPr lvl="0" defTabSz="0">
              <a:buClrTx/>
              <a:tabLst>
                <a:tab pos="709930" algn="l"/>
              </a:tabLs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表现“喜悦”心情。 </a:t>
            </a:r>
          </a:p>
          <a:p>
            <a:pPr lvl="0" defTabSz="0">
              <a:buClrTx/>
              <a:tabLst>
                <a:tab pos="709930" algn="l"/>
              </a:tabLst>
            </a:pP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表现“忧愁”心情。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75843" name="矩形 675842"/>
          <p:cNvSpPr/>
          <p:nvPr/>
        </p:nvSpPr>
        <p:spPr>
          <a:xfrm>
            <a:off x="539750" y="3014663"/>
            <a:ext cx="8280400" cy="3508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）微风吹拂，春雨如牛毛，如细丝，密密地斜织着，让漫步其间的游人感觉出春天的柔和与细腻，小草也贪婪地吮吸着雨露，柳条在轻轻摆动婀娜的身姿。 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）风乍起，掀起几片飘零的树叶，雨点像一个个小雪粒，浸入肌肤，让人不由得打了个冷战，抬起头来望望天，天色灰蒙蒙的，不知何处是归程？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7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7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矩形 688129"/>
          <p:cNvSpPr/>
          <p:nvPr/>
        </p:nvSpPr>
        <p:spPr>
          <a:xfrm rot="5400000">
            <a:off x="6657975" y="4365625"/>
            <a:ext cx="2089150" cy="935038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华文中宋" charset="0"/>
                <a:ea typeface="华文中宋" charset="0"/>
              </a:rPr>
              <a:t>高考</a:t>
            </a:r>
          </a:p>
        </p:txBody>
      </p:sp>
      <p:sp>
        <p:nvSpPr>
          <p:cNvPr id="688131" name="文本框 688130"/>
          <p:cNvSpPr txBox="1"/>
          <p:nvPr/>
        </p:nvSpPr>
        <p:spPr>
          <a:xfrm>
            <a:off x="684213" y="908050"/>
            <a:ext cx="7848600" cy="365760"/>
          </a:xfrm>
          <a:prstGeom prst="rect">
            <a:avLst/>
          </a:prstGeom>
          <a:solidFill>
            <a:schemeClr val="bg1"/>
          </a:solidFill>
          <a:ln w="38100" cap="flat" cmpd="dbl">
            <a:solidFill>
              <a:srgbClr val="1F408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zh-CN" altLang="en-US" sz="1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1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1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2008</a:t>
            </a:r>
            <a:r>
              <a:rPr lang="zh-CN" altLang="en-US" sz="1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年奥运会四个比赛项目的标识图形。</a:t>
            </a:r>
            <a:r>
              <a:rPr lang="en-US" altLang="zh-CN" sz="1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(6</a:t>
            </a:r>
            <a:r>
              <a:rPr lang="zh-CN" altLang="en-US" sz="1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</a:t>
            </a:r>
            <a:r>
              <a:rPr lang="en-US" altLang="zh-CN" sz="1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)(2012</a:t>
            </a:r>
            <a:r>
              <a:rPr lang="zh-CN" altLang="en-US" sz="1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年广东高考</a:t>
            </a:r>
            <a:r>
              <a:rPr lang="en-US" altLang="zh-CN" sz="1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1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</a:t>
            </a:r>
            <a:r>
              <a:rPr lang="en-US" altLang="zh-CN" sz="1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 </a:t>
            </a:r>
            <a:endParaRPr lang="zh-CN" altLang="en-US" sz="18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88132" name="图片 688131" descr="2007广东高考语文"/>
          <p:cNvPicPr>
            <a:picLocks noChangeAspect="1"/>
          </p:cNvPicPr>
          <p:nvPr/>
        </p:nvPicPr>
        <p:blipFill>
          <a:blip r:embed="rId2">
            <a:grayscl/>
          </a:blip>
          <a:srcRect l="12340" t="13867" r="13435" b="58878"/>
          <a:stretch>
            <a:fillRect/>
          </a:stretch>
        </p:blipFill>
        <p:spPr>
          <a:xfrm>
            <a:off x="250825" y="2852738"/>
            <a:ext cx="6913563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8136" name="矩形 688135"/>
          <p:cNvSpPr/>
          <p:nvPr/>
        </p:nvSpPr>
        <p:spPr>
          <a:xfrm>
            <a:off x="684213" y="4724400"/>
            <a:ext cx="6911975" cy="1069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16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示例：（</a:t>
            </a:r>
            <a:r>
              <a:rPr lang="en-US" altLang="zh-CN" sz="16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16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）刹那间，只见他右手抓住篮球，一个箭步，然后如大鹏展翅，腾空跃起，以千钧之力将球稳稳地扣入篮筐。</a:t>
            </a:r>
          </a:p>
          <a:p>
            <a:pPr lvl="0"/>
            <a:r>
              <a:rPr lang="zh-CN" altLang="en-US" sz="16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（</a:t>
            </a:r>
            <a:r>
              <a:rPr lang="en-US" altLang="zh-CN" sz="16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）东方神鹿王军霞如离弦之箭冲出了对手的“包围”，她将里贝罗们一一抛在身后，在万米跑道上展现了万米红霞。</a:t>
            </a:r>
          </a:p>
        </p:txBody>
      </p:sp>
      <p:sp>
        <p:nvSpPr>
          <p:cNvPr id="688137" name="矩形 688136"/>
          <p:cNvSpPr/>
          <p:nvPr/>
        </p:nvSpPr>
        <p:spPr>
          <a:xfrm>
            <a:off x="827088" y="1387475"/>
            <a:ext cx="7488237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304800"/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下面是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2008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年奥运会四个比赛项目的标识图形：请你选取一个，围绕图形内容，紧扣动态特征，展开联想，写一段话。要求语言通顺，运用两种以上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含两种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的修辞手法，不少于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含标点符号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(6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88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881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88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88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88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131" grpId="0" bldLvl="0" animBg="1"/>
      <p:bldP spid="68813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文本占位符 679937"/>
          <p:cNvSpPr>
            <a:spLocks noGrp="1"/>
          </p:cNvSpPr>
          <p:nvPr>
            <p:ph type="body" idx="1"/>
          </p:nvPr>
        </p:nvSpPr>
        <p:spPr>
          <a:xfrm>
            <a:off x="0" y="476250"/>
            <a:ext cx="9144000" cy="5761038"/>
          </a:xfrm>
        </p:spPr>
        <p:txBody>
          <a:bodyPr/>
          <a:lstStyle/>
          <a:p>
            <a:r>
              <a:rPr lang="zh-CN" altLang="en-US" b="1" dirty="0"/>
              <a:t>例</a:t>
            </a:r>
            <a:r>
              <a:rPr lang="en-US" altLang="zh-CN" b="1"/>
              <a:t>5</a:t>
            </a:r>
            <a:r>
              <a:rPr lang="zh-CN" altLang="en-US" b="1" dirty="0"/>
              <a:t>、右边是一幅剪纸画。请以其中一个人物的身份写一段文字，表现画面（“情深”的意蕴。）</a:t>
            </a:r>
            <a:r>
              <a:rPr lang="en-US" altLang="zh-CN" b="1"/>
              <a:t>(2013</a:t>
            </a:r>
            <a:r>
              <a:rPr lang="zh-CN" altLang="en-US" b="1" dirty="0"/>
              <a:t>年广东高考</a:t>
            </a:r>
            <a:r>
              <a:rPr lang="en-US" altLang="zh-CN" b="1"/>
              <a:t>23</a:t>
            </a:r>
            <a:r>
              <a:rPr lang="zh-CN" altLang="en-US" b="1" dirty="0"/>
              <a:t>题</a:t>
            </a:r>
            <a:r>
              <a:rPr lang="en-US" altLang="zh-CN" b="1"/>
              <a:t>)</a:t>
            </a:r>
          </a:p>
          <a:p>
            <a:r>
              <a:rPr lang="zh-CN" altLang="en-US" b="1" dirty="0"/>
              <a:t>     要求语言鲜明、生动，运用两种以上（含两种）的修辞方法。</a:t>
            </a:r>
          </a:p>
          <a:p>
            <a:endParaRPr lang="zh-CN" altLang="en-US" b="1" dirty="0"/>
          </a:p>
          <a:p>
            <a:r>
              <a:rPr lang="zh-CN" altLang="en-US" b="1" dirty="0"/>
              <a:t> </a:t>
            </a:r>
          </a:p>
        </p:txBody>
      </p:sp>
      <p:pic>
        <p:nvPicPr>
          <p:cNvPr id="679939" name="图片 679938" descr="查看更多精彩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3284538"/>
            <a:ext cx="2449512" cy="285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7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矩形 571393"/>
          <p:cNvSpPr/>
          <p:nvPr/>
        </p:nvSpPr>
        <p:spPr>
          <a:xfrm>
            <a:off x="457200" y="914400"/>
            <a:ext cx="8305800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40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比喻的种类</a:t>
            </a:r>
            <a:br>
              <a:rPr lang="zh-CN" altLang="en-US" sz="40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</a:t>
            </a:r>
          </a:p>
          <a:p>
            <a:pPr lvl="0" eaLnBrk="0" hangingPunct="0"/>
            <a:endParaRPr lang="zh-CN" altLang="en-US" sz="3200" b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b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b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b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b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叶子出水很高，像亭亭的舞女的裙。</a:t>
            </a:r>
            <a:b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困难是弹簧，你弱他就强。</a:t>
            </a:r>
            <a:b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独有英雄驱虎豹，更无豪杰怕熊罴  。</a:t>
            </a:r>
            <a:endParaRPr lang="en-US" altLang="zh-CN" sz="3200" b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200" b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  </a:t>
            </a:r>
          </a:p>
        </p:txBody>
      </p:sp>
      <p:sp>
        <p:nvSpPr>
          <p:cNvPr id="571395" name="文本框 571394"/>
          <p:cNvSpPr txBox="1"/>
          <p:nvPr/>
        </p:nvSpPr>
        <p:spPr>
          <a:xfrm>
            <a:off x="381000" y="2286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sz="4000" b="0" dirty="0">
                <a:solidFill>
                  <a:srgbClr val="CC0000"/>
                </a:solidFill>
                <a:latin typeface="Times New Roman" panose="02020603050405020304" pitchFamily="18" charset="0"/>
                <a:ea typeface="华文彩云" pitchFamily="2" charset="-122"/>
              </a:rPr>
              <a:t>比喻</a:t>
            </a:r>
          </a:p>
        </p:txBody>
      </p:sp>
      <p:graphicFrame>
        <p:nvGraphicFramePr>
          <p:cNvPr id="571437" name="表格 571436"/>
          <p:cNvGraphicFramePr/>
          <p:nvPr/>
        </p:nvGraphicFramePr>
        <p:xfrm>
          <a:off x="1524000" y="1828800"/>
          <a:ext cx="6096000" cy="23622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762000"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      种类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 w="12700" cap="rnd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明喻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暗喻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借喻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33400"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本体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喻词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49275"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喻体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grpSp>
        <p:nvGrpSpPr>
          <p:cNvPr id="571447" name="组合 571446"/>
          <p:cNvGrpSpPr/>
          <p:nvPr/>
        </p:nvGrpSpPr>
        <p:grpSpPr>
          <a:xfrm>
            <a:off x="3581400" y="2743200"/>
            <a:ext cx="3505200" cy="1371600"/>
            <a:chOff x="2256" y="1728"/>
            <a:chExt cx="2208" cy="864"/>
          </a:xfrm>
        </p:grpSpPr>
        <p:sp>
          <p:nvSpPr>
            <p:cNvPr id="571439" name="笑脸 571438"/>
            <p:cNvSpPr/>
            <p:nvPr/>
          </p:nvSpPr>
          <p:spPr>
            <a:xfrm>
              <a:off x="2256" y="1728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440" name="笑脸 571439"/>
            <p:cNvSpPr/>
            <p:nvPr/>
          </p:nvSpPr>
          <p:spPr>
            <a:xfrm>
              <a:off x="2256" y="2064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441" name="笑脸 571440"/>
            <p:cNvSpPr/>
            <p:nvPr/>
          </p:nvSpPr>
          <p:spPr>
            <a:xfrm>
              <a:off x="3216" y="2400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442" name="笑脸 571441"/>
            <p:cNvSpPr/>
            <p:nvPr/>
          </p:nvSpPr>
          <p:spPr>
            <a:xfrm>
              <a:off x="3216" y="1728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443" name="笑脸 571442"/>
            <p:cNvSpPr/>
            <p:nvPr/>
          </p:nvSpPr>
          <p:spPr>
            <a:xfrm>
              <a:off x="2256" y="2400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444" name="笑脸 571443"/>
            <p:cNvSpPr/>
            <p:nvPr/>
          </p:nvSpPr>
          <p:spPr>
            <a:xfrm>
              <a:off x="4272" y="2400"/>
              <a:ext cx="192" cy="192"/>
            </a:xfrm>
            <a:prstGeom prst="smileyFace">
              <a:avLst>
                <a:gd name="adj" fmla="val 4653"/>
              </a:avLst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7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1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139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文本占位符 684033"/>
          <p:cNvSpPr>
            <a:spLocks noGrp="1"/>
          </p:cNvSpPr>
          <p:nvPr>
            <p:ph type="body" idx="1"/>
          </p:nvPr>
        </p:nvSpPr>
        <p:spPr>
          <a:xfrm>
            <a:off x="250825" y="1052513"/>
            <a:ext cx="8675688" cy="5589587"/>
          </a:xfrm>
        </p:spPr>
        <p:txBody>
          <a:bodyPr/>
          <a:lstStyle/>
          <a:p>
            <a:r>
              <a:rPr lang="zh-CN" altLang="en-US" b="1" dirty="0">
                <a:solidFill>
                  <a:srgbClr val="000000"/>
                </a:solidFill>
              </a:rPr>
              <a:t>示例</a:t>
            </a:r>
            <a:r>
              <a:rPr lang="en-US" altLang="zh-CN" b="1">
                <a:solidFill>
                  <a:srgbClr val="000000"/>
                </a:solidFill>
              </a:rPr>
              <a:t>1</a:t>
            </a:r>
          </a:p>
          <a:p>
            <a:r>
              <a:rPr lang="en-US" altLang="zh-CN" b="1">
                <a:solidFill>
                  <a:srgbClr val="000000"/>
                </a:solidFill>
              </a:rPr>
              <a:t>   </a:t>
            </a:r>
            <a:r>
              <a:rPr lang="zh-CN" altLang="en-US" b="1" dirty="0">
                <a:solidFill>
                  <a:srgbClr val="000000"/>
                </a:solidFill>
              </a:rPr>
              <a:t>您用三尺教鞭为我们指点人生道路的迷津，您在五尺讲台为我们展现大千世界的奥秘，您用七彩粉笔为我们描绘知识王国的地图。</a:t>
            </a:r>
          </a:p>
          <a:p>
            <a:r>
              <a:rPr lang="zh-CN" altLang="en-US" b="1" dirty="0">
                <a:solidFill>
                  <a:srgbClr val="000000"/>
                </a:solidFill>
              </a:rPr>
              <a:t>示例</a:t>
            </a:r>
            <a:r>
              <a:rPr lang="en-US" altLang="zh-CN" b="1">
                <a:solidFill>
                  <a:srgbClr val="000000"/>
                </a:solidFill>
              </a:rPr>
              <a:t>2</a:t>
            </a:r>
            <a:r>
              <a:rPr lang="zh-CN" altLang="en-US" b="1" dirty="0">
                <a:solidFill>
                  <a:srgbClr val="000000"/>
                </a:solidFill>
              </a:rPr>
              <a:t>：</a:t>
            </a:r>
          </a:p>
          <a:p>
            <a:r>
              <a:rPr lang="zh-CN" altLang="en-US" b="1" dirty="0">
                <a:solidFill>
                  <a:srgbClr val="000000"/>
                </a:solidFill>
              </a:rPr>
              <a:t>    我仰起头，凝视着您山花灿烂的笑靥；我踮起脚，聆听则您山泉叮咚的话语；我捧着书，思索您醍醐灌顶的讲解。</a:t>
            </a: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文本占位符 674817"/>
          <p:cNvSpPr>
            <a:spLocks noGrp="1"/>
          </p:cNvSpPr>
          <p:nvPr>
            <p:ph type="body" idx="1"/>
          </p:nvPr>
        </p:nvSpPr>
        <p:spPr>
          <a:xfrm>
            <a:off x="250825" y="981075"/>
            <a:ext cx="8497888" cy="2303463"/>
          </a:xfrm>
        </p:spPr>
        <p:txBody>
          <a:bodyPr lIns="92075" tIns="46038" rIns="92075" bIns="46038"/>
          <a:lstStyle/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CC3300"/>
                </a:solidFill>
                <a:latin typeface="宋体" panose="02010600030101010101" pitchFamily="2" charset="-122"/>
              </a:rPr>
              <a:t>      例</a:t>
            </a:r>
            <a:r>
              <a:rPr lang="en-US" altLang="zh-CN" sz="2800">
                <a:solidFill>
                  <a:srgbClr val="CC33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CC3300"/>
                </a:solidFill>
                <a:latin typeface="宋体" panose="02010600030101010101" pitchFamily="2" charset="-122"/>
              </a:rPr>
              <a:t>、把下面的句子改写成排比句。</a:t>
            </a:r>
            <a:r>
              <a:rPr lang="en-US" altLang="zh-CN" sz="2800">
                <a:solidFill>
                  <a:srgbClr val="CC3300"/>
                </a:solidFill>
                <a:latin typeface="宋体" panose="02010600030101010101" pitchFamily="2" charset="-122"/>
              </a:rPr>
              <a:t>(2004•</a:t>
            </a:r>
            <a:r>
              <a:rPr lang="zh-CN" altLang="en-US" sz="2800" dirty="0">
                <a:solidFill>
                  <a:srgbClr val="CC3300"/>
                </a:solidFill>
                <a:latin typeface="宋体" panose="02010600030101010101" pitchFamily="2" charset="-122"/>
              </a:rPr>
              <a:t>湖南</a:t>
            </a:r>
            <a:r>
              <a:rPr lang="en-US" altLang="zh-CN" sz="2800">
                <a:solidFill>
                  <a:srgbClr val="CC3300"/>
                </a:solidFill>
                <a:latin typeface="宋体" panose="02010600030101010101" pitchFamily="2" charset="-122"/>
              </a:rPr>
              <a:t>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　　  </a:t>
            </a:r>
            <a:r>
              <a:rPr lang="zh-CN" altLang="en-US" sz="2800" b="1" dirty="0">
                <a:latin typeface="宋体" panose="02010600030101010101" pitchFamily="2" charset="-122"/>
              </a:rPr>
              <a:t>音乐家常把灵感变为跳跃的音符，文学家呢，他们优美的辞章往往缘于灵感，至于画家，他们完满的构图也常常与灵感相关，而一般人的灵感，则常是霎时的喜悦。</a:t>
            </a:r>
            <a:r>
              <a:rPr lang="zh-CN" altLang="en-US" sz="2800" dirty="0">
                <a:latin typeface="宋体" panose="02010600030101010101" pitchFamily="2" charset="-122"/>
              </a:rPr>
              <a:t>            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674819" name="矩形 674818"/>
          <p:cNvSpPr/>
          <p:nvPr/>
        </p:nvSpPr>
        <p:spPr>
          <a:xfrm>
            <a:off x="755650" y="3619500"/>
            <a:ext cx="7777163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音乐家的灵感常成为跳跃的音符，</a:t>
            </a:r>
          </a:p>
          <a:p>
            <a:pPr lvl="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文学家的灵感常成为优美的辞章，</a:t>
            </a:r>
          </a:p>
          <a:p>
            <a:pPr lvl="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画家的灵感常成为完满的构图，</a:t>
            </a:r>
          </a:p>
          <a:p>
            <a:pPr lvl="0"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一般人的灵感常只是霎时的喜悦。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4819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矩形 673793"/>
          <p:cNvSpPr/>
          <p:nvPr/>
        </p:nvSpPr>
        <p:spPr>
          <a:xfrm>
            <a:off x="250825" y="227013"/>
            <a:ext cx="8642350" cy="6442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、阅读下面两首诗回答问题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江上看山        苏轼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船上香山走如马，倏乎过去数百群。前山槎牙忽变态，后岭杂沓如惊奔。仰看微径斜缭绕，上有行人高缥缈。舟中举手欲与言，孤帆南去如飞鸟。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江上看山       苏辙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朝看江上枯崖山，憔悴荒村赤如赭。暮行百里一回头，落日孤去霭新画。前山更新色更深，谁知可爱信如今。惟有巫山最浓秀，依然不负远来人。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）下列词句在诗中的作用是：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飞鸟：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依然不负远来人：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）这是苏氏兄弟在游三峡时写的同题诗，都是写江上看山，但描写的方法不同，说出其不同点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6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</a:t>
            </a:r>
          </a:p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en-US" altLang="zh-CN" sz="2600" b="1" u="sng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3795" name="矩形 673794"/>
          <p:cNvSpPr/>
          <p:nvPr/>
        </p:nvSpPr>
        <p:spPr>
          <a:xfrm>
            <a:off x="1763713" y="4149725"/>
            <a:ext cx="4608512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比喻“帆”，写舟行之快 </a:t>
            </a:r>
          </a:p>
        </p:txBody>
      </p:sp>
      <p:sp>
        <p:nvSpPr>
          <p:cNvPr id="673796" name="矩形 673795"/>
          <p:cNvSpPr/>
          <p:nvPr/>
        </p:nvSpPr>
        <p:spPr>
          <a:xfrm>
            <a:off x="3203575" y="4508500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8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形容巫山景色浓秀 </a:t>
            </a:r>
          </a:p>
        </p:txBody>
      </p:sp>
      <p:sp>
        <p:nvSpPr>
          <p:cNvPr id="673797" name="矩形 673796"/>
          <p:cNvSpPr/>
          <p:nvPr/>
        </p:nvSpPr>
        <p:spPr>
          <a:xfrm>
            <a:off x="539750" y="5734050"/>
            <a:ext cx="8208963" cy="885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76225" defTabSz="0">
              <a:buClrTx/>
              <a:tabLst>
                <a:tab pos="266700" algn="l"/>
                <a:tab pos="1466850" algn="l"/>
                <a:tab pos="2667000" algn="l"/>
                <a:tab pos="3867150" algn="l"/>
                <a:tab pos="4572000" algn="l"/>
                <a:tab pos="4775200" algn="l"/>
              </a:tabLst>
            </a:pPr>
            <a:r>
              <a:rPr lang="zh-CN" altLang="en-US" sz="2600" b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苏辙诗着重静态描写，层层铺垫，注重景色朦胧，节奏舒缓从容；苏轼诗着重动态描写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7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795" grpId="0"/>
      <p:bldP spid="67379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矩形 672769"/>
          <p:cNvSpPr/>
          <p:nvPr/>
        </p:nvSpPr>
        <p:spPr>
          <a:xfrm>
            <a:off x="323850" y="765175"/>
            <a:ext cx="8351838" cy="548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、有人说，运用不同的语言形式可以产生不同的效果，例如：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，使文句整齐；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使文章流动；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使文章增加一泻千里的气势；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使文章产生一唱三叹的节奏；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，文章自有活泼之趣，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，文章会有古雅之风。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2012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年高考题）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</a:t>
            </a:r>
          </a:p>
          <a:p>
            <a:pPr lvl="0">
              <a:buClr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下列各项中填入上文横线上，正确的一项是</a:t>
            </a:r>
          </a:p>
          <a:p>
            <a:pPr lvl="0">
              <a:buClr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巧用口语     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    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多用些文言成分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散句 </a:t>
            </a:r>
          </a:p>
          <a:p>
            <a:pPr lvl="0"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偶句         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</a:t>
            </a:r>
          </a:p>
          <a:p>
            <a:pPr lvl="0">
              <a:buClrTx/>
            </a:pP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A.  ②③⑤①⑥④     B.  ⑤③④⑥①②</a:t>
            </a:r>
          </a:p>
          <a:p>
            <a:pPr lvl="0">
              <a:buClrTx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C.  ②④⑤①⑥③     D.  ⑤④②⑥①③ </a:t>
            </a:r>
          </a:p>
        </p:txBody>
      </p:sp>
      <p:sp>
        <p:nvSpPr>
          <p:cNvPr id="672771" name="矩形 672770"/>
          <p:cNvSpPr/>
          <p:nvPr/>
        </p:nvSpPr>
        <p:spPr>
          <a:xfrm>
            <a:off x="4211638" y="5300663"/>
            <a:ext cx="1101725" cy="11890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7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1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标题 592897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altLang="zh-CN" sz="2800" b="1"/>
              <a:t>1</a:t>
            </a:r>
            <a:r>
              <a:rPr lang="zh-CN" altLang="en-US" sz="2800" b="1" dirty="0"/>
              <a:t>、使用的修辞方法不同于其他三句的一句是</a:t>
            </a:r>
            <a:r>
              <a:rPr lang="en-US" altLang="zh-CN" sz="2800" b="1"/>
              <a:t>(       )</a:t>
            </a:r>
            <a:r>
              <a:rPr lang="en-US" altLang="zh-CN" sz="4000"/>
              <a:t> </a:t>
            </a:r>
            <a:endParaRPr lang="zh-CN" altLang="en-US" sz="4000" dirty="0"/>
          </a:p>
        </p:txBody>
      </p:sp>
      <p:sp>
        <p:nvSpPr>
          <p:cNvPr id="592899" name="文本占位符 5928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/>
              <a:t/>
            </a:r>
            <a:br>
              <a:rPr lang="en-US" altLang="zh-CN" sz="2800"/>
            </a:br>
            <a:r>
              <a:rPr lang="en-US" altLang="zh-CN" sz="2800"/>
              <a:t>   </a:t>
            </a:r>
            <a:r>
              <a:rPr lang="en-US" altLang="zh-CN" sz="2800" b="1"/>
              <a:t> A.</a:t>
            </a:r>
            <a:r>
              <a:rPr lang="zh-CN" altLang="en-US" sz="2800" b="1" dirty="0"/>
              <a:t>他就是我在东直门大街上常碰见的那个“大鼻子”</a:t>
            </a:r>
            <a:r>
              <a:rPr lang="en-US" altLang="zh-CN" sz="2800" b="1"/>
              <a:t>——</a:t>
            </a:r>
            <a:r>
              <a:rPr lang="zh-CN" altLang="en-US" sz="2800" b="1" dirty="0"/>
              <a:t>枯瘦的脸，隆起的颧骨，深陷的眼眶。 </a:t>
            </a:r>
            <a:br>
              <a:rPr lang="zh-CN" altLang="en-US" sz="2800" b="1" dirty="0"/>
            </a:br>
            <a:r>
              <a:rPr lang="zh-CN" altLang="en-US" sz="2800" b="1" dirty="0"/>
              <a:t>    </a:t>
            </a:r>
            <a:r>
              <a:rPr lang="en-US" altLang="zh-CN" sz="2800" b="1"/>
              <a:t>B.</a:t>
            </a:r>
            <a:r>
              <a:rPr lang="zh-CN" altLang="en-US" sz="2800" b="1" dirty="0"/>
              <a:t>上面坐着两个老爷，东边的一个是马褂，西边的一个是西装。 </a:t>
            </a:r>
            <a:br>
              <a:rPr lang="zh-CN" altLang="en-US" sz="2800" b="1" dirty="0"/>
            </a:br>
            <a:r>
              <a:rPr lang="zh-CN" altLang="en-US" sz="2800" b="1" dirty="0"/>
              <a:t>    </a:t>
            </a:r>
            <a:r>
              <a:rPr lang="en-US" altLang="zh-CN" sz="2800" b="1"/>
              <a:t>C.</a:t>
            </a:r>
            <a:r>
              <a:rPr lang="zh-CN" altLang="en-US" sz="2800" b="1" dirty="0"/>
              <a:t>要清除语言中的垃圾，不是一朝一夕就能奏效的。 </a:t>
            </a:r>
            <a:br>
              <a:rPr lang="zh-CN" altLang="en-US" sz="2800" b="1" dirty="0"/>
            </a:br>
            <a:r>
              <a:rPr lang="en-US" altLang="zh-CN" sz="2800" b="1"/>
              <a:t>D.</a:t>
            </a:r>
            <a:r>
              <a:rPr lang="zh-CN" altLang="en-US" sz="2800" b="1" dirty="0"/>
              <a:t>他的肚子里有墨水，脑瓜子也灵活。 </a:t>
            </a:r>
            <a:br>
              <a:rPr lang="zh-CN" altLang="en-US" sz="2800" b="1" dirty="0"/>
            </a:br>
            <a:r>
              <a:rPr lang="zh-CN" altLang="en-US" sz="2800" b="1" dirty="0"/>
              <a:t>解析：</a:t>
            </a:r>
            <a:r>
              <a:rPr lang="en-US" altLang="zh-CN" sz="2800" b="1"/>
              <a:t>C</a:t>
            </a:r>
            <a:r>
              <a:rPr lang="zh-CN" altLang="en-US" sz="2800" b="1" dirty="0"/>
              <a:t>为比喻，其余为借代。 </a:t>
            </a:r>
          </a:p>
        </p:txBody>
      </p:sp>
      <p:sp>
        <p:nvSpPr>
          <p:cNvPr id="592900" name="椭圆 592899"/>
          <p:cNvSpPr/>
          <p:nvPr/>
        </p:nvSpPr>
        <p:spPr>
          <a:xfrm>
            <a:off x="1331913" y="1557338"/>
            <a:ext cx="576262" cy="2873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2901" name="矩形 592900"/>
          <p:cNvSpPr/>
          <p:nvPr/>
        </p:nvSpPr>
        <p:spPr>
          <a:xfrm>
            <a:off x="539750" y="188913"/>
            <a:ext cx="1192213" cy="636587"/>
          </a:xfrm>
          <a:prstGeom prst="rect">
            <a:avLst/>
          </a:prstGeom>
          <a:solidFill>
            <a:schemeClr val="bg1"/>
          </a:solidFill>
          <a:ln w="57150" cap="flat" cmpd="thinThick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2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2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92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92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92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898" grpId="0"/>
      <p:bldP spid="592899" grpId="0" build="p"/>
      <p:bldP spid="592900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标题 593921"/>
          <p:cNvSpPr>
            <a:spLocks noGrp="1"/>
          </p:cNvSpPr>
          <p:nvPr>
            <p:ph type="title"/>
          </p:nvPr>
        </p:nvSpPr>
        <p:spPr>
          <a:xfrm>
            <a:off x="755650" y="333375"/>
            <a:ext cx="8077200" cy="1143000"/>
          </a:xfrm>
        </p:spPr>
        <p:txBody>
          <a:bodyPr anchor="b"/>
          <a:lstStyle/>
          <a:p>
            <a:r>
              <a:rPr lang="en-US" altLang="zh-CN" sz="2800" b="1"/>
              <a:t>2</a:t>
            </a:r>
            <a:r>
              <a:rPr lang="zh-CN" altLang="en-US" sz="2800" b="1" dirty="0"/>
              <a:t>、对下文采用的修辞方法，正确的一组是</a:t>
            </a:r>
            <a:r>
              <a:rPr lang="en-US" altLang="zh-CN" sz="2800" b="1"/>
              <a:t>(     )</a:t>
            </a:r>
            <a:r>
              <a:rPr lang="zh-CN" altLang="en-US" sz="4000" dirty="0"/>
              <a:t> </a:t>
            </a:r>
          </a:p>
        </p:txBody>
      </p:sp>
      <p:sp>
        <p:nvSpPr>
          <p:cNvPr id="593923" name="文本占位符 593922"/>
          <p:cNvSpPr>
            <a:spLocks noGrp="1"/>
          </p:cNvSpPr>
          <p:nvPr>
            <p:ph type="body" idx="1"/>
          </p:nvPr>
        </p:nvSpPr>
        <p:spPr>
          <a:xfrm>
            <a:off x="971550" y="1628775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        </a:t>
            </a:r>
            <a:r>
              <a:rPr lang="zh-CN" altLang="en-US" sz="2800" b="1" dirty="0"/>
              <a:t>泰山，是一座闪烁着希望之光的灵山。岭顶的满天繁星仿佛在树梢游移，好像是挂满枝的晶亮的硕果。再往上攀登，那星星又好像已被山风吹落树根</a:t>
            </a:r>
            <a:r>
              <a:rPr lang="en-US" altLang="zh-CN" sz="2800" b="1"/>
              <a:t>,</a:t>
            </a:r>
            <a:r>
              <a:rPr lang="zh-CN" altLang="en-US" sz="2800" b="1" dirty="0"/>
              <a:t>我们竟可以把它拾进袋子里了。然而大地上却有比天上更美的奇观。低头，只见泰安城斑驳陆离的万家灯火，那色泽光彩是太丰富了，太鲜艳了，太美妙了。 </a:t>
            </a:r>
            <a:br>
              <a:rPr lang="zh-CN" altLang="en-US" sz="2800" b="1" dirty="0"/>
            </a:br>
            <a:r>
              <a:rPr lang="zh-CN" altLang="en-US" sz="2800" b="1" dirty="0"/>
              <a:t>    </a:t>
            </a:r>
            <a:r>
              <a:rPr lang="en-US" altLang="zh-CN" sz="2800" b="1"/>
              <a:t>A.</a:t>
            </a:r>
            <a:r>
              <a:rPr lang="zh-CN" altLang="en-US" sz="2800" b="1" dirty="0"/>
              <a:t>比喻  夸张  排比    </a:t>
            </a:r>
            <a:r>
              <a:rPr lang="en-US" altLang="zh-CN" sz="2800" b="1"/>
              <a:t>B.</a:t>
            </a:r>
            <a:r>
              <a:rPr lang="zh-CN" altLang="en-US" sz="2800" b="1" dirty="0"/>
              <a:t>比喻  拟人  夸张 </a:t>
            </a:r>
            <a:br>
              <a:rPr lang="zh-CN" altLang="en-US" sz="2800" b="1" dirty="0"/>
            </a:br>
            <a:r>
              <a:rPr lang="zh-CN" altLang="en-US" sz="2800" b="1" dirty="0"/>
              <a:t>    </a:t>
            </a:r>
            <a:r>
              <a:rPr lang="en-US" altLang="zh-CN" sz="2800" b="1"/>
              <a:t>c.</a:t>
            </a:r>
            <a:r>
              <a:rPr lang="zh-CN" altLang="en-US" sz="2800" b="1" dirty="0"/>
              <a:t>拟人  夸张  排比    </a:t>
            </a:r>
            <a:r>
              <a:rPr lang="en-US" altLang="zh-CN" sz="2800" b="1"/>
              <a:t>D.</a:t>
            </a:r>
            <a:r>
              <a:rPr lang="zh-CN" altLang="en-US" sz="2800" b="1" dirty="0"/>
              <a:t>比喻  拟人  排比 </a:t>
            </a:r>
          </a:p>
        </p:txBody>
      </p:sp>
      <p:sp>
        <p:nvSpPr>
          <p:cNvPr id="593924" name="矩形 593923"/>
          <p:cNvSpPr/>
          <p:nvPr/>
        </p:nvSpPr>
        <p:spPr>
          <a:xfrm>
            <a:off x="900113" y="5589588"/>
            <a:ext cx="77041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解析：“好像是挂满枝的晶亮的硕果”为比喻；“我们竟可以把它拾进袋子里了”为夸张；太丰富了，“太鲜艳了，太美妙了。”为排比。</a:t>
            </a:r>
          </a:p>
        </p:txBody>
      </p:sp>
      <p:sp>
        <p:nvSpPr>
          <p:cNvPr id="593925" name="椭圆 593924"/>
          <p:cNvSpPr/>
          <p:nvPr/>
        </p:nvSpPr>
        <p:spPr>
          <a:xfrm>
            <a:off x="7667625" y="1052513"/>
            <a:ext cx="358775" cy="2889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3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22" grpId="0"/>
      <p:bldP spid="593924" grpId="0"/>
      <p:bldP spid="59392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标题 594945"/>
          <p:cNvSpPr>
            <a:spLocks noGrp="1"/>
          </p:cNvSpPr>
          <p:nvPr>
            <p:ph type="title"/>
          </p:nvPr>
        </p:nvSpPr>
        <p:spPr>
          <a:xfrm>
            <a:off x="611188" y="838200"/>
            <a:ext cx="8228012" cy="1143000"/>
          </a:xfrm>
        </p:spPr>
        <p:txBody>
          <a:bodyPr anchor="b"/>
          <a:lstStyle/>
          <a:p>
            <a:r>
              <a:rPr lang="en-US" altLang="zh-CN" sz="2400" b="1"/>
              <a:t>3</a:t>
            </a:r>
            <a:r>
              <a:rPr lang="zh-CN" altLang="en-US" sz="2400" b="1" dirty="0"/>
              <a:t>、下列对联中，与横批“政通人和”最配的一副是</a:t>
            </a:r>
            <a:r>
              <a:rPr lang="en-US" altLang="zh-CN" sz="2400" b="1"/>
              <a:t>(      )</a:t>
            </a:r>
            <a:r>
              <a:rPr lang="en-US" altLang="zh-CN" sz="2400"/>
              <a:t> </a:t>
            </a:r>
            <a:br>
              <a:rPr lang="en-US" altLang="zh-CN" sz="2400"/>
            </a:br>
            <a:endParaRPr lang="zh-CN" altLang="en-US" sz="2400" dirty="0"/>
          </a:p>
        </p:txBody>
      </p:sp>
      <p:sp>
        <p:nvSpPr>
          <p:cNvPr id="594947" name="文本占位符 594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/>
              <a:t>   </a:t>
            </a:r>
            <a:r>
              <a:rPr lang="en-US" altLang="zh-CN" b="1"/>
              <a:t> A.</a:t>
            </a:r>
            <a:r>
              <a:rPr lang="zh-CN" altLang="en-US" b="1" dirty="0"/>
              <a:t>桃红柳绿看大好河山都成锦绣 </a:t>
            </a:r>
            <a:br>
              <a:rPr lang="zh-CN" altLang="en-US" b="1" dirty="0"/>
            </a:br>
            <a:r>
              <a:rPr lang="zh-CN" altLang="en-US" b="1" dirty="0"/>
              <a:t>      春种秋收望无边土地尽是黄金 </a:t>
            </a:r>
            <a:br>
              <a:rPr lang="zh-CN" altLang="en-US" b="1" dirty="0"/>
            </a:br>
            <a:r>
              <a:rPr lang="zh-CN" altLang="en-US" b="1" dirty="0"/>
              <a:t>    </a:t>
            </a:r>
            <a:r>
              <a:rPr lang="en-US" altLang="zh-CN" b="1"/>
              <a:t>B.</a:t>
            </a:r>
            <a:r>
              <a:rPr lang="zh-CN" altLang="en-US" b="1" dirty="0"/>
              <a:t>祛瘟神扫垃圾四海澄明辞旧岁 </a:t>
            </a:r>
            <a:br>
              <a:rPr lang="zh-CN" altLang="en-US" b="1" dirty="0"/>
            </a:br>
            <a:r>
              <a:rPr lang="zh-CN" altLang="en-US" b="1" dirty="0"/>
              <a:t>      正党风从民意万家欢乐迎新春 </a:t>
            </a:r>
            <a:br>
              <a:rPr lang="zh-CN" altLang="en-US" b="1" dirty="0"/>
            </a:br>
            <a:r>
              <a:rPr lang="zh-CN" altLang="en-US" b="1" dirty="0"/>
              <a:t>    </a:t>
            </a:r>
            <a:r>
              <a:rPr lang="en-US" altLang="zh-CN" b="1"/>
              <a:t>C.</a:t>
            </a:r>
            <a:r>
              <a:rPr lang="zh-CN" altLang="en-US" b="1" dirty="0"/>
              <a:t>举大事办好事干实事群众满意 </a:t>
            </a:r>
            <a:br>
              <a:rPr lang="zh-CN" altLang="en-US" b="1" dirty="0"/>
            </a:br>
            <a:r>
              <a:rPr lang="zh-CN" altLang="en-US" b="1" dirty="0"/>
              <a:t>举贤人荐能人当仆人百姓欢心   </a:t>
            </a:r>
            <a:br>
              <a:rPr lang="zh-CN" altLang="en-US" b="1" dirty="0"/>
            </a:br>
            <a:r>
              <a:rPr lang="zh-CN" altLang="en-US" b="1" dirty="0"/>
              <a:t>     </a:t>
            </a:r>
            <a:r>
              <a:rPr lang="en-US" altLang="zh-CN" b="1"/>
              <a:t>D.</a:t>
            </a:r>
            <a:r>
              <a:rPr lang="zh-CN" altLang="en-US" b="1" dirty="0"/>
              <a:t>好理论好政策好路线样样都好 </a:t>
            </a:r>
            <a:br>
              <a:rPr lang="zh-CN" altLang="en-US" b="1" dirty="0"/>
            </a:br>
            <a:r>
              <a:rPr lang="zh-CN" altLang="en-US" b="1" dirty="0"/>
              <a:t>  新国家新社会新人民事事皆新 </a:t>
            </a:r>
            <a:br>
              <a:rPr lang="zh-CN" altLang="en-US" b="1" dirty="0"/>
            </a:br>
            <a:endParaRPr lang="zh-CN" altLang="en-US" dirty="0"/>
          </a:p>
        </p:txBody>
      </p:sp>
      <p:sp>
        <p:nvSpPr>
          <p:cNvPr id="594948" name="矩形 594947"/>
          <p:cNvSpPr/>
          <p:nvPr/>
        </p:nvSpPr>
        <p:spPr>
          <a:xfrm>
            <a:off x="1187450" y="5949950"/>
            <a:ext cx="7118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从“政通人和”的内容上去选择。</a:t>
            </a:r>
          </a:p>
        </p:txBody>
      </p:sp>
      <p:sp>
        <p:nvSpPr>
          <p:cNvPr id="594949" name="椭圆 594948"/>
          <p:cNvSpPr/>
          <p:nvPr/>
        </p:nvSpPr>
        <p:spPr>
          <a:xfrm>
            <a:off x="7380288" y="1268413"/>
            <a:ext cx="431800" cy="2889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94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4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4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9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946" grpId="0"/>
      <p:bldP spid="594947" grpId="0" build="p"/>
      <p:bldP spid="594948" grpId="0"/>
      <p:bldP spid="5949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文本框 570369"/>
          <p:cNvSpPr txBox="1"/>
          <p:nvPr/>
        </p:nvSpPr>
        <p:spPr>
          <a:xfrm>
            <a:off x="609600" y="533400"/>
            <a:ext cx="8153400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彩云" pitchFamily="2" charset="-122"/>
              </a:rPr>
              <a:t>练习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大理人别有情趣，很有福气。几乎家家院内是繁花，户 户门内有清流。好花还须绿叶衬，这翡翠般的绿叶，正衬托着社会主义幸福的“生活之花”呢。</a:t>
            </a:r>
          </a:p>
          <a:p>
            <a:pPr lvl="0"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70401" name="表格 570400"/>
          <p:cNvGraphicFramePr/>
          <p:nvPr>
            <p:extLst>
              <p:ext uri="{D42A27DB-BD31-4B8C-83A1-F6EECF244321}">
                <p14:modId xmlns:p14="http://schemas.microsoft.com/office/powerpoint/2010/main" val="1544922785"/>
              </p:ext>
            </p:extLst>
          </p:nvPr>
        </p:nvGraphicFramePr>
        <p:xfrm>
          <a:off x="457200" y="3810000"/>
          <a:ext cx="8001000" cy="1371600"/>
        </p:xfrm>
        <a:graphic>
          <a:graphicData uri="http://schemas.openxmlformats.org/drawingml/2006/table">
            <a:tbl>
              <a:tblPr/>
              <a:tblGrid>
                <a:gridCol w="1143000"/>
                <a:gridCol w="3810000"/>
                <a:gridCol w="1524000"/>
                <a:gridCol w="1524000"/>
              </a:tblGrid>
              <a:tr h="735013"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本体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绿 叶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7"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喻体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好花还须绿叶衬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lvl="0" indent="-4572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1027430" lvl="1" indent="-455930">
                        <a:buClr>
                          <a:schemeClr val="accent2"/>
                        </a:buClr>
                        <a:defRPr sz="2400" kern="1200"/>
                      </a:lvl2pPr>
                      <a:lvl3pPr marL="1370330" lvl="2" indent="-228600">
                        <a:buClr>
                          <a:srgbClr val="666699"/>
                        </a:buClr>
                        <a:defRPr sz="2000" kern="1200"/>
                      </a:lvl3pPr>
                      <a:lvl4pPr marL="1713230" lvl="3" indent="-228600"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0399" name="文本框 570398"/>
          <p:cNvSpPr txBox="1"/>
          <p:nvPr/>
        </p:nvSpPr>
        <p:spPr>
          <a:xfrm>
            <a:off x="1600200" y="3810000"/>
            <a:ext cx="3810000" cy="82232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社会主义幸福生活还须优美的环境来衬托 </a:t>
            </a:r>
          </a:p>
        </p:txBody>
      </p:sp>
      <p:sp>
        <p:nvSpPr>
          <p:cNvPr id="570400" name="文本框 570399"/>
          <p:cNvSpPr txBox="1"/>
          <p:nvPr/>
        </p:nvSpPr>
        <p:spPr>
          <a:xfrm>
            <a:off x="5410200" y="3962400"/>
            <a:ext cx="1600200" cy="4572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优美环境</a:t>
            </a:r>
          </a:p>
        </p:txBody>
      </p:sp>
      <p:sp>
        <p:nvSpPr>
          <p:cNvPr id="570402" name="文本框 570401"/>
          <p:cNvSpPr txBox="1"/>
          <p:nvPr/>
        </p:nvSpPr>
        <p:spPr>
          <a:xfrm>
            <a:off x="7086600" y="4648200"/>
            <a:ext cx="1295400" cy="4572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翡 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0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0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0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0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399" grpId="0" animBg="1"/>
      <p:bldP spid="570400" grpId="0" animBg="1"/>
      <p:bldP spid="570402" grpId="0" animBg="1"/>
    </p:bldLst>
  </p:timing>
</p:sld>
</file>

<file path=ppt/theme/theme1.xml><?xml version="1.0" encoding="utf-8"?>
<a:theme xmlns:a="http://schemas.openxmlformats.org/drawingml/2006/main" name="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687FCA"/>
        </a:lt1>
        <a:dk2>
          <a:srgbClr val="192449"/>
        </a:dk2>
        <a:lt2>
          <a:srgbClr val="66669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CDCAF"/>
        </a:accent4>
        <a:accent5>
          <a:srgbClr val="E0EB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D453E"/>
        </a:accent4>
        <a:accent5>
          <a:srgbClr val="E0EB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9F9F9F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967DB5"/>
        </a:lt1>
        <a:dk2>
          <a:srgbClr val="192449"/>
        </a:dk2>
        <a:lt2>
          <a:srgbClr val="8061A5"/>
        </a:lt2>
        <a:accent1>
          <a:srgbClr val="D6C9F1"/>
        </a:accent1>
        <a:accent2>
          <a:srgbClr val="FAC164"/>
        </a:accent2>
        <a:accent3>
          <a:srgbClr val="C9C0D6"/>
        </a:accent3>
        <a:accent4>
          <a:srgbClr val="DCDCAF"/>
        </a:accent4>
        <a:accent5>
          <a:srgbClr val="E7E0F7"/>
        </a:accent5>
        <a:accent6>
          <a:srgbClr val="E0AD59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D453E"/>
        </a:accent4>
        <a:accent5>
          <a:srgbClr val="E0EBF7"/>
        </a:accent5>
        <a:accent6>
          <a:srgbClr val="E0AD59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D:\office\Templates\Presentation Designs\Nature.pot</Template>
  <TotalTime>29</TotalTime>
  <Words>9650</Words>
  <Application>Microsoft Office PowerPoint</Application>
  <PresentationFormat>全屏显示(4:3)</PresentationFormat>
  <Paragraphs>575</Paragraphs>
  <Slides>86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87" baseType="lpstr">
      <vt:lpstr>Nature</vt:lpstr>
      <vt:lpstr>PowerPoint 演示文稿</vt:lpstr>
      <vt:lpstr>PowerPoint 演示文稿</vt:lpstr>
      <vt:lpstr>PowerPoint 演示文稿</vt:lpstr>
      <vt:lpstr>PowerPoint 演示文稿</vt:lpstr>
      <vt:lpstr>一、比  喻</vt:lpstr>
      <vt:lpstr>3、构成比喻必须具备的条件：</vt:lpstr>
      <vt:lpstr>4、比喻的种类: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二、比拟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运用夸张要注意以下三点</vt:lpstr>
      <vt:lpstr>PowerPoint 演示文稿</vt:lpstr>
      <vt:lpstr>PowerPoint 演示文稿</vt:lpstr>
      <vt:lpstr>对 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六、排比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七、反复</vt:lpstr>
      <vt:lpstr>2、反复的种类：</vt:lpstr>
      <vt:lpstr>3、反复的作用：</vt:lpstr>
      <vt:lpstr>PowerPoint 演示文稿</vt:lpstr>
      <vt:lpstr>八、设问</vt:lpstr>
      <vt:lpstr>PowerPoint 演示文稿</vt:lpstr>
      <vt:lpstr>九、反问 （反诘）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例1、下列各句中比喻不恰当的一句是(      )  (2014年“三南”高考试题) </vt:lpstr>
      <vt:lpstr>例2、对下列的修辞方法及其表达作用的解释不正确的一项是(       )  (2012年春季高考试题)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1、使用的修辞方法不同于其他三句的一句是(       ) </vt:lpstr>
      <vt:lpstr>2、对下文采用的修辞方法，正确的一组是(     ) </vt:lpstr>
      <vt:lpstr>3、下列对联中，与横批“政通人和”最配的一副是(      )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59</cp:revision>
  <dcterms:created xsi:type="dcterms:W3CDTF">2000-12-13T13:54:00Z</dcterms:created>
  <dcterms:modified xsi:type="dcterms:W3CDTF">2017-03-23T08:34:33Z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