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337" r:id="rId3"/>
    <p:sldId id="289" r:id="rId4"/>
    <p:sldId id="288" r:id="rId5"/>
    <p:sldId id="340" r:id="rId6"/>
    <p:sldId id="338" r:id="rId7"/>
    <p:sldId id="341" r:id="rId8"/>
    <p:sldId id="342" r:id="rId9"/>
    <p:sldId id="344" r:id="rId10"/>
    <p:sldId id="339" r:id="rId11"/>
    <p:sldId id="345" r:id="rId12"/>
    <p:sldId id="316" r:id="rId13"/>
    <p:sldId id="315" r:id="rId14"/>
    <p:sldId id="318" r:id="rId15"/>
    <p:sldId id="290" r:id="rId16"/>
    <p:sldId id="307" r:id="rId17"/>
    <p:sldId id="308" r:id="rId18"/>
    <p:sldId id="263" r:id="rId19"/>
    <p:sldId id="346" r:id="rId20"/>
    <p:sldId id="347" r:id="rId21"/>
    <p:sldId id="310" r:id="rId22"/>
    <p:sldId id="311" r:id="rId23"/>
    <p:sldId id="348"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514" y="6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tags" Target="tags/tag1.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3.png" /><Relationship Id="rId4"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 Id="rId3" Type="http://schemas.openxmlformats.org/officeDocument/2006/relationships/image" Target="../media/image10.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 Id="rId3" Type="http://schemas.openxmlformats.org/officeDocument/2006/relationships/image" Target="../media/image1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jpeg" /><Relationship Id="rId3" Type="http://schemas.openxmlformats.org/officeDocument/2006/relationships/image" Target="../media/image14.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1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2020" y="1679400"/>
            <a:ext cx="10956846" cy="1015663"/>
          </a:xfrm>
          <a:prstGeom prst="rect">
            <a:avLst/>
          </a:prstGeom>
          <a:noFill/>
        </p:spPr>
        <p:txBody>
          <a:bodyPr wrap="none" rtlCol="0">
            <a:spAutoFit/>
          </a:bodyPr>
          <a:lstStyle/>
          <a:p>
            <a:r>
              <a:rPr lang="zh-CN" altLang="en-US" sz="6000" b="1"/>
              <a:t>高考语用专项复习之</a:t>
            </a:r>
            <a:r>
              <a:rPr lang="zh-CN" altLang="en-US" sz="6000" b="1">
                <a:solidFill>
                  <a:srgbClr val="FF0000"/>
                </a:solidFill>
              </a:rPr>
              <a:t>点评类题型</a:t>
            </a:r>
          </a:p>
        </p:txBody>
      </p:sp>
      <p:pic>
        <p:nvPicPr>
          <p:cNvPr id="5" name="图片 4">
            <a:extLst>
              <a:ext uri="{FF2B5EF4-FFF2-40B4-BE49-F238E27FC236}">
                <a16:creationId xmlns:a16="http://schemas.microsoft.com/office/drawing/2014/main" id="{200A6636-7116-4D9B-B81C-C6CABF4E6DA4}"/>
              </a:ext>
            </a:extLst>
          </p:cNvPr>
          <p:cNvPicPr>
            <a:picLocks noChangeAspect="1"/>
          </p:cNvPicPr>
          <p:nvPr/>
        </p:nvPicPr>
        <p:blipFill>
          <a:blip r:embed="rId2">
            <a:extLst>
              <a:ext uri="{28A0092B-C50C-407E-A947-70E740481C1C}">
                <a14:useLocalDpi xmlns:a14="http://schemas.microsoft.com/office/drawing/2010/main" val="0"/>
              </a:ext>
            </a:extLst>
          </a:blip>
          <a:srcRect b="3533"/>
          <a:stretch>
            <a:fillRect/>
          </a:stretch>
        </p:blipFill>
        <p:spPr>
          <a:xfrm flipH="1">
            <a:off x="8729345" y="2908935"/>
            <a:ext cx="3305175" cy="394906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a:extLst>
              <a:ext uri="{FF2B5EF4-FFF2-40B4-BE49-F238E27FC236}">
                <a16:creationId xmlns:a16="http://schemas.microsoft.com/office/drawing/2014/main" id="{36462D8C-6A45-4FE1-87CC-973AD86350E7}"/>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46990" y="4293235"/>
            <a:ext cx="2731770" cy="2731770"/>
          </a:xfrm>
          <a:prstGeom prst="rect">
            <a:avLst/>
          </a:prstGeom>
        </p:spPr>
      </p:pic>
      <p:sp>
        <p:nvSpPr>
          <p:cNvPr id="6" name="文本框 5">
            <a:extLst>
              <a:ext uri="{FF2B5EF4-FFF2-40B4-BE49-F238E27FC236}">
                <a16:creationId xmlns:a16="http://schemas.microsoft.com/office/drawing/2014/main" id="{C864D1D9-7110-45BA-8CFC-50A8340516CE}"/>
              </a:ext>
            </a:extLst>
          </p:cNvPr>
          <p:cNvSpPr txBox="1"/>
          <p:nvPr/>
        </p:nvSpPr>
        <p:spPr>
          <a:xfrm>
            <a:off x="284533" y="1098754"/>
            <a:ext cx="11806948" cy="2932021"/>
          </a:xfrm>
          <a:prstGeom prst="rect">
            <a:avLst/>
          </a:prstGeom>
          <a:noFill/>
        </p:spPr>
        <p:txBody>
          <a:bodyPr wrap="square">
            <a:spAutoFit/>
          </a:bodyPr>
          <a:lstStyle/>
          <a:p>
            <a:pPr>
              <a:lnSpc>
                <a:spcPct val="150000"/>
              </a:lnSpc>
            </a:pPr>
            <a:r>
              <a:rPr lang="en-US" altLang="zh-CN" sz="2400">
                <a:solidFill>
                  <a:srgbClr val="FF0000"/>
                </a:solidFill>
                <a:latin typeface="NEU-F5-S92"/>
                <a:cs typeface="Times New Roman" panose="02020603050405020304" pitchFamily="18" charset="0"/>
              </a:rPr>
              <a:t>P89</a:t>
            </a:r>
            <a:r>
              <a:rPr lang="zh-CN" altLang="en-US" sz="2400">
                <a:solidFill>
                  <a:srgbClr val="FF0000"/>
                </a:solidFill>
                <a:latin typeface="NEU-F5-S92"/>
                <a:cs typeface="Times New Roman" panose="02020603050405020304" pitchFamily="18" charset="0"/>
              </a:rPr>
              <a:t>：</a:t>
            </a:r>
            <a:r>
              <a:rPr lang="en-US" altLang="zh-CN" sz="2400">
                <a:solidFill>
                  <a:srgbClr val="FF0000"/>
                </a:solidFill>
                <a:latin typeface="NEU-F5-S92"/>
                <a:cs typeface="Times New Roman" panose="02020603050405020304" pitchFamily="18" charset="0"/>
              </a:rPr>
              <a:t>10.(2012</a:t>
            </a:r>
            <a:r>
              <a:rPr lang="zh-CN" altLang="zh-CN" sz="2400">
                <a:solidFill>
                  <a:srgbClr val="FF0000"/>
                </a:solidFill>
                <a:latin typeface="NEU-F5-S92"/>
                <a:cs typeface="Times New Roman" panose="02020603050405020304" pitchFamily="18" charset="0"/>
              </a:rPr>
              <a:t>浙江</a:t>
            </a:r>
            <a:r>
              <a:rPr lang="en-US" altLang="zh-CN" sz="2400">
                <a:solidFill>
                  <a:srgbClr val="FF0000"/>
                </a:solidFill>
                <a:latin typeface="NEU-F5-S92"/>
                <a:cs typeface="Times New Roman" panose="02020603050405020304" pitchFamily="18" charset="0"/>
              </a:rPr>
              <a:t>,7)</a:t>
            </a:r>
            <a:r>
              <a:rPr lang="zh-CN" altLang="zh-CN" sz="2400">
                <a:solidFill>
                  <a:srgbClr val="FF0000"/>
                </a:solidFill>
                <a:latin typeface="NEU-F5-S92"/>
                <a:cs typeface="Times New Roman" panose="02020603050405020304" pitchFamily="18" charset="0"/>
              </a:rPr>
              <a:t>阅读以下新闻材料</a:t>
            </a:r>
            <a:r>
              <a:rPr lang="en-US" altLang="zh-CN" sz="2400">
                <a:solidFill>
                  <a:srgbClr val="FF0000"/>
                </a:solidFill>
                <a:latin typeface="NEU-F5-S92"/>
                <a:cs typeface="Times New Roman" panose="02020603050405020304" pitchFamily="18" charset="0"/>
              </a:rPr>
              <a:t>,</a:t>
            </a:r>
            <a:r>
              <a:rPr lang="zh-CN" altLang="zh-CN" sz="2400">
                <a:solidFill>
                  <a:srgbClr val="FF0000"/>
                </a:solidFill>
                <a:latin typeface="NEU-F5-S92"/>
                <a:cs typeface="Times New Roman" panose="02020603050405020304" pitchFamily="18" charset="0"/>
              </a:rPr>
              <a:t>根据要求答题。</a:t>
            </a:r>
            <a:r>
              <a:rPr lang="en-US" altLang="zh-CN" sz="2400">
                <a:solidFill>
                  <a:srgbClr val="FF0000"/>
                </a:solidFill>
                <a:latin typeface="NEU-F5-S92"/>
                <a:cs typeface="Times New Roman" panose="02020603050405020304" pitchFamily="18" charset="0"/>
              </a:rPr>
              <a:t>(5</a:t>
            </a:r>
            <a:r>
              <a:rPr lang="zh-CN" altLang="zh-CN" sz="2400">
                <a:solidFill>
                  <a:srgbClr val="FF0000"/>
                </a:solidFill>
                <a:latin typeface="NEU-F5-S92"/>
                <a:cs typeface="Times New Roman" panose="02020603050405020304" pitchFamily="18" charset="0"/>
              </a:rPr>
              <a:t>分</a:t>
            </a:r>
            <a:r>
              <a:rPr lang="en-US" altLang="zh-CN" sz="2400">
                <a:solidFill>
                  <a:srgbClr val="FF0000"/>
                </a:solidFill>
                <a:latin typeface="NEU-F5-S92"/>
                <a:cs typeface="Times New Roman" panose="02020603050405020304" pitchFamily="18" charset="0"/>
              </a:rPr>
              <a:t>)</a:t>
            </a:r>
            <a:endParaRPr lang="zh-CN" altLang="zh-CN" sz="2400">
              <a:solidFill>
                <a:srgbClr val="FF0000"/>
              </a:solidFill>
              <a:latin typeface="NEU-F5-S92"/>
              <a:cs typeface="Times New Roman" panose="02020603050405020304" pitchFamily="18" charset="0"/>
            </a:endParaRPr>
          </a:p>
          <a:p>
            <a:pPr indent="266700">
              <a:lnSpc>
                <a:spcPct val="150000"/>
              </a:lnSpc>
            </a:pPr>
            <a:r>
              <a:rPr lang="zh-CN" altLang="zh-CN" sz="1800">
                <a:solidFill>
                  <a:srgbClr val="000000"/>
                </a:solidFill>
                <a:effectLst/>
                <a:latin typeface="NEU-BZ-S92"/>
                <a:ea typeface="方正楷体_GBK"/>
                <a:cs typeface="Times New Roman" panose="02020603050405020304" pitchFamily="18" charset="0"/>
              </a:rPr>
              <a:t>不久前</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某地一所高中对</a:t>
            </a:r>
            <a:r>
              <a:rPr lang="en-US" altLang="zh-CN" sz="1800">
                <a:solidFill>
                  <a:srgbClr val="000000"/>
                </a:solidFill>
                <a:effectLst/>
                <a:latin typeface="NEU-BZ-S92"/>
                <a:ea typeface="方正书宋_GBK"/>
                <a:cs typeface="Times New Roman" panose="02020603050405020304" pitchFamily="18" charset="0"/>
              </a:rPr>
              <a:t>700</a:t>
            </a:r>
            <a:r>
              <a:rPr lang="zh-CN" altLang="zh-CN" sz="1800">
                <a:solidFill>
                  <a:srgbClr val="000000"/>
                </a:solidFill>
                <a:effectLst/>
                <a:latin typeface="NEU-BZ-S92"/>
                <a:ea typeface="方正楷体_GBK"/>
                <a:cs typeface="Times New Roman" panose="02020603050405020304" pitchFamily="18" charset="0"/>
              </a:rPr>
              <a:t>名学生做了以“你觉得你离父母有多远”为主题的调查。调查结果显示</a:t>
            </a:r>
            <a:r>
              <a:rPr lang="en-US" altLang="zh-CN" sz="1800">
                <a:solidFill>
                  <a:srgbClr val="000000"/>
                </a:solidFill>
                <a:effectLst/>
                <a:latin typeface="方正楷体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69%</a:t>
            </a:r>
            <a:r>
              <a:rPr lang="zh-CN" altLang="zh-CN" sz="1800">
                <a:solidFill>
                  <a:srgbClr val="000000"/>
                </a:solidFill>
                <a:effectLst/>
                <a:latin typeface="NEU-BZ-S92"/>
                <a:ea typeface="方正楷体_GBK"/>
                <a:cs typeface="Times New Roman" panose="02020603050405020304" pitchFamily="18" charset="0"/>
              </a:rPr>
              <a:t>的学生认为与父母有代沟</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其中</a:t>
            </a:r>
            <a:r>
              <a:rPr lang="en-US" altLang="zh-CN" sz="1800">
                <a:solidFill>
                  <a:srgbClr val="000000"/>
                </a:solidFill>
                <a:effectLst/>
                <a:latin typeface="NEU-BZ-S92"/>
                <a:ea typeface="方正书宋_GBK"/>
                <a:cs typeface="Times New Roman" panose="02020603050405020304" pitchFamily="18" charset="0"/>
              </a:rPr>
              <a:t>6%</a:t>
            </a:r>
            <a:r>
              <a:rPr lang="zh-CN" altLang="zh-CN" sz="1800">
                <a:solidFill>
                  <a:srgbClr val="000000"/>
                </a:solidFill>
                <a:effectLst/>
                <a:latin typeface="NEU-BZ-S92"/>
                <a:ea typeface="方正楷体_GBK"/>
                <a:cs typeface="Times New Roman" panose="02020603050405020304" pitchFamily="18" charset="0"/>
              </a:rPr>
              <a:t>的学生觉得离父母很远。很多学生说</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与父母沟通时</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除了学习再无别的话题。</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1</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用一句话概括这则新闻的主要内容。</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2</a:t>
            </a:r>
            <a:r>
              <a:rPr lang="zh-CN" altLang="zh-CN" sz="1800">
                <a:solidFill>
                  <a:srgbClr val="000000"/>
                </a:solidFill>
                <a:effectLst/>
                <a:latin typeface="NEU-BZ-S92"/>
                <a:ea typeface="方正书宋_GBK"/>
                <a:cs typeface="Times New Roman" panose="02020603050405020304" pitchFamily="18" charset="0"/>
              </a:rPr>
              <a:t>分</a:t>
            </a:r>
            <a:r>
              <a:rPr lang="en-US" altLang="zh-CN" sz="1800">
                <a:solidFill>
                  <a:srgbClr val="000000"/>
                </a:solidFill>
                <a:effectLst/>
                <a:latin typeface="方正书宋_GBK"/>
                <a:ea typeface="方正书宋_GBK"/>
                <a:cs typeface="Times New Roman" panose="02020603050405020304" pitchFamily="18" charset="0"/>
              </a:rPr>
              <a:t>)</a:t>
            </a:r>
          </a:p>
          <a:p>
            <a:pPr>
              <a:lnSpc>
                <a:spcPct val="150000"/>
              </a:lnSpc>
            </a:pPr>
            <a:r>
              <a:rPr lang="en-US" altLang="zh-CN" sz="2000">
                <a:solidFill>
                  <a:srgbClr val="FF0000"/>
                </a:solidFill>
                <a:effectLst/>
                <a:latin typeface="方正书宋_GBK"/>
                <a:ea typeface="方正书宋_GBK"/>
                <a:cs typeface="Times New Roman" panose="02020603050405020304" pitchFamily="18" charset="0"/>
              </a:rPr>
              <a:t>(</a:t>
            </a:r>
            <a:r>
              <a:rPr lang="en-US" altLang="zh-CN" sz="2000">
                <a:solidFill>
                  <a:srgbClr val="FF0000"/>
                </a:solidFill>
                <a:effectLst/>
                <a:latin typeface="NEU-BZ-S92"/>
                <a:ea typeface="方正书宋_GBK"/>
                <a:cs typeface="Times New Roman" panose="02020603050405020304" pitchFamily="18" charset="0"/>
              </a:rPr>
              <a:t>1</a:t>
            </a:r>
            <a:r>
              <a:rPr lang="en-US" altLang="zh-CN" sz="2000">
                <a:solidFill>
                  <a:srgbClr val="FF0000"/>
                </a:solidFill>
                <a:effectLst/>
                <a:latin typeface="方正书宋_GBK"/>
                <a:ea typeface="方正书宋_GBK"/>
                <a:cs typeface="Times New Roman" panose="02020603050405020304" pitchFamily="18" charset="0"/>
              </a:rPr>
              <a:t>)</a:t>
            </a:r>
            <a:r>
              <a:rPr lang="zh-CN" altLang="zh-CN" sz="2000">
                <a:solidFill>
                  <a:srgbClr val="FF0000"/>
                </a:solidFill>
                <a:effectLst/>
                <a:latin typeface="NEU-BZ-S92"/>
                <a:ea typeface="方正书宋_GBK"/>
                <a:cs typeface="Times New Roman" panose="02020603050405020304" pitchFamily="18" charset="0"/>
              </a:rPr>
              <a:t>调查显示</a:t>
            </a:r>
            <a:r>
              <a:rPr lang="en-US" altLang="zh-CN" sz="2000">
                <a:solidFill>
                  <a:srgbClr val="FF0000"/>
                </a:solidFill>
                <a:effectLst/>
                <a:latin typeface="方正书宋_GBK"/>
                <a:ea typeface="方正书宋_GBK"/>
                <a:cs typeface="Times New Roman" panose="02020603050405020304" pitchFamily="18" charset="0"/>
              </a:rPr>
              <a:t>,</a:t>
            </a:r>
            <a:r>
              <a:rPr lang="zh-CN" altLang="zh-CN" sz="2000">
                <a:solidFill>
                  <a:srgbClr val="FF0000"/>
                </a:solidFill>
                <a:effectLst/>
                <a:latin typeface="NEU-BZ-S92"/>
                <a:ea typeface="方正书宋_GBK"/>
                <a:cs typeface="Times New Roman" panose="02020603050405020304" pitchFamily="18" charset="0"/>
              </a:rPr>
              <a:t>多数学生与父母存在代沟。</a:t>
            </a:r>
            <a:r>
              <a:rPr lang="en-US" altLang="zh-CN" sz="2000">
                <a:solidFill>
                  <a:srgbClr val="FF0000"/>
                </a:solidFill>
                <a:effectLst/>
                <a:latin typeface="方正书宋_GBK"/>
                <a:ea typeface="方正书宋_GBK"/>
                <a:cs typeface="Times New Roman" panose="02020603050405020304" pitchFamily="18" charset="0"/>
              </a:rPr>
              <a:t>(</a:t>
            </a:r>
            <a:r>
              <a:rPr lang="zh-CN" altLang="zh-CN" sz="2000">
                <a:solidFill>
                  <a:srgbClr val="FF0000"/>
                </a:solidFill>
                <a:effectLst/>
                <a:latin typeface="NEU-BZ-S92"/>
                <a:ea typeface="方正书宋_GBK"/>
                <a:cs typeface="Times New Roman" panose="02020603050405020304" pitchFamily="18" charset="0"/>
              </a:rPr>
              <a:t>或</a:t>
            </a:r>
            <a:r>
              <a:rPr lang="en-US" altLang="zh-CN" sz="2000">
                <a:solidFill>
                  <a:srgbClr val="FF0000"/>
                </a:solidFill>
                <a:effectLst/>
                <a:latin typeface="方正书宋_GBK"/>
                <a:ea typeface="方正书宋_GBK"/>
                <a:cs typeface="Times New Roman" panose="02020603050405020304" pitchFamily="18" charset="0"/>
              </a:rPr>
              <a:t>:</a:t>
            </a:r>
            <a:r>
              <a:rPr lang="zh-CN" altLang="zh-CN" sz="2000">
                <a:solidFill>
                  <a:srgbClr val="FF0000"/>
                </a:solidFill>
                <a:effectLst/>
                <a:latin typeface="NEU-BZ-S92"/>
                <a:ea typeface="方正书宋_GBK"/>
                <a:cs typeface="Times New Roman" panose="02020603050405020304" pitchFamily="18" charset="0"/>
              </a:rPr>
              <a:t>调查显示</a:t>
            </a:r>
            <a:r>
              <a:rPr lang="en-US" altLang="zh-CN" sz="2000">
                <a:solidFill>
                  <a:srgbClr val="FF0000"/>
                </a:solidFill>
                <a:effectLst/>
                <a:latin typeface="方正书宋_GBK"/>
                <a:ea typeface="方正书宋_GBK"/>
                <a:cs typeface="Times New Roman" panose="02020603050405020304" pitchFamily="18" charset="0"/>
              </a:rPr>
              <a:t>,</a:t>
            </a:r>
            <a:r>
              <a:rPr lang="zh-CN" altLang="zh-CN" sz="2000">
                <a:solidFill>
                  <a:srgbClr val="FF0000"/>
                </a:solidFill>
                <a:effectLst/>
                <a:latin typeface="NEU-BZ-S92"/>
                <a:ea typeface="方正书宋_GBK"/>
                <a:cs typeface="Times New Roman" panose="02020603050405020304" pitchFamily="18" charset="0"/>
              </a:rPr>
              <a:t>学习成了多数学生与父母沟通的唯一话题。</a:t>
            </a:r>
            <a:r>
              <a:rPr lang="en-US" altLang="zh-CN" sz="2000">
                <a:solidFill>
                  <a:srgbClr val="FF0000"/>
                </a:solidFill>
                <a:effectLst/>
                <a:latin typeface="方正书宋_GBK"/>
                <a:ea typeface="方正书宋_GBK"/>
                <a:cs typeface="Times New Roman" panose="02020603050405020304" pitchFamily="18" charset="0"/>
              </a:rPr>
              <a:t>)</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en-US" altLang="zh-CN" sz="2800">
                <a:solidFill>
                  <a:srgbClr val="0033CC"/>
                </a:solidFill>
                <a:effectLst/>
                <a:latin typeface="方正书宋_GBK"/>
                <a:ea typeface="方正书宋_GBK"/>
                <a:cs typeface="Times New Roman" panose="02020603050405020304" pitchFamily="18" charset="0"/>
              </a:rPr>
              <a:t>(</a:t>
            </a:r>
            <a:r>
              <a:rPr lang="en-US" altLang="zh-CN" sz="2800">
                <a:solidFill>
                  <a:srgbClr val="0033CC"/>
                </a:solidFill>
                <a:effectLst/>
                <a:latin typeface="NEU-BZ-S92"/>
                <a:ea typeface="方正书宋_GBK"/>
                <a:cs typeface="Times New Roman" panose="02020603050405020304" pitchFamily="18" charset="0"/>
              </a:rPr>
              <a:t>2</a:t>
            </a:r>
            <a:r>
              <a:rPr lang="en-US" altLang="zh-CN" sz="2800">
                <a:solidFill>
                  <a:srgbClr val="0033CC"/>
                </a:solidFill>
                <a:effectLst/>
                <a:latin typeface="方正书宋_GBK"/>
                <a:ea typeface="方正书宋_GBK"/>
                <a:cs typeface="Times New Roman" panose="02020603050405020304" pitchFamily="18" charset="0"/>
              </a:rPr>
              <a:t>)</a:t>
            </a:r>
            <a:r>
              <a:rPr lang="zh-CN" altLang="zh-CN" sz="2800">
                <a:solidFill>
                  <a:srgbClr val="0033CC"/>
                </a:solidFill>
                <a:effectLst/>
                <a:latin typeface="NEU-BZ-S92"/>
                <a:ea typeface="方正书宋_GBK"/>
                <a:cs typeface="Times New Roman" panose="02020603050405020304" pitchFamily="18" charset="0"/>
              </a:rPr>
              <a:t>就此现象谈谈你的看法。</a:t>
            </a:r>
            <a:r>
              <a:rPr lang="en-US" altLang="zh-CN" sz="2800">
                <a:solidFill>
                  <a:srgbClr val="0033CC"/>
                </a:solidFill>
                <a:effectLst/>
                <a:latin typeface="方正书宋_GBK"/>
                <a:ea typeface="方正书宋_GBK"/>
                <a:cs typeface="Times New Roman" panose="02020603050405020304" pitchFamily="18" charset="0"/>
              </a:rPr>
              <a:t>(</a:t>
            </a:r>
            <a:r>
              <a:rPr lang="zh-CN" altLang="zh-CN" sz="2800">
                <a:solidFill>
                  <a:srgbClr val="0033CC"/>
                </a:solidFill>
                <a:effectLst/>
                <a:latin typeface="NEU-BZ-S92"/>
                <a:ea typeface="方正书宋_GBK"/>
                <a:cs typeface="Times New Roman" panose="02020603050405020304" pitchFamily="18" charset="0"/>
              </a:rPr>
              <a:t>不超过</a:t>
            </a:r>
            <a:r>
              <a:rPr lang="en-US" altLang="zh-CN" sz="2800">
                <a:solidFill>
                  <a:srgbClr val="0033CC"/>
                </a:solidFill>
                <a:effectLst/>
                <a:latin typeface="NEU-BZ-S92"/>
                <a:ea typeface="方正书宋_GBK"/>
                <a:cs typeface="Times New Roman" panose="02020603050405020304" pitchFamily="18" charset="0"/>
              </a:rPr>
              <a:t>80</a:t>
            </a:r>
            <a:r>
              <a:rPr lang="zh-CN" altLang="zh-CN" sz="2800">
                <a:solidFill>
                  <a:srgbClr val="0033CC"/>
                </a:solidFill>
                <a:effectLst/>
                <a:latin typeface="NEU-BZ-S92"/>
                <a:ea typeface="方正书宋_GBK"/>
                <a:cs typeface="Times New Roman" panose="02020603050405020304" pitchFamily="18" charset="0"/>
              </a:rPr>
              <a:t>字</a:t>
            </a:r>
            <a:r>
              <a:rPr lang="en-US" altLang="zh-CN" sz="2800">
                <a:solidFill>
                  <a:srgbClr val="0033CC"/>
                </a:solidFill>
                <a:effectLst/>
                <a:latin typeface="方正书宋_GBK"/>
                <a:ea typeface="方正书宋_GBK"/>
                <a:cs typeface="Times New Roman" panose="02020603050405020304" pitchFamily="18" charset="0"/>
              </a:rPr>
              <a:t>)(</a:t>
            </a:r>
            <a:r>
              <a:rPr lang="en-US" altLang="zh-CN" sz="2800">
                <a:solidFill>
                  <a:srgbClr val="0033CC"/>
                </a:solidFill>
                <a:effectLst/>
                <a:latin typeface="NEU-BZ-S92"/>
                <a:ea typeface="方正书宋_GBK"/>
                <a:cs typeface="Times New Roman" panose="02020603050405020304" pitchFamily="18" charset="0"/>
              </a:rPr>
              <a:t>3</a:t>
            </a:r>
            <a:r>
              <a:rPr lang="zh-CN" altLang="zh-CN" sz="2800">
                <a:solidFill>
                  <a:srgbClr val="0033CC"/>
                </a:solidFill>
                <a:effectLst/>
                <a:latin typeface="NEU-BZ-S92"/>
                <a:ea typeface="方正书宋_GBK"/>
                <a:cs typeface="Times New Roman" panose="02020603050405020304" pitchFamily="18" charset="0"/>
              </a:rPr>
              <a:t>分</a:t>
            </a:r>
            <a:r>
              <a:rPr lang="en-US" altLang="zh-CN" sz="2800">
                <a:solidFill>
                  <a:srgbClr val="0033CC"/>
                </a:solidFill>
                <a:effectLst/>
                <a:latin typeface="方正书宋_GBK"/>
                <a:ea typeface="方正书宋_GBK"/>
                <a:cs typeface="Times New Roman" panose="02020603050405020304" pitchFamily="18" charset="0"/>
              </a:rPr>
              <a:t>)</a:t>
            </a:r>
            <a:endParaRPr lang="zh-CN" altLang="zh-CN" sz="2800">
              <a:solidFill>
                <a:srgbClr val="0033CC"/>
              </a:solidFill>
              <a:effectLst/>
              <a:latin typeface="NEU-BZ-S92"/>
              <a:ea typeface="方正书宋_GBK"/>
              <a:cs typeface="Times New Roman" panose="02020603050405020304" pitchFamily="18" charset="0"/>
            </a:endParaRPr>
          </a:p>
        </p:txBody>
      </p:sp>
      <p:sp>
        <p:nvSpPr>
          <p:cNvPr id="8" name="文本框 7">
            <a:extLst>
              <a:ext uri="{FF2B5EF4-FFF2-40B4-BE49-F238E27FC236}">
                <a16:creationId xmlns:a16="http://schemas.microsoft.com/office/drawing/2014/main" id="{8664AB72-E764-4BF7-9221-D0EB28395166}"/>
              </a:ext>
            </a:extLst>
          </p:cNvPr>
          <p:cNvSpPr txBox="1"/>
          <p:nvPr/>
        </p:nvSpPr>
        <p:spPr>
          <a:xfrm>
            <a:off x="1928507" y="4372878"/>
            <a:ext cx="9647408" cy="1695336"/>
          </a:xfrm>
          <a:prstGeom prst="rect">
            <a:avLst/>
          </a:prstGeom>
          <a:noFill/>
        </p:spPr>
        <p:txBody>
          <a:bodyPr wrap="square">
            <a:spAutoFit/>
          </a:bodyPr>
          <a:lstStyle/>
          <a:p>
            <a:pPr>
              <a:lnSpc>
                <a:spcPct val="150000"/>
              </a:lnSpc>
            </a:pPr>
            <a:r>
              <a:rPr lang="en-US" altLang="zh-CN">
                <a:solidFill>
                  <a:srgbClr val="000000"/>
                </a:solidFill>
                <a:latin typeface="方正书宋_GBK"/>
                <a:ea typeface="方正书宋_GBK"/>
                <a:cs typeface="Times New Roman" panose="02020603050405020304" pitchFamily="18" charset="0"/>
              </a:rPr>
              <a:t>    </a:t>
            </a:r>
            <a:r>
              <a:rPr lang="en-US" altLang="zh-CN" sz="2400" b="1">
                <a:solidFill>
                  <a:srgbClr val="000000"/>
                </a:solidFill>
                <a:latin typeface="方正书宋_GBK"/>
                <a:ea typeface="方正书宋_GBK"/>
                <a:cs typeface="Times New Roman" panose="02020603050405020304" pitchFamily="18" charset="0"/>
              </a:rPr>
              <a:t>【  </a:t>
            </a:r>
            <a:r>
              <a:rPr lang="zh-CN" altLang="zh-CN" sz="2400" b="1">
                <a:solidFill>
                  <a:srgbClr val="000000"/>
                </a:solidFill>
                <a:effectLst/>
                <a:latin typeface="NEU-BZ-S92"/>
                <a:ea typeface="方正书宋_GBK"/>
                <a:cs typeface="Times New Roman" panose="02020603050405020304" pitchFamily="18" charset="0"/>
              </a:rPr>
              <a:t>示例</a:t>
            </a:r>
            <a:r>
              <a:rPr lang="en-US" altLang="zh-CN" sz="2400" b="1">
                <a:solidFill>
                  <a:srgbClr val="000000"/>
                </a:solidFill>
                <a:latin typeface="方正书宋_GBK"/>
                <a:ea typeface="方正书宋_GBK"/>
                <a:cs typeface="Times New Roman" panose="02020603050405020304" pitchFamily="18" charset="0"/>
              </a:rPr>
              <a:t>】</a:t>
            </a:r>
            <a:r>
              <a:rPr lang="zh-CN" altLang="en-US" sz="2400" b="1">
                <a:solidFill>
                  <a:srgbClr val="FF0000"/>
                </a:solidFill>
                <a:latin typeface="方正书宋_GBK"/>
                <a:ea typeface="方正书宋_GBK"/>
                <a:cs typeface="Times New Roman" panose="02020603050405020304" pitchFamily="18" charset="0"/>
              </a:rPr>
              <a:t>我以为学习不应是学生与父母沟通的唯一话题。</a:t>
            </a:r>
            <a:r>
              <a:rPr lang="zh-CN" altLang="zh-CN" sz="2400" b="1">
                <a:solidFill>
                  <a:srgbClr val="000000"/>
                </a:solidFill>
                <a:effectLst/>
                <a:latin typeface="NEU-BZ-S92"/>
                <a:ea typeface="方正书宋_GBK"/>
                <a:cs typeface="Times New Roman" panose="02020603050405020304" pitchFamily="18" charset="0"/>
              </a:rPr>
              <a:t>学生以学业为主</a:t>
            </a:r>
            <a:r>
              <a:rPr lang="en-US" altLang="zh-CN" sz="2400" b="1">
                <a:solidFill>
                  <a:srgbClr val="000000"/>
                </a:solidFill>
                <a:effectLst/>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父母关心成绩没错</a:t>
            </a:r>
            <a:r>
              <a:rPr lang="en-US" altLang="zh-CN" sz="2400" b="1">
                <a:solidFill>
                  <a:srgbClr val="000000"/>
                </a:solidFill>
                <a:effectLst/>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但我们的成长路上不仅只有学习成绩</a:t>
            </a:r>
            <a:r>
              <a:rPr lang="zh-CN" altLang="en-US" sz="2400" b="1">
                <a:solidFill>
                  <a:srgbClr val="000000"/>
                </a:solidFill>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强健身体、培养兴趣、磨砺意志、塑造品格等都应该成为交流的话题。</a:t>
            </a:r>
          </a:p>
        </p:txBody>
      </p:sp>
      <p:sp>
        <p:nvSpPr>
          <p:cNvPr id="9" name="文本框 8">
            <a:extLst>
              <a:ext uri="{FF2B5EF4-FFF2-40B4-BE49-F238E27FC236}">
                <a16:creationId xmlns:a16="http://schemas.microsoft.com/office/drawing/2014/main" id="{E75D4D18-10FB-4AA4-8E59-0EDB1C1CDA4A}"/>
              </a:ext>
            </a:extLst>
          </p:cNvPr>
          <p:cNvSpPr txBox="1"/>
          <p:nvPr/>
        </p:nvSpPr>
        <p:spPr>
          <a:xfrm>
            <a:off x="356599" y="110320"/>
            <a:ext cx="3416320" cy="646331"/>
          </a:xfrm>
          <a:prstGeom prst="rect">
            <a:avLst/>
          </a:prstGeom>
          <a:solidFill>
            <a:srgbClr val="FFFF00"/>
          </a:solidFill>
        </p:spPr>
        <p:txBody>
          <a:bodyPr wrap="none" rtlCol="0">
            <a:spAutoFit/>
          </a:bodyPr>
          <a:lstStyle/>
          <a:p>
            <a:r>
              <a:rPr lang="zh-CN" altLang="en-US" sz="3600" b="1">
                <a:solidFill>
                  <a:srgbClr val="FF0000"/>
                </a:solidFill>
              </a:rPr>
              <a:t>题型二：谈看法</a:t>
            </a:r>
          </a:p>
        </p:txBody>
      </p:sp>
    </p:spTree>
    <p:extLst>
      <p:ext uri="{BB962C8B-B14F-4D97-AF65-F5344CB8AC3E}">
        <p14:creationId xmlns:p14="http://schemas.microsoft.com/office/powerpoint/2010/main" val="26043264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A9DE45EB-C89D-4A98-AEFA-2D415F72BD5F}"/>
              </a:ext>
            </a:extLst>
          </p:cNvPr>
          <p:cNvSpPr txBox="1"/>
          <p:nvPr/>
        </p:nvSpPr>
        <p:spPr>
          <a:xfrm>
            <a:off x="351817" y="223736"/>
            <a:ext cx="11488366" cy="1846659"/>
          </a:xfrm>
          <a:prstGeom prst="rect">
            <a:avLst/>
          </a:prstGeom>
          <a:noFill/>
        </p:spPr>
        <p:txBody>
          <a:bodyPr wrap="square" rtlCol="0">
            <a:spAutoFit/>
          </a:bodyPr>
          <a:lstStyle/>
          <a:p>
            <a:r>
              <a:rPr lang="en-US" altLang="zh-CN" sz="2400">
                <a:solidFill>
                  <a:srgbClr val="FF0000"/>
                </a:solidFill>
              </a:rPr>
              <a:t>【《</a:t>
            </a:r>
            <a:r>
              <a:rPr lang="zh-CN" altLang="en-US" sz="2400">
                <a:solidFill>
                  <a:srgbClr val="FF0000"/>
                </a:solidFill>
              </a:rPr>
              <a:t>解题达人</a:t>
            </a:r>
            <a:r>
              <a:rPr lang="en-US" altLang="zh-CN" sz="2400">
                <a:solidFill>
                  <a:srgbClr val="FF0000"/>
                </a:solidFill>
              </a:rPr>
              <a:t>》</a:t>
            </a:r>
            <a:r>
              <a:rPr lang="zh-CN" altLang="en-US" sz="2400">
                <a:solidFill>
                  <a:srgbClr val="FF0000"/>
                </a:solidFill>
              </a:rPr>
              <a:t>第</a:t>
            </a:r>
            <a:r>
              <a:rPr lang="en-US" altLang="zh-CN" sz="2400">
                <a:solidFill>
                  <a:srgbClr val="FF0000"/>
                </a:solidFill>
              </a:rPr>
              <a:t>16</a:t>
            </a:r>
            <a:r>
              <a:rPr lang="zh-CN" altLang="en-US" sz="2400">
                <a:solidFill>
                  <a:srgbClr val="FF0000"/>
                </a:solidFill>
              </a:rPr>
              <a:t>练</a:t>
            </a:r>
            <a:r>
              <a:rPr lang="en-US" altLang="zh-CN" sz="2400">
                <a:solidFill>
                  <a:srgbClr val="FF0000"/>
                </a:solidFill>
              </a:rPr>
              <a:t>P31】</a:t>
            </a:r>
          </a:p>
          <a:p>
            <a:r>
              <a:rPr lang="en-US" altLang="zh-CN" sz="2400"/>
              <a:t>        6</a:t>
            </a:r>
            <a:r>
              <a:rPr lang="zh-CN" altLang="en-US" sz="2400"/>
              <a:t>、高考临近，年级向各班征集考前动员活动方案，有班级提议让每位同学填写一份成绩挑战书并张贴公示。对于这个建议，你是否支持？为什么？请阐明理由。要求态度明确，说理层次分明，不超过</a:t>
            </a:r>
            <a:r>
              <a:rPr lang="en-US" altLang="zh-CN" sz="2400"/>
              <a:t>80</a:t>
            </a:r>
            <a:r>
              <a:rPr lang="zh-CN" altLang="en-US" sz="2400"/>
              <a:t>个字。（</a:t>
            </a:r>
            <a:r>
              <a:rPr lang="en-US" altLang="zh-CN" sz="2400"/>
              <a:t>6</a:t>
            </a:r>
            <a:r>
              <a:rPr lang="zh-CN" altLang="en-US" sz="2400"/>
              <a:t>分）</a:t>
            </a:r>
            <a:endParaRPr lang="en-US" altLang="zh-CN" sz="2400"/>
          </a:p>
          <a:p>
            <a:endParaRPr lang="zh-CN" altLang="en-US"/>
          </a:p>
        </p:txBody>
      </p:sp>
      <p:sp>
        <p:nvSpPr>
          <p:cNvPr id="3" name="文本框 2">
            <a:extLst>
              <a:ext uri="{FF2B5EF4-FFF2-40B4-BE49-F238E27FC236}">
                <a16:creationId xmlns:a16="http://schemas.microsoft.com/office/drawing/2014/main" id="{E81B9B29-D57B-4A4B-89F5-730F3FF98099}"/>
              </a:ext>
            </a:extLst>
          </p:cNvPr>
          <p:cNvSpPr txBox="1"/>
          <p:nvPr/>
        </p:nvSpPr>
        <p:spPr>
          <a:xfrm>
            <a:off x="489627" y="1906703"/>
            <a:ext cx="10922541" cy="1938992"/>
          </a:xfrm>
          <a:prstGeom prst="rect">
            <a:avLst/>
          </a:prstGeom>
          <a:noFill/>
        </p:spPr>
        <p:txBody>
          <a:bodyPr wrap="square" rtlCol="0">
            <a:spAutoFit/>
          </a:bodyPr>
          <a:lstStyle/>
          <a:p>
            <a:r>
              <a:rPr lang="en-US" altLang="zh-CN" sz="2400" b="1">
                <a:latin typeface="华文仿宋" panose="02010600040101010101" pitchFamily="2" charset="-122"/>
                <a:ea typeface="华文仿宋" panose="02010600040101010101" pitchFamily="2" charset="-122"/>
              </a:rPr>
              <a:t>【</a:t>
            </a:r>
            <a:r>
              <a:rPr lang="zh-CN" altLang="en-US" sz="2400" b="1">
                <a:latin typeface="华文仿宋" panose="02010600040101010101" pitchFamily="2" charset="-122"/>
                <a:ea typeface="华文仿宋" panose="02010600040101010101" pitchFamily="2" charset="-122"/>
              </a:rPr>
              <a:t>答案示例</a:t>
            </a:r>
            <a:r>
              <a:rPr lang="en-US" altLang="zh-CN" sz="2400" b="1">
                <a:latin typeface="华文仿宋" panose="02010600040101010101" pitchFamily="2" charset="-122"/>
                <a:ea typeface="华文仿宋" panose="02010600040101010101" pitchFamily="2" charset="-122"/>
              </a:rPr>
              <a:t>】</a:t>
            </a:r>
          </a:p>
          <a:p>
            <a:r>
              <a:rPr lang="en-US" altLang="zh-CN" sz="2400" b="1">
                <a:latin typeface="华文仿宋" panose="02010600040101010101" pitchFamily="2" charset="-122"/>
                <a:ea typeface="华文仿宋" panose="02010600040101010101" pitchFamily="2" charset="-122"/>
              </a:rPr>
              <a:t>         </a:t>
            </a:r>
            <a:r>
              <a:rPr lang="zh-CN" altLang="en-US" sz="2400" b="1">
                <a:solidFill>
                  <a:srgbClr val="FF0000"/>
                </a:solidFill>
                <a:latin typeface="华文仿宋" panose="02010600040101010101" pitchFamily="2" charset="-122"/>
                <a:ea typeface="华文仿宋" panose="02010600040101010101" pitchFamily="2" charset="-122"/>
              </a:rPr>
              <a:t>我支持这个建议</a:t>
            </a:r>
            <a:r>
              <a:rPr lang="zh-CN" altLang="en-US" sz="2400" b="1">
                <a:latin typeface="华文仿宋" panose="02010600040101010101" pitchFamily="2" charset="-122"/>
                <a:ea typeface="华文仿宋" panose="02010600040101010101" pitchFamily="2" charset="-122"/>
              </a:rPr>
              <a:t>。理由：①活动具有仪式感，能鼓舞斗志，有自我激励与鼓励他人的效果；②活动能让同学们进一步审视自己的目标，使目标更明确；③张贴活动能督促计划的落实，提醒自己及时省察是否踏踏实实、有条不紊地完成计划。</a:t>
            </a:r>
          </a:p>
        </p:txBody>
      </p:sp>
      <p:sp>
        <p:nvSpPr>
          <p:cNvPr id="4" name="文本框 3">
            <a:extLst>
              <a:ext uri="{FF2B5EF4-FFF2-40B4-BE49-F238E27FC236}">
                <a16:creationId xmlns:a16="http://schemas.microsoft.com/office/drawing/2014/main" id="{D41EC536-9B39-4FBE-AE5B-27D06C534582}"/>
              </a:ext>
            </a:extLst>
          </p:cNvPr>
          <p:cNvSpPr txBox="1"/>
          <p:nvPr/>
        </p:nvSpPr>
        <p:spPr>
          <a:xfrm>
            <a:off x="489627" y="4009387"/>
            <a:ext cx="10719071" cy="1938992"/>
          </a:xfrm>
          <a:prstGeom prst="rect">
            <a:avLst/>
          </a:prstGeom>
          <a:noFill/>
        </p:spPr>
        <p:txBody>
          <a:bodyPr wrap="square" rtlCol="0">
            <a:spAutoFit/>
          </a:bodyPr>
          <a:lstStyle/>
          <a:p>
            <a:r>
              <a:rPr lang="en-US" altLang="zh-CN" sz="2400" b="1">
                <a:latin typeface="华文仿宋" panose="02010600040101010101" pitchFamily="2" charset="-122"/>
                <a:ea typeface="华文仿宋" panose="02010600040101010101" pitchFamily="2" charset="-122"/>
              </a:rPr>
              <a:t>【</a:t>
            </a:r>
            <a:r>
              <a:rPr lang="zh-CN" altLang="en-US" sz="2400" b="1">
                <a:latin typeface="华文仿宋" panose="02010600040101010101" pitchFamily="2" charset="-122"/>
                <a:ea typeface="华文仿宋" panose="02010600040101010101" pitchFamily="2" charset="-122"/>
              </a:rPr>
              <a:t>答案示例二</a:t>
            </a:r>
            <a:r>
              <a:rPr lang="en-US" altLang="zh-CN" sz="2400" b="1">
                <a:latin typeface="华文仿宋" panose="02010600040101010101" pitchFamily="2" charset="-122"/>
                <a:ea typeface="华文仿宋" panose="02010600040101010101" pitchFamily="2" charset="-122"/>
              </a:rPr>
              <a:t>】</a:t>
            </a:r>
          </a:p>
          <a:p>
            <a:r>
              <a:rPr lang="en-US" altLang="zh-CN" sz="2400" b="1">
                <a:solidFill>
                  <a:srgbClr val="FF0000"/>
                </a:solidFill>
                <a:latin typeface="华文仿宋" panose="02010600040101010101" pitchFamily="2" charset="-122"/>
                <a:ea typeface="华文仿宋" panose="02010600040101010101" pitchFamily="2" charset="-122"/>
              </a:rPr>
              <a:t>       </a:t>
            </a:r>
            <a:r>
              <a:rPr lang="zh-CN" altLang="en-US" sz="2400" b="1">
                <a:solidFill>
                  <a:srgbClr val="FF0000"/>
                </a:solidFill>
                <a:latin typeface="华文仿宋" panose="02010600040101010101" pitchFamily="2" charset="-122"/>
                <a:ea typeface="华文仿宋" panose="02010600040101010101" pitchFamily="2" charset="-122"/>
              </a:rPr>
              <a:t>我不支持这个建议。</a:t>
            </a:r>
            <a:r>
              <a:rPr lang="zh-CN" altLang="en-US" sz="2400" b="1">
                <a:latin typeface="华文仿宋" panose="02010600040101010101" pitchFamily="2" charset="-122"/>
                <a:ea typeface="华文仿宋" panose="02010600040101010101" pitchFamily="2" charset="-122"/>
              </a:rPr>
              <a:t>理由</a:t>
            </a:r>
            <a:r>
              <a:rPr lang="en-US" altLang="zh-CN" sz="2400" b="1">
                <a:latin typeface="华文仿宋" panose="02010600040101010101" pitchFamily="2" charset="-122"/>
                <a:ea typeface="华文仿宋" panose="02010600040101010101" pitchFamily="2" charset="-122"/>
              </a:rPr>
              <a:t>:①</a:t>
            </a:r>
            <a:r>
              <a:rPr lang="zh-CN" altLang="en-US" sz="2400" b="1">
                <a:latin typeface="华文仿宋" panose="02010600040101010101" pitchFamily="2" charset="-122"/>
                <a:ea typeface="华文仿宋" panose="02010600040101010101" pitchFamily="2" charset="-122"/>
              </a:rPr>
              <a:t>这样会加剧考前紧张心理，有可能制造部分同学的竞争矛盾。②部分同学的目标不够契合实际</a:t>
            </a:r>
            <a:r>
              <a:rPr lang="en-US" altLang="zh-CN" sz="2400" b="1">
                <a:latin typeface="华文仿宋" panose="02010600040101010101" pitchFamily="2" charset="-122"/>
                <a:ea typeface="华文仿宋" panose="02010600040101010101" pitchFamily="2" charset="-122"/>
              </a:rPr>
              <a:t>,</a:t>
            </a:r>
            <a:r>
              <a:rPr lang="zh-CN" altLang="en-US" sz="2400" b="1">
                <a:latin typeface="华文仿宋" panose="02010600040101010101" pitchFamily="2" charset="-122"/>
                <a:ea typeface="华文仿宋" panose="02010600040101010101" pitchFamily="2" charset="-122"/>
              </a:rPr>
              <a:t>张贴后易强化与现实的错位</a:t>
            </a:r>
            <a:r>
              <a:rPr lang="en-US" altLang="zh-CN" sz="2400" b="1">
                <a:latin typeface="华文仿宋" panose="02010600040101010101" pitchFamily="2" charset="-122"/>
                <a:ea typeface="华文仿宋" panose="02010600040101010101" pitchFamily="2" charset="-122"/>
              </a:rPr>
              <a:t>,</a:t>
            </a:r>
            <a:r>
              <a:rPr lang="zh-CN" altLang="en-US" sz="2400" b="1">
                <a:latin typeface="华文仿宋" panose="02010600040101010101" pitchFamily="2" charset="-122"/>
                <a:ea typeface="华文仿宋" panose="02010600040101010101" pitchFamily="2" charset="-122"/>
              </a:rPr>
              <a:t>造成日后的心理阴影。③部分同学不能认真对待活动</a:t>
            </a:r>
            <a:r>
              <a:rPr lang="en-US" altLang="zh-CN" sz="2400" b="1">
                <a:latin typeface="华文仿宋" panose="02010600040101010101" pitchFamily="2" charset="-122"/>
                <a:ea typeface="华文仿宋" panose="02010600040101010101" pitchFamily="2" charset="-122"/>
              </a:rPr>
              <a:t>,</a:t>
            </a:r>
            <a:r>
              <a:rPr lang="zh-CN" altLang="en-US" sz="2400" b="1">
                <a:latin typeface="华文仿宋" panose="02010600040101010101" pitchFamily="2" charset="-122"/>
                <a:ea typeface="华文仿宋" panose="02010600040101010101" pitchFamily="2" charset="-122"/>
              </a:rPr>
              <a:t>使活动流于一种形式</a:t>
            </a:r>
            <a:r>
              <a:rPr lang="en-US" altLang="zh-CN" sz="2400" b="1">
                <a:latin typeface="华文仿宋" panose="02010600040101010101" pitchFamily="2" charset="-122"/>
                <a:ea typeface="华文仿宋" panose="02010600040101010101" pitchFamily="2" charset="-122"/>
              </a:rPr>
              <a:t>,</a:t>
            </a:r>
            <a:r>
              <a:rPr lang="zh-CN" altLang="en-US" sz="2400" b="1">
                <a:latin typeface="华文仿宋" panose="02010600040101010101" pitchFamily="2" charset="-122"/>
                <a:ea typeface="华文仿宋" panose="02010600040101010101" pitchFamily="2" charset="-122"/>
              </a:rPr>
              <a:t>有形式主义之嫌。④从个人角度看</a:t>
            </a:r>
            <a:r>
              <a:rPr lang="en-US" altLang="zh-CN" sz="2400" b="1">
                <a:latin typeface="华文仿宋" panose="02010600040101010101" pitchFamily="2" charset="-122"/>
                <a:ea typeface="华文仿宋" panose="02010600040101010101" pitchFamily="2" charset="-122"/>
              </a:rPr>
              <a:t>,</a:t>
            </a:r>
            <a:r>
              <a:rPr lang="zh-CN" altLang="en-US" sz="2400" b="1">
                <a:latin typeface="华文仿宋" panose="02010600040101010101" pitchFamily="2" charset="-122"/>
                <a:ea typeface="华文仿宋" panose="02010600040101010101" pitchFamily="2" charset="-122"/>
              </a:rPr>
              <a:t>挑战书属于隐私</a:t>
            </a:r>
            <a:r>
              <a:rPr lang="en-US" altLang="zh-CN" sz="2400" b="1">
                <a:latin typeface="华文仿宋" panose="02010600040101010101" pitchFamily="2" charset="-122"/>
                <a:ea typeface="华文仿宋" panose="02010600040101010101" pitchFamily="2" charset="-122"/>
              </a:rPr>
              <a:t>,</a:t>
            </a:r>
            <a:r>
              <a:rPr lang="zh-CN" altLang="en-US" sz="2400" b="1">
                <a:latin typeface="华文仿宋" panose="02010600040101010101" pitchFamily="2" charset="-122"/>
                <a:ea typeface="华文仿宋" panose="02010600040101010101" pitchFamily="2" charset="-122"/>
              </a:rPr>
              <a:t>不适宜公示</a:t>
            </a:r>
            <a:r>
              <a:rPr lang="zh-CN" altLang="en-US" sz="2400" b="1"/>
              <a:t>。</a:t>
            </a:r>
          </a:p>
        </p:txBody>
      </p:sp>
      <p:pic>
        <p:nvPicPr>
          <p:cNvPr id="5" name="图片 4">
            <a:extLst>
              <a:ext uri="{FF2B5EF4-FFF2-40B4-BE49-F238E27FC236}">
                <a16:creationId xmlns:a16="http://schemas.microsoft.com/office/drawing/2014/main" id="{A7D8932B-BDC2-414E-8996-9677E2D3C4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2758" y="4815191"/>
            <a:ext cx="2111664" cy="2042809"/>
          </a:xfrm>
          <a:prstGeom prst="rect">
            <a:avLst/>
          </a:prstGeom>
        </p:spPr>
      </p:pic>
    </p:spTree>
    <p:extLst>
      <p:ext uri="{BB962C8B-B14F-4D97-AF65-F5344CB8AC3E}">
        <p14:creationId xmlns:p14="http://schemas.microsoft.com/office/powerpoint/2010/main" val="1861406860"/>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4" name="Text Box 4"/>
          <p:cNvSpPr txBox="1">
            <a:spLocks noChangeArrowheads="1"/>
          </p:cNvSpPr>
          <p:nvPr/>
        </p:nvSpPr>
        <p:spPr bwMode="auto">
          <a:xfrm>
            <a:off x="544830" y="713105"/>
            <a:ext cx="8213090" cy="3599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a:latin typeface="华文新魏" panose="02010800040101010101" charset="-122"/>
                <a:ea typeface="华文新魏" panose="02010800040101010101" charset="-122"/>
                <a:cs typeface="华文新魏" panose="02010800040101010101" charset="-122"/>
              </a:rPr>
              <a:t>阅读下面的图文材料，根据要求答题。（</a:t>
            </a:r>
            <a:r>
              <a:rPr lang="en-US" altLang="zh-CN" sz="3200" b="1">
                <a:latin typeface="华文新魏" panose="02010800040101010101" charset="-122"/>
                <a:ea typeface="华文新魏" panose="02010800040101010101" charset="-122"/>
                <a:cs typeface="华文新魏" panose="02010800040101010101" charset="-122"/>
              </a:rPr>
              <a:t>5</a:t>
            </a:r>
            <a:r>
              <a:rPr lang="zh-CN" altLang="en-US" sz="3200" b="1">
                <a:latin typeface="华文新魏" panose="02010800040101010101" charset="-122"/>
                <a:ea typeface="华文新魏" panose="02010800040101010101" charset="-122"/>
                <a:cs typeface="华文新魏" panose="02010800040101010101" charset="-122"/>
              </a:rPr>
              <a:t>分）</a:t>
            </a:r>
            <a:endParaRPr lang="zh-CN" altLang="en-US" sz="2800" b="1"/>
          </a:p>
          <a:p>
            <a:r>
              <a:rPr lang="zh-CN" altLang="en-US" sz="2800" b="1"/>
              <a:t>   </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中国社科院社会学研究所近日发布</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中国社会心态研究报告（</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2012—2013</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。报告披露，目前中国社会人与人之间的信任度有所下降，受调查者中，超过七成人不敢相信陌生人。人们对广告、房地产、食品及药品制造、旅游和餐饮等行业的信任度最低。</a:t>
            </a:r>
          </a:p>
          <a:p>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1</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）就材料中的现象谈谈你的看法。（不少于</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50</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字）（</a:t>
            </a:r>
            <a:r>
              <a:rPr lang="en-US" altLang="zh-CN" sz="2800" b="1">
                <a:solidFill>
                  <a:schemeClr val="tx1"/>
                </a:solidFill>
                <a:latin typeface="黑体" panose="02010609060101010101" pitchFamily="49" charset="-122"/>
                <a:ea typeface="黑体" panose="02010609060101010101" pitchFamily="49" charset="-122"/>
                <a:cs typeface="黑体" panose="02010609060101010101" pitchFamily="49" charset="-122"/>
              </a:rPr>
              <a:t>3</a:t>
            </a:r>
            <a:r>
              <a:rPr lang="zh-CN" altLang="en-US" sz="2800" b="1">
                <a:solidFill>
                  <a:schemeClr val="tx1"/>
                </a:solidFill>
                <a:latin typeface="黑体" panose="02010609060101010101" pitchFamily="49" charset="-122"/>
                <a:ea typeface="黑体" panose="02010609060101010101" pitchFamily="49" charset="-122"/>
                <a:cs typeface="黑体" panose="02010609060101010101" pitchFamily="49" charset="-122"/>
              </a:rPr>
              <a:t>分）</a:t>
            </a:r>
          </a:p>
        </p:txBody>
      </p:sp>
      <p:pic>
        <p:nvPicPr>
          <p:cNvPr id="76805" name="Picture 5"/>
          <p:cNvPicPr>
            <a:picLocks noChangeAspect="1" noChangeArrowheads="1"/>
          </p:cNvPicPr>
          <p:nvPr/>
        </p:nvPicPr>
        <p:blipFill>
          <a:blip r:embed="rId2">
            <a:extLst>
              <a:ext uri="{28A0092B-C50C-407E-A947-70E740481C1C}">
                <a14:useLocalDpi xmlns:a14="http://schemas.microsoft.com/office/drawing/2010/main" val="0"/>
              </a:ext>
            </a:extLst>
          </a:blip>
          <a:srcRect l="4123"/>
          <a:stretch>
            <a:fillRect/>
          </a:stretch>
        </p:blipFill>
        <p:spPr bwMode="auto">
          <a:xfrm>
            <a:off x="8899525" y="425450"/>
            <a:ext cx="3292475" cy="3528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6" name="Text Box 6"/>
          <p:cNvSpPr txBox="1">
            <a:spLocks noChangeArrowheads="1"/>
          </p:cNvSpPr>
          <p:nvPr/>
        </p:nvSpPr>
        <p:spPr bwMode="auto">
          <a:xfrm>
            <a:off x="750570" y="4312920"/>
            <a:ext cx="10690225" cy="181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b="1"/>
              <a:t>         </a:t>
            </a:r>
            <a:r>
              <a:rPr lang="zh-CN" altLang="en-US" sz="2800" b="1"/>
              <a:t>答案示例：材料中的现象揭示出当今社会存在的信任危机，</a:t>
            </a:r>
            <a:r>
              <a:rPr lang="zh-CN" altLang="en-US" sz="2800" b="1">
                <a:solidFill>
                  <a:srgbClr val="FF0000"/>
                </a:solidFill>
              </a:rPr>
              <a:t>（指出观点）</a:t>
            </a:r>
            <a:r>
              <a:rPr lang="zh-CN" altLang="en-US" sz="2800" b="1"/>
              <a:t>这是由于人们缺少诚信所致，</a:t>
            </a:r>
            <a:r>
              <a:rPr lang="zh-CN" altLang="en-US" sz="2800" b="1">
                <a:solidFill>
                  <a:srgbClr val="FF0000"/>
                </a:solidFill>
              </a:rPr>
              <a:t>（分析原因）</a:t>
            </a:r>
            <a:r>
              <a:rPr lang="zh-CN" altLang="en-US" sz="2800" b="1"/>
              <a:t>所以在生活中我们要讲诚信，守承诺，努力营造相互信任的社会风气。</a:t>
            </a:r>
            <a:r>
              <a:rPr lang="zh-CN" altLang="en-US" sz="2800" b="1">
                <a:solidFill>
                  <a:srgbClr val="FF0000"/>
                </a:solidFill>
              </a:rPr>
              <a:t>（提出做法）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653888" y="734970"/>
            <a:ext cx="4339650" cy="646331"/>
          </a:xfrm>
          <a:prstGeom prst="rect">
            <a:avLst/>
          </a:prstGeom>
          <a:solidFill>
            <a:srgbClr val="FFFF00"/>
          </a:solidFill>
        </p:spPr>
        <p:txBody>
          <a:bodyPr wrap="none" rtlCol="0">
            <a:spAutoFit/>
          </a:bodyPr>
          <a:lstStyle/>
          <a:p>
            <a:r>
              <a:rPr lang="zh-CN" altLang="en-US" sz="3600" b="1">
                <a:solidFill>
                  <a:srgbClr val="FF0000"/>
                </a:solidFill>
              </a:rPr>
              <a:t>“谈看法”答题思路</a:t>
            </a:r>
          </a:p>
        </p:txBody>
      </p:sp>
      <p:sp>
        <p:nvSpPr>
          <p:cNvPr id="4" name="文本框 3"/>
          <p:cNvSpPr txBox="1"/>
          <p:nvPr/>
        </p:nvSpPr>
        <p:spPr>
          <a:xfrm>
            <a:off x="1632437" y="1756763"/>
            <a:ext cx="11176634" cy="1631216"/>
          </a:xfrm>
          <a:prstGeom prst="rect">
            <a:avLst/>
          </a:prstGeom>
          <a:noFill/>
        </p:spPr>
        <p:txBody>
          <a:bodyPr wrap="square" rtlCol="0" anchor="t">
            <a:spAutoFit/>
          </a:bodyPr>
          <a:lstStyle/>
          <a:p>
            <a:r>
              <a:rPr lang="zh-CN" altLang="en-US" sz="2800" b="1"/>
              <a:t>第一步：</a:t>
            </a:r>
            <a:r>
              <a:rPr lang="zh-CN" altLang="en-US" sz="2800" b="1">
                <a:solidFill>
                  <a:srgbClr val="FF0000"/>
                </a:solidFill>
              </a:rPr>
              <a:t>表达观点：</a:t>
            </a:r>
            <a:endParaRPr lang="en-US" altLang="zh-CN" sz="2800" b="1">
              <a:solidFill>
                <a:srgbClr val="FF0000"/>
              </a:solidFill>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1.材料中直接给出对于题干这句话的观点，那么我们就可以直接进行抄写;</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2.在材料中没有直接的表述，那就要根据材料围绕这句话进行总结;</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3.材料中是双观点的时候，不要只采取一方观点，而是双方观点都要采纳。</a:t>
            </a:r>
          </a:p>
        </p:txBody>
      </p:sp>
      <p:sp>
        <p:nvSpPr>
          <p:cNvPr id="5" name="文本框 4"/>
          <p:cNvSpPr txBox="1"/>
          <p:nvPr/>
        </p:nvSpPr>
        <p:spPr>
          <a:xfrm>
            <a:off x="1632437" y="3976254"/>
            <a:ext cx="10952480" cy="521970"/>
          </a:xfrm>
          <a:prstGeom prst="rect">
            <a:avLst/>
          </a:prstGeom>
          <a:noFill/>
        </p:spPr>
        <p:txBody>
          <a:bodyPr wrap="square" rtlCol="0" anchor="t">
            <a:spAutoFit/>
          </a:bodyPr>
          <a:lstStyle/>
          <a:p>
            <a:r>
              <a:rPr lang="zh-CN" altLang="en-US" sz="2800" b="1"/>
              <a:t>第二步：</a:t>
            </a:r>
            <a:r>
              <a:rPr lang="zh-CN" altLang="en-US" sz="2800" b="1">
                <a:solidFill>
                  <a:srgbClr val="FF0000"/>
                </a:solidFill>
              </a:rPr>
              <a:t>多角度分析</a:t>
            </a:r>
            <a:r>
              <a:rPr lang="zh-CN" altLang="en-US" sz="2800" b="1"/>
              <a:t>，</a:t>
            </a:r>
            <a:r>
              <a:rPr lang="zh-CN" altLang="en-US" sz="2400"/>
              <a:t>分析出问题、原因、影响、对策等</a:t>
            </a:r>
          </a:p>
        </p:txBody>
      </p:sp>
      <p:sp>
        <p:nvSpPr>
          <p:cNvPr id="6" name="文本框 5"/>
          <p:cNvSpPr txBox="1"/>
          <p:nvPr/>
        </p:nvSpPr>
        <p:spPr>
          <a:xfrm>
            <a:off x="1632437" y="5007645"/>
            <a:ext cx="10346786" cy="1260475"/>
          </a:xfrm>
          <a:prstGeom prst="rect">
            <a:avLst/>
          </a:prstGeom>
          <a:noFill/>
        </p:spPr>
        <p:txBody>
          <a:bodyPr wrap="square" rtlCol="0" anchor="t">
            <a:spAutoFit/>
          </a:bodyPr>
          <a:lstStyle/>
          <a:p>
            <a:r>
              <a:rPr lang="zh-CN" altLang="en-US" sz="2800" b="1"/>
              <a:t>第三步：</a:t>
            </a:r>
            <a:r>
              <a:rPr lang="zh-CN" altLang="en-US" sz="2800" b="1">
                <a:solidFill>
                  <a:srgbClr val="FF0000"/>
                </a:solidFill>
              </a:rPr>
              <a:t>总结观点或提出对策</a:t>
            </a:r>
            <a:r>
              <a:rPr lang="zh-CN" altLang="en-US" sz="2800" b="1"/>
              <a:t>，</a:t>
            </a:r>
            <a:r>
              <a:rPr lang="zh-CN" altLang="en-US" sz="2400"/>
              <a:t>适当提1-2条比较宏观的对策解决问题，放在答案的最后;若没有问题，没有对策，但是有总结性的意义表述，可以将意义放在结尾。</a:t>
            </a:r>
          </a:p>
        </p:txBody>
      </p:sp>
      <p:pic>
        <p:nvPicPr>
          <p:cNvPr id="7" name="图片 6">
            <a:extLst>
              <a:ext uri="{FF2B5EF4-FFF2-40B4-BE49-F238E27FC236}">
                <a16:creationId xmlns:a16="http://schemas.microsoft.com/office/drawing/2014/main" id="{3BB91A41-279F-4BC3-AD3B-800F158F2F8D}"/>
              </a:ext>
            </a:extLst>
          </p:cNvPr>
          <p:cNvPicPr>
            <a:picLocks noChangeAspect="1"/>
          </p:cNvPicPr>
          <p:nvPr/>
        </p:nvPicPr>
        <p:blipFill>
          <a:blip r:embed="rId2"/>
          <a:stretch>
            <a:fillRect/>
          </a:stretch>
        </p:blipFill>
        <p:spPr>
          <a:xfrm>
            <a:off x="-152400" y="14309"/>
            <a:ext cx="1784837" cy="3881120"/>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201420" y="654685"/>
            <a:ext cx="9788525" cy="4831080"/>
          </a:xfrm>
          <a:prstGeom prst="rect">
            <a:avLst/>
          </a:prstGeom>
          <a:noFill/>
        </p:spPr>
        <p:txBody>
          <a:bodyPr wrap="square">
            <a:spAutoFit/>
          </a:bodyPr>
          <a:lstStyle/>
          <a:p>
            <a:r>
              <a:rPr lang="zh-CN" altLang="en-US" sz="2800" b="0" i="0">
                <a:solidFill>
                  <a:srgbClr val="191919"/>
                </a:solidFill>
                <a:effectLst/>
                <a:latin typeface="PingFang SC"/>
              </a:rPr>
              <a:t>表达观点时基本有三种表达方式：</a:t>
            </a:r>
            <a:endParaRPr lang="en-US" altLang="zh-CN" sz="2800" b="0" i="0">
              <a:solidFill>
                <a:srgbClr val="191919"/>
              </a:solidFill>
              <a:effectLst/>
              <a:latin typeface="PingFang SC"/>
            </a:endParaRPr>
          </a:p>
          <a:p>
            <a:r>
              <a:rPr lang="zh-CN" altLang="en-US" sz="2800" b="0" i="0">
                <a:solidFill>
                  <a:srgbClr val="191919"/>
                </a:solidFill>
                <a:effectLst/>
                <a:latin typeface="PingFang SC"/>
              </a:rPr>
              <a:t>     第一，这种观点是正确的，也可使用同义表达，比如</a:t>
            </a:r>
            <a:r>
              <a:rPr lang="zh-CN" altLang="en-US" sz="2800" b="0" i="0">
                <a:solidFill>
                  <a:srgbClr val="FF0000"/>
                </a:solidFill>
                <a:effectLst/>
                <a:latin typeface="PingFang SC"/>
              </a:rPr>
              <a:t>支持、赞同、理解、很重要</a:t>
            </a:r>
            <a:r>
              <a:rPr lang="zh-CN" altLang="en-US" sz="2800" b="0" i="0">
                <a:solidFill>
                  <a:srgbClr val="191919"/>
                </a:solidFill>
                <a:effectLst/>
                <a:latin typeface="PingFang SC"/>
              </a:rPr>
              <a:t>等；</a:t>
            </a:r>
            <a:endParaRPr lang="en-US" altLang="zh-CN" sz="2800" b="0" i="0">
              <a:solidFill>
                <a:srgbClr val="191919"/>
              </a:solidFill>
              <a:effectLst/>
              <a:latin typeface="PingFang SC"/>
            </a:endParaRPr>
          </a:p>
          <a:p>
            <a:r>
              <a:rPr lang="zh-CN" altLang="en-US" sz="2800" b="0" i="0">
                <a:solidFill>
                  <a:srgbClr val="191919"/>
                </a:solidFill>
                <a:effectLst/>
                <a:latin typeface="PingFang SC"/>
              </a:rPr>
              <a:t>     第二，这种观点是错误的，我们也可以使用</a:t>
            </a:r>
            <a:r>
              <a:rPr lang="zh-CN" altLang="en-US" sz="2800" b="0" i="0">
                <a:solidFill>
                  <a:srgbClr val="FF0000"/>
                </a:solidFill>
                <a:effectLst/>
                <a:latin typeface="PingFang SC"/>
              </a:rPr>
              <a:t>片面、偏激、不科学、不支持、反对、存在</a:t>
            </a:r>
            <a:r>
              <a:rPr lang="en-US" altLang="zh-CN" sz="2800" b="0" i="0">
                <a:solidFill>
                  <a:srgbClr val="FF0000"/>
                </a:solidFill>
                <a:effectLst/>
                <a:latin typeface="PingFang SC"/>
              </a:rPr>
              <a:t>……</a:t>
            </a:r>
            <a:r>
              <a:rPr lang="zh-CN" altLang="en-US" sz="2800" b="0" i="0">
                <a:solidFill>
                  <a:srgbClr val="FF0000"/>
                </a:solidFill>
                <a:effectLst/>
                <a:latin typeface="PingFang SC"/>
              </a:rPr>
              <a:t>问题</a:t>
            </a:r>
            <a:r>
              <a:rPr lang="zh-CN" altLang="en-US" sz="2800" b="0" i="0">
                <a:solidFill>
                  <a:srgbClr val="191919"/>
                </a:solidFill>
                <a:effectLst/>
                <a:latin typeface="PingFang SC"/>
              </a:rPr>
              <a:t>等相关词语来表述；</a:t>
            </a:r>
            <a:endParaRPr lang="en-US" altLang="zh-CN" sz="2800" b="0" i="0">
              <a:solidFill>
                <a:srgbClr val="191919"/>
              </a:solidFill>
              <a:effectLst/>
              <a:latin typeface="PingFang SC"/>
            </a:endParaRPr>
          </a:p>
          <a:p>
            <a:r>
              <a:rPr lang="zh-CN" altLang="en-US" sz="2800" b="0" i="0">
                <a:solidFill>
                  <a:srgbClr val="191919"/>
                </a:solidFill>
                <a:effectLst/>
                <a:latin typeface="PingFang SC"/>
              </a:rPr>
              <a:t>     第三种类型就是观点是部分正确的或者是不完全正确，</a:t>
            </a:r>
            <a:r>
              <a:rPr lang="zh-CN" altLang="en-US" sz="2800" b="0" i="0">
                <a:solidFill>
                  <a:srgbClr val="FF0000"/>
                </a:solidFill>
                <a:effectLst/>
                <a:latin typeface="PingFang SC"/>
              </a:rPr>
              <a:t>我们就需要辩证看待</a:t>
            </a:r>
            <a:r>
              <a:rPr lang="zh-CN" altLang="en-US" sz="2800" b="0" i="0">
                <a:solidFill>
                  <a:srgbClr val="191919"/>
                </a:solidFill>
                <a:effectLst/>
                <a:latin typeface="PingFang SC"/>
              </a:rPr>
              <a:t>。在这里需要特别注意一点的是，如果题目中明确要求判断正误时，我们必须要写出对或错，对观点或（社会现象）需要进行解释时，我们需要结合材料对其进行简单解释，如果材料中没有解释时，我们可以根据自己的理解进行简单阐述。</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1930" y="263892"/>
            <a:ext cx="3416320" cy="646331"/>
          </a:xfrm>
          <a:prstGeom prst="rect">
            <a:avLst/>
          </a:prstGeom>
          <a:solidFill>
            <a:srgbClr val="FFFF00"/>
          </a:solidFill>
        </p:spPr>
        <p:txBody>
          <a:bodyPr wrap="none" rtlCol="0">
            <a:spAutoFit/>
          </a:bodyPr>
          <a:lstStyle/>
          <a:p>
            <a:r>
              <a:rPr lang="zh-CN" altLang="en-US" sz="3600" b="1">
                <a:solidFill>
                  <a:srgbClr val="FF0000"/>
                </a:solidFill>
              </a:rPr>
              <a:t>题型三：评价题</a:t>
            </a:r>
          </a:p>
        </p:txBody>
      </p:sp>
      <p:sp>
        <p:nvSpPr>
          <p:cNvPr id="3" name="文本框 2"/>
          <p:cNvSpPr txBox="1"/>
          <p:nvPr/>
        </p:nvSpPr>
        <p:spPr>
          <a:xfrm>
            <a:off x="1668145" y="1369060"/>
            <a:ext cx="8856345" cy="645160"/>
          </a:xfrm>
          <a:prstGeom prst="rect">
            <a:avLst/>
          </a:prstGeom>
          <a:noFill/>
        </p:spPr>
        <p:txBody>
          <a:bodyPr wrap="square" rtlCol="0" anchor="t">
            <a:spAutoFit/>
          </a:bodyPr>
          <a:lstStyle/>
          <a:p>
            <a:r>
              <a:rPr lang="zh-CN" altLang="en-US" sz="3600" b="1">
                <a:latin typeface="微软雅黑" panose="020b0503020204020204" pitchFamily="34" charset="-122"/>
                <a:ea typeface="微软雅黑" panose="020b0503020204020204" pitchFamily="34" charset="-122"/>
              </a:rPr>
              <a:t>评价：</a:t>
            </a:r>
            <a:r>
              <a:rPr lang="zh-CN" altLang="en-US" sz="2800">
                <a:latin typeface="华文新魏" panose="02010800040101010101" charset="-122"/>
                <a:ea typeface="华文新魏" panose="02010800040101010101" charset="-122"/>
              </a:rPr>
              <a:t>指对一件事或人物进行判断、分析后的结论。</a:t>
            </a:r>
          </a:p>
        </p:txBody>
      </p:sp>
      <p:sp>
        <p:nvSpPr>
          <p:cNvPr id="4" name="文本框 3"/>
          <p:cNvSpPr txBox="1"/>
          <p:nvPr/>
        </p:nvSpPr>
        <p:spPr>
          <a:xfrm>
            <a:off x="3057930" y="2921168"/>
            <a:ext cx="4608366" cy="1015663"/>
          </a:xfrm>
          <a:prstGeom prst="rect">
            <a:avLst/>
          </a:prstGeom>
          <a:noFill/>
        </p:spPr>
        <p:txBody>
          <a:bodyPr wrap="square" rtlCol="0">
            <a:spAutoFit/>
          </a:bodyPr>
          <a:lstStyle/>
          <a:p>
            <a:pPr algn="l"/>
            <a:r>
              <a:rPr lang="zh-CN" altLang="en-US" sz="3200" b="1">
                <a:solidFill>
                  <a:srgbClr val="FF0000"/>
                </a:solidFill>
                <a:latin typeface="华文仿宋" panose="02010600040101010101" pitchFamily="2" charset="-122"/>
                <a:ea typeface="华文仿宋" panose="02010600040101010101" pitchFamily="2" charset="-122"/>
              </a:rPr>
              <a:t>评事      评画       评人</a:t>
            </a:r>
            <a:endParaRPr lang="en-US" altLang="zh-CN" sz="3200" b="1">
              <a:solidFill>
                <a:srgbClr val="FF0000"/>
              </a:solidFill>
              <a:latin typeface="华文仿宋" panose="02010600040101010101" pitchFamily="2" charset="-122"/>
              <a:ea typeface="华文仿宋" panose="02010600040101010101" pitchFamily="2" charset="-122"/>
            </a:endParaRPr>
          </a:p>
          <a:p>
            <a:pPr algn="l"/>
            <a:endParaRPr lang="zh-CN" altLang="en-US" sz="2800">
              <a:latin typeface="华文新魏" panose="02010800040101010101" charset="-122"/>
              <a:ea typeface="华文新魏" panose="02010800040101010101" charset="-122"/>
            </a:endParaRPr>
          </a:p>
        </p:txBody>
      </p:sp>
      <p:pic>
        <p:nvPicPr>
          <p:cNvPr id="7" name="图片 6">
            <a:extLst>
              <a:ext uri="{FF2B5EF4-FFF2-40B4-BE49-F238E27FC236}">
                <a16:creationId xmlns:a16="http://schemas.microsoft.com/office/drawing/2014/main" id="{3FE71DCE-BF69-4E5C-8629-11332EEE43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7052" y="4326919"/>
            <a:ext cx="3595457" cy="2420110"/>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2"/>
          <p:cNvSpPr>
            <a:spLocks noChangeArrowheads="1"/>
          </p:cNvSpPr>
          <p:nvPr/>
        </p:nvSpPr>
        <p:spPr bwMode="auto">
          <a:xfrm>
            <a:off x="1627541" y="831701"/>
            <a:ext cx="1025970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ctr" latinLnBrk="0" hangingPunct="0">
              <a:lnSpc>
                <a:spcPct val="100000"/>
              </a:lnSpc>
              <a:spcBef>
                <a:spcPct val="0"/>
              </a:spcBef>
              <a:spcAft>
                <a:spcPct val="0"/>
              </a:spcAft>
              <a:buClrTx/>
              <a:buSzTx/>
              <a:buFontTx/>
              <a:buNone/>
            </a:pPr>
            <a:r>
              <a:rPr kumimoji="0" lang="en-US" altLang="zh-CN" sz="2400" b="0" i="0" u="none" strike="noStrike" cap="none" normalizeH="0" baseline="0">
                <a:ln>
                  <a:noFill/>
                </a:ln>
                <a:solidFill>
                  <a:srgbClr val="FF0000"/>
                </a:solidFill>
                <a:effectLst/>
                <a:latin typeface="Time New Romans" charset="0"/>
                <a:ea typeface="Time New Romans" charset="0"/>
                <a:cs typeface="宋体" panose="02010600030101010101" pitchFamily="2" charset="-122"/>
              </a:rPr>
              <a:t>【P102</a:t>
            </a:r>
            <a:r>
              <a:rPr kumimoji="0" lang="zh-CN" altLang="en-US" sz="2400" b="0" i="0" u="none" strike="noStrike" cap="none" normalizeH="0" baseline="0">
                <a:ln>
                  <a:noFill/>
                </a:ln>
                <a:solidFill>
                  <a:srgbClr val="FF0000"/>
                </a:solidFill>
                <a:effectLst/>
                <a:latin typeface="Time New Romans" charset="0"/>
                <a:ea typeface="Time New Romans" charset="0"/>
                <a:cs typeface="宋体" panose="02010600030101010101" pitchFamily="2" charset="-122"/>
              </a:rPr>
              <a:t>（</a:t>
            </a:r>
            <a:r>
              <a:rPr kumimoji="0" lang="en-US" altLang="zh-CN" sz="2400" b="0" i="0" u="none" strike="noStrike" cap="none" normalizeH="0" baseline="0">
                <a:ln>
                  <a:noFill/>
                </a:ln>
                <a:solidFill>
                  <a:srgbClr val="FF0000"/>
                </a:solidFill>
                <a:effectLst/>
                <a:latin typeface="Time New Romans" charset="0"/>
                <a:ea typeface="Time New Romans" charset="0"/>
                <a:cs typeface="宋体" panose="02010600030101010101" pitchFamily="2" charset="-122"/>
              </a:rPr>
              <a:t>2019</a:t>
            </a:r>
            <a:r>
              <a:rPr kumimoji="0" lang="zh-CN" altLang="en-US" sz="2400" b="0" i="0" u="none" strike="noStrike" cap="none" normalizeH="0" baseline="0">
                <a:ln>
                  <a:noFill/>
                </a:ln>
                <a:solidFill>
                  <a:srgbClr val="FF0000"/>
                </a:solidFill>
                <a:effectLst/>
                <a:latin typeface="Time New Romans" charset="0"/>
                <a:ea typeface="Time New Romans" charset="0"/>
                <a:cs typeface="宋体" panose="02010600030101010101" pitchFamily="2" charset="-122"/>
              </a:rPr>
              <a:t>浙江）</a:t>
            </a:r>
            <a:r>
              <a:rPr kumimoji="0" lang="en-US" altLang="zh-CN" sz="2400" b="0" i="0" u="none" strike="noStrike" cap="none" normalizeH="0" baseline="0">
                <a:ln>
                  <a:noFill/>
                </a:ln>
                <a:solidFill>
                  <a:srgbClr val="FF0000"/>
                </a:solidFill>
                <a:effectLst/>
                <a:latin typeface="Time New Romans" charset="0"/>
                <a:ea typeface="Time New Romans" charset="0"/>
                <a:cs typeface="宋体" panose="02010600030101010101" pitchFamily="2" charset="-122"/>
              </a:rPr>
              <a:t>】6.</a:t>
            </a:r>
            <a:r>
              <a:rPr kumimoji="0" lang="zh-CN" altLang="en-US" sz="2400" b="0" i="0" u="none" strike="noStrike" cap="none" normalizeH="0" baseline="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阅读下面某社区“红色议事厅”工作流程图，根据要求完成题目。</a:t>
            </a:r>
            <a:endParaRPr kumimoji="0" lang="zh-CN" altLang="en-US" b="0" i="0" u="none" strike="noStrike" cap="none" normalizeH="0" baseline="0">
              <a:ln>
                <a:noFill/>
              </a:ln>
              <a:solidFill>
                <a:srgbClr val="FF0000"/>
              </a:solidFill>
              <a:effectLst/>
            </a:endParaRPr>
          </a:p>
        </p:txBody>
      </p:sp>
      <p:pic>
        <p:nvPicPr>
          <p:cNvPr id="1025" name="图片 3" descr="学科网(www.zxxk.com)--教育资源门户，提供试卷、教案、课件、论文、素材以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4758" y="1697979"/>
            <a:ext cx="6096676" cy="346204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343581" y="1970061"/>
            <a:ext cx="5438776"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ctr" latinLnBrk="0" hangingPunct="0">
              <a:lnSpc>
                <a:spcPct val="100000"/>
              </a:lnSpc>
              <a:spcBef>
                <a:spcPct val="0"/>
              </a:spcBef>
              <a:spcAft>
                <a:spcPct val="0"/>
              </a:spcAft>
              <a:buClrTx/>
              <a:buSzTx/>
              <a:buFontTx/>
              <a:buNone/>
            </a:pPr>
            <a:r>
              <a:rPr kumimoji="0" lang="zh-CN" altLang="zh-CN" sz="2400" b="1" i="0" u="none" strike="noStrike" cap="none" normalizeH="0" baseline="0">
                <a:ln>
                  <a:noFill/>
                </a:ln>
                <a:solidFill>
                  <a:srgbClr val="000000"/>
                </a:solidFill>
                <a:effectLst/>
                <a:latin typeface="仿宋" panose="02010609060101010101" pitchFamily="49" charset="-122"/>
                <a:ea typeface="仿宋" panose="02010609060101010101" pitchFamily="49" charset="-122"/>
                <a:cs typeface="宋体" panose="02010600030101010101" pitchFamily="2" charset="-122"/>
              </a:rPr>
              <a:t>【注】两代表一委员：党代表、人大代表和政协委员。</a:t>
            </a:r>
            <a:endParaRPr kumimoji="0" lang="zh-CN" altLang="zh-CN" b="1" i="0" u="none" strike="noStrike" cap="none" normalizeH="0" baseline="0">
              <a:ln>
                <a:noFill/>
              </a:ln>
              <a:solidFill>
                <a:schemeClr val="tx1"/>
              </a:solidFill>
              <a:effectLst/>
              <a:latin typeface="仿宋" panose="02010609060101010101" pitchFamily="49" charset="-122"/>
              <a:ea typeface="仿宋" panose="02010609060101010101" pitchFamily="49" charset="-122"/>
            </a:endParaRPr>
          </a:p>
          <a:p>
            <a:pPr marL="0" marR="0" lvl="0" indent="0" algn="l" defTabSz="914400" rtl="0" eaLnBrk="0" fontAlgn="ctr" latinLnBrk="0" hangingPunct="0">
              <a:lnSpc>
                <a:spcPct val="100000"/>
              </a:lnSpc>
              <a:spcBef>
                <a:spcPct val="0"/>
              </a:spcBef>
              <a:spcAft>
                <a:spcPct val="0"/>
              </a:spcAft>
              <a:buClrTx/>
              <a:buSzTx/>
              <a:buFontTx/>
              <a:buNone/>
            </a:pPr>
            <a:r>
              <a:rPr kumimoji="0" lang="zh-CN" altLang="zh-CN"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r>
              <a:rPr kumimoji="0" lang="zh-CN" altLang="en-US"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）用一句话概括“红色议事厅”工作职能，不超过</a:t>
            </a:r>
            <a:r>
              <a:rPr kumimoji="0" lang="en-US" altLang="zh-CN"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15</a:t>
            </a:r>
            <a:r>
              <a:rPr kumimoji="0" lang="zh-CN" altLang="en-US"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个字。（</a:t>
            </a:r>
            <a:r>
              <a:rPr kumimoji="0" lang="en-US" altLang="zh-CN"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2</a:t>
            </a:r>
            <a:r>
              <a:rPr kumimoji="0" lang="zh-CN" altLang="en-US"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分）</a:t>
            </a:r>
            <a:endParaRPr kumimoji="0" lang="zh-CN" altLang="en-US" b="1" i="0" u="none" strike="noStrike" cap="none" normalizeH="0" baseline="0">
              <a:ln>
                <a:noFill/>
              </a:ln>
              <a:solidFill>
                <a:schemeClr val="tx1"/>
              </a:solidFill>
              <a:effectLst/>
            </a:endParaRPr>
          </a:p>
          <a:p>
            <a:pPr marL="0" marR="0" lvl="0" indent="0" algn="l" defTabSz="914400" rtl="0" eaLnBrk="0" fontAlgn="ctr" latinLnBrk="0" hangingPunct="0">
              <a:lnSpc>
                <a:spcPct val="100000"/>
              </a:lnSpc>
              <a:spcBef>
                <a:spcPct val="0"/>
              </a:spcBef>
              <a:spcAft>
                <a:spcPct val="0"/>
              </a:spcAft>
              <a:buClrTx/>
              <a:buSzTx/>
              <a:buFontTx/>
              <a:buNone/>
            </a:pPr>
            <a:r>
              <a:rPr kumimoji="0" lang="zh-CN" altLang="en-US"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2</a:t>
            </a:r>
            <a:r>
              <a:rPr kumimoji="0" lang="zh-CN" altLang="en-US"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cap="none" normalizeH="0" baseline="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从“为老百姓办实事”角度评价“红色议事厅”工作机制。</a:t>
            </a:r>
            <a:r>
              <a:rPr kumimoji="0" lang="zh-CN" altLang="en-US"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要求：体现流程图主要内容，语言简明、准确，不超过</a:t>
            </a:r>
            <a:r>
              <a:rPr kumimoji="0" lang="en-US" altLang="zh-CN"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80</a:t>
            </a:r>
            <a:r>
              <a:rPr kumimoji="0" lang="zh-CN" altLang="en-US"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字。（</a:t>
            </a:r>
            <a:r>
              <a:rPr kumimoji="0" lang="en-US" altLang="zh-CN"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4</a:t>
            </a:r>
            <a:r>
              <a:rPr kumimoji="0" lang="zh-CN" altLang="en-US" sz="2400" b="1" i="0" u="none" strike="noStrike" cap="none" normalizeH="0" baseline="0">
                <a:ln>
                  <a:noFill/>
                </a:ln>
                <a:solidFill>
                  <a:srgbClr val="000000"/>
                </a:solidFill>
                <a:effectLst/>
                <a:latin typeface="宋体" panose="02010600030101010101" pitchFamily="2" charset="-122"/>
                <a:ea typeface="宋体" panose="02010600030101010101" pitchFamily="2" charset="-122"/>
                <a:cs typeface="宋体" panose="02010600030101010101" pitchFamily="2" charset="-122"/>
              </a:rPr>
              <a:t>分）</a:t>
            </a:r>
            <a:endParaRPr kumimoji="0" lang="zh-CN" altLang="en-US" sz="4800" b="1" i="0" u="none" strike="noStrike" cap="none" normalizeH="0" baseline="0">
              <a:ln>
                <a:noFill/>
              </a:ln>
              <a:solidFill>
                <a:schemeClr val="tx1"/>
              </a:solidFill>
              <a:effectLst/>
              <a:latin typeface="Arial" panose="020b0604020202020204" pitchFamily="34" charset="0"/>
            </a:endParaRPr>
          </a:p>
        </p:txBody>
      </p:sp>
      <p:sp>
        <p:nvSpPr>
          <p:cNvPr id="2" name="文本框 1"/>
          <p:cNvSpPr txBox="1"/>
          <p:nvPr/>
        </p:nvSpPr>
        <p:spPr>
          <a:xfrm>
            <a:off x="4775150" y="151260"/>
            <a:ext cx="1524776" cy="646331"/>
          </a:xfrm>
          <a:prstGeom prst="rect">
            <a:avLst/>
          </a:prstGeom>
          <a:solidFill>
            <a:srgbClr val="FFFF00"/>
          </a:solidFill>
        </p:spPr>
        <p:txBody>
          <a:bodyPr wrap="none" rtlCol="0">
            <a:spAutoFit/>
          </a:bodyPr>
          <a:lstStyle/>
          <a:p>
            <a:r>
              <a:rPr lang="zh-CN" altLang="en-US" sz="3600" b="1">
                <a:solidFill>
                  <a:srgbClr val="FF0000"/>
                </a:solidFill>
              </a:rPr>
              <a:t>评    事</a:t>
            </a:r>
          </a:p>
        </p:txBody>
      </p:sp>
      <p:pic>
        <p:nvPicPr>
          <p:cNvPr id="6" name="图片 5">
            <a:extLst>
              <a:ext uri="{FF2B5EF4-FFF2-40B4-BE49-F238E27FC236}">
                <a16:creationId xmlns:a16="http://schemas.microsoft.com/office/drawing/2014/main" id="{7BCA2EB4-5548-4C86-BFF6-4FD5D283E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5578" y="4637638"/>
            <a:ext cx="2111664" cy="2042809"/>
          </a:xfrm>
          <a:prstGeom prst="rect">
            <a:avLst/>
          </a:prstGeom>
        </p:spPr>
      </p:pic>
      <p:pic>
        <p:nvPicPr>
          <p:cNvPr id="7" name="图片 6">
            <a:extLst>
              <a:ext uri="{FF2B5EF4-FFF2-40B4-BE49-F238E27FC236}">
                <a16:creationId xmlns:a16="http://schemas.microsoft.com/office/drawing/2014/main" id="{03462822-C17A-4E14-B2E5-AC755B0BABB8}"/>
              </a:ext>
            </a:extLst>
          </p:cNvPr>
          <p:cNvPicPr>
            <a:picLocks noChangeAspect="1"/>
          </p:cNvPicPr>
          <p:nvPr/>
        </p:nvPicPr>
        <p:blipFill>
          <a:blip r:embed="rId4"/>
          <a:stretch>
            <a:fillRect/>
          </a:stretch>
        </p:blipFill>
        <p:spPr>
          <a:xfrm>
            <a:off x="-152400" y="14309"/>
            <a:ext cx="1856913" cy="3881120"/>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2"/>
          <p:cNvSpPr>
            <a:spLocks noChangeArrowheads="1"/>
          </p:cNvSpPr>
          <p:nvPr/>
        </p:nvSpPr>
        <p:spPr bwMode="auto">
          <a:xfrm>
            <a:off x="1310495" y="100603"/>
            <a:ext cx="1088150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ctr"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Time New Romans" charset="0"/>
                <a:ea typeface="Time New Romans" charset="0"/>
                <a:cs typeface="宋体" panose="02010600030101010101" pitchFamily="2" charset="-122"/>
              </a:rPr>
              <a:t>6.</a:t>
            </a:r>
            <a:r>
              <a:rPr kumimoji="0" lang="zh-CN" altLang="en-US" sz="24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阅读下面某社区“红色议事厅”工作流程图，根据要求完成题目。（</a:t>
            </a:r>
            <a:r>
              <a:rPr kumimoji="0" lang="en-US" altLang="zh-CN" sz="24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2019</a:t>
            </a:r>
            <a:r>
              <a:rPr kumimoji="0" lang="zh-CN" altLang="en-US" sz="24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年）</a:t>
            </a: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pic>
        <p:nvPicPr>
          <p:cNvPr id="1025" name="图片 3" descr="学科网(www.zxxk.com)--教育资源门户，提供试卷、教案、课件、论文、素材以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8631" y="744402"/>
            <a:ext cx="5287050" cy="300228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096000" y="1109394"/>
            <a:ext cx="543877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ctr"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400" b="1"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宋体" panose="02010600030101010101" pitchFamily="2" charset="-122"/>
              </a:rPr>
              <a:t>从“为老百姓办实事”角度评价“红色议事厅”工作机制。</a:t>
            </a:r>
            <a:r>
              <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要求：体现流程图主要内容，语言简明、准确，不超过</a:t>
            </a:r>
            <a:r>
              <a:rPr kumimoji="0" lang="en-US" altLang="zh-CN"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80</a:t>
            </a:r>
            <a:r>
              <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字。（</a:t>
            </a:r>
            <a:r>
              <a:rPr kumimoji="0" lang="en-US" altLang="zh-CN"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4</a:t>
            </a:r>
            <a:r>
              <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rPr>
              <a:t>分）</a:t>
            </a:r>
            <a:endParaRPr kumimoji="0" lang="zh-CN" altLang="en-US" sz="4800" b="1"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
        <p:nvSpPr>
          <p:cNvPr id="8" name="文本框 7"/>
          <p:cNvSpPr txBox="1"/>
          <p:nvPr/>
        </p:nvSpPr>
        <p:spPr>
          <a:xfrm>
            <a:off x="428625" y="4225707"/>
            <a:ext cx="8667751" cy="1754326"/>
          </a:xfrm>
          <a:prstGeom prst="rect">
            <a:avLst/>
          </a:prstGeom>
          <a:noFill/>
          <a:ln>
            <a:solidFill>
              <a:schemeClr val="accent1"/>
            </a:solidFill>
          </a:ln>
        </p:spPr>
        <p:txBody>
          <a:bodyPr wrap="square">
            <a:spAutoFit/>
          </a:bodyPr>
          <a:lstStyle/>
          <a:p>
            <a:pPr marL="0" marR="0" lvl="0" indent="0" algn="l" defTabSz="914400" rtl="0" eaLnBrk="1" fontAlgn="ctr" latinLnBrk="0" hangingPunct="1">
              <a:lnSpc>
                <a:spcPct val="150000"/>
              </a:lnSpc>
              <a:spcBef>
                <a:spcPct val="0"/>
              </a:spcBef>
              <a:spcAft>
                <a:spcPct val="0"/>
              </a:spcAft>
              <a:buClrTx/>
              <a:buSzTx/>
              <a:buFontTx/>
              <a:buNone/>
              <a:defRPr/>
            </a:pPr>
            <a:r>
              <a:rPr kumimoji="0" lang="zh-CN"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①</a:t>
            </a:r>
            <a:r>
              <a:rPr kumimoji="0" lang="zh-CN"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难事来自民意，很务实；</a:t>
            </a:r>
            <a:endParaRPr kumimoji="0" lang="en-US"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ctr" latinLnBrk="0" hangingPunct="1">
              <a:lnSpc>
                <a:spcPct val="150000"/>
              </a:lnSpc>
              <a:spcBef>
                <a:spcPct val="0"/>
              </a:spcBef>
              <a:spcAft>
                <a:spcPct val="0"/>
              </a:spcAft>
              <a:buClrTx/>
              <a:buSzTx/>
              <a:buFontTx/>
              <a:buNone/>
              <a:defRPr/>
            </a:pPr>
            <a:r>
              <a:rPr kumimoji="0" lang="en-US"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②</a:t>
            </a:r>
            <a:r>
              <a:rPr kumimoji="0" lang="zh-CN"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协调相关部门、人员解决难事，很切实；</a:t>
            </a:r>
            <a:endParaRPr kumimoji="0" lang="en-US"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ctr" latinLnBrk="0" hangingPunct="1">
              <a:lnSpc>
                <a:spcPct val="150000"/>
              </a:lnSpc>
              <a:spcBef>
                <a:spcPct val="0"/>
              </a:spcBef>
              <a:spcAft>
                <a:spcPct val="0"/>
              </a:spcAft>
              <a:buClrTx/>
              <a:buSzTx/>
              <a:buFontTx/>
              <a:buNone/>
              <a:defRPr/>
            </a:pPr>
            <a:r>
              <a:rPr kumimoji="0" lang="en-US"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③</a:t>
            </a:r>
            <a:r>
              <a:rPr kumimoji="0" lang="zh-CN"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既有</a:t>
            </a:r>
            <a:r>
              <a:rPr kumimoji="0" lang="en-US"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两代表一委员</a:t>
            </a:r>
            <a:r>
              <a:rPr kumimoji="0" lang="en-US"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zh-CN" sz="24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监督，又有群众反馈及回访，能落实。</a:t>
            </a:r>
          </a:p>
        </p:txBody>
      </p:sp>
      <p:sp>
        <p:nvSpPr>
          <p:cNvPr id="7" name="文本框 6"/>
          <p:cNvSpPr txBox="1"/>
          <p:nvPr/>
        </p:nvSpPr>
        <p:spPr>
          <a:xfrm>
            <a:off x="4948576" y="2744456"/>
            <a:ext cx="4585949" cy="523220"/>
          </a:xfrm>
          <a:prstGeom prst="rect">
            <a:avLst/>
          </a:prstGeom>
          <a:noFill/>
        </p:spPr>
        <p:txBody>
          <a:bodyPr wrap="square">
            <a:spAutoFit/>
          </a:bodyPr>
          <a:lstStyle/>
          <a:p>
            <a:r>
              <a:rPr kumimoji="0" lang="en-US" altLang="zh-CN" sz="28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zh-CN" sz="28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红色议事厅</a:t>
            </a:r>
            <a:r>
              <a:rPr kumimoji="0" lang="en-US" altLang="zh-CN" sz="28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zh-CN" sz="2800" b="1" i="0" u="none" strike="noStrike" kern="1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宋体" panose="02010600030101010101" pitchFamily="2" charset="-122"/>
              </a:rPr>
              <a:t>工作很实在。</a:t>
            </a:r>
            <a:endParaRPr lang="zh-CN" altLang="en-US" sz="2800"/>
          </a:p>
        </p:txBody>
      </p:sp>
      <p:sp>
        <p:nvSpPr>
          <p:cNvPr id="3" name="文本框 2"/>
          <p:cNvSpPr txBox="1"/>
          <p:nvPr/>
        </p:nvSpPr>
        <p:spPr>
          <a:xfrm>
            <a:off x="9725023" y="3006066"/>
            <a:ext cx="902811" cy="523220"/>
          </a:xfrm>
          <a:prstGeom prst="rect">
            <a:avLst/>
          </a:prstGeom>
          <a:solidFill>
            <a:srgbClr val="FFCCFF"/>
          </a:solidFill>
          <a:ln>
            <a:solidFill>
              <a:srgbClr val="FF0000"/>
            </a:solidFill>
          </a:ln>
        </p:spPr>
        <p:txBody>
          <a:bodyPr wrap="none" rtlCol="0">
            <a:spAutoFit/>
          </a:bodyPr>
          <a:lstStyle/>
          <a:p>
            <a:r>
              <a:rPr lang="zh-CN" altLang="en-US" sz="2800" b="1"/>
              <a:t>总评</a:t>
            </a:r>
          </a:p>
        </p:txBody>
      </p:sp>
      <p:sp>
        <p:nvSpPr>
          <p:cNvPr id="9" name="文本框 8"/>
          <p:cNvSpPr txBox="1"/>
          <p:nvPr/>
        </p:nvSpPr>
        <p:spPr>
          <a:xfrm>
            <a:off x="9725024" y="5082591"/>
            <a:ext cx="902811" cy="523220"/>
          </a:xfrm>
          <a:prstGeom prst="rect">
            <a:avLst/>
          </a:prstGeom>
          <a:solidFill>
            <a:srgbClr val="FFCCFF"/>
          </a:solidFill>
          <a:ln>
            <a:solidFill>
              <a:srgbClr val="FF0000"/>
            </a:solidFill>
          </a:ln>
        </p:spPr>
        <p:txBody>
          <a:bodyPr wrap="none" rtlCol="0">
            <a:spAutoFit/>
          </a:bodyPr>
          <a:lstStyle/>
          <a:p>
            <a:r>
              <a:rPr lang="zh-CN" altLang="en-US" sz="2800" b="1"/>
              <a:t>分评</a:t>
            </a:r>
          </a:p>
        </p:txBody>
      </p:sp>
      <p:sp>
        <p:nvSpPr>
          <p:cNvPr id="2" name="箭头: 下 1">
            <a:extLst>
              <a:ext uri="{FF2B5EF4-FFF2-40B4-BE49-F238E27FC236}">
                <a16:creationId xmlns:a16="http://schemas.microsoft.com/office/drawing/2014/main" id="{4271C2F0-8A32-4793-BCF6-AC65EE539B81}"/>
              </a:ext>
            </a:extLst>
          </p:cNvPr>
          <p:cNvSpPr/>
          <p:nvPr/>
        </p:nvSpPr>
        <p:spPr>
          <a:xfrm>
            <a:off x="9958925" y="3823215"/>
            <a:ext cx="435006" cy="96544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3AEA7A85-4D39-4B59-9922-EB0BF1FD86A1}"/>
              </a:ext>
            </a:extLst>
          </p:cNvPr>
          <p:cNvPicPr>
            <a:picLocks noChangeAspect="1"/>
          </p:cNvPicPr>
          <p:nvPr/>
        </p:nvPicPr>
        <p:blipFill>
          <a:blip r:embed="rId3"/>
          <a:stretch>
            <a:fillRect/>
          </a:stretch>
        </p:blipFill>
        <p:spPr>
          <a:xfrm>
            <a:off x="-152400" y="14309"/>
            <a:ext cx="1784837" cy="38811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2"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3"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1"/>
      <p:bldP spid="3" grpId="2"/>
      <p:bldP spid="9" grpId="3"/>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p:cNvSpPr>
            <a:spLocks noChangeArrowheads="1"/>
          </p:cNvSpPr>
          <p:nvPr/>
        </p:nvSpPr>
        <p:spPr bwMode="auto">
          <a:xfrm>
            <a:off x="-70614" y="600840"/>
            <a:ext cx="1190752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a:ln>
                  <a:noFill/>
                </a:ln>
                <a:solidFill>
                  <a:srgbClr val="FF0000"/>
                </a:solidFill>
                <a:effectLst/>
                <a:latin typeface="华文仿宋" panose="02010600040101010101" pitchFamily="2" charset="-122"/>
                <a:ea typeface="华文仿宋" panose="02010600040101010101" pitchFamily="2" charset="-122"/>
                <a:cs typeface="Calibri" panose="020f0502020204030204" pitchFamily="34" charset="0"/>
              </a:rPr>
              <a:t>【P102    (2011</a:t>
            </a:r>
            <a:r>
              <a:rPr kumimoji="0" lang="zh-CN" altLang="en-US" sz="2400" b="1" i="0" u="none" strike="noStrike" cap="none" normalizeH="0" baseline="0">
                <a:ln>
                  <a:noFill/>
                </a:ln>
                <a:solidFill>
                  <a:srgbClr val="FF0000"/>
                </a:solidFill>
                <a:effectLst/>
                <a:latin typeface="华文仿宋" panose="02010600040101010101" pitchFamily="2" charset="-122"/>
                <a:ea typeface="华文仿宋" panose="02010600040101010101" pitchFamily="2" charset="-122"/>
                <a:cs typeface="Calibri" panose="020f0502020204030204" pitchFamily="34" charset="0"/>
              </a:rPr>
              <a:t>浙江）</a:t>
            </a:r>
            <a:r>
              <a:rPr kumimoji="0" lang="en-US" altLang="zh-CN" sz="2400" b="1" i="0" u="none" strike="noStrike" cap="none" normalizeH="0" baseline="0">
                <a:ln>
                  <a:noFill/>
                </a:ln>
                <a:solidFill>
                  <a:srgbClr val="FF0000"/>
                </a:solidFill>
                <a:effectLst/>
                <a:latin typeface="华文仿宋" panose="02010600040101010101" pitchFamily="2" charset="-122"/>
                <a:ea typeface="华文仿宋" panose="02010600040101010101" pitchFamily="2" charset="-122"/>
                <a:cs typeface="Calibri" panose="020f0502020204030204" pitchFamily="34" charset="0"/>
              </a:rPr>
              <a:t>】7. </a:t>
            </a:r>
            <a:r>
              <a:rPr kumimoji="0" lang="zh-CN" altLang="en-US" sz="2400" b="1" i="0" u="none" strike="noStrike" cap="none" normalizeH="0" baseline="0">
                <a:ln>
                  <a:noFill/>
                </a:ln>
                <a:solidFill>
                  <a:srgbClr val="FF0000"/>
                </a:solidFill>
                <a:effectLst/>
                <a:latin typeface="华文仿宋" panose="02010600040101010101" pitchFamily="2" charset="-122"/>
                <a:ea typeface="华文仿宋" panose="02010600040101010101" pitchFamily="2" charset="-122"/>
                <a:cs typeface="Calibri" panose="020f0502020204030204" pitchFamily="34" charset="0"/>
              </a:rPr>
              <a:t>请看以下图文材料，根据要求答题。（</a:t>
            </a:r>
            <a:r>
              <a:rPr kumimoji="0" lang="en-US" altLang="zh-CN" sz="2400" b="1" i="0" u="none" strike="noStrike" cap="none" normalizeH="0" baseline="0">
                <a:ln>
                  <a:noFill/>
                </a:ln>
                <a:solidFill>
                  <a:srgbClr val="FF0000"/>
                </a:solidFill>
                <a:effectLst/>
                <a:latin typeface="华文仿宋" panose="02010600040101010101" pitchFamily="2" charset="-122"/>
                <a:ea typeface="华文仿宋" panose="02010600040101010101" pitchFamily="2" charset="-122"/>
                <a:cs typeface="Calibri" panose="020f0502020204030204" pitchFamily="34" charset="0"/>
              </a:rPr>
              <a:t>5</a:t>
            </a:r>
            <a:r>
              <a:rPr kumimoji="0" lang="zh-CN" altLang="en-US" sz="2400" b="1" i="0" u="none" strike="noStrike" cap="none" normalizeH="0" baseline="0">
                <a:ln>
                  <a:noFill/>
                </a:ln>
                <a:solidFill>
                  <a:srgbClr val="FF0000"/>
                </a:solidFill>
                <a:effectLst/>
                <a:latin typeface="华文仿宋" panose="02010600040101010101" pitchFamily="2" charset="-122"/>
                <a:ea typeface="华文仿宋" panose="02010600040101010101" pitchFamily="2" charset="-122"/>
                <a:cs typeface="Calibri" panose="020f0502020204030204" pitchFamily="34" charset="0"/>
              </a:rPr>
              <a:t>分）</a:t>
            </a:r>
            <a:endParaRPr kumimoji="0" lang="zh-CN" altLang="en-US" b="1" i="0" u="none" strike="noStrike" cap="none" normalizeH="0" baseline="0">
              <a:ln>
                <a:noFill/>
              </a:ln>
              <a:solidFill>
                <a:srgbClr val="FF0000"/>
              </a:solidFill>
              <a:effectLst/>
              <a:latin typeface="华文仿宋" panose="02010600040101010101" pitchFamily="2" charset="-122"/>
              <a:ea typeface="华文仿宋" panose="0201060004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a:ln>
                  <a:noFill/>
                </a:ln>
                <a:solidFill>
                  <a:schemeClr val="tx1"/>
                </a:solidFill>
                <a:effectLst/>
                <a:latin typeface="Calibri" panose="020f0502020204030204" pitchFamily="34" charset="0"/>
                <a:ea typeface="仿宋_GB2312" charset="-122"/>
                <a:cs typeface="Calibri" panose="020f0502020204030204" pitchFamily="34" charset="0"/>
              </a:rPr>
              <a:t>          由于人类不必要的装饰需要，全球象牙贸易恣意蔓延，</a:t>
            </a:r>
            <a:r>
              <a:rPr kumimoji="0" lang="en-US" altLang="zh-CN" sz="2000" b="0" i="0" u="none" strike="noStrike" cap="none" normalizeH="0" baseline="0">
                <a:ln>
                  <a:noFill/>
                </a:ln>
                <a:solidFill>
                  <a:schemeClr val="tx1"/>
                </a:solidFill>
                <a:effectLst/>
                <a:latin typeface="Calibri" panose="020f0502020204030204" pitchFamily="34" charset="0"/>
                <a:ea typeface="仿宋_GB2312" charset="-122"/>
                <a:cs typeface="Calibri" panose="020f0502020204030204" pitchFamily="34" charset="0"/>
              </a:rPr>
              <a:t>100</a:t>
            </a:r>
            <a:r>
              <a:rPr kumimoji="0" lang="zh-CN" altLang="en-US" sz="2000" b="0" i="0" u="none" strike="noStrike" cap="none" normalizeH="0" baseline="0">
                <a:ln>
                  <a:noFill/>
                </a:ln>
                <a:solidFill>
                  <a:schemeClr val="tx1"/>
                </a:solidFill>
                <a:effectLst/>
                <a:latin typeface="Calibri" panose="020f0502020204030204" pitchFamily="34" charset="0"/>
                <a:ea typeface="仿宋_GB2312" charset="-122"/>
                <a:cs typeface="Calibri" panose="020f0502020204030204" pitchFamily="34" charset="0"/>
              </a:rPr>
              <a:t>多万只大象因此失去了生命。</a:t>
            </a:r>
            <a:endParaRPr kumimoji="0" lang="zh-CN" altLang="en-US" sz="2000" b="0" i="0" u="none" strike="noStrike" cap="none" normalizeH="0" baseline="0">
              <a:ln>
                <a:noFill/>
              </a:ln>
              <a:solidFill>
                <a:schemeClr val="tx1"/>
              </a:solidFill>
              <a:effectLst/>
            </a:endParaRPr>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400" y="1377078"/>
            <a:ext cx="4532808" cy="354846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4612640" y="1372547"/>
            <a:ext cx="703072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3333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33375" algn="l" defTabSz="914400" rtl="0" eaLnBrk="0" fontAlgn="base" latinLnBrk="0" hangingPunct="0">
              <a:lnSpc>
                <a:spcPct val="100000"/>
              </a:lnSpc>
              <a:spcBef>
                <a:spcPct val="0"/>
              </a:spcBef>
              <a:spcAft>
                <a:spcPct val="0"/>
              </a:spcAft>
              <a:buClrTx/>
              <a:buSzTx/>
              <a:buFontTx/>
              <a:buNone/>
            </a:pPr>
            <a:r>
              <a:rPr kumimoji="0" lang="zh-CN" altLang="zh-CN" sz="20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0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0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）根据所提供的材料，设计一句放在画面上方的广告宣传语，形成一则完整的公益广告。要求：鲜明地表达广告主旨，有号召力；不超过</a:t>
            </a:r>
            <a:r>
              <a:rPr kumimoji="0" lang="en-US" altLang="zh-CN" sz="20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15</a:t>
            </a:r>
            <a:r>
              <a:rPr kumimoji="0" lang="zh-CN" altLang="en-US" sz="20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字。（</a:t>
            </a:r>
            <a:r>
              <a:rPr kumimoji="0" lang="en-US" altLang="zh-CN" sz="20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2000" b="1" i="0" u="none" strike="noStrike" cap="none" normalizeH="0" baseline="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分）</a:t>
            </a:r>
            <a:endParaRPr kumimoji="0" lang="zh-CN" altLang="en-US" sz="2000" b="1" i="0" u="none" strike="noStrike" cap="none" normalizeH="0" baseline="0">
              <a:ln>
                <a:noFill/>
              </a:ln>
              <a:solidFill>
                <a:schemeClr val="tx1"/>
              </a:solidFill>
              <a:effectLst/>
            </a:endParaRPr>
          </a:p>
          <a:p>
            <a:pPr marL="0" marR="0" lvl="0" indent="333375"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a:ln>
                  <a:noFill/>
                </a:ln>
                <a:solidFill>
                  <a:schemeClr val="tx1"/>
                </a:solidFill>
                <a:effectLst/>
                <a:latin typeface="Times New Roman" panose="02020603050405020304" pitchFamily="18" charset="0"/>
                <a:ea typeface="楷体_GB2312" charset="-122"/>
                <a:cs typeface="Times New Roman" panose="02020603050405020304" pitchFamily="18" charset="0"/>
              </a:rPr>
              <a:t>□□□□□□□□□□□□□□□</a:t>
            </a:r>
            <a:endParaRPr kumimoji="0" lang="en-US" altLang="zh-CN" sz="2000" b="0" i="0" u="none" strike="noStrike" cap="none" normalizeH="0" baseline="0">
              <a:ln>
                <a:noFill/>
              </a:ln>
              <a:solidFill>
                <a:schemeClr val="tx1"/>
              </a:solidFill>
              <a:effectLst/>
              <a:latin typeface="Times New Roman" panose="02020603050405020304" pitchFamily="18" charset="0"/>
              <a:ea typeface="楷体_GB2312" charset="-122"/>
              <a:cs typeface="Times New Roman" panose="02020603050405020304" pitchFamily="18" charset="0"/>
            </a:endParaRPr>
          </a:p>
          <a:p>
            <a:pPr marL="0" marR="0" lvl="0" indent="333375"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a:ln>
                  <a:noFill/>
                </a:ln>
                <a:solidFill>
                  <a:schemeClr val="tx1"/>
                </a:solidFill>
                <a:effectLst/>
                <a:latin typeface="Times New Roman" panose="02020603050405020304" pitchFamily="18" charset="0"/>
                <a:ea typeface="楷体_GB2312" charset="-122"/>
                <a:cs typeface="Times New Roman" panose="02020603050405020304" pitchFamily="18" charset="0"/>
              </a:rPr>
              <a:t>（</a:t>
            </a:r>
            <a:r>
              <a:rPr kumimoji="0" lang="en-US" altLang="zh-CN" sz="2000" b="0" i="0" u="none" strike="noStrike" cap="none" normalizeH="0" baseline="0">
                <a:ln>
                  <a:noFill/>
                </a:ln>
                <a:solidFill>
                  <a:schemeClr val="tx1"/>
                </a:solidFill>
                <a:effectLst/>
                <a:latin typeface="Times New Roman" panose="02020603050405020304" pitchFamily="18" charset="0"/>
                <a:ea typeface="楷体_GB2312" charset="-122"/>
                <a:cs typeface="Times New Roman" panose="02020603050405020304" pitchFamily="18" charset="0"/>
              </a:rPr>
              <a:t>2</a:t>
            </a:r>
            <a:r>
              <a:rPr kumimoji="0" lang="zh-CN" altLang="en-US" sz="2000" b="0" i="0" u="none" strike="noStrike" cap="none" normalizeH="0" baseline="0">
                <a:ln>
                  <a:noFill/>
                </a:ln>
                <a:solidFill>
                  <a:schemeClr val="tx1"/>
                </a:solidFill>
                <a:effectLst/>
                <a:latin typeface="Times New Roman" panose="02020603050405020304" pitchFamily="18" charset="0"/>
                <a:ea typeface="楷体_GB2312" charset="-122"/>
                <a:cs typeface="Times New Roman" panose="02020603050405020304" pitchFamily="18" charset="0"/>
              </a:rPr>
              <a:t>）从这则公益广告的 图文特点出发，简要评价它的创意。（</a:t>
            </a:r>
            <a:r>
              <a:rPr kumimoji="0" lang="en-US" altLang="zh-CN" sz="2000" b="0" i="0" u="none" strike="noStrike" cap="none" normalizeH="0" baseline="0">
                <a:ln>
                  <a:noFill/>
                </a:ln>
                <a:solidFill>
                  <a:schemeClr val="tx1"/>
                </a:solidFill>
                <a:effectLst/>
                <a:latin typeface="Times New Roman" panose="02020603050405020304" pitchFamily="18" charset="0"/>
                <a:ea typeface="楷体_GB2312" charset="-122"/>
                <a:cs typeface="Times New Roman" panose="02020603050405020304" pitchFamily="18" charset="0"/>
              </a:rPr>
              <a:t>3</a:t>
            </a:r>
            <a:r>
              <a:rPr kumimoji="0" lang="zh-CN" altLang="en-US" sz="2000" b="0" i="0" u="none" strike="noStrike" cap="none" normalizeH="0" baseline="0">
                <a:ln>
                  <a:noFill/>
                </a:ln>
                <a:solidFill>
                  <a:schemeClr val="tx1"/>
                </a:solidFill>
                <a:effectLst/>
                <a:latin typeface="Times New Roman" panose="02020603050405020304" pitchFamily="18" charset="0"/>
                <a:ea typeface="楷体_GB2312" charset="-122"/>
                <a:cs typeface="Times New Roman" panose="02020603050405020304" pitchFamily="18" charset="0"/>
              </a:rPr>
              <a:t>分）</a:t>
            </a:r>
            <a:endParaRPr kumimoji="0" lang="en-US" altLang="zh-CN" sz="2000" b="0" i="0" u="none" strike="noStrike" cap="none" normalizeH="0" baseline="0">
              <a:ln>
                <a:noFill/>
              </a:ln>
              <a:solidFill>
                <a:schemeClr val="tx1"/>
              </a:solidFill>
              <a:effectLst/>
              <a:latin typeface="Times New Roman" panose="02020603050405020304" pitchFamily="18" charset="0"/>
              <a:ea typeface="楷体_GB2312" charset="-122"/>
              <a:cs typeface="Times New Roman" panose="02020603050405020304" pitchFamily="18" charset="0"/>
            </a:endParaRP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19050" cy="1905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2400" y="152400"/>
            <a:ext cx="19050" cy="19050"/>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p:cNvSpPr txBox="1"/>
          <p:nvPr/>
        </p:nvSpPr>
        <p:spPr>
          <a:xfrm>
            <a:off x="79832" y="4900678"/>
            <a:ext cx="4532808" cy="954107"/>
          </a:xfrm>
          <a:prstGeom prst="rect">
            <a:avLst/>
          </a:prstGeom>
          <a:noFill/>
        </p:spPr>
        <p:txBody>
          <a:bodyPr wrap="square">
            <a:spAutoFit/>
          </a:bodyPr>
          <a:lstStyle/>
          <a:p>
            <a:pPr algn="just"/>
            <a:r>
              <a:rPr lang="zh-CN" altLang="zh-CN" sz="2800" b="1" kern="100">
                <a:solidFill>
                  <a:srgbClr val="FF0000"/>
                </a:solidFill>
                <a:effectLst/>
                <a:latin typeface="+mj-ea"/>
                <a:ea typeface="+mj-ea"/>
                <a:cs typeface="Times New Roman" panose="02020603050405020304" pitchFamily="18" charset="0"/>
              </a:rPr>
              <a:t>（</a:t>
            </a:r>
            <a:r>
              <a:rPr lang="en-US" altLang="zh-CN" sz="2800" b="1" kern="100">
                <a:solidFill>
                  <a:srgbClr val="FF0000"/>
                </a:solidFill>
                <a:effectLst/>
                <a:latin typeface="+mj-ea"/>
                <a:ea typeface="+mj-ea"/>
                <a:cs typeface="Times New Roman" panose="02020603050405020304" pitchFamily="18" charset="0"/>
              </a:rPr>
              <a:t>1</a:t>
            </a:r>
            <a:r>
              <a:rPr lang="zh-CN" altLang="zh-CN" sz="2800" b="1" kern="100">
                <a:solidFill>
                  <a:srgbClr val="FF0000"/>
                </a:solidFill>
                <a:effectLst/>
                <a:latin typeface="+mj-ea"/>
                <a:ea typeface="+mj-ea"/>
                <a:cs typeface="Times New Roman" panose="02020603050405020304" pitchFamily="18" charset="0"/>
              </a:rPr>
              <a:t>）购买就等于杀我，对象牙制品说“不”！</a:t>
            </a:r>
            <a:endParaRPr lang="zh-CN" altLang="zh-CN" sz="2800" b="1" kern="100">
              <a:effectLst/>
              <a:latin typeface="+mj-ea"/>
              <a:ea typeface="+mj-ea"/>
              <a:cs typeface="Times New Roman" panose="02020603050405020304" pitchFamily="18" charset="0"/>
            </a:endParaRPr>
          </a:p>
        </p:txBody>
      </p:sp>
      <p:sp>
        <p:nvSpPr>
          <p:cNvPr id="14" name="文本框 13"/>
          <p:cNvSpPr txBox="1"/>
          <p:nvPr/>
        </p:nvSpPr>
        <p:spPr>
          <a:xfrm>
            <a:off x="4582567" y="3260492"/>
            <a:ext cx="7172960" cy="2369880"/>
          </a:xfrm>
          <a:prstGeom prst="rect">
            <a:avLst/>
          </a:prstGeom>
          <a:noFill/>
        </p:spPr>
        <p:txBody>
          <a:bodyPr wrap="square">
            <a:spAutoFit/>
          </a:bodyPr>
          <a:lstStyle/>
          <a:p>
            <a:pPr marL="266700" indent="-266700" algn="just"/>
            <a:r>
              <a:rPr lang="en-US" altLang="zh-CN" sz="2800" b="1" kern="100">
                <a:solidFill>
                  <a:srgbClr val="FF0000"/>
                </a:solidFill>
                <a:effectLst/>
                <a:latin typeface="+mj-ea"/>
                <a:ea typeface="+mj-ea"/>
                <a:cs typeface="Times New Roman" panose="02020603050405020304" pitchFamily="18" charset="0"/>
              </a:rPr>
              <a:t>     </a:t>
            </a:r>
            <a:r>
              <a:rPr lang="zh-CN" altLang="zh-CN" sz="2400" b="1" kern="100">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en-US" altLang="zh-CN" sz="2400" b="1" kern="100">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2</a:t>
            </a:r>
            <a:r>
              <a:rPr lang="zh-CN" altLang="zh-CN" sz="2400" b="1" kern="100">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en-US" altLang="zh-CN" sz="2400" b="1" kern="100">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400" b="1" kern="100">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答案示例</a:t>
            </a:r>
            <a:r>
              <a:rPr lang="en-US" altLang="zh-CN" sz="2400" b="1" kern="100">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p>
          <a:p>
            <a:pPr marL="266700" indent="-266700" algn="just"/>
            <a:r>
              <a:rPr lang="en-US" altLang="zh-CN" sz="2400" b="1" kern="100">
                <a:solidFill>
                  <a:srgbClr val="FF0000"/>
                </a:solidFill>
                <a:latin typeface="华文仿宋" panose="02010600040101010101" pitchFamily="2" charset="-122"/>
                <a:ea typeface="华文仿宋" panose="02010600040101010101" pitchFamily="2" charset="-122"/>
                <a:cs typeface="Times New Roman" panose="02020603050405020304" pitchFamily="18" charset="0"/>
              </a:rPr>
              <a:t>          </a:t>
            </a:r>
            <a:r>
              <a:rPr lang="zh-CN" altLang="zh-CN" sz="2400" b="1" kern="100">
                <a:effectLst/>
                <a:latin typeface="华文仿宋" panose="02010600040101010101" pitchFamily="2" charset="-122"/>
                <a:ea typeface="华文仿宋" panose="02010600040101010101" pitchFamily="2" charset="-122"/>
                <a:cs typeface="宋体" panose="02010600030101010101" pitchFamily="2" charset="-122"/>
              </a:rPr>
              <a:t>①</a:t>
            </a:r>
            <a:r>
              <a:rPr lang="zh-CN" altLang="zh-CN" sz="2400" b="1" kern="100">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人格化的表现方式</a:t>
            </a:r>
            <a:r>
              <a:rPr lang="zh-CN" altLang="zh-CN" sz="2400" b="1" kern="100">
                <a:effectLst/>
                <a:latin typeface="华文仿宋" panose="02010600040101010101" pitchFamily="2" charset="-122"/>
                <a:ea typeface="华文仿宋" panose="02010600040101010101" pitchFamily="2" charset="-122"/>
                <a:cs typeface="Times New Roman" panose="02020603050405020304" pitchFamily="18" charset="0"/>
              </a:rPr>
              <a:t>使整个公益广告打动人心，小象的话以孩子的口吻说出，不仅能引起人们的同情，还能促使人类反思自己的行为。</a:t>
            </a:r>
            <a:endParaRPr lang="en-US" altLang="zh-CN" sz="2400" b="1" kern="100">
              <a:effectLst/>
              <a:latin typeface="华文仿宋" panose="02010600040101010101" pitchFamily="2" charset="-122"/>
              <a:ea typeface="华文仿宋" panose="02010600040101010101" pitchFamily="2" charset="-122"/>
              <a:cs typeface="Times New Roman" panose="02020603050405020304" pitchFamily="18" charset="0"/>
            </a:endParaRPr>
          </a:p>
          <a:p>
            <a:pPr marL="266700" indent="-266700" algn="just"/>
            <a:r>
              <a:rPr lang="en-US" altLang="zh-CN" sz="2400" b="1" kern="100">
                <a:latin typeface="华文仿宋" panose="02010600040101010101" pitchFamily="2" charset="-122"/>
                <a:ea typeface="华文仿宋" panose="02010600040101010101" pitchFamily="2" charset="-122"/>
                <a:cs typeface="Times New Roman" panose="02020603050405020304" pitchFamily="18" charset="0"/>
              </a:rPr>
              <a:t>         </a:t>
            </a:r>
            <a:r>
              <a:rPr lang="zh-CN" altLang="zh-CN" sz="2400" b="1" kern="100">
                <a:effectLst/>
                <a:latin typeface="华文仿宋" panose="02010600040101010101" pitchFamily="2" charset="-122"/>
                <a:ea typeface="华文仿宋" panose="02010600040101010101" pitchFamily="2" charset="-122"/>
                <a:cs typeface="宋体" panose="02010600030101010101" pitchFamily="2" charset="-122"/>
              </a:rPr>
              <a:t>②</a:t>
            </a:r>
            <a:r>
              <a:rPr lang="zh-CN" altLang="zh-CN" sz="2400" b="1" kern="100">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构图简洁，</a:t>
            </a:r>
            <a:r>
              <a:rPr lang="zh-CN" altLang="zh-CN" sz="2400" b="1" kern="100">
                <a:effectLst/>
                <a:latin typeface="华文仿宋" panose="02010600040101010101" pitchFamily="2" charset="-122"/>
                <a:ea typeface="华文仿宋" panose="02010600040101010101" pitchFamily="2" charset="-122"/>
                <a:cs typeface="Times New Roman" panose="02020603050405020304" pitchFamily="18" charset="0"/>
              </a:rPr>
              <a:t>图片与文字搭配巧妙，能激发人们的联想</a:t>
            </a:r>
            <a:r>
              <a:rPr lang="en-US" altLang="zh-CN" sz="2400" b="1" kern="100">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400" b="1" kern="100">
                <a:effectLst/>
                <a:latin typeface="华文仿宋" panose="02010600040101010101" pitchFamily="2" charset="-122"/>
                <a:ea typeface="华文仿宋" panose="02010600040101010101" pitchFamily="2" charset="-122"/>
                <a:cs typeface="Times New Roman" panose="02020603050405020304" pitchFamily="18" charset="0"/>
              </a:rPr>
              <a:t>它们的未来将通向何方？</a:t>
            </a:r>
          </a:p>
        </p:txBody>
      </p:sp>
      <p:sp>
        <p:nvSpPr>
          <p:cNvPr id="4" name="文本框 3">
            <a:extLst>
              <a:ext uri="{FF2B5EF4-FFF2-40B4-BE49-F238E27FC236}">
                <a16:creationId xmlns:a16="http://schemas.microsoft.com/office/drawing/2014/main" id="{A95208AA-3540-4E4B-9C66-5A6CB30176D7}"/>
              </a:ext>
            </a:extLst>
          </p:cNvPr>
          <p:cNvSpPr txBox="1"/>
          <p:nvPr/>
        </p:nvSpPr>
        <p:spPr>
          <a:xfrm>
            <a:off x="5269742" y="5706956"/>
            <a:ext cx="5828683" cy="954107"/>
          </a:xfrm>
          <a:prstGeom prst="rect">
            <a:avLst/>
          </a:prstGeom>
          <a:solidFill>
            <a:schemeClr val="accent6">
              <a:lumMod val="40000"/>
              <a:lumOff val="60000"/>
            </a:schemeClr>
          </a:solidFill>
        </p:spPr>
        <p:txBody>
          <a:bodyPr wrap="square" rtlCol="0">
            <a:spAutoFit/>
          </a:bodyPr>
          <a:lstStyle/>
          <a:p>
            <a:r>
              <a:rPr lang="zh-CN" altLang="en-US" sz="2800">
                <a:solidFill>
                  <a:srgbClr val="FF0000"/>
                </a:solidFill>
              </a:rPr>
              <a:t>答题思路：</a:t>
            </a:r>
            <a:endParaRPr lang="en-US" altLang="zh-CN" sz="2800">
              <a:solidFill>
                <a:srgbClr val="FF0000"/>
              </a:solidFill>
            </a:endParaRPr>
          </a:p>
          <a:p>
            <a:r>
              <a:rPr lang="en-US" altLang="zh-CN" sz="2800">
                <a:solidFill>
                  <a:srgbClr val="FF0000"/>
                </a:solidFill>
              </a:rPr>
              <a:t>       </a:t>
            </a:r>
            <a:r>
              <a:rPr lang="zh-CN" altLang="en-US" sz="2800">
                <a:solidFill>
                  <a:srgbClr val="FF0000"/>
                </a:solidFill>
              </a:rPr>
              <a:t>构图要素、主题</a:t>
            </a:r>
            <a:r>
              <a:rPr lang="en-US" altLang="zh-CN" sz="2800">
                <a:solidFill>
                  <a:srgbClr val="FF0000"/>
                </a:solidFill>
              </a:rPr>
              <a:t>+</a:t>
            </a:r>
            <a:r>
              <a:rPr lang="zh-CN" altLang="en-US" sz="2800">
                <a:solidFill>
                  <a:srgbClr val="FF0000"/>
                </a:solidFill>
              </a:rPr>
              <a:t>手法、效果</a:t>
            </a:r>
          </a:p>
        </p:txBody>
      </p:sp>
      <p:sp>
        <p:nvSpPr>
          <p:cNvPr id="10" name="文本框 9">
            <a:extLst>
              <a:ext uri="{FF2B5EF4-FFF2-40B4-BE49-F238E27FC236}">
                <a16:creationId xmlns:a16="http://schemas.microsoft.com/office/drawing/2014/main" id="{313A1EED-BCFF-443B-97D6-B2297873126E}"/>
              </a:ext>
            </a:extLst>
          </p:cNvPr>
          <p:cNvSpPr txBox="1"/>
          <p:nvPr/>
        </p:nvSpPr>
        <p:spPr>
          <a:xfrm>
            <a:off x="4881682" y="-10446"/>
            <a:ext cx="1524776" cy="646331"/>
          </a:xfrm>
          <a:prstGeom prst="rect">
            <a:avLst/>
          </a:prstGeom>
          <a:solidFill>
            <a:srgbClr val="FFFF00"/>
          </a:solidFill>
        </p:spPr>
        <p:txBody>
          <a:bodyPr wrap="none" rtlCol="0">
            <a:spAutoFit/>
          </a:bodyPr>
          <a:lstStyle/>
          <a:p>
            <a:r>
              <a:rPr lang="zh-CN" altLang="en-US" sz="3600" b="1">
                <a:solidFill>
                  <a:srgbClr val="FF0000"/>
                </a:solidFill>
              </a:rPr>
              <a:t>评    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1"/>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21gztyws1.jpg" descr="id:2147488073;FounderCES">
            <a:extLst>
              <a:ext uri="{FF2B5EF4-FFF2-40B4-BE49-F238E27FC236}">
                <a16:creationId xmlns:a16="http://schemas.microsoft.com/office/drawing/2014/main" id="{B0E783D3-8FBB-41F1-BB95-CDC4E04687B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3982" y="969339"/>
            <a:ext cx="2370338" cy="2491462"/>
          </a:xfrm>
          <a:prstGeom prst="rect">
            <a:avLst/>
          </a:prstGeom>
          <a:noFill/>
          <a:extLst>
            <a:ext uri="{909E8E84-426E-40DD-AFC4-6F175D3DCCD1}">
              <a14:hiddenFill xmlns:a14="http://schemas.microsoft.com/office/drawing/2010/main">
                <a:solidFill>
                  <a:srgbClr val="FFFFFF"/>
                </a:solidFill>
              </a14:hiddenFill>
            </a:ext>
          </a:extLst>
        </p:spPr>
      </p:pic>
      <p:pic>
        <p:nvPicPr>
          <p:cNvPr id="1025" name="21gztyws2.jpg" descr="id:2147488080;FounderCES">
            <a:extLst>
              <a:ext uri="{FF2B5EF4-FFF2-40B4-BE49-F238E27FC236}">
                <a16:creationId xmlns:a16="http://schemas.microsoft.com/office/drawing/2014/main" id="{1DAD6C15-63F9-405C-B2D6-793D7D7F0F6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26344" y="1043125"/>
            <a:ext cx="3907116" cy="24835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357DC833-476D-4F46-B44B-125B68229BBC}"/>
              </a:ext>
            </a:extLst>
          </p:cNvPr>
          <p:cNvSpPr>
            <a:spLocks noChangeArrowheads="1"/>
          </p:cNvSpPr>
          <p:nvPr/>
        </p:nvSpPr>
        <p:spPr bwMode="auto">
          <a:xfrm>
            <a:off x="363982" y="138342"/>
            <a:ext cx="1111780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pP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【P102</a:t>
            </a:r>
            <a:r>
              <a:rPr lang="zh-CN" altLang="en-US"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    </a:t>
            </a: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(2020</a:t>
            </a:r>
            <a:r>
              <a:rPr lang="zh-CN" altLang="en-US"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浙江</a:t>
            </a: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,6)】</a:t>
            </a:r>
            <a:r>
              <a:rPr lang="zh-CN" altLang="en-US"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阅读下面宣传抗疫防疫的图片</a:t>
            </a: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a:t>
            </a:r>
            <a:r>
              <a:rPr lang="zh-CN" altLang="en-US"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根据要求完成题目。</a:t>
            </a: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(6</a:t>
            </a:r>
            <a:r>
              <a:rPr lang="zh-CN" altLang="en-US"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分</a:t>
            </a: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None/>
            </a:pP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           </a:t>
            </a:r>
          </a:p>
        </p:txBody>
      </p:sp>
      <p:sp>
        <p:nvSpPr>
          <p:cNvPr id="3" name="Rectangle 4">
            <a:extLst>
              <a:ext uri="{FF2B5EF4-FFF2-40B4-BE49-F238E27FC236}">
                <a16:creationId xmlns:a16="http://schemas.microsoft.com/office/drawing/2014/main" id="{7C75D69B-4A58-4509-8A16-E6007DA6C7E9}"/>
              </a:ext>
            </a:extLst>
          </p:cNvPr>
          <p:cNvSpPr>
            <a:spLocks noChangeArrowheads="1"/>
          </p:cNvSpPr>
          <p:nvPr/>
        </p:nvSpPr>
        <p:spPr bwMode="auto">
          <a:xfrm>
            <a:off x="0" y="1752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a:ln>
                  <a:noFill/>
                </a:ln>
                <a:solidFill>
                  <a:srgbClr val="000000"/>
                </a:solidFill>
                <a:effectLst/>
                <a:latin typeface="Arial" panose="020b0604020202020204" pitchFamily="34" charset="0"/>
                <a:ea typeface="NEU-BZ-S9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8" name="文本框 7">
            <a:extLst>
              <a:ext uri="{FF2B5EF4-FFF2-40B4-BE49-F238E27FC236}">
                <a16:creationId xmlns:a16="http://schemas.microsoft.com/office/drawing/2014/main" id="{B85CC5E6-31A3-486F-9F0B-F6B0E40A1169}"/>
              </a:ext>
            </a:extLst>
          </p:cNvPr>
          <p:cNvSpPr txBox="1"/>
          <p:nvPr/>
        </p:nvSpPr>
        <p:spPr>
          <a:xfrm>
            <a:off x="7110547" y="639795"/>
            <a:ext cx="4785066" cy="2536400"/>
          </a:xfrm>
          <a:prstGeom prst="rect">
            <a:avLst/>
          </a:prstGeom>
          <a:noFill/>
        </p:spPr>
        <p:txBody>
          <a:bodyPr wrap="square">
            <a:spAutoFit/>
          </a:bodyPr>
          <a:lstStyle/>
          <a:p>
            <a:pPr>
              <a:lnSpc>
                <a:spcPct val="150000"/>
              </a:lnSpc>
            </a:pP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1</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为图</a:t>
            </a:r>
            <a:r>
              <a:rPr lang="en-US" altLang="zh-CN" sz="1800">
                <a:solidFill>
                  <a:srgbClr val="000000"/>
                </a:solidFill>
                <a:effectLst/>
                <a:latin typeface="NEU-BZ-S92"/>
                <a:ea typeface="方正书宋_GBK"/>
                <a:cs typeface="Times New Roman" panose="02020603050405020304" pitchFamily="18" charset="0"/>
              </a:rPr>
              <a:t>1</a:t>
            </a:r>
            <a:r>
              <a:rPr lang="zh-CN" altLang="zh-CN" sz="1800">
                <a:solidFill>
                  <a:srgbClr val="000000"/>
                </a:solidFill>
                <a:effectLst/>
                <a:latin typeface="NEU-BZ-S92"/>
                <a:ea typeface="方正书宋_GBK"/>
                <a:cs typeface="Times New Roman" panose="02020603050405020304" pitchFamily="18" charset="0"/>
              </a:rPr>
              <a:t>或图</a:t>
            </a:r>
            <a:r>
              <a:rPr lang="en-US" altLang="zh-CN" sz="1800">
                <a:solidFill>
                  <a:srgbClr val="000000"/>
                </a:solidFill>
                <a:effectLst/>
                <a:latin typeface="NEU-BZ-S92"/>
                <a:ea typeface="方正书宋_GBK"/>
                <a:cs typeface="Times New Roman" panose="02020603050405020304" pitchFamily="18" charset="0"/>
              </a:rPr>
              <a:t>2</a:t>
            </a:r>
            <a:r>
              <a:rPr lang="zh-CN" altLang="zh-CN" sz="1800">
                <a:solidFill>
                  <a:srgbClr val="000000"/>
                </a:solidFill>
                <a:effectLst/>
                <a:latin typeface="NEU-BZ-S92"/>
                <a:ea typeface="方正书宋_GBK"/>
                <a:cs typeface="Times New Roman" panose="02020603050405020304" pitchFamily="18" charset="0"/>
              </a:rPr>
              <a:t>拟标题。不得照抄图片中的原文</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不超过</a:t>
            </a:r>
            <a:r>
              <a:rPr lang="en-US" altLang="zh-CN" sz="1800">
                <a:solidFill>
                  <a:srgbClr val="000000"/>
                </a:solidFill>
                <a:effectLst/>
                <a:latin typeface="NEU-BZ-S92"/>
                <a:ea typeface="方正书宋_GBK"/>
                <a:cs typeface="Times New Roman" panose="02020603050405020304" pitchFamily="18" charset="0"/>
              </a:rPr>
              <a:t>10</a:t>
            </a:r>
            <a:r>
              <a:rPr lang="zh-CN" altLang="zh-CN" sz="1800">
                <a:solidFill>
                  <a:srgbClr val="000000"/>
                </a:solidFill>
                <a:effectLst/>
                <a:latin typeface="NEU-BZ-S92"/>
                <a:ea typeface="方正书宋_GBK"/>
                <a:cs typeface="Times New Roman" panose="02020603050405020304" pitchFamily="18" charset="0"/>
              </a:rPr>
              <a:t>个字。</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2</a:t>
            </a:r>
            <a:r>
              <a:rPr lang="zh-CN" altLang="zh-CN" sz="1800">
                <a:solidFill>
                  <a:srgbClr val="000000"/>
                </a:solidFill>
                <a:effectLst/>
                <a:latin typeface="NEU-BZ-S92"/>
                <a:ea typeface="方正书宋_GBK"/>
                <a:cs typeface="Times New Roman" panose="02020603050405020304" pitchFamily="18" charset="0"/>
              </a:rPr>
              <a:t>分</a:t>
            </a:r>
            <a:r>
              <a:rPr lang="en-US" altLang="zh-CN" sz="1800">
                <a:solidFill>
                  <a:srgbClr val="000000"/>
                </a:solidFill>
                <a:effectLst/>
                <a:latin typeface="方正书宋_GBK"/>
                <a:ea typeface="方正书宋_GBK"/>
                <a:cs typeface="Times New Roman" panose="02020603050405020304" pitchFamily="18" charset="0"/>
              </a:rPr>
              <a:t>)</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zh-CN" altLang="zh-CN" sz="1800">
                <a:solidFill>
                  <a:srgbClr val="000000"/>
                </a:solidFill>
                <a:effectLst/>
                <a:latin typeface="NEU-BZ-S92"/>
                <a:ea typeface="方正书宋_GBK"/>
                <a:cs typeface="Times New Roman" panose="02020603050405020304" pitchFamily="18" charset="0"/>
              </a:rPr>
              <a:t>选择图</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　　</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标题</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u="sng">
                <a:solidFill>
                  <a:srgbClr val="000000"/>
                </a:solidFill>
                <a:effectLst/>
                <a:uFill>
                  <a:solidFill>
                    <a:srgbClr val="000000"/>
                  </a:solidFill>
                </a:uFill>
                <a:latin typeface="NEU-BZ-S92"/>
                <a:ea typeface="方正书宋_GBK"/>
                <a:cs typeface="Times New Roman" panose="02020603050405020304" pitchFamily="18" charset="0"/>
              </a:rPr>
              <a:t>         </a:t>
            </a:r>
          </a:p>
          <a:p>
            <a:pPr>
              <a:lnSpc>
                <a:spcPct val="150000"/>
              </a:lnSpc>
            </a:pP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FF0000"/>
                </a:solidFill>
                <a:effectLst/>
                <a:latin typeface="NEU-BZ-S92"/>
                <a:ea typeface="方正书宋_GBK"/>
                <a:cs typeface="Times New Roman" panose="02020603050405020304" pitchFamily="18" charset="0"/>
              </a:rPr>
              <a:t>示例</a:t>
            </a:r>
            <a:r>
              <a:rPr lang="en-US" altLang="zh-CN" sz="1800">
                <a:solidFill>
                  <a:srgbClr val="FF0000"/>
                </a:solidFill>
                <a:effectLst/>
                <a:latin typeface="NEU-BZ-S92"/>
                <a:ea typeface="方正书宋_GBK"/>
                <a:cs typeface="Times New Roman" panose="02020603050405020304" pitchFamily="18" charset="0"/>
              </a:rPr>
              <a:t>1</a:t>
            </a:r>
            <a:r>
              <a:rPr lang="en-US" altLang="zh-CN" sz="1800">
                <a:solidFill>
                  <a:srgbClr val="FF0000"/>
                </a:solidFill>
                <a:effectLst/>
                <a:latin typeface="方正书宋_GBK"/>
                <a:ea typeface="方正书宋_GBK"/>
                <a:cs typeface="Times New Roman" panose="02020603050405020304" pitchFamily="18" charset="0"/>
              </a:rPr>
              <a:t>)</a:t>
            </a:r>
            <a:r>
              <a:rPr lang="en-US" altLang="zh-CN" sz="1800">
                <a:solidFill>
                  <a:srgbClr val="FF0000"/>
                </a:solidFill>
                <a:effectLst/>
                <a:latin typeface="NEU-BZ-S92"/>
                <a:ea typeface="方正书宋_GBK"/>
                <a:cs typeface="Times New Roman" panose="02020603050405020304" pitchFamily="18" charset="0"/>
              </a:rPr>
              <a:t>1</a:t>
            </a:r>
            <a:r>
              <a:rPr lang="zh-CN" altLang="zh-CN" sz="1800">
                <a:solidFill>
                  <a:srgbClr val="FF0000"/>
                </a:solidFill>
                <a:effectLst/>
                <a:latin typeface="NEU-BZ-S92"/>
                <a:ea typeface="方正书宋_GBK"/>
                <a:cs typeface="Times New Roman" panose="02020603050405020304" pitchFamily="18" charset="0"/>
              </a:rPr>
              <a:t>　凝聚力量</a:t>
            </a:r>
            <a:r>
              <a:rPr lang="en-US" altLang="zh-CN" sz="1800">
                <a:solidFill>
                  <a:srgbClr val="FF0000"/>
                </a:solidFill>
                <a:effectLst/>
                <a:latin typeface="方正书宋_GBK"/>
                <a:ea typeface="方正书宋_GBK"/>
                <a:cs typeface="Times New Roman" panose="02020603050405020304" pitchFamily="18" charset="0"/>
              </a:rPr>
              <a:t>,</a:t>
            </a:r>
            <a:r>
              <a:rPr lang="zh-CN" altLang="zh-CN" sz="1800">
                <a:solidFill>
                  <a:srgbClr val="FF0000"/>
                </a:solidFill>
                <a:effectLst/>
                <a:latin typeface="NEU-BZ-S92"/>
                <a:ea typeface="方正书宋_GBK"/>
                <a:cs typeface="Times New Roman" panose="02020603050405020304" pitchFamily="18" charset="0"/>
              </a:rPr>
              <a:t>抗击疫情　</a:t>
            </a:r>
          </a:p>
          <a:p>
            <a:pPr>
              <a:lnSpc>
                <a:spcPct val="150000"/>
              </a:lnSpc>
            </a:pPr>
            <a:r>
              <a:rPr lang="en-US" altLang="zh-CN" sz="1800">
                <a:solidFill>
                  <a:srgbClr val="FF0000"/>
                </a:solidFill>
                <a:effectLst/>
                <a:latin typeface="方正书宋_GBK"/>
                <a:ea typeface="方正书宋_GBK"/>
                <a:cs typeface="Times New Roman" panose="02020603050405020304" pitchFamily="18" charset="0"/>
              </a:rPr>
              <a:t>(</a:t>
            </a:r>
            <a:r>
              <a:rPr lang="zh-CN" altLang="zh-CN" sz="1800">
                <a:solidFill>
                  <a:srgbClr val="FF0000"/>
                </a:solidFill>
                <a:effectLst/>
                <a:latin typeface="NEU-BZ-S92"/>
                <a:ea typeface="方正书宋_GBK"/>
                <a:cs typeface="Times New Roman" panose="02020603050405020304" pitchFamily="18" charset="0"/>
              </a:rPr>
              <a:t>示例</a:t>
            </a:r>
            <a:r>
              <a:rPr lang="en-US" altLang="zh-CN" sz="1800">
                <a:solidFill>
                  <a:srgbClr val="FF0000"/>
                </a:solidFill>
                <a:effectLst/>
                <a:latin typeface="NEU-BZ-S92"/>
                <a:ea typeface="方正书宋_GBK"/>
                <a:cs typeface="Times New Roman" panose="02020603050405020304" pitchFamily="18" charset="0"/>
              </a:rPr>
              <a:t>2</a:t>
            </a:r>
            <a:r>
              <a:rPr lang="en-US" altLang="zh-CN" sz="1800">
                <a:solidFill>
                  <a:srgbClr val="FF0000"/>
                </a:solidFill>
                <a:effectLst/>
                <a:latin typeface="方正书宋_GBK"/>
                <a:ea typeface="方正书宋_GBK"/>
                <a:cs typeface="Times New Roman" panose="02020603050405020304" pitchFamily="18" charset="0"/>
              </a:rPr>
              <a:t>)</a:t>
            </a:r>
            <a:r>
              <a:rPr lang="en-US" altLang="zh-CN" sz="1800">
                <a:solidFill>
                  <a:srgbClr val="FF0000"/>
                </a:solidFill>
                <a:effectLst/>
                <a:latin typeface="NEU-BZ-S92"/>
                <a:ea typeface="方正书宋_GBK"/>
                <a:cs typeface="Times New Roman" panose="02020603050405020304" pitchFamily="18" charset="0"/>
              </a:rPr>
              <a:t>2</a:t>
            </a:r>
            <a:r>
              <a:rPr lang="zh-CN" altLang="zh-CN" sz="1800">
                <a:solidFill>
                  <a:srgbClr val="FF0000"/>
                </a:solidFill>
                <a:effectLst/>
                <a:latin typeface="NEU-BZ-S92"/>
                <a:ea typeface="方正书宋_GBK"/>
                <a:cs typeface="Times New Roman" panose="02020603050405020304" pitchFamily="18" charset="0"/>
              </a:rPr>
              <a:t>　新门神</a:t>
            </a:r>
          </a:p>
          <a:p>
            <a:pPr>
              <a:lnSpc>
                <a:spcPct val="150000"/>
              </a:lnSpc>
            </a:pPr>
            <a:r>
              <a:rPr lang="en-US" altLang="zh-CN" sz="1800">
                <a:solidFill>
                  <a:srgbClr val="0033CC"/>
                </a:solidFill>
                <a:effectLst/>
                <a:latin typeface="方正书宋_GBK"/>
                <a:ea typeface="方正书宋_GBK"/>
                <a:cs typeface="Times New Roman" panose="02020603050405020304" pitchFamily="18" charset="0"/>
              </a:rPr>
              <a:t>(</a:t>
            </a:r>
            <a:r>
              <a:rPr lang="en-US" altLang="zh-CN" sz="1800">
                <a:solidFill>
                  <a:srgbClr val="0033CC"/>
                </a:solidFill>
                <a:effectLst/>
                <a:latin typeface="NEU-BZ-S92"/>
                <a:ea typeface="方正书宋_GBK"/>
                <a:cs typeface="Times New Roman" panose="02020603050405020304" pitchFamily="18" charset="0"/>
              </a:rPr>
              <a:t>2</a:t>
            </a:r>
            <a:r>
              <a:rPr lang="en-US" altLang="zh-CN" sz="1800">
                <a:solidFill>
                  <a:srgbClr val="0033CC"/>
                </a:solidFill>
                <a:effectLst/>
                <a:latin typeface="方正书宋_GBK"/>
                <a:ea typeface="方正书宋_GBK"/>
                <a:cs typeface="Times New Roman" panose="02020603050405020304" pitchFamily="18" charset="0"/>
              </a:rPr>
              <a:t>)</a:t>
            </a:r>
            <a:r>
              <a:rPr lang="zh-CN" altLang="zh-CN" sz="1800">
                <a:solidFill>
                  <a:srgbClr val="0033CC"/>
                </a:solidFill>
                <a:effectLst/>
                <a:latin typeface="NEU-BZ-S92"/>
                <a:ea typeface="方正书宋_GBK"/>
                <a:cs typeface="Times New Roman" panose="02020603050405020304" pitchFamily="18" charset="0"/>
              </a:rPr>
              <a:t>分别简要评价图</a:t>
            </a:r>
            <a:r>
              <a:rPr lang="en-US" altLang="zh-CN" sz="1800">
                <a:solidFill>
                  <a:srgbClr val="0033CC"/>
                </a:solidFill>
                <a:effectLst/>
                <a:latin typeface="NEU-BZ-S92"/>
                <a:ea typeface="方正书宋_GBK"/>
                <a:cs typeface="Times New Roman" panose="02020603050405020304" pitchFamily="18" charset="0"/>
              </a:rPr>
              <a:t>1</a:t>
            </a:r>
            <a:r>
              <a:rPr lang="zh-CN" altLang="zh-CN" sz="1800">
                <a:solidFill>
                  <a:srgbClr val="0033CC"/>
                </a:solidFill>
                <a:effectLst/>
                <a:latin typeface="NEU-BZ-S92"/>
                <a:ea typeface="方正书宋_GBK"/>
                <a:cs typeface="Times New Roman" panose="02020603050405020304" pitchFamily="18" charset="0"/>
              </a:rPr>
              <a:t>、图</a:t>
            </a:r>
            <a:r>
              <a:rPr lang="en-US" altLang="zh-CN" sz="1800">
                <a:solidFill>
                  <a:srgbClr val="0033CC"/>
                </a:solidFill>
                <a:effectLst/>
                <a:latin typeface="NEU-BZ-S92"/>
                <a:ea typeface="方正书宋_GBK"/>
                <a:cs typeface="Times New Roman" panose="02020603050405020304" pitchFamily="18" charset="0"/>
              </a:rPr>
              <a:t>2</a:t>
            </a:r>
            <a:r>
              <a:rPr lang="zh-CN" altLang="zh-CN" sz="1800">
                <a:solidFill>
                  <a:srgbClr val="0033CC"/>
                </a:solidFill>
                <a:effectLst/>
                <a:latin typeface="NEU-BZ-S92"/>
                <a:ea typeface="方正书宋_GBK"/>
                <a:cs typeface="Times New Roman" panose="02020603050405020304" pitchFamily="18" charset="0"/>
              </a:rPr>
              <a:t>的创意。</a:t>
            </a:r>
            <a:r>
              <a:rPr lang="en-US" altLang="zh-CN" sz="1800">
                <a:solidFill>
                  <a:srgbClr val="0033CC"/>
                </a:solidFill>
                <a:effectLst/>
                <a:latin typeface="方正书宋_GBK"/>
                <a:ea typeface="方正书宋_GBK"/>
                <a:cs typeface="Times New Roman" panose="02020603050405020304" pitchFamily="18" charset="0"/>
              </a:rPr>
              <a:t>(</a:t>
            </a:r>
            <a:r>
              <a:rPr lang="en-US" altLang="zh-CN" sz="1800">
                <a:solidFill>
                  <a:srgbClr val="0033CC"/>
                </a:solidFill>
                <a:effectLst/>
                <a:latin typeface="NEU-BZ-S92"/>
                <a:ea typeface="方正书宋_GBK"/>
                <a:cs typeface="Times New Roman" panose="02020603050405020304" pitchFamily="18" charset="0"/>
              </a:rPr>
              <a:t>4</a:t>
            </a:r>
            <a:r>
              <a:rPr lang="zh-CN" altLang="zh-CN" sz="1800">
                <a:solidFill>
                  <a:srgbClr val="0033CC"/>
                </a:solidFill>
                <a:effectLst/>
                <a:latin typeface="NEU-BZ-S92"/>
                <a:ea typeface="方正书宋_GBK"/>
                <a:cs typeface="Times New Roman" panose="02020603050405020304" pitchFamily="18" charset="0"/>
              </a:rPr>
              <a:t>分</a:t>
            </a:r>
            <a:r>
              <a:rPr lang="en-US" altLang="zh-CN" sz="1800">
                <a:solidFill>
                  <a:srgbClr val="0033CC"/>
                </a:solidFill>
                <a:effectLst/>
                <a:latin typeface="方正书宋_GBK"/>
                <a:ea typeface="方正书宋_GBK"/>
                <a:cs typeface="Times New Roman" panose="02020603050405020304" pitchFamily="18" charset="0"/>
              </a:rPr>
              <a:t>)</a:t>
            </a:r>
            <a:endParaRPr lang="zh-CN" altLang="zh-CN" sz="1800">
              <a:solidFill>
                <a:srgbClr val="0033CC"/>
              </a:solidFill>
              <a:effectLst/>
              <a:latin typeface="NEU-BZ-S92"/>
              <a:ea typeface="方正书宋_GBK"/>
              <a:cs typeface="Times New Roman" panose="02020603050405020304" pitchFamily="18" charset="0"/>
            </a:endParaRPr>
          </a:p>
        </p:txBody>
      </p:sp>
      <p:sp>
        <p:nvSpPr>
          <p:cNvPr id="10" name="文本框 9">
            <a:extLst>
              <a:ext uri="{FF2B5EF4-FFF2-40B4-BE49-F238E27FC236}">
                <a16:creationId xmlns:a16="http://schemas.microsoft.com/office/drawing/2014/main" id="{6050027B-B561-4013-A836-971BDE6F4A38}"/>
              </a:ext>
            </a:extLst>
          </p:cNvPr>
          <p:cNvSpPr txBox="1"/>
          <p:nvPr/>
        </p:nvSpPr>
        <p:spPr>
          <a:xfrm>
            <a:off x="140071" y="3506954"/>
            <a:ext cx="10946172" cy="3351046"/>
          </a:xfrm>
          <a:prstGeom prst="rect">
            <a:avLst/>
          </a:prstGeom>
          <a:noFill/>
        </p:spPr>
        <p:txBody>
          <a:bodyPr wrap="square">
            <a:spAutoFit/>
          </a:bodyPr>
          <a:lstStyle/>
          <a:p>
            <a:pPr>
              <a:lnSpc>
                <a:spcPct val="150000"/>
              </a:lnSpc>
            </a:pPr>
            <a:r>
              <a:rPr lang="en-US" altLang="zh-CN" sz="1800">
                <a:solidFill>
                  <a:srgbClr val="000000"/>
                </a:solidFill>
                <a:effectLst/>
                <a:latin typeface="NEU-BZ-S92"/>
                <a:ea typeface="方正书宋_GBK"/>
                <a:cs typeface="Times New Roman" panose="02020603050405020304" pitchFamily="18" charset="0"/>
              </a:rPr>
              <a:t>    </a:t>
            </a:r>
            <a:r>
              <a:rPr lang="zh-CN" altLang="zh-CN" sz="2400">
                <a:solidFill>
                  <a:srgbClr val="000000"/>
                </a:solidFill>
                <a:effectLst/>
                <a:latin typeface="NEU-BZ-S92"/>
                <a:ea typeface="方正书宋_GBK"/>
                <a:cs typeface="Times New Roman" panose="02020603050405020304" pitchFamily="18" charset="0"/>
              </a:rPr>
              <a:t>图</a:t>
            </a:r>
            <a:r>
              <a:rPr lang="en-US" altLang="zh-CN" sz="2400">
                <a:solidFill>
                  <a:srgbClr val="000000"/>
                </a:solidFill>
                <a:effectLst/>
                <a:latin typeface="NEU-BZ-S92"/>
                <a:ea typeface="方正书宋_GBK"/>
                <a:cs typeface="Times New Roman" panose="02020603050405020304" pitchFamily="18" charset="0"/>
              </a:rPr>
              <a:t>1</a:t>
            </a:r>
            <a:r>
              <a:rPr lang="en-US" altLang="zh-CN" sz="2400">
                <a:solidFill>
                  <a:srgbClr val="000000"/>
                </a:solidFill>
                <a:effectLst/>
                <a:latin typeface="方正书宋_GBK"/>
                <a:ea typeface="方正书宋_GBK"/>
                <a:cs typeface="Times New Roman" panose="02020603050405020304" pitchFamily="18" charset="0"/>
              </a:rPr>
              <a:t>:</a:t>
            </a:r>
            <a:r>
              <a:rPr lang="zh-CN" altLang="zh-CN" sz="2400">
                <a:solidFill>
                  <a:srgbClr val="FF0000"/>
                </a:solidFill>
                <a:effectLst/>
                <a:latin typeface="NEU-BZ-S92"/>
                <a:ea typeface="方正书宋_GBK"/>
                <a:cs typeface="Times New Roman" panose="02020603050405020304" pitchFamily="18" charset="0"/>
              </a:rPr>
              <a:t>由多个小心形组成大心形</a:t>
            </a:r>
            <a:r>
              <a:rPr lang="en-US" altLang="zh-CN" sz="2400">
                <a:solidFill>
                  <a:srgbClr val="FF0000"/>
                </a:solidFill>
                <a:effectLst/>
                <a:latin typeface="方正书宋_GBK"/>
                <a:ea typeface="方正书宋_GBK"/>
                <a:cs typeface="Times New Roman" panose="02020603050405020304" pitchFamily="18" charset="0"/>
              </a:rPr>
              <a:t>,</a:t>
            </a:r>
            <a:r>
              <a:rPr lang="zh-CN" altLang="zh-CN" sz="2400">
                <a:solidFill>
                  <a:srgbClr val="FF0000"/>
                </a:solidFill>
                <a:effectLst/>
                <a:latin typeface="NEU-BZ-S92"/>
                <a:ea typeface="方正书宋_GBK"/>
                <a:cs typeface="Times New Roman" panose="02020603050405020304" pitchFamily="18" charset="0"/>
              </a:rPr>
              <a:t>戴着外形像船头的口罩</a:t>
            </a:r>
            <a:r>
              <a:rPr lang="zh-CN" altLang="en-US" sz="2400">
                <a:solidFill>
                  <a:srgbClr val="FF0000"/>
                </a:solidFill>
                <a:latin typeface="方正书宋_GBK"/>
                <a:ea typeface="方正书宋_GBK"/>
                <a:cs typeface="Times New Roman" panose="02020603050405020304" pitchFamily="18" charset="0"/>
              </a:rPr>
              <a:t>，</a:t>
            </a:r>
            <a:r>
              <a:rPr lang="zh-CN" altLang="zh-CN" sz="2400">
                <a:solidFill>
                  <a:srgbClr val="FF0000"/>
                </a:solidFill>
                <a:effectLst/>
                <a:latin typeface="NEU-BZ-S92"/>
                <a:ea typeface="方正书宋_GBK"/>
                <a:cs typeface="Times New Roman" panose="02020603050405020304" pitchFamily="18" charset="0"/>
              </a:rPr>
              <a:t>用“万众一心”“同舟共济”点明主题</a:t>
            </a:r>
            <a:r>
              <a:rPr lang="zh-CN" altLang="zh-CN" sz="2400">
                <a:solidFill>
                  <a:srgbClr val="000000"/>
                </a:solidFill>
                <a:effectLst/>
                <a:latin typeface="NEU-BZ-S92"/>
                <a:ea typeface="方正书宋_GBK"/>
                <a:cs typeface="Times New Roman" panose="02020603050405020304" pitchFamily="18" charset="0"/>
              </a:rPr>
              <a:t>。</a:t>
            </a:r>
            <a:r>
              <a:rPr lang="zh-CN" altLang="zh-CN" sz="2400">
                <a:solidFill>
                  <a:srgbClr val="0033CC"/>
                </a:solidFill>
                <a:effectLst/>
                <a:latin typeface="NEU-BZ-S92"/>
                <a:ea typeface="方正书宋_GBK"/>
                <a:cs typeface="Times New Roman" panose="02020603050405020304" pitchFamily="18" charset="0"/>
              </a:rPr>
              <a:t>简洁凝练</a:t>
            </a:r>
            <a:r>
              <a:rPr lang="en-US" altLang="zh-CN" sz="2400">
                <a:solidFill>
                  <a:srgbClr val="0033CC"/>
                </a:solidFill>
                <a:effectLst/>
                <a:latin typeface="方正书宋_GBK"/>
                <a:ea typeface="方正书宋_GBK"/>
                <a:cs typeface="Times New Roman" panose="02020603050405020304" pitchFamily="18" charset="0"/>
              </a:rPr>
              <a:t>,</a:t>
            </a:r>
            <a:r>
              <a:rPr lang="zh-CN" altLang="zh-CN" sz="2400">
                <a:solidFill>
                  <a:srgbClr val="0033CC"/>
                </a:solidFill>
                <a:effectLst/>
                <a:latin typeface="NEU-BZ-S92"/>
                <a:ea typeface="方正书宋_GBK"/>
                <a:cs typeface="Times New Roman" panose="02020603050405020304" pitchFamily="18" charset="0"/>
              </a:rPr>
              <a:t>号召有力。</a:t>
            </a:r>
            <a:endParaRPr lang="en-US" altLang="zh-CN" sz="2400">
              <a:solidFill>
                <a:srgbClr val="0033CC"/>
              </a:solidFill>
              <a:effectLst/>
              <a:latin typeface="NEU-BZ-S92"/>
              <a:ea typeface="方正书宋_GBK"/>
              <a:cs typeface="Times New Roman" panose="02020603050405020304" pitchFamily="18" charset="0"/>
            </a:endParaRPr>
          </a:p>
          <a:p>
            <a:pPr>
              <a:lnSpc>
                <a:spcPct val="150000"/>
              </a:lnSpc>
            </a:pPr>
            <a:endParaRPr lang="en-US" altLang="zh-CN" sz="2400">
              <a:solidFill>
                <a:srgbClr val="000000"/>
              </a:solidFill>
              <a:effectLst/>
              <a:latin typeface="NEU-BZ-S92"/>
              <a:ea typeface="方正书宋_GBK"/>
              <a:cs typeface="Times New Roman" panose="02020603050405020304" pitchFamily="18" charset="0"/>
            </a:endParaRPr>
          </a:p>
          <a:p>
            <a:pPr>
              <a:lnSpc>
                <a:spcPct val="150000"/>
              </a:lnSpc>
            </a:pPr>
            <a:endParaRPr lang="zh-CN" altLang="zh-CN" sz="2400">
              <a:solidFill>
                <a:srgbClr val="000000"/>
              </a:solidFill>
              <a:effectLst/>
              <a:latin typeface="NEU-BZ-S92"/>
              <a:ea typeface="方正书宋_GBK"/>
              <a:cs typeface="Times New Roman" panose="02020603050405020304" pitchFamily="18" charset="0"/>
            </a:endParaRPr>
          </a:p>
          <a:p>
            <a:pPr>
              <a:lnSpc>
                <a:spcPct val="150000"/>
              </a:lnSpc>
            </a:pPr>
            <a:r>
              <a:rPr lang="en-US" altLang="zh-CN" sz="2400">
                <a:solidFill>
                  <a:srgbClr val="000000"/>
                </a:solidFill>
                <a:effectLst/>
                <a:latin typeface="NEU-BZ-S92"/>
                <a:ea typeface="方正书宋_GBK"/>
                <a:cs typeface="Times New Roman" panose="02020603050405020304" pitchFamily="18" charset="0"/>
              </a:rPr>
              <a:t>     </a:t>
            </a:r>
            <a:r>
              <a:rPr lang="zh-CN" altLang="zh-CN" sz="2400">
                <a:solidFill>
                  <a:srgbClr val="000000"/>
                </a:solidFill>
                <a:effectLst/>
                <a:latin typeface="NEU-BZ-S92"/>
                <a:ea typeface="方正书宋_GBK"/>
                <a:cs typeface="Times New Roman" panose="02020603050405020304" pitchFamily="18" charset="0"/>
              </a:rPr>
              <a:t>图</a:t>
            </a:r>
            <a:r>
              <a:rPr lang="en-US" altLang="zh-CN" sz="2400">
                <a:solidFill>
                  <a:srgbClr val="000000"/>
                </a:solidFill>
                <a:effectLst/>
                <a:latin typeface="NEU-BZ-S92"/>
                <a:ea typeface="方正书宋_GBK"/>
                <a:cs typeface="Times New Roman" panose="02020603050405020304" pitchFamily="18" charset="0"/>
              </a:rPr>
              <a:t>2</a:t>
            </a:r>
            <a:r>
              <a:rPr lang="en-US" altLang="zh-CN" sz="2400">
                <a:solidFill>
                  <a:srgbClr val="000000"/>
                </a:solidFill>
                <a:effectLst/>
                <a:latin typeface="方正书宋_GBK"/>
                <a:ea typeface="方正书宋_GBK"/>
                <a:cs typeface="Times New Roman" panose="02020603050405020304" pitchFamily="18" charset="0"/>
              </a:rPr>
              <a:t>:</a:t>
            </a:r>
            <a:r>
              <a:rPr lang="zh-CN" altLang="zh-CN" sz="2400">
                <a:solidFill>
                  <a:srgbClr val="FF0000"/>
                </a:solidFill>
                <a:effectLst/>
                <a:latin typeface="NEU-BZ-S92"/>
                <a:ea typeface="方正书宋_GBK"/>
                <a:cs typeface="Times New Roman" panose="02020603050405020304" pitchFamily="18" charset="0"/>
              </a:rPr>
              <a:t>借用传统民俗的门神年画</a:t>
            </a:r>
            <a:r>
              <a:rPr lang="en-US" altLang="zh-CN" sz="2400">
                <a:solidFill>
                  <a:srgbClr val="FF0000"/>
                </a:solidFill>
                <a:effectLst/>
                <a:latin typeface="方正书宋_GBK"/>
                <a:ea typeface="方正书宋_GBK"/>
                <a:cs typeface="Times New Roman" panose="02020603050405020304" pitchFamily="18" charset="0"/>
              </a:rPr>
              <a:t>,</a:t>
            </a:r>
            <a:r>
              <a:rPr lang="zh-CN" altLang="zh-CN" sz="2400">
                <a:solidFill>
                  <a:srgbClr val="FF0000"/>
                </a:solidFill>
                <a:effectLst/>
                <a:latin typeface="NEU-BZ-S92"/>
                <a:ea typeface="方正书宋_GBK"/>
                <a:cs typeface="Times New Roman" panose="02020603050405020304" pitchFamily="18" charset="0"/>
              </a:rPr>
              <a:t>名字替换为“霍去病”“辛弃疾”</a:t>
            </a:r>
            <a:r>
              <a:rPr lang="en-US" altLang="zh-CN" sz="2400">
                <a:solidFill>
                  <a:srgbClr val="FF0000"/>
                </a:solidFill>
                <a:effectLst/>
                <a:latin typeface="方正书宋_GBK"/>
                <a:ea typeface="方正书宋_GBK"/>
                <a:cs typeface="Times New Roman" panose="02020603050405020304" pitchFamily="18" charset="0"/>
              </a:rPr>
              <a:t>,</a:t>
            </a:r>
            <a:r>
              <a:rPr lang="zh-CN" altLang="zh-CN" sz="2400">
                <a:solidFill>
                  <a:srgbClr val="FF0000"/>
                </a:solidFill>
                <a:effectLst/>
                <a:latin typeface="NEU-BZ-S92"/>
                <a:ea typeface="方正书宋_GBK"/>
                <a:cs typeface="Times New Roman" panose="02020603050405020304" pitchFamily="18" charset="0"/>
              </a:rPr>
              <a:t>表达人们去病、弃疾的愿望</a:t>
            </a:r>
            <a:r>
              <a:rPr lang="zh-CN" altLang="zh-CN" sz="2400">
                <a:solidFill>
                  <a:srgbClr val="0033CC"/>
                </a:solidFill>
                <a:effectLst/>
                <a:latin typeface="NEU-BZ-S92"/>
                <a:ea typeface="方正书宋_GBK"/>
                <a:cs typeface="Times New Roman" panose="02020603050405020304" pitchFamily="18" charset="0"/>
              </a:rPr>
              <a:t>。翻新传统</a:t>
            </a:r>
            <a:r>
              <a:rPr lang="en-US" altLang="zh-CN" sz="2400">
                <a:solidFill>
                  <a:srgbClr val="0033CC"/>
                </a:solidFill>
                <a:effectLst/>
                <a:latin typeface="方正书宋_GBK"/>
                <a:ea typeface="方正书宋_GBK"/>
                <a:cs typeface="Times New Roman" panose="02020603050405020304" pitchFamily="18" charset="0"/>
              </a:rPr>
              <a:t>,</a:t>
            </a:r>
            <a:r>
              <a:rPr lang="zh-CN" altLang="zh-CN" sz="2400">
                <a:solidFill>
                  <a:srgbClr val="0033CC"/>
                </a:solidFill>
                <a:effectLst/>
                <a:latin typeface="NEU-BZ-S92"/>
                <a:ea typeface="方正书宋_GBK"/>
                <a:cs typeface="Times New Roman" panose="02020603050405020304" pitchFamily="18" charset="0"/>
              </a:rPr>
              <a:t>巧妙贴切。</a:t>
            </a:r>
          </a:p>
        </p:txBody>
      </p:sp>
      <p:sp>
        <p:nvSpPr>
          <p:cNvPr id="12" name="文本框 11">
            <a:extLst>
              <a:ext uri="{FF2B5EF4-FFF2-40B4-BE49-F238E27FC236}">
                <a16:creationId xmlns:a16="http://schemas.microsoft.com/office/drawing/2014/main" id="{1F833608-7B15-497A-BD05-3FC5423AC916}"/>
              </a:ext>
            </a:extLst>
          </p:cNvPr>
          <p:cNvSpPr txBox="1"/>
          <p:nvPr/>
        </p:nvSpPr>
        <p:spPr>
          <a:xfrm>
            <a:off x="5995908" y="4453494"/>
            <a:ext cx="5828683" cy="954107"/>
          </a:xfrm>
          <a:prstGeom prst="rect">
            <a:avLst/>
          </a:prstGeom>
          <a:solidFill>
            <a:schemeClr val="accent6">
              <a:lumMod val="40000"/>
              <a:lumOff val="60000"/>
            </a:schemeClr>
          </a:solidFill>
        </p:spPr>
        <p:txBody>
          <a:bodyPr wrap="square" rtlCol="0">
            <a:spAutoFit/>
          </a:bodyPr>
          <a:lstStyle/>
          <a:p>
            <a:r>
              <a:rPr lang="zh-CN" altLang="en-US" sz="2800">
                <a:solidFill>
                  <a:srgbClr val="FF0000"/>
                </a:solidFill>
              </a:rPr>
              <a:t>答题思路：</a:t>
            </a:r>
            <a:endParaRPr lang="en-US" altLang="zh-CN" sz="2800">
              <a:solidFill>
                <a:srgbClr val="FF0000"/>
              </a:solidFill>
            </a:endParaRPr>
          </a:p>
          <a:p>
            <a:r>
              <a:rPr lang="en-US" altLang="zh-CN" sz="2800">
                <a:solidFill>
                  <a:srgbClr val="FF0000"/>
                </a:solidFill>
              </a:rPr>
              <a:t>       </a:t>
            </a:r>
            <a:r>
              <a:rPr lang="zh-CN" altLang="en-US" sz="2800">
                <a:solidFill>
                  <a:srgbClr val="FF0000"/>
                </a:solidFill>
              </a:rPr>
              <a:t>构图要素、主题</a:t>
            </a:r>
            <a:r>
              <a:rPr lang="en-US" altLang="zh-CN" sz="2800">
                <a:solidFill>
                  <a:srgbClr val="FF0000"/>
                </a:solidFill>
              </a:rPr>
              <a:t>+</a:t>
            </a:r>
            <a:r>
              <a:rPr lang="zh-CN" altLang="en-US" sz="2800">
                <a:solidFill>
                  <a:srgbClr val="FF0000"/>
                </a:solidFill>
              </a:rPr>
              <a:t>手法、效果</a:t>
            </a:r>
          </a:p>
        </p:txBody>
      </p:sp>
    </p:spTree>
    <p:extLst>
      <p:ext uri="{BB962C8B-B14F-4D97-AF65-F5344CB8AC3E}">
        <p14:creationId xmlns:p14="http://schemas.microsoft.com/office/powerpoint/2010/main" val="15186630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3">
            <a:extLst>
              <a:ext uri="{FF2B5EF4-FFF2-40B4-BE49-F238E27FC236}">
                <a16:creationId xmlns:a16="http://schemas.microsoft.com/office/drawing/2014/main" id="{214BDF62-EEA0-47B2-99A1-83F2038765A1}"/>
              </a:ext>
            </a:extLst>
          </p:cNvPr>
          <p:cNvGraphicFramePr>
            <a:graphicFrameLocks noGrp="1"/>
          </p:cNvGraphicFramePr>
          <p:nvPr>
            <p:extLst>
              <p:ext uri="{D42A27DB-BD31-4B8C-83A1-F6EECF244321}">
                <p14:modId xmlns:p14="http://schemas.microsoft.com/office/powerpoint/2010/main" val="2813930658"/>
              </p:ext>
            </p:extLst>
          </p:nvPr>
        </p:nvGraphicFramePr>
        <p:xfrm>
          <a:off x="29183" y="0"/>
          <a:ext cx="9937777" cy="6984982"/>
        </p:xfrm>
        <a:graphic>
          <a:graphicData uri="http://schemas.openxmlformats.org/drawingml/2006/table">
            <a:tbl>
              <a:tblPr firstRow="1" bandRow="1">
                <a:tableStyleId>{5C22544A-7EE6-4342-B048-85BDC9FD1C3A}</a:tableStyleId>
              </a:tblPr>
              <a:tblGrid>
                <a:gridCol w="9937777">
                  <a:extLst>
                    <a:ext uri="{9D8B030D-6E8A-4147-A177-3AD203B41FA5}">
                      <a16:colId xmlns:a16="http://schemas.microsoft.com/office/drawing/2014/main" val="1163071693"/>
                    </a:ext>
                  </a:extLst>
                </a:gridCol>
              </a:tblGrid>
              <a:tr h="376785">
                <a:tc>
                  <a:txBody>
                    <a:bodyPr vert="horz" wrap="square"/>
                    <a:lstStyle/>
                    <a:p>
                      <a:pPr algn="l"/>
                      <a:r>
                        <a:rPr lang="zh-CN" altLang="en-US" sz="2800" b="0">
                          <a:solidFill>
                            <a:srgbClr val="FF0000"/>
                          </a:solidFill>
                        </a:rPr>
                        <a:t>                                            考  题  回  顾</a:t>
                      </a:r>
                    </a:p>
                  </a:txBody>
                  <a:tcPr/>
                </a:tc>
                <a:extLst>
                  <a:ext uri="{0D108BD9-81ED-4DB2-BD59-A6C34878D82A}">
                    <a16:rowId xmlns:a16="http://schemas.microsoft.com/office/drawing/2014/main" val="3162546269"/>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2108</a:t>
                      </a:r>
                      <a:r>
                        <a:rPr lang="zh-CN" altLang="en-US" sz="1600" b="1">
                          <a:latin typeface="华文仿宋" panose="02010600040101010101" pitchFamily="2" charset="-122"/>
                          <a:ea typeface="华文仿宋" panose="02010600040101010101" pitchFamily="2" charset="-122"/>
                        </a:rPr>
                        <a:t>浙江）</a:t>
                      </a:r>
                      <a:r>
                        <a:rPr lang="en-US" altLang="zh-CN" sz="1600" b="1">
                          <a:latin typeface="华文仿宋" panose="02010600040101010101" pitchFamily="2" charset="-122"/>
                          <a:ea typeface="华文仿宋" panose="02010600040101010101" pitchFamily="2" charset="-122"/>
                        </a:rPr>
                        <a:t>P66</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）针对上述消息</a:t>
                      </a:r>
                      <a:r>
                        <a:rPr lang="zh-CN" altLang="en-US" sz="1600" b="1">
                          <a:solidFill>
                            <a:srgbClr val="FF0000"/>
                          </a:solidFill>
                          <a:latin typeface="华文仿宋" panose="02010600040101010101" pitchFamily="2" charset="-122"/>
                          <a:ea typeface="华文仿宋" panose="02010600040101010101" pitchFamily="2" charset="-122"/>
                        </a:rPr>
                        <a:t>所反映的社会现象</a:t>
                      </a:r>
                      <a:r>
                        <a:rPr lang="zh-CN" altLang="en-US" sz="1600" b="1">
                          <a:latin typeface="华文仿宋" panose="02010600040101010101" pitchFamily="2" charset="-122"/>
                          <a:ea typeface="华文仿宋" panose="02010600040101010101" pitchFamily="2" charset="-122"/>
                        </a:rPr>
                        <a:t>，写一段</a:t>
                      </a:r>
                      <a:r>
                        <a:rPr lang="zh-CN" altLang="en-US" sz="1600" b="1">
                          <a:solidFill>
                            <a:srgbClr val="FF0000"/>
                          </a:solidFill>
                          <a:latin typeface="华文仿宋" panose="02010600040101010101" pitchFamily="2" charset="-122"/>
                          <a:ea typeface="华文仿宋" panose="02010600040101010101" pitchFamily="2" charset="-122"/>
                        </a:rPr>
                        <a:t>评述性</a:t>
                      </a:r>
                      <a:r>
                        <a:rPr lang="zh-CN" altLang="en-US" sz="1600" b="1">
                          <a:latin typeface="华文仿宋" panose="02010600040101010101" pitchFamily="2" charset="-122"/>
                          <a:ea typeface="华文仿宋" panose="02010600040101010101" pitchFamily="2" charset="-122"/>
                        </a:rPr>
                        <a:t>文字。不超过</a:t>
                      </a:r>
                      <a:r>
                        <a:rPr lang="en-US" altLang="zh-CN" sz="1600" b="1">
                          <a:latin typeface="华文仿宋" panose="02010600040101010101" pitchFamily="2" charset="-122"/>
                          <a:ea typeface="华文仿宋" panose="02010600040101010101" pitchFamily="2" charset="-122"/>
                        </a:rPr>
                        <a:t>80</a:t>
                      </a:r>
                      <a:r>
                        <a:rPr lang="zh-CN" altLang="en-US" sz="1600" b="1">
                          <a:latin typeface="华文仿宋" panose="02010600040101010101" pitchFamily="2" charset="-122"/>
                          <a:ea typeface="华文仿宋" panose="02010600040101010101" pitchFamily="2" charset="-122"/>
                        </a:rPr>
                        <a:t>个字。（</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chemeClr val="accent6">
                        <a:lumMod val="40000"/>
                        <a:lumOff val="60000"/>
                      </a:schemeClr>
                    </a:solidFill>
                  </a:tcPr>
                </a:tc>
                <a:extLst>
                  <a:ext uri="{0D108BD9-81ED-4DB2-BD59-A6C34878D82A}">
                    <a16:rowId xmlns:a16="http://schemas.microsoft.com/office/drawing/2014/main" val="3200889311"/>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2021</a:t>
                      </a:r>
                      <a:r>
                        <a:rPr lang="zh-CN" altLang="en-US" sz="1600" b="1">
                          <a:latin typeface="华文仿宋" panose="02010600040101010101" pitchFamily="2" charset="-122"/>
                          <a:ea typeface="华文仿宋" panose="02010600040101010101" pitchFamily="2" charset="-122"/>
                        </a:rPr>
                        <a:t>金华十校）</a:t>
                      </a:r>
                      <a:r>
                        <a:rPr lang="en-US" altLang="zh-CN" sz="1600" b="1">
                          <a:latin typeface="华文仿宋" panose="02010600040101010101" pitchFamily="2" charset="-122"/>
                          <a:ea typeface="华文仿宋" panose="02010600040101010101" pitchFamily="2" charset="-122"/>
                        </a:rPr>
                        <a:t>P74</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）针对上述消息所</a:t>
                      </a:r>
                      <a:r>
                        <a:rPr lang="zh-CN" altLang="en-US" sz="1600" b="1" kern="1200">
                          <a:solidFill>
                            <a:srgbClr val="FF0000"/>
                          </a:solidFill>
                          <a:latin typeface="华文仿宋" panose="02010600040101010101" pitchFamily="2" charset="-122"/>
                          <a:ea typeface="华文仿宋" panose="02010600040101010101" pitchFamily="2" charset="-122"/>
                          <a:cs typeface="+mn-cs"/>
                        </a:rPr>
                        <a:t>反映的社会现象</a:t>
                      </a:r>
                      <a:r>
                        <a:rPr lang="zh-CN" altLang="en-US" sz="1600" b="1">
                          <a:latin typeface="华文仿宋" panose="02010600040101010101" pitchFamily="2" charset="-122"/>
                          <a:ea typeface="华文仿宋" panose="02010600040101010101" pitchFamily="2" charset="-122"/>
                        </a:rPr>
                        <a:t>，写一段</a:t>
                      </a:r>
                      <a:r>
                        <a:rPr lang="zh-CN" altLang="en-US" sz="1600" b="1">
                          <a:solidFill>
                            <a:srgbClr val="FF0000"/>
                          </a:solidFill>
                          <a:latin typeface="华文仿宋" panose="02010600040101010101" pitchFamily="2" charset="-122"/>
                          <a:ea typeface="华文仿宋" panose="02010600040101010101" pitchFamily="2" charset="-122"/>
                        </a:rPr>
                        <a:t>评述性</a:t>
                      </a:r>
                      <a:r>
                        <a:rPr lang="zh-CN" altLang="en-US" sz="1600" b="1">
                          <a:latin typeface="华文仿宋" panose="02010600040101010101" pitchFamily="2" charset="-122"/>
                          <a:ea typeface="华文仿宋" panose="02010600040101010101" pitchFamily="2" charset="-122"/>
                        </a:rPr>
                        <a:t>文字。不超过</a:t>
                      </a:r>
                      <a:r>
                        <a:rPr lang="en-US" altLang="zh-CN" sz="1600" b="1">
                          <a:latin typeface="华文仿宋" panose="02010600040101010101" pitchFamily="2" charset="-122"/>
                          <a:ea typeface="华文仿宋" panose="02010600040101010101" pitchFamily="2" charset="-122"/>
                        </a:rPr>
                        <a:t>80</a:t>
                      </a:r>
                      <a:r>
                        <a:rPr lang="zh-CN" altLang="en-US" sz="1600" b="1">
                          <a:latin typeface="华文仿宋" panose="02010600040101010101" pitchFamily="2" charset="-122"/>
                          <a:ea typeface="华文仿宋" panose="02010600040101010101" pitchFamily="2" charset="-122"/>
                        </a:rPr>
                        <a:t>个字。（</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chemeClr val="accent6">
                        <a:lumMod val="40000"/>
                        <a:lumOff val="60000"/>
                      </a:schemeClr>
                    </a:solidFill>
                  </a:tcPr>
                </a:tc>
                <a:extLst>
                  <a:ext uri="{0D108BD9-81ED-4DB2-BD59-A6C34878D82A}">
                    <a16:rowId xmlns:a16="http://schemas.microsoft.com/office/drawing/2014/main" val="1819120675"/>
                  </a:ext>
                </a:extLst>
              </a:tr>
              <a:tr h="613886">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2021</a:t>
                      </a:r>
                      <a:r>
                        <a:rPr lang="zh-CN" altLang="en-US" sz="1600" b="1">
                          <a:latin typeface="华文仿宋" panose="02010600040101010101" pitchFamily="2" charset="-122"/>
                          <a:ea typeface="华文仿宋" panose="02010600040101010101" pitchFamily="2" charset="-122"/>
                        </a:rPr>
                        <a:t>浙江五校联考）</a:t>
                      </a:r>
                      <a:r>
                        <a:rPr lang="en-US" altLang="zh-CN" sz="1600" b="1">
                          <a:latin typeface="华文仿宋" panose="02010600040101010101" pitchFamily="2" charset="-122"/>
                          <a:ea typeface="华文仿宋" panose="02010600040101010101" pitchFamily="2" charset="-122"/>
                        </a:rPr>
                        <a:t>P74</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）针对上述消息所反映的</a:t>
                      </a:r>
                      <a:r>
                        <a:rPr lang="zh-CN" altLang="en-US" sz="1600" b="1" kern="1200">
                          <a:solidFill>
                            <a:srgbClr val="FF0000"/>
                          </a:solidFill>
                          <a:latin typeface="华文仿宋" panose="02010600040101010101" pitchFamily="2" charset="-122"/>
                          <a:ea typeface="华文仿宋" panose="02010600040101010101" pitchFamily="2" charset="-122"/>
                          <a:cs typeface="+mn-cs"/>
                        </a:rPr>
                        <a:t>社会现象</a:t>
                      </a:r>
                      <a:r>
                        <a:rPr lang="zh-CN" altLang="en-US" sz="1600" b="1">
                          <a:latin typeface="华文仿宋" panose="02010600040101010101" pitchFamily="2" charset="-122"/>
                          <a:ea typeface="华文仿宋" panose="02010600040101010101" pitchFamily="2" charset="-122"/>
                        </a:rPr>
                        <a:t>，写一段</a:t>
                      </a:r>
                      <a:r>
                        <a:rPr lang="zh-CN" altLang="en-US" sz="1600" b="1" kern="1200">
                          <a:solidFill>
                            <a:srgbClr val="FF0000"/>
                          </a:solidFill>
                          <a:latin typeface="华文仿宋" panose="02010600040101010101" pitchFamily="2" charset="-122"/>
                          <a:ea typeface="华文仿宋" panose="02010600040101010101" pitchFamily="2" charset="-122"/>
                          <a:cs typeface="+mn-cs"/>
                        </a:rPr>
                        <a:t>评述性</a:t>
                      </a:r>
                      <a:r>
                        <a:rPr lang="zh-CN" altLang="en-US" sz="1600" b="1">
                          <a:latin typeface="华文仿宋" panose="02010600040101010101" pitchFamily="2" charset="-122"/>
                          <a:ea typeface="华文仿宋" panose="02010600040101010101" pitchFamily="2" charset="-122"/>
                        </a:rPr>
                        <a:t>文字。不超过</a:t>
                      </a:r>
                      <a:r>
                        <a:rPr lang="en-US" altLang="zh-CN" sz="1600" b="1">
                          <a:latin typeface="华文仿宋" panose="02010600040101010101" pitchFamily="2" charset="-122"/>
                          <a:ea typeface="华文仿宋" panose="02010600040101010101" pitchFamily="2" charset="-122"/>
                        </a:rPr>
                        <a:t>80</a:t>
                      </a:r>
                      <a:r>
                        <a:rPr lang="zh-CN" altLang="en-US" sz="1600" b="1">
                          <a:latin typeface="华文仿宋" panose="02010600040101010101" pitchFamily="2" charset="-122"/>
                          <a:ea typeface="华文仿宋" panose="02010600040101010101" pitchFamily="2" charset="-122"/>
                        </a:rPr>
                        <a:t>个字。（</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chemeClr val="accent6">
                        <a:lumMod val="40000"/>
                        <a:lumOff val="60000"/>
                      </a:schemeClr>
                    </a:solidFill>
                  </a:tcPr>
                </a:tc>
                <a:extLst>
                  <a:ext uri="{0D108BD9-81ED-4DB2-BD59-A6C34878D82A}">
                    <a16:rowId xmlns:a16="http://schemas.microsoft.com/office/drawing/2014/main" val="3377269415"/>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2020</a:t>
                      </a:r>
                      <a:r>
                        <a:rPr lang="zh-CN" altLang="en-US" sz="1600" b="1">
                          <a:latin typeface="华文仿宋" panose="02010600040101010101" pitchFamily="2" charset="-122"/>
                          <a:ea typeface="华文仿宋" panose="02010600040101010101" pitchFamily="2" charset="-122"/>
                        </a:rPr>
                        <a:t>杭州质检）</a:t>
                      </a:r>
                      <a:r>
                        <a:rPr lang="en-US" altLang="zh-CN" sz="1600" b="1">
                          <a:latin typeface="华文仿宋" panose="02010600040101010101" pitchFamily="2" charset="-122"/>
                          <a:ea typeface="华文仿宋" panose="02010600040101010101" pitchFamily="2" charset="-122"/>
                        </a:rPr>
                        <a:t>P74</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）针对材料所反映的</a:t>
                      </a:r>
                      <a:r>
                        <a:rPr lang="zh-CN" altLang="en-US" sz="1600" b="1" kern="1200">
                          <a:solidFill>
                            <a:srgbClr val="FF0000"/>
                          </a:solidFill>
                          <a:latin typeface="华文仿宋" panose="02010600040101010101" pitchFamily="2" charset="-122"/>
                          <a:ea typeface="华文仿宋" panose="02010600040101010101" pitchFamily="2" charset="-122"/>
                          <a:cs typeface="+mn-cs"/>
                        </a:rPr>
                        <a:t>现象</a:t>
                      </a:r>
                      <a:r>
                        <a:rPr lang="zh-CN" altLang="en-US" sz="1600" b="1">
                          <a:latin typeface="华文仿宋" panose="02010600040101010101" pitchFamily="2" charset="-122"/>
                          <a:ea typeface="华文仿宋" panose="02010600040101010101" pitchFamily="2" charset="-122"/>
                        </a:rPr>
                        <a:t>一段</a:t>
                      </a:r>
                      <a:r>
                        <a:rPr lang="zh-CN" altLang="en-US" sz="1600" b="1" kern="1200">
                          <a:solidFill>
                            <a:srgbClr val="FF0000"/>
                          </a:solidFill>
                          <a:latin typeface="华文仿宋" panose="02010600040101010101" pitchFamily="2" charset="-122"/>
                          <a:ea typeface="华文仿宋" panose="02010600040101010101" pitchFamily="2" charset="-122"/>
                          <a:cs typeface="+mn-cs"/>
                        </a:rPr>
                        <a:t>评述性</a:t>
                      </a:r>
                      <a:r>
                        <a:rPr lang="zh-CN" altLang="en-US" sz="1600" b="1">
                          <a:latin typeface="华文仿宋" panose="02010600040101010101" pitchFamily="2" charset="-122"/>
                          <a:ea typeface="华文仿宋" panose="02010600040101010101" pitchFamily="2" charset="-122"/>
                        </a:rPr>
                        <a:t>文字，不少于</a:t>
                      </a:r>
                      <a:r>
                        <a:rPr lang="en-US" altLang="zh-CN" sz="1600" b="1">
                          <a:latin typeface="华文仿宋" panose="02010600040101010101" pitchFamily="2" charset="-122"/>
                          <a:ea typeface="华文仿宋" panose="02010600040101010101" pitchFamily="2" charset="-122"/>
                        </a:rPr>
                        <a:t>100</a:t>
                      </a:r>
                      <a:r>
                        <a:rPr lang="zh-CN" altLang="en-US" sz="1600" b="1">
                          <a:latin typeface="华文仿宋" panose="02010600040101010101" pitchFamily="2" charset="-122"/>
                          <a:ea typeface="华文仿宋" panose="02010600040101010101" pitchFamily="2" charset="-122"/>
                        </a:rPr>
                        <a:t>字。（</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chemeClr val="accent6">
                        <a:lumMod val="40000"/>
                        <a:lumOff val="60000"/>
                      </a:schemeClr>
                    </a:solidFill>
                  </a:tcPr>
                </a:tc>
                <a:extLst>
                  <a:ext uri="{0D108BD9-81ED-4DB2-BD59-A6C34878D82A}">
                    <a16:rowId xmlns:a16="http://schemas.microsoft.com/office/drawing/2014/main" val="1378388640"/>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2019</a:t>
                      </a:r>
                      <a:r>
                        <a:rPr lang="zh-CN" altLang="en-US" sz="1600" b="1">
                          <a:latin typeface="华文仿宋" panose="02010600040101010101" pitchFamily="2" charset="-122"/>
                          <a:ea typeface="华文仿宋" panose="02010600040101010101" pitchFamily="2" charset="-122"/>
                        </a:rPr>
                        <a:t>温州一模）</a:t>
                      </a:r>
                      <a:r>
                        <a:rPr lang="en-US" altLang="zh-CN" sz="1600" b="1">
                          <a:latin typeface="华文仿宋" panose="02010600040101010101" pitchFamily="2" charset="-122"/>
                          <a:ea typeface="华文仿宋" panose="02010600040101010101" pitchFamily="2" charset="-122"/>
                        </a:rPr>
                        <a:t>P75</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）针对上述消息中三所学校的</a:t>
                      </a:r>
                      <a:r>
                        <a:rPr lang="zh-CN" altLang="en-US" sz="1600" b="1" kern="1200">
                          <a:solidFill>
                            <a:srgbClr val="FF0000"/>
                          </a:solidFill>
                          <a:latin typeface="华文仿宋" panose="02010600040101010101" pitchFamily="2" charset="-122"/>
                          <a:ea typeface="华文仿宋" panose="02010600040101010101" pitchFamily="2" charset="-122"/>
                          <a:cs typeface="+mn-cs"/>
                        </a:rPr>
                        <a:t>做法</a:t>
                      </a:r>
                      <a:r>
                        <a:rPr lang="zh-CN" altLang="en-US" sz="1600" b="1">
                          <a:latin typeface="华文仿宋" panose="02010600040101010101" pitchFamily="2" charset="-122"/>
                          <a:ea typeface="华文仿宋" panose="02010600040101010101" pitchFamily="2" charset="-122"/>
                        </a:rPr>
                        <a:t>，写一段</a:t>
                      </a:r>
                      <a:r>
                        <a:rPr lang="zh-CN" altLang="en-US" sz="1600" b="1" kern="1200">
                          <a:solidFill>
                            <a:srgbClr val="FF0000"/>
                          </a:solidFill>
                          <a:latin typeface="华文仿宋" panose="02010600040101010101" pitchFamily="2" charset="-122"/>
                          <a:ea typeface="华文仿宋" panose="02010600040101010101" pitchFamily="2" charset="-122"/>
                          <a:cs typeface="+mn-cs"/>
                        </a:rPr>
                        <a:t>评述性</a:t>
                      </a:r>
                      <a:r>
                        <a:rPr lang="zh-CN" altLang="en-US" sz="1600" b="1">
                          <a:latin typeface="华文仿宋" panose="02010600040101010101" pitchFamily="2" charset="-122"/>
                          <a:ea typeface="华文仿宋" panose="02010600040101010101" pitchFamily="2" charset="-122"/>
                        </a:rPr>
                        <a:t>文字，不少于</a:t>
                      </a:r>
                      <a:r>
                        <a:rPr lang="en-US" altLang="zh-CN" sz="1600" b="1">
                          <a:latin typeface="华文仿宋" panose="02010600040101010101" pitchFamily="2" charset="-122"/>
                          <a:ea typeface="华文仿宋" panose="02010600040101010101" pitchFamily="2" charset="-122"/>
                        </a:rPr>
                        <a:t>100</a:t>
                      </a:r>
                      <a:r>
                        <a:rPr lang="zh-CN" altLang="en-US" sz="1600" b="1">
                          <a:latin typeface="华文仿宋" panose="02010600040101010101" pitchFamily="2" charset="-122"/>
                          <a:ea typeface="华文仿宋" panose="02010600040101010101" pitchFamily="2" charset="-122"/>
                        </a:rPr>
                        <a:t>字。（</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chemeClr val="accent6">
                        <a:lumMod val="40000"/>
                        <a:lumOff val="60000"/>
                      </a:schemeClr>
                    </a:solidFill>
                  </a:tcPr>
                </a:tc>
                <a:extLst>
                  <a:ext uri="{0D108BD9-81ED-4DB2-BD59-A6C34878D82A}">
                    <a16:rowId xmlns:a16="http://schemas.microsoft.com/office/drawing/2014/main" val="3457266507"/>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2020</a:t>
                      </a:r>
                      <a:r>
                        <a:rPr lang="zh-CN" altLang="en-US" sz="1600" b="1">
                          <a:latin typeface="华文仿宋" panose="02010600040101010101" pitchFamily="2" charset="-122"/>
                          <a:ea typeface="华文仿宋" panose="02010600040101010101" pitchFamily="2" charset="-122"/>
                        </a:rPr>
                        <a:t>浙江名校）</a:t>
                      </a:r>
                      <a:r>
                        <a:rPr lang="en-US" altLang="zh-CN" sz="1600" b="1">
                          <a:latin typeface="华文仿宋" panose="02010600040101010101" pitchFamily="2" charset="-122"/>
                          <a:ea typeface="华文仿宋" panose="02010600040101010101" pitchFamily="2" charset="-122"/>
                        </a:rPr>
                        <a:t>P99</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）请针对这个观点，写一段</a:t>
                      </a:r>
                      <a:r>
                        <a:rPr lang="zh-CN" altLang="en-US" sz="1600" b="1" kern="1200">
                          <a:solidFill>
                            <a:srgbClr val="FF0000"/>
                          </a:solidFill>
                          <a:latin typeface="华文仿宋" panose="02010600040101010101" pitchFamily="2" charset="-122"/>
                          <a:ea typeface="华文仿宋" panose="02010600040101010101" pitchFamily="2" charset="-122"/>
                          <a:cs typeface="+mn-cs"/>
                        </a:rPr>
                        <a:t>评述性</a:t>
                      </a:r>
                      <a:r>
                        <a:rPr lang="zh-CN" altLang="en-US" sz="1600" b="1">
                          <a:latin typeface="华文仿宋" panose="02010600040101010101" pitchFamily="2" charset="-122"/>
                          <a:ea typeface="华文仿宋" panose="02010600040101010101" pitchFamily="2" charset="-122"/>
                        </a:rPr>
                        <a:t>文字，不超过</a:t>
                      </a:r>
                      <a:r>
                        <a:rPr lang="en-US" altLang="zh-CN" sz="1600" b="1">
                          <a:latin typeface="华文仿宋" panose="02010600040101010101" pitchFamily="2" charset="-122"/>
                          <a:ea typeface="华文仿宋" panose="02010600040101010101" pitchFamily="2" charset="-122"/>
                        </a:rPr>
                        <a:t>100</a:t>
                      </a:r>
                      <a:r>
                        <a:rPr lang="zh-CN" altLang="en-US" sz="1600" b="1">
                          <a:latin typeface="华文仿宋" panose="02010600040101010101" pitchFamily="2" charset="-122"/>
                          <a:ea typeface="华文仿宋" panose="02010600040101010101" pitchFamily="2" charset="-122"/>
                        </a:rPr>
                        <a:t>字。（</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分）</a:t>
                      </a:r>
                    </a:p>
                  </a:txBody>
                  <a:tcPr>
                    <a:solidFill>
                      <a:schemeClr val="accent6">
                        <a:lumMod val="40000"/>
                        <a:lumOff val="60000"/>
                      </a:schemeClr>
                    </a:solidFill>
                  </a:tcPr>
                </a:tc>
                <a:extLst>
                  <a:ext uri="{0D108BD9-81ED-4DB2-BD59-A6C34878D82A}">
                    <a16:rowId xmlns:a16="http://schemas.microsoft.com/office/drawing/2014/main" val="1195837507"/>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2021</a:t>
                      </a:r>
                      <a:r>
                        <a:rPr lang="zh-CN" altLang="en-US" sz="1600" b="1">
                          <a:latin typeface="华文仿宋" panose="02010600040101010101" pitchFamily="2" charset="-122"/>
                          <a:ea typeface="华文仿宋" panose="02010600040101010101" pitchFamily="2" charset="-122"/>
                        </a:rPr>
                        <a:t>浙江百校）</a:t>
                      </a:r>
                      <a:r>
                        <a:rPr lang="en-US" altLang="zh-CN" sz="1600" b="1">
                          <a:latin typeface="华文仿宋" panose="02010600040101010101" pitchFamily="2" charset="-122"/>
                          <a:ea typeface="华文仿宋" panose="02010600040101010101" pitchFamily="2" charset="-122"/>
                        </a:rPr>
                        <a:t>P74</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）请针对这则新闻写一段</a:t>
                      </a:r>
                      <a:r>
                        <a:rPr lang="zh-CN" altLang="en-US" sz="1600" b="1" kern="1200">
                          <a:solidFill>
                            <a:srgbClr val="FF0000"/>
                          </a:solidFill>
                          <a:latin typeface="华文仿宋" panose="02010600040101010101" pitchFamily="2" charset="-122"/>
                          <a:ea typeface="华文仿宋" panose="02010600040101010101" pitchFamily="2" charset="-122"/>
                          <a:cs typeface="+mn-cs"/>
                        </a:rPr>
                        <a:t>评论性</a:t>
                      </a:r>
                      <a:r>
                        <a:rPr lang="zh-CN" altLang="en-US" sz="1600" b="1">
                          <a:latin typeface="华文仿宋" panose="02010600040101010101" pitchFamily="2" charset="-122"/>
                          <a:ea typeface="华文仿宋" panose="02010600040101010101" pitchFamily="2" charset="-122"/>
                        </a:rPr>
                        <a:t>文字，不超过</a:t>
                      </a:r>
                      <a:r>
                        <a:rPr lang="en-US" altLang="zh-CN" sz="1600" b="1">
                          <a:latin typeface="华文仿宋" panose="02010600040101010101" pitchFamily="2" charset="-122"/>
                          <a:ea typeface="华文仿宋" panose="02010600040101010101" pitchFamily="2" charset="-122"/>
                        </a:rPr>
                        <a:t>80</a:t>
                      </a:r>
                      <a:r>
                        <a:rPr lang="zh-CN" altLang="en-US" sz="1600" b="1">
                          <a:latin typeface="华文仿宋" panose="02010600040101010101" pitchFamily="2" charset="-122"/>
                          <a:ea typeface="华文仿宋" panose="02010600040101010101" pitchFamily="2" charset="-122"/>
                        </a:rPr>
                        <a:t>字，（</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chemeClr val="accent6">
                        <a:lumMod val="40000"/>
                        <a:lumOff val="60000"/>
                      </a:schemeClr>
                    </a:solidFill>
                  </a:tcPr>
                </a:tc>
                <a:extLst>
                  <a:ext uri="{0D108BD9-81ED-4DB2-BD59-A6C34878D82A}">
                    <a16:rowId xmlns:a16="http://schemas.microsoft.com/office/drawing/2014/main" val="100871280"/>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2012</a:t>
                      </a:r>
                      <a:r>
                        <a:rPr lang="zh-CN" altLang="en-US" sz="1600" b="1">
                          <a:latin typeface="华文仿宋" panose="02010600040101010101" pitchFamily="2" charset="-122"/>
                          <a:ea typeface="华文仿宋" panose="02010600040101010101" pitchFamily="2" charset="-122"/>
                        </a:rPr>
                        <a:t>浙江）</a:t>
                      </a:r>
                      <a:r>
                        <a:rPr lang="en-US" altLang="zh-CN" sz="1600" b="1">
                          <a:latin typeface="华文仿宋" panose="02010600040101010101" pitchFamily="2" charset="-122"/>
                          <a:ea typeface="华文仿宋" panose="02010600040101010101" pitchFamily="2" charset="-122"/>
                        </a:rPr>
                        <a:t>P89</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a:t>
                      </a:r>
                      <a:r>
                        <a:rPr lang="zh-CN" altLang="en-US" sz="1800" b="1">
                          <a:latin typeface="华文仿宋" panose="02010600040101010101" pitchFamily="2" charset="-122"/>
                          <a:ea typeface="华文仿宋" panose="02010600040101010101" pitchFamily="2" charset="-122"/>
                        </a:rPr>
                        <a:t>就</a:t>
                      </a:r>
                      <a:r>
                        <a:rPr lang="zh-CN" altLang="en-US" sz="1800" b="1" kern="1200">
                          <a:solidFill>
                            <a:srgbClr val="FF0000"/>
                          </a:solidFill>
                          <a:latin typeface="华文仿宋" panose="02010600040101010101" pitchFamily="2" charset="-122"/>
                          <a:ea typeface="华文仿宋" panose="02010600040101010101" pitchFamily="2" charset="-122"/>
                          <a:cs typeface="+mn-cs"/>
                        </a:rPr>
                        <a:t>此现象</a:t>
                      </a:r>
                      <a:r>
                        <a:rPr lang="zh-CN" altLang="en-US" sz="1800" b="1">
                          <a:latin typeface="华文仿宋" panose="02010600040101010101" pitchFamily="2" charset="-122"/>
                          <a:ea typeface="华文仿宋" panose="02010600040101010101" pitchFamily="2" charset="-122"/>
                        </a:rPr>
                        <a:t>谈</a:t>
                      </a:r>
                      <a:r>
                        <a:rPr lang="zh-CN" altLang="en-US" sz="1800" b="1" kern="1200">
                          <a:solidFill>
                            <a:srgbClr val="FF0000"/>
                          </a:solidFill>
                          <a:latin typeface="华文仿宋" panose="02010600040101010101" pitchFamily="2" charset="-122"/>
                          <a:ea typeface="华文仿宋" panose="02010600040101010101" pitchFamily="2" charset="-122"/>
                          <a:cs typeface="+mn-cs"/>
                        </a:rPr>
                        <a:t>谈你的看法</a:t>
                      </a:r>
                      <a:r>
                        <a:rPr lang="zh-CN" altLang="en-US" sz="1800" b="1">
                          <a:latin typeface="华文仿宋" panose="02010600040101010101" pitchFamily="2" charset="-122"/>
                          <a:ea typeface="华文仿宋" panose="02010600040101010101" pitchFamily="2" charset="-122"/>
                        </a:rPr>
                        <a:t>。</a:t>
                      </a:r>
                      <a:r>
                        <a:rPr lang="zh-CN" altLang="en-US" sz="1600" b="1">
                          <a:latin typeface="华文仿宋" panose="02010600040101010101" pitchFamily="2" charset="-122"/>
                          <a:ea typeface="华文仿宋" panose="02010600040101010101" pitchFamily="2" charset="-122"/>
                        </a:rPr>
                        <a:t>不超过</a:t>
                      </a:r>
                      <a:r>
                        <a:rPr lang="en-US" altLang="zh-CN" sz="1600" b="1">
                          <a:latin typeface="华文仿宋" panose="02010600040101010101" pitchFamily="2" charset="-122"/>
                          <a:ea typeface="华文仿宋" panose="02010600040101010101" pitchFamily="2" charset="-122"/>
                        </a:rPr>
                        <a:t>80</a:t>
                      </a:r>
                      <a:r>
                        <a:rPr lang="zh-CN" altLang="en-US" sz="1600" b="1">
                          <a:latin typeface="华文仿宋" panose="02010600040101010101" pitchFamily="2" charset="-122"/>
                          <a:ea typeface="华文仿宋" panose="02010600040101010101" pitchFamily="2" charset="-122"/>
                        </a:rPr>
                        <a:t>字。（</a:t>
                      </a:r>
                      <a:r>
                        <a:rPr lang="en-US" altLang="zh-CN" sz="1600" b="1">
                          <a:latin typeface="华文仿宋" panose="02010600040101010101" pitchFamily="2" charset="-122"/>
                          <a:ea typeface="华文仿宋" panose="02010600040101010101" pitchFamily="2" charset="-122"/>
                        </a:rPr>
                        <a:t>3</a:t>
                      </a:r>
                      <a:r>
                        <a:rPr lang="zh-CN" altLang="en-US" sz="1600" b="1">
                          <a:latin typeface="华文仿宋" panose="02010600040101010101" pitchFamily="2" charset="-122"/>
                          <a:ea typeface="华文仿宋" panose="02010600040101010101" pitchFamily="2" charset="-122"/>
                        </a:rPr>
                        <a:t>分）</a:t>
                      </a:r>
                    </a:p>
                  </a:txBody>
                  <a:tcPr>
                    <a:solidFill>
                      <a:srgbClr val="FFFF00"/>
                    </a:solidFill>
                  </a:tcPr>
                </a:tc>
                <a:extLst>
                  <a:ext uri="{0D108BD9-81ED-4DB2-BD59-A6C34878D82A}">
                    <a16:rowId xmlns:a16="http://schemas.microsoft.com/office/drawing/2014/main" val="2188301799"/>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2019</a:t>
                      </a:r>
                      <a:r>
                        <a:rPr lang="zh-CN" altLang="en-US" sz="1600" b="1">
                          <a:latin typeface="华文仿宋" panose="02010600040101010101" pitchFamily="2" charset="-122"/>
                          <a:ea typeface="华文仿宋" panose="02010600040101010101" pitchFamily="2" charset="-122"/>
                        </a:rPr>
                        <a:t>浙江）</a:t>
                      </a:r>
                      <a:r>
                        <a:rPr lang="en-US" altLang="zh-CN" sz="1600" b="1">
                          <a:latin typeface="华文仿宋" panose="02010600040101010101" pitchFamily="2" charset="-122"/>
                          <a:ea typeface="华文仿宋" panose="02010600040101010101" pitchFamily="2" charset="-122"/>
                        </a:rPr>
                        <a:t>P102</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）从“为老百姓办实事”角度</a:t>
                      </a:r>
                      <a:r>
                        <a:rPr lang="zh-CN" altLang="en-US" sz="1600" b="1">
                          <a:solidFill>
                            <a:srgbClr val="0033CC"/>
                          </a:solidFill>
                          <a:latin typeface="华文仿宋" panose="02010600040101010101" pitchFamily="2" charset="-122"/>
                          <a:ea typeface="华文仿宋" panose="02010600040101010101" pitchFamily="2" charset="-122"/>
                        </a:rPr>
                        <a:t>评价</a:t>
                      </a:r>
                      <a:r>
                        <a:rPr lang="zh-CN" altLang="en-US" sz="1600" b="1">
                          <a:latin typeface="华文仿宋" panose="02010600040101010101" pitchFamily="2" charset="-122"/>
                          <a:ea typeface="华文仿宋" panose="02010600040101010101" pitchFamily="2" charset="-122"/>
                        </a:rPr>
                        <a:t>“红色议事厅”工作机制，不超过</a:t>
                      </a:r>
                      <a:r>
                        <a:rPr lang="en-US" altLang="zh-CN" sz="1600" b="1">
                          <a:latin typeface="华文仿宋" panose="02010600040101010101" pitchFamily="2" charset="-122"/>
                          <a:ea typeface="华文仿宋" panose="02010600040101010101" pitchFamily="2" charset="-122"/>
                        </a:rPr>
                        <a:t>80</a:t>
                      </a:r>
                      <a:r>
                        <a:rPr lang="zh-CN" altLang="en-US" sz="1600" b="1">
                          <a:latin typeface="华文仿宋" panose="02010600040101010101" pitchFamily="2" charset="-122"/>
                          <a:ea typeface="华文仿宋" panose="02010600040101010101" pitchFamily="2" charset="-122"/>
                        </a:rPr>
                        <a:t>个字。</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rgbClr val="FFCCFF"/>
                    </a:solidFill>
                  </a:tcPr>
                </a:tc>
                <a:extLst>
                  <a:ext uri="{0D108BD9-81ED-4DB2-BD59-A6C34878D82A}">
                    <a16:rowId xmlns:a16="http://schemas.microsoft.com/office/drawing/2014/main" val="2869879832"/>
                  </a:ext>
                </a:extLst>
              </a:tr>
              <a:tr h="393102">
                <a:tc>
                  <a:txBody>
                    <a:bodyPr vert="horz" wrap="square"/>
                    <a:lstStyle/>
                    <a:p>
                      <a:r>
                        <a:rPr lang="en-US" altLang="zh-CN" sz="1600" b="1">
                          <a:latin typeface="华文仿宋" panose="02010600040101010101" pitchFamily="2" charset="-122"/>
                          <a:ea typeface="华文仿宋" panose="02010600040101010101" pitchFamily="2" charset="-122"/>
                        </a:rPr>
                        <a:t>(2020</a:t>
                      </a:r>
                      <a:r>
                        <a:rPr lang="zh-CN" altLang="en-US" sz="1600" b="1">
                          <a:latin typeface="华文仿宋" panose="02010600040101010101" pitchFamily="2" charset="-122"/>
                          <a:ea typeface="华文仿宋" panose="02010600040101010101" pitchFamily="2" charset="-122"/>
                        </a:rPr>
                        <a:t>浙江）</a:t>
                      </a:r>
                      <a:r>
                        <a:rPr lang="en-US" altLang="zh-CN" sz="1600" b="1">
                          <a:latin typeface="华文仿宋" panose="02010600040101010101" pitchFamily="2" charset="-122"/>
                          <a:ea typeface="华文仿宋" panose="02010600040101010101" pitchFamily="2" charset="-122"/>
                        </a:rPr>
                        <a:t>P102</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）分别简要</a:t>
                      </a:r>
                      <a:r>
                        <a:rPr lang="zh-CN" altLang="en-US" sz="1600" b="1" kern="1200">
                          <a:solidFill>
                            <a:srgbClr val="0033CC"/>
                          </a:solidFill>
                          <a:latin typeface="华文仿宋" panose="02010600040101010101" pitchFamily="2" charset="-122"/>
                          <a:ea typeface="华文仿宋" panose="02010600040101010101" pitchFamily="2" charset="-122"/>
                          <a:cs typeface="+mn-cs"/>
                        </a:rPr>
                        <a:t>评价</a:t>
                      </a:r>
                      <a:r>
                        <a:rPr lang="zh-CN" altLang="en-US" sz="1600" b="1">
                          <a:latin typeface="华文仿宋" panose="02010600040101010101" pitchFamily="2" charset="-122"/>
                          <a:ea typeface="华文仿宋" panose="02010600040101010101" pitchFamily="2" charset="-122"/>
                        </a:rPr>
                        <a:t>图</a:t>
                      </a:r>
                      <a:r>
                        <a:rPr lang="en-US" altLang="zh-CN" sz="1600" b="1">
                          <a:latin typeface="华文仿宋" panose="02010600040101010101" pitchFamily="2" charset="-122"/>
                          <a:ea typeface="华文仿宋" panose="02010600040101010101" pitchFamily="2" charset="-122"/>
                        </a:rPr>
                        <a:t>1</a:t>
                      </a:r>
                      <a:r>
                        <a:rPr lang="zh-CN" altLang="en-US" sz="1600" b="1">
                          <a:latin typeface="华文仿宋" panose="02010600040101010101" pitchFamily="2" charset="-122"/>
                          <a:ea typeface="华文仿宋" panose="02010600040101010101" pitchFamily="2" charset="-122"/>
                        </a:rPr>
                        <a:t>、图</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的</a:t>
                      </a:r>
                      <a:r>
                        <a:rPr lang="zh-CN" altLang="en-US" sz="1600" b="1" kern="1200">
                          <a:solidFill>
                            <a:srgbClr val="FF0000"/>
                          </a:solidFill>
                          <a:latin typeface="华文仿宋" panose="02010600040101010101" pitchFamily="2" charset="-122"/>
                          <a:ea typeface="华文仿宋" panose="02010600040101010101" pitchFamily="2" charset="-122"/>
                          <a:cs typeface="+mn-cs"/>
                        </a:rPr>
                        <a:t>创意</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rgbClr val="FFCCFF"/>
                    </a:solidFill>
                  </a:tcPr>
                </a:tc>
                <a:extLst>
                  <a:ext uri="{0D108BD9-81ED-4DB2-BD59-A6C34878D82A}">
                    <a16:rowId xmlns:a16="http://schemas.microsoft.com/office/drawing/2014/main" val="62815250"/>
                  </a:ext>
                </a:extLst>
              </a:tr>
              <a:tr h="349508">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2011</a:t>
                      </a:r>
                      <a:r>
                        <a:rPr lang="zh-CN" altLang="en-US" sz="1600" b="1">
                          <a:latin typeface="华文仿宋" panose="02010600040101010101" pitchFamily="2" charset="-122"/>
                          <a:ea typeface="华文仿宋" panose="02010600040101010101" pitchFamily="2" charset="-122"/>
                        </a:rPr>
                        <a:t>浙江）</a:t>
                      </a:r>
                      <a:r>
                        <a:rPr lang="en-US" altLang="zh-CN" sz="1600" b="1">
                          <a:latin typeface="华文仿宋" panose="02010600040101010101" pitchFamily="2" charset="-122"/>
                          <a:ea typeface="华文仿宋" panose="02010600040101010101" pitchFamily="2" charset="-122"/>
                        </a:rPr>
                        <a:t>P102</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）从公益广告的</a:t>
                      </a:r>
                      <a:r>
                        <a:rPr lang="zh-CN" altLang="en-US" sz="1600" b="1" kern="1200">
                          <a:solidFill>
                            <a:srgbClr val="FF0000"/>
                          </a:solidFill>
                          <a:latin typeface="华文仿宋" panose="02010600040101010101" pitchFamily="2" charset="-122"/>
                          <a:ea typeface="华文仿宋" panose="02010600040101010101" pitchFamily="2" charset="-122"/>
                          <a:cs typeface="+mn-cs"/>
                        </a:rPr>
                        <a:t>图文</a:t>
                      </a:r>
                      <a:r>
                        <a:rPr lang="zh-CN" altLang="en-US" sz="1600" b="1">
                          <a:latin typeface="华文仿宋" panose="02010600040101010101" pitchFamily="2" charset="-122"/>
                          <a:ea typeface="华文仿宋" panose="02010600040101010101" pitchFamily="2" charset="-122"/>
                        </a:rPr>
                        <a:t>特点出发，简要</a:t>
                      </a:r>
                      <a:r>
                        <a:rPr lang="zh-CN" altLang="en-US" sz="1600" b="1" kern="1200">
                          <a:solidFill>
                            <a:srgbClr val="0033CC"/>
                          </a:solidFill>
                          <a:latin typeface="华文仿宋" panose="02010600040101010101" pitchFamily="2" charset="-122"/>
                          <a:ea typeface="华文仿宋" panose="02010600040101010101" pitchFamily="2" charset="-122"/>
                          <a:cs typeface="+mn-cs"/>
                        </a:rPr>
                        <a:t>评价</a:t>
                      </a:r>
                      <a:r>
                        <a:rPr lang="zh-CN" altLang="en-US" sz="1600" b="1">
                          <a:latin typeface="华文仿宋" panose="02010600040101010101" pitchFamily="2" charset="-122"/>
                          <a:ea typeface="华文仿宋" panose="02010600040101010101" pitchFamily="2" charset="-122"/>
                        </a:rPr>
                        <a:t>它的创意。（</a:t>
                      </a:r>
                      <a:r>
                        <a:rPr lang="en-US" altLang="zh-CN" sz="1600" b="1">
                          <a:latin typeface="华文仿宋" panose="02010600040101010101" pitchFamily="2" charset="-122"/>
                          <a:ea typeface="华文仿宋" panose="02010600040101010101" pitchFamily="2" charset="-122"/>
                        </a:rPr>
                        <a:t>3</a:t>
                      </a:r>
                      <a:r>
                        <a:rPr lang="zh-CN" altLang="en-US" sz="1600" b="1">
                          <a:latin typeface="华文仿宋" panose="02010600040101010101" pitchFamily="2" charset="-122"/>
                          <a:ea typeface="华文仿宋" panose="02010600040101010101" pitchFamily="2" charset="-122"/>
                        </a:rPr>
                        <a:t>分）</a:t>
                      </a:r>
                    </a:p>
                  </a:txBody>
                  <a:tcPr>
                    <a:solidFill>
                      <a:srgbClr val="FFCCFF"/>
                    </a:solidFill>
                  </a:tcPr>
                </a:tc>
                <a:extLst>
                  <a:ext uri="{0D108BD9-81ED-4DB2-BD59-A6C34878D82A}">
                    <a16:rowId xmlns:a16="http://schemas.microsoft.com/office/drawing/2014/main" val="2550732670"/>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2021</a:t>
                      </a:r>
                      <a:r>
                        <a:rPr lang="zh-CN" altLang="en-US" sz="1600" b="1">
                          <a:latin typeface="华文仿宋" panose="02010600040101010101" pitchFamily="2" charset="-122"/>
                          <a:ea typeface="华文仿宋" panose="02010600040101010101" pitchFamily="2" charset="-122"/>
                        </a:rPr>
                        <a:t>诸暨期末）</a:t>
                      </a:r>
                      <a:r>
                        <a:rPr lang="en-US" altLang="zh-CN" sz="1600" b="1">
                          <a:latin typeface="华文仿宋" panose="02010600040101010101" pitchFamily="2" charset="-122"/>
                          <a:ea typeface="华文仿宋" panose="02010600040101010101" pitchFamily="2" charset="-122"/>
                        </a:rPr>
                        <a:t>P107</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）分别简要</a:t>
                      </a:r>
                      <a:r>
                        <a:rPr lang="zh-CN" altLang="en-US" sz="1600" b="1" kern="1200">
                          <a:solidFill>
                            <a:srgbClr val="0033CC"/>
                          </a:solidFill>
                          <a:latin typeface="华文仿宋" panose="02010600040101010101" pitchFamily="2" charset="-122"/>
                          <a:ea typeface="华文仿宋" panose="02010600040101010101" pitchFamily="2" charset="-122"/>
                          <a:cs typeface="+mn-cs"/>
                        </a:rPr>
                        <a:t>评价</a:t>
                      </a:r>
                      <a:r>
                        <a:rPr lang="zh-CN" altLang="en-US" sz="1600" b="1">
                          <a:latin typeface="华文仿宋" panose="02010600040101010101" pitchFamily="2" charset="-122"/>
                          <a:ea typeface="华文仿宋" panose="02010600040101010101" pitchFamily="2" charset="-122"/>
                        </a:rPr>
                        <a:t>漫画</a:t>
                      </a:r>
                      <a:r>
                        <a:rPr lang="en-US" altLang="zh-CN" sz="1600" b="1">
                          <a:latin typeface="华文仿宋" panose="02010600040101010101" pitchFamily="2" charset="-122"/>
                          <a:ea typeface="华文仿宋" panose="02010600040101010101" pitchFamily="2" charset="-122"/>
                        </a:rPr>
                        <a:t>1</a:t>
                      </a:r>
                      <a:r>
                        <a:rPr lang="zh-CN" altLang="en-US" sz="1600" b="1">
                          <a:latin typeface="华文仿宋" panose="02010600040101010101" pitchFamily="2" charset="-122"/>
                          <a:ea typeface="华文仿宋" panose="02010600040101010101" pitchFamily="2" charset="-122"/>
                        </a:rPr>
                        <a:t>、漫画</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的</a:t>
                      </a:r>
                      <a:r>
                        <a:rPr lang="zh-CN" altLang="en-US" sz="1600" b="1" kern="1200">
                          <a:solidFill>
                            <a:srgbClr val="FF0000"/>
                          </a:solidFill>
                          <a:latin typeface="华文仿宋" panose="02010600040101010101" pitchFamily="2" charset="-122"/>
                          <a:ea typeface="华文仿宋" panose="02010600040101010101" pitchFamily="2" charset="-122"/>
                          <a:cs typeface="+mn-cs"/>
                        </a:rPr>
                        <a:t>创意</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rgbClr val="FFCCFF"/>
                    </a:solidFill>
                  </a:tcPr>
                </a:tc>
                <a:extLst>
                  <a:ext uri="{0D108BD9-81ED-4DB2-BD59-A6C34878D82A}">
                    <a16:rowId xmlns:a16="http://schemas.microsoft.com/office/drawing/2014/main" val="3300481694"/>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2021</a:t>
                      </a:r>
                      <a:r>
                        <a:rPr lang="zh-CN" altLang="en-US" sz="1600" b="1">
                          <a:latin typeface="华文仿宋" panose="02010600040101010101" pitchFamily="2" charset="-122"/>
                          <a:ea typeface="华文仿宋" panose="02010600040101010101" pitchFamily="2" charset="-122"/>
                        </a:rPr>
                        <a:t>绍兴期末）</a:t>
                      </a:r>
                      <a:r>
                        <a:rPr lang="en-US" altLang="zh-CN" sz="1600" b="1">
                          <a:latin typeface="华文仿宋" panose="02010600040101010101" pitchFamily="2" charset="-122"/>
                          <a:ea typeface="华文仿宋" panose="02010600040101010101" pitchFamily="2" charset="-122"/>
                        </a:rPr>
                        <a:t>P107</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）简要</a:t>
                      </a:r>
                      <a:r>
                        <a:rPr lang="zh-CN" altLang="en-US" sz="1600" b="1" kern="1200">
                          <a:solidFill>
                            <a:srgbClr val="0033CC"/>
                          </a:solidFill>
                          <a:latin typeface="华文仿宋" panose="02010600040101010101" pitchFamily="2" charset="-122"/>
                          <a:ea typeface="华文仿宋" panose="02010600040101010101" pitchFamily="2" charset="-122"/>
                          <a:cs typeface="+mn-cs"/>
                        </a:rPr>
                        <a:t>评价</a:t>
                      </a:r>
                      <a:r>
                        <a:rPr lang="zh-CN" altLang="en-US" sz="1600" b="1" kern="1200">
                          <a:solidFill>
                            <a:srgbClr val="FF0000"/>
                          </a:solidFill>
                          <a:latin typeface="华文仿宋" panose="02010600040101010101" pitchFamily="2" charset="-122"/>
                          <a:ea typeface="华文仿宋" panose="02010600040101010101" pitchFamily="2" charset="-122"/>
                          <a:cs typeface="+mn-cs"/>
                        </a:rPr>
                        <a:t>图片</a:t>
                      </a:r>
                      <a:r>
                        <a:rPr lang="zh-CN" altLang="en-US" sz="1600" b="1">
                          <a:latin typeface="华文仿宋" panose="02010600040101010101" pitchFamily="2" charset="-122"/>
                          <a:ea typeface="华文仿宋" panose="02010600040101010101" pitchFamily="2" charset="-122"/>
                        </a:rPr>
                        <a:t>的创意。（</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rgbClr val="FFCCFF"/>
                    </a:solidFill>
                  </a:tcPr>
                </a:tc>
                <a:extLst>
                  <a:ext uri="{0D108BD9-81ED-4DB2-BD59-A6C34878D82A}">
                    <a16:rowId xmlns:a16="http://schemas.microsoft.com/office/drawing/2014/main" val="2371254973"/>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2021</a:t>
                      </a:r>
                      <a:r>
                        <a:rPr lang="zh-CN" altLang="en-US" sz="1600" b="1">
                          <a:latin typeface="华文仿宋" panose="02010600040101010101" pitchFamily="2" charset="-122"/>
                          <a:ea typeface="华文仿宋" panose="02010600040101010101" pitchFamily="2" charset="-122"/>
                        </a:rPr>
                        <a:t>湖州期末）</a:t>
                      </a:r>
                      <a:r>
                        <a:rPr lang="en-US" altLang="zh-CN" sz="1600" b="1">
                          <a:latin typeface="华文仿宋" panose="02010600040101010101" pitchFamily="2" charset="-122"/>
                          <a:ea typeface="华文仿宋" panose="02010600040101010101" pitchFamily="2" charset="-122"/>
                        </a:rPr>
                        <a:t>P107</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）简要</a:t>
                      </a:r>
                      <a:r>
                        <a:rPr lang="zh-CN" altLang="en-US" sz="1600" b="1" kern="1200">
                          <a:solidFill>
                            <a:srgbClr val="0033CC"/>
                          </a:solidFill>
                          <a:latin typeface="华文仿宋" panose="02010600040101010101" pitchFamily="2" charset="-122"/>
                          <a:ea typeface="华文仿宋" panose="02010600040101010101" pitchFamily="2" charset="-122"/>
                          <a:cs typeface="+mn-cs"/>
                        </a:rPr>
                        <a:t>分析</a:t>
                      </a:r>
                      <a:r>
                        <a:rPr lang="zh-CN" altLang="en-US" sz="1600" b="1">
                          <a:latin typeface="华文仿宋" panose="02010600040101010101" pitchFamily="2" charset="-122"/>
                          <a:ea typeface="华文仿宋" panose="02010600040101010101" pitchFamily="2" charset="-122"/>
                        </a:rPr>
                        <a:t>这幅漫画的</a:t>
                      </a:r>
                      <a:r>
                        <a:rPr lang="zh-CN" altLang="en-US" sz="1600" b="1" kern="1200">
                          <a:solidFill>
                            <a:srgbClr val="FF0000"/>
                          </a:solidFill>
                          <a:latin typeface="华文仿宋" panose="02010600040101010101" pitchFamily="2" charset="-122"/>
                          <a:ea typeface="华文仿宋" panose="02010600040101010101" pitchFamily="2" charset="-122"/>
                          <a:cs typeface="+mn-cs"/>
                        </a:rPr>
                        <a:t>创</a:t>
                      </a:r>
                      <a:r>
                        <a:rPr lang="zh-CN" altLang="en-US" sz="1600" b="1">
                          <a:latin typeface="华文仿宋" panose="02010600040101010101" pitchFamily="2" charset="-122"/>
                          <a:ea typeface="华文仿宋" panose="02010600040101010101" pitchFamily="2" charset="-122"/>
                        </a:rPr>
                        <a:t>意。（</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rgbClr val="FFCCFF"/>
                    </a:solidFill>
                  </a:tcPr>
                </a:tc>
                <a:extLst>
                  <a:ext uri="{0D108BD9-81ED-4DB2-BD59-A6C34878D82A}">
                    <a16:rowId xmlns:a16="http://schemas.microsoft.com/office/drawing/2014/main" val="1195390769"/>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2021</a:t>
                      </a:r>
                      <a:r>
                        <a:rPr lang="zh-CN" altLang="en-US" sz="1600" b="1">
                          <a:latin typeface="华文仿宋" panose="02010600040101010101" pitchFamily="2" charset="-122"/>
                          <a:ea typeface="华文仿宋" panose="02010600040101010101" pitchFamily="2" charset="-122"/>
                        </a:rPr>
                        <a:t>温州二模）</a:t>
                      </a:r>
                      <a:r>
                        <a:rPr lang="en-US" altLang="zh-CN" sz="1600" b="1">
                          <a:latin typeface="华文仿宋" panose="02010600040101010101" pitchFamily="2" charset="-122"/>
                          <a:ea typeface="华文仿宋" panose="02010600040101010101" pitchFamily="2" charset="-122"/>
                        </a:rPr>
                        <a:t>P109</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）简要</a:t>
                      </a:r>
                      <a:r>
                        <a:rPr lang="zh-CN" altLang="en-US" sz="1600" b="1" kern="1200">
                          <a:solidFill>
                            <a:srgbClr val="0033CC"/>
                          </a:solidFill>
                          <a:latin typeface="华文仿宋" panose="02010600040101010101" pitchFamily="2" charset="-122"/>
                          <a:ea typeface="华文仿宋" panose="02010600040101010101" pitchFamily="2" charset="-122"/>
                          <a:cs typeface="+mn-cs"/>
                        </a:rPr>
                        <a:t>评价</a:t>
                      </a:r>
                      <a:r>
                        <a:rPr lang="zh-CN" altLang="en-US" sz="1600" b="1">
                          <a:latin typeface="华文仿宋" panose="02010600040101010101" pitchFamily="2" charset="-122"/>
                          <a:ea typeface="华文仿宋" panose="02010600040101010101" pitchFamily="2" charset="-122"/>
                        </a:rPr>
                        <a:t>这副漫画的创意。（</a:t>
                      </a:r>
                      <a:r>
                        <a:rPr lang="en-US" altLang="zh-CN" sz="1600" b="1">
                          <a:latin typeface="华文仿宋" panose="02010600040101010101" pitchFamily="2" charset="-122"/>
                          <a:ea typeface="华文仿宋" panose="02010600040101010101" pitchFamily="2" charset="-122"/>
                        </a:rPr>
                        <a:t>4</a:t>
                      </a:r>
                      <a:r>
                        <a:rPr lang="zh-CN" altLang="en-US" sz="1600" b="1">
                          <a:latin typeface="华文仿宋" panose="02010600040101010101" pitchFamily="2" charset="-122"/>
                          <a:ea typeface="华文仿宋" panose="02010600040101010101" pitchFamily="2" charset="-122"/>
                        </a:rPr>
                        <a:t>分）</a:t>
                      </a:r>
                    </a:p>
                  </a:txBody>
                  <a:tcPr>
                    <a:solidFill>
                      <a:srgbClr val="FFCCFF"/>
                    </a:solidFill>
                  </a:tcPr>
                </a:tc>
                <a:extLst>
                  <a:ext uri="{0D108BD9-81ED-4DB2-BD59-A6C34878D82A}">
                    <a16:rowId xmlns:a16="http://schemas.microsoft.com/office/drawing/2014/main" val="3978038284"/>
                  </a:ext>
                </a:extLst>
              </a:tr>
              <a:tr h="393102">
                <a:tc>
                  <a:txBody>
                    <a:bodyPr vert="horz" wrap="square"/>
                    <a:lstStyle/>
                    <a:p>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2019</a:t>
                      </a:r>
                      <a:r>
                        <a:rPr lang="zh-CN" altLang="en-US" sz="1600" b="1">
                          <a:latin typeface="华文仿宋" panose="02010600040101010101" pitchFamily="2" charset="-122"/>
                          <a:ea typeface="华文仿宋" panose="02010600040101010101" pitchFamily="2" charset="-122"/>
                        </a:rPr>
                        <a:t>绍兴</a:t>
                      </a:r>
                      <a:r>
                        <a:rPr lang="en-US" altLang="zh-CN" sz="1600" b="1">
                          <a:latin typeface="华文仿宋" panose="02010600040101010101" pitchFamily="2" charset="-122"/>
                          <a:ea typeface="华文仿宋" panose="02010600040101010101" pitchFamily="2" charset="-122"/>
                        </a:rPr>
                        <a:t>3</a:t>
                      </a:r>
                      <a:r>
                        <a:rPr lang="zh-CN" altLang="en-US" sz="1600" b="1">
                          <a:latin typeface="华文仿宋" panose="02010600040101010101" pitchFamily="2" charset="-122"/>
                          <a:ea typeface="华文仿宋" panose="02010600040101010101" pitchFamily="2" charset="-122"/>
                        </a:rPr>
                        <a:t>月联考）</a:t>
                      </a:r>
                      <a:r>
                        <a:rPr lang="en-US" altLang="zh-CN" sz="1600" b="1">
                          <a:latin typeface="华文仿宋" panose="02010600040101010101" pitchFamily="2" charset="-122"/>
                          <a:ea typeface="华文仿宋" panose="02010600040101010101" pitchFamily="2" charset="-122"/>
                        </a:rPr>
                        <a:t>P109</a:t>
                      </a:r>
                      <a:r>
                        <a:rPr lang="zh-CN" altLang="en-US" sz="1600" b="1">
                          <a:latin typeface="华文仿宋" panose="02010600040101010101" pitchFamily="2" charset="-122"/>
                          <a:ea typeface="华文仿宋" panose="02010600040101010101" pitchFamily="2" charset="-122"/>
                        </a:rPr>
                        <a:t>（</a:t>
                      </a:r>
                      <a:r>
                        <a:rPr lang="en-US" altLang="zh-CN" sz="1600" b="1">
                          <a:latin typeface="华文仿宋" panose="02010600040101010101" pitchFamily="2" charset="-122"/>
                          <a:ea typeface="华文仿宋" panose="02010600040101010101" pitchFamily="2" charset="-122"/>
                        </a:rPr>
                        <a:t>2</a:t>
                      </a:r>
                      <a:r>
                        <a:rPr lang="zh-CN" altLang="en-US" sz="1600" b="1">
                          <a:latin typeface="华文仿宋" panose="02010600040101010101" pitchFamily="2" charset="-122"/>
                          <a:ea typeface="华文仿宋" panose="02010600040101010101" pitchFamily="2" charset="-122"/>
                        </a:rPr>
                        <a:t>）请概括一下诗</a:t>
                      </a:r>
                      <a:r>
                        <a:rPr lang="zh-CN" altLang="en-US" sz="1600" b="1" kern="1200">
                          <a:solidFill>
                            <a:srgbClr val="FF0000"/>
                          </a:solidFill>
                          <a:latin typeface="华文仿宋" panose="02010600040101010101" pitchFamily="2" charset="-122"/>
                          <a:ea typeface="华文仿宋" panose="02010600040101010101" pitchFamily="2" charset="-122"/>
                          <a:cs typeface="+mn-cs"/>
                        </a:rPr>
                        <a:t>作的内容</a:t>
                      </a:r>
                      <a:r>
                        <a:rPr lang="zh-CN" altLang="en-US" sz="1600" b="1">
                          <a:latin typeface="华文仿宋" panose="02010600040101010101" pitchFamily="2" charset="-122"/>
                          <a:ea typeface="华文仿宋" panose="02010600040101010101" pitchFamily="2" charset="-122"/>
                        </a:rPr>
                        <a:t>，并</a:t>
                      </a:r>
                      <a:r>
                        <a:rPr lang="zh-CN" altLang="en-US" sz="1600" b="1" kern="1200">
                          <a:solidFill>
                            <a:srgbClr val="0033CC"/>
                          </a:solidFill>
                          <a:latin typeface="华文仿宋" panose="02010600040101010101" pitchFamily="2" charset="-122"/>
                          <a:ea typeface="华文仿宋" panose="02010600040101010101" pitchFamily="2" charset="-122"/>
                          <a:cs typeface="+mn-cs"/>
                        </a:rPr>
                        <a:t>阐释</a:t>
                      </a:r>
                      <a:r>
                        <a:rPr lang="zh-CN" altLang="en-US" sz="1600" b="1">
                          <a:latin typeface="华文仿宋" panose="02010600040101010101" pitchFamily="2" charset="-122"/>
                          <a:ea typeface="华文仿宋" panose="02010600040101010101" pitchFamily="2" charset="-122"/>
                        </a:rPr>
                        <a:t>这首“象形诗”的创意。（</a:t>
                      </a:r>
                      <a:r>
                        <a:rPr lang="en-US" altLang="zh-CN" sz="1600" b="1">
                          <a:latin typeface="华文仿宋" panose="02010600040101010101" pitchFamily="2" charset="-122"/>
                          <a:ea typeface="华文仿宋" panose="02010600040101010101" pitchFamily="2" charset="-122"/>
                        </a:rPr>
                        <a:t>5</a:t>
                      </a:r>
                      <a:r>
                        <a:rPr lang="zh-CN" altLang="en-US" sz="1600" b="1">
                          <a:latin typeface="华文仿宋" panose="02010600040101010101" pitchFamily="2" charset="-122"/>
                          <a:ea typeface="华文仿宋" panose="02010600040101010101" pitchFamily="2" charset="-122"/>
                        </a:rPr>
                        <a:t>分）</a:t>
                      </a:r>
                    </a:p>
                  </a:txBody>
                  <a:tcPr>
                    <a:solidFill>
                      <a:srgbClr val="FFCCFF"/>
                    </a:solidFill>
                  </a:tcPr>
                </a:tc>
                <a:extLst>
                  <a:ext uri="{0D108BD9-81ED-4DB2-BD59-A6C34878D82A}">
                    <a16:rowId xmlns:a16="http://schemas.microsoft.com/office/drawing/2014/main" val="1635444800"/>
                  </a:ext>
                </a:extLst>
              </a:tr>
            </a:tbl>
          </a:graphicData>
        </a:graphic>
      </p:graphicFrame>
      <p:sp>
        <p:nvSpPr>
          <p:cNvPr id="4" name="文本框 3">
            <a:extLst>
              <a:ext uri="{FF2B5EF4-FFF2-40B4-BE49-F238E27FC236}">
                <a16:creationId xmlns:a16="http://schemas.microsoft.com/office/drawing/2014/main" id="{C66A597D-3C97-4029-9C7B-40F8EB180E76}"/>
              </a:ext>
            </a:extLst>
          </p:cNvPr>
          <p:cNvSpPr txBox="1"/>
          <p:nvPr/>
        </p:nvSpPr>
        <p:spPr>
          <a:xfrm>
            <a:off x="9966960" y="612842"/>
            <a:ext cx="2195857" cy="954107"/>
          </a:xfrm>
          <a:prstGeom prst="rect">
            <a:avLst/>
          </a:prstGeom>
          <a:solidFill>
            <a:srgbClr val="FFC000"/>
          </a:solidFill>
        </p:spPr>
        <p:txBody>
          <a:bodyPr wrap="square" rtlCol="0">
            <a:spAutoFit/>
          </a:bodyPr>
          <a:lstStyle/>
          <a:p>
            <a:r>
              <a:rPr lang="zh-CN" altLang="en-US" sz="2800"/>
              <a:t>题型一：</a:t>
            </a:r>
            <a:endParaRPr lang="en-US" altLang="zh-CN" sz="2800"/>
          </a:p>
          <a:p>
            <a:r>
              <a:rPr lang="zh-CN" altLang="en-US" sz="2800"/>
              <a:t>  评述评论题</a:t>
            </a:r>
          </a:p>
        </p:txBody>
      </p:sp>
      <p:sp>
        <p:nvSpPr>
          <p:cNvPr id="5" name="文本框 4">
            <a:extLst>
              <a:ext uri="{FF2B5EF4-FFF2-40B4-BE49-F238E27FC236}">
                <a16:creationId xmlns:a16="http://schemas.microsoft.com/office/drawing/2014/main" id="{A8C958A2-E080-4875-814C-B19A93DBA965}"/>
              </a:ext>
            </a:extLst>
          </p:cNvPr>
          <p:cNvSpPr txBox="1"/>
          <p:nvPr/>
        </p:nvSpPr>
        <p:spPr>
          <a:xfrm>
            <a:off x="9966959" y="5291051"/>
            <a:ext cx="1998061" cy="954107"/>
          </a:xfrm>
          <a:prstGeom prst="rect">
            <a:avLst/>
          </a:prstGeom>
          <a:solidFill>
            <a:srgbClr val="FFC000"/>
          </a:solidFill>
        </p:spPr>
        <p:txBody>
          <a:bodyPr wrap="square" rtlCol="0">
            <a:spAutoFit/>
          </a:bodyPr>
          <a:lstStyle/>
          <a:p>
            <a:r>
              <a:rPr lang="zh-CN" altLang="en-US" sz="2800"/>
              <a:t>题型二：</a:t>
            </a:r>
            <a:endParaRPr lang="en-US" altLang="zh-CN" sz="2800"/>
          </a:p>
          <a:p>
            <a:r>
              <a:rPr lang="zh-CN" altLang="en-US" sz="2800"/>
              <a:t>    评价题</a:t>
            </a:r>
          </a:p>
        </p:txBody>
      </p:sp>
      <p:sp>
        <p:nvSpPr>
          <p:cNvPr id="6" name="文本框 5">
            <a:extLst>
              <a:ext uri="{FF2B5EF4-FFF2-40B4-BE49-F238E27FC236}">
                <a16:creationId xmlns:a16="http://schemas.microsoft.com/office/drawing/2014/main" id="{FC70F889-7B60-4CD3-950A-89DC14776798}"/>
              </a:ext>
            </a:extLst>
          </p:cNvPr>
          <p:cNvSpPr txBox="1"/>
          <p:nvPr/>
        </p:nvSpPr>
        <p:spPr>
          <a:xfrm>
            <a:off x="9989334" y="3226340"/>
            <a:ext cx="1975687" cy="954107"/>
          </a:xfrm>
          <a:prstGeom prst="rect">
            <a:avLst/>
          </a:prstGeom>
          <a:solidFill>
            <a:srgbClr val="FFC000"/>
          </a:solidFill>
        </p:spPr>
        <p:txBody>
          <a:bodyPr wrap="square" rtlCol="0">
            <a:spAutoFit/>
          </a:bodyPr>
          <a:lstStyle/>
          <a:p>
            <a:r>
              <a:rPr lang="zh-CN" altLang="en-US" sz="2800"/>
              <a:t>题型二：</a:t>
            </a:r>
            <a:endParaRPr lang="en-US" altLang="zh-CN" sz="2800"/>
          </a:p>
          <a:p>
            <a:r>
              <a:rPr lang="zh-CN" altLang="en-US" sz="2800"/>
              <a:t>  谈看法题</a:t>
            </a:r>
          </a:p>
        </p:txBody>
      </p:sp>
    </p:spTree>
    <p:extLst>
      <p:ext uri="{BB962C8B-B14F-4D97-AF65-F5344CB8AC3E}">
        <p14:creationId xmlns:p14="http://schemas.microsoft.com/office/powerpoint/2010/main" val="15375310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a:extLst>
              <a:ext uri="{FF2B5EF4-FFF2-40B4-BE49-F238E27FC236}">
                <a16:creationId xmlns:a16="http://schemas.microsoft.com/office/drawing/2014/main" id="{77A6F29E-18E0-4C34-AF89-00DFCDBDE3EC}"/>
              </a:ext>
            </a:extLst>
          </p:cNvPr>
          <p:cNvSpPr txBox="1"/>
          <p:nvPr/>
        </p:nvSpPr>
        <p:spPr>
          <a:xfrm>
            <a:off x="0" y="0"/>
            <a:ext cx="9532399" cy="593560"/>
          </a:xfrm>
          <a:prstGeom prst="rect">
            <a:avLst/>
          </a:prstGeom>
          <a:noFill/>
        </p:spPr>
        <p:txBody>
          <a:bodyPr wrap="square">
            <a:spAutoFit/>
          </a:bodyPr>
          <a:lstStyle/>
          <a:p>
            <a:pPr>
              <a:lnSpc>
                <a:spcPct val="150000"/>
              </a:lnSpc>
            </a:pP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【P017  (2021</a:t>
            </a:r>
            <a:r>
              <a:rPr lang="zh-CN"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诸暨期末</a:t>
            </a: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,6)】</a:t>
            </a:r>
            <a:r>
              <a:rPr lang="zh-CN"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阅读下面两幅漫画</a:t>
            </a: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a:t>
            </a:r>
            <a:r>
              <a:rPr lang="zh-CN"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根据要求完成题目。</a:t>
            </a:r>
            <a:r>
              <a:rPr lang="en-US"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(6</a:t>
            </a:r>
            <a:r>
              <a:rPr lang="zh-CN" altLang="zh-CN" sz="2400" b="1">
                <a:solidFill>
                  <a:srgbClr val="FF0000"/>
                </a:solidFill>
                <a:latin typeface="华文仿宋" panose="02010600040101010101" pitchFamily="2" charset="-122"/>
                <a:ea typeface="华文仿宋" panose="02010600040101010101" pitchFamily="2" charset="-122"/>
                <a:cs typeface="Calibri" panose="020f0502020204030204" pitchFamily="34" charset="0"/>
              </a:rPr>
              <a:t>分</a:t>
            </a:r>
            <a:r>
              <a:rPr lang="en-US" altLang="zh-CN" sz="1800">
                <a:solidFill>
                  <a:srgbClr val="000000"/>
                </a:solidFill>
                <a:effectLst/>
                <a:latin typeface="方正书宋_GBK"/>
                <a:ea typeface="方正书宋_GBK"/>
                <a:cs typeface="Times New Roman" panose="02020603050405020304" pitchFamily="18" charset="0"/>
              </a:rPr>
              <a:t>)</a:t>
            </a:r>
            <a:endParaRPr lang="zh-CN" altLang="zh-CN" sz="1800">
              <a:solidFill>
                <a:srgbClr val="000000"/>
              </a:solidFill>
              <a:effectLst/>
              <a:latin typeface="NEU-BZ-S92"/>
              <a:ea typeface="方正书宋_GBK"/>
              <a:cs typeface="Times New Roman" panose="02020603050405020304" pitchFamily="18" charset="0"/>
            </a:endParaRPr>
          </a:p>
        </p:txBody>
      </p:sp>
      <p:pic>
        <p:nvPicPr>
          <p:cNvPr id="5" name="22bzj5yw14.jpg" descr="id:2147488394;FounderCES">
            <a:extLst>
              <a:ext uri="{FF2B5EF4-FFF2-40B4-BE49-F238E27FC236}">
                <a16:creationId xmlns:a16="http://schemas.microsoft.com/office/drawing/2014/main" id="{62059B95-59FD-4681-81F3-0D8303198E17}"/>
              </a:ext>
            </a:extLst>
          </p:cNvPr>
          <p:cNvPicPr>
            <a:picLocks noChangeAspect="1"/>
          </p:cNvPicPr>
          <p:nvPr/>
        </p:nvPicPr>
        <p:blipFill>
          <a:blip r:embed="rId2"/>
          <a:stretch>
            <a:fillRect/>
          </a:stretch>
        </p:blipFill>
        <p:spPr>
          <a:xfrm>
            <a:off x="3355759" y="854632"/>
            <a:ext cx="2689934" cy="2234795"/>
          </a:xfrm>
          <a:prstGeom prst="rect">
            <a:avLst/>
          </a:prstGeom>
        </p:spPr>
      </p:pic>
      <p:pic>
        <p:nvPicPr>
          <p:cNvPr id="6" name="22bzj5yw13.jpg" descr="id:2147488387;FounderCES">
            <a:extLst>
              <a:ext uri="{FF2B5EF4-FFF2-40B4-BE49-F238E27FC236}">
                <a16:creationId xmlns:a16="http://schemas.microsoft.com/office/drawing/2014/main" id="{5ABE8F93-E108-4806-B3E5-717386569970}"/>
              </a:ext>
            </a:extLst>
          </p:cNvPr>
          <p:cNvPicPr>
            <a:picLocks noChangeAspect="1"/>
          </p:cNvPicPr>
          <p:nvPr/>
        </p:nvPicPr>
        <p:blipFill>
          <a:blip r:embed="rId3"/>
          <a:stretch>
            <a:fillRect/>
          </a:stretch>
        </p:blipFill>
        <p:spPr>
          <a:xfrm>
            <a:off x="398265" y="854633"/>
            <a:ext cx="2779941" cy="2234795"/>
          </a:xfrm>
          <a:prstGeom prst="rect">
            <a:avLst/>
          </a:prstGeom>
        </p:spPr>
      </p:pic>
      <p:sp>
        <p:nvSpPr>
          <p:cNvPr id="8" name="文本框 7">
            <a:extLst>
              <a:ext uri="{FF2B5EF4-FFF2-40B4-BE49-F238E27FC236}">
                <a16:creationId xmlns:a16="http://schemas.microsoft.com/office/drawing/2014/main" id="{1FFCA06C-24C3-4F54-8FE4-D518FBC0DF67}"/>
              </a:ext>
            </a:extLst>
          </p:cNvPr>
          <p:cNvSpPr txBox="1"/>
          <p:nvPr/>
        </p:nvSpPr>
        <p:spPr>
          <a:xfrm>
            <a:off x="6513255" y="783612"/>
            <a:ext cx="5365068" cy="2172005"/>
          </a:xfrm>
          <a:prstGeom prst="rect">
            <a:avLst/>
          </a:prstGeom>
          <a:noFill/>
        </p:spPr>
        <p:txBody>
          <a:bodyPr wrap="square">
            <a:spAutoFit/>
          </a:bodyPr>
          <a:lstStyle/>
          <a:p>
            <a:pPr>
              <a:lnSpc>
                <a:spcPct val="150000"/>
              </a:lnSpc>
            </a:pP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1</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为漫画</a:t>
            </a:r>
            <a:r>
              <a:rPr lang="en-US" altLang="zh-CN" sz="1800">
                <a:solidFill>
                  <a:srgbClr val="000000"/>
                </a:solidFill>
                <a:effectLst/>
                <a:latin typeface="NEU-BZ-S92"/>
                <a:ea typeface="方正书宋_GBK"/>
                <a:cs typeface="Times New Roman" panose="02020603050405020304" pitchFamily="18" charset="0"/>
              </a:rPr>
              <a:t>1</a:t>
            </a:r>
            <a:r>
              <a:rPr lang="zh-CN" altLang="zh-CN" sz="1800">
                <a:solidFill>
                  <a:srgbClr val="000000"/>
                </a:solidFill>
                <a:effectLst/>
                <a:latin typeface="NEU-BZ-S92"/>
                <a:ea typeface="方正书宋_GBK"/>
                <a:cs typeface="Times New Roman" panose="02020603050405020304" pitchFamily="18" charset="0"/>
              </a:rPr>
              <a:t>或漫画</a:t>
            </a:r>
            <a:r>
              <a:rPr lang="en-US" altLang="zh-CN" sz="1800">
                <a:solidFill>
                  <a:srgbClr val="000000"/>
                </a:solidFill>
                <a:effectLst/>
                <a:latin typeface="NEU-BZ-S92"/>
                <a:ea typeface="方正书宋_GBK"/>
                <a:cs typeface="Times New Roman" panose="02020603050405020304" pitchFamily="18" charset="0"/>
              </a:rPr>
              <a:t>2</a:t>
            </a:r>
            <a:r>
              <a:rPr lang="zh-CN" altLang="zh-CN" sz="1800">
                <a:solidFill>
                  <a:srgbClr val="000000"/>
                </a:solidFill>
                <a:effectLst/>
                <a:latin typeface="NEU-BZ-S92"/>
                <a:ea typeface="方正书宋_GBK"/>
                <a:cs typeface="Times New Roman" panose="02020603050405020304" pitchFamily="18" charset="0"/>
              </a:rPr>
              <a:t>拟写标题</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不超过</a:t>
            </a:r>
            <a:r>
              <a:rPr lang="en-US" altLang="zh-CN" sz="1800">
                <a:solidFill>
                  <a:srgbClr val="000000"/>
                </a:solidFill>
                <a:effectLst/>
                <a:latin typeface="NEU-BZ-S92"/>
                <a:ea typeface="方正书宋_GBK"/>
                <a:cs typeface="Times New Roman" panose="02020603050405020304" pitchFamily="18" charset="0"/>
              </a:rPr>
              <a:t>10</a:t>
            </a:r>
            <a:r>
              <a:rPr lang="zh-CN" altLang="zh-CN" sz="1800">
                <a:solidFill>
                  <a:srgbClr val="000000"/>
                </a:solidFill>
                <a:effectLst/>
                <a:latin typeface="NEU-BZ-S92"/>
                <a:ea typeface="方正书宋_GBK"/>
                <a:cs typeface="Times New Roman" panose="02020603050405020304" pitchFamily="18" charset="0"/>
              </a:rPr>
              <a:t>个字。</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2</a:t>
            </a:r>
            <a:r>
              <a:rPr lang="zh-CN" altLang="zh-CN" sz="1800">
                <a:solidFill>
                  <a:srgbClr val="000000"/>
                </a:solidFill>
                <a:effectLst/>
                <a:latin typeface="NEU-BZ-S92"/>
                <a:ea typeface="方正书宋_GBK"/>
                <a:cs typeface="Times New Roman" panose="02020603050405020304" pitchFamily="18" charset="0"/>
              </a:rPr>
              <a:t>分</a:t>
            </a:r>
            <a:r>
              <a:rPr lang="en-US" altLang="zh-CN" sz="1800">
                <a:solidFill>
                  <a:srgbClr val="000000"/>
                </a:solidFill>
                <a:effectLst/>
                <a:latin typeface="方正书宋_GBK"/>
                <a:ea typeface="方正书宋_GBK"/>
                <a:cs typeface="Times New Roman" panose="02020603050405020304" pitchFamily="18" charset="0"/>
              </a:rPr>
              <a:t>)</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zh-CN" altLang="zh-CN" sz="1800">
                <a:solidFill>
                  <a:srgbClr val="000000"/>
                </a:solidFill>
                <a:effectLst/>
                <a:latin typeface="NEU-BZ-S92"/>
                <a:ea typeface="方正书宋_GBK"/>
                <a:cs typeface="Times New Roman" panose="02020603050405020304" pitchFamily="18" charset="0"/>
              </a:rPr>
              <a:t>选择</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　　</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标题</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u="sng">
                <a:solidFill>
                  <a:srgbClr val="000000"/>
                </a:solidFill>
                <a:effectLst/>
                <a:uFill>
                  <a:solidFill>
                    <a:srgbClr val="000000"/>
                  </a:solidFill>
                </a:uFill>
                <a:latin typeface="NEU-BZ-S92"/>
                <a:ea typeface="方正书宋_GBK"/>
                <a:cs typeface="Times New Roman" panose="02020603050405020304" pitchFamily="18" charset="0"/>
              </a:rPr>
              <a:t>          </a:t>
            </a:r>
          </a:p>
          <a:p>
            <a:pPr>
              <a:lnSpc>
                <a:spcPct val="150000"/>
              </a:lnSpc>
            </a:pPr>
            <a:r>
              <a:rPr lang="zh-CN" altLang="zh-CN" sz="1800">
                <a:solidFill>
                  <a:srgbClr val="FF0000"/>
                </a:solidFill>
                <a:effectLst/>
                <a:latin typeface="NEU-BZ-S92"/>
                <a:ea typeface="方正书宋_GBK"/>
                <a:cs typeface="Times New Roman" panose="02020603050405020304" pitchFamily="18" charset="0"/>
              </a:rPr>
              <a:t>漫画</a:t>
            </a:r>
            <a:r>
              <a:rPr lang="en-US" altLang="zh-CN" sz="1800">
                <a:solidFill>
                  <a:srgbClr val="FF0000"/>
                </a:solidFill>
                <a:effectLst/>
                <a:latin typeface="NEU-BZ-S92"/>
                <a:ea typeface="方正书宋_GBK"/>
                <a:cs typeface="Times New Roman" panose="02020603050405020304" pitchFamily="18" charset="0"/>
              </a:rPr>
              <a:t>1</a:t>
            </a:r>
            <a:r>
              <a:rPr lang="zh-CN" altLang="zh-CN" sz="1800">
                <a:solidFill>
                  <a:srgbClr val="FF0000"/>
                </a:solidFill>
                <a:effectLst/>
                <a:latin typeface="NEU-BZ-S92"/>
                <a:ea typeface="方正书宋_GBK"/>
                <a:cs typeface="Times New Roman" panose="02020603050405020304" pitchFamily="18" charset="0"/>
              </a:rPr>
              <a:t>　跨越“数字鸿沟”</a:t>
            </a:r>
            <a:r>
              <a:rPr lang="en-US" altLang="zh-CN" sz="1800">
                <a:solidFill>
                  <a:srgbClr val="FF0000"/>
                </a:solidFill>
                <a:effectLst/>
                <a:latin typeface="方正书宋_GBK"/>
                <a:ea typeface="方正书宋_GBK"/>
                <a:cs typeface="Times New Roman" panose="02020603050405020304" pitchFamily="18" charset="0"/>
              </a:rPr>
              <a:t>(</a:t>
            </a:r>
            <a:r>
              <a:rPr lang="zh-CN" altLang="zh-CN" sz="1800">
                <a:solidFill>
                  <a:srgbClr val="FF0000"/>
                </a:solidFill>
                <a:effectLst/>
                <a:latin typeface="NEU-BZ-S92"/>
                <a:ea typeface="方正书宋_GBK"/>
                <a:cs typeface="Times New Roman" panose="02020603050405020304" pitchFamily="18" charset="0"/>
              </a:rPr>
              <a:t>“智”越“数字鸿沟”</a:t>
            </a:r>
            <a:r>
              <a:rPr lang="en-US" altLang="zh-CN" sz="1800">
                <a:solidFill>
                  <a:srgbClr val="FF0000"/>
                </a:solidFill>
                <a:effectLst/>
                <a:latin typeface="方正书宋_GBK"/>
                <a:ea typeface="方正书宋_GBK"/>
                <a:cs typeface="Times New Roman" panose="02020603050405020304" pitchFamily="18" charset="0"/>
              </a:rPr>
              <a:t>)</a:t>
            </a:r>
            <a:r>
              <a:rPr lang="zh-CN" altLang="zh-CN" sz="1800">
                <a:solidFill>
                  <a:srgbClr val="FF0000"/>
                </a:solidFill>
                <a:effectLst/>
                <a:latin typeface="NEU-BZ-S92"/>
                <a:ea typeface="方正书宋_GBK"/>
                <a:cs typeface="Times New Roman" panose="02020603050405020304" pitchFamily="18" charset="0"/>
              </a:rPr>
              <a:t>　</a:t>
            </a:r>
            <a:endParaRPr lang="en-US" altLang="zh-CN" sz="1800">
              <a:solidFill>
                <a:srgbClr val="FF0000"/>
              </a:solidFill>
              <a:effectLst/>
              <a:latin typeface="NEU-BZ-S92"/>
              <a:ea typeface="方正书宋_GBK"/>
              <a:cs typeface="Times New Roman" panose="02020603050405020304" pitchFamily="18" charset="0"/>
            </a:endParaRPr>
          </a:p>
          <a:p>
            <a:pPr>
              <a:lnSpc>
                <a:spcPct val="150000"/>
              </a:lnSpc>
            </a:pPr>
            <a:r>
              <a:rPr lang="zh-CN" altLang="zh-CN" sz="1800">
                <a:solidFill>
                  <a:srgbClr val="FF0000"/>
                </a:solidFill>
                <a:effectLst/>
                <a:latin typeface="NEU-BZ-S92"/>
                <a:ea typeface="方正书宋_GBK"/>
                <a:cs typeface="Times New Roman" panose="02020603050405020304" pitchFamily="18" charset="0"/>
              </a:rPr>
              <a:t>漫画</a:t>
            </a:r>
            <a:r>
              <a:rPr lang="en-US" altLang="zh-CN" sz="1800">
                <a:solidFill>
                  <a:srgbClr val="FF0000"/>
                </a:solidFill>
                <a:effectLst/>
                <a:latin typeface="NEU-BZ-S92"/>
                <a:ea typeface="方正书宋_GBK"/>
                <a:cs typeface="Times New Roman" panose="02020603050405020304" pitchFamily="18" charset="0"/>
              </a:rPr>
              <a:t>2</a:t>
            </a:r>
            <a:r>
              <a:rPr lang="zh-CN" altLang="zh-CN" sz="1800">
                <a:solidFill>
                  <a:srgbClr val="FF0000"/>
                </a:solidFill>
                <a:effectLst/>
                <a:latin typeface="NEU-BZ-S92"/>
                <a:ea typeface="方正书宋_GBK"/>
                <a:cs typeface="Times New Roman" panose="02020603050405020304" pitchFamily="18" charset="0"/>
              </a:rPr>
              <a:t>　一“码”难倒老伯乐</a:t>
            </a:r>
            <a:r>
              <a:rPr lang="en-US" altLang="zh-CN" sz="1800">
                <a:solidFill>
                  <a:srgbClr val="FF0000"/>
                </a:solidFill>
                <a:effectLst/>
                <a:latin typeface="方正书宋_GBK"/>
                <a:ea typeface="方正书宋_GBK"/>
                <a:cs typeface="Times New Roman" panose="02020603050405020304" pitchFamily="18" charset="0"/>
              </a:rPr>
              <a:t>(</a:t>
            </a:r>
            <a:r>
              <a:rPr lang="zh-CN" altLang="zh-CN" sz="1800">
                <a:solidFill>
                  <a:srgbClr val="FF0000"/>
                </a:solidFill>
                <a:effectLst/>
                <a:latin typeface="NEU-BZ-S92"/>
                <a:ea typeface="方正书宋_GBK"/>
                <a:cs typeface="Times New Roman" panose="02020603050405020304" pitchFamily="18" charset="0"/>
              </a:rPr>
              <a:t>此“码”非彼马</a:t>
            </a:r>
            <a:r>
              <a:rPr lang="en-US" altLang="zh-CN" sz="1800">
                <a:solidFill>
                  <a:srgbClr val="FF0000"/>
                </a:solidFill>
                <a:effectLst/>
                <a:latin typeface="方正书宋_GBK"/>
                <a:ea typeface="方正书宋_GBK"/>
                <a:cs typeface="Times New Roman" panose="02020603050405020304" pitchFamily="18" charset="0"/>
              </a:rPr>
              <a:t>)</a:t>
            </a:r>
            <a:r>
              <a:rPr lang="en-US" altLang="zh-CN" sz="1800" u="sng">
                <a:solidFill>
                  <a:srgbClr val="000000"/>
                </a:solidFill>
                <a:effectLst/>
                <a:uFill>
                  <a:solidFill>
                    <a:srgbClr val="000000"/>
                  </a:solidFill>
                </a:uFill>
                <a:latin typeface="NEU-BZ-S92"/>
                <a:ea typeface="方正书宋_GBK"/>
                <a:cs typeface="Times New Roman" panose="02020603050405020304" pitchFamily="18" charset="0"/>
              </a:rPr>
              <a:t>    </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en-US"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(2)</a:t>
            </a:r>
            <a:r>
              <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分别简要评价漫画</a:t>
            </a:r>
            <a:r>
              <a:rPr lang="en-US"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1</a:t>
            </a:r>
            <a:r>
              <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、漫画</a:t>
            </a:r>
            <a:r>
              <a:rPr lang="en-US"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2</a:t>
            </a:r>
            <a:r>
              <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的创意。</a:t>
            </a:r>
            <a:r>
              <a:rPr lang="en-US"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(4</a:t>
            </a:r>
            <a:r>
              <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分</a:t>
            </a:r>
            <a:r>
              <a:rPr lang="en-US"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a:t>
            </a:r>
            <a:endPar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55D128FC-BF92-477E-8AF9-3C131CCF4A96}"/>
              </a:ext>
            </a:extLst>
          </p:cNvPr>
          <p:cNvSpPr txBox="1"/>
          <p:nvPr/>
        </p:nvSpPr>
        <p:spPr>
          <a:xfrm>
            <a:off x="166707" y="3350499"/>
            <a:ext cx="11213728" cy="3280000"/>
          </a:xfrm>
          <a:prstGeom prst="rect">
            <a:avLst/>
          </a:prstGeom>
          <a:noFill/>
        </p:spPr>
        <p:txBody>
          <a:bodyPr wrap="square">
            <a:spAutoFit/>
          </a:bodyPr>
          <a:lstStyle/>
          <a:p>
            <a:pPr>
              <a:lnSpc>
                <a:spcPct val="150000"/>
              </a:lnSpc>
            </a:pPr>
            <a:r>
              <a:rPr lang="en-US"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rPr>
              <a:t>      </a:t>
            </a:r>
            <a:r>
              <a:rPr lang="zh-CN"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rPr>
              <a:t>漫画</a:t>
            </a:r>
            <a:r>
              <a:rPr lang="en-US"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rPr>
              <a:t>1:</a:t>
            </a:r>
            <a:r>
              <a:rPr lang="zh-CN"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用代表不同部门的三只手掌架起一座“桥”</a:t>
            </a:r>
            <a:r>
              <a:rPr lang="en-US"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以“智能化”手机带领老年人跨越“数字鸿沟”</a:t>
            </a:r>
            <a:r>
              <a:rPr lang="en-US"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体现了各部门以智能化服务助力老年人解决“数字”难题的民本观念。</a:t>
            </a:r>
            <a:r>
              <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生动形象</a:t>
            </a:r>
            <a:r>
              <a:rPr lang="en-US"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号召力强。</a:t>
            </a:r>
            <a:endParaRPr lang="en-US"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endParaRPr>
          </a:p>
          <a:p>
            <a:pPr>
              <a:lnSpc>
                <a:spcPct val="150000"/>
              </a:lnSpc>
            </a:pPr>
            <a:endParaRPr lang="en-US"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endParaRPr>
          </a:p>
          <a:p>
            <a:pPr>
              <a:lnSpc>
                <a:spcPct val="150000"/>
              </a:lnSpc>
            </a:pPr>
            <a:endParaRPr lang="en-US"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endParaRPr>
          </a:p>
          <a:p>
            <a:pPr>
              <a:lnSpc>
                <a:spcPct val="150000"/>
              </a:lnSpc>
            </a:pPr>
            <a:endParaRPr lang="zh-CN"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endParaRPr>
          </a:p>
          <a:p>
            <a:pPr>
              <a:lnSpc>
                <a:spcPct val="150000"/>
              </a:lnSpc>
            </a:pPr>
            <a:r>
              <a:rPr lang="en-US"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rPr>
              <a:t>        </a:t>
            </a:r>
            <a:r>
              <a:rPr lang="zh-CN"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rPr>
              <a:t>漫画</a:t>
            </a:r>
            <a:r>
              <a:rPr lang="en-US" altLang="zh-CN" sz="2000" b="1">
                <a:solidFill>
                  <a:srgbClr val="000000"/>
                </a:solidFill>
                <a:effectLst/>
                <a:latin typeface="华文仿宋" panose="02010600040101010101" pitchFamily="2" charset="-122"/>
                <a:ea typeface="华文仿宋" panose="02010600040101010101" pitchFamily="2" charset="-122"/>
                <a:cs typeface="Times New Roman" panose="02020603050405020304" pitchFamily="18" charset="0"/>
              </a:rPr>
              <a:t>2:</a:t>
            </a:r>
            <a:r>
              <a:rPr lang="zh-CN"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将“扫码”图文变成大门样式</a:t>
            </a:r>
            <a:r>
              <a:rPr lang="en-US"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将不识此“码”的老年“伯乐”拒之门外</a:t>
            </a:r>
            <a:r>
              <a:rPr lang="en-US"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表达了莫让“扫码困难”的老年人成为数字时代之殇的主题。</a:t>
            </a:r>
            <a:r>
              <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简洁幽默</a:t>
            </a:r>
            <a:r>
              <a:rPr lang="en-US"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000" b="1">
                <a:solidFill>
                  <a:srgbClr val="0033CC"/>
                </a:solidFill>
                <a:effectLst/>
                <a:latin typeface="华文仿宋" panose="02010600040101010101" pitchFamily="2" charset="-122"/>
                <a:ea typeface="华文仿宋" panose="02010600040101010101" pitchFamily="2" charset="-122"/>
                <a:cs typeface="Times New Roman" panose="02020603050405020304" pitchFamily="18" charset="0"/>
              </a:rPr>
              <a:t>引人深思。</a:t>
            </a:r>
          </a:p>
        </p:txBody>
      </p:sp>
      <p:sp>
        <p:nvSpPr>
          <p:cNvPr id="11" name="文本框 10">
            <a:extLst>
              <a:ext uri="{FF2B5EF4-FFF2-40B4-BE49-F238E27FC236}">
                <a16:creationId xmlns:a16="http://schemas.microsoft.com/office/drawing/2014/main" id="{7157C7E9-6719-4EA8-B654-6D41B6C73DAE}"/>
              </a:ext>
            </a:extLst>
          </p:cNvPr>
          <p:cNvSpPr txBox="1"/>
          <p:nvPr/>
        </p:nvSpPr>
        <p:spPr>
          <a:xfrm>
            <a:off x="5551752" y="4559291"/>
            <a:ext cx="5828683" cy="954107"/>
          </a:xfrm>
          <a:prstGeom prst="rect">
            <a:avLst/>
          </a:prstGeom>
          <a:solidFill>
            <a:schemeClr val="accent6">
              <a:lumMod val="40000"/>
              <a:lumOff val="60000"/>
            </a:schemeClr>
          </a:solidFill>
        </p:spPr>
        <p:txBody>
          <a:bodyPr wrap="square" rtlCol="0">
            <a:spAutoFit/>
          </a:bodyPr>
          <a:lstStyle/>
          <a:p>
            <a:r>
              <a:rPr lang="zh-CN" altLang="en-US" sz="2800">
                <a:solidFill>
                  <a:srgbClr val="FF0000"/>
                </a:solidFill>
              </a:rPr>
              <a:t>答题思路：</a:t>
            </a:r>
            <a:endParaRPr lang="en-US" altLang="zh-CN" sz="2800">
              <a:solidFill>
                <a:srgbClr val="FF0000"/>
              </a:solidFill>
            </a:endParaRPr>
          </a:p>
          <a:p>
            <a:r>
              <a:rPr lang="en-US" altLang="zh-CN" sz="2800">
                <a:solidFill>
                  <a:srgbClr val="FF0000"/>
                </a:solidFill>
              </a:rPr>
              <a:t>       </a:t>
            </a:r>
            <a:r>
              <a:rPr lang="zh-CN" altLang="en-US" sz="2800">
                <a:solidFill>
                  <a:srgbClr val="FF0000"/>
                </a:solidFill>
              </a:rPr>
              <a:t>构图要素、主题</a:t>
            </a:r>
            <a:r>
              <a:rPr lang="en-US" altLang="zh-CN" sz="2800">
                <a:solidFill>
                  <a:srgbClr val="FF0000"/>
                </a:solidFill>
              </a:rPr>
              <a:t>+</a:t>
            </a:r>
            <a:r>
              <a:rPr lang="zh-CN" altLang="en-US" sz="2800">
                <a:solidFill>
                  <a:srgbClr val="FF0000"/>
                </a:solidFill>
              </a:rPr>
              <a:t>手法、效果</a:t>
            </a:r>
          </a:p>
        </p:txBody>
      </p:sp>
    </p:spTree>
    <p:extLst>
      <p:ext uri="{BB962C8B-B14F-4D97-AF65-F5344CB8AC3E}">
        <p14:creationId xmlns:p14="http://schemas.microsoft.com/office/powerpoint/2010/main" val="42526815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8" name="Text Box 4"/>
          <p:cNvSpPr txBox="1">
            <a:spLocks noChangeArrowheads="1"/>
          </p:cNvSpPr>
          <p:nvPr/>
        </p:nvSpPr>
        <p:spPr bwMode="auto">
          <a:xfrm>
            <a:off x="1402080" y="1546225"/>
            <a:ext cx="9256395" cy="4831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800" b="1">
                <a:latin typeface="华文新魏" panose="02010800040101010101" charset="-122"/>
                <a:ea typeface="华文新魏" panose="02010800040101010101" charset="-122"/>
                <a:cs typeface="华文新魏" panose="02010800040101010101" charset="-122"/>
              </a:rPr>
              <a:t>       </a:t>
            </a:r>
            <a:r>
              <a:rPr lang="zh-CN" altLang="en-US" sz="2800" b="1">
                <a:latin typeface="华文新魏" panose="02010800040101010101" charset="-122"/>
                <a:ea typeface="华文新魏" panose="02010800040101010101" charset="-122"/>
                <a:cs typeface="华文新魏" panose="02010800040101010101" charset="-122"/>
              </a:rPr>
              <a:t>某些文学作品的人物评论，虽片言只语，却能形象地揭示人物的性格特点，巧妙地表现人物形象的典型意义。如：诸葛亮</a:t>
            </a:r>
            <a:r>
              <a:rPr lang="en-US" altLang="zh-CN" sz="2800" b="1">
                <a:latin typeface="华文新魏" panose="02010800040101010101" charset="-122"/>
                <a:ea typeface="华文新魏" panose="02010800040101010101" charset="-122"/>
                <a:cs typeface="华文新魏" panose="02010800040101010101" charset="-122"/>
              </a:rPr>
              <a:t>——</a:t>
            </a:r>
            <a:r>
              <a:rPr lang="zh-CN" altLang="en-US" sz="2800" b="1">
                <a:latin typeface="华文新魏" panose="02010800040101010101" charset="-122"/>
                <a:ea typeface="华文新魏" panose="02010800040101010101" charset="-122"/>
                <a:cs typeface="华文新魏" panose="02010800040101010101" charset="-122"/>
              </a:rPr>
              <a:t>忠臣的典范，智者的化身。葛朗台</a:t>
            </a:r>
            <a:r>
              <a:rPr lang="en-US" altLang="zh-CN" sz="2800" b="1">
                <a:latin typeface="华文新魏" panose="02010800040101010101" charset="-122"/>
                <a:ea typeface="华文新魏" panose="02010800040101010101" charset="-122"/>
                <a:cs typeface="华文新魏" panose="02010800040101010101" charset="-122"/>
              </a:rPr>
              <a:t>——</a:t>
            </a:r>
            <a:r>
              <a:rPr lang="zh-CN" altLang="en-US" sz="2800" b="1">
                <a:latin typeface="华文新魏" panose="02010800040101010101" charset="-122"/>
                <a:ea typeface="华文新魏" panose="02010800040101010101" charset="-122"/>
                <a:cs typeface="华文新魏" panose="02010800040101010101" charset="-122"/>
              </a:rPr>
              <a:t>一个被金钱吞噬了的灵魂。</a:t>
            </a:r>
            <a:r>
              <a:rPr lang="en-US" altLang="zh-CN" sz="2800" b="1">
                <a:latin typeface="华文新魏" panose="02010800040101010101" charset="-122"/>
                <a:ea typeface="华文新魏" panose="02010800040101010101" charset="-122"/>
                <a:cs typeface="华文新魏" panose="02010800040101010101" charset="-122"/>
              </a:rPr>
              <a:t>……</a:t>
            </a:r>
            <a:r>
              <a:rPr lang="zh-CN" altLang="en-US" sz="2800" b="1">
                <a:latin typeface="华文新魏" panose="02010800040101010101" charset="-122"/>
                <a:ea typeface="华文新魏" panose="02010800040101010101" charset="-122"/>
                <a:cs typeface="华文新魏" panose="02010800040101010101" charset="-122"/>
              </a:rPr>
              <a:t>请参照上述示例，从下列文学形象中任选两位写一句简单的评论语。</a:t>
            </a:r>
          </a:p>
          <a:p>
            <a:r>
              <a:rPr lang="zh-CN" altLang="en-US" sz="2800" b="1">
                <a:latin typeface="华文新魏" panose="02010800040101010101" charset="-122"/>
                <a:ea typeface="华文新魏" panose="02010800040101010101" charset="-122"/>
                <a:cs typeface="华文新魏" panose="02010800040101010101" charset="-122"/>
              </a:rPr>
              <a:t>保尔</a:t>
            </a:r>
            <a:r>
              <a:rPr lang="en-US" altLang="zh-CN" sz="2800" b="1">
                <a:latin typeface="华文新魏" panose="02010800040101010101" charset="-122"/>
                <a:ea typeface="华文新魏" panose="02010800040101010101" charset="-122"/>
                <a:cs typeface="华文新魏" panose="02010800040101010101" charset="-122"/>
              </a:rPr>
              <a:t>·</a:t>
            </a:r>
            <a:r>
              <a:rPr lang="zh-CN" altLang="en-US" sz="2800" b="1">
                <a:latin typeface="华文新魏" panose="02010800040101010101" charset="-122"/>
                <a:ea typeface="华文新魏" panose="02010800040101010101" charset="-122"/>
                <a:cs typeface="华文新魏" panose="02010800040101010101" charset="-122"/>
              </a:rPr>
              <a:t>柯察金　　林黛玉　　别里科夫　　周朴园</a:t>
            </a:r>
          </a:p>
          <a:p>
            <a:r>
              <a:rPr lang="zh-CN" altLang="en-US" sz="2800" b="1">
                <a:solidFill>
                  <a:srgbClr val="FF0000"/>
                </a:solidFill>
                <a:latin typeface="华文新魏" panose="02010800040101010101" charset="-122"/>
                <a:ea typeface="华文新魏" panose="02010800040101010101" charset="-122"/>
                <a:cs typeface="华文新魏" panose="02010800040101010101" charset="-122"/>
                <a:sym typeface="+mn-ea"/>
              </a:rPr>
              <a:t>示例：</a:t>
            </a:r>
            <a:endParaRPr lang="zh-CN" altLang="en-US" sz="2800" b="1">
              <a:latin typeface="华文新魏" panose="02010800040101010101" charset="-122"/>
              <a:ea typeface="华文新魏" panose="02010800040101010101" charset="-122"/>
              <a:cs typeface="华文新魏" panose="02010800040101010101" charset="-122"/>
            </a:endParaRPr>
          </a:p>
          <a:p>
            <a:r>
              <a:rPr lang="zh-CN" altLang="en-US" sz="2800" b="1">
                <a:solidFill>
                  <a:srgbClr val="FF0000"/>
                </a:solidFill>
                <a:latin typeface="华文新魏" panose="02010800040101010101" charset="-122"/>
                <a:ea typeface="华文新魏" panose="02010800040101010101" charset="-122"/>
                <a:cs typeface="华文新魏" panose="02010800040101010101" charset="-122"/>
              </a:rPr>
              <a:t>保尔</a:t>
            </a:r>
            <a:r>
              <a:rPr lang="zh-CN" altLang="en-US" sz="2800" b="1">
                <a:solidFill>
                  <a:srgbClr val="FF0000"/>
                </a:solidFill>
                <a:latin typeface="华文新魏" panose="02010800040101010101" charset="-122"/>
                <a:ea typeface="华文新魏" panose="02010800040101010101" charset="-122"/>
                <a:cs typeface="华文新魏" panose="02010800040101010101" charset="-122"/>
                <a:sym typeface="+mn-ea"/>
              </a:rPr>
              <a:t>·</a:t>
            </a:r>
            <a:r>
              <a:rPr lang="zh-CN" altLang="en-US" sz="2800" b="1">
                <a:solidFill>
                  <a:srgbClr val="FF0000"/>
                </a:solidFill>
                <a:latin typeface="华文新魏" panose="02010800040101010101" charset="-122"/>
                <a:ea typeface="华文新魏" panose="02010800040101010101" charset="-122"/>
                <a:cs typeface="华文新魏" panose="02010800040101010101" charset="-122"/>
              </a:rPr>
              <a:t>柯察金――用行动诠释生命的钢铁战士</a:t>
            </a:r>
          </a:p>
          <a:p>
            <a:r>
              <a:rPr lang="zh-CN" altLang="en-US" sz="2800" b="1">
                <a:solidFill>
                  <a:srgbClr val="FF0000"/>
                </a:solidFill>
                <a:latin typeface="华文新魏" panose="02010800040101010101" charset="-122"/>
                <a:ea typeface="华文新魏" panose="02010800040101010101" charset="-122"/>
                <a:cs typeface="华文新魏" panose="02010800040101010101" charset="-122"/>
              </a:rPr>
              <a:t>林黛玉——大观园中一束清高孤傲的空谷幽兰。  </a:t>
            </a:r>
          </a:p>
          <a:p>
            <a:r>
              <a:rPr lang="zh-CN" altLang="en-US" sz="2800" b="1">
                <a:solidFill>
                  <a:srgbClr val="FF0000"/>
                </a:solidFill>
                <a:latin typeface="华文新魏" panose="02010800040101010101" charset="-122"/>
                <a:ea typeface="华文新魏" panose="02010800040101010101" charset="-122"/>
                <a:cs typeface="华文新魏" panose="02010800040101010101" charset="-122"/>
              </a:rPr>
              <a:t>别里科夫——专制制度的卫道士。</a:t>
            </a:r>
          </a:p>
          <a:p>
            <a:r>
              <a:rPr lang="zh-CN" altLang="en-US" sz="2800" b="1">
                <a:solidFill>
                  <a:srgbClr val="FF0000"/>
                </a:solidFill>
                <a:latin typeface="华文新魏" panose="02010800040101010101" charset="-122"/>
                <a:ea typeface="华文新魏" panose="02010800040101010101" charset="-122"/>
                <a:cs typeface="华文新魏" panose="02010800040101010101" charset="-122"/>
              </a:rPr>
              <a:t>周朴园——伪善的外表，自私的灵魂。</a:t>
            </a:r>
          </a:p>
        </p:txBody>
      </p:sp>
      <p:pic>
        <p:nvPicPr>
          <p:cNvPr id="4" name="图片 3">
            <a:extLst>
              <a:ext uri="{FF2B5EF4-FFF2-40B4-BE49-F238E27FC236}">
                <a16:creationId xmlns:a16="http://schemas.microsoft.com/office/drawing/2014/main" id="{7A43F7BE-1586-467F-B44D-0B16F59A84AC}"/>
              </a:ext>
            </a:extLst>
          </p:cNvPr>
          <p:cNvPicPr>
            <a:picLocks noChangeAspect="1"/>
          </p:cNvPicPr>
          <p:nvPr/>
        </p:nvPicPr>
        <p:blipFill>
          <a:blip r:embed="rId2"/>
          <a:stretch>
            <a:fillRect/>
          </a:stretch>
        </p:blipFill>
        <p:spPr>
          <a:xfrm>
            <a:off x="-152400" y="14309"/>
            <a:ext cx="1784837" cy="3881120"/>
          </a:xfrm>
          <a:prstGeom prst="rect">
            <a:avLst/>
          </a:prstGeom>
        </p:spPr>
      </p:pic>
      <p:sp>
        <p:nvSpPr>
          <p:cNvPr id="5" name="文本框 4">
            <a:extLst>
              <a:ext uri="{FF2B5EF4-FFF2-40B4-BE49-F238E27FC236}">
                <a16:creationId xmlns:a16="http://schemas.microsoft.com/office/drawing/2014/main" id="{903E39CC-DD3D-403E-9CC2-79405DAA8766}"/>
              </a:ext>
            </a:extLst>
          </p:cNvPr>
          <p:cNvSpPr txBox="1"/>
          <p:nvPr/>
        </p:nvSpPr>
        <p:spPr>
          <a:xfrm>
            <a:off x="5037460" y="577389"/>
            <a:ext cx="1628972" cy="646331"/>
          </a:xfrm>
          <a:prstGeom prst="rect">
            <a:avLst/>
          </a:prstGeom>
          <a:solidFill>
            <a:srgbClr val="FFFF00"/>
          </a:solidFill>
        </p:spPr>
        <p:txBody>
          <a:bodyPr wrap="none" rtlCol="0">
            <a:spAutoFit/>
          </a:bodyPr>
          <a:lstStyle/>
          <a:p>
            <a:r>
              <a:rPr lang="zh-CN" altLang="en-US" sz="3600" b="1">
                <a:solidFill>
                  <a:srgbClr val="FF0000"/>
                </a:solidFill>
              </a:rPr>
              <a:t>评     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ppt_x"/>
                                          </p:val>
                                        </p:tav>
                                        <p:tav tm="100000">
                                          <p:val>
                                            <p:strVal val="#ppt_x"/>
                                          </p:val>
                                        </p:tav>
                                      </p:tavLst>
                                    </p:anim>
                                    <p:anim calcmode="lin" valueType="num">
                                      <p:cBhvr additive="base">
                                        <p:cTn id="8"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8">
                                            <p:txEl>
                                              <p:pRg st="3" end="3"/>
                                            </p:txEl>
                                          </p:spTgt>
                                        </p:tgtEl>
                                        <p:attrNameLst>
                                          <p:attrName>style.visibility</p:attrName>
                                        </p:attrNameLst>
                                      </p:cBhvr>
                                      <p:to>
                                        <p:strVal val="visible"/>
                                      </p:to>
                                    </p:set>
                                    <p:anim calcmode="lin" valueType="num">
                                      <p:cBhvr additive="base">
                                        <p:cTn id="13" dur="500" fill="hold"/>
                                        <p:tgtEl>
                                          <p:spTgt spid="1126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268">
                                            <p:txEl>
                                              <p:pRg st="4" end="4"/>
                                            </p:txEl>
                                          </p:spTgt>
                                        </p:tgtEl>
                                        <p:attrNameLst>
                                          <p:attrName>style.visibility</p:attrName>
                                        </p:attrNameLst>
                                      </p:cBhvr>
                                      <p:to>
                                        <p:strVal val="visible"/>
                                      </p:to>
                                    </p:set>
                                    <p:anim calcmode="lin" valueType="num">
                                      <p:cBhvr additive="base">
                                        <p:cTn id="19" dur="500" fill="hold"/>
                                        <p:tgtEl>
                                          <p:spTgt spid="1126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268">
                                            <p:txEl>
                                              <p:pRg st="5" end="5"/>
                                            </p:txEl>
                                          </p:spTgt>
                                        </p:tgtEl>
                                        <p:attrNameLst>
                                          <p:attrName>style.visibility</p:attrName>
                                        </p:attrNameLst>
                                      </p:cBhvr>
                                      <p:to>
                                        <p:strVal val="visible"/>
                                      </p:to>
                                    </p:set>
                                    <p:anim calcmode="lin" valueType="num">
                                      <p:cBhvr additive="base">
                                        <p:cTn id="25" dur="500" fill="hold"/>
                                        <p:tgtEl>
                                          <p:spTgt spid="11268">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8">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268">
                                            <p:txEl>
                                              <p:pRg st="6" end="6"/>
                                            </p:txEl>
                                          </p:spTgt>
                                        </p:tgtEl>
                                        <p:attrNameLst>
                                          <p:attrName>style.visibility</p:attrName>
                                        </p:attrNameLst>
                                      </p:cBhvr>
                                      <p:to>
                                        <p:strVal val="visible"/>
                                      </p:to>
                                    </p:set>
                                    <p:anim calcmode="lin" valueType="num">
                                      <p:cBhvr additive="base">
                                        <p:cTn id="29" dur="500" fill="hold"/>
                                        <p:tgtEl>
                                          <p:spTgt spid="11268">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6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487805" y="629920"/>
            <a:ext cx="2926080" cy="645160"/>
          </a:xfrm>
          <a:prstGeom prst="rect">
            <a:avLst/>
          </a:prstGeom>
          <a:noFill/>
        </p:spPr>
        <p:txBody>
          <a:bodyPr wrap="none" rtlCol="0" anchor="t">
            <a:spAutoFit/>
          </a:bodyPr>
          <a:lstStyle/>
          <a:p>
            <a:pPr>
              <a:spcBef>
                <a:spcPct val="50000"/>
              </a:spcBef>
            </a:pPr>
            <a:r>
              <a:rPr lang="zh-CN" altLang="en-US" sz="3600" b="1">
                <a:solidFill>
                  <a:srgbClr val="FF0000"/>
                </a:solidFill>
                <a:sym typeface="+mn-ea"/>
              </a:rPr>
              <a:t>评价作品人物</a:t>
            </a:r>
          </a:p>
        </p:txBody>
      </p:sp>
      <p:sp>
        <p:nvSpPr>
          <p:cNvPr id="5" name="文本框 4"/>
          <p:cNvSpPr txBox="1"/>
          <p:nvPr/>
        </p:nvSpPr>
        <p:spPr>
          <a:xfrm>
            <a:off x="2569845" y="1407160"/>
            <a:ext cx="6685280" cy="1568450"/>
          </a:xfrm>
          <a:prstGeom prst="rect">
            <a:avLst/>
          </a:prstGeom>
          <a:noFill/>
        </p:spPr>
        <p:txBody>
          <a:bodyPr wrap="none" rtlCol="0">
            <a:spAutoFit/>
          </a:bodyPr>
          <a:lstStyle/>
          <a:p>
            <a:r>
              <a:rPr lang="zh-CN" altLang="en-US" sz="3200" b="1">
                <a:latin typeface="华文仿宋" panose="02010600040101010101" pitchFamily="2" charset="-122"/>
                <a:ea typeface="华文仿宋" panose="02010600040101010101" pitchFamily="2" charset="-122"/>
              </a:rPr>
              <a:t>听其言，观其行；外貌心理和神情</a:t>
            </a:r>
          </a:p>
          <a:p>
            <a:r>
              <a:rPr lang="zh-CN" altLang="en-US" sz="3200" b="1">
                <a:latin typeface="华文仿宋" panose="02010600040101010101" pitchFamily="2" charset="-122"/>
                <a:ea typeface="华文仿宋" panose="02010600040101010101" pitchFamily="2" charset="-122"/>
              </a:rPr>
              <a:t>人物关系要理清；客观公正防偏颇；</a:t>
            </a:r>
          </a:p>
          <a:p>
            <a:r>
              <a:rPr lang="zh-CN" altLang="en-US" sz="3200" b="1">
                <a:latin typeface="华文仿宋" panose="02010600040101010101" pitchFamily="2" charset="-122"/>
                <a:ea typeface="华文仿宋" panose="02010600040101010101" pitchFamily="2" charset="-122"/>
              </a:rPr>
              <a:t>前瞻后顾定品行；勿忘体察作者情；</a:t>
            </a:r>
          </a:p>
        </p:txBody>
      </p:sp>
      <p:sp>
        <p:nvSpPr>
          <p:cNvPr id="6" name="文本框 5">
            <a:extLst>
              <a:ext uri="{FF2B5EF4-FFF2-40B4-BE49-F238E27FC236}">
                <a16:creationId xmlns:a16="http://schemas.microsoft.com/office/drawing/2014/main" id="{F554B2EE-6BAA-40F9-823A-E93CA5C31CA0}"/>
              </a:ext>
            </a:extLst>
          </p:cNvPr>
          <p:cNvSpPr txBox="1"/>
          <p:nvPr/>
        </p:nvSpPr>
        <p:spPr>
          <a:xfrm>
            <a:off x="1387135" y="3653916"/>
            <a:ext cx="8369423" cy="2246769"/>
          </a:xfrm>
          <a:prstGeom prst="rect">
            <a:avLst/>
          </a:prstGeom>
          <a:noFill/>
        </p:spPr>
        <p:txBody>
          <a:bodyPr wrap="square">
            <a:spAutoFit/>
          </a:bodyPr>
          <a:lstStyle/>
          <a:p>
            <a:r>
              <a:rPr lang="en-US" altLang="zh-CN" sz="2800" b="1">
                <a:solidFill>
                  <a:srgbClr val="FF0000"/>
                </a:solidFill>
                <a:latin typeface="华文仿宋" panose="02010600040101010101" pitchFamily="2" charset="-122"/>
                <a:ea typeface="华文仿宋" panose="02010600040101010101" pitchFamily="2" charset="-122"/>
                <a:cs typeface="华文新魏" panose="02010800040101010101" charset="-122"/>
                <a:sym typeface="+mn-ea"/>
              </a:rPr>
              <a:t>【</a:t>
            </a:r>
            <a:r>
              <a:rPr lang="zh-CN" altLang="en-US" sz="2800" b="1">
                <a:solidFill>
                  <a:srgbClr val="FF0000"/>
                </a:solidFill>
                <a:latin typeface="华文仿宋" panose="02010600040101010101" pitchFamily="2" charset="-122"/>
                <a:ea typeface="华文仿宋" panose="02010600040101010101" pitchFamily="2" charset="-122"/>
                <a:cs typeface="华文新魏" panose="02010800040101010101" charset="-122"/>
                <a:sym typeface="+mn-ea"/>
              </a:rPr>
              <a:t>示例</a:t>
            </a:r>
            <a:r>
              <a:rPr lang="en-US" altLang="zh-CN" sz="2800" b="1">
                <a:solidFill>
                  <a:srgbClr val="FF0000"/>
                </a:solidFill>
                <a:latin typeface="华文仿宋" panose="02010600040101010101" pitchFamily="2" charset="-122"/>
                <a:ea typeface="华文仿宋" panose="02010600040101010101" pitchFamily="2" charset="-122"/>
                <a:cs typeface="华文新魏" panose="02010800040101010101" charset="-122"/>
                <a:sym typeface="+mn-ea"/>
              </a:rPr>
              <a:t>】</a:t>
            </a:r>
            <a:endParaRPr lang="zh-CN" altLang="en-US" sz="2800" b="1">
              <a:latin typeface="华文仿宋" panose="02010600040101010101" pitchFamily="2" charset="-122"/>
              <a:ea typeface="华文仿宋" panose="02010600040101010101" pitchFamily="2" charset="-122"/>
              <a:cs typeface="华文新魏" panose="02010800040101010101" charset="-122"/>
            </a:endParaRPr>
          </a:p>
          <a:p>
            <a:r>
              <a:rPr lang="zh-CN" altLang="en-US" sz="2800" b="1">
                <a:solidFill>
                  <a:srgbClr val="FF0000"/>
                </a:solidFill>
                <a:latin typeface="华文仿宋" panose="02010600040101010101" pitchFamily="2" charset="-122"/>
                <a:ea typeface="华文仿宋" panose="02010600040101010101" pitchFamily="2" charset="-122"/>
                <a:cs typeface="华文新魏" panose="02010800040101010101" charset="-122"/>
              </a:rPr>
              <a:t>      保尔</a:t>
            </a:r>
            <a:r>
              <a:rPr lang="zh-CN" altLang="en-US" sz="2800" b="1">
                <a:solidFill>
                  <a:srgbClr val="FF0000"/>
                </a:solidFill>
                <a:latin typeface="华文仿宋" panose="02010600040101010101" pitchFamily="2" charset="-122"/>
                <a:ea typeface="华文仿宋" panose="02010600040101010101" pitchFamily="2" charset="-122"/>
                <a:cs typeface="华文新魏" panose="02010800040101010101" charset="-122"/>
                <a:sym typeface="+mn-ea"/>
              </a:rPr>
              <a:t>·</a:t>
            </a:r>
            <a:r>
              <a:rPr lang="zh-CN" altLang="en-US" sz="2800" b="1">
                <a:solidFill>
                  <a:srgbClr val="FF0000"/>
                </a:solidFill>
                <a:latin typeface="华文仿宋" panose="02010600040101010101" pitchFamily="2" charset="-122"/>
                <a:ea typeface="华文仿宋" panose="02010600040101010101" pitchFamily="2" charset="-122"/>
                <a:cs typeface="华文新魏" panose="02010800040101010101" charset="-122"/>
              </a:rPr>
              <a:t>柯察金――用行动诠释生命的钢铁战士</a:t>
            </a:r>
          </a:p>
          <a:p>
            <a:r>
              <a:rPr lang="zh-CN" altLang="en-US" sz="2800" b="1">
                <a:solidFill>
                  <a:srgbClr val="FF0000"/>
                </a:solidFill>
                <a:latin typeface="华文仿宋" panose="02010600040101010101" pitchFamily="2" charset="-122"/>
                <a:ea typeface="华文仿宋" panose="02010600040101010101" pitchFamily="2" charset="-122"/>
                <a:cs typeface="华文新魏" panose="02010800040101010101" charset="-122"/>
              </a:rPr>
              <a:t>      林黛玉——大观园中一束清高孤傲的空谷幽兰。  </a:t>
            </a:r>
          </a:p>
          <a:p>
            <a:r>
              <a:rPr lang="zh-CN" altLang="en-US" sz="2800" b="1">
                <a:solidFill>
                  <a:srgbClr val="FF0000"/>
                </a:solidFill>
                <a:latin typeface="华文仿宋" panose="02010600040101010101" pitchFamily="2" charset="-122"/>
                <a:ea typeface="华文仿宋" panose="02010600040101010101" pitchFamily="2" charset="-122"/>
                <a:cs typeface="华文新魏" panose="02010800040101010101" charset="-122"/>
              </a:rPr>
              <a:t>      别里科夫——专制制度的卫道士。</a:t>
            </a:r>
          </a:p>
          <a:p>
            <a:r>
              <a:rPr lang="zh-CN" altLang="en-US" sz="2800" b="1">
                <a:solidFill>
                  <a:srgbClr val="FF0000"/>
                </a:solidFill>
                <a:latin typeface="华文仿宋" panose="02010600040101010101" pitchFamily="2" charset="-122"/>
                <a:ea typeface="华文仿宋" panose="02010600040101010101" pitchFamily="2" charset="-122"/>
                <a:cs typeface="华文新魏" panose="02010800040101010101" charset="-122"/>
              </a:rPr>
              <a:t>      周朴园——伪善的外表，自私的灵魂。</a:t>
            </a:r>
            <a:endParaRPr lang="zh-CN" altLang="en-US" sz="2800">
              <a:latin typeface="华文仿宋" panose="02010600040101010101" pitchFamily="2" charset="-122"/>
              <a:ea typeface="华文仿宋" panose="0201060004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56E967CD-0DCF-4D17-8C1E-274A6FCFD846}"/>
              </a:ext>
            </a:extLst>
          </p:cNvPr>
          <p:cNvSpPr>
            <a:spLocks noGrp="1"/>
          </p:cNvSpPr>
          <p:nvPr>
            <p:ph type="title"/>
          </p:nvPr>
        </p:nvSpPr>
        <p:spPr>
          <a:xfrm>
            <a:off x="1695450" y="1906121"/>
            <a:ext cx="857435" cy="1325563"/>
          </a:xfrm>
          <a:solidFill>
            <a:srgbClr val="FFFF00"/>
          </a:solidFill>
        </p:spPr>
        <p:txBody>
          <a:bodyPr>
            <a:normAutofit fontScale="90000"/>
          </a:bodyPr>
          <a:lstStyle/>
          <a:p>
            <a:r>
              <a:rPr lang="zh-CN" altLang="en-US" sz="5400">
                <a:solidFill>
                  <a:srgbClr val="FF0000"/>
                </a:solidFill>
              </a:rPr>
              <a:t>点评</a:t>
            </a:r>
          </a:p>
        </p:txBody>
      </p:sp>
      <p:cxnSp>
        <p:nvCxnSpPr>
          <p:cNvPr id="5" name="直接箭头连接符 4">
            <a:extLst>
              <a:ext uri="{FF2B5EF4-FFF2-40B4-BE49-F238E27FC236}">
                <a16:creationId xmlns:a16="http://schemas.microsoft.com/office/drawing/2014/main" id="{9DE0F642-2AC0-49E1-8B26-EA29D4DFCDAD}"/>
              </a:ext>
            </a:extLst>
          </p:cNvPr>
          <p:cNvCxnSpPr/>
          <p:nvPr/>
        </p:nvCxnSpPr>
        <p:spPr>
          <a:xfrm flipV="1">
            <a:off x="2332053" y="1242874"/>
            <a:ext cx="1707287" cy="684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5FF5A27A-86D2-491C-A787-3179CFEF8F05}"/>
              </a:ext>
            </a:extLst>
          </p:cNvPr>
          <p:cNvSpPr txBox="1"/>
          <p:nvPr/>
        </p:nvSpPr>
        <p:spPr>
          <a:xfrm>
            <a:off x="3809446" y="681817"/>
            <a:ext cx="3651959" cy="769441"/>
          </a:xfrm>
          <a:prstGeom prst="rect">
            <a:avLst/>
          </a:prstGeom>
          <a:noFill/>
        </p:spPr>
        <p:txBody>
          <a:bodyPr wrap="square" rtlCol="0">
            <a:spAutoFit/>
          </a:bodyPr>
          <a:lstStyle/>
          <a:p>
            <a:r>
              <a:rPr lang="zh-CN" altLang="en-US" sz="4400">
                <a:solidFill>
                  <a:srgbClr val="FF0000"/>
                </a:solidFill>
              </a:rPr>
              <a:t>评论、评述：</a:t>
            </a:r>
          </a:p>
        </p:txBody>
      </p:sp>
      <p:cxnSp>
        <p:nvCxnSpPr>
          <p:cNvPr id="12" name="直接箭头连接符 11">
            <a:extLst>
              <a:ext uri="{FF2B5EF4-FFF2-40B4-BE49-F238E27FC236}">
                <a16:creationId xmlns:a16="http://schemas.microsoft.com/office/drawing/2014/main" id="{05C514D7-A347-4AF7-94E6-4E73C0171A71}"/>
              </a:ext>
            </a:extLst>
          </p:cNvPr>
          <p:cNvCxnSpPr/>
          <p:nvPr/>
        </p:nvCxnSpPr>
        <p:spPr>
          <a:xfrm>
            <a:off x="2636668" y="2689934"/>
            <a:ext cx="14026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id="{5CA4A097-13C0-4172-9CC8-74AD65686967}"/>
              </a:ext>
            </a:extLst>
          </p:cNvPr>
          <p:cNvCxnSpPr/>
          <p:nvPr/>
        </p:nvCxnSpPr>
        <p:spPr>
          <a:xfrm>
            <a:off x="2391789" y="3169068"/>
            <a:ext cx="1594285" cy="11304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543E2A4-6A6E-4E4E-A358-EE8241849B77}"/>
              </a:ext>
            </a:extLst>
          </p:cNvPr>
          <p:cNvSpPr txBox="1"/>
          <p:nvPr/>
        </p:nvSpPr>
        <p:spPr>
          <a:xfrm>
            <a:off x="5072108" y="1465930"/>
            <a:ext cx="6525088" cy="461665"/>
          </a:xfrm>
          <a:prstGeom prst="rect">
            <a:avLst/>
          </a:prstGeom>
          <a:noFill/>
          <a:ln>
            <a:solidFill>
              <a:srgbClr val="FF0000"/>
            </a:solidFill>
          </a:ln>
        </p:spPr>
        <p:txBody>
          <a:bodyPr wrap="square" rtlCol="0">
            <a:spAutoFit/>
          </a:bodyPr>
          <a:lstStyle/>
          <a:p>
            <a:r>
              <a:rPr lang="zh-CN" altLang="en-US" sz="2400"/>
              <a:t>亮观点</a:t>
            </a:r>
            <a:r>
              <a:rPr lang="en-US" altLang="zh-CN" sz="2400"/>
              <a:t>/</a:t>
            </a:r>
            <a:r>
              <a:rPr lang="zh-CN" altLang="en-US" sz="2400"/>
              <a:t>观点扣材料（述）</a:t>
            </a:r>
            <a:r>
              <a:rPr lang="en-US" altLang="zh-CN" sz="2400"/>
              <a:t>+</a:t>
            </a:r>
            <a:r>
              <a:rPr lang="zh-CN" altLang="en-US" sz="2400"/>
              <a:t>多角度分析</a:t>
            </a:r>
            <a:r>
              <a:rPr lang="en-US" altLang="zh-CN" sz="2400"/>
              <a:t>+</a:t>
            </a:r>
            <a:r>
              <a:rPr lang="zh-CN" altLang="en-US" sz="2400"/>
              <a:t>提对策</a:t>
            </a:r>
          </a:p>
        </p:txBody>
      </p:sp>
      <p:sp>
        <p:nvSpPr>
          <p:cNvPr id="16" name="文本框 15">
            <a:extLst>
              <a:ext uri="{FF2B5EF4-FFF2-40B4-BE49-F238E27FC236}">
                <a16:creationId xmlns:a16="http://schemas.microsoft.com/office/drawing/2014/main" id="{BC99311F-D6E4-4372-BAE2-3F0B2F6F7E1F}"/>
              </a:ext>
            </a:extLst>
          </p:cNvPr>
          <p:cNvSpPr txBox="1"/>
          <p:nvPr/>
        </p:nvSpPr>
        <p:spPr>
          <a:xfrm>
            <a:off x="3668884" y="2316054"/>
            <a:ext cx="2314666" cy="830997"/>
          </a:xfrm>
          <a:prstGeom prst="rect">
            <a:avLst/>
          </a:prstGeom>
          <a:noFill/>
        </p:spPr>
        <p:txBody>
          <a:bodyPr wrap="square" rtlCol="0">
            <a:spAutoFit/>
          </a:bodyPr>
          <a:lstStyle/>
          <a:p>
            <a:r>
              <a:rPr lang="zh-CN" altLang="en-US" sz="4800">
                <a:solidFill>
                  <a:srgbClr val="FF0000"/>
                </a:solidFill>
              </a:rPr>
              <a:t>谈看法：</a:t>
            </a:r>
          </a:p>
        </p:txBody>
      </p:sp>
      <p:sp>
        <p:nvSpPr>
          <p:cNvPr id="17" name="文本框 16">
            <a:extLst>
              <a:ext uri="{FF2B5EF4-FFF2-40B4-BE49-F238E27FC236}">
                <a16:creationId xmlns:a16="http://schemas.microsoft.com/office/drawing/2014/main" id="{01C799AC-3C80-450D-AFE5-D677F72A7BCA}"/>
              </a:ext>
            </a:extLst>
          </p:cNvPr>
          <p:cNvSpPr txBox="1"/>
          <p:nvPr/>
        </p:nvSpPr>
        <p:spPr>
          <a:xfrm>
            <a:off x="6012590" y="2500719"/>
            <a:ext cx="4997388" cy="461665"/>
          </a:xfrm>
          <a:prstGeom prst="rect">
            <a:avLst/>
          </a:prstGeom>
          <a:noFill/>
          <a:ln>
            <a:solidFill>
              <a:srgbClr val="FF0000"/>
            </a:solidFill>
          </a:ln>
        </p:spPr>
        <p:txBody>
          <a:bodyPr wrap="square" rtlCol="0">
            <a:spAutoFit/>
          </a:bodyPr>
          <a:lstStyle/>
          <a:p>
            <a:r>
              <a:rPr lang="zh-CN" altLang="en-US" sz="2400"/>
              <a:t>亮观点</a:t>
            </a:r>
            <a:r>
              <a:rPr lang="en-US" altLang="zh-CN" sz="2400"/>
              <a:t>+</a:t>
            </a:r>
            <a:r>
              <a:rPr lang="zh-CN" altLang="en-US" sz="2400"/>
              <a:t>多角度阐述理由</a:t>
            </a:r>
            <a:r>
              <a:rPr lang="en-US" altLang="zh-CN" sz="2400"/>
              <a:t>+</a:t>
            </a:r>
            <a:r>
              <a:rPr lang="zh-CN" altLang="en-US" sz="2400"/>
              <a:t>提对策</a:t>
            </a:r>
          </a:p>
        </p:txBody>
      </p:sp>
      <p:sp>
        <p:nvSpPr>
          <p:cNvPr id="18" name="文本框 17">
            <a:extLst>
              <a:ext uri="{FF2B5EF4-FFF2-40B4-BE49-F238E27FC236}">
                <a16:creationId xmlns:a16="http://schemas.microsoft.com/office/drawing/2014/main" id="{131D99C3-EA39-4D9A-BBD8-0D9636B594D7}"/>
              </a:ext>
            </a:extLst>
          </p:cNvPr>
          <p:cNvSpPr txBox="1"/>
          <p:nvPr/>
        </p:nvSpPr>
        <p:spPr>
          <a:xfrm>
            <a:off x="3926338" y="4044099"/>
            <a:ext cx="1915170" cy="830997"/>
          </a:xfrm>
          <a:prstGeom prst="rect">
            <a:avLst/>
          </a:prstGeom>
          <a:noFill/>
        </p:spPr>
        <p:txBody>
          <a:bodyPr wrap="square" rtlCol="0">
            <a:spAutoFit/>
          </a:bodyPr>
          <a:lstStyle/>
          <a:p>
            <a:r>
              <a:rPr lang="zh-CN" altLang="en-US" sz="4800">
                <a:solidFill>
                  <a:srgbClr val="FF0000"/>
                </a:solidFill>
              </a:rPr>
              <a:t>评价：</a:t>
            </a:r>
          </a:p>
        </p:txBody>
      </p:sp>
      <p:sp>
        <p:nvSpPr>
          <p:cNvPr id="21" name="左大括号 20">
            <a:extLst>
              <a:ext uri="{FF2B5EF4-FFF2-40B4-BE49-F238E27FC236}">
                <a16:creationId xmlns:a16="http://schemas.microsoft.com/office/drawing/2014/main" id="{6A36AF34-B212-4547-9178-D52B53FD35FC}"/>
              </a:ext>
            </a:extLst>
          </p:cNvPr>
          <p:cNvSpPr/>
          <p:nvPr/>
        </p:nvSpPr>
        <p:spPr>
          <a:xfrm>
            <a:off x="5637321" y="3760640"/>
            <a:ext cx="550416" cy="139791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5E240997-12A4-49A8-8905-D887BE0CB481}"/>
              </a:ext>
            </a:extLst>
          </p:cNvPr>
          <p:cNvSpPr txBox="1"/>
          <p:nvPr/>
        </p:nvSpPr>
        <p:spPr>
          <a:xfrm>
            <a:off x="6096000" y="3565132"/>
            <a:ext cx="2772792" cy="461665"/>
          </a:xfrm>
          <a:prstGeom prst="rect">
            <a:avLst/>
          </a:prstGeom>
          <a:noFill/>
          <a:ln>
            <a:solidFill>
              <a:srgbClr val="7030A0"/>
            </a:solidFill>
          </a:ln>
        </p:spPr>
        <p:txBody>
          <a:bodyPr wrap="square" rtlCol="0">
            <a:spAutoFit/>
          </a:bodyPr>
          <a:lstStyle/>
          <a:p>
            <a:r>
              <a:rPr lang="zh-CN" altLang="en-US" sz="2400"/>
              <a:t>评事：总</a:t>
            </a:r>
            <a:r>
              <a:rPr lang="en-US" altLang="zh-CN" sz="2400"/>
              <a:t>——</a:t>
            </a:r>
            <a:r>
              <a:rPr lang="zh-CN" altLang="en-US" sz="2400"/>
              <a:t>分</a:t>
            </a:r>
          </a:p>
        </p:txBody>
      </p:sp>
      <p:sp>
        <p:nvSpPr>
          <p:cNvPr id="23" name="文本框 22">
            <a:extLst>
              <a:ext uri="{FF2B5EF4-FFF2-40B4-BE49-F238E27FC236}">
                <a16:creationId xmlns:a16="http://schemas.microsoft.com/office/drawing/2014/main" id="{8BE3D185-8F4F-4972-8CE8-20DF56B3F3B3}"/>
              </a:ext>
            </a:extLst>
          </p:cNvPr>
          <p:cNvSpPr txBox="1"/>
          <p:nvPr/>
        </p:nvSpPr>
        <p:spPr>
          <a:xfrm>
            <a:off x="6096000" y="4249037"/>
            <a:ext cx="5311806" cy="461665"/>
          </a:xfrm>
          <a:prstGeom prst="rect">
            <a:avLst/>
          </a:prstGeom>
          <a:noFill/>
          <a:ln>
            <a:solidFill>
              <a:srgbClr val="7030A0"/>
            </a:solidFill>
          </a:ln>
        </p:spPr>
        <p:txBody>
          <a:bodyPr wrap="square" rtlCol="0">
            <a:spAutoFit/>
          </a:bodyPr>
          <a:lstStyle/>
          <a:p>
            <a:r>
              <a:rPr lang="zh-CN" altLang="en-US" sz="2400"/>
              <a:t>评画：构图要素、主题</a:t>
            </a:r>
            <a:r>
              <a:rPr lang="en-US" altLang="zh-CN" sz="2400"/>
              <a:t>+</a:t>
            </a:r>
            <a:r>
              <a:rPr lang="zh-CN" altLang="en-US" sz="2400"/>
              <a:t>手法、效果</a:t>
            </a:r>
          </a:p>
        </p:txBody>
      </p:sp>
      <p:sp>
        <p:nvSpPr>
          <p:cNvPr id="26" name="文本框 25">
            <a:extLst>
              <a:ext uri="{FF2B5EF4-FFF2-40B4-BE49-F238E27FC236}">
                <a16:creationId xmlns:a16="http://schemas.microsoft.com/office/drawing/2014/main" id="{5ECA8CFA-4DFD-40B0-9903-121B2F135EFD}"/>
              </a:ext>
            </a:extLst>
          </p:cNvPr>
          <p:cNvSpPr txBox="1"/>
          <p:nvPr/>
        </p:nvSpPr>
        <p:spPr>
          <a:xfrm>
            <a:off x="6113755" y="4934981"/>
            <a:ext cx="4441795" cy="461665"/>
          </a:xfrm>
          <a:prstGeom prst="rect">
            <a:avLst/>
          </a:prstGeom>
          <a:noFill/>
          <a:ln>
            <a:solidFill>
              <a:srgbClr val="7030A0"/>
            </a:solidFill>
          </a:ln>
        </p:spPr>
        <p:txBody>
          <a:bodyPr wrap="square">
            <a:spAutoFit/>
          </a:bodyPr>
          <a:lstStyle/>
          <a:p>
            <a:r>
              <a:rPr lang="zh-CN" altLang="en-US" sz="2400"/>
              <a:t>评人：听言观行，明品行</a:t>
            </a:r>
          </a:p>
        </p:txBody>
      </p:sp>
      <p:pic>
        <p:nvPicPr>
          <p:cNvPr id="27" name="图片 26">
            <a:extLst>
              <a:ext uri="{FF2B5EF4-FFF2-40B4-BE49-F238E27FC236}">
                <a16:creationId xmlns:a16="http://schemas.microsoft.com/office/drawing/2014/main" id="{E4C34740-FEBF-4134-81BC-482923FFBB48}"/>
              </a:ext>
            </a:extLst>
          </p:cNvPr>
          <p:cNvPicPr>
            <a:picLocks noChangeAspect="1"/>
          </p:cNvPicPr>
          <p:nvPr/>
        </p:nvPicPr>
        <p:blipFill>
          <a:blip r:embed="rId2"/>
          <a:stretch>
            <a:fillRect/>
          </a:stretch>
        </p:blipFill>
        <p:spPr>
          <a:xfrm>
            <a:off x="-152400" y="14309"/>
            <a:ext cx="1784837" cy="3881120"/>
          </a:xfrm>
          <a:prstGeom prst="rect">
            <a:avLst/>
          </a:prstGeom>
        </p:spPr>
      </p:pic>
      <p:pic>
        <p:nvPicPr>
          <p:cNvPr id="28" name="New picture"/>
          <p:cNvPicPr/>
          <p:nvPr/>
        </p:nvPicPr>
        <p:blipFill>
          <a:blip r:embed="rId3"/>
          <a:stretch>
            <a:fillRect/>
          </a:stretch>
        </p:blipFill>
        <p:spPr>
          <a:xfrm>
            <a:off x="10845800" y="11963400"/>
            <a:ext cx="342900" cy="254000"/>
          </a:xfrm>
          <a:prstGeom prst="cube">
            <a:avLst/>
          </a:prstGeom>
        </p:spPr>
      </p:pic>
    </p:spTree>
    <p:extLst>
      <p:ext uri="{BB962C8B-B14F-4D97-AF65-F5344CB8AC3E}">
        <p14:creationId xmlns:p14="http://schemas.microsoft.com/office/powerpoint/2010/main" val="887190093"/>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7578" y="150136"/>
            <a:ext cx="4989226" cy="707886"/>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4000" b="1">
                <a:solidFill>
                  <a:srgbClr val="FF0000"/>
                </a:solidFill>
              </a:rPr>
              <a:t>题型一：评述评论题</a:t>
            </a:r>
          </a:p>
        </p:txBody>
      </p:sp>
      <p:sp>
        <p:nvSpPr>
          <p:cNvPr id="3" name="文本框 2"/>
          <p:cNvSpPr txBox="1"/>
          <p:nvPr/>
        </p:nvSpPr>
        <p:spPr>
          <a:xfrm>
            <a:off x="1324725" y="1158105"/>
            <a:ext cx="9006766" cy="1691640"/>
          </a:xfrm>
          <a:prstGeom prst="rect">
            <a:avLst/>
          </a:prstGeom>
          <a:noFill/>
        </p:spPr>
        <p:txBody>
          <a:bodyPr wrap="square" rtlCol="0" anchor="t">
            <a:spAutoFit/>
          </a:bodyPr>
          <a:lstStyle/>
          <a:p>
            <a:r>
              <a:rPr lang="zh-CN" altLang="en-US" sz="4000" b="1">
                <a:latin typeface="微软雅黑" panose="020b0503020204020204" pitchFamily="34" charset="-122"/>
                <a:ea typeface="微软雅黑" panose="020b0503020204020204" pitchFamily="34" charset="-122"/>
                <a:cs typeface="华文新魏" panose="02010800040101010101" charset="-122"/>
              </a:rPr>
              <a:t>评述</a:t>
            </a:r>
            <a:r>
              <a:rPr lang="zh-CN" altLang="en-US" sz="3200">
                <a:latin typeface="华文新魏" panose="02010800040101010101" charset="-122"/>
                <a:ea typeface="华文新魏" panose="02010800040101010101" charset="-122"/>
                <a:cs typeface="华文新魏" panose="02010800040101010101" charset="-122"/>
              </a:rPr>
              <a:t>：</a:t>
            </a:r>
            <a:r>
              <a:rPr lang="zh-CN" altLang="en-US" sz="3200">
                <a:solidFill>
                  <a:srgbClr val="FF0000"/>
                </a:solidFill>
                <a:latin typeface="华文新魏" panose="02010800040101010101" charset="-122"/>
                <a:ea typeface="华文新魏" panose="02010800040101010101" charset="-122"/>
                <a:cs typeface="华文新魏" panose="02010800040101010101" charset="-122"/>
              </a:rPr>
              <a:t>评论和叙述</a:t>
            </a:r>
            <a:r>
              <a:rPr lang="zh-CN" altLang="en-US" sz="3200">
                <a:latin typeface="华文新魏" panose="02010800040101010101" charset="-122"/>
                <a:ea typeface="华文新魏" panose="02010800040101010101" charset="-122"/>
                <a:cs typeface="华文新魏" panose="02010800040101010101" charset="-122"/>
              </a:rPr>
              <a:t>。也说“评叙”。</a:t>
            </a:r>
          </a:p>
          <a:p>
            <a:r>
              <a:rPr lang="zh-CN" altLang="en-US" sz="3200">
                <a:latin typeface="华文新魏" panose="02010800040101010101" charset="-122"/>
                <a:ea typeface="华文新魏" panose="02010800040101010101" charset="-122"/>
                <a:cs typeface="华文新魏" panose="02010800040101010101" charset="-122"/>
              </a:rPr>
              <a:t>               评述也就是述评，是对论述对象  </a:t>
            </a:r>
          </a:p>
          <a:p>
            <a:r>
              <a:rPr lang="zh-CN" altLang="en-US" sz="3200">
                <a:latin typeface="华文新魏" panose="02010800040101010101" charset="-122"/>
                <a:ea typeface="华文新魏" panose="02010800040101010101" charset="-122"/>
                <a:cs typeface="华文新魏" panose="02010800040101010101" charset="-122"/>
              </a:rPr>
              <a:t>              的概述和评论，属于议论文范畴。</a:t>
            </a:r>
          </a:p>
        </p:txBody>
      </p:sp>
      <p:sp>
        <p:nvSpPr>
          <p:cNvPr id="6" name="文本框 5">
            <a:extLst>
              <a:ext uri="{FF2B5EF4-FFF2-40B4-BE49-F238E27FC236}">
                <a16:creationId xmlns:a16="http://schemas.microsoft.com/office/drawing/2014/main" id="{3AD96E70-7509-43C1-B934-ECA5A3D3C4EC}"/>
              </a:ext>
            </a:extLst>
          </p:cNvPr>
          <p:cNvSpPr txBox="1"/>
          <p:nvPr/>
        </p:nvSpPr>
        <p:spPr>
          <a:xfrm>
            <a:off x="248576" y="2891326"/>
            <a:ext cx="11114842" cy="830997"/>
          </a:xfrm>
          <a:prstGeom prst="rect">
            <a:avLst/>
          </a:prstGeom>
          <a:solidFill>
            <a:schemeClr val="accent4">
              <a:lumMod val="20000"/>
              <a:lumOff val="80000"/>
            </a:schemeClr>
          </a:solidFill>
        </p:spPr>
        <p:txBody>
          <a:bodyPr wrap="square">
            <a:spAutoFit/>
          </a:bodyPr>
          <a:lstStyle/>
          <a:p>
            <a:r>
              <a:rPr lang="zh-CN" altLang="en-US" sz="1800" b="1" i="0">
                <a:solidFill>
                  <a:srgbClr val="333333"/>
                </a:solidFill>
                <a:effectLst/>
                <a:latin typeface="微软雅黑" panose="020b0503020204020204" pitchFamily="34" charset="-122"/>
                <a:ea typeface="微软雅黑" panose="020b0503020204020204" pitchFamily="34" charset="-122"/>
              </a:rPr>
              <a:t>     </a:t>
            </a:r>
            <a:r>
              <a:rPr lang="zh-CN" altLang="en-US" sz="2400" b="1" i="0">
                <a:solidFill>
                  <a:srgbClr val="333333"/>
                </a:solidFill>
                <a:effectLst/>
                <a:latin typeface="微软雅黑" panose="020b0503020204020204" pitchFamily="34" charset="-122"/>
                <a:ea typeface="微软雅黑" panose="020b0503020204020204" pitchFamily="34" charset="-122"/>
              </a:rPr>
              <a:t>评述型分析题是指对某种观点、社会现象、举措（政策）、图表、漫画等进行分析。在作答要求中往往要求观点明确，逻辑清晰。</a:t>
            </a:r>
            <a:endParaRPr lang="zh-CN" altLang="en-US" sz="2400"/>
          </a:p>
        </p:txBody>
      </p:sp>
      <p:sp>
        <p:nvSpPr>
          <p:cNvPr id="8" name="文本框 7">
            <a:extLst>
              <a:ext uri="{FF2B5EF4-FFF2-40B4-BE49-F238E27FC236}">
                <a16:creationId xmlns:a16="http://schemas.microsoft.com/office/drawing/2014/main" id="{FAF1AE38-3299-48BF-B7A2-767E601F920B}"/>
              </a:ext>
            </a:extLst>
          </p:cNvPr>
          <p:cNvSpPr txBox="1"/>
          <p:nvPr/>
        </p:nvSpPr>
        <p:spPr>
          <a:xfrm>
            <a:off x="177578" y="3877674"/>
            <a:ext cx="11301060" cy="1200329"/>
          </a:xfrm>
          <a:prstGeom prst="rect">
            <a:avLst/>
          </a:prstGeom>
          <a:solidFill>
            <a:schemeClr val="accent2">
              <a:lumMod val="20000"/>
              <a:lumOff val="80000"/>
            </a:schemeClr>
          </a:solidFill>
        </p:spPr>
        <p:txBody>
          <a:bodyPr wrap="square">
            <a:spAutoFit/>
          </a:bodyPr>
          <a:lstStyle/>
          <a:p>
            <a:pPr algn="l"/>
            <a:r>
              <a:rPr lang="zh-CN" altLang="en-US" sz="2400" b="1" i="0">
                <a:effectLst/>
                <a:latin typeface="Arial" panose="020b0604020202020204" pitchFamily="34" charset="0"/>
              </a:rPr>
              <a:t>   评论型题目，“评”是“论”的前提和基础，它为“论”提供必要的价值判断。“论”则是“评”的补充和延展，它是为“评”服务的，为其寻找一定的理论参考或事实依据。</a:t>
            </a:r>
          </a:p>
        </p:txBody>
      </p:sp>
      <p:pic>
        <p:nvPicPr>
          <p:cNvPr id="9" name="图片 8">
            <a:extLst>
              <a:ext uri="{FF2B5EF4-FFF2-40B4-BE49-F238E27FC236}">
                <a16:creationId xmlns:a16="http://schemas.microsoft.com/office/drawing/2014/main" id="{0EE366D5-6804-4A5B-9182-72033BD63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1737" y="4468962"/>
            <a:ext cx="2111664" cy="2042809"/>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id="{621F1485-3361-4F2D-BEBE-02156FB5B193}"/>
              </a:ext>
            </a:extLst>
          </p:cNvPr>
          <p:cNvSpPr txBox="1"/>
          <p:nvPr/>
        </p:nvSpPr>
        <p:spPr>
          <a:xfrm>
            <a:off x="0" y="80968"/>
            <a:ext cx="11887200" cy="3376950"/>
          </a:xfrm>
          <a:prstGeom prst="rect">
            <a:avLst/>
          </a:prstGeom>
          <a:noFill/>
        </p:spPr>
        <p:txBody>
          <a:bodyPr wrap="square">
            <a:spAutoFit/>
          </a:bodyPr>
          <a:lstStyle/>
          <a:p>
            <a:pPr>
              <a:lnSpc>
                <a:spcPct val="150000"/>
              </a:lnSpc>
            </a:pPr>
            <a:r>
              <a:rPr lang="en-US" altLang="zh-CN" sz="3200">
                <a:solidFill>
                  <a:srgbClr val="FF0000"/>
                </a:solidFill>
                <a:effectLst/>
                <a:latin typeface="NEU-F5-S92"/>
                <a:ea typeface="方正书宋_GBK"/>
                <a:cs typeface="Times New Roman" panose="02020603050405020304" pitchFamily="18" charset="0"/>
              </a:rPr>
              <a:t>P66 </a:t>
            </a:r>
            <a:r>
              <a:rPr lang="zh-CN" altLang="en-US" sz="3200">
                <a:solidFill>
                  <a:srgbClr val="FF0000"/>
                </a:solidFill>
                <a:effectLst/>
                <a:latin typeface="NEU-F5-S92"/>
                <a:ea typeface="方正书宋_GBK"/>
                <a:cs typeface="Times New Roman" panose="02020603050405020304" pitchFamily="18" charset="0"/>
              </a:rPr>
              <a:t>：</a:t>
            </a:r>
            <a:r>
              <a:rPr lang="en-US" altLang="zh-CN" sz="2800">
                <a:solidFill>
                  <a:srgbClr val="FF0000"/>
                </a:solidFill>
                <a:effectLst/>
                <a:latin typeface="NEU-F5-S92"/>
                <a:ea typeface="方正书宋_GBK"/>
                <a:cs typeface="Times New Roman" panose="02020603050405020304" pitchFamily="18" charset="0"/>
              </a:rPr>
              <a:t>2</a:t>
            </a:r>
            <a:r>
              <a:rPr lang="en-US" altLang="zh-CN" sz="2800">
                <a:solidFill>
                  <a:srgbClr val="FF0000"/>
                </a:solidFill>
                <a:effectLst/>
                <a:latin typeface="NEU-BZ-S92"/>
                <a:ea typeface="方正书宋_GBK"/>
                <a:cs typeface="Times New Roman" panose="02020603050405020304" pitchFamily="18" charset="0"/>
              </a:rPr>
              <a:t>.</a:t>
            </a:r>
            <a:r>
              <a:rPr lang="en-US" altLang="zh-CN" sz="2800">
                <a:solidFill>
                  <a:srgbClr val="FF0000"/>
                </a:solidFill>
                <a:effectLst/>
                <a:latin typeface="方正书宋_GBK"/>
                <a:ea typeface="方正书宋_GBK"/>
                <a:cs typeface="Times New Roman" panose="02020603050405020304" pitchFamily="18" charset="0"/>
              </a:rPr>
              <a:t>(</a:t>
            </a:r>
            <a:r>
              <a:rPr lang="en-US" altLang="zh-CN" sz="2800">
                <a:solidFill>
                  <a:srgbClr val="FF0000"/>
                </a:solidFill>
                <a:effectLst/>
                <a:latin typeface="NEU-BZ-S92"/>
                <a:ea typeface="方正书宋_GBK"/>
                <a:cs typeface="Times New Roman" panose="02020603050405020304" pitchFamily="18" charset="0"/>
              </a:rPr>
              <a:t>2018</a:t>
            </a:r>
            <a:r>
              <a:rPr lang="zh-CN" altLang="zh-CN" sz="2800">
                <a:solidFill>
                  <a:srgbClr val="FF0000"/>
                </a:solidFill>
                <a:effectLst/>
                <a:latin typeface="NEU-BZ-S92"/>
                <a:ea typeface="方正书宋_GBK"/>
                <a:cs typeface="Times New Roman" panose="02020603050405020304" pitchFamily="18" charset="0"/>
              </a:rPr>
              <a:t>浙江</a:t>
            </a:r>
            <a:r>
              <a:rPr lang="en-US" altLang="zh-CN" sz="2800">
                <a:solidFill>
                  <a:srgbClr val="FF0000"/>
                </a:solidFill>
                <a:effectLst/>
                <a:latin typeface="方正书宋_GBK"/>
                <a:ea typeface="方正书宋_GBK"/>
                <a:cs typeface="Times New Roman" panose="02020603050405020304" pitchFamily="18" charset="0"/>
              </a:rPr>
              <a:t>,</a:t>
            </a:r>
            <a:r>
              <a:rPr lang="en-US" altLang="zh-CN" sz="2800">
                <a:solidFill>
                  <a:srgbClr val="FF0000"/>
                </a:solidFill>
                <a:effectLst/>
                <a:latin typeface="NEU-BZ-S92"/>
                <a:ea typeface="方正书宋_GBK"/>
                <a:cs typeface="Times New Roman" panose="02020603050405020304" pitchFamily="18" charset="0"/>
              </a:rPr>
              <a:t>6</a:t>
            </a:r>
            <a:r>
              <a:rPr lang="en-US" altLang="zh-CN" sz="2800">
                <a:solidFill>
                  <a:srgbClr val="FF0000"/>
                </a:solidFill>
                <a:effectLst/>
                <a:latin typeface="方正书宋_GBK"/>
                <a:ea typeface="方正书宋_GBK"/>
                <a:cs typeface="Times New Roman" panose="02020603050405020304" pitchFamily="18" charset="0"/>
              </a:rPr>
              <a:t>)</a:t>
            </a:r>
            <a:r>
              <a:rPr lang="zh-CN" altLang="zh-CN" sz="2800">
                <a:solidFill>
                  <a:srgbClr val="FF0000"/>
                </a:solidFill>
                <a:effectLst/>
                <a:latin typeface="NEU-BZ-S92"/>
                <a:ea typeface="方正书宋_GBK"/>
                <a:cs typeface="Times New Roman" panose="02020603050405020304" pitchFamily="18" charset="0"/>
              </a:rPr>
              <a:t>阅读下面的文字</a:t>
            </a:r>
            <a:r>
              <a:rPr lang="en-US" altLang="zh-CN" sz="2800">
                <a:solidFill>
                  <a:srgbClr val="FF0000"/>
                </a:solidFill>
                <a:effectLst/>
                <a:latin typeface="方正书宋_GBK"/>
                <a:ea typeface="方正书宋_GBK"/>
                <a:cs typeface="Times New Roman" panose="02020603050405020304" pitchFamily="18" charset="0"/>
              </a:rPr>
              <a:t>,</a:t>
            </a:r>
            <a:r>
              <a:rPr lang="zh-CN" altLang="zh-CN" sz="2800">
                <a:solidFill>
                  <a:srgbClr val="FF0000"/>
                </a:solidFill>
                <a:effectLst/>
                <a:latin typeface="NEU-BZ-S92"/>
                <a:ea typeface="方正书宋_GBK"/>
                <a:cs typeface="Times New Roman" panose="02020603050405020304" pitchFamily="18" charset="0"/>
              </a:rPr>
              <a:t>完成题目。</a:t>
            </a:r>
            <a:r>
              <a:rPr lang="en-US" altLang="zh-CN" sz="2800">
                <a:solidFill>
                  <a:srgbClr val="FF0000"/>
                </a:solidFill>
                <a:effectLst/>
                <a:latin typeface="方正书宋_GBK"/>
                <a:ea typeface="方正书宋_GBK"/>
                <a:cs typeface="Times New Roman" panose="02020603050405020304" pitchFamily="18" charset="0"/>
              </a:rPr>
              <a:t>(</a:t>
            </a:r>
            <a:r>
              <a:rPr lang="en-US" altLang="zh-CN" sz="2800">
                <a:solidFill>
                  <a:srgbClr val="FF0000"/>
                </a:solidFill>
                <a:effectLst/>
                <a:latin typeface="NEU-BZ-S92"/>
                <a:ea typeface="方正书宋_GBK"/>
                <a:cs typeface="Times New Roman" panose="02020603050405020304" pitchFamily="18" charset="0"/>
              </a:rPr>
              <a:t>6</a:t>
            </a:r>
            <a:r>
              <a:rPr lang="zh-CN" altLang="zh-CN" sz="2800">
                <a:solidFill>
                  <a:srgbClr val="FF0000"/>
                </a:solidFill>
                <a:effectLst/>
                <a:latin typeface="NEU-BZ-S92"/>
                <a:ea typeface="方正书宋_GBK"/>
                <a:cs typeface="Times New Roman" panose="02020603050405020304" pitchFamily="18" charset="0"/>
              </a:rPr>
              <a:t>分</a:t>
            </a:r>
            <a:r>
              <a:rPr lang="en-US" altLang="zh-CN" sz="2800">
                <a:solidFill>
                  <a:srgbClr val="FF0000"/>
                </a:solidFill>
                <a:effectLst/>
                <a:latin typeface="方正书宋_GBK"/>
                <a:ea typeface="方正书宋_GBK"/>
                <a:cs typeface="Times New Roman" panose="02020603050405020304" pitchFamily="18" charset="0"/>
              </a:rPr>
              <a:t>)</a:t>
            </a:r>
            <a:endParaRPr lang="zh-CN" altLang="zh-CN" sz="2800">
              <a:solidFill>
                <a:srgbClr val="FF0000"/>
              </a:solidFill>
              <a:effectLst/>
              <a:latin typeface="NEU-BZ-S92"/>
              <a:ea typeface="方正书宋_GBK"/>
              <a:cs typeface="Times New Roman" panose="02020603050405020304" pitchFamily="18" charset="0"/>
            </a:endParaRPr>
          </a:p>
          <a:p>
            <a:pPr indent="266700">
              <a:lnSpc>
                <a:spcPct val="150000"/>
              </a:lnSpc>
            </a:pPr>
            <a:r>
              <a:rPr lang="zh-CN" altLang="zh-CN" sz="1600" b="1">
                <a:solidFill>
                  <a:srgbClr val="000000"/>
                </a:solidFill>
                <a:effectLst/>
                <a:latin typeface="NEU-BZ-S92"/>
                <a:ea typeface="方正楷体_GBK"/>
                <a:cs typeface="Times New Roman" panose="02020603050405020304" pitchFamily="18" charset="0"/>
              </a:rPr>
              <a:t>中国新闻出版研究院</a:t>
            </a:r>
            <a:r>
              <a:rPr lang="en-US" altLang="zh-CN" sz="1600" b="1">
                <a:solidFill>
                  <a:srgbClr val="000000"/>
                </a:solidFill>
                <a:effectLst/>
                <a:latin typeface="NEU-BZ-S92"/>
                <a:ea typeface="方正书宋_GBK"/>
                <a:cs typeface="Times New Roman" panose="02020603050405020304" pitchFamily="18" charset="0"/>
              </a:rPr>
              <a:t>2018</a:t>
            </a:r>
            <a:r>
              <a:rPr lang="zh-CN" altLang="zh-CN" sz="1600" b="1">
                <a:solidFill>
                  <a:srgbClr val="000000"/>
                </a:solidFill>
                <a:effectLst/>
                <a:latin typeface="NEU-BZ-S92"/>
                <a:ea typeface="方正楷体_GBK"/>
                <a:cs typeface="Times New Roman" panose="02020603050405020304" pitchFamily="18" charset="0"/>
              </a:rPr>
              <a:t>年</a:t>
            </a:r>
            <a:r>
              <a:rPr lang="en-US" altLang="zh-CN" sz="1600" b="1">
                <a:solidFill>
                  <a:srgbClr val="000000"/>
                </a:solidFill>
                <a:effectLst/>
                <a:latin typeface="NEU-BZ-S92"/>
                <a:ea typeface="方正书宋_GBK"/>
                <a:cs typeface="Times New Roman" panose="02020603050405020304" pitchFamily="18" charset="0"/>
              </a:rPr>
              <a:t>4</a:t>
            </a:r>
            <a:r>
              <a:rPr lang="zh-CN" altLang="zh-CN" sz="1600" b="1">
                <a:solidFill>
                  <a:srgbClr val="000000"/>
                </a:solidFill>
                <a:effectLst/>
                <a:latin typeface="NEU-BZ-S92"/>
                <a:ea typeface="方正楷体_GBK"/>
                <a:cs typeface="Times New Roman" panose="02020603050405020304" pitchFamily="18" charset="0"/>
              </a:rPr>
              <a:t>月</a:t>
            </a:r>
            <a:r>
              <a:rPr lang="en-US" altLang="zh-CN" sz="1600" b="1">
                <a:solidFill>
                  <a:srgbClr val="000000"/>
                </a:solidFill>
                <a:effectLst/>
                <a:latin typeface="NEU-BZ-S92"/>
                <a:ea typeface="方正书宋_GBK"/>
                <a:cs typeface="Times New Roman" panose="02020603050405020304" pitchFamily="18" charset="0"/>
              </a:rPr>
              <a:t>18</a:t>
            </a:r>
            <a:r>
              <a:rPr lang="zh-CN" altLang="zh-CN" sz="1600" b="1">
                <a:solidFill>
                  <a:srgbClr val="000000"/>
                </a:solidFill>
                <a:effectLst/>
                <a:latin typeface="NEU-BZ-S92"/>
                <a:ea typeface="方正楷体_GBK"/>
                <a:cs typeface="Times New Roman" panose="02020603050405020304" pitchFamily="18" charset="0"/>
              </a:rPr>
              <a:t>日在京发布第十五次全国国民阅读调查报告。报告显示</a:t>
            </a:r>
            <a:r>
              <a:rPr lang="en-US" altLang="zh-CN" sz="1600" b="1">
                <a:solidFill>
                  <a:srgbClr val="000000"/>
                </a:solidFill>
                <a:effectLst/>
                <a:latin typeface="方正楷体_GBK"/>
                <a:ea typeface="方正书宋_GBK"/>
                <a:cs typeface="Times New Roman" panose="02020603050405020304" pitchFamily="18" charset="0"/>
              </a:rPr>
              <a:t>,</a:t>
            </a:r>
            <a:r>
              <a:rPr lang="en-US" altLang="zh-CN" sz="1600" b="1">
                <a:solidFill>
                  <a:srgbClr val="000000"/>
                </a:solidFill>
                <a:effectLst/>
                <a:latin typeface="NEU-BZ-S92"/>
                <a:ea typeface="方正书宋_GBK"/>
                <a:cs typeface="Times New Roman" panose="02020603050405020304" pitchFamily="18" charset="0"/>
              </a:rPr>
              <a:t>2017</a:t>
            </a:r>
            <a:r>
              <a:rPr lang="zh-CN" altLang="zh-CN" sz="1600" b="1">
                <a:solidFill>
                  <a:srgbClr val="000000"/>
                </a:solidFill>
                <a:effectLst/>
                <a:latin typeface="NEU-BZ-S92"/>
                <a:ea typeface="方正楷体_GBK"/>
                <a:cs typeface="Times New Roman" panose="02020603050405020304" pitchFamily="18" charset="0"/>
              </a:rPr>
              <a:t>年我国成年国民各种媒介</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包括书报刊和数字出版物</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的综合阅读率为</a:t>
            </a:r>
            <a:r>
              <a:rPr lang="en-US" altLang="zh-CN" sz="1600" b="1">
                <a:solidFill>
                  <a:srgbClr val="000000"/>
                </a:solidFill>
                <a:effectLst/>
                <a:latin typeface="NEU-BZ-S92"/>
                <a:ea typeface="方正书宋_GBK"/>
                <a:cs typeface="Times New Roman" panose="02020603050405020304" pitchFamily="18" charset="0"/>
              </a:rPr>
              <a:t>80.3%</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较</a:t>
            </a:r>
            <a:r>
              <a:rPr lang="en-US" altLang="zh-CN" sz="1600" b="1">
                <a:solidFill>
                  <a:srgbClr val="000000"/>
                </a:solidFill>
                <a:effectLst/>
                <a:latin typeface="NEU-BZ-S92"/>
                <a:ea typeface="方正书宋_GBK"/>
                <a:cs typeface="Times New Roman" panose="02020603050405020304" pitchFamily="18" charset="0"/>
              </a:rPr>
              <a:t>2016</a:t>
            </a:r>
            <a:r>
              <a:rPr lang="zh-CN" altLang="zh-CN" sz="1600" b="1">
                <a:solidFill>
                  <a:srgbClr val="000000"/>
                </a:solidFill>
                <a:effectLst/>
                <a:latin typeface="NEU-BZ-S92"/>
                <a:ea typeface="方正楷体_GBK"/>
                <a:cs typeface="Times New Roman" panose="02020603050405020304" pitchFamily="18" charset="0"/>
              </a:rPr>
              <a:t>年的</a:t>
            </a:r>
            <a:r>
              <a:rPr lang="en-US" altLang="zh-CN" sz="1600" b="1">
                <a:solidFill>
                  <a:srgbClr val="000000"/>
                </a:solidFill>
                <a:effectLst/>
                <a:latin typeface="NEU-BZ-S92"/>
                <a:ea typeface="方正书宋_GBK"/>
                <a:cs typeface="Times New Roman" panose="02020603050405020304" pitchFamily="18" charset="0"/>
              </a:rPr>
              <a:t>79.9%</a:t>
            </a:r>
            <a:r>
              <a:rPr lang="zh-CN" altLang="zh-CN" sz="1600" b="1">
                <a:solidFill>
                  <a:srgbClr val="000000"/>
                </a:solidFill>
                <a:effectLst/>
                <a:latin typeface="NEU-BZ-S92"/>
                <a:ea typeface="方正楷体_GBK"/>
                <a:cs typeface="Times New Roman" panose="02020603050405020304" pitchFamily="18" charset="0"/>
              </a:rPr>
              <a:t>有所提升</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数字化阅读方式</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网络在线阅读、手机阅读、电子阅读器阅读等</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的接触率为</a:t>
            </a:r>
            <a:r>
              <a:rPr lang="en-US" altLang="zh-CN" sz="1600" b="1">
                <a:solidFill>
                  <a:srgbClr val="000000"/>
                </a:solidFill>
                <a:effectLst/>
                <a:latin typeface="NEU-BZ-S92"/>
                <a:ea typeface="方正书宋_GBK"/>
                <a:cs typeface="Times New Roman" panose="02020603050405020304" pitchFamily="18" charset="0"/>
              </a:rPr>
              <a:t>73.0%</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较</a:t>
            </a:r>
            <a:r>
              <a:rPr lang="en-US" altLang="zh-CN" sz="1600" b="1">
                <a:solidFill>
                  <a:srgbClr val="000000"/>
                </a:solidFill>
                <a:effectLst/>
                <a:latin typeface="NEU-BZ-S92"/>
                <a:ea typeface="方正书宋_GBK"/>
                <a:cs typeface="Times New Roman" panose="02020603050405020304" pitchFamily="18" charset="0"/>
              </a:rPr>
              <a:t>2016</a:t>
            </a:r>
            <a:r>
              <a:rPr lang="zh-CN" altLang="zh-CN" sz="1600" b="1">
                <a:solidFill>
                  <a:srgbClr val="000000"/>
                </a:solidFill>
                <a:effectLst/>
                <a:latin typeface="NEU-BZ-S92"/>
                <a:ea typeface="方正楷体_GBK"/>
                <a:cs typeface="Times New Roman" panose="02020603050405020304" pitchFamily="18" charset="0"/>
              </a:rPr>
              <a:t>年上升了</a:t>
            </a:r>
            <a:r>
              <a:rPr lang="en-US" altLang="zh-CN" sz="1600" b="1">
                <a:solidFill>
                  <a:srgbClr val="000000"/>
                </a:solidFill>
                <a:effectLst/>
                <a:latin typeface="NEU-BZ-S92"/>
                <a:ea typeface="方正书宋_GBK"/>
                <a:cs typeface="Times New Roman" panose="02020603050405020304" pitchFamily="18" charset="0"/>
              </a:rPr>
              <a:t>4.8</a:t>
            </a:r>
            <a:r>
              <a:rPr lang="zh-CN" altLang="zh-CN" sz="1600" b="1">
                <a:solidFill>
                  <a:srgbClr val="000000"/>
                </a:solidFill>
                <a:effectLst/>
                <a:latin typeface="NEU-BZ-S92"/>
                <a:ea typeface="方正楷体_GBK"/>
                <a:cs typeface="Times New Roman" panose="02020603050405020304" pitchFamily="18" charset="0"/>
              </a:rPr>
              <a:t>个百分点。成年国民各媒介综合阅读率与数字化阅读方式的接触率保持增长势头。</a:t>
            </a:r>
            <a:endParaRPr lang="zh-CN" altLang="zh-CN" sz="1600" b="1">
              <a:solidFill>
                <a:srgbClr val="000000"/>
              </a:solidFill>
              <a:effectLst/>
              <a:latin typeface="NEU-BZ-S92"/>
              <a:ea typeface="方正书宋_GBK"/>
              <a:cs typeface="Times New Roman" panose="02020603050405020304" pitchFamily="18" charset="0"/>
            </a:endParaRPr>
          </a:p>
          <a:p>
            <a:pPr indent="266700">
              <a:lnSpc>
                <a:spcPct val="150000"/>
              </a:lnSpc>
            </a:pPr>
            <a:r>
              <a:rPr lang="zh-CN" altLang="zh-CN" sz="1600" b="1">
                <a:solidFill>
                  <a:srgbClr val="000000"/>
                </a:solidFill>
                <a:effectLst/>
                <a:latin typeface="NEU-BZ-S92"/>
                <a:ea typeface="方正楷体_GBK"/>
                <a:cs typeface="Times New Roman" panose="02020603050405020304" pitchFamily="18" charset="0"/>
              </a:rPr>
              <a:t>调查还发现</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有声阅读成为国民阅读新的增长点。</a:t>
            </a:r>
            <a:r>
              <a:rPr lang="en-US" altLang="zh-CN" sz="1600" b="1">
                <a:solidFill>
                  <a:srgbClr val="000000"/>
                </a:solidFill>
                <a:effectLst/>
                <a:latin typeface="NEU-BZ-S92"/>
                <a:ea typeface="方正书宋_GBK"/>
                <a:cs typeface="Times New Roman" panose="02020603050405020304" pitchFamily="18" charset="0"/>
              </a:rPr>
              <a:t>2017</a:t>
            </a:r>
            <a:r>
              <a:rPr lang="zh-CN" altLang="zh-CN" sz="1600" b="1">
                <a:solidFill>
                  <a:srgbClr val="000000"/>
                </a:solidFill>
                <a:effectLst/>
                <a:latin typeface="NEU-BZ-S92"/>
                <a:ea typeface="方正楷体_GBK"/>
                <a:cs typeface="Times New Roman" panose="02020603050405020304" pitchFamily="18" charset="0"/>
              </a:rPr>
              <a:t>年</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我国成年国民的听书率为</a:t>
            </a:r>
            <a:r>
              <a:rPr lang="en-US" altLang="zh-CN" sz="1600" b="1">
                <a:solidFill>
                  <a:srgbClr val="000000"/>
                </a:solidFill>
                <a:effectLst/>
                <a:latin typeface="NEU-BZ-S92"/>
                <a:ea typeface="方正书宋_GBK"/>
                <a:cs typeface="Times New Roman" panose="02020603050405020304" pitchFamily="18" charset="0"/>
              </a:rPr>
              <a:t>22.8%</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较</a:t>
            </a:r>
            <a:r>
              <a:rPr lang="en-US" altLang="zh-CN" sz="1600" b="1">
                <a:solidFill>
                  <a:srgbClr val="000000"/>
                </a:solidFill>
                <a:effectLst/>
                <a:latin typeface="NEU-BZ-S92"/>
                <a:ea typeface="方正书宋_GBK"/>
                <a:cs typeface="Times New Roman" panose="02020603050405020304" pitchFamily="18" charset="0"/>
              </a:rPr>
              <a:t>2016</a:t>
            </a:r>
            <a:r>
              <a:rPr lang="zh-CN" altLang="zh-CN" sz="1600" b="1">
                <a:solidFill>
                  <a:srgbClr val="000000"/>
                </a:solidFill>
                <a:effectLst/>
                <a:latin typeface="NEU-BZ-S92"/>
                <a:ea typeface="方正楷体_GBK"/>
                <a:cs typeface="Times New Roman" panose="02020603050405020304" pitchFamily="18" charset="0"/>
              </a:rPr>
              <a:t>年的</a:t>
            </a:r>
            <a:r>
              <a:rPr lang="en-US" altLang="zh-CN" sz="1600" b="1">
                <a:solidFill>
                  <a:srgbClr val="000000"/>
                </a:solidFill>
                <a:effectLst/>
                <a:latin typeface="NEU-BZ-S92"/>
                <a:ea typeface="方正书宋_GBK"/>
                <a:cs typeface="Times New Roman" panose="02020603050405020304" pitchFamily="18" charset="0"/>
              </a:rPr>
              <a:t>17.0%</a:t>
            </a:r>
            <a:r>
              <a:rPr lang="zh-CN" altLang="zh-CN" sz="1600" b="1">
                <a:solidFill>
                  <a:srgbClr val="000000"/>
                </a:solidFill>
                <a:effectLst/>
                <a:latin typeface="NEU-BZ-S92"/>
                <a:ea typeface="方正楷体_GBK"/>
                <a:cs typeface="Times New Roman" panose="02020603050405020304" pitchFamily="18" charset="0"/>
              </a:rPr>
              <a:t>提高了</a:t>
            </a:r>
            <a:r>
              <a:rPr lang="en-US" altLang="zh-CN" sz="1600" b="1">
                <a:solidFill>
                  <a:srgbClr val="000000"/>
                </a:solidFill>
                <a:effectLst/>
                <a:latin typeface="NEU-BZ-S92"/>
                <a:ea typeface="方正书宋_GBK"/>
                <a:cs typeface="Times New Roman" panose="02020603050405020304" pitchFamily="18" charset="0"/>
              </a:rPr>
              <a:t>5.8</a:t>
            </a:r>
            <a:r>
              <a:rPr lang="zh-CN" altLang="zh-CN" sz="1600" b="1">
                <a:solidFill>
                  <a:srgbClr val="000000"/>
                </a:solidFill>
                <a:effectLst/>
                <a:latin typeface="NEU-BZ-S92"/>
                <a:ea typeface="方正楷体_GBK"/>
                <a:cs typeface="Times New Roman" panose="02020603050405020304" pitchFamily="18" charset="0"/>
              </a:rPr>
              <a:t>个百分点</a:t>
            </a:r>
            <a:r>
              <a:rPr lang="en-US" altLang="zh-CN" sz="1600" b="1">
                <a:solidFill>
                  <a:srgbClr val="000000"/>
                </a:solidFill>
                <a:effectLst/>
                <a:latin typeface="方正楷体_GBK"/>
                <a:ea typeface="方正书宋_GBK"/>
                <a:cs typeface="Times New Roman" panose="02020603050405020304" pitchFamily="18" charset="0"/>
              </a:rPr>
              <a:t>;</a:t>
            </a:r>
            <a:r>
              <a:rPr lang="en-US" altLang="zh-CN" sz="1600" b="1">
                <a:solidFill>
                  <a:srgbClr val="000000"/>
                </a:solidFill>
                <a:effectLst/>
                <a:latin typeface="NEU-BZ-S92"/>
                <a:ea typeface="方正书宋_GBK"/>
                <a:cs typeface="Times New Roman" panose="02020603050405020304" pitchFamily="18" charset="0"/>
              </a:rPr>
              <a:t>0</a:t>
            </a:r>
            <a:r>
              <a:rPr lang="zh-CN" altLang="zh-CN" sz="1600" b="1">
                <a:solidFill>
                  <a:srgbClr val="000000"/>
                </a:solidFill>
                <a:effectLst/>
                <a:latin typeface="NEU-BZ-S92"/>
                <a:ea typeface="方正楷体_GBK"/>
                <a:cs typeface="Times New Roman" panose="02020603050405020304" pitchFamily="18" charset="0"/>
              </a:rPr>
              <a:t>—</a:t>
            </a:r>
            <a:r>
              <a:rPr lang="en-US" altLang="zh-CN" sz="1600" b="1">
                <a:solidFill>
                  <a:srgbClr val="000000"/>
                </a:solidFill>
                <a:effectLst/>
                <a:latin typeface="NEU-BZ-S92"/>
                <a:ea typeface="方正书宋_GBK"/>
                <a:cs typeface="Times New Roman" panose="02020603050405020304" pitchFamily="18" charset="0"/>
              </a:rPr>
              <a:t>17</a:t>
            </a:r>
            <a:r>
              <a:rPr lang="zh-CN" altLang="zh-CN" sz="1600" b="1">
                <a:solidFill>
                  <a:srgbClr val="000000"/>
                </a:solidFill>
                <a:effectLst/>
                <a:latin typeface="NEU-BZ-S92"/>
                <a:ea typeface="方正楷体_GBK"/>
                <a:cs typeface="Times New Roman" panose="02020603050405020304" pitchFamily="18" charset="0"/>
              </a:rPr>
              <a:t>周岁未成年人的听书率也有所增长。具体来看</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未成年人群体中</a:t>
            </a:r>
            <a:r>
              <a:rPr lang="en-US" altLang="zh-CN" sz="1600" b="1">
                <a:solidFill>
                  <a:srgbClr val="000000"/>
                </a:solidFill>
                <a:effectLst/>
                <a:latin typeface="方正楷体_GBK"/>
                <a:ea typeface="方正书宋_GBK"/>
                <a:cs typeface="Times New Roman" panose="02020603050405020304" pitchFamily="18" charset="0"/>
              </a:rPr>
              <a:t>,</a:t>
            </a:r>
            <a:r>
              <a:rPr lang="en-US" altLang="zh-CN" sz="1600" b="1">
                <a:solidFill>
                  <a:srgbClr val="000000"/>
                </a:solidFill>
                <a:effectLst/>
                <a:latin typeface="NEU-BZ-S92"/>
                <a:ea typeface="方正书宋_GBK"/>
                <a:cs typeface="Times New Roman" panose="02020603050405020304" pitchFamily="18" charset="0"/>
              </a:rPr>
              <a:t>14</a:t>
            </a:r>
            <a:r>
              <a:rPr lang="zh-CN" altLang="zh-CN" sz="1600" b="1">
                <a:solidFill>
                  <a:srgbClr val="000000"/>
                </a:solidFill>
                <a:effectLst/>
                <a:latin typeface="NEU-BZ-S92"/>
                <a:ea typeface="方正楷体_GBK"/>
                <a:cs typeface="Times New Roman" panose="02020603050405020304" pitchFamily="18" charset="0"/>
              </a:rPr>
              <a:t>—</a:t>
            </a:r>
            <a:r>
              <a:rPr lang="en-US" altLang="zh-CN" sz="1600" b="1">
                <a:solidFill>
                  <a:srgbClr val="000000"/>
                </a:solidFill>
                <a:effectLst/>
                <a:latin typeface="NEU-BZ-S92"/>
                <a:ea typeface="方正书宋_GBK"/>
                <a:cs typeface="Times New Roman" panose="02020603050405020304" pitchFamily="18" charset="0"/>
              </a:rPr>
              <a:t>17</a:t>
            </a:r>
            <a:r>
              <a:rPr lang="zh-CN" altLang="zh-CN" sz="1600" b="1">
                <a:solidFill>
                  <a:srgbClr val="000000"/>
                </a:solidFill>
                <a:effectLst/>
                <a:latin typeface="NEU-BZ-S92"/>
                <a:ea typeface="方正楷体_GBK"/>
                <a:cs typeface="Times New Roman" panose="02020603050405020304" pitchFamily="18" charset="0"/>
              </a:rPr>
              <a:t>周岁青少年的听书率最高</a:t>
            </a:r>
            <a:r>
              <a:rPr lang="en-US" altLang="zh-CN" sz="1600" b="1">
                <a:solidFill>
                  <a:srgbClr val="000000"/>
                </a:solidFill>
                <a:effectLst/>
                <a:latin typeface="方正楷体_GBK"/>
                <a:ea typeface="方正书宋_GBK"/>
                <a:cs typeface="Times New Roman" panose="02020603050405020304" pitchFamily="18" charset="0"/>
              </a:rPr>
              <a:t>,</a:t>
            </a:r>
            <a:r>
              <a:rPr lang="en-US" altLang="zh-CN" sz="1600" b="1">
                <a:solidFill>
                  <a:srgbClr val="000000"/>
                </a:solidFill>
                <a:effectLst/>
                <a:latin typeface="NEU-BZ-S92"/>
                <a:ea typeface="方正书宋_GBK"/>
                <a:cs typeface="Times New Roman" panose="02020603050405020304" pitchFamily="18" charset="0"/>
              </a:rPr>
              <a:t>9</a:t>
            </a:r>
            <a:r>
              <a:rPr lang="zh-CN" altLang="zh-CN" sz="1600" b="1">
                <a:solidFill>
                  <a:srgbClr val="000000"/>
                </a:solidFill>
                <a:effectLst/>
                <a:latin typeface="NEU-BZ-S92"/>
                <a:ea typeface="方正楷体_GBK"/>
                <a:cs typeface="Times New Roman" panose="02020603050405020304" pitchFamily="18" charset="0"/>
              </a:rPr>
              <a:t>—</a:t>
            </a:r>
            <a:r>
              <a:rPr lang="en-US" altLang="zh-CN" sz="1600" b="1">
                <a:solidFill>
                  <a:srgbClr val="000000"/>
                </a:solidFill>
                <a:effectLst/>
                <a:latin typeface="NEU-BZ-S92"/>
                <a:ea typeface="方正书宋_GBK"/>
                <a:cs typeface="Times New Roman" panose="02020603050405020304" pitchFamily="18" charset="0"/>
              </a:rPr>
              <a:t>13</a:t>
            </a:r>
            <a:r>
              <a:rPr lang="zh-CN" altLang="zh-CN" sz="1600" b="1">
                <a:solidFill>
                  <a:srgbClr val="000000"/>
                </a:solidFill>
                <a:effectLst/>
                <a:latin typeface="NEU-BZ-S92"/>
                <a:ea typeface="方正楷体_GBK"/>
                <a:cs typeface="Times New Roman" panose="02020603050405020304" pitchFamily="18" charset="0"/>
              </a:rPr>
              <a:t>周岁少年儿童和</a:t>
            </a:r>
            <a:r>
              <a:rPr lang="en-US" altLang="zh-CN" sz="1600" b="1">
                <a:solidFill>
                  <a:srgbClr val="000000"/>
                </a:solidFill>
                <a:effectLst/>
                <a:latin typeface="NEU-BZ-S92"/>
                <a:ea typeface="方正书宋_GBK"/>
                <a:cs typeface="Times New Roman" panose="02020603050405020304" pitchFamily="18" charset="0"/>
              </a:rPr>
              <a:t>0</a:t>
            </a:r>
            <a:r>
              <a:rPr lang="zh-CN" altLang="zh-CN" sz="1600" b="1">
                <a:solidFill>
                  <a:srgbClr val="000000"/>
                </a:solidFill>
                <a:effectLst/>
                <a:latin typeface="NEU-BZ-S92"/>
                <a:ea typeface="方正楷体_GBK"/>
                <a:cs typeface="Times New Roman" panose="02020603050405020304" pitchFamily="18" charset="0"/>
              </a:rPr>
              <a:t>—</a:t>
            </a:r>
            <a:r>
              <a:rPr lang="en-US" altLang="zh-CN" sz="1600" b="1">
                <a:solidFill>
                  <a:srgbClr val="000000"/>
                </a:solidFill>
                <a:effectLst/>
                <a:latin typeface="NEU-BZ-S92"/>
                <a:ea typeface="方正书宋_GBK"/>
                <a:cs typeface="Times New Roman" panose="02020603050405020304" pitchFamily="18" charset="0"/>
              </a:rPr>
              <a:t>8</a:t>
            </a:r>
            <a:r>
              <a:rPr lang="zh-CN" altLang="zh-CN" sz="1600" b="1">
                <a:solidFill>
                  <a:srgbClr val="000000"/>
                </a:solidFill>
                <a:effectLst/>
                <a:latin typeface="NEU-BZ-S92"/>
                <a:ea typeface="方正楷体_GBK"/>
                <a:cs typeface="Times New Roman" panose="02020603050405020304" pitchFamily="18" charset="0"/>
              </a:rPr>
              <a:t>周岁儿童的听书率相差不大。同时</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听书的方式也很多样。我国成年国民中</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选择通过移动有声应用软件平台听书的人最多</a:t>
            </a:r>
            <a:r>
              <a:rPr lang="en-US" altLang="zh-CN" sz="1600" b="1">
                <a:solidFill>
                  <a:srgbClr val="000000"/>
                </a:solidFill>
                <a:effectLst/>
                <a:latin typeface="方正楷体_GBK"/>
                <a:ea typeface="方正书宋_GBK"/>
                <a:cs typeface="Times New Roman" panose="02020603050405020304" pitchFamily="18" charset="0"/>
              </a:rPr>
              <a:t>,</a:t>
            </a:r>
            <a:r>
              <a:rPr lang="zh-CN" altLang="zh-CN" sz="1600" b="1">
                <a:solidFill>
                  <a:srgbClr val="000000"/>
                </a:solidFill>
                <a:effectLst/>
                <a:latin typeface="NEU-BZ-S92"/>
                <a:ea typeface="方正楷体_GBK"/>
                <a:cs typeface="Times New Roman" panose="02020603050405020304" pitchFamily="18" charset="0"/>
              </a:rPr>
              <a:t>选择通过广播和微信语音推送听书的也占一定比例。</a:t>
            </a:r>
            <a:endParaRPr lang="zh-CN" altLang="zh-CN" sz="1600" b="1">
              <a:solidFill>
                <a:srgbClr val="000000"/>
              </a:solidFill>
              <a:effectLst/>
              <a:latin typeface="NEU-BZ-S92"/>
              <a:ea typeface="方正书宋_GBK"/>
              <a:cs typeface="Times New Roman" panose="02020603050405020304" pitchFamily="18" charset="0"/>
            </a:endParaRPr>
          </a:p>
        </p:txBody>
      </p:sp>
      <p:sp>
        <p:nvSpPr>
          <p:cNvPr id="8" name="文本框 7">
            <a:extLst>
              <a:ext uri="{FF2B5EF4-FFF2-40B4-BE49-F238E27FC236}">
                <a16:creationId xmlns:a16="http://schemas.microsoft.com/office/drawing/2014/main" id="{788FC641-90DA-4017-A20A-982D5539F7F3}"/>
              </a:ext>
            </a:extLst>
          </p:cNvPr>
          <p:cNvSpPr txBox="1"/>
          <p:nvPr/>
        </p:nvSpPr>
        <p:spPr>
          <a:xfrm>
            <a:off x="0" y="3366204"/>
            <a:ext cx="10116766" cy="504882"/>
          </a:xfrm>
          <a:prstGeom prst="rect">
            <a:avLst/>
          </a:prstGeom>
          <a:noFill/>
        </p:spPr>
        <p:txBody>
          <a:bodyPr wrap="square">
            <a:spAutoFit/>
          </a:bodyPr>
          <a:lstStyle/>
          <a:p>
            <a:pPr>
              <a:lnSpc>
                <a:spcPct val="150000"/>
              </a:lnSpc>
            </a:pPr>
            <a:r>
              <a:rPr lang="en-US" altLang="zh-CN" sz="2000">
                <a:solidFill>
                  <a:srgbClr val="0033CC"/>
                </a:solidFill>
                <a:effectLst/>
                <a:latin typeface="方正书宋_GBK"/>
                <a:ea typeface="方正书宋_GBK"/>
                <a:cs typeface="Times New Roman" panose="02020603050405020304" pitchFamily="18" charset="0"/>
              </a:rPr>
              <a:t>(</a:t>
            </a:r>
            <a:r>
              <a:rPr lang="en-US" altLang="zh-CN" sz="2000">
                <a:solidFill>
                  <a:srgbClr val="0033CC"/>
                </a:solidFill>
                <a:effectLst/>
                <a:latin typeface="NEU-BZ-S92"/>
                <a:ea typeface="方正书宋_GBK"/>
                <a:cs typeface="Times New Roman" panose="02020603050405020304" pitchFamily="18" charset="0"/>
              </a:rPr>
              <a:t>2</a:t>
            </a:r>
            <a:r>
              <a:rPr lang="en-US" altLang="zh-CN" sz="2000">
                <a:solidFill>
                  <a:srgbClr val="0033CC"/>
                </a:solidFill>
                <a:effectLst/>
                <a:latin typeface="方正书宋_GBK"/>
                <a:ea typeface="方正书宋_GBK"/>
                <a:cs typeface="Times New Roman" panose="02020603050405020304" pitchFamily="18" charset="0"/>
              </a:rPr>
              <a:t>)</a:t>
            </a:r>
            <a:r>
              <a:rPr lang="zh-CN" altLang="zh-CN" sz="2000">
                <a:solidFill>
                  <a:srgbClr val="0033CC"/>
                </a:solidFill>
                <a:effectLst/>
                <a:latin typeface="NEU-BZ-S92"/>
                <a:ea typeface="方正书宋_GBK"/>
                <a:cs typeface="Times New Roman" panose="02020603050405020304" pitchFamily="18" charset="0"/>
              </a:rPr>
              <a:t>针对上述消息所反映的社会现象</a:t>
            </a:r>
            <a:r>
              <a:rPr lang="en-US" altLang="zh-CN" sz="2000">
                <a:solidFill>
                  <a:srgbClr val="0033CC"/>
                </a:solidFill>
                <a:effectLst/>
                <a:latin typeface="方正书宋_GBK"/>
                <a:ea typeface="方正书宋_GBK"/>
                <a:cs typeface="Times New Roman" panose="02020603050405020304" pitchFamily="18" charset="0"/>
              </a:rPr>
              <a:t>,</a:t>
            </a:r>
            <a:r>
              <a:rPr lang="zh-CN" altLang="zh-CN" sz="2000">
                <a:solidFill>
                  <a:srgbClr val="0033CC"/>
                </a:solidFill>
                <a:effectLst/>
                <a:latin typeface="NEU-BZ-S92"/>
                <a:ea typeface="方正书宋_GBK"/>
                <a:cs typeface="Times New Roman" panose="02020603050405020304" pitchFamily="18" charset="0"/>
              </a:rPr>
              <a:t>写一段评述性文字。不超过</a:t>
            </a:r>
            <a:r>
              <a:rPr lang="en-US" altLang="zh-CN" sz="2000">
                <a:solidFill>
                  <a:srgbClr val="0033CC"/>
                </a:solidFill>
                <a:effectLst/>
                <a:latin typeface="NEU-BZ-S92"/>
                <a:ea typeface="方正书宋_GBK"/>
                <a:cs typeface="Times New Roman" panose="02020603050405020304" pitchFamily="18" charset="0"/>
              </a:rPr>
              <a:t>80</a:t>
            </a:r>
            <a:r>
              <a:rPr lang="zh-CN" altLang="zh-CN" sz="2000">
                <a:solidFill>
                  <a:srgbClr val="0033CC"/>
                </a:solidFill>
                <a:effectLst/>
                <a:latin typeface="NEU-BZ-S92"/>
                <a:ea typeface="方正书宋_GBK"/>
                <a:cs typeface="Times New Roman" panose="02020603050405020304" pitchFamily="18" charset="0"/>
              </a:rPr>
              <a:t>个字。</a:t>
            </a:r>
            <a:r>
              <a:rPr lang="en-US" altLang="zh-CN" sz="2000">
                <a:solidFill>
                  <a:srgbClr val="0033CC"/>
                </a:solidFill>
                <a:effectLst/>
                <a:latin typeface="方正书宋_GBK"/>
                <a:ea typeface="方正书宋_GBK"/>
                <a:cs typeface="Times New Roman" panose="02020603050405020304" pitchFamily="18" charset="0"/>
              </a:rPr>
              <a:t>(</a:t>
            </a:r>
            <a:r>
              <a:rPr lang="en-US" altLang="zh-CN" sz="2000">
                <a:solidFill>
                  <a:srgbClr val="0033CC"/>
                </a:solidFill>
                <a:effectLst/>
                <a:latin typeface="NEU-BZ-S92"/>
                <a:ea typeface="方正书宋_GBK"/>
                <a:cs typeface="Times New Roman" panose="02020603050405020304" pitchFamily="18" charset="0"/>
              </a:rPr>
              <a:t>4</a:t>
            </a:r>
            <a:r>
              <a:rPr lang="zh-CN" altLang="zh-CN" sz="2000">
                <a:solidFill>
                  <a:srgbClr val="0033CC"/>
                </a:solidFill>
                <a:effectLst/>
                <a:latin typeface="NEU-BZ-S92"/>
                <a:ea typeface="方正书宋_GBK"/>
                <a:cs typeface="Times New Roman" panose="02020603050405020304" pitchFamily="18" charset="0"/>
              </a:rPr>
              <a:t>分</a:t>
            </a:r>
            <a:r>
              <a:rPr lang="en-US" altLang="zh-CN" sz="2000">
                <a:solidFill>
                  <a:srgbClr val="0033CC"/>
                </a:solidFill>
                <a:effectLst/>
                <a:latin typeface="方正书宋_GBK"/>
                <a:ea typeface="方正书宋_GBK"/>
                <a:cs typeface="Times New Roman" panose="02020603050405020304" pitchFamily="18" charset="0"/>
              </a:rPr>
              <a:t>)</a:t>
            </a:r>
            <a:endParaRPr lang="zh-CN" altLang="zh-CN" sz="2000">
              <a:solidFill>
                <a:srgbClr val="0033CC"/>
              </a:solidFill>
              <a:effectLst/>
              <a:latin typeface="NEU-BZ-S92"/>
              <a:ea typeface="方正书宋_GBK"/>
              <a:cs typeface="Times New Roman" panose="02020603050405020304" pitchFamily="18" charset="0"/>
            </a:endParaRPr>
          </a:p>
        </p:txBody>
      </p:sp>
      <p:sp>
        <p:nvSpPr>
          <p:cNvPr id="10" name="文本框 9">
            <a:extLst>
              <a:ext uri="{FF2B5EF4-FFF2-40B4-BE49-F238E27FC236}">
                <a16:creationId xmlns:a16="http://schemas.microsoft.com/office/drawing/2014/main" id="{35CDF3DF-D6C2-4937-9683-8E7CCC8FE3E5}"/>
              </a:ext>
            </a:extLst>
          </p:cNvPr>
          <p:cNvSpPr txBox="1"/>
          <p:nvPr/>
        </p:nvSpPr>
        <p:spPr>
          <a:xfrm>
            <a:off x="0" y="4331201"/>
            <a:ext cx="9202366" cy="1695336"/>
          </a:xfrm>
          <a:prstGeom prst="rect">
            <a:avLst/>
          </a:prstGeom>
          <a:noFill/>
        </p:spPr>
        <p:txBody>
          <a:bodyPr wrap="square">
            <a:spAutoFit/>
          </a:bodyPr>
          <a:lstStyle/>
          <a:p>
            <a:pPr>
              <a:lnSpc>
                <a:spcPct val="150000"/>
              </a:lnSpc>
            </a:pPr>
            <a:r>
              <a:rPr lang="en-US" altLang="zh-CN" b="1">
                <a:solidFill>
                  <a:srgbClr val="000000"/>
                </a:solidFill>
                <a:latin typeface="方正书宋_GBK"/>
                <a:ea typeface="方正书宋_GBK"/>
                <a:cs typeface="Times New Roman" panose="02020603050405020304" pitchFamily="18" charset="0"/>
              </a:rPr>
              <a:t>    </a:t>
            </a:r>
            <a:r>
              <a:rPr lang="en-US" altLang="zh-CN" sz="2400" b="1">
                <a:solidFill>
                  <a:srgbClr val="000000"/>
                </a:solidFill>
                <a:latin typeface="方正书宋_GBK"/>
                <a:ea typeface="方正书宋_GBK"/>
                <a:cs typeface="Times New Roman" panose="02020603050405020304" pitchFamily="18" charset="0"/>
              </a:rPr>
              <a:t>【</a:t>
            </a:r>
            <a:r>
              <a:rPr lang="zh-CN" altLang="en-US" sz="2400" b="1">
                <a:solidFill>
                  <a:srgbClr val="000000"/>
                </a:solidFill>
                <a:latin typeface="方正书宋_GBK"/>
                <a:ea typeface="方正书宋_GBK"/>
                <a:cs typeface="Times New Roman" panose="02020603050405020304" pitchFamily="18" charset="0"/>
              </a:rPr>
              <a:t>答案</a:t>
            </a:r>
            <a:r>
              <a:rPr lang="zh-CN" altLang="zh-CN" sz="2400" b="1">
                <a:solidFill>
                  <a:srgbClr val="000000"/>
                </a:solidFill>
                <a:effectLst/>
                <a:latin typeface="NEU-BZ-S92"/>
                <a:ea typeface="方正书宋_GBK"/>
                <a:cs typeface="Times New Roman" panose="02020603050405020304" pitchFamily="18" charset="0"/>
              </a:rPr>
              <a:t>示例</a:t>
            </a:r>
            <a:r>
              <a:rPr lang="en-US" altLang="zh-CN" sz="2400" b="1">
                <a:solidFill>
                  <a:srgbClr val="000000"/>
                </a:solidFill>
                <a:latin typeface="方正书宋_GBK"/>
                <a:ea typeface="方正书宋_GBK"/>
                <a:cs typeface="Times New Roman" panose="02020603050405020304" pitchFamily="18" charset="0"/>
              </a:rPr>
              <a:t>】</a:t>
            </a:r>
            <a:r>
              <a:rPr lang="zh-CN" altLang="zh-CN" sz="2400" b="1">
                <a:effectLst/>
                <a:latin typeface="NEU-BZ-S92"/>
                <a:ea typeface="方正书宋_GBK"/>
                <a:cs typeface="Times New Roman" panose="02020603050405020304" pitchFamily="18" charset="0"/>
              </a:rPr>
              <a:t>科技的进步为国民提供了</a:t>
            </a:r>
            <a:r>
              <a:rPr lang="zh-CN" altLang="zh-CN" sz="2400" b="1">
                <a:solidFill>
                  <a:srgbClr val="FF0000"/>
                </a:solidFill>
                <a:effectLst/>
                <a:latin typeface="NEU-BZ-S92"/>
                <a:ea typeface="方正书宋_GBK"/>
                <a:cs typeface="Times New Roman" panose="02020603050405020304" pitchFamily="18" charset="0"/>
              </a:rPr>
              <a:t>灵活多样的阅读方式</a:t>
            </a:r>
            <a:r>
              <a:rPr lang="zh-CN" altLang="zh-CN" sz="2400" b="1">
                <a:solidFill>
                  <a:srgbClr val="000000"/>
                </a:solidFill>
                <a:effectLst/>
                <a:latin typeface="NEU-BZ-S92"/>
                <a:ea typeface="方正书宋_GBK"/>
                <a:cs typeface="Times New Roman" panose="02020603050405020304" pitchFamily="18" charset="0"/>
              </a:rPr>
              <a:t>。随着人们生活节奏的日益加快</a:t>
            </a:r>
            <a:r>
              <a:rPr lang="en-US" altLang="zh-CN" sz="2400" b="1">
                <a:solidFill>
                  <a:srgbClr val="000000"/>
                </a:solidFill>
                <a:effectLst/>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听书这种阅读方式因为更加便捷</a:t>
            </a:r>
            <a:r>
              <a:rPr lang="en-US" altLang="zh-CN" sz="2400" b="1">
                <a:solidFill>
                  <a:srgbClr val="000000"/>
                </a:solidFill>
                <a:effectLst/>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为越来越多的读者所喜爱</a:t>
            </a:r>
            <a:r>
              <a:rPr lang="en-US" altLang="zh-CN" sz="2400" b="1">
                <a:solidFill>
                  <a:srgbClr val="000000"/>
                </a:solidFill>
                <a:effectLst/>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却会带来阅读浅表化问题。</a:t>
            </a:r>
          </a:p>
        </p:txBody>
      </p:sp>
      <p:pic>
        <p:nvPicPr>
          <p:cNvPr id="11" name="图片 10">
            <a:extLst>
              <a:ext uri="{FF2B5EF4-FFF2-40B4-BE49-F238E27FC236}">
                <a16:creationId xmlns:a16="http://schemas.microsoft.com/office/drawing/2014/main" id="{3AEA1D57-F4F9-40C0-8E88-8E783C03F0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4149" y="4491360"/>
            <a:ext cx="2111664" cy="2042809"/>
          </a:xfrm>
          <a:prstGeom prst="rect">
            <a:avLst/>
          </a:prstGeom>
        </p:spPr>
      </p:pic>
      <p:sp>
        <p:nvSpPr>
          <p:cNvPr id="12" name="文本框 11">
            <a:extLst>
              <a:ext uri="{FF2B5EF4-FFF2-40B4-BE49-F238E27FC236}">
                <a16:creationId xmlns:a16="http://schemas.microsoft.com/office/drawing/2014/main" id="{06F53BAB-B9E6-477B-BEC6-E6BF08278AE5}"/>
              </a:ext>
            </a:extLst>
          </p:cNvPr>
          <p:cNvSpPr txBox="1"/>
          <p:nvPr/>
        </p:nvSpPr>
        <p:spPr>
          <a:xfrm>
            <a:off x="5327514" y="3948539"/>
            <a:ext cx="6864486" cy="461665"/>
          </a:xfrm>
          <a:prstGeom prst="rect">
            <a:avLst/>
          </a:prstGeom>
          <a:solidFill>
            <a:schemeClr val="accent1">
              <a:lumMod val="20000"/>
              <a:lumOff val="80000"/>
            </a:schemeClr>
          </a:solidFill>
          <a:ln>
            <a:solidFill>
              <a:schemeClr val="accent1"/>
            </a:solidFill>
          </a:ln>
        </p:spPr>
        <p:txBody>
          <a:bodyPr wrap="square" rtlCol="0">
            <a:spAutoFit/>
          </a:bodyPr>
          <a:lstStyle/>
          <a:p>
            <a:r>
              <a:rPr lang="zh-CN" altLang="en-US" sz="2400">
                <a:solidFill>
                  <a:srgbClr val="FF0000"/>
                </a:solidFill>
              </a:rPr>
              <a:t>①亮观点</a:t>
            </a:r>
            <a:r>
              <a:rPr lang="en-US" altLang="zh-CN" sz="2400">
                <a:solidFill>
                  <a:srgbClr val="FF0000"/>
                </a:solidFill>
              </a:rPr>
              <a:t>——</a:t>
            </a:r>
            <a:r>
              <a:rPr lang="zh-CN" altLang="en-US" sz="2400">
                <a:solidFill>
                  <a:srgbClr val="FF0000"/>
                </a:solidFill>
              </a:rPr>
              <a:t>是什么（扣住材料关键词：“述”）</a:t>
            </a:r>
          </a:p>
        </p:txBody>
      </p:sp>
      <p:cxnSp>
        <p:nvCxnSpPr>
          <p:cNvPr id="14" name="直接连接符 13">
            <a:extLst>
              <a:ext uri="{FF2B5EF4-FFF2-40B4-BE49-F238E27FC236}">
                <a16:creationId xmlns:a16="http://schemas.microsoft.com/office/drawing/2014/main" id="{E9D7A2CA-0478-4746-BD0A-A1EBE8B12A23}"/>
              </a:ext>
            </a:extLst>
          </p:cNvPr>
          <p:cNvCxnSpPr/>
          <p:nvPr/>
        </p:nvCxnSpPr>
        <p:spPr>
          <a:xfrm>
            <a:off x="2289242" y="4892880"/>
            <a:ext cx="6076545"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AB5A3FDA-1843-4F42-90BA-6021B5B8F688}"/>
              </a:ext>
            </a:extLst>
          </p:cNvPr>
          <p:cNvCxnSpPr/>
          <p:nvPr/>
        </p:nvCxnSpPr>
        <p:spPr>
          <a:xfrm>
            <a:off x="136187" y="5431999"/>
            <a:ext cx="8929991" cy="80766"/>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2BFC50FE-0A08-446B-972B-9B75E14E5735}"/>
              </a:ext>
            </a:extLst>
          </p:cNvPr>
          <p:cNvCxnSpPr/>
          <p:nvPr/>
        </p:nvCxnSpPr>
        <p:spPr>
          <a:xfrm flipV="1">
            <a:off x="0" y="6012092"/>
            <a:ext cx="6180306" cy="25983"/>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110E26F1-3ABB-4CE3-905D-1D605C27A3E3}"/>
              </a:ext>
            </a:extLst>
          </p:cNvPr>
          <p:cNvSpPr/>
          <p:nvPr/>
        </p:nvSpPr>
        <p:spPr>
          <a:xfrm>
            <a:off x="2972611" y="6233272"/>
            <a:ext cx="3700564" cy="367411"/>
          </a:xfrm>
          <a:prstGeom prst="rect">
            <a:avLst/>
          </a:prstGeom>
          <a:solidFill>
            <a:schemeClr val="accent1">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FF0000"/>
                </a:solidFill>
              </a:rPr>
              <a:t>②意义、危害（怎么样</a:t>
            </a:r>
            <a:r>
              <a:rPr lang="zh-CN" altLang="en-US" sz="2000">
                <a:solidFill>
                  <a:srgbClr val="FF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2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A3AAE59A-F911-4C91-BD07-B141C2811D74}"/>
              </a:ext>
            </a:extLst>
          </p:cNvPr>
          <p:cNvSpPr txBox="1"/>
          <p:nvPr/>
        </p:nvSpPr>
        <p:spPr>
          <a:xfrm>
            <a:off x="87548" y="80968"/>
            <a:ext cx="12104451" cy="3449662"/>
          </a:xfrm>
          <a:prstGeom prst="rect">
            <a:avLst/>
          </a:prstGeom>
          <a:noFill/>
        </p:spPr>
        <p:txBody>
          <a:bodyPr wrap="square">
            <a:spAutoFit/>
          </a:bodyPr>
          <a:lstStyle/>
          <a:p>
            <a:pPr>
              <a:lnSpc>
                <a:spcPct val="150000"/>
              </a:lnSpc>
            </a:pPr>
            <a:r>
              <a:rPr lang="en-US" altLang="zh-CN" sz="3200">
                <a:solidFill>
                  <a:srgbClr val="FF0000"/>
                </a:solidFill>
                <a:latin typeface="NEU-F5-S92"/>
                <a:ea typeface="方正书宋_GBK"/>
                <a:cs typeface="Times New Roman" panose="02020603050405020304" pitchFamily="18" charset="0"/>
              </a:rPr>
              <a:t>P74:1.(2021</a:t>
            </a:r>
            <a:r>
              <a:rPr lang="zh-CN" altLang="zh-CN" sz="3200">
                <a:solidFill>
                  <a:srgbClr val="FF0000"/>
                </a:solidFill>
                <a:latin typeface="NEU-F5-S92"/>
                <a:ea typeface="方正书宋_GBK"/>
                <a:cs typeface="Times New Roman" panose="02020603050405020304" pitchFamily="18" charset="0"/>
              </a:rPr>
              <a:t>金华十校期末</a:t>
            </a:r>
            <a:r>
              <a:rPr lang="en-US" altLang="zh-CN" sz="3200">
                <a:solidFill>
                  <a:srgbClr val="FF0000"/>
                </a:solidFill>
                <a:latin typeface="NEU-F5-S92"/>
                <a:ea typeface="方正书宋_GBK"/>
                <a:cs typeface="Times New Roman" panose="02020603050405020304" pitchFamily="18" charset="0"/>
              </a:rPr>
              <a:t>)</a:t>
            </a:r>
            <a:r>
              <a:rPr lang="zh-CN" altLang="zh-CN" sz="3200">
                <a:solidFill>
                  <a:srgbClr val="FF0000"/>
                </a:solidFill>
                <a:latin typeface="NEU-F5-S92"/>
                <a:ea typeface="方正书宋_GBK"/>
                <a:cs typeface="Times New Roman" panose="02020603050405020304" pitchFamily="18" charset="0"/>
              </a:rPr>
              <a:t>阅读下面的文字</a:t>
            </a:r>
            <a:r>
              <a:rPr lang="en-US" altLang="zh-CN" sz="3200">
                <a:solidFill>
                  <a:srgbClr val="FF0000"/>
                </a:solidFill>
                <a:latin typeface="NEU-F5-S92"/>
                <a:ea typeface="方正书宋_GBK"/>
                <a:cs typeface="Times New Roman" panose="02020603050405020304" pitchFamily="18" charset="0"/>
              </a:rPr>
              <a:t>,</a:t>
            </a:r>
            <a:r>
              <a:rPr lang="zh-CN" altLang="zh-CN" sz="3200">
                <a:solidFill>
                  <a:srgbClr val="FF0000"/>
                </a:solidFill>
                <a:latin typeface="NEU-F5-S92"/>
                <a:ea typeface="方正书宋_GBK"/>
                <a:cs typeface="Times New Roman" panose="02020603050405020304" pitchFamily="18" charset="0"/>
              </a:rPr>
              <a:t>完成题目。</a:t>
            </a:r>
            <a:r>
              <a:rPr lang="en-US" altLang="zh-CN" sz="3200">
                <a:solidFill>
                  <a:srgbClr val="FF0000"/>
                </a:solidFill>
                <a:latin typeface="NEU-F5-S92"/>
                <a:ea typeface="方正书宋_GBK"/>
                <a:cs typeface="Times New Roman" panose="02020603050405020304" pitchFamily="18" charset="0"/>
              </a:rPr>
              <a:t>(6</a:t>
            </a:r>
            <a:r>
              <a:rPr lang="zh-CN" altLang="zh-CN" sz="3200">
                <a:solidFill>
                  <a:srgbClr val="FF0000"/>
                </a:solidFill>
                <a:latin typeface="NEU-F5-S92"/>
                <a:ea typeface="方正书宋_GBK"/>
                <a:cs typeface="Times New Roman" panose="02020603050405020304" pitchFamily="18" charset="0"/>
              </a:rPr>
              <a:t>分</a:t>
            </a:r>
            <a:r>
              <a:rPr lang="en-US" altLang="zh-CN" sz="3200">
                <a:solidFill>
                  <a:srgbClr val="FF0000"/>
                </a:solidFill>
                <a:latin typeface="NEU-F5-S92"/>
                <a:ea typeface="方正书宋_GBK"/>
                <a:cs typeface="Times New Roman" panose="02020603050405020304" pitchFamily="18" charset="0"/>
              </a:rPr>
              <a:t>)</a:t>
            </a:r>
            <a:endParaRPr lang="zh-CN" altLang="zh-CN" sz="3200">
              <a:solidFill>
                <a:srgbClr val="FF0000"/>
              </a:solidFill>
              <a:latin typeface="NEU-F5-S92"/>
              <a:ea typeface="方正书宋_GBK"/>
              <a:cs typeface="Times New Roman" panose="02020603050405020304" pitchFamily="18" charset="0"/>
            </a:endParaRPr>
          </a:p>
          <a:p>
            <a:pPr indent="266700">
              <a:lnSpc>
                <a:spcPct val="150000"/>
              </a:lnSpc>
            </a:pPr>
            <a:r>
              <a:rPr lang="zh-CN" altLang="zh-CN" sz="1800">
                <a:solidFill>
                  <a:srgbClr val="000000"/>
                </a:solidFill>
                <a:effectLst/>
                <a:latin typeface="NEU-BZ-S92"/>
                <a:ea typeface="方正楷体_GBK"/>
                <a:cs typeface="Times New Roman" panose="02020603050405020304" pitchFamily="18" charset="0"/>
              </a:rPr>
              <a:t>近期</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一则“戴头盔看房”的视频在网上流传。消费者为何要戴着头盔去看房</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因为很多售楼处都装了人脸识别系统</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甚至戴着口罩也能识别人脸。据《南方都市报》报道</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有房地产业内人士称</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“类似系统每个公司都有”。人脸识别摄像头和监控摄像头外观一样</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售楼处没有任何人脸识别提示</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销售人员也不会提及。在毫不知情的情况下</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消费者的“脸”已被大量偷走。</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1</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用一句话归纳上述消息的主要内容。不超过</a:t>
            </a:r>
            <a:r>
              <a:rPr lang="en-US" altLang="zh-CN" sz="1800">
                <a:solidFill>
                  <a:srgbClr val="000000"/>
                </a:solidFill>
                <a:effectLst/>
                <a:latin typeface="NEU-BZ-S92"/>
                <a:ea typeface="方正书宋_GBK"/>
                <a:cs typeface="Times New Roman" panose="02020603050405020304" pitchFamily="18" charset="0"/>
              </a:rPr>
              <a:t>20</a:t>
            </a:r>
            <a:r>
              <a:rPr lang="zh-CN" altLang="zh-CN" sz="1800">
                <a:solidFill>
                  <a:srgbClr val="000000"/>
                </a:solidFill>
                <a:effectLst/>
                <a:latin typeface="NEU-BZ-S92"/>
                <a:ea typeface="方正书宋_GBK"/>
                <a:cs typeface="Times New Roman" panose="02020603050405020304" pitchFamily="18" charset="0"/>
              </a:rPr>
              <a:t>个字。</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2</a:t>
            </a:r>
            <a:r>
              <a:rPr lang="zh-CN" altLang="zh-CN" sz="1800">
                <a:solidFill>
                  <a:srgbClr val="000000"/>
                </a:solidFill>
                <a:effectLst/>
                <a:latin typeface="NEU-BZ-S92"/>
                <a:ea typeface="方正书宋_GBK"/>
                <a:cs typeface="Times New Roman" panose="02020603050405020304" pitchFamily="18" charset="0"/>
              </a:rPr>
              <a:t>分</a:t>
            </a:r>
            <a:r>
              <a:rPr lang="en-US" altLang="zh-CN" sz="1800">
                <a:solidFill>
                  <a:srgbClr val="000000"/>
                </a:solidFill>
                <a:effectLst/>
                <a:latin typeface="方正书宋_GBK"/>
                <a:ea typeface="方正书宋_GBK"/>
                <a:cs typeface="Times New Roman" panose="02020603050405020304" pitchFamily="18" charset="0"/>
              </a:rPr>
              <a:t>)     </a:t>
            </a:r>
            <a:r>
              <a:rPr lang="en-US" altLang="zh-CN" sz="18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 </a:t>
            </a:r>
            <a:r>
              <a:rPr lang="en-US"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(1)(</a:t>
            </a:r>
            <a:r>
              <a:rPr lang="zh-CN"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示例</a:t>
            </a:r>
            <a:r>
              <a:rPr lang="en-US"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a:t>
            </a:r>
            <a:r>
              <a:rPr lang="zh-CN" altLang="zh-CN" sz="2000" b="1">
                <a:solidFill>
                  <a:srgbClr val="FF0000"/>
                </a:solidFill>
                <a:effectLst/>
                <a:latin typeface="华文仿宋" panose="02010600040101010101" pitchFamily="2" charset="-122"/>
                <a:ea typeface="华文仿宋" panose="02010600040101010101" pitchFamily="2" charset="-122"/>
                <a:cs typeface="Times New Roman" panose="02020603050405020304" pitchFamily="18" charset="0"/>
              </a:rPr>
              <a:t>消费者为不被“偷脸”戴头盔看房。</a:t>
            </a:r>
            <a:endParaRPr lang="zh-CN" altLang="zh-CN" sz="2000">
              <a:solidFill>
                <a:srgbClr val="000000"/>
              </a:solidFill>
              <a:effectLst/>
              <a:latin typeface="NEU-BZ-S92"/>
              <a:ea typeface="方正书宋_GBK"/>
              <a:cs typeface="Times New Roman" panose="02020603050405020304" pitchFamily="18" charset="0"/>
            </a:endParaRPr>
          </a:p>
          <a:p>
            <a:pPr>
              <a:lnSpc>
                <a:spcPct val="150000"/>
              </a:lnSpc>
            </a:pPr>
            <a:r>
              <a:rPr lang="en-US" altLang="zh-CN" sz="2400" b="1">
                <a:solidFill>
                  <a:srgbClr val="0033CC"/>
                </a:solidFill>
                <a:effectLst/>
                <a:latin typeface="方正书宋_GBK"/>
                <a:ea typeface="方正书宋_GBK"/>
                <a:cs typeface="Times New Roman" panose="02020603050405020304" pitchFamily="18" charset="0"/>
              </a:rPr>
              <a:t>(</a:t>
            </a:r>
            <a:r>
              <a:rPr lang="en-US" altLang="zh-CN" sz="2400" b="1">
                <a:solidFill>
                  <a:srgbClr val="0033CC"/>
                </a:solidFill>
                <a:effectLst/>
                <a:latin typeface="NEU-BZ-S92"/>
                <a:ea typeface="方正书宋_GBK"/>
                <a:cs typeface="Times New Roman" panose="02020603050405020304" pitchFamily="18" charset="0"/>
              </a:rPr>
              <a:t>2</a:t>
            </a:r>
            <a:r>
              <a:rPr lang="en-US" altLang="zh-CN" sz="2400" b="1">
                <a:solidFill>
                  <a:srgbClr val="0033CC"/>
                </a:solidFill>
                <a:effectLst/>
                <a:latin typeface="方正书宋_GBK"/>
                <a:ea typeface="方正书宋_GBK"/>
                <a:cs typeface="Times New Roman" panose="02020603050405020304" pitchFamily="18" charset="0"/>
              </a:rPr>
              <a:t>)</a:t>
            </a:r>
            <a:r>
              <a:rPr lang="zh-CN" altLang="zh-CN" sz="2400" b="1">
                <a:solidFill>
                  <a:srgbClr val="0033CC"/>
                </a:solidFill>
                <a:effectLst/>
                <a:latin typeface="NEU-BZ-S92"/>
                <a:ea typeface="方正书宋_GBK"/>
                <a:cs typeface="Times New Roman" panose="02020603050405020304" pitchFamily="18" charset="0"/>
              </a:rPr>
              <a:t>针对上述消息所反映的社会现象</a:t>
            </a:r>
            <a:r>
              <a:rPr lang="en-US" altLang="zh-CN" sz="2400" b="1">
                <a:solidFill>
                  <a:srgbClr val="0033CC"/>
                </a:solidFill>
                <a:effectLst/>
                <a:latin typeface="方正书宋_GBK"/>
                <a:ea typeface="方正书宋_GBK"/>
                <a:cs typeface="Times New Roman" panose="02020603050405020304" pitchFamily="18" charset="0"/>
              </a:rPr>
              <a:t>,</a:t>
            </a:r>
            <a:r>
              <a:rPr lang="zh-CN" altLang="zh-CN" sz="2400" b="1">
                <a:solidFill>
                  <a:srgbClr val="0033CC"/>
                </a:solidFill>
                <a:effectLst/>
                <a:latin typeface="NEU-BZ-S92"/>
                <a:ea typeface="方正书宋_GBK"/>
                <a:cs typeface="Times New Roman" panose="02020603050405020304" pitchFamily="18" charset="0"/>
              </a:rPr>
              <a:t>写一段评述性文字。不超过</a:t>
            </a:r>
            <a:r>
              <a:rPr lang="en-US" altLang="zh-CN" sz="2400" b="1">
                <a:solidFill>
                  <a:srgbClr val="0033CC"/>
                </a:solidFill>
                <a:effectLst/>
                <a:latin typeface="NEU-BZ-S92"/>
                <a:ea typeface="方正书宋_GBK"/>
                <a:cs typeface="Times New Roman" panose="02020603050405020304" pitchFamily="18" charset="0"/>
              </a:rPr>
              <a:t>80</a:t>
            </a:r>
            <a:r>
              <a:rPr lang="zh-CN" altLang="zh-CN" sz="2400" b="1">
                <a:solidFill>
                  <a:srgbClr val="0033CC"/>
                </a:solidFill>
                <a:effectLst/>
                <a:latin typeface="NEU-BZ-S92"/>
                <a:ea typeface="方正书宋_GBK"/>
                <a:cs typeface="Times New Roman" panose="02020603050405020304" pitchFamily="18" charset="0"/>
              </a:rPr>
              <a:t>个字。</a:t>
            </a:r>
            <a:r>
              <a:rPr lang="en-US" altLang="zh-CN" sz="2400" b="1">
                <a:solidFill>
                  <a:srgbClr val="0033CC"/>
                </a:solidFill>
                <a:effectLst/>
                <a:latin typeface="方正书宋_GBK"/>
                <a:ea typeface="方正书宋_GBK"/>
                <a:cs typeface="Times New Roman" panose="02020603050405020304" pitchFamily="18" charset="0"/>
              </a:rPr>
              <a:t>(</a:t>
            </a:r>
            <a:r>
              <a:rPr lang="en-US" altLang="zh-CN" sz="2400" b="1">
                <a:solidFill>
                  <a:srgbClr val="0033CC"/>
                </a:solidFill>
                <a:effectLst/>
                <a:latin typeface="NEU-BZ-S92"/>
                <a:ea typeface="方正书宋_GBK"/>
                <a:cs typeface="Times New Roman" panose="02020603050405020304" pitchFamily="18" charset="0"/>
              </a:rPr>
              <a:t>4</a:t>
            </a:r>
            <a:r>
              <a:rPr lang="zh-CN" altLang="zh-CN" sz="2400" b="1">
                <a:solidFill>
                  <a:srgbClr val="0033CC"/>
                </a:solidFill>
                <a:effectLst/>
                <a:latin typeface="NEU-BZ-S92"/>
                <a:ea typeface="方正书宋_GBK"/>
                <a:cs typeface="Times New Roman" panose="02020603050405020304" pitchFamily="18" charset="0"/>
              </a:rPr>
              <a:t>分</a:t>
            </a:r>
            <a:r>
              <a:rPr lang="en-US" altLang="zh-CN" sz="2400" b="1">
                <a:solidFill>
                  <a:srgbClr val="0033CC"/>
                </a:solidFill>
                <a:effectLst/>
                <a:latin typeface="方正书宋_GBK"/>
                <a:ea typeface="方正书宋_GBK"/>
                <a:cs typeface="Times New Roman" panose="02020603050405020304" pitchFamily="18" charset="0"/>
              </a:rPr>
              <a:t>)</a:t>
            </a:r>
            <a:endParaRPr lang="zh-CN" altLang="zh-CN" sz="2400" b="1">
              <a:solidFill>
                <a:srgbClr val="0033CC"/>
              </a:solidFill>
              <a:effectLst/>
              <a:latin typeface="NEU-BZ-S92"/>
              <a:ea typeface="方正书宋_GBK"/>
              <a:cs typeface="Times New Roman" panose="02020603050405020304" pitchFamily="18" charset="0"/>
            </a:endParaRPr>
          </a:p>
        </p:txBody>
      </p:sp>
      <p:sp>
        <p:nvSpPr>
          <p:cNvPr id="5" name="文本框 4">
            <a:extLst>
              <a:ext uri="{FF2B5EF4-FFF2-40B4-BE49-F238E27FC236}">
                <a16:creationId xmlns:a16="http://schemas.microsoft.com/office/drawing/2014/main" id="{5890F353-07CC-42BC-AEF7-59534E47DD28}"/>
              </a:ext>
            </a:extLst>
          </p:cNvPr>
          <p:cNvSpPr txBox="1"/>
          <p:nvPr/>
        </p:nvSpPr>
        <p:spPr>
          <a:xfrm>
            <a:off x="1843390" y="3982221"/>
            <a:ext cx="10043810" cy="2249334"/>
          </a:xfrm>
          <a:prstGeom prst="rect">
            <a:avLst/>
          </a:prstGeom>
          <a:noFill/>
        </p:spPr>
        <p:txBody>
          <a:bodyPr wrap="square">
            <a:spAutoFit/>
          </a:bodyPr>
          <a:lstStyle/>
          <a:p>
            <a:pPr>
              <a:lnSpc>
                <a:spcPct val="150000"/>
              </a:lnSpc>
            </a:pPr>
            <a:r>
              <a:rPr lang="en-US" altLang="zh-CN" sz="2400" b="1">
                <a:solidFill>
                  <a:srgbClr val="000000"/>
                </a:solidFill>
                <a:effectLst/>
                <a:latin typeface="方正书宋_GBK"/>
                <a:ea typeface="方正书宋_GBK"/>
                <a:cs typeface="Times New Roman" panose="02020603050405020304" pitchFamily="18" charset="0"/>
              </a:rPr>
              <a:t>(</a:t>
            </a:r>
            <a:r>
              <a:rPr lang="en-US" altLang="zh-CN" sz="2400" b="1">
                <a:solidFill>
                  <a:srgbClr val="000000"/>
                </a:solidFill>
                <a:effectLst/>
                <a:latin typeface="NEU-BZ-S92"/>
                <a:ea typeface="方正书宋_GBK"/>
                <a:cs typeface="Times New Roman" panose="02020603050405020304" pitchFamily="18" charset="0"/>
              </a:rPr>
              <a:t>2</a:t>
            </a:r>
            <a:r>
              <a:rPr lang="en-US" altLang="zh-CN" sz="2400" b="1">
                <a:solidFill>
                  <a:srgbClr val="000000"/>
                </a:solidFill>
                <a:effectLst/>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示例</a:t>
            </a:r>
            <a:r>
              <a:rPr lang="en-US" altLang="zh-CN" sz="2400" b="1">
                <a:solidFill>
                  <a:srgbClr val="000000"/>
                </a:solidFill>
                <a:latin typeface="方正书宋_GBK"/>
                <a:ea typeface="方正书宋_GBK"/>
                <a:cs typeface="Times New Roman" panose="02020603050405020304" pitchFamily="18" charset="0"/>
              </a:rPr>
              <a:t>】</a:t>
            </a:r>
          </a:p>
          <a:p>
            <a:pPr>
              <a:lnSpc>
                <a:spcPct val="150000"/>
              </a:lnSpc>
            </a:pPr>
            <a:r>
              <a:rPr lang="en-US" altLang="zh-CN" sz="2400" b="1">
                <a:solidFill>
                  <a:srgbClr val="000000"/>
                </a:solidFill>
                <a:effectLst/>
                <a:latin typeface="方正书宋_GBK"/>
                <a:ea typeface="方正书宋_GBK"/>
                <a:cs typeface="Times New Roman" panose="02020603050405020304" pitchFamily="18" charset="0"/>
              </a:rPr>
              <a:t>        </a:t>
            </a:r>
            <a:r>
              <a:rPr lang="zh-CN" altLang="zh-CN" sz="2400" b="1">
                <a:solidFill>
                  <a:srgbClr val="FF0000"/>
                </a:solidFill>
                <a:effectLst/>
                <a:latin typeface="NEU-BZ-S92"/>
                <a:ea typeface="方正书宋_GBK"/>
                <a:cs typeface="Times New Roman" panose="02020603050405020304" pitchFamily="18" charset="0"/>
              </a:rPr>
              <a:t>人脸识别涉及个人信息安全</a:t>
            </a:r>
            <a:r>
              <a:rPr lang="en-US" altLang="zh-CN" sz="2400" b="1">
                <a:solidFill>
                  <a:srgbClr val="FF0000"/>
                </a:solidFill>
                <a:effectLst/>
                <a:latin typeface="方正书宋_GBK"/>
                <a:ea typeface="方正书宋_GBK"/>
                <a:cs typeface="Times New Roman" panose="02020603050405020304" pitchFamily="18" charset="0"/>
              </a:rPr>
              <a:t>,</a:t>
            </a:r>
            <a:r>
              <a:rPr lang="zh-CN" altLang="zh-CN" sz="2400" b="1">
                <a:solidFill>
                  <a:srgbClr val="FF0000"/>
                </a:solidFill>
                <a:effectLst/>
                <a:latin typeface="NEU-BZ-S92"/>
                <a:ea typeface="方正书宋_GBK"/>
                <a:cs typeface="Times New Roman" panose="02020603050405020304" pitchFamily="18" charset="0"/>
              </a:rPr>
              <a:t>在消费者不知情的情况下</a:t>
            </a:r>
            <a:r>
              <a:rPr lang="en-US" altLang="zh-CN" sz="2400" b="1">
                <a:solidFill>
                  <a:srgbClr val="FF0000"/>
                </a:solidFill>
                <a:effectLst/>
                <a:latin typeface="方正书宋_GBK"/>
                <a:ea typeface="方正书宋_GBK"/>
                <a:cs typeface="Times New Roman" panose="02020603050405020304" pitchFamily="18" charset="0"/>
              </a:rPr>
              <a:t>,</a:t>
            </a:r>
            <a:r>
              <a:rPr lang="zh-CN" altLang="zh-CN" sz="2400" b="1">
                <a:solidFill>
                  <a:srgbClr val="FF0000"/>
                </a:solidFill>
                <a:effectLst/>
                <a:latin typeface="NEU-BZ-S92"/>
                <a:ea typeface="方正书宋_GBK"/>
                <a:cs typeface="Times New Roman" panose="02020603050405020304" pitchFamily="18" charset="0"/>
              </a:rPr>
              <a:t>售楼处“偷脸”行为</a:t>
            </a:r>
            <a:r>
              <a:rPr lang="zh-CN" altLang="zh-CN" sz="2400" b="1">
                <a:solidFill>
                  <a:srgbClr val="000000"/>
                </a:solidFill>
                <a:effectLst/>
                <a:latin typeface="NEU-BZ-S92"/>
                <a:ea typeface="方正书宋_GBK"/>
                <a:cs typeface="Times New Roman" panose="02020603050405020304" pitchFamily="18" charset="0"/>
              </a:rPr>
              <a:t>是违法的</a:t>
            </a:r>
            <a:r>
              <a:rPr lang="en-US" altLang="zh-CN" sz="2400" b="1">
                <a:solidFill>
                  <a:srgbClr val="000000"/>
                </a:solidFill>
                <a:effectLst/>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被收集的人脸信息存在外泄的隐患。因此</a:t>
            </a:r>
            <a:r>
              <a:rPr lang="en-US" altLang="zh-CN" sz="2400" b="1">
                <a:solidFill>
                  <a:srgbClr val="000000"/>
                </a:solidFill>
                <a:effectLst/>
                <a:latin typeface="方正书宋_GBK"/>
                <a:ea typeface="方正书宋_GBK"/>
                <a:cs typeface="Times New Roman" panose="02020603050405020304" pitchFamily="18" charset="0"/>
              </a:rPr>
              <a:t>,</a:t>
            </a:r>
            <a:r>
              <a:rPr lang="zh-CN" altLang="zh-CN" sz="2400" b="1">
                <a:solidFill>
                  <a:srgbClr val="000000"/>
                </a:solidFill>
                <a:effectLst/>
                <a:latin typeface="NEU-BZ-S92"/>
                <a:ea typeface="方正书宋_GBK"/>
                <a:cs typeface="Times New Roman" panose="02020603050405020304" pitchFamily="18" charset="0"/>
              </a:rPr>
              <a:t>我们需对该技术的应用保持审慎的态度。</a:t>
            </a:r>
          </a:p>
        </p:txBody>
      </p:sp>
      <p:pic>
        <p:nvPicPr>
          <p:cNvPr id="7" name="图片 6">
            <a:extLst>
              <a:ext uri="{FF2B5EF4-FFF2-40B4-BE49-F238E27FC236}">
                <a16:creationId xmlns:a16="http://schemas.microsoft.com/office/drawing/2014/main" id="{D469999D-61A7-4FA5-B21C-B6D23E6A1A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974" y="4202350"/>
            <a:ext cx="2662135" cy="2569818"/>
          </a:xfrm>
          <a:prstGeom prst="rect">
            <a:avLst/>
          </a:prstGeom>
        </p:spPr>
      </p:pic>
      <p:cxnSp>
        <p:nvCxnSpPr>
          <p:cNvPr id="8" name="直接连接符 7">
            <a:extLst>
              <a:ext uri="{FF2B5EF4-FFF2-40B4-BE49-F238E27FC236}">
                <a16:creationId xmlns:a16="http://schemas.microsoft.com/office/drawing/2014/main" id="{B3E23C64-A688-417D-944E-1D7C67205E14}"/>
              </a:ext>
            </a:extLst>
          </p:cNvPr>
          <p:cNvCxnSpPr>
            <a:endCxn id="5" idx="3"/>
          </p:cNvCxnSpPr>
          <p:nvPr/>
        </p:nvCxnSpPr>
        <p:spPr>
          <a:xfrm flipV="1">
            <a:off x="2542161" y="5106888"/>
            <a:ext cx="9345039" cy="47383"/>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6272ACF1-FE0D-4294-B0CA-65FD85176279}"/>
              </a:ext>
            </a:extLst>
          </p:cNvPr>
          <p:cNvCxnSpPr/>
          <p:nvPr/>
        </p:nvCxnSpPr>
        <p:spPr>
          <a:xfrm>
            <a:off x="1843390" y="5710003"/>
            <a:ext cx="1989308"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ABC1C6C8-9E2A-4F89-8845-1A6AD0DFF44D}"/>
              </a:ext>
            </a:extLst>
          </p:cNvPr>
          <p:cNvSpPr txBox="1"/>
          <p:nvPr/>
        </p:nvSpPr>
        <p:spPr>
          <a:xfrm>
            <a:off x="4505525" y="4029604"/>
            <a:ext cx="6864486" cy="461665"/>
          </a:xfrm>
          <a:prstGeom prst="rect">
            <a:avLst/>
          </a:prstGeom>
          <a:solidFill>
            <a:schemeClr val="accent1">
              <a:lumMod val="20000"/>
              <a:lumOff val="80000"/>
            </a:schemeClr>
          </a:solidFill>
          <a:ln>
            <a:solidFill>
              <a:schemeClr val="accent1"/>
            </a:solidFill>
          </a:ln>
        </p:spPr>
        <p:txBody>
          <a:bodyPr wrap="square" rtlCol="0">
            <a:spAutoFit/>
          </a:bodyPr>
          <a:lstStyle/>
          <a:p>
            <a:r>
              <a:rPr lang="zh-CN" altLang="en-US" sz="2400">
                <a:solidFill>
                  <a:srgbClr val="FF0000"/>
                </a:solidFill>
              </a:rPr>
              <a:t>①亮观点</a:t>
            </a:r>
            <a:r>
              <a:rPr lang="en-US" altLang="zh-CN" sz="2400">
                <a:solidFill>
                  <a:srgbClr val="FF0000"/>
                </a:solidFill>
              </a:rPr>
              <a:t>——</a:t>
            </a:r>
            <a:r>
              <a:rPr lang="zh-CN" altLang="en-US" sz="2400">
                <a:solidFill>
                  <a:srgbClr val="FF0000"/>
                </a:solidFill>
              </a:rPr>
              <a:t>是什么（扣住材料关键词：“述”）</a:t>
            </a:r>
          </a:p>
        </p:txBody>
      </p:sp>
      <p:cxnSp>
        <p:nvCxnSpPr>
          <p:cNvPr id="13" name="直接连接符 12">
            <a:extLst>
              <a:ext uri="{FF2B5EF4-FFF2-40B4-BE49-F238E27FC236}">
                <a16:creationId xmlns:a16="http://schemas.microsoft.com/office/drawing/2014/main" id="{9AD69AAC-279D-48E7-B74C-90797D26F91D}"/>
              </a:ext>
            </a:extLst>
          </p:cNvPr>
          <p:cNvCxnSpPr/>
          <p:nvPr/>
        </p:nvCxnSpPr>
        <p:spPr>
          <a:xfrm>
            <a:off x="3832698" y="5641909"/>
            <a:ext cx="4784388"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0ADB4471-366A-4B79-89A7-905F48E77893}"/>
              </a:ext>
            </a:extLst>
          </p:cNvPr>
          <p:cNvCxnSpPr/>
          <p:nvPr/>
        </p:nvCxnSpPr>
        <p:spPr>
          <a:xfrm>
            <a:off x="8764621" y="5622321"/>
            <a:ext cx="2694562"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55D8F505-0A9D-44BE-AFF3-F9E489BA24C6}"/>
              </a:ext>
            </a:extLst>
          </p:cNvPr>
          <p:cNvCxnSpPr/>
          <p:nvPr/>
        </p:nvCxnSpPr>
        <p:spPr>
          <a:xfrm>
            <a:off x="1843390" y="6231555"/>
            <a:ext cx="3127444"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1C859D7C-056F-4EDC-AF32-B0E60F50EBFC}"/>
              </a:ext>
            </a:extLst>
          </p:cNvPr>
          <p:cNvSpPr/>
          <p:nvPr/>
        </p:nvSpPr>
        <p:spPr>
          <a:xfrm>
            <a:off x="5370885" y="6068294"/>
            <a:ext cx="5446271" cy="367411"/>
          </a:xfrm>
          <a:prstGeom prst="rect">
            <a:avLst/>
          </a:prstGeom>
          <a:solidFill>
            <a:schemeClr val="accent1">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FF0000"/>
                </a:solidFill>
              </a:rPr>
              <a:t>②</a:t>
            </a:r>
            <a:r>
              <a:rPr lang="zh-CN" altLang="en-US" sz="2400">
                <a:solidFill>
                  <a:srgbClr val="7030A0"/>
                </a:solidFill>
              </a:rPr>
              <a:t>危害</a:t>
            </a:r>
            <a:r>
              <a:rPr lang="en-US" altLang="zh-CN" sz="2400">
                <a:solidFill>
                  <a:srgbClr val="FF0000"/>
                </a:solidFill>
              </a:rPr>
              <a:t>+</a:t>
            </a:r>
            <a:r>
              <a:rPr lang="zh-CN" altLang="en-US" sz="2400">
                <a:solidFill>
                  <a:srgbClr val="0070C0"/>
                </a:solidFill>
              </a:rPr>
              <a:t>措施</a:t>
            </a:r>
            <a:r>
              <a:rPr lang="zh-CN" altLang="en-US" sz="2400">
                <a:solidFill>
                  <a:srgbClr val="FF0000"/>
                </a:solidFill>
              </a:rPr>
              <a:t>（</a:t>
            </a:r>
            <a:r>
              <a:rPr lang="zh-CN" altLang="en-US" sz="2400">
                <a:solidFill>
                  <a:srgbClr val="7030A0"/>
                </a:solidFill>
              </a:rPr>
              <a:t>怎么样</a:t>
            </a:r>
            <a:r>
              <a:rPr lang="en-US" altLang="zh-CN" sz="2400">
                <a:solidFill>
                  <a:srgbClr val="FF0000"/>
                </a:solidFill>
              </a:rPr>
              <a:t>+</a:t>
            </a:r>
            <a:r>
              <a:rPr lang="zh-CN" altLang="en-US" sz="2400">
                <a:solidFill>
                  <a:srgbClr val="0070C0"/>
                </a:solidFill>
              </a:rPr>
              <a:t>怎么办</a:t>
            </a:r>
            <a:r>
              <a:rPr lang="zh-CN" altLang="en-US" sz="2400">
                <a:solidFill>
                  <a:srgbClr val="FF0000"/>
                </a:solidFill>
              </a:rPr>
              <a:t>）</a:t>
            </a:r>
            <a:endParaRPr lang="zh-CN" altLang="en-US" sz="2000">
              <a:solidFill>
                <a:srgbClr val="FF0000"/>
              </a:solidFill>
            </a:endParaRPr>
          </a:p>
        </p:txBody>
      </p:sp>
    </p:spTree>
    <p:extLst>
      <p:ext uri="{BB962C8B-B14F-4D97-AF65-F5344CB8AC3E}">
        <p14:creationId xmlns:p14="http://schemas.microsoft.com/office/powerpoint/2010/main" val="38274801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2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AF1ACF1A-EE95-432F-86E7-FA422F1569A1}"/>
              </a:ext>
            </a:extLst>
          </p:cNvPr>
          <p:cNvSpPr txBox="1"/>
          <p:nvPr/>
        </p:nvSpPr>
        <p:spPr>
          <a:xfrm>
            <a:off x="77821" y="0"/>
            <a:ext cx="11682919" cy="4234493"/>
          </a:xfrm>
          <a:prstGeom prst="rect">
            <a:avLst/>
          </a:prstGeom>
          <a:noFill/>
        </p:spPr>
        <p:txBody>
          <a:bodyPr wrap="square">
            <a:spAutoFit/>
          </a:bodyPr>
          <a:lstStyle/>
          <a:p>
            <a:pPr>
              <a:lnSpc>
                <a:spcPct val="150000"/>
              </a:lnSpc>
            </a:pPr>
            <a:r>
              <a:rPr lang="en-US" altLang="zh-CN" sz="3200">
                <a:solidFill>
                  <a:srgbClr val="FF0000"/>
                </a:solidFill>
                <a:effectLst/>
                <a:latin typeface="NEU-F5-S92"/>
                <a:ea typeface="方正书宋_GBK"/>
                <a:cs typeface="Times New Roman" panose="02020603050405020304" pitchFamily="18" charset="0"/>
              </a:rPr>
              <a:t>P75:</a:t>
            </a:r>
            <a:r>
              <a:rPr lang="en-US" altLang="zh-CN" sz="1800">
                <a:solidFill>
                  <a:srgbClr val="000000"/>
                </a:solidFill>
                <a:effectLst/>
                <a:latin typeface="NEU-F5-S92"/>
                <a:ea typeface="方正书宋_GBK"/>
                <a:cs typeface="Times New Roman" panose="02020603050405020304" pitchFamily="18" charset="0"/>
              </a:rPr>
              <a:t>8</a:t>
            </a:r>
            <a:r>
              <a:rPr lang="en-US" altLang="zh-CN" sz="1800">
                <a:solidFill>
                  <a:srgbClr val="000000"/>
                </a:solidFill>
                <a:effectLst/>
                <a:latin typeface="NEU-BZ-S92"/>
                <a:ea typeface="方正书宋_GBK"/>
                <a:cs typeface="Times New Roman" panose="02020603050405020304" pitchFamily="18" charset="0"/>
              </a:rPr>
              <a:t>.</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2019</a:t>
            </a:r>
            <a:r>
              <a:rPr lang="zh-CN" altLang="zh-CN" sz="1800">
                <a:solidFill>
                  <a:srgbClr val="000000"/>
                </a:solidFill>
                <a:effectLst/>
                <a:latin typeface="NEU-BZ-S92"/>
                <a:ea typeface="方正书宋_GBK"/>
                <a:cs typeface="Times New Roman" panose="02020603050405020304" pitchFamily="18" charset="0"/>
              </a:rPr>
              <a:t>温州一模</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6</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阅读下面的材料</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根据要求完成题目。</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6</a:t>
            </a:r>
            <a:r>
              <a:rPr lang="zh-CN" altLang="zh-CN" sz="1800">
                <a:solidFill>
                  <a:srgbClr val="000000"/>
                </a:solidFill>
                <a:effectLst/>
                <a:latin typeface="NEU-BZ-S92"/>
                <a:ea typeface="方正书宋_GBK"/>
                <a:cs typeface="Times New Roman" panose="02020603050405020304" pitchFamily="18" charset="0"/>
              </a:rPr>
              <a:t>分</a:t>
            </a:r>
            <a:r>
              <a:rPr lang="en-US" altLang="zh-CN" sz="1800">
                <a:solidFill>
                  <a:srgbClr val="000000"/>
                </a:solidFill>
                <a:effectLst/>
                <a:latin typeface="方正书宋_GBK"/>
                <a:ea typeface="方正书宋_GBK"/>
                <a:cs typeface="Times New Roman" panose="02020603050405020304" pitchFamily="18" charset="0"/>
              </a:rPr>
              <a:t>)</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zh-CN" altLang="zh-CN" sz="1800">
                <a:solidFill>
                  <a:srgbClr val="000000"/>
                </a:solidFill>
                <a:effectLst/>
                <a:latin typeface="NEU-BZ-S92"/>
                <a:ea typeface="方正书宋_GBK"/>
                <a:cs typeface="Times New Roman" panose="02020603050405020304" pitchFamily="18" charset="0"/>
              </a:rPr>
              <a:t>　　</a:t>
            </a:r>
            <a:r>
              <a:rPr lang="zh-CN" altLang="zh-CN" sz="1800">
                <a:solidFill>
                  <a:srgbClr val="000000"/>
                </a:solidFill>
                <a:effectLst/>
                <a:latin typeface="NEU-BZ-S92"/>
                <a:ea typeface="方正楷体_GBK"/>
                <a:cs typeface="Times New Roman" panose="02020603050405020304" pitchFamily="18" charset="0"/>
              </a:rPr>
              <a:t>据媒体报道</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重庆市第一中学、南开中学、巴蜀中学高一年级的学生推荐书目上</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赫然出现了金庸武侠小说《天龙八部》。该报道随即引发热议。</a:t>
            </a:r>
            <a:endParaRPr lang="zh-CN" altLang="zh-CN" sz="1800">
              <a:solidFill>
                <a:srgbClr val="000000"/>
              </a:solidFill>
              <a:effectLst/>
              <a:latin typeface="NEU-BZ-S92"/>
              <a:ea typeface="方正书宋_GBK"/>
              <a:cs typeface="Times New Roman" panose="02020603050405020304" pitchFamily="18" charset="0"/>
            </a:endParaRPr>
          </a:p>
          <a:p>
            <a:pPr indent="266700">
              <a:lnSpc>
                <a:spcPct val="150000"/>
              </a:lnSpc>
            </a:pPr>
            <a:r>
              <a:rPr lang="zh-CN" altLang="zh-CN" sz="1800">
                <a:solidFill>
                  <a:srgbClr val="000000"/>
                </a:solidFill>
                <a:effectLst/>
                <a:latin typeface="NEU-BZ-S92"/>
                <a:ea typeface="方正楷体_GBK"/>
                <a:cs typeface="Times New Roman" panose="02020603050405020304" pitchFamily="18" charset="0"/>
              </a:rPr>
              <a:t>有家长表示</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“想当年</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我们上学的时候</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老师可是将武侠小说视为禁书</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我们都是偷偷摸摸去看。一旦被发现</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不但书要没收</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我们还要受到严厉惩罚。”</a:t>
            </a:r>
            <a:endParaRPr lang="zh-CN" altLang="zh-CN" sz="1800">
              <a:solidFill>
                <a:srgbClr val="000000"/>
              </a:solidFill>
              <a:effectLst/>
              <a:latin typeface="NEU-BZ-S92"/>
              <a:ea typeface="方正书宋_GBK"/>
              <a:cs typeface="Times New Roman" panose="02020603050405020304" pitchFamily="18" charset="0"/>
            </a:endParaRPr>
          </a:p>
          <a:p>
            <a:pPr indent="266700">
              <a:lnSpc>
                <a:spcPct val="150000"/>
              </a:lnSpc>
            </a:pPr>
            <a:r>
              <a:rPr lang="zh-CN" altLang="zh-CN" sz="1800">
                <a:solidFill>
                  <a:srgbClr val="000000"/>
                </a:solidFill>
                <a:effectLst/>
                <a:latin typeface="NEU-BZ-S92"/>
                <a:ea typeface="方正楷体_GBK"/>
                <a:cs typeface="Times New Roman" panose="02020603050405020304" pitchFamily="18" charset="0"/>
              </a:rPr>
              <a:t>巴蜀中学老师介绍</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基于“新课标”的背景</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为契合“整本书阅读”的要求</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学校决定在高一年级的推荐书目里特意加入了《呐喊》《古文观止》及《天龙八部》。</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1</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用一句话概括上述消息的主要内容。</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20</a:t>
            </a:r>
            <a:r>
              <a:rPr lang="zh-CN" altLang="zh-CN" sz="1800">
                <a:solidFill>
                  <a:srgbClr val="000000"/>
                </a:solidFill>
                <a:effectLst/>
                <a:latin typeface="NEU-BZ-S92"/>
                <a:ea typeface="方正书宋_GBK"/>
                <a:cs typeface="Times New Roman" panose="02020603050405020304" pitchFamily="18" charset="0"/>
              </a:rPr>
              <a:t>字以内</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2</a:t>
            </a:r>
            <a:r>
              <a:rPr lang="zh-CN" altLang="zh-CN" sz="1800">
                <a:solidFill>
                  <a:srgbClr val="000000"/>
                </a:solidFill>
                <a:effectLst/>
                <a:latin typeface="NEU-BZ-S92"/>
                <a:ea typeface="方正书宋_GBK"/>
                <a:cs typeface="Times New Roman" panose="02020603050405020304" pitchFamily="18" charset="0"/>
              </a:rPr>
              <a:t>分</a:t>
            </a:r>
            <a:r>
              <a:rPr lang="en-US" altLang="zh-CN" sz="1800">
                <a:solidFill>
                  <a:srgbClr val="FF0000"/>
                </a:solidFill>
                <a:effectLst/>
                <a:latin typeface="方正书宋_GBK"/>
                <a:ea typeface="方正书宋_GBK"/>
                <a:cs typeface="Times New Roman" panose="02020603050405020304" pitchFamily="18" charset="0"/>
              </a:rPr>
              <a:t>)    </a:t>
            </a:r>
            <a:r>
              <a:rPr lang="zh-CN" altLang="zh-CN" sz="1800">
                <a:solidFill>
                  <a:srgbClr val="FF0000"/>
                </a:solidFill>
                <a:effectLst/>
                <a:latin typeface="NEU-BZ-S92"/>
                <a:ea typeface="微软雅黑" panose="020b0503020204020204" pitchFamily="34" charset="-122"/>
                <a:cs typeface="Times New Roman" panose="02020603050405020304" pitchFamily="18" charset="0"/>
              </a:rPr>
              <a:t>答</a:t>
            </a:r>
            <a:r>
              <a:rPr lang="en-US" altLang="zh-CN">
                <a:solidFill>
                  <a:srgbClr val="FF0000"/>
                </a:solidFill>
                <a:latin typeface="方正书宋_GBK"/>
                <a:ea typeface="微软雅黑" panose="020b0503020204020204" pitchFamily="34" charset="-122"/>
                <a:cs typeface="Times New Roman" panose="02020603050405020304" pitchFamily="18" charset="0"/>
              </a:rPr>
              <a:t>:</a:t>
            </a:r>
            <a:r>
              <a:rPr lang="zh-CN" altLang="zh-CN" sz="1800">
                <a:solidFill>
                  <a:srgbClr val="FF0000"/>
                </a:solidFill>
                <a:effectLst/>
                <a:latin typeface="NEU-BZ-S92"/>
                <a:ea typeface="方正书宋_GBK"/>
                <a:cs typeface="Times New Roman" panose="02020603050405020304" pitchFamily="18" charset="0"/>
              </a:rPr>
              <a:t>高中生推荐书目现《天龙八部》引热议。</a:t>
            </a:r>
          </a:p>
          <a:p>
            <a:pPr>
              <a:lnSpc>
                <a:spcPct val="150000"/>
              </a:lnSpc>
            </a:pPr>
            <a:r>
              <a:rPr lang="en-US" altLang="zh-CN" sz="2400">
                <a:solidFill>
                  <a:srgbClr val="0033CC"/>
                </a:solidFill>
                <a:effectLst/>
                <a:latin typeface="方正书宋_GBK"/>
                <a:ea typeface="方正书宋_GBK"/>
                <a:cs typeface="Times New Roman" panose="02020603050405020304" pitchFamily="18" charset="0"/>
              </a:rPr>
              <a:t>(</a:t>
            </a:r>
            <a:r>
              <a:rPr lang="en-US" altLang="zh-CN" sz="2400">
                <a:solidFill>
                  <a:srgbClr val="0033CC"/>
                </a:solidFill>
                <a:effectLst/>
                <a:latin typeface="NEU-BZ-S92"/>
                <a:ea typeface="方正书宋_GBK"/>
                <a:cs typeface="Times New Roman" panose="02020603050405020304" pitchFamily="18" charset="0"/>
              </a:rPr>
              <a:t>2</a:t>
            </a:r>
            <a:r>
              <a:rPr lang="en-US" altLang="zh-CN" sz="2400">
                <a:solidFill>
                  <a:srgbClr val="0033CC"/>
                </a:solidFill>
                <a:effectLst/>
                <a:latin typeface="方正书宋_GBK"/>
                <a:ea typeface="方正书宋_GBK"/>
                <a:cs typeface="Times New Roman" panose="02020603050405020304" pitchFamily="18" charset="0"/>
              </a:rPr>
              <a:t>)</a:t>
            </a:r>
            <a:r>
              <a:rPr lang="zh-CN" altLang="zh-CN" sz="2400">
                <a:solidFill>
                  <a:srgbClr val="0033CC"/>
                </a:solidFill>
                <a:effectLst/>
                <a:latin typeface="NEU-BZ-S92"/>
                <a:ea typeface="方正书宋_GBK"/>
                <a:cs typeface="Times New Roman" panose="02020603050405020304" pitchFamily="18" charset="0"/>
              </a:rPr>
              <a:t>针对上述消息中三所学校的做法</a:t>
            </a:r>
            <a:r>
              <a:rPr lang="en-US" altLang="zh-CN" sz="2400">
                <a:solidFill>
                  <a:srgbClr val="0033CC"/>
                </a:solidFill>
                <a:effectLst/>
                <a:latin typeface="方正书宋_GBK"/>
                <a:ea typeface="方正书宋_GBK"/>
                <a:cs typeface="Times New Roman" panose="02020603050405020304" pitchFamily="18" charset="0"/>
              </a:rPr>
              <a:t>,</a:t>
            </a:r>
            <a:r>
              <a:rPr lang="zh-CN" altLang="zh-CN" sz="2400">
                <a:solidFill>
                  <a:srgbClr val="0033CC"/>
                </a:solidFill>
                <a:effectLst/>
                <a:latin typeface="NEU-BZ-S92"/>
                <a:ea typeface="方正书宋_GBK"/>
                <a:cs typeface="Times New Roman" panose="02020603050405020304" pitchFamily="18" charset="0"/>
              </a:rPr>
              <a:t>写一段评述性文字。</a:t>
            </a:r>
            <a:r>
              <a:rPr lang="en-US" altLang="zh-CN" sz="2400">
                <a:solidFill>
                  <a:srgbClr val="0033CC"/>
                </a:solidFill>
                <a:effectLst/>
                <a:latin typeface="方正书宋_GBK"/>
                <a:ea typeface="方正书宋_GBK"/>
                <a:cs typeface="Times New Roman" panose="02020603050405020304" pitchFamily="18" charset="0"/>
              </a:rPr>
              <a:t>(</a:t>
            </a:r>
            <a:r>
              <a:rPr lang="zh-CN" altLang="zh-CN" sz="2400">
                <a:solidFill>
                  <a:srgbClr val="0033CC"/>
                </a:solidFill>
                <a:effectLst/>
                <a:latin typeface="NEU-BZ-S92"/>
                <a:ea typeface="方正书宋_GBK"/>
                <a:cs typeface="Times New Roman" panose="02020603050405020304" pitchFamily="18" charset="0"/>
              </a:rPr>
              <a:t>不少于</a:t>
            </a:r>
            <a:r>
              <a:rPr lang="en-US" altLang="zh-CN" sz="2400">
                <a:solidFill>
                  <a:srgbClr val="0033CC"/>
                </a:solidFill>
                <a:effectLst/>
                <a:latin typeface="NEU-BZ-S92"/>
                <a:ea typeface="方正书宋_GBK"/>
                <a:cs typeface="Times New Roman" panose="02020603050405020304" pitchFamily="18" charset="0"/>
              </a:rPr>
              <a:t>100</a:t>
            </a:r>
            <a:r>
              <a:rPr lang="zh-CN" altLang="zh-CN" sz="2400">
                <a:solidFill>
                  <a:srgbClr val="0033CC"/>
                </a:solidFill>
                <a:effectLst/>
                <a:latin typeface="NEU-BZ-S92"/>
                <a:ea typeface="方正书宋_GBK"/>
                <a:cs typeface="Times New Roman" panose="02020603050405020304" pitchFamily="18" charset="0"/>
              </a:rPr>
              <a:t>字</a:t>
            </a:r>
            <a:r>
              <a:rPr lang="en-US" altLang="zh-CN" sz="2400">
                <a:solidFill>
                  <a:srgbClr val="0033CC"/>
                </a:solidFill>
                <a:effectLst/>
                <a:latin typeface="方正书宋_GBK"/>
                <a:ea typeface="方正书宋_GBK"/>
                <a:cs typeface="Times New Roman" panose="02020603050405020304" pitchFamily="18" charset="0"/>
              </a:rPr>
              <a:t>)(</a:t>
            </a:r>
            <a:r>
              <a:rPr lang="en-US" altLang="zh-CN" sz="2400">
                <a:solidFill>
                  <a:srgbClr val="0033CC"/>
                </a:solidFill>
                <a:effectLst/>
                <a:latin typeface="NEU-BZ-S92"/>
                <a:ea typeface="方正书宋_GBK"/>
                <a:cs typeface="Times New Roman" panose="02020603050405020304" pitchFamily="18" charset="0"/>
              </a:rPr>
              <a:t>4</a:t>
            </a:r>
            <a:r>
              <a:rPr lang="zh-CN" altLang="zh-CN" sz="2400">
                <a:solidFill>
                  <a:srgbClr val="0033CC"/>
                </a:solidFill>
                <a:effectLst/>
                <a:latin typeface="NEU-BZ-S92"/>
                <a:ea typeface="方正书宋_GBK"/>
                <a:cs typeface="Times New Roman" panose="02020603050405020304" pitchFamily="18" charset="0"/>
              </a:rPr>
              <a:t>分</a:t>
            </a:r>
            <a:r>
              <a:rPr lang="en-US" altLang="zh-CN" sz="2400">
                <a:solidFill>
                  <a:srgbClr val="0033CC"/>
                </a:solidFill>
                <a:effectLst/>
                <a:latin typeface="方正书宋_GBK"/>
                <a:ea typeface="方正书宋_GBK"/>
                <a:cs typeface="Times New Roman" panose="02020603050405020304" pitchFamily="18" charset="0"/>
              </a:rPr>
              <a:t>)</a:t>
            </a:r>
            <a:endParaRPr lang="zh-CN" altLang="zh-CN" sz="2400">
              <a:solidFill>
                <a:srgbClr val="0033CC"/>
              </a:solidFill>
              <a:effectLst/>
              <a:latin typeface="NEU-BZ-S92"/>
              <a:ea typeface="方正书宋_GBK"/>
              <a:cs typeface="Times New Roman" panose="02020603050405020304" pitchFamily="18" charset="0"/>
            </a:endParaRPr>
          </a:p>
        </p:txBody>
      </p:sp>
      <p:sp>
        <p:nvSpPr>
          <p:cNvPr id="5" name="文本框 4">
            <a:extLst>
              <a:ext uri="{FF2B5EF4-FFF2-40B4-BE49-F238E27FC236}">
                <a16:creationId xmlns:a16="http://schemas.microsoft.com/office/drawing/2014/main" id="{12DD0B1C-D848-480C-B0B4-6C61CCD6C299}"/>
              </a:ext>
            </a:extLst>
          </p:cNvPr>
          <p:cNvSpPr txBox="1"/>
          <p:nvPr/>
        </p:nvSpPr>
        <p:spPr>
          <a:xfrm>
            <a:off x="173071" y="3971273"/>
            <a:ext cx="11164922" cy="2803332"/>
          </a:xfrm>
          <a:prstGeom prst="rect">
            <a:avLst/>
          </a:prstGeom>
          <a:noFill/>
        </p:spPr>
        <p:txBody>
          <a:bodyPr wrap="square">
            <a:spAutoFit/>
          </a:bodyPr>
          <a:lstStyle/>
          <a:p>
            <a:pPr>
              <a:lnSpc>
                <a:spcPct val="150000"/>
              </a:lnSpc>
            </a:pPr>
            <a:r>
              <a:rPr lang="en-US" altLang="zh-CN" sz="2400" b="1">
                <a:solidFill>
                  <a:srgbClr val="000000"/>
                </a:solidFill>
                <a:latin typeface="NEU-BZ-S92"/>
                <a:cs typeface="Times New Roman" panose="02020603050405020304" pitchFamily="18" charset="0"/>
              </a:rPr>
              <a:t>(2)(</a:t>
            </a:r>
            <a:r>
              <a:rPr lang="zh-CN" altLang="zh-CN" sz="2400" b="1">
                <a:solidFill>
                  <a:srgbClr val="000000"/>
                </a:solidFill>
                <a:latin typeface="NEU-BZ-S92"/>
                <a:cs typeface="Times New Roman" panose="02020603050405020304" pitchFamily="18" charset="0"/>
              </a:rPr>
              <a:t>示例</a:t>
            </a:r>
            <a:r>
              <a:rPr lang="en-US" altLang="zh-CN" sz="2400" b="1">
                <a:solidFill>
                  <a:srgbClr val="000000"/>
                </a:solidFill>
                <a:latin typeface="NEU-BZ-S92"/>
                <a:cs typeface="Times New Roman" panose="02020603050405020304" pitchFamily="18" charset="0"/>
              </a:rPr>
              <a:t>1)</a:t>
            </a:r>
          </a:p>
          <a:p>
            <a:pPr>
              <a:lnSpc>
                <a:spcPct val="150000"/>
              </a:lnSpc>
            </a:pPr>
            <a:r>
              <a:rPr lang="en-US" altLang="zh-CN" sz="2400" b="1">
                <a:solidFill>
                  <a:srgbClr val="FF0000"/>
                </a:solidFill>
                <a:latin typeface="NEU-BZ-S92"/>
                <a:cs typeface="Times New Roman" panose="02020603050405020304" pitchFamily="18" charset="0"/>
              </a:rPr>
              <a:t>       </a:t>
            </a:r>
            <a:r>
              <a:rPr lang="zh-CN" altLang="en-US" sz="2400" b="1">
                <a:solidFill>
                  <a:srgbClr val="FF0000"/>
                </a:solidFill>
                <a:latin typeface="NEU-BZ-S92"/>
                <a:cs typeface="Times New Roman" panose="02020603050405020304" pitchFamily="18" charset="0"/>
              </a:rPr>
              <a:t>推荐</a:t>
            </a:r>
            <a:r>
              <a:rPr lang="zh-CN" altLang="zh-CN" sz="2400" b="1">
                <a:solidFill>
                  <a:srgbClr val="FF0000"/>
                </a:solidFill>
                <a:latin typeface="NEU-BZ-S92"/>
                <a:cs typeface="Times New Roman" panose="02020603050405020304" pitchFamily="18" charset="0"/>
              </a:rPr>
              <a:t>阅读《天龙八部》</a:t>
            </a:r>
            <a:r>
              <a:rPr lang="zh-CN" altLang="zh-CN" sz="2400" b="1">
                <a:solidFill>
                  <a:srgbClr val="000000"/>
                </a:solidFill>
                <a:latin typeface="NEU-BZ-S92"/>
                <a:cs typeface="Times New Roman" panose="02020603050405020304" pitchFamily="18" charset="0"/>
              </a:rPr>
              <a:t>对于青少年成长不无裨益。《天龙八部》这类经典武侠小说</a:t>
            </a:r>
            <a:r>
              <a:rPr lang="en-US" altLang="zh-CN" sz="2400" b="1">
                <a:solidFill>
                  <a:srgbClr val="000000"/>
                </a:solidFill>
                <a:latin typeface="NEU-BZ-S92"/>
                <a:cs typeface="Times New Roman" panose="02020603050405020304" pitchFamily="18" charset="0"/>
              </a:rPr>
              <a:t>,</a:t>
            </a:r>
            <a:r>
              <a:rPr lang="zh-CN" altLang="zh-CN" sz="2400" b="1">
                <a:solidFill>
                  <a:srgbClr val="000000"/>
                </a:solidFill>
                <a:latin typeface="NEU-BZ-S92"/>
                <a:cs typeface="Times New Roman" panose="02020603050405020304" pitchFamily="18" charset="0"/>
              </a:rPr>
              <a:t>是对传统狭义名著的拓展</a:t>
            </a:r>
            <a:r>
              <a:rPr lang="en-US" altLang="zh-CN" sz="2400" b="1">
                <a:solidFill>
                  <a:srgbClr val="000000"/>
                </a:solidFill>
                <a:latin typeface="NEU-BZ-S92"/>
                <a:cs typeface="Times New Roman" panose="02020603050405020304" pitchFamily="18" charset="0"/>
              </a:rPr>
              <a:t>,</a:t>
            </a:r>
            <a:r>
              <a:rPr lang="zh-CN" altLang="zh-CN" sz="2400" b="1">
                <a:solidFill>
                  <a:srgbClr val="000000"/>
                </a:solidFill>
                <a:latin typeface="NEU-BZ-S92"/>
                <a:cs typeface="Times New Roman" panose="02020603050405020304" pitchFamily="18" charset="0"/>
              </a:rPr>
              <a:t>而推荐阅读也是学校对于学生阅读兴趣的尊重。《天龙八部》无论是文学性还是思想性</a:t>
            </a:r>
            <a:r>
              <a:rPr lang="en-US" altLang="zh-CN" sz="2400" b="1">
                <a:solidFill>
                  <a:srgbClr val="000000"/>
                </a:solidFill>
                <a:latin typeface="NEU-BZ-S92"/>
                <a:cs typeface="Times New Roman" panose="02020603050405020304" pitchFamily="18" charset="0"/>
              </a:rPr>
              <a:t>,</a:t>
            </a:r>
            <a:r>
              <a:rPr lang="zh-CN" altLang="zh-CN" sz="2400" b="1">
                <a:solidFill>
                  <a:srgbClr val="000000"/>
                </a:solidFill>
                <a:latin typeface="NEU-BZ-S92"/>
                <a:cs typeface="Times New Roman" panose="02020603050405020304" pitchFamily="18" charset="0"/>
              </a:rPr>
              <a:t>特别是其中蕴含的历史知识、传统文化</a:t>
            </a:r>
            <a:r>
              <a:rPr lang="en-US" altLang="zh-CN" sz="2400" b="1">
                <a:solidFill>
                  <a:srgbClr val="000000"/>
                </a:solidFill>
                <a:latin typeface="NEU-BZ-S92"/>
                <a:cs typeface="Times New Roman" panose="02020603050405020304" pitchFamily="18" charset="0"/>
              </a:rPr>
              <a:t>,</a:t>
            </a:r>
            <a:r>
              <a:rPr lang="zh-CN" altLang="zh-CN" sz="2400" b="1">
                <a:solidFill>
                  <a:srgbClr val="000000"/>
                </a:solidFill>
                <a:latin typeface="NEU-BZ-S92"/>
                <a:cs typeface="Times New Roman" panose="02020603050405020304" pitchFamily="18" charset="0"/>
              </a:rPr>
              <a:t>以及积极向上的价值观都有可取之处。</a:t>
            </a:r>
          </a:p>
        </p:txBody>
      </p:sp>
      <p:cxnSp>
        <p:nvCxnSpPr>
          <p:cNvPr id="8" name="直接连接符 7">
            <a:extLst>
              <a:ext uri="{FF2B5EF4-FFF2-40B4-BE49-F238E27FC236}">
                <a16:creationId xmlns:a16="http://schemas.microsoft.com/office/drawing/2014/main" id="{A5CCAB49-7E0A-4546-975E-7DC977B2D023}"/>
              </a:ext>
            </a:extLst>
          </p:cNvPr>
          <p:cNvCxnSpPr/>
          <p:nvPr/>
        </p:nvCxnSpPr>
        <p:spPr>
          <a:xfrm>
            <a:off x="820365" y="5125089"/>
            <a:ext cx="5667984"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ED211DCB-858E-421F-BBA7-29B7DEBA68A6}"/>
              </a:ext>
            </a:extLst>
          </p:cNvPr>
          <p:cNvSpPr txBox="1"/>
          <p:nvPr/>
        </p:nvSpPr>
        <p:spPr>
          <a:xfrm>
            <a:off x="2718069" y="4275664"/>
            <a:ext cx="7029046" cy="461665"/>
          </a:xfrm>
          <a:prstGeom prst="rect">
            <a:avLst/>
          </a:prstGeom>
          <a:solidFill>
            <a:schemeClr val="accent1">
              <a:lumMod val="20000"/>
              <a:lumOff val="80000"/>
            </a:schemeClr>
          </a:solidFill>
          <a:ln>
            <a:solidFill>
              <a:schemeClr val="accent1"/>
            </a:solidFill>
          </a:ln>
        </p:spPr>
        <p:txBody>
          <a:bodyPr wrap="square" rtlCol="0">
            <a:spAutoFit/>
          </a:bodyPr>
          <a:lstStyle/>
          <a:p>
            <a:r>
              <a:rPr lang="zh-CN" altLang="en-US" sz="2400">
                <a:solidFill>
                  <a:srgbClr val="FF0000"/>
                </a:solidFill>
              </a:rPr>
              <a:t>①亮观点</a:t>
            </a:r>
            <a:r>
              <a:rPr lang="en-US" altLang="zh-CN" sz="2400">
                <a:solidFill>
                  <a:srgbClr val="FF0000"/>
                </a:solidFill>
              </a:rPr>
              <a:t>——</a:t>
            </a:r>
            <a:r>
              <a:rPr lang="zh-CN" altLang="en-US" sz="2400">
                <a:solidFill>
                  <a:srgbClr val="FF0000"/>
                </a:solidFill>
              </a:rPr>
              <a:t>是什么（扣住材料关键词：述）</a:t>
            </a:r>
          </a:p>
        </p:txBody>
      </p:sp>
      <p:cxnSp>
        <p:nvCxnSpPr>
          <p:cNvPr id="11" name="直接连接符 10">
            <a:extLst>
              <a:ext uri="{FF2B5EF4-FFF2-40B4-BE49-F238E27FC236}">
                <a16:creationId xmlns:a16="http://schemas.microsoft.com/office/drawing/2014/main" id="{BFAB873B-5F0A-4D6E-A702-AE6933BD33B5}"/>
              </a:ext>
            </a:extLst>
          </p:cNvPr>
          <p:cNvCxnSpPr/>
          <p:nvPr/>
        </p:nvCxnSpPr>
        <p:spPr>
          <a:xfrm>
            <a:off x="0" y="5627926"/>
            <a:ext cx="10943617"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23FE6860-4A6B-4FC2-8ABE-A29BD07D58D2}"/>
              </a:ext>
            </a:extLst>
          </p:cNvPr>
          <p:cNvCxnSpPr/>
          <p:nvPr/>
        </p:nvCxnSpPr>
        <p:spPr>
          <a:xfrm>
            <a:off x="431260" y="6269951"/>
            <a:ext cx="10512357"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FC097C0-33BA-4BCD-A230-A77F8B02AF0D}"/>
              </a:ext>
            </a:extLst>
          </p:cNvPr>
          <p:cNvCxnSpPr/>
          <p:nvPr/>
        </p:nvCxnSpPr>
        <p:spPr>
          <a:xfrm flipV="1">
            <a:off x="275616" y="6774605"/>
            <a:ext cx="3878095" cy="10912"/>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1BC159E5-B4B8-461D-9A1B-3F70A5AFDFF9}"/>
              </a:ext>
            </a:extLst>
          </p:cNvPr>
          <p:cNvSpPr/>
          <p:nvPr/>
        </p:nvSpPr>
        <p:spPr>
          <a:xfrm>
            <a:off x="5359129" y="6338573"/>
            <a:ext cx="3700564" cy="367411"/>
          </a:xfrm>
          <a:prstGeom prst="rect">
            <a:avLst/>
          </a:prstGeom>
          <a:solidFill>
            <a:schemeClr val="accent1">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FF0000"/>
                </a:solidFill>
              </a:rPr>
              <a:t>②</a:t>
            </a:r>
            <a:r>
              <a:rPr lang="zh-CN" altLang="en-US" sz="2400">
                <a:solidFill>
                  <a:srgbClr val="7030A0"/>
                </a:solidFill>
              </a:rPr>
              <a:t>意义</a:t>
            </a:r>
            <a:r>
              <a:rPr lang="zh-CN" altLang="en-US" sz="2400">
                <a:solidFill>
                  <a:srgbClr val="FF0000"/>
                </a:solidFill>
              </a:rPr>
              <a:t>（怎么样</a:t>
            </a:r>
            <a:r>
              <a:rPr lang="zh-CN" altLang="en-US" sz="2000">
                <a:solidFill>
                  <a:srgbClr val="FF0000"/>
                </a:solidFill>
              </a:rPr>
              <a:t>）</a:t>
            </a:r>
          </a:p>
        </p:txBody>
      </p:sp>
      <p:pic>
        <p:nvPicPr>
          <p:cNvPr id="20" name="图片 19">
            <a:extLst>
              <a:ext uri="{FF2B5EF4-FFF2-40B4-BE49-F238E27FC236}">
                <a16:creationId xmlns:a16="http://schemas.microsoft.com/office/drawing/2014/main" id="{4E7A28E8-EACA-45DB-9E31-E1754CE835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24225" y="4663175"/>
            <a:ext cx="1370473" cy="2042809"/>
          </a:xfrm>
          <a:prstGeom prst="rect">
            <a:avLst/>
          </a:prstGeom>
        </p:spPr>
      </p:pic>
    </p:spTree>
    <p:extLst>
      <p:ext uri="{BB962C8B-B14F-4D97-AF65-F5344CB8AC3E}">
        <p14:creationId xmlns:p14="http://schemas.microsoft.com/office/powerpoint/2010/main" val="6212573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 name="图片 16">
            <a:extLst>
              <a:ext uri="{FF2B5EF4-FFF2-40B4-BE49-F238E27FC236}">
                <a16:creationId xmlns:a16="http://schemas.microsoft.com/office/drawing/2014/main" id="{7491CE80-BB3D-4B2A-A3FB-C6610D83E369}"/>
              </a:ext>
            </a:extLst>
          </p:cNvPr>
          <p:cNvPicPr>
            <a:picLocks noChangeAspect="1"/>
          </p:cNvPicPr>
          <p:nvPr/>
        </p:nvPicPr>
        <p:blipFill>
          <a:blip r:embed="rId2"/>
          <a:stretch>
            <a:fillRect/>
          </a:stretch>
        </p:blipFill>
        <p:spPr>
          <a:xfrm>
            <a:off x="9928657" y="4671637"/>
            <a:ext cx="2115495" cy="2042337"/>
          </a:xfrm>
          <a:prstGeom prst="rect">
            <a:avLst/>
          </a:prstGeom>
        </p:spPr>
      </p:pic>
      <p:sp>
        <p:nvSpPr>
          <p:cNvPr id="3" name="文本框 2">
            <a:extLst>
              <a:ext uri="{FF2B5EF4-FFF2-40B4-BE49-F238E27FC236}">
                <a16:creationId xmlns:a16="http://schemas.microsoft.com/office/drawing/2014/main" id="{6320A27A-4034-4986-9147-F9B03D8B5379}"/>
              </a:ext>
            </a:extLst>
          </p:cNvPr>
          <p:cNvSpPr txBox="1"/>
          <p:nvPr/>
        </p:nvSpPr>
        <p:spPr>
          <a:xfrm>
            <a:off x="252919" y="0"/>
            <a:ext cx="12062298" cy="4049827"/>
          </a:xfrm>
          <a:prstGeom prst="rect">
            <a:avLst/>
          </a:prstGeom>
          <a:noFill/>
        </p:spPr>
        <p:txBody>
          <a:bodyPr wrap="square">
            <a:spAutoFit/>
          </a:bodyPr>
          <a:lstStyle/>
          <a:p>
            <a:pPr>
              <a:lnSpc>
                <a:spcPct val="150000"/>
              </a:lnSpc>
            </a:pPr>
            <a:r>
              <a:rPr lang="en-US" altLang="zh-CN" sz="2400">
                <a:solidFill>
                  <a:srgbClr val="FF0000"/>
                </a:solidFill>
                <a:latin typeface="NEU-F5-S92"/>
                <a:ea typeface="方正书宋_GBK"/>
                <a:cs typeface="Times New Roman" panose="02020603050405020304" pitchFamily="18" charset="0"/>
              </a:rPr>
              <a:t>P74:3.(2021</a:t>
            </a:r>
            <a:r>
              <a:rPr lang="zh-CN" altLang="zh-CN" sz="2400">
                <a:solidFill>
                  <a:srgbClr val="FF0000"/>
                </a:solidFill>
                <a:latin typeface="NEU-F5-S92"/>
                <a:ea typeface="方正书宋_GBK"/>
                <a:cs typeface="Times New Roman" panose="02020603050405020304" pitchFamily="18" charset="0"/>
              </a:rPr>
              <a:t>浙江百校</a:t>
            </a:r>
            <a:r>
              <a:rPr lang="en-US" altLang="zh-CN" sz="2400">
                <a:solidFill>
                  <a:srgbClr val="FF0000"/>
                </a:solidFill>
                <a:latin typeface="NEU-F5-S92"/>
                <a:ea typeface="方正书宋_GBK"/>
                <a:cs typeface="Times New Roman" panose="02020603050405020304" pitchFamily="18" charset="0"/>
              </a:rPr>
              <a:t>3</a:t>
            </a:r>
            <a:r>
              <a:rPr lang="zh-CN" altLang="zh-CN" sz="2400">
                <a:solidFill>
                  <a:srgbClr val="FF0000"/>
                </a:solidFill>
                <a:latin typeface="NEU-F5-S92"/>
                <a:ea typeface="方正书宋_GBK"/>
                <a:cs typeface="Times New Roman" panose="02020603050405020304" pitchFamily="18" charset="0"/>
              </a:rPr>
              <a:t>月联考</a:t>
            </a:r>
            <a:r>
              <a:rPr lang="en-US" altLang="zh-CN" sz="2400">
                <a:solidFill>
                  <a:srgbClr val="FF0000"/>
                </a:solidFill>
                <a:latin typeface="NEU-F5-S92"/>
                <a:ea typeface="方正书宋_GBK"/>
                <a:cs typeface="Times New Roman" panose="02020603050405020304" pitchFamily="18" charset="0"/>
              </a:rPr>
              <a:t>,6)</a:t>
            </a:r>
            <a:r>
              <a:rPr lang="zh-CN" altLang="zh-CN" sz="2400">
                <a:solidFill>
                  <a:srgbClr val="FF0000"/>
                </a:solidFill>
                <a:latin typeface="NEU-F5-S92"/>
                <a:ea typeface="方正书宋_GBK"/>
                <a:cs typeface="Times New Roman" panose="02020603050405020304" pitchFamily="18" charset="0"/>
              </a:rPr>
              <a:t>阅读下面的新闻报道</a:t>
            </a:r>
            <a:r>
              <a:rPr lang="en-US" altLang="zh-CN" sz="2400">
                <a:solidFill>
                  <a:srgbClr val="FF0000"/>
                </a:solidFill>
                <a:latin typeface="NEU-F5-S92"/>
                <a:ea typeface="方正书宋_GBK"/>
                <a:cs typeface="Times New Roman" panose="02020603050405020304" pitchFamily="18" charset="0"/>
              </a:rPr>
              <a:t>,</a:t>
            </a:r>
            <a:r>
              <a:rPr lang="zh-CN" altLang="zh-CN" sz="2400">
                <a:solidFill>
                  <a:srgbClr val="FF0000"/>
                </a:solidFill>
                <a:latin typeface="NEU-F5-S92"/>
                <a:ea typeface="方正书宋_GBK"/>
                <a:cs typeface="Times New Roman" panose="02020603050405020304" pitchFamily="18" charset="0"/>
              </a:rPr>
              <a:t>根据要求完成题目。</a:t>
            </a:r>
            <a:r>
              <a:rPr lang="en-US" altLang="zh-CN" sz="2400">
                <a:solidFill>
                  <a:srgbClr val="FF0000"/>
                </a:solidFill>
                <a:latin typeface="NEU-F5-S92"/>
                <a:ea typeface="方正书宋_GBK"/>
                <a:cs typeface="Times New Roman" panose="02020603050405020304" pitchFamily="18" charset="0"/>
              </a:rPr>
              <a:t>(6</a:t>
            </a:r>
            <a:r>
              <a:rPr lang="zh-CN" altLang="zh-CN" sz="2400">
                <a:solidFill>
                  <a:srgbClr val="FF0000"/>
                </a:solidFill>
                <a:latin typeface="NEU-F5-S92"/>
                <a:ea typeface="方正书宋_GBK"/>
                <a:cs typeface="Times New Roman" panose="02020603050405020304" pitchFamily="18" charset="0"/>
              </a:rPr>
              <a:t>分</a:t>
            </a:r>
            <a:r>
              <a:rPr lang="en-US" altLang="zh-CN" sz="2400">
                <a:solidFill>
                  <a:srgbClr val="FF0000"/>
                </a:solidFill>
                <a:latin typeface="NEU-F5-S92"/>
                <a:ea typeface="方正书宋_GBK"/>
                <a:cs typeface="Times New Roman" panose="02020603050405020304" pitchFamily="18" charset="0"/>
              </a:rPr>
              <a:t>)</a:t>
            </a:r>
            <a:endParaRPr lang="zh-CN" altLang="zh-CN" sz="2400">
              <a:solidFill>
                <a:srgbClr val="FF0000"/>
              </a:solidFill>
              <a:latin typeface="NEU-F5-S92"/>
              <a:ea typeface="方正书宋_GBK"/>
              <a:cs typeface="Times New Roman" panose="02020603050405020304" pitchFamily="18" charset="0"/>
            </a:endParaRPr>
          </a:p>
          <a:p>
            <a:pPr indent="266700">
              <a:lnSpc>
                <a:spcPct val="150000"/>
              </a:lnSpc>
            </a:pPr>
            <a:r>
              <a:rPr lang="en-US" altLang="zh-CN" sz="1800">
                <a:solidFill>
                  <a:srgbClr val="000000"/>
                </a:solidFill>
                <a:effectLst/>
                <a:latin typeface="NEU-BZ-S92"/>
                <a:ea typeface="方正书宋_GBK"/>
                <a:cs typeface="Times New Roman" panose="02020603050405020304" pitchFamily="18" charset="0"/>
              </a:rPr>
              <a:t>2020</a:t>
            </a:r>
            <a:r>
              <a:rPr lang="zh-CN" altLang="zh-CN" sz="1800">
                <a:solidFill>
                  <a:srgbClr val="000000"/>
                </a:solidFill>
                <a:effectLst/>
                <a:latin typeface="NEU-BZ-S92"/>
                <a:ea typeface="方正楷体_GBK"/>
                <a:cs typeface="Times New Roman" panose="02020603050405020304" pitchFamily="18" charset="0"/>
              </a:rPr>
              <a:t>年</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超级“网红”马保国横空出世</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雷倒众生。这个六十多岁的老人</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自称“浑元形意太极拳掌门人”。</a:t>
            </a:r>
            <a:r>
              <a:rPr lang="en-US" altLang="zh-CN" sz="1800">
                <a:solidFill>
                  <a:srgbClr val="000000"/>
                </a:solidFill>
                <a:effectLst/>
                <a:latin typeface="NEU-BZ-S92"/>
                <a:ea typeface="方正书宋_GBK"/>
                <a:cs typeface="Times New Roman" panose="02020603050405020304" pitchFamily="18" charset="0"/>
              </a:rPr>
              <a:t>2020</a:t>
            </a:r>
            <a:r>
              <a:rPr lang="zh-CN" altLang="zh-CN" sz="1800">
                <a:solidFill>
                  <a:srgbClr val="000000"/>
                </a:solidFill>
                <a:effectLst/>
                <a:latin typeface="NEU-BZ-S92"/>
                <a:ea typeface="方正楷体_GBK"/>
                <a:cs typeface="Times New Roman" panose="02020603050405020304" pitchFamily="18" charset="0"/>
              </a:rPr>
              <a:t>年</a:t>
            </a:r>
            <a:r>
              <a:rPr lang="en-US" altLang="zh-CN" sz="1800">
                <a:solidFill>
                  <a:srgbClr val="000000"/>
                </a:solidFill>
                <a:effectLst/>
                <a:latin typeface="NEU-BZ-S92"/>
                <a:ea typeface="方正书宋_GBK"/>
                <a:cs typeface="Times New Roman" panose="02020603050405020304" pitchFamily="18" charset="0"/>
              </a:rPr>
              <a:t>5</a:t>
            </a:r>
            <a:r>
              <a:rPr lang="zh-CN" altLang="zh-CN" sz="1800">
                <a:solidFill>
                  <a:srgbClr val="000000"/>
                </a:solidFill>
                <a:effectLst/>
                <a:latin typeface="NEU-BZ-S92"/>
                <a:ea typeface="方正楷体_GBK"/>
                <a:cs typeface="Times New Roman" panose="02020603050405020304" pitchFamily="18" charset="0"/>
              </a:rPr>
              <a:t>月</a:t>
            </a:r>
            <a:r>
              <a:rPr lang="en-US" altLang="zh-CN" sz="1800">
                <a:solidFill>
                  <a:srgbClr val="000000"/>
                </a:solidFill>
                <a:effectLst/>
                <a:latin typeface="NEU-BZ-S92"/>
                <a:ea typeface="方正书宋_GBK"/>
                <a:cs typeface="Times New Roman" panose="02020603050405020304" pitchFamily="18" charset="0"/>
              </a:rPr>
              <a:t>17</a:t>
            </a:r>
            <a:r>
              <a:rPr lang="zh-CN" altLang="zh-CN" sz="1800">
                <a:solidFill>
                  <a:srgbClr val="000000"/>
                </a:solidFill>
                <a:effectLst/>
                <a:latin typeface="NEU-BZ-S92"/>
                <a:ea typeface="方正楷体_GBK"/>
                <a:cs typeface="Times New Roman" panose="02020603050405020304" pitchFamily="18" charset="0"/>
              </a:rPr>
              <a:t>日</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马保国和搏击教练王庆民擂台切磋</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短短的半分钟之内</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被击倒数次。三天后</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他重新出现在大众视野之中</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并引发全网刷屏。</a:t>
            </a:r>
            <a:r>
              <a:rPr lang="en-US" altLang="zh-CN" sz="1800">
                <a:solidFill>
                  <a:srgbClr val="000000"/>
                </a:solidFill>
                <a:effectLst/>
                <a:latin typeface="NEU-BZ-S92"/>
                <a:ea typeface="方正书宋_GBK"/>
                <a:cs typeface="Times New Roman" panose="02020603050405020304" pitchFamily="18" charset="0"/>
              </a:rPr>
              <a:t>2020</a:t>
            </a:r>
            <a:r>
              <a:rPr lang="zh-CN" altLang="zh-CN" sz="1800">
                <a:solidFill>
                  <a:srgbClr val="000000"/>
                </a:solidFill>
                <a:effectLst/>
                <a:latin typeface="NEU-BZ-S92"/>
                <a:ea typeface="方正楷体_GBK"/>
                <a:cs typeface="Times New Roman" panose="02020603050405020304" pitchFamily="18" charset="0"/>
              </a:rPr>
              <a:t>年</a:t>
            </a:r>
            <a:r>
              <a:rPr lang="en-US" altLang="zh-CN" sz="1800">
                <a:solidFill>
                  <a:srgbClr val="000000"/>
                </a:solidFill>
                <a:effectLst/>
                <a:latin typeface="NEU-BZ-S92"/>
                <a:ea typeface="方正书宋_GBK"/>
                <a:cs typeface="Times New Roman" panose="02020603050405020304" pitchFamily="18" charset="0"/>
              </a:rPr>
              <a:t>11</a:t>
            </a:r>
            <a:r>
              <a:rPr lang="zh-CN" altLang="zh-CN" sz="1800">
                <a:solidFill>
                  <a:srgbClr val="000000"/>
                </a:solidFill>
                <a:effectLst/>
                <a:latin typeface="NEU-BZ-S92"/>
                <a:ea typeface="方正楷体_GBK"/>
                <a:cs typeface="Times New Roman" panose="02020603050405020304" pitchFamily="18" charset="0"/>
              </a:rPr>
              <a:t>月</a:t>
            </a:r>
            <a:r>
              <a:rPr lang="en-US" altLang="zh-CN" sz="1800">
                <a:solidFill>
                  <a:srgbClr val="000000"/>
                </a:solidFill>
                <a:effectLst/>
                <a:latin typeface="NEU-BZ-S92"/>
                <a:ea typeface="方正书宋_GBK"/>
                <a:cs typeface="Times New Roman" panose="02020603050405020304" pitchFamily="18" charset="0"/>
              </a:rPr>
              <a:t>15</a:t>
            </a:r>
            <a:r>
              <a:rPr lang="zh-CN" altLang="zh-CN" sz="1800">
                <a:solidFill>
                  <a:srgbClr val="000000"/>
                </a:solidFill>
                <a:effectLst/>
                <a:latin typeface="NEU-BZ-S92"/>
                <a:ea typeface="方正楷体_GBK"/>
                <a:cs typeface="Times New Roman" panose="02020603050405020304" pitchFamily="18" charset="0"/>
              </a:rPr>
              <a:t>日</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马保国发文称</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“最近网上出来很多关于马老的各类剪辑视频</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网络信息很乱</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大家要能清晰明辨……马老已回归平静生活</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远离武林是非圈子……”</a:t>
            </a:r>
            <a:r>
              <a:rPr lang="en-US" altLang="zh-CN" sz="1800">
                <a:solidFill>
                  <a:srgbClr val="000000"/>
                </a:solidFill>
                <a:effectLst/>
                <a:latin typeface="NEU-BZ-S92"/>
                <a:ea typeface="方正书宋_GBK"/>
                <a:cs typeface="Times New Roman" panose="02020603050405020304" pitchFamily="18" charset="0"/>
              </a:rPr>
              <a:t>2020</a:t>
            </a:r>
            <a:r>
              <a:rPr lang="zh-CN" altLang="zh-CN" sz="1800">
                <a:solidFill>
                  <a:srgbClr val="000000"/>
                </a:solidFill>
                <a:effectLst/>
                <a:latin typeface="NEU-BZ-S92"/>
                <a:ea typeface="方正楷体_GBK"/>
                <a:cs typeface="Times New Roman" panose="02020603050405020304" pitchFamily="18" charset="0"/>
              </a:rPr>
              <a:t>年</a:t>
            </a:r>
            <a:r>
              <a:rPr lang="en-US" altLang="zh-CN" sz="1800">
                <a:solidFill>
                  <a:srgbClr val="000000"/>
                </a:solidFill>
                <a:effectLst/>
                <a:latin typeface="NEU-BZ-S92"/>
                <a:ea typeface="方正书宋_GBK"/>
                <a:cs typeface="Times New Roman" panose="02020603050405020304" pitchFamily="18" charset="0"/>
              </a:rPr>
              <a:t>11</a:t>
            </a:r>
            <a:r>
              <a:rPr lang="zh-CN" altLang="zh-CN" sz="1800">
                <a:solidFill>
                  <a:srgbClr val="000000"/>
                </a:solidFill>
                <a:effectLst/>
                <a:latin typeface="NEU-BZ-S92"/>
                <a:ea typeface="方正楷体_GBK"/>
                <a:cs typeface="Times New Roman" panose="02020603050405020304" pitchFamily="18" charset="0"/>
              </a:rPr>
              <a:t>月</a:t>
            </a:r>
            <a:r>
              <a:rPr lang="en-US" altLang="zh-CN" sz="1800">
                <a:solidFill>
                  <a:srgbClr val="000000"/>
                </a:solidFill>
                <a:effectLst/>
                <a:latin typeface="NEU-BZ-S92"/>
                <a:ea typeface="方正书宋_GBK"/>
                <a:cs typeface="Times New Roman" panose="02020603050405020304" pitchFamily="18" charset="0"/>
              </a:rPr>
              <a:t>28</a:t>
            </a:r>
            <a:r>
              <a:rPr lang="zh-CN" altLang="zh-CN" sz="1800">
                <a:solidFill>
                  <a:srgbClr val="000000"/>
                </a:solidFill>
                <a:effectLst/>
                <a:latin typeface="NEU-BZ-S92"/>
                <a:ea typeface="方正楷体_GBK"/>
                <a:cs typeface="Times New Roman" panose="02020603050405020304" pitchFamily="18" charset="0"/>
              </a:rPr>
              <a:t>日</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人民日报发文《马保国闹剧</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该立刻收场了》</a:t>
            </a:r>
            <a:r>
              <a:rPr lang="en-US" altLang="zh-CN" sz="1800">
                <a:solidFill>
                  <a:srgbClr val="000000"/>
                </a:solidFill>
                <a:effectLst/>
                <a:latin typeface="方正楷体_GBK"/>
                <a:ea typeface="方正书宋_GBK"/>
                <a:cs typeface="Times New Roman" panose="02020603050405020304" pitchFamily="18" charset="0"/>
              </a:rPr>
              <a:t>,</a:t>
            </a:r>
            <a:r>
              <a:rPr lang="zh-CN" altLang="zh-CN" sz="1800">
                <a:solidFill>
                  <a:srgbClr val="000000"/>
                </a:solidFill>
                <a:effectLst/>
                <a:latin typeface="NEU-BZ-S92"/>
                <a:ea typeface="方正楷体_GBK"/>
                <a:cs typeface="Times New Roman" panose="02020603050405020304" pitchFamily="18" charset="0"/>
              </a:rPr>
              <a:t>公开批判马保国爆火现象。各网络平台纷纷下架与他相关的视频、图片等。</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1</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请用对联的形式拟写这则新闻的标题</a:t>
            </a:r>
            <a:r>
              <a:rPr lang="en-US" altLang="zh-CN" sz="1800">
                <a:solidFill>
                  <a:srgbClr val="000000"/>
                </a:solidFill>
                <a:effectLst/>
                <a:latin typeface="方正书宋_GBK"/>
                <a:ea typeface="方正书宋_GBK"/>
                <a:cs typeface="Times New Roman" panose="02020603050405020304" pitchFamily="18" charset="0"/>
              </a:rPr>
              <a:t>,</a:t>
            </a:r>
            <a:r>
              <a:rPr lang="zh-CN" altLang="zh-CN" sz="1800">
                <a:solidFill>
                  <a:srgbClr val="000000"/>
                </a:solidFill>
                <a:effectLst/>
                <a:latin typeface="NEU-BZ-S92"/>
                <a:ea typeface="方正书宋_GBK"/>
                <a:cs typeface="Times New Roman" panose="02020603050405020304" pitchFamily="18" charset="0"/>
              </a:rPr>
              <a:t>不超过</a:t>
            </a:r>
            <a:r>
              <a:rPr lang="en-US" altLang="zh-CN" sz="1800">
                <a:solidFill>
                  <a:srgbClr val="000000"/>
                </a:solidFill>
                <a:effectLst/>
                <a:latin typeface="NEU-BZ-S92"/>
                <a:ea typeface="方正书宋_GBK"/>
                <a:cs typeface="Times New Roman" panose="02020603050405020304" pitchFamily="18" charset="0"/>
              </a:rPr>
              <a:t>15</a:t>
            </a:r>
            <a:r>
              <a:rPr lang="zh-CN" altLang="zh-CN" sz="1800">
                <a:solidFill>
                  <a:srgbClr val="000000"/>
                </a:solidFill>
                <a:effectLst/>
                <a:latin typeface="NEU-BZ-S92"/>
                <a:ea typeface="方正书宋_GBK"/>
                <a:cs typeface="Times New Roman" panose="02020603050405020304" pitchFamily="18" charset="0"/>
              </a:rPr>
              <a:t>个字。</a:t>
            </a:r>
            <a:r>
              <a:rPr lang="en-US" altLang="zh-CN" sz="1800">
                <a:solidFill>
                  <a:srgbClr val="000000"/>
                </a:solidFill>
                <a:effectLst/>
                <a:latin typeface="方正书宋_GBK"/>
                <a:ea typeface="方正书宋_GBK"/>
                <a:cs typeface="Times New Roman" panose="02020603050405020304" pitchFamily="18" charset="0"/>
              </a:rPr>
              <a:t>(</a:t>
            </a:r>
            <a:r>
              <a:rPr lang="en-US" altLang="zh-CN" sz="1800">
                <a:solidFill>
                  <a:srgbClr val="000000"/>
                </a:solidFill>
                <a:effectLst/>
                <a:latin typeface="NEU-BZ-S92"/>
                <a:ea typeface="方正书宋_GBK"/>
                <a:cs typeface="Times New Roman" panose="02020603050405020304" pitchFamily="18" charset="0"/>
              </a:rPr>
              <a:t>2</a:t>
            </a:r>
            <a:r>
              <a:rPr lang="zh-CN" altLang="zh-CN" sz="1800">
                <a:solidFill>
                  <a:srgbClr val="000000"/>
                </a:solidFill>
                <a:effectLst/>
                <a:latin typeface="NEU-BZ-S92"/>
                <a:ea typeface="方正书宋_GBK"/>
                <a:cs typeface="Times New Roman" panose="02020603050405020304" pitchFamily="18" charset="0"/>
              </a:rPr>
              <a:t>分</a:t>
            </a:r>
            <a:r>
              <a:rPr lang="en-US" altLang="zh-CN" sz="1800">
                <a:solidFill>
                  <a:srgbClr val="000000"/>
                </a:solidFill>
                <a:effectLst/>
                <a:latin typeface="方正书宋_GBK"/>
                <a:ea typeface="方正书宋_GBK"/>
                <a:cs typeface="Times New Roman" panose="02020603050405020304" pitchFamily="18" charset="0"/>
              </a:rPr>
              <a:t>)</a:t>
            </a:r>
          </a:p>
          <a:p>
            <a:pPr>
              <a:lnSpc>
                <a:spcPct val="150000"/>
              </a:lnSpc>
            </a:pPr>
            <a:r>
              <a:rPr lang="en-US" altLang="zh-CN">
                <a:solidFill>
                  <a:srgbClr val="FF0000"/>
                </a:solidFill>
                <a:latin typeface="方正书宋_GBK"/>
                <a:ea typeface="方正书宋_GBK"/>
                <a:cs typeface="Times New Roman" panose="02020603050405020304" pitchFamily="18" charset="0"/>
              </a:rPr>
              <a:t>(</a:t>
            </a:r>
            <a:r>
              <a:rPr lang="en-US" altLang="zh-CN">
                <a:solidFill>
                  <a:srgbClr val="FF0000"/>
                </a:solidFill>
                <a:latin typeface="NEU-BZ-S92"/>
                <a:ea typeface="方正书宋_GBK"/>
                <a:cs typeface="Times New Roman" panose="02020603050405020304" pitchFamily="18" charset="0"/>
              </a:rPr>
              <a:t>1</a:t>
            </a:r>
            <a:r>
              <a:rPr lang="en-US" altLang="zh-CN">
                <a:solidFill>
                  <a:srgbClr val="FF0000"/>
                </a:solidFill>
                <a:latin typeface="方正书宋_GBK"/>
                <a:ea typeface="方正书宋_GBK"/>
                <a:cs typeface="Times New Roman" panose="02020603050405020304" pitchFamily="18" charset="0"/>
              </a:rPr>
              <a:t>)【</a:t>
            </a:r>
            <a:r>
              <a:rPr lang="zh-CN" altLang="en-US">
                <a:solidFill>
                  <a:srgbClr val="FF0000"/>
                </a:solidFill>
                <a:latin typeface="方正书宋_GBK"/>
                <a:ea typeface="方正书宋_GBK"/>
                <a:cs typeface="Times New Roman" panose="02020603050405020304" pitchFamily="18" charset="0"/>
              </a:rPr>
              <a:t>答案</a:t>
            </a:r>
            <a:r>
              <a:rPr lang="zh-CN" altLang="zh-CN">
                <a:solidFill>
                  <a:srgbClr val="FF0000"/>
                </a:solidFill>
                <a:latin typeface="NEU-BZ-S92"/>
                <a:ea typeface="方正书宋_GBK"/>
                <a:cs typeface="Times New Roman" panose="02020603050405020304" pitchFamily="18" charset="0"/>
              </a:rPr>
              <a:t>示例</a:t>
            </a:r>
            <a:r>
              <a:rPr lang="en-US" altLang="zh-CN">
                <a:solidFill>
                  <a:srgbClr val="FF0000"/>
                </a:solidFill>
                <a:latin typeface="NEU-BZ-S92"/>
                <a:ea typeface="方正书宋_GBK"/>
                <a:cs typeface="Times New Roman" panose="02020603050405020304" pitchFamily="18" charset="0"/>
              </a:rPr>
              <a:t>】</a:t>
            </a:r>
            <a:r>
              <a:rPr lang="zh-CN" altLang="zh-CN">
                <a:solidFill>
                  <a:srgbClr val="FF0000"/>
                </a:solidFill>
                <a:latin typeface="NEU-BZ-S92"/>
                <a:ea typeface="方正书宋_GBK"/>
                <a:cs typeface="Times New Roman" panose="02020603050405020304" pitchFamily="18" charset="0"/>
              </a:rPr>
              <a:t>浑元功法难保国　网络言论易守则　</a:t>
            </a:r>
            <a:r>
              <a:rPr lang="en-US" altLang="zh-CN">
                <a:solidFill>
                  <a:srgbClr val="FF0000"/>
                </a:solidFill>
                <a:latin typeface="方正书宋_GBK"/>
                <a:ea typeface="方正书宋_GBK"/>
                <a:cs typeface="Times New Roman" panose="02020603050405020304" pitchFamily="18" charset="0"/>
              </a:rPr>
              <a:t>【</a:t>
            </a:r>
            <a:r>
              <a:rPr lang="zh-CN" altLang="zh-CN">
                <a:solidFill>
                  <a:srgbClr val="FF0000"/>
                </a:solidFill>
                <a:latin typeface="NEU-BZ-S92"/>
                <a:ea typeface="方正书宋_GBK"/>
                <a:cs typeface="Times New Roman" panose="02020603050405020304" pitchFamily="18" charset="0"/>
              </a:rPr>
              <a:t>示例</a:t>
            </a:r>
            <a:r>
              <a:rPr lang="en-US" altLang="zh-CN">
                <a:solidFill>
                  <a:srgbClr val="FF0000"/>
                </a:solidFill>
                <a:latin typeface="NEU-BZ-S92"/>
                <a:ea typeface="方正书宋_GBK"/>
                <a:cs typeface="Times New Roman" panose="02020603050405020304" pitchFamily="18" charset="0"/>
              </a:rPr>
              <a:t>2</a:t>
            </a:r>
            <a:r>
              <a:rPr lang="en-US" altLang="zh-CN">
                <a:solidFill>
                  <a:srgbClr val="FF0000"/>
                </a:solidFill>
                <a:latin typeface="方正书宋_GBK"/>
                <a:ea typeface="方正书宋_GBK"/>
                <a:cs typeface="Times New Roman" panose="02020603050405020304" pitchFamily="18" charset="0"/>
              </a:rPr>
              <a:t>】</a:t>
            </a:r>
            <a:r>
              <a:rPr lang="zh-CN" altLang="zh-CN">
                <a:solidFill>
                  <a:srgbClr val="FF0000"/>
                </a:solidFill>
                <a:latin typeface="NEU-BZ-S92"/>
                <a:ea typeface="方正书宋_GBK"/>
                <a:cs typeface="Times New Roman" panose="02020603050405020304" pitchFamily="18" charset="0"/>
              </a:rPr>
              <a:t>审丑狂欢无底线　闹剧收场有边界　</a:t>
            </a:r>
            <a:r>
              <a:rPr lang="en-US" altLang="zh-CN">
                <a:solidFill>
                  <a:srgbClr val="FF0000"/>
                </a:solidFill>
                <a:latin typeface="方正书宋_GBK"/>
                <a:ea typeface="方正书宋_GBK"/>
                <a:cs typeface="Times New Roman" panose="02020603050405020304" pitchFamily="18" charset="0"/>
              </a:rPr>
              <a:t>(</a:t>
            </a:r>
            <a:r>
              <a:rPr lang="zh-CN" altLang="zh-CN">
                <a:solidFill>
                  <a:srgbClr val="FF0000"/>
                </a:solidFill>
                <a:latin typeface="NEU-BZ-S92"/>
                <a:ea typeface="方正书宋_GBK"/>
                <a:cs typeface="Times New Roman" panose="02020603050405020304" pitchFamily="18" charset="0"/>
              </a:rPr>
              <a:t>平仄可不作要求</a:t>
            </a:r>
            <a:r>
              <a:rPr lang="en-US" altLang="zh-CN">
                <a:solidFill>
                  <a:srgbClr val="FF0000"/>
                </a:solidFill>
                <a:latin typeface="方正书宋_GBK"/>
                <a:ea typeface="方正书宋_GBK"/>
                <a:cs typeface="Times New Roman" panose="02020603050405020304" pitchFamily="18" charset="0"/>
              </a:rPr>
              <a:t>)</a:t>
            </a:r>
            <a:endParaRPr lang="zh-CN" altLang="zh-CN" sz="1800">
              <a:solidFill>
                <a:srgbClr val="000000"/>
              </a:solidFill>
              <a:effectLst/>
              <a:latin typeface="NEU-BZ-S92"/>
              <a:ea typeface="方正书宋_GBK"/>
              <a:cs typeface="Times New Roman" panose="02020603050405020304" pitchFamily="18" charset="0"/>
            </a:endParaRPr>
          </a:p>
          <a:p>
            <a:pPr>
              <a:lnSpc>
                <a:spcPct val="150000"/>
              </a:lnSpc>
            </a:pPr>
            <a:r>
              <a:rPr lang="en-US" altLang="zh-CN" sz="2400" b="1">
                <a:solidFill>
                  <a:srgbClr val="0033CC"/>
                </a:solidFill>
                <a:effectLst/>
                <a:latin typeface="方正书宋_GBK"/>
                <a:ea typeface="方正书宋_GBK"/>
                <a:cs typeface="Times New Roman" panose="02020603050405020304" pitchFamily="18" charset="0"/>
              </a:rPr>
              <a:t>(</a:t>
            </a:r>
            <a:r>
              <a:rPr lang="en-US" altLang="zh-CN" sz="2400" b="1">
                <a:solidFill>
                  <a:srgbClr val="0033CC"/>
                </a:solidFill>
                <a:effectLst/>
                <a:latin typeface="NEU-BZ-S92"/>
                <a:ea typeface="方正书宋_GBK"/>
                <a:cs typeface="Times New Roman" panose="02020603050405020304" pitchFamily="18" charset="0"/>
              </a:rPr>
              <a:t>2</a:t>
            </a:r>
            <a:r>
              <a:rPr lang="en-US" altLang="zh-CN" sz="2400" b="1">
                <a:solidFill>
                  <a:srgbClr val="0033CC"/>
                </a:solidFill>
                <a:effectLst/>
                <a:latin typeface="方正书宋_GBK"/>
                <a:ea typeface="方正书宋_GBK"/>
                <a:cs typeface="Times New Roman" panose="02020603050405020304" pitchFamily="18" charset="0"/>
              </a:rPr>
              <a:t>)</a:t>
            </a:r>
            <a:r>
              <a:rPr lang="zh-CN" altLang="zh-CN" sz="2400" b="1">
                <a:solidFill>
                  <a:srgbClr val="0033CC"/>
                </a:solidFill>
                <a:effectLst/>
                <a:latin typeface="NEU-BZ-S92"/>
                <a:ea typeface="方正书宋_GBK"/>
                <a:cs typeface="Times New Roman" panose="02020603050405020304" pitchFamily="18" charset="0"/>
              </a:rPr>
              <a:t>请针对这则新闻写一段评论性文字</a:t>
            </a:r>
            <a:r>
              <a:rPr lang="en-US" altLang="zh-CN" sz="2400" b="1">
                <a:solidFill>
                  <a:srgbClr val="0033CC"/>
                </a:solidFill>
                <a:effectLst/>
                <a:latin typeface="方正书宋_GBK"/>
                <a:ea typeface="方正书宋_GBK"/>
                <a:cs typeface="Times New Roman" panose="02020603050405020304" pitchFamily="18" charset="0"/>
              </a:rPr>
              <a:t>,</a:t>
            </a:r>
            <a:r>
              <a:rPr lang="zh-CN" altLang="zh-CN" sz="2400" b="1">
                <a:solidFill>
                  <a:srgbClr val="0033CC"/>
                </a:solidFill>
                <a:effectLst/>
                <a:latin typeface="NEU-BZ-S92"/>
                <a:ea typeface="方正书宋_GBK"/>
                <a:cs typeface="Times New Roman" panose="02020603050405020304" pitchFamily="18" charset="0"/>
              </a:rPr>
              <a:t>不超过</a:t>
            </a:r>
            <a:r>
              <a:rPr lang="en-US" altLang="zh-CN" sz="2400" b="1">
                <a:solidFill>
                  <a:srgbClr val="0033CC"/>
                </a:solidFill>
                <a:effectLst/>
                <a:latin typeface="NEU-BZ-S92"/>
                <a:ea typeface="方正书宋_GBK"/>
                <a:cs typeface="Times New Roman" panose="02020603050405020304" pitchFamily="18" charset="0"/>
              </a:rPr>
              <a:t>80</a:t>
            </a:r>
            <a:r>
              <a:rPr lang="zh-CN" altLang="zh-CN" sz="2400" b="1">
                <a:solidFill>
                  <a:srgbClr val="0033CC"/>
                </a:solidFill>
                <a:effectLst/>
                <a:latin typeface="NEU-BZ-S92"/>
                <a:ea typeface="方正书宋_GBK"/>
                <a:cs typeface="Times New Roman" panose="02020603050405020304" pitchFamily="18" charset="0"/>
              </a:rPr>
              <a:t>个字。</a:t>
            </a:r>
            <a:r>
              <a:rPr lang="en-US" altLang="zh-CN" sz="2400" b="1">
                <a:solidFill>
                  <a:srgbClr val="0033CC"/>
                </a:solidFill>
                <a:effectLst/>
                <a:latin typeface="方正书宋_GBK"/>
                <a:ea typeface="方正书宋_GBK"/>
                <a:cs typeface="Times New Roman" panose="02020603050405020304" pitchFamily="18" charset="0"/>
              </a:rPr>
              <a:t>(</a:t>
            </a:r>
            <a:r>
              <a:rPr lang="en-US" altLang="zh-CN" sz="2400" b="1">
                <a:solidFill>
                  <a:srgbClr val="0033CC"/>
                </a:solidFill>
                <a:effectLst/>
                <a:latin typeface="NEU-BZ-S92"/>
                <a:ea typeface="方正书宋_GBK"/>
                <a:cs typeface="Times New Roman" panose="02020603050405020304" pitchFamily="18" charset="0"/>
              </a:rPr>
              <a:t>4</a:t>
            </a:r>
            <a:r>
              <a:rPr lang="zh-CN" altLang="zh-CN" sz="2400" b="1">
                <a:solidFill>
                  <a:srgbClr val="0033CC"/>
                </a:solidFill>
                <a:effectLst/>
                <a:latin typeface="NEU-BZ-S92"/>
                <a:ea typeface="方正书宋_GBK"/>
                <a:cs typeface="Times New Roman" panose="02020603050405020304" pitchFamily="18" charset="0"/>
              </a:rPr>
              <a:t>分</a:t>
            </a:r>
            <a:r>
              <a:rPr lang="en-US" altLang="zh-CN" sz="2400" b="1">
                <a:solidFill>
                  <a:srgbClr val="0033CC"/>
                </a:solidFill>
                <a:effectLst/>
                <a:latin typeface="方正书宋_GBK"/>
                <a:ea typeface="方正书宋_GBK"/>
                <a:cs typeface="Times New Roman" panose="02020603050405020304" pitchFamily="18" charset="0"/>
              </a:rPr>
              <a:t>)</a:t>
            </a:r>
            <a:endParaRPr lang="zh-CN" altLang="zh-CN" sz="2400" b="1">
              <a:solidFill>
                <a:srgbClr val="0033CC"/>
              </a:solidFill>
              <a:effectLst/>
              <a:latin typeface="NEU-BZ-S92"/>
              <a:ea typeface="方正书宋_GBK"/>
              <a:cs typeface="Times New Roman" panose="02020603050405020304" pitchFamily="18" charset="0"/>
            </a:endParaRPr>
          </a:p>
        </p:txBody>
      </p:sp>
      <p:sp>
        <p:nvSpPr>
          <p:cNvPr id="5" name="文本框 4">
            <a:extLst>
              <a:ext uri="{FF2B5EF4-FFF2-40B4-BE49-F238E27FC236}">
                <a16:creationId xmlns:a16="http://schemas.microsoft.com/office/drawing/2014/main" id="{0D16CE0F-F106-4CC5-A343-A1BF35C77A57}"/>
              </a:ext>
            </a:extLst>
          </p:cNvPr>
          <p:cNvSpPr txBox="1"/>
          <p:nvPr/>
        </p:nvSpPr>
        <p:spPr>
          <a:xfrm>
            <a:off x="392348" y="4229625"/>
            <a:ext cx="10969557" cy="2157001"/>
          </a:xfrm>
          <a:prstGeom prst="rect">
            <a:avLst/>
          </a:prstGeom>
          <a:noFill/>
        </p:spPr>
        <p:txBody>
          <a:bodyPr wrap="square">
            <a:spAutoFit/>
          </a:bodyPr>
          <a:lstStyle/>
          <a:p>
            <a:pPr>
              <a:lnSpc>
                <a:spcPct val="150000"/>
              </a:lnSpc>
            </a:pPr>
            <a:r>
              <a:rPr lang="en-US" altLang="zh-CN" sz="2000" b="1">
                <a:solidFill>
                  <a:srgbClr val="000000"/>
                </a:solidFill>
                <a:effectLst/>
                <a:latin typeface="方正书宋_GBK"/>
                <a:ea typeface="方正书宋_GBK"/>
                <a:cs typeface="Times New Roman" panose="02020603050405020304" pitchFamily="18" charset="0"/>
              </a:rPr>
              <a:t>(</a:t>
            </a:r>
            <a:r>
              <a:rPr lang="en-US" altLang="zh-CN" sz="2000" b="1">
                <a:solidFill>
                  <a:srgbClr val="000000"/>
                </a:solidFill>
                <a:effectLst/>
                <a:latin typeface="NEU-BZ-S92"/>
                <a:ea typeface="方正书宋_GBK"/>
                <a:cs typeface="Times New Roman" panose="02020603050405020304" pitchFamily="18" charset="0"/>
              </a:rPr>
              <a:t>2</a:t>
            </a:r>
            <a:r>
              <a:rPr lang="en-US" altLang="zh-CN" sz="2000" b="1">
                <a:solidFill>
                  <a:srgbClr val="000000"/>
                </a:solidFill>
                <a:effectLst/>
                <a:latin typeface="方正书宋_GBK"/>
                <a:ea typeface="方正书宋_GBK"/>
                <a:cs typeface="Times New Roman" panose="02020603050405020304" pitchFamily="18" charset="0"/>
              </a:rPr>
              <a:t>)【</a:t>
            </a:r>
            <a:r>
              <a:rPr lang="zh-CN" altLang="en-US" sz="2000" b="1">
                <a:solidFill>
                  <a:srgbClr val="000000"/>
                </a:solidFill>
                <a:effectLst/>
                <a:latin typeface="方正书宋_GBK"/>
                <a:ea typeface="方正书宋_GBK"/>
                <a:cs typeface="Times New Roman" panose="02020603050405020304" pitchFamily="18" charset="0"/>
              </a:rPr>
              <a:t>答案示例</a:t>
            </a:r>
            <a:r>
              <a:rPr lang="en-US" altLang="zh-CN" sz="2000" b="1">
                <a:solidFill>
                  <a:srgbClr val="000000"/>
                </a:solidFill>
                <a:effectLst/>
                <a:latin typeface="方正书宋_GBK"/>
                <a:ea typeface="方正书宋_GBK"/>
                <a:cs typeface="Times New Roman" panose="02020603050405020304" pitchFamily="18" charset="0"/>
              </a:rPr>
              <a:t>】</a:t>
            </a:r>
          </a:p>
          <a:p>
            <a:pPr>
              <a:lnSpc>
                <a:spcPct val="150000"/>
              </a:lnSpc>
            </a:pPr>
            <a:r>
              <a:rPr lang="en-US" altLang="zh-CN" sz="2000" b="1">
                <a:solidFill>
                  <a:srgbClr val="000000"/>
                </a:solidFill>
                <a:effectLst/>
                <a:latin typeface="NEU-BZ-S92"/>
                <a:ea typeface="方正书宋_GBK"/>
                <a:cs typeface="Times New Roman" panose="02020603050405020304" pitchFamily="18" charset="0"/>
              </a:rPr>
              <a:t>     </a:t>
            </a:r>
            <a:r>
              <a:rPr lang="zh-CN" altLang="zh-CN" sz="2400" b="1">
                <a:solidFill>
                  <a:srgbClr val="000000"/>
                </a:solidFill>
                <a:latin typeface="NEU-BZ-S92"/>
                <a:cs typeface="Times New Roman" panose="02020603050405020304" pitchFamily="18" charset="0"/>
              </a:rPr>
              <a:t>“马保国”现象是互联网喧嚣的集中爆发。炒作“马保国”让我们看到了网络“流量至上”冲破价值底线的一面。但审丑狂欢</a:t>
            </a:r>
            <a:r>
              <a:rPr lang="en-US" altLang="zh-CN" sz="2400" b="1">
                <a:solidFill>
                  <a:srgbClr val="000000"/>
                </a:solidFill>
                <a:latin typeface="NEU-BZ-S92"/>
                <a:cs typeface="Times New Roman" panose="02020603050405020304" pitchFamily="18" charset="0"/>
              </a:rPr>
              <a:t>,</a:t>
            </a:r>
            <a:r>
              <a:rPr lang="zh-CN" altLang="zh-CN" sz="2400" b="1">
                <a:solidFill>
                  <a:srgbClr val="000000"/>
                </a:solidFill>
                <a:latin typeface="NEU-BZ-S92"/>
                <a:cs typeface="Times New Roman" panose="02020603050405020304" pitchFamily="18" charset="0"/>
              </a:rPr>
              <a:t>不能无底线。“马保国”热潮退去</a:t>
            </a:r>
            <a:r>
              <a:rPr lang="en-US" altLang="zh-CN" sz="2400" b="1">
                <a:solidFill>
                  <a:srgbClr val="000000"/>
                </a:solidFill>
                <a:latin typeface="NEU-BZ-S92"/>
                <a:cs typeface="Times New Roman" panose="02020603050405020304" pitchFamily="18" charset="0"/>
              </a:rPr>
              <a:t>,</a:t>
            </a:r>
            <a:r>
              <a:rPr lang="zh-CN" altLang="zh-CN" sz="2400" b="1">
                <a:solidFill>
                  <a:srgbClr val="000000"/>
                </a:solidFill>
                <a:latin typeface="NEU-BZ-S92"/>
                <a:cs typeface="Times New Roman" panose="02020603050405020304" pitchFamily="18" charset="0"/>
              </a:rPr>
              <a:t>也使我们看到网络理性的可贵。</a:t>
            </a:r>
          </a:p>
        </p:txBody>
      </p:sp>
      <p:cxnSp>
        <p:nvCxnSpPr>
          <p:cNvPr id="6" name="直接连接符 5">
            <a:extLst>
              <a:ext uri="{FF2B5EF4-FFF2-40B4-BE49-F238E27FC236}">
                <a16:creationId xmlns:a16="http://schemas.microsoft.com/office/drawing/2014/main" id="{61791EC7-6A2B-403F-BFFE-371A974E6A90}"/>
              </a:ext>
            </a:extLst>
          </p:cNvPr>
          <p:cNvCxnSpPr/>
          <p:nvPr/>
        </p:nvCxnSpPr>
        <p:spPr>
          <a:xfrm>
            <a:off x="878731" y="5261276"/>
            <a:ext cx="5599890"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7ED3CE64-7384-40BF-979C-A1F2951F938D}"/>
              </a:ext>
            </a:extLst>
          </p:cNvPr>
          <p:cNvSpPr txBox="1"/>
          <p:nvPr/>
        </p:nvSpPr>
        <p:spPr>
          <a:xfrm>
            <a:off x="2663757" y="4283785"/>
            <a:ext cx="5507477" cy="461665"/>
          </a:xfrm>
          <a:prstGeom prst="rect">
            <a:avLst/>
          </a:prstGeom>
          <a:solidFill>
            <a:schemeClr val="accent1">
              <a:lumMod val="20000"/>
              <a:lumOff val="80000"/>
            </a:schemeClr>
          </a:solidFill>
          <a:ln>
            <a:solidFill>
              <a:schemeClr val="accent1"/>
            </a:solidFill>
          </a:ln>
        </p:spPr>
        <p:txBody>
          <a:bodyPr wrap="square" rtlCol="0">
            <a:spAutoFit/>
          </a:bodyPr>
          <a:lstStyle/>
          <a:p>
            <a:r>
              <a:rPr lang="zh-CN" altLang="en-US" sz="2400">
                <a:solidFill>
                  <a:srgbClr val="FF0000"/>
                </a:solidFill>
              </a:rPr>
              <a:t>①亮观点</a:t>
            </a:r>
            <a:r>
              <a:rPr lang="en-US" altLang="zh-CN" sz="2400">
                <a:solidFill>
                  <a:srgbClr val="FF0000"/>
                </a:solidFill>
              </a:rPr>
              <a:t>——</a:t>
            </a:r>
            <a:r>
              <a:rPr lang="zh-CN" altLang="en-US" sz="2400">
                <a:solidFill>
                  <a:srgbClr val="FF0000"/>
                </a:solidFill>
              </a:rPr>
              <a:t>是什么（扣住材料关键词）</a:t>
            </a:r>
          </a:p>
        </p:txBody>
      </p:sp>
      <p:cxnSp>
        <p:nvCxnSpPr>
          <p:cNvPr id="10" name="直接连接符 9">
            <a:extLst>
              <a:ext uri="{FF2B5EF4-FFF2-40B4-BE49-F238E27FC236}">
                <a16:creationId xmlns:a16="http://schemas.microsoft.com/office/drawing/2014/main" id="{169A831D-4E03-4C23-9ACF-F9E3FDAC267A}"/>
              </a:ext>
            </a:extLst>
          </p:cNvPr>
          <p:cNvCxnSpPr/>
          <p:nvPr/>
        </p:nvCxnSpPr>
        <p:spPr>
          <a:xfrm>
            <a:off x="878731" y="5783568"/>
            <a:ext cx="10395626"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1A79FD7-B54F-4441-AAB3-CE0AEAF58E20}"/>
              </a:ext>
            </a:extLst>
          </p:cNvPr>
          <p:cNvCxnSpPr/>
          <p:nvPr/>
        </p:nvCxnSpPr>
        <p:spPr>
          <a:xfrm>
            <a:off x="392348" y="6305860"/>
            <a:ext cx="4512013" cy="49728"/>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4FAD675F-BE64-452D-B481-4579ABB09985}"/>
              </a:ext>
            </a:extLst>
          </p:cNvPr>
          <p:cNvSpPr/>
          <p:nvPr/>
        </p:nvSpPr>
        <p:spPr>
          <a:xfrm>
            <a:off x="5437359" y="6157655"/>
            <a:ext cx="3700564" cy="367411"/>
          </a:xfrm>
          <a:prstGeom prst="rect">
            <a:avLst/>
          </a:prstGeom>
          <a:solidFill>
            <a:schemeClr val="accent1">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FF0000"/>
                </a:solidFill>
              </a:rPr>
              <a:t>②</a:t>
            </a:r>
            <a:r>
              <a:rPr lang="zh-CN" altLang="en-US" sz="2400">
                <a:solidFill>
                  <a:srgbClr val="7030A0"/>
                </a:solidFill>
              </a:rPr>
              <a:t>危害</a:t>
            </a:r>
            <a:r>
              <a:rPr lang="en-US" altLang="zh-CN" sz="2400">
                <a:solidFill>
                  <a:srgbClr val="7030A0"/>
                </a:solidFill>
              </a:rPr>
              <a:t>+</a:t>
            </a:r>
            <a:r>
              <a:rPr lang="zh-CN" altLang="en-US" sz="2400">
                <a:solidFill>
                  <a:srgbClr val="7030A0"/>
                </a:solidFill>
              </a:rPr>
              <a:t>意义</a:t>
            </a:r>
            <a:r>
              <a:rPr lang="zh-CN" altLang="en-US" sz="2400">
                <a:solidFill>
                  <a:srgbClr val="FF0000"/>
                </a:solidFill>
              </a:rPr>
              <a:t>（怎么样</a:t>
            </a:r>
            <a:r>
              <a:rPr lang="zh-CN" altLang="en-US" sz="2000">
                <a:solidFill>
                  <a:srgbClr val="FF0000"/>
                </a:solidFill>
              </a:rPr>
              <a:t>）</a:t>
            </a:r>
          </a:p>
        </p:txBody>
      </p:sp>
    </p:spTree>
    <p:extLst>
      <p:ext uri="{BB962C8B-B14F-4D97-AF65-F5344CB8AC3E}">
        <p14:creationId xmlns:p14="http://schemas.microsoft.com/office/powerpoint/2010/main" val="3744070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FB07E47D-C1A5-4893-BD6A-47D42E3D8A6A}"/>
              </a:ext>
            </a:extLst>
          </p:cNvPr>
          <p:cNvSpPr txBox="1"/>
          <p:nvPr/>
        </p:nvSpPr>
        <p:spPr>
          <a:xfrm>
            <a:off x="87548" y="46893"/>
            <a:ext cx="11858017" cy="966547"/>
          </a:xfrm>
          <a:prstGeom prst="rect">
            <a:avLst/>
          </a:prstGeom>
          <a:solidFill>
            <a:schemeClr val="bg1"/>
          </a:solidFill>
          <a:ln>
            <a:solidFill>
              <a:schemeClr val="accent1"/>
            </a:solidFill>
          </a:ln>
        </p:spPr>
        <p:txBody>
          <a:bodyPr wrap="square">
            <a:spAutoFit/>
          </a:bodyPr>
          <a:lstStyle/>
          <a:p>
            <a:pPr>
              <a:lnSpc>
                <a:spcPct val="150000"/>
              </a:lnSpc>
            </a:pPr>
            <a:r>
              <a:rPr lang="en-US" altLang="zh-CN" b="1">
                <a:solidFill>
                  <a:srgbClr val="000000"/>
                </a:solidFill>
                <a:latin typeface="方正书宋_GBK"/>
                <a:ea typeface="方正书宋_GBK"/>
                <a:cs typeface="Times New Roman" panose="02020603050405020304" pitchFamily="18" charset="0"/>
              </a:rPr>
              <a:t>    </a:t>
            </a:r>
            <a:r>
              <a:rPr lang="en-US" altLang="zh-CN" sz="2000" b="1">
                <a:solidFill>
                  <a:srgbClr val="000000"/>
                </a:solidFill>
                <a:latin typeface="方正书宋_GBK"/>
                <a:ea typeface="方正书宋_GBK"/>
                <a:cs typeface="Times New Roman" panose="02020603050405020304" pitchFamily="18" charset="0"/>
              </a:rPr>
              <a:t>【</a:t>
            </a:r>
            <a:r>
              <a:rPr lang="zh-CN" altLang="zh-CN" sz="2000" b="1">
                <a:solidFill>
                  <a:srgbClr val="000000"/>
                </a:solidFill>
                <a:effectLst/>
                <a:latin typeface="NEU-BZ-S92"/>
                <a:ea typeface="方正书宋_GBK"/>
                <a:cs typeface="Times New Roman" panose="02020603050405020304" pitchFamily="18" charset="0"/>
              </a:rPr>
              <a:t>示例</a:t>
            </a:r>
            <a:r>
              <a:rPr lang="en-US" altLang="zh-CN" sz="2000" b="1">
                <a:solidFill>
                  <a:srgbClr val="000000"/>
                </a:solidFill>
                <a:latin typeface="方正书宋_GBK"/>
                <a:ea typeface="方正书宋_GBK"/>
                <a:cs typeface="Times New Roman" panose="02020603050405020304" pitchFamily="18" charset="0"/>
              </a:rPr>
              <a:t>】</a:t>
            </a:r>
            <a:r>
              <a:rPr lang="zh-CN" altLang="zh-CN" sz="2000" b="1">
                <a:solidFill>
                  <a:srgbClr val="FF0000"/>
                </a:solidFill>
                <a:effectLst/>
                <a:latin typeface="NEU-BZ-S92"/>
                <a:ea typeface="方正书宋_GBK"/>
                <a:cs typeface="Times New Roman" panose="02020603050405020304" pitchFamily="18" charset="0"/>
              </a:rPr>
              <a:t>科技的进步为国民提供了灵活多样的阅读方式</a:t>
            </a:r>
            <a:r>
              <a:rPr lang="zh-CN" altLang="zh-CN" sz="2000" b="1">
                <a:solidFill>
                  <a:srgbClr val="000000"/>
                </a:solidFill>
                <a:effectLst/>
                <a:latin typeface="NEU-BZ-S92"/>
                <a:ea typeface="方正书宋_GBK"/>
                <a:cs typeface="Times New Roman" panose="02020603050405020304" pitchFamily="18" charset="0"/>
              </a:rPr>
              <a:t>。</a:t>
            </a:r>
            <a:r>
              <a:rPr lang="zh-CN" altLang="zh-CN" sz="2000" b="1">
                <a:solidFill>
                  <a:srgbClr val="0033CC"/>
                </a:solidFill>
                <a:effectLst/>
                <a:latin typeface="NEU-BZ-S92"/>
                <a:ea typeface="方正书宋_GBK"/>
                <a:cs typeface="Times New Roman" panose="02020603050405020304" pitchFamily="18" charset="0"/>
              </a:rPr>
              <a:t>随着人们生活节奏的日益加快</a:t>
            </a:r>
            <a:r>
              <a:rPr lang="en-US" altLang="zh-CN" sz="2000" b="1">
                <a:solidFill>
                  <a:srgbClr val="0033CC"/>
                </a:solidFill>
                <a:effectLst/>
                <a:latin typeface="方正书宋_GBK"/>
                <a:ea typeface="方正书宋_GBK"/>
                <a:cs typeface="Times New Roman" panose="02020603050405020304" pitchFamily="18" charset="0"/>
              </a:rPr>
              <a:t>,</a:t>
            </a:r>
            <a:r>
              <a:rPr lang="zh-CN" altLang="zh-CN" sz="2000" b="1">
                <a:solidFill>
                  <a:srgbClr val="0033CC"/>
                </a:solidFill>
                <a:effectLst/>
                <a:latin typeface="NEU-BZ-S92"/>
                <a:ea typeface="方正书宋_GBK"/>
                <a:cs typeface="Times New Roman" panose="02020603050405020304" pitchFamily="18" charset="0"/>
              </a:rPr>
              <a:t>听书这种阅读方式因为更加便捷</a:t>
            </a:r>
            <a:r>
              <a:rPr lang="en-US" altLang="zh-CN" sz="2000" b="1">
                <a:solidFill>
                  <a:srgbClr val="0033CC"/>
                </a:solidFill>
                <a:effectLst/>
                <a:latin typeface="方正书宋_GBK"/>
                <a:ea typeface="方正书宋_GBK"/>
                <a:cs typeface="Times New Roman" panose="02020603050405020304" pitchFamily="18" charset="0"/>
              </a:rPr>
              <a:t>,</a:t>
            </a:r>
            <a:r>
              <a:rPr lang="zh-CN" altLang="zh-CN" sz="2000" b="1">
                <a:solidFill>
                  <a:srgbClr val="0033CC"/>
                </a:solidFill>
                <a:effectLst/>
                <a:latin typeface="NEU-BZ-S92"/>
                <a:ea typeface="方正书宋_GBK"/>
                <a:cs typeface="Times New Roman" panose="02020603050405020304" pitchFamily="18" charset="0"/>
              </a:rPr>
              <a:t>为越来越多的读者所喜爱</a:t>
            </a:r>
            <a:r>
              <a:rPr lang="en-US" altLang="zh-CN" sz="2000" b="1">
                <a:solidFill>
                  <a:srgbClr val="000000"/>
                </a:solidFill>
                <a:effectLst/>
                <a:latin typeface="方正书宋_GBK"/>
                <a:ea typeface="方正书宋_GBK"/>
                <a:cs typeface="Times New Roman" panose="02020603050405020304" pitchFamily="18" charset="0"/>
              </a:rPr>
              <a:t>,</a:t>
            </a:r>
            <a:r>
              <a:rPr lang="zh-CN" altLang="zh-CN" sz="2000" b="1">
                <a:solidFill>
                  <a:srgbClr val="7030A0"/>
                </a:solidFill>
                <a:effectLst/>
                <a:latin typeface="NEU-BZ-S92"/>
                <a:ea typeface="方正书宋_GBK"/>
                <a:cs typeface="Times New Roman" panose="02020603050405020304" pitchFamily="18" charset="0"/>
              </a:rPr>
              <a:t>却会带来阅读浅表化问题</a:t>
            </a:r>
            <a:r>
              <a:rPr lang="zh-CN" altLang="zh-CN" sz="2000" b="1">
                <a:solidFill>
                  <a:srgbClr val="000000"/>
                </a:solidFill>
                <a:effectLst/>
                <a:latin typeface="NEU-BZ-S92"/>
                <a:ea typeface="方正书宋_GBK"/>
                <a:cs typeface="Times New Roman" panose="02020603050405020304" pitchFamily="18" charset="0"/>
              </a:rPr>
              <a:t>。</a:t>
            </a:r>
            <a:r>
              <a:rPr lang="en-US" altLang="zh-CN" sz="2000" b="1">
                <a:solidFill>
                  <a:srgbClr val="000000"/>
                </a:solidFill>
                <a:effectLst/>
                <a:latin typeface="NEU-BZ-S92"/>
                <a:ea typeface="方正书宋_GBK"/>
                <a:cs typeface="Times New Roman" panose="02020603050405020304" pitchFamily="18" charset="0"/>
              </a:rPr>
              <a:t>(2018</a:t>
            </a:r>
            <a:r>
              <a:rPr lang="zh-CN" altLang="en-US" sz="2000" b="1">
                <a:solidFill>
                  <a:srgbClr val="000000"/>
                </a:solidFill>
                <a:effectLst/>
                <a:latin typeface="NEU-BZ-S92"/>
                <a:ea typeface="方正书宋_GBK"/>
                <a:cs typeface="Times New Roman" panose="02020603050405020304" pitchFamily="18" charset="0"/>
              </a:rPr>
              <a:t>浙江）</a:t>
            </a:r>
            <a:endParaRPr lang="zh-CN" altLang="zh-CN" sz="2000" b="1">
              <a:solidFill>
                <a:srgbClr val="000000"/>
              </a:solidFill>
              <a:effectLst/>
              <a:latin typeface="NEU-BZ-S92"/>
              <a:ea typeface="方正书宋_GBK"/>
              <a:cs typeface="Times New Roman" panose="02020603050405020304" pitchFamily="18" charset="0"/>
            </a:endParaRPr>
          </a:p>
        </p:txBody>
      </p:sp>
      <p:sp>
        <p:nvSpPr>
          <p:cNvPr id="3" name="文本框 2">
            <a:extLst>
              <a:ext uri="{FF2B5EF4-FFF2-40B4-BE49-F238E27FC236}">
                <a16:creationId xmlns:a16="http://schemas.microsoft.com/office/drawing/2014/main" id="{9DCD74E0-4A4D-4BEF-B439-CA5F2F001C41}"/>
              </a:ext>
            </a:extLst>
          </p:cNvPr>
          <p:cNvSpPr txBox="1"/>
          <p:nvPr/>
        </p:nvSpPr>
        <p:spPr>
          <a:xfrm>
            <a:off x="87548" y="1669045"/>
            <a:ext cx="12013660" cy="961289"/>
          </a:xfrm>
          <a:prstGeom prst="rect">
            <a:avLst/>
          </a:prstGeom>
          <a:solidFill>
            <a:schemeClr val="accent1">
              <a:lumMod val="20000"/>
              <a:lumOff val="80000"/>
            </a:schemeClr>
          </a:solidFill>
        </p:spPr>
        <p:txBody>
          <a:bodyPr wrap="square">
            <a:spAutoFit/>
          </a:bodyPr>
          <a:lstStyle/>
          <a:p>
            <a:pPr>
              <a:lnSpc>
                <a:spcPct val="150000"/>
              </a:lnSpc>
            </a:pPr>
            <a:r>
              <a:rPr lang="en-US" altLang="zh-CN" sz="2000" b="1">
                <a:solidFill>
                  <a:srgbClr val="000000"/>
                </a:solidFill>
                <a:latin typeface="方正书宋_GBK"/>
                <a:cs typeface="Times New Roman" panose="02020603050405020304" pitchFamily="18" charset="0"/>
              </a:rPr>
              <a:t>     (2)【</a:t>
            </a:r>
            <a:r>
              <a:rPr lang="zh-CN" altLang="zh-CN" sz="2000" b="1">
                <a:solidFill>
                  <a:srgbClr val="000000"/>
                </a:solidFill>
                <a:latin typeface="方正书宋_GBK"/>
                <a:cs typeface="Times New Roman" panose="02020603050405020304" pitchFamily="18" charset="0"/>
              </a:rPr>
              <a:t>示例</a:t>
            </a:r>
            <a:r>
              <a:rPr lang="en-US" altLang="zh-CN" sz="2000" b="1">
                <a:solidFill>
                  <a:srgbClr val="000000"/>
                </a:solidFill>
                <a:latin typeface="方正书宋_GBK"/>
                <a:cs typeface="Times New Roman" panose="02020603050405020304" pitchFamily="18" charset="0"/>
              </a:rPr>
              <a:t>】 </a:t>
            </a:r>
            <a:r>
              <a:rPr lang="zh-CN" altLang="zh-CN" sz="2000" b="1">
                <a:solidFill>
                  <a:srgbClr val="FF0000"/>
                </a:solidFill>
                <a:latin typeface="方正书宋_GBK"/>
                <a:cs typeface="Times New Roman" panose="02020603050405020304" pitchFamily="18" charset="0"/>
              </a:rPr>
              <a:t>人脸识别涉及个人信息安全</a:t>
            </a:r>
            <a:r>
              <a:rPr lang="en-US" altLang="zh-CN" sz="2000" b="1">
                <a:solidFill>
                  <a:srgbClr val="FF0000"/>
                </a:solidFill>
                <a:latin typeface="方正书宋_GBK"/>
                <a:cs typeface="Times New Roman" panose="02020603050405020304" pitchFamily="18" charset="0"/>
              </a:rPr>
              <a:t>,</a:t>
            </a:r>
            <a:r>
              <a:rPr lang="zh-CN" altLang="zh-CN" sz="2000" b="1">
                <a:solidFill>
                  <a:srgbClr val="FF0000"/>
                </a:solidFill>
                <a:latin typeface="方正书宋_GBK"/>
                <a:cs typeface="Times New Roman" panose="02020603050405020304" pitchFamily="18" charset="0"/>
              </a:rPr>
              <a:t>在消费者不知情的情况下</a:t>
            </a:r>
            <a:r>
              <a:rPr lang="en-US" altLang="zh-CN" sz="2000" b="1">
                <a:solidFill>
                  <a:srgbClr val="FF0000"/>
                </a:solidFill>
                <a:latin typeface="方正书宋_GBK"/>
                <a:cs typeface="Times New Roman" panose="02020603050405020304" pitchFamily="18" charset="0"/>
              </a:rPr>
              <a:t>,</a:t>
            </a:r>
            <a:r>
              <a:rPr lang="zh-CN" altLang="zh-CN" sz="2000" b="1">
                <a:solidFill>
                  <a:srgbClr val="FF0000"/>
                </a:solidFill>
                <a:latin typeface="方正书宋_GBK"/>
                <a:cs typeface="Times New Roman" panose="02020603050405020304" pitchFamily="18" charset="0"/>
              </a:rPr>
              <a:t>售楼处“偷脸”行为是违法的</a:t>
            </a:r>
            <a:r>
              <a:rPr lang="en-US" altLang="zh-CN" sz="2000" b="1">
                <a:solidFill>
                  <a:srgbClr val="FF0000"/>
                </a:solidFill>
                <a:latin typeface="方正书宋_GBK"/>
                <a:cs typeface="Times New Roman" panose="02020603050405020304" pitchFamily="18" charset="0"/>
              </a:rPr>
              <a:t>,</a:t>
            </a:r>
            <a:r>
              <a:rPr lang="zh-CN" altLang="zh-CN" sz="2000" b="1">
                <a:solidFill>
                  <a:srgbClr val="7030A0"/>
                </a:solidFill>
                <a:latin typeface="方正书宋_GBK"/>
                <a:cs typeface="Times New Roman" panose="02020603050405020304" pitchFamily="18" charset="0"/>
              </a:rPr>
              <a:t>被收集的人脸信息存在外泄的隐患。</a:t>
            </a:r>
            <a:r>
              <a:rPr lang="zh-CN" altLang="zh-CN" sz="2000" b="1">
                <a:solidFill>
                  <a:srgbClr val="0033CC"/>
                </a:solidFill>
                <a:latin typeface="方正书宋_GBK"/>
                <a:cs typeface="Times New Roman" panose="02020603050405020304" pitchFamily="18" charset="0"/>
              </a:rPr>
              <a:t>因此</a:t>
            </a:r>
            <a:r>
              <a:rPr lang="en-US" altLang="zh-CN" sz="2000" b="1">
                <a:solidFill>
                  <a:srgbClr val="0033CC"/>
                </a:solidFill>
                <a:latin typeface="方正书宋_GBK"/>
                <a:cs typeface="Times New Roman" panose="02020603050405020304" pitchFamily="18" charset="0"/>
              </a:rPr>
              <a:t>,</a:t>
            </a:r>
            <a:r>
              <a:rPr lang="zh-CN" altLang="zh-CN" sz="2000" b="1">
                <a:solidFill>
                  <a:srgbClr val="0033CC"/>
                </a:solidFill>
                <a:latin typeface="方正书宋_GBK"/>
                <a:cs typeface="Times New Roman" panose="02020603050405020304" pitchFamily="18" charset="0"/>
              </a:rPr>
              <a:t>我们需对该技术的应用保持审慎的态度</a:t>
            </a:r>
            <a:r>
              <a:rPr lang="zh-CN" altLang="zh-CN" sz="2000" b="1">
                <a:solidFill>
                  <a:srgbClr val="FFC000"/>
                </a:solidFill>
                <a:latin typeface="方正书宋_GBK"/>
                <a:cs typeface="Times New Roman" panose="02020603050405020304" pitchFamily="18" charset="0"/>
              </a:rPr>
              <a:t>。</a:t>
            </a:r>
          </a:p>
        </p:txBody>
      </p:sp>
      <p:sp>
        <p:nvSpPr>
          <p:cNvPr id="5" name="文本框 4">
            <a:extLst>
              <a:ext uri="{FF2B5EF4-FFF2-40B4-BE49-F238E27FC236}">
                <a16:creationId xmlns:a16="http://schemas.microsoft.com/office/drawing/2014/main" id="{8B3181F5-A78F-4131-B459-1F45ED1B4A2C}"/>
              </a:ext>
            </a:extLst>
          </p:cNvPr>
          <p:cNvSpPr txBox="1"/>
          <p:nvPr/>
        </p:nvSpPr>
        <p:spPr>
          <a:xfrm>
            <a:off x="102140" y="3285939"/>
            <a:ext cx="11843425" cy="1049005"/>
          </a:xfrm>
          <a:prstGeom prst="rect">
            <a:avLst/>
          </a:prstGeom>
          <a:solidFill>
            <a:schemeClr val="tx2">
              <a:lumMod val="20000"/>
              <a:lumOff val="80000"/>
            </a:schemeClr>
          </a:solidFill>
          <a:ln>
            <a:solidFill>
              <a:srgbClr val="FF0000"/>
            </a:solidFill>
          </a:ln>
        </p:spPr>
        <p:txBody>
          <a:bodyPr wrap="square">
            <a:spAutoFit/>
          </a:bodyPr>
          <a:lstStyle/>
          <a:p>
            <a:pPr>
              <a:lnSpc>
                <a:spcPct val="150000"/>
              </a:lnSpc>
            </a:pPr>
            <a:r>
              <a:rPr lang="en-US" altLang="zh-CN" sz="2000" b="1">
                <a:solidFill>
                  <a:srgbClr val="000000"/>
                </a:solidFill>
                <a:effectLst/>
                <a:latin typeface="方正书宋_GBK"/>
                <a:ea typeface="方正书宋_GBK"/>
                <a:cs typeface="Times New Roman" panose="02020603050405020304" pitchFamily="18" charset="0"/>
              </a:rPr>
              <a:t>      (</a:t>
            </a:r>
            <a:r>
              <a:rPr lang="en-US" altLang="zh-CN" sz="2000" b="1">
                <a:solidFill>
                  <a:srgbClr val="000000"/>
                </a:solidFill>
                <a:effectLst/>
                <a:latin typeface="NEU-BZ-S92"/>
                <a:ea typeface="方正书宋_GBK"/>
                <a:cs typeface="Times New Roman" panose="02020603050405020304" pitchFamily="18" charset="0"/>
              </a:rPr>
              <a:t>2</a:t>
            </a:r>
            <a:r>
              <a:rPr lang="en-US" altLang="zh-CN" sz="2000" b="1">
                <a:solidFill>
                  <a:srgbClr val="000000"/>
                </a:solidFill>
                <a:effectLst/>
                <a:latin typeface="方正书宋_GBK"/>
                <a:ea typeface="方正书宋_GBK"/>
                <a:cs typeface="Times New Roman" panose="02020603050405020304" pitchFamily="18" charset="0"/>
              </a:rPr>
              <a:t>)【</a:t>
            </a:r>
            <a:r>
              <a:rPr lang="zh-CN" altLang="en-US" sz="2000" b="1">
                <a:solidFill>
                  <a:srgbClr val="000000"/>
                </a:solidFill>
                <a:effectLst/>
                <a:latin typeface="方正书宋_GBK"/>
                <a:ea typeface="方正书宋_GBK"/>
                <a:cs typeface="Times New Roman" panose="02020603050405020304" pitchFamily="18" charset="0"/>
              </a:rPr>
              <a:t>示例</a:t>
            </a:r>
            <a:r>
              <a:rPr lang="en-US" altLang="zh-CN" sz="2000" b="1">
                <a:solidFill>
                  <a:srgbClr val="000000"/>
                </a:solidFill>
                <a:effectLst/>
                <a:latin typeface="方正书宋_GBK"/>
                <a:ea typeface="方正书宋_GBK"/>
                <a:cs typeface="Times New Roman" panose="02020603050405020304" pitchFamily="18" charset="0"/>
              </a:rPr>
              <a:t>】</a:t>
            </a:r>
            <a:r>
              <a:rPr lang="zh-CN" altLang="zh-CN" sz="2000" b="1">
                <a:solidFill>
                  <a:srgbClr val="FF0000"/>
                </a:solidFill>
                <a:latin typeface="方正书宋_GBK"/>
                <a:cs typeface="Times New Roman" panose="02020603050405020304" pitchFamily="18" charset="0"/>
              </a:rPr>
              <a:t>“马保国”现象是互联网喧嚣的集中爆发</a:t>
            </a:r>
            <a:r>
              <a:rPr lang="zh-CN" altLang="zh-CN" sz="2000" b="1">
                <a:solidFill>
                  <a:srgbClr val="000000"/>
                </a:solidFill>
                <a:latin typeface="方正书宋_GBK"/>
                <a:cs typeface="Times New Roman" panose="02020603050405020304" pitchFamily="18" charset="0"/>
              </a:rPr>
              <a:t>。</a:t>
            </a:r>
            <a:r>
              <a:rPr lang="zh-CN" altLang="zh-CN" sz="2000" b="1">
                <a:solidFill>
                  <a:srgbClr val="7030A0"/>
                </a:solidFill>
                <a:latin typeface="方正书宋_GBK"/>
                <a:cs typeface="Times New Roman" panose="02020603050405020304" pitchFamily="18" charset="0"/>
              </a:rPr>
              <a:t>炒作“马保国”让我们看到了网络“流量至上”冲破价值底线的一面。但审丑狂欢</a:t>
            </a:r>
            <a:r>
              <a:rPr lang="en-US" altLang="zh-CN" sz="2000" b="1">
                <a:solidFill>
                  <a:srgbClr val="7030A0"/>
                </a:solidFill>
                <a:latin typeface="方正书宋_GBK"/>
                <a:cs typeface="Times New Roman" panose="02020603050405020304" pitchFamily="18" charset="0"/>
              </a:rPr>
              <a:t>,</a:t>
            </a:r>
            <a:r>
              <a:rPr lang="zh-CN" altLang="zh-CN" sz="2000" b="1">
                <a:solidFill>
                  <a:srgbClr val="7030A0"/>
                </a:solidFill>
                <a:latin typeface="方正书宋_GBK"/>
                <a:cs typeface="Times New Roman" panose="02020603050405020304" pitchFamily="18" charset="0"/>
              </a:rPr>
              <a:t>不能无底线。</a:t>
            </a:r>
            <a:r>
              <a:rPr lang="zh-CN" altLang="zh-CN" sz="2000" b="1">
                <a:solidFill>
                  <a:srgbClr val="0033CC"/>
                </a:solidFill>
                <a:latin typeface="方正书宋_GBK"/>
                <a:cs typeface="Times New Roman" panose="02020603050405020304" pitchFamily="18" charset="0"/>
              </a:rPr>
              <a:t>“马保国”热潮退去</a:t>
            </a:r>
            <a:r>
              <a:rPr lang="en-US" altLang="zh-CN" sz="2000" b="1">
                <a:solidFill>
                  <a:srgbClr val="0033CC"/>
                </a:solidFill>
                <a:latin typeface="方正书宋_GBK"/>
                <a:cs typeface="Times New Roman" panose="02020603050405020304" pitchFamily="18" charset="0"/>
              </a:rPr>
              <a:t>,</a:t>
            </a:r>
            <a:r>
              <a:rPr lang="zh-CN" altLang="zh-CN" sz="2000" b="1">
                <a:solidFill>
                  <a:srgbClr val="0033CC"/>
                </a:solidFill>
                <a:latin typeface="方正书宋_GBK"/>
                <a:cs typeface="Times New Roman" panose="02020603050405020304" pitchFamily="18" charset="0"/>
              </a:rPr>
              <a:t>也使我们看到网络理性的可贵</a:t>
            </a:r>
            <a:r>
              <a:rPr lang="zh-CN" altLang="zh-CN" sz="2400" b="1">
                <a:solidFill>
                  <a:srgbClr val="0033CC"/>
                </a:solidFill>
                <a:latin typeface="NEU-BZ-S92"/>
                <a:cs typeface="Times New Roman" panose="02020603050405020304" pitchFamily="18" charset="0"/>
              </a:rPr>
              <a:t>。</a:t>
            </a:r>
          </a:p>
        </p:txBody>
      </p:sp>
      <p:sp>
        <p:nvSpPr>
          <p:cNvPr id="30" name="文本框 29">
            <a:extLst>
              <a:ext uri="{FF2B5EF4-FFF2-40B4-BE49-F238E27FC236}">
                <a16:creationId xmlns:a16="http://schemas.microsoft.com/office/drawing/2014/main" id="{0CD064BF-9AC3-4419-B982-79CA19D48367}"/>
              </a:ext>
            </a:extLst>
          </p:cNvPr>
          <p:cNvSpPr txBox="1"/>
          <p:nvPr/>
        </p:nvSpPr>
        <p:spPr>
          <a:xfrm>
            <a:off x="246435" y="4895401"/>
            <a:ext cx="11945565" cy="1520544"/>
          </a:xfrm>
          <a:prstGeom prst="rect">
            <a:avLst/>
          </a:prstGeom>
          <a:noFill/>
          <a:ln>
            <a:solidFill>
              <a:srgbClr val="FF0000"/>
            </a:solidFill>
          </a:ln>
        </p:spPr>
        <p:txBody>
          <a:bodyPr wrap="square">
            <a:spAutoFit/>
          </a:bodyPr>
          <a:lstStyle/>
          <a:p>
            <a:pPr>
              <a:lnSpc>
                <a:spcPct val="150000"/>
              </a:lnSpc>
            </a:pPr>
            <a:r>
              <a:rPr lang="en-US" altLang="zh-CN" sz="2400" b="1">
                <a:solidFill>
                  <a:srgbClr val="000000"/>
                </a:solidFill>
                <a:latin typeface="NEU-BZ-S92"/>
                <a:cs typeface="Times New Roman" panose="02020603050405020304" pitchFamily="18" charset="0"/>
              </a:rPr>
              <a:t>      (2)【</a:t>
            </a:r>
            <a:r>
              <a:rPr lang="zh-CN" altLang="zh-CN" sz="2400" b="1">
                <a:solidFill>
                  <a:srgbClr val="000000"/>
                </a:solidFill>
                <a:latin typeface="NEU-BZ-S92"/>
                <a:cs typeface="Times New Roman" panose="02020603050405020304" pitchFamily="18" charset="0"/>
              </a:rPr>
              <a:t>示例</a:t>
            </a:r>
            <a:r>
              <a:rPr lang="en-US" altLang="zh-CN" sz="2400" b="1">
                <a:solidFill>
                  <a:srgbClr val="000000"/>
                </a:solidFill>
                <a:latin typeface="NEU-BZ-S92"/>
                <a:cs typeface="Times New Roman" panose="02020603050405020304" pitchFamily="18" charset="0"/>
              </a:rPr>
              <a:t>】</a:t>
            </a:r>
            <a:r>
              <a:rPr lang="zh-CN" altLang="zh-CN" sz="2000" b="1">
                <a:solidFill>
                  <a:srgbClr val="FF0000"/>
                </a:solidFill>
                <a:latin typeface="NEU-BZ-S92"/>
                <a:cs typeface="Times New Roman" panose="02020603050405020304" pitchFamily="18" charset="0"/>
              </a:rPr>
              <a:t>阅读《天龙八部》对于青少年成长不无裨益。</a:t>
            </a:r>
            <a:r>
              <a:rPr lang="zh-CN" altLang="zh-CN" sz="2000" b="1">
                <a:solidFill>
                  <a:srgbClr val="0033CC"/>
                </a:solidFill>
                <a:latin typeface="NEU-BZ-S92"/>
                <a:cs typeface="Times New Roman" panose="02020603050405020304" pitchFamily="18" charset="0"/>
              </a:rPr>
              <a:t>《天龙八部》这类经典武侠小说</a:t>
            </a:r>
            <a:r>
              <a:rPr lang="en-US" altLang="zh-CN" sz="2000" b="1">
                <a:solidFill>
                  <a:srgbClr val="0033CC"/>
                </a:solidFill>
                <a:latin typeface="NEU-BZ-S92"/>
                <a:cs typeface="Times New Roman" panose="02020603050405020304" pitchFamily="18" charset="0"/>
              </a:rPr>
              <a:t>,</a:t>
            </a:r>
            <a:r>
              <a:rPr lang="zh-CN" altLang="zh-CN" sz="2000" b="1">
                <a:solidFill>
                  <a:srgbClr val="0033CC"/>
                </a:solidFill>
                <a:latin typeface="NEU-BZ-S92"/>
                <a:cs typeface="Times New Roman" panose="02020603050405020304" pitchFamily="18" charset="0"/>
              </a:rPr>
              <a:t>是对传统狭义名著的拓展</a:t>
            </a:r>
            <a:r>
              <a:rPr lang="en-US" altLang="zh-CN" sz="2000" b="1">
                <a:solidFill>
                  <a:srgbClr val="0033CC"/>
                </a:solidFill>
                <a:latin typeface="NEU-BZ-S92"/>
                <a:cs typeface="Times New Roman" panose="02020603050405020304" pitchFamily="18" charset="0"/>
              </a:rPr>
              <a:t>,</a:t>
            </a:r>
            <a:r>
              <a:rPr lang="zh-CN" altLang="zh-CN" sz="2000" b="1">
                <a:solidFill>
                  <a:srgbClr val="0033CC"/>
                </a:solidFill>
                <a:latin typeface="NEU-BZ-S92"/>
                <a:cs typeface="Times New Roman" panose="02020603050405020304" pitchFamily="18" charset="0"/>
              </a:rPr>
              <a:t>而推荐阅读也是学校对于学生阅读兴趣的尊重。《天龙八部》无论是文学性还是思想性</a:t>
            </a:r>
            <a:r>
              <a:rPr lang="en-US" altLang="zh-CN" sz="2000" b="1">
                <a:solidFill>
                  <a:srgbClr val="0033CC"/>
                </a:solidFill>
                <a:latin typeface="NEU-BZ-S92"/>
                <a:cs typeface="Times New Roman" panose="02020603050405020304" pitchFamily="18" charset="0"/>
              </a:rPr>
              <a:t>,</a:t>
            </a:r>
            <a:r>
              <a:rPr lang="zh-CN" altLang="zh-CN" sz="2000" b="1">
                <a:solidFill>
                  <a:srgbClr val="0033CC"/>
                </a:solidFill>
                <a:latin typeface="NEU-BZ-S92"/>
                <a:cs typeface="Times New Roman" panose="02020603050405020304" pitchFamily="18" charset="0"/>
              </a:rPr>
              <a:t>特别是其中蕴含的历史知识、传统文化</a:t>
            </a:r>
            <a:r>
              <a:rPr lang="en-US" altLang="zh-CN" sz="2000" b="1">
                <a:solidFill>
                  <a:srgbClr val="0033CC"/>
                </a:solidFill>
                <a:latin typeface="NEU-BZ-S92"/>
                <a:cs typeface="Times New Roman" panose="02020603050405020304" pitchFamily="18" charset="0"/>
              </a:rPr>
              <a:t>,</a:t>
            </a:r>
            <a:r>
              <a:rPr lang="zh-CN" altLang="zh-CN" sz="2000" b="1">
                <a:solidFill>
                  <a:srgbClr val="0033CC"/>
                </a:solidFill>
                <a:latin typeface="NEU-BZ-S92"/>
                <a:cs typeface="Times New Roman" panose="02020603050405020304" pitchFamily="18" charset="0"/>
              </a:rPr>
              <a:t>以及积极向上的价值观都有可取之处。</a:t>
            </a:r>
          </a:p>
        </p:txBody>
      </p:sp>
      <p:sp>
        <p:nvSpPr>
          <p:cNvPr id="31" name="文本框 30">
            <a:extLst>
              <a:ext uri="{FF2B5EF4-FFF2-40B4-BE49-F238E27FC236}">
                <a16:creationId xmlns:a16="http://schemas.microsoft.com/office/drawing/2014/main" id="{15B3F186-2EC6-46E2-9895-2A4B51691E60}"/>
              </a:ext>
            </a:extLst>
          </p:cNvPr>
          <p:cNvSpPr txBox="1"/>
          <p:nvPr/>
        </p:nvSpPr>
        <p:spPr>
          <a:xfrm>
            <a:off x="6536986" y="2725482"/>
            <a:ext cx="2178997" cy="461665"/>
          </a:xfrm>
          <a:prstGeom prst="rect">
            <a:avLst/>
          </a:prstGeom>
          <a:solidFill>
            <a:srgbClr val="FFFF00"/>
          </a:solidFill>
        </p:spPr>
        <p:txBody>
          <a:bodyPr wrap="square" rtlCol="0">
            <a:spAutoFit/>
          </a:bodyPr>
          <a:lstStyle/>
          <a:p>
            <a:r>
              <a:rPr lang="zh-CN" altLang="en-US" sz="2400" b="1">
                <a:solidFill>
                  <a:srgbClr val="FF0000"/>
                </a:solidFill>
              </a:rPr>
              <a:t>反面否定</a:t>
            </a:r>
          </a:p>
        </p:txBody>
      </p:sp>
      <p:sp>
        <p:nvSpPr>
          <p:cNvPr id="32" name="文本框 31">
            <a:extLst>
              <a:ext uri="{FF2B5EF4-FFF2-40B4-BE49-F238E27FC236}">
                <a16:creationId xmlns:a16="http://schemas.microsoft.com/office/drawing/2014/main" id="{D48F96F7-EA8C-4300-882C-6630B7F4CC33}"/>
              </a:ext>
            </a:extLst>
          </p:cNvPr>
          <p:cNvSpPr txBox="1"/>
          <p:nvPr/>
        </p:nvSpPr>
        <p:spPr>
          <a:xfrm>
            <a:off x="6016556" y="1112232"/>
            <a:ext cx="1687750" cy="461665"/>
          </a:xfrm>
          <a:prstGeom prst="rect">
            <a:avLst/>
          </a:prstGeom>
          <a:solidFill>
            <a:srgbClr val="FFFF00"/>
          </a:solidFill>
        </p:spPr>
        <p:txBody>
          <a:bodyPr wrap="square" rtlCol="0">
            <a:spAutoFit/>
          </a:bodyPr>
          <a:lstStyle/>
          <a:p>
            <a:r>
              <a:rPr lang="zh-CN" altLang="en-US" sz="2400" b="1">
                <a:solidFill>
                  <a:srgbClr val="FF0000"/>
                </a:solidFill>
              </a:rPr>
              <a:t>正反结合</a:t>
            </a:r>
          </a:p>
        </p:txBody>
      </p:sp>
      <p:sp>
        <p:nvSpPr>
          <p:cNvPr id="33" name="文本框 32">
            <a:extLst>
              <a:ext uri="{FF2B5EF4-FFF2-40B4-BE49-F238E27FC236}">
                <a16:creationId xmlns:a16="http://schemas.microsoft.com/office/drawing/2014/main" id="{1CFF15FE-2C0B-408D-B904-693C200701D5}"/>
              </a:ext>
            </a:extLst>
          </p:cNvPr>
          <p:cNvSpPr txBox="1"/>
          <p:nvPr/>
        </p:nvSpPr>
        <p:spPr>
          <a:xfrm>
            <a:off x="5924144" y="4433736"/>
            <a:ext cx="1449422" cy="461665"/>
          </a:xfrm>
          <a:prstGeom prst="rect">
            <a:avLst/>
          </a:prstGeom>
          <a:solidFill>
            <a:srgbClr val="FFFF00"/>
          </a:solidFill>
        </p:spPr>
        <p:txBody>
          <a:bodyPr wrap="square" rtlCol="0">
            <a:spAutoFit/>
          </a:bodyPr>
          <a:lstStyle/>
          <a:p>
            <a:r>
              <a:rPr lang="zh-CN" altLang="en-US" sz="2400" b="1">
                <a:solidFill>
                  <a:srgbClr val="FF0000"/>
                </a:solidFill>
              </a:rPr>
              <a:t>正反结合</a:t>
            </a:r>
          </a:p>
        </p:txBody>
      </p:sp>
      <p:sp>
        <p:nvSpPr>
          <p:cNvPr id="34" name="文本框 33">
            <a:extLst>
              <a:ext uri="{FF2B5EF4-FFF2-40B4-BE49-F238E27FC236}">
                <a16:creationId xmlns:a16="http://schemas.microsoft.com/office/drawing/2014/main" id="{C4AC3581-0242-4CAE-B677-28326FC1D483}"/>
              </a:ext>
            </a:extLst>
          </p:cNvPr>
          <p:cNvSpPr txBox="1"/>
          <p:nvPr/>
        </p:nvSpPr>
        <p:spPr>
          <a:xfrm>
            <a:off x="9231549" y="6185112"/>
            <a:ext cx="1536970" cy="461665"/>
          </a:xfrm>
          <a:prstGeom prst="rect">
            <a:avLst/>
          </a:prstGeom>
          <a:solidFill>
            <a:srgbClr val="FFFF00"/>
          </a:solidFill>
        </p:spPr>
        <p:txBody>
          <a:bodyPr wrap="square" rtlCol="0">
            <a:spAutoFit/>
          </a:bodyPr>
          <a:lstStyle/>
          <a:p>
            <a:r>
              <a:rPr lang="zh-CN" altLang="en-US" sz="2400" b="1">
                <a:solidFill>
                  <a:srgbClr val="FF0000"/>
                </a:solidFill>
              </a:rPr>
              <a:t>正面肯定</a:t>
            </a:r>
          </a:p>
        </p:txBody>
      </p:sp>
    </p:spTree>
    <p:extLst>
      <p:ext uri="{BB962C8B-B14F-4D97-AF65-F5344CB8AC3E}">
        <p14:creationId xmlns:p14="http://schemas.microsoft.com/office/powerpoint/2010/main" val="33600365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24180" y="5447764"/>
            <a:ext cx="11540841" cy="1383665"/>
          </a:xfrm>
          <a:prstGeom prst="rect">
            <a:avLst/>
          </a:prstGeom>
          <a:noFill/>
        </p:spPr>
        <p:txBody>
          <a:bodyPr wrap="square">
            <a:spAutoFit/>
          </a:bodyPr>
          <a:lstStyle/>
          <a:p>
            <a:r>
              <a:rPr lang="zh-CN" altLang="en-US" sz="2800" b="1" i="0">
                <a:solidFill>
                  <a:srgbClr val="191919"/>
                </a:solidFill>
                <a:effectLst/>
                <a:latin typeface="PingFang SC"/>
              </a:rPr>
              <a:t>     首先，表态，</a:t>
            </a:r>
            <a:r>
              <a:rPr lang="zh-CN" altLang="en-US" sz="2800" b="1">
                <a:solidFill>
                  <a:srgbClr val="191919"/>
                </a:solidFill>
                <a:effectLst/>
                <a:latin typeface="PingFang SC"/>
                <a:sym typeface="+mn-ea"/>
              </a:rPr>
              <a:t>亮明观点，</a:t>
            </a:r>
            <a:r>
              <a:rPr lang="zh-CN" altLang="en-US" sz="2800" b="1" i="0">
                <a:solidFill>
                  <a:srgbClr val="191919"/>
                </a:solidFill>
                <a:effectLst/>
                <a:latin typeface="PingFang SC"/>
              </a:rPr>
              <a:t>肯定、否定或辩证看待。</a:t>
            </a:r>
            <a:endParaRPr lang="en-US" altLang="zh-CN" sz="2800" b="1" i="0">
              <a:solidFill>
                <a:srgbClr val="191919"/>
              </a:solidFill>
              <a:effectLst/>
              <a:latin typeface="PingFang SC"/>
            </a:endParaRPr>
          </a:p>
          <a:p>
            <a:r>
              <a:rPr lang="zh-CN" altLang="en-US" sz="2800" b="1" i="0">
                <a:solidFill>
                  <a:srgbClr val="191919"/>
                </a:solidFill>
                <a:effectLst/>
                <a:latin typeface="PingFang SC"/>
              </a:rPr>
              <a:t>     其次，论证观点（论据），材料中对表态有利的信息都是理由。</a:t>
            </a:r>
            <a:endParaRPr lang="en-US" altLang="zh-CN" sz="2800" b="1" i="0">
              <a:solidFill>
                <a:srgbClr val="191919"/>
              </a:solidFill>
              <a:effectLst/>
              <a:latin typeface="PingFang SC"/>
            </a:endParaRPr>
          </a:p>
          <a:p>
            <a:r>
              <a:rPr lang="zh-CN" altLang="en-US" sz="2800" b="1" i="0">
                <a:solidFill>
                  <a:srgbClr val="191919"/>
                </a:solidFill>
                <a:effectLst/>
                <a:latin typeface="PingFang SC"/>
              </a:rPr>
              <a:t>     最后，结论，针对评价的观点（或社会现象）提出简单对策。</a:t>
            </a:r>
            <a:endParaRPr lang="zh-CN" altLang="en-US" sz="2800" b="1" i="0">
              <a:solidFill>
                <a:srgbClr val="333333"/>
              </a:solidFill>
              <a:effectLst/>
              <a:latin typeface="Arial" panose="020b0604020202020204" pitchFamily="34" charset="0"/>
            </a:endParaRPr>
          </a:p>
        </p:txBody>
      </p:sp>
      <p:sp>
        <p:nvSpPr>
          <p:cNvPr id="130051" name="Text Box 3"/>
          <p:cNvSpPr txBox="1">
            <a:spLocks noChangeArrowheads="1"/>
          </p:cNvSpPr>
          <p:nvPr/>
        </p:nvSpPr>
        <p:spPr bwMode="auto">
          <a:xfrm>
            <a:off x="3221355" y="923449"/>
            <a:ext cx="6702476" cy="4524315"/>
          </a:xfrm>
          <a:prstGeom prst="rect">
            <a:avLst/>
          </a:prstGeom>
          <a:noFill/>
          <a:ln w="9525">
            <a:noFill/>
            <a:miter lim="800000"/>
          </a:ln>
          <a:effectLst/>
        </p:spPr>
        <p:txBody>
          <a:bodyPr wrap="none">
            <a:spAutoFit/>
          </a:bodyPr>
          <a:lstStyle>
            <a:defPPr>
              <a:defRPr lang="zh-CN"/>
            </a:defPPr>
            <a:lvl1pPr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9pPr>
          </a:lstStyle>
          <a:p>
            <a:pPr eaLnBrk="0" hangingPunct="0">
              <a:defRPr/>
            </a:pPr>
            <a:endParaRPr lang="en-US" altLang="zh-CN" sz="3200" b="1">
              <a:solidFill>
                <a:srgbClr val="FF0000"/>
              </a:solidFill>
              <a:effectLst>
                <a:outerShdw blurRad="38100" dist="38100" dir="2700000" algn="tl">
                  <a:srgbClr val="C0C0C0"/>
                </a:outerShdw>
              </a:effectLst>
              <a:latin typeface="Arial" panose="020b0604020202020204" pitchFamily="34" charset="0"/>
            </a:endParaRPr>
          </a:p>
          <a:p>
            <a:pPr eaLnBrk="0" hangingPunct="0">
              <a:defRPr/>
            </a:pPr>
            <a:r>
              <a:rPr lang="en-US" altLang="zh-CN" sz="3200" b="1">
                <a:solidFill>
                  <a:srgbClr val="FF0000"/>
                </a:solidFill>
                <a:effectLst>
                  <a:outerShdw blurRad="38100" dist="38100" dir="2700000" algn="tl">
                    <a:srgbClr val="C0C0C0"/>
                  </a:outerShdw>
                </a:effectLst>
                <a:latin typeface="Arial" panose="020b0604020202020204" pitchFamily="34" charset="0"/>
              </a:rPr>
              <a:t>1.</a:t>
            </a:r>
            <a:r>
              <a:rPr lang="zh-CN" altLang="en-US" sz="3200" b="1">
                <a:solidFill>
                  <a:srgbClr val="FF0000"/>
                </a:solidFill>
                <a:effectLst>
                  <a:outerShdw blurRad="38100" dist="38100" dir="2700000" algn="tl">
                    <a:srgbClr val="C0C0C0"/>
                  </a:outerShdw>
                </a:effectLst>
                <a:latin typeface="Arial" panose="020b0604020202020204" pitchFamily="34" charset="0"/>
              </a:rPr>
              <a:t>亮观点，选准</a:t>
            </a:r>
            <a:r>
              <a:rPr lang="zh-CN" altLang="en-US" sz="3200" b="1">
                <a:solidFill>
                  <a:srgbClr val="3333FF"/>
                </a:solidFill>
                <a:effectLst>
                  <a:outerShdw blurRad="38100" dist="38100" dir="2700000" algn="tl">
                    <a:srgbClr val="C0C0C0"/>
                  </a:outerShdw>
                </a:effectLst>
                <a:latin typeface="Arial" panose="020b0604020202020204" pitchFamily="34" charset="0"/>
              </a:rPr>
              <a:t>评论角度</a:t>
            </a:r>
            <a:endParaRPr lang="en-US" altLang="zh-CN" sz="3200" b="1">
              <a:solidFill>
                <a:srgbClr val="3333FF"/>
              </a:solidFill>
              <a:effectLst>
                <a:outerShdw blurRad="38100" dist="38100" dir="2700000" algn="tl">
                  <a:srgbClr val="C0C0C0"/>
                </a:outerShdw>
              </a:effectLst>
              <a:latin typeface="Arial" panose="020b0604020202020204" pitchFamily="34" charset="0"/>
            </a:endParaRPr>
          </a:p>
          <a:p>
            <a:pPr eaLnBrk="0" hangingPunct="0">
              <a:defRPr/>
            </a:pPr>
            <a:endParaRPr lang="zh-CN" altLang="en-US" sz="3200" b="1">
              <a:solidFill>
                <a:srgbClr val="3333FF"/>
              </a:solidFill>
              <a:effectLst>
                <a:outerShdw blurRad="38100" dist="38100" dir="2700000" algn="tl">
                  <a:srgbClr val="C0C0C0"/>
                </a:outerShdw>
              </a:effectLst>
              <a:latin typeface="Arial" panose="020b0604020202020204" pitchFamily="34" charset="0"/>
            </a:endParaRPr>
          </a:p>
          <a:p>
            <a:pPr eaLnBrk="0" hangingPunct="0">
              <a:defRPr/>
            </a:pPr>
            <a:r>
              <a:rPr lang="zh-CN" altLang="en-US" sz="3200" b="1">
                <a:solidFill>
                  <a:srgbClr val="FF0000"/>
                </a:solidFill>
                <a:effectLst>
                  <a:outerShdw blurRad="38100" dist="38100" dir="2700000" algn="tl">
                    <a:srgbClr val="C0C0C0"/>
                  </a:outerShdw>
                </a:effectLst>
                <a:latin typeface="Arial" panose="020b0604020202020204" pitchFamily="34" charset="0"/>
              </a:rPr>
              <a:t>　　　　　</a:t>
            </a:r>
          </a:p>
          <a:p>
            <a:pPr eaLnBrk="0" hangingPunct="0">
              <a:defRPr/>
            </a:pPr>
            <a:r>
              <a:rPr lang="en-US" altLang="zh-CN" sz="3200" b="1">
                <a:solidFill>
                  <a:srgbClr val="FF0000"/>
                </a:solidFill>
                <a:effectLst>
                  <a:outerShdw blurRad="38100" dist="38100" dir="2700000" algn="tl">
                    <a:srgbClr val="C0C0C0"/>
                  </a:outerShdw>
                </a:effectLst>
                <a:latin typeface="Arial" panose="020b0604020202020204" pitchFamily="34" charset="0"/>
              </a:rPr>
              <a:t>2.</a:t>
            </a:r>
            <a:r>
              <a:rPr lang="zh-CN" altLang="en-US" sz="3200" b="1">
                <a:solidFill>
                  <a:srgbClr val="FF0000"/>
                </a:solidFill>
                <a:effectLst>
                  <a:outerShdw blurRad="38100" dist="38100" dir="2700000" algn="tl">
                    <a:srgbClr val="C0C0C0"/>
                  </a:outerShdw>
                </a:effectLst>
                <a:latin typeface="Arial" panose="020b0604020202020204" pitchFamily="34" charset="0"/>
              </a:rPr>
              <a:t>讲道理，力求自圆其说</a:t>
            </a:r>
          </a:p>
          <a:p>
            <a:pPr eaLnBrk="0" hangingPunct="0">
              <a:defRPr/>
            </a:pPr>
            <a:r>
              <a:rPr lang="zh-CN" altLang="en-US" sz="3200" b="1">
                <a:solidFill>
                  <a:srgbClr val="FF0000"/>
                </a:solidFill>
                <a:effectLst>
                  <a:outerShdw blurRad="38100" dist="38100" dir="2700000" algn="tl">
                    <a:srgbClr val="C0C0C0"/>
                  </a:outerShdw>
                </a:effectLst>
                <a:latin typeface="Arial" panose="020b0604020202020204" pitchFamily="34" charset="0"/>
              </a:rPr>
              <a:t>　　　　　（或分析原因影响等）</a:t>
            </a:r>
            <a:endParaRPr lang="en-US" altLang="zh-CN" sz="3200" b="1">
              <a:solidFill>
                <a:srgbClr val="FF0000"/>
              </a:solidFill>
              <a:effectLst>
                <a:outerShdw blurRad="38100" dist="38100" dir="2700000" algn="tl">
                  <a:srgbClr val="C0C0C0"/>
                </a:outerShdw>
              </a:effectLst>
              <a:latin typeface="Arial" panose="020b0604020202020204" pitchFamily="34" charset="0"/>
            </a:endParaRPr>
          </a:p>
          <a:p>
            <a:pPr eaLnBrk="0" hangingPunct="0">
              <a:defRPr/>
            </a:pPr>
            <a:endParaRPr lang="zh-CN" altLang="en-US" sz="3200" b="1">
              <a:solidFill>
                <a:srgbClr val="FF0000"/>
              </a:solidFill>
              <a:effectLst>
                <a:outerShdw blurRad="38100" dist="38100" dir="2700000" algn="tl">
                  <a:srgbClr val="C0C0C0"/>
                </a:outerShdw>
              </a:effectLst>
              <a:latin typeface="Arial" panose="020b0604020202020204" pitchFamily="34" charset="0"/>
            </a:endParaRPr>
          </a:p>
          <a:p>
            <a:pPr eaLnBrk="0" hangingPunct="0">
              <a:defRPr/>
            </a:pPr>
            <a:r>
              <a:rPr lang="en-US" altLang="zh-CN" sz="3200" b="1">
                <a:solidFill>
                  <a:srgbClr val="FF0000"/>
                </a:solidFill>
                <a:effectLst>
                  <a:outerShdw blurRad="38100" dist="38100" dir="2700000" algn="tl">
                    <a:srgbClr val="C0C0C0"/>
                  </a:outerShdw>
                </a:effectLst>
                <a:latin typeface="Arial" panose="020b0604020202020204" pitchFamily="34" charset="0"/>
              </a:rPr>
              <a:t>3.</a:t>
            </a:r>
            <a:r>
              <a:rPr lang="zh-CN" altLang="en-US" sz="3200" b="1">
                <a:solidFill>
                  <a:srgbClr val="FF0000"/>
                </a:solidFill>
                <a:effectLst>
                  <a:outerShdw blurRad="38100" dist="38100" dir="2700000" algn="tl">
                    <a:srgbClr val="C0C0C0"/>
                  </a:outerShdw>
                </a:effectLst>
                <a:latin typeface="Arial" panose="020b0604020202020204" pitchFamily="34" charset="0"/>
              </a:rPr>
              <a:t>作小结，提出解决办法</a:t>
            </a:r>
            <a:r>
              <a:rPr lang="en-US" altLang="zh-CN" sz="3200" b="1">
                <a:solidFill>
                  <a:srgbClr val="FF0000"/>
                </a:solidFill>
                <a:effectLst>
                  <a:outerShdw blurRad="38100" dist="38100" dir="2700000" algn="tl">
                    <a:srgbClr val="C0C0C0"/>
                  </a:outerShdw>
                </a:effectLst>
                <a:latin typeface="Arial" panose="020b0604020202020204" pitchFamily="34" charset="0"/>
              </a:rPr>
              <a:t>——</a:t>
            </a:r>
            <a:r>
              <a:rPr lang="zh-CN" altLang="en-US" sz="3200" b="1">
                <a:solidFill>
                  <a:srgbClr val="0033CC"/>
                </a:solidFill>
                <a:effectLst>
                  <a:outerShdw blurRad="38100" dist="38100" dir="2700000" algn="tl">
                    <a:srgbClr val="C0C0C0"/>
                  </a:outerShdw>
                </a:effectLst>
                <a:latin typeface="Arial" panose="020b0604020202020204" pitchFamily="34" charset="0"/>
              </a:rPr>
              <a:t>怎么办</a:t>
            </a:r>
          </a:p>
          <a:p>
            <a:pPr eaLnBrk="0" hangingPunct="0">
              <a:defRPr/>
            </a:pPr>
            <a:r>
              <a:rPr lang="zh-CN" altLang="en-US" sz="3200" b="1">
                <a:solidFill>
                  <a:srgbClr val="FF0000"/>
                </a:solidFill>
                <a:effectLst>
                  <a:outerShdw blurRad="38100" dist="38100" dir="2700000" algn="tl">
                    <a:srgbClr val="C0C0C0"/>
                  </a:outerShdw>
                </a:effectLst>
                <a:latin typeface="Arial" panose="020b0604020202020204" pitchFamily="34" charset="0"/>
              </a:rPr>
              <a:t>                  （或重申观点）</a:t>
            </a:r>
          </a:p>
        </p:txBody>
      </p:sp>
      <p:sp>
        <p:nvSpPr>
          <p:cNvPr id="130054" name="Text Box 6"/>
          <p:cNvSpPr txBox="1">
            <a:spLocks noChangeArrowheads="1"/>
          </p:cNvSpPr>
          <p:nvPr/>
        </p:nvSpPr>
        <p:spPr bwMode="auto">
          <a:xfrm>
            <a:off x="8255635" y="972027"/>
            <a:ext cx="2184400" cy="1554162"/>
          </a:xfrm>
          <a:prstGeom prst="rect">
            <a:avLst/>
          </a:prstGeom>
          <a:noFill/>
          <a:ln w="9525">
            <a:noFill/>
            <a:miter lim="800000"/>
          </a:ln>
        </p:spPr>
        <p:txBody>
          <a:bodyPr>
            <a:spAutoFit/>
          </a:bodyPr>
          <a:lstStyle>
            <a:defPPr>
              <a:defRPr lang="zh-CN"/>
            </a:defPPr>
            <a:lvl1pPr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9pPr>
          </a:lstStyle>
          <a:p>
            <a:pPr eaLnBrk="0" hangingPunct="0">
              <a:defRPr/>
            </a:pPr>
            <a:r>
              <a:rPr lang="zh-CN" altLang="en-US" sz="3200" b="1">
                <a:solidFill>
                  <a:srgbClr val="3333CC"/>
                </a:solidFill>
                <a:effectLst>
                  <a:outerShdw blurRad="38100" dist="38100" dir="2700000" algn="tl">
                    <a:srgbClr val="C0C0C0"/>
                  </a:outerShdw>
                </a:effectLst>
                <a:latin typeface="Arial" panose="020b0604020202020204" pitchFamily="34" charset="0"/>
              </a:rPr>
              <a:t>正面肯定</a:t>
            </a:r>
          </a:p>
          <a:p>
            <a:pPr eaLnBrk="0" hangingPunct="0">
              <a:defRPr/>
            </a:pPr>
            <a:r>
              <a:rPr lang="zh-CN" altLang="en-US" sz="3200" b="1">
                <a:solidFill>
                  <a:srgbClr val="3333CC"/>
                </a:solidFill>
                <a:effectLst>
                  <a:outerShdw blurRad="38100" dist="38100" dir="2700000" algn="tl">
                    <a:srgbClr val="C0C0C0"/>
                  </a:outerShdw>
                </a:effectLst>
                <a:latin typeface="Arial" panose="020b0604020202020204" pitchFamily="34" charset="0"/>
              </a:rPr>
              <a:t>反面否定</a:t>
            </a:r>
          </a:p>
          <a:p>
            <a:pPr eaLnBrk="0" hangingPunct="0">
              <a:defRPr/>
            </a:pPr>
            <a:r>
              <a:rPr lang="zh-CN" altLang="en-US" sz="3200" b="1">
                <a:solidFill>
                  <a:srgbClr val="3333CC"/>
                </a:solidFill>
                <a:effectLst>
                  <a:outerShdw blurRad="38100" dist="38100" dir="2700000" algn="tl">
                    <a:srgbClr val="C0C0C0"/>
                  </a:outerShdw>
                </a:effectLst>
                <a:latin typeface="Arial" panose="020b0604020202020204" pitchFamily="34" charset="0"/>
              </a:rPr>
              <a:t>正反结合</a:t>
            </a:r>
          </a:p>
        </p:txBody>
      </p:sp>
      <p:sp>
        <p:nvSpPr>
          <p:cNvPr id="130055" name="AutoShape 7"/>
          <p:cNvSpPr/>
          <p:nvPr/>
        </p:nvSpPr>
        <p:spPr bwMode="auto">
          <a:xfrm>
            <a:off x="7950835" y="1025049"/>
            <a:ext cx="304800" cy="1447800"/>
          </a:xfrm>
          <a:prstGeom prst="leftBrace">
            <a:avLst>
              <a:gd name="adj1" fmla="val 39583"/>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defPPr>
              <a:defRPr lang="zh-CN"/>
            </a:defPPr>
            <a:lvl1pPr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9pPr>
          </a:lstStyle>
          <a:p>
            <a:endParaRPr lang="zh-CN" altLang="zh-CN">
              <a:latin typeface="Arial" panose="020b0604020202020204" pitchFamily="34" charset="0"/>
            </a:endParaRPr>
          </a:p>
        </p:txBody>
      </p:sp>
      <p:sp>
        <p:nvSpPr>
          <p:cNvPr id="4" name="文本框 3"/>
          <p:cNvSpPr txBox="1"/>
          <p:nvPr/>
        </p:nvSpPr>
        <p:spPr>
          <a:xfrm>
            <a:off x="1751966" y="318294"/>
            <a:ext cx="2343380" cy="706755"/>
          </a:xfrm>
          <a:prstGeom prst="rect">
            <a:avLst/>
          </a:prstGeom>
          <a:solidFill>
            <a:srgbClr val="FFFF00"/>
          </a:solidFill>
        </p:spPr>
        <p:txBody>
          <a:bodyPr wrap="square" rtlCol="0">
            <a:spAutoFit/>
          </a:bodyPr>
          <a:lstStyle/>
          <a:p>
            <a:r>
              <a:rPr lang="zh-CN" altLang="en-US" sz="4000" b="1">
                <a:solidFill>
                  <a:srgbClr val="FF0000"/>
                </a:solidFill>
              </a:rPr>
              <a:t>答题思路</a:t>
            </a:r>
          </a:p>
        </p:txBody>
      </p:sp>
      <p:sp>
        <p:nvSpPr>
          <p:cNvPr id="2" name="左大括号 1">
            <a:extLst>
              <a:ext uri="{FF2B5EF4-FFF2-40B4-BE49-F238E27FC236}">
                <a16:creationId xmlns:a16="http://schemas.microsoft.com/office/drawing/2014/main" id="{7D447D15-0834-4EDB-A64C-FA703589FB31}"/>
              </a:ext>
            </a:extLst>
          </p:cNvPr>
          <p:cNvSpPr/>
          <p:nvPr/>
        </p:nvSpPr>
        <p:spPr>
          <a:xfrm>
            <a:off x="9167873" y="2848202"/>
            <a:ext cx="359923"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482135A-87F9-4E63-A9A8-5A5775244FB8}"/>
              </a:ext>
            </a:extLst>
          </p:cNvPr>
          <p:cNvSpPr txBox="1"/>
          <p:nvPr/>
        </p:nvSpPr>
        <p:spPr>
          <a:xfrm>
            <a:off x="9411035" y="2766793"/>
            <a:ext cx="2690173" cy="1077218"/>
          </a:xfrm>
          <a:prstGeom prst="rect">
            <a:avLst/>
          </a:prstGeom>
          <a:noFill/>
        </p:spPr>
        <p:txBody>
          <a:bodyPr wrap="square" rtlCol="0">
            <a:spAutoFit/>
          </a:bodyPr>
          <a:lstStyle/>
          <a:p>
            <a:r>
              <a:rPr lang="zh-CN" altLang="en-US" sz="3200" b="1">
                <a:solidFill>
                  <a:srgbClr val="3333CC"/>
                </a:solidFill>
                <a:effectLst>
                  <a:outerShdw blurRad="38100" dist="38100" dir="2700000" algn="tl">
                    <a:srgbClr val="C0C0C0"/>
                  </a:outerShdw>
                </a:effectLst>
                <a:latin typeface="Arial" panose="020b0604020202020204" pitchFamily="34" charset="0"/>
                <a:ea typeface="宋体" panose="02010600030101010101" pitchFamily="2" charset="-122"/>
              </a:rPr>
              <a:t>为什么（原因）</a:t>
            </a:r>
            <a:endParaRPr lang="en-US" altLang="zh-CN" sz="3200" b="1">
              <a:solidFill>
                <a:srgbClr val="3333CC"/>
              </a:solidFill>
              <a:effectLst>
                <a:outerShdw blurRad="38100" dist="38100" dir="2700000" algn="tl">
                  <a:srgbClr val="C0C0C0"/>
                </a:outerShdw>
              </a:effectLst>
              <a:latin typeface="Arial" panose="020b0604020202020204" pitchFamily="34" charset="0"/>
              <a:ea typeface="宋体" panose="02010600030101010101" pitchFamily="2" charset="-122"/>
            </a:endParaRPr>
          </a:p>
          <a:p>
            <a:r>
              <a:rPr lang="zh-CN" altLang="en-US" sz="3200" b="1">
                <a:solidFill>
                  <a:srgbClr val="3333CC"/>
                </a:solidFill>
                <a:effectLst>
                  <a:outerShdw blurRad="38100" dist="38100" dir="2700000" algn="tl">
                    <a:srgbClr val="C0C0C0"/>
                  </a:outerShdw>
                </a:effectLst>
                <a:latin typeface="Arial" panose="020b0604020202020204" pitchFamily="34" charset="0"/>
                <a:ea typeface="宋体" panose="02010600030101010101" pitchFamily="2" charset="-122"/>
              </a:rPr>
              <a:t>怎么样（影响）</a:t>
            </a:r>
            <a:endParaRPr lang="en-US" altLang="zh-CN" sz="3200" b="1">
              <a:solidFill>
                <a:srgbClr val="3333CC"/>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pic>
        <p:nvPicPr>
          <p:cNvPr id="10" name="图片 9">
            <a:extLst>
              <a:ext uri="{FF2B5EF4-FFF2-40B4-BE49-F238E27FC236}">
                <a16:creationId xmlns:a16="http://schemas.microsoft.com/office/drawing/2014/main" id="{BC6DA8FE-0452-4E52-A6DF-19329E856AB6}"/>
              </a:ext>
            </a:extLst>
          </p:cNvPr>
          <p:cNvPicPr>
            <a:picLocks noChangeAspect="1"/>
          </p:cNvPicPr>
          <p:nvPr/>
        </p:nvPicPr>
        <p:blipFill>
          <a:blip r:embed="rId2"/>
          <a:stretch>
            <a:fillRect/>
          </a:stretch>
        </p:blipFill>
        <p:spPr>
          <a:xfrm>
            <a:off x="-152400" y="14309"/>
            <a:ext cx="1784837" cy="3881120"/>
          </a:xfrm>
          <a:prstGeom prst="rect">
            <a:avLst/>
          </a:prstGeom>
        </p:spPr>
      </p:pic>
    </p:spTree>
    <p:extLst>
      <p:ext uri="{BB962C8B-B14F-4D97-AF65-F5344CB8AC3E}">
        <p14:creationId xmlns:p14="http://schemas.microsoft.com/office/powerpoint/2010/main" val="1436305808"/>
      </p:ext>
    </p:extLst>
  </p:cSld>
  <p:clrMapOvr>
    <a:masterClrMapping/>
  </p:clrMapOvr>
  <p:transition/>
  <p:timing/>
</p:sld>
</file>

<file path=ppt/tags/tag1.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174</Paragraphs>
  <Slides>23</Slides>
  <Notes>0</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23</vt:i4>
      </vt:variant>
    </vt:vector>
  </HeadingPairs>
  <TitlesOfParts>
    <vt:vector baseType="lpstr" size="42">
      <vt:lpstr>Arial</vt:lpstr>
      <vt:lpstr>Calibri</vt:lpstr>
      <vt:lpstr>华文仿宋</vt:lpstr>
      <vt:lpstr>微软雅黑</vt:lpstr>
      <vt:lpstr>华文新魏</vt:lpstr>
      <vt:lpstr>NEU-F5-S92</vt:lpstr>
      <vt:lpstr>方正书宋_GBK</vt:lpstr>
      <vt:lpstr>Times New Roman</vt:lpstr>
      <vt:lpstr>NEU-BZ-S92</vt:lpstr>
      <vt:lpstr>方正楷体_GBK</vt:lpstr>
      <vt:lpstr>PingFang SC</vt:lpstr>
      <vt:lpstr>Tahoma</vt:lpstr>
      <vt:lpstr>宋体</vt:lpstr>
      <vt:lpstr>黑体</vt:lpstr>
      <vt:lpstr>Time New Romans</vt:lpstr>
      <vt:lpstr>仿宋</vt:lpstr>
      <vt:lpstr>仿宋_GB2312</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点评</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2022-04-25T09:41:54.952</cp:lastPrinted>
  <dcterms:created xsi:type="dcterms:W3CDTF">2022-04-25T09:41:54Z</dcterms:created>
  <dcterms:modified xsi:type="dcterms:W3CDTF">2022-04-25T01:41:56Z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