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E8B78-E18F-4044-B01B-9D06A99EC79F}" type="datetimeFigureOut">
              <a:rPr lang="zh-CN" altLang="en-US" smtClean="0"/>
              <a:t>2018/11/19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C2F88-25AD-46FA-AC13-B7C732892A3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</a:rPr>
              <a:t>《</a:t>
            </a:r>
            <a:r>
              <a:rPr lang="zh-CN" altLang="en-US" sz="4800" b="1" dirty="0">
                <a:solidFill>
                  <a:srgbClr val="FF0000"/>
                </a:solidFill>
              </a:rPr>
              <a:t>六国论</a:t>
            </a:r>
            <a:r>
              <a:rPr lang="en-US" altLang="zh-CN" sz="4800" b="1" dirty="0">
                <a:solidFill>
                  <a:srgbClr val="FF0000"/>
                </a:solidFill>
              </a:rPr>
              <a:t>》</a:t>
            </a:r>
            <a:r>
              <a:rPr lang="zh-CN" altLang="en-US" sz="4800" b="1" dirty="0">
                <a:solidFill>
                  <a:srgbClr val="FF0000"/>
                </a:solidFill>
              </a:rPr>
              <a:t>文言知识点梳理</a:t>
            </a:r>
          </a:p>
        </p:txBody>
      </p:sp>
      <p:pic>
        <p:nvPicPr>
          <p:cNvPr id="4" name="图片 3" descr="f44d307589811bd000f3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501008"/>
            <a:ext cx="7920880" cy="2771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zh-CN" sz="4800" b="1" dirty="0">
                <a:solidFill>
                  <a:srgbClr val="FF0000"/>
                </a:solidFill>
              </a:rPr>
              <a:t>五、古今异义的</a:t>
            </a:r>
            <a:r>
              <a:rPr lang="zh-CN" altLang="zh-CN" sz="4800" b="1" dirty="0" smtClean="0">
                <a:solidFill>
                  <a:srgbClr val="FF0000"/>
                </a:solidFill>
              </a:rPr>
              <a:t>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0"/>
            <a:ext cx="8640960" cy="5256584"/>
          </a:xfrm>
          <a:ln>
            <a:solidFill>
              <a:srgbClr val="92D05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sz="2800" b="1" dirty="0" smtClean="0"/>
              <a:t>1</a:t>
            </a:r>
            <a:r>
              <a:rPr lang="zh-CN" altLang="zh-CN" sz="2800" b="1" dirty="0"/>
              <a:t>、其实：①古义：他实际上</a:t>
            </a:r>
            <a:r>
              <a:rPr lang="zh-CN" altLang="zh-CN" sz="2800" b="1" dirty="0" smtClean="0"/>
              <a:t>。</a:t>
            </a:r>
            <a:r>
              <a:rPr lang="en-US" altLang="zh-CN" sz="2800" b="1" dirty="0" smtClean="0"/>
              <a:t>②</a:t>
            </a:r>
            <a:r>
              <a:rPr lang="en-US" altLang="zh-CN" sz="2800" b="1" dirty="0"/>
              <a:t>今义：副词，表示所说的是实际情况</a:t>
            </a:r>
            <a:r>
              <a:rPr lang="en-US" altLang="zh-CN" sz="2800" b="1" dirty="0" smtClean="0"/>
              <a:t>。</a:t>
            </a:r>
            <a:r>
              <a:rPr lang="en-US" altLang="zh-CN" sz="2800" b="1" dirty="0"/>
              <a:t>　　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/>
              <a:t>2</a:t>
            </a:r>
            <a:r>
              <a:rPr lang="zh-CN" altLang="zh-CN" sz="2800" b="1" dirty="0"/>
              <a:t>、祖父：①古义：祖辈父辈</a:t>
            </a:r>
            <a:r>
              <a:rPr lang="zh-CN" altLang="zh-CN" sz="2800" b="1" dirty="0" smtClean="0"/>
              <a:t>。</a:t>
            </a:r>
            <a:r>
              <a:rPr lang="en-US" altLang="zh-CN" sz="2800" b="1" dirty="0" smtClean="0"/>
              <a:t>②</a:t>
            </a:r>
            <a:r>
              <a:rPr lang="en-US" altLang="zh-CN" sz="2800" b="1" dirty="0"/>
              <a:t>今义：爷爷</a:t>
            </a:r>
            <a:r>
              <a:rPr lang="en-US" altLang="zh-CN" sz="2800" b="1" dirty="0" smtClean="0"/>
              <a:t>。</a:t>
            </a:r>
            <a:r>
              <a:rPr lang="en-US" altLang="zh-CN" sz="2800" b="1" dirty="0"/>
              <a:t>　　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/>
              <a:t>3</a:t>
            </a:r>
            <a:r>
              <a:rPr lang="zh-CN" altLang="zh-CN" sz="2800" b="1" dirty="0"/>
              <a:t>、至于：①古义：以致，以至于</a:t>
            </a:r>
            <a:r>
              <a:rPr lang="zh-CN" altLang="zh-CN" sz="2800" b="1" dirty="0" smtClean="0"/>
              <a:t>。</a:t>
            </a:r>
            <a:r>
              <a:rPr lang="en-US" altLang="zh-CN" sz="2800" b="1" dirty="0" smtClean="0"/>
              <a:t>②</a:t>
            </a:r>
            <a:r>
              <a:rPr lang="en-US" altLang="zh-CN" sz="2800" b="1" dirty="0"/>
              <a:t>今义：表示另提一事</a:t>
            </a:r>
            <a:r>
              <a:rPr lang="en-US" altLang="zh-CN" sz="2800" b="1" dirty="0" smtClean="0"/>
              <a:t>。</a:t>
            </a:r>
            <a:r>
              <a:rPr lang="en-US" altLang="zh-CN" sz="2800" b="1" dirty="0"/>
              <a:t>　　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/>
              <a:t>4</a:t>
            </a:r>
            <a:r>
              <a:rPr lang="zh-CN" altLang="zh-CN" sz="2800" b="1" dirty="0"/>
              <a:t>、智力：①古义：智谋，力量</a:t>
            </a:r>
            <a:r>
              <a:rPr lang="zh-CN" altLang="zh-CN" sz="2800" b="1" dirty="0" smtClean="0"/>
              <a:t>。</a:t>
            </a:r>
            <a:r>
              <a:rPr lang="en-US" altLang="zh-CN" sz="2800" b="1" dirty="0" smtClean="0"/>
              <a:t>②</a:t>
            </a:r>
            <a:r>
              <a:rPr lang="en-US" altLang="zh-CN" sz="2800" b="1" dirty="0"/>
              <a:t>今义：指人理解并解决问题的能力</a:t>
            </a:r>
            <a:r>
              <a:rPr lang="en-US" altLang="zh-CN" sz="2800" b="1" dirty="0" smtClean="0"/>
              <a:t>。</a:t>
            </a:r>
            <a:r>
              <a:rPr lang="en-US" altLang="zh-CN" sz="2800" b="1" dirty="0"/>
              <a:t>　　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/>
              <a:t>5</a:t>
            </a:r>
            <a:r>
              <a:rPr lang="zh-CN" altLang="zh-CN" sz="2800" b="1" dirty="0"/>
              <a:t>、可以：①古义：可以凭借</a:t>
            </a:r>
            <a:r>
              <a:rPr lang="zh-CN" altLang="zh-CN" sz="2800" b="1" dirty="0" smtClean="0"/>
              <a:t>。</a:t>
            </a:r>
            <a:r>
              <a:rPr lang="en-US" altLang="zh-CN" sz="2800" b="1" dirty="0" smtClean="0"/>
              <a:t>②</a:t>
            </a:r>
            <a:r>
              <a:rPr lang="en-US" altLang="zh-CN" sz="2800" b="1" dirty="0"/>
              <a:t>今义：表示可能、能够或许可</a:t>
            </a:r>
            <a:r>
              <a:rPr lang="en-US" altLang="zh-CN" sz="2800" b="1" dirty="0" smtClean="0"/>
              <a:t>。</a:t>
            </a:r>
            <a:r>
              <a:rPr lang="en-US" altLang="zh-CN" sz="2800" b="1" dirty="0"/>
              <a:t>　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/>
              <a:t>6</a:t>
            </a:r>
            <a:r>
              <a:rPr lang="zh-CN" altLang="zh-CN" sz="2800" b="1" dirty="0"/>
              <a:t>、故事：①古义：旧事，前例</a:t>
            </a:r>
            <a:r>
              <a:rPr lang="zh-CN" altLang="zh-CN" sz="2800" b="1" dirty="0" smtClean="0"/>
              <a:t>。</a:t>
            </a:r>
            <a:r>
              <a:rPr lang="en-US" altLang="zh-CN" sz="2800" b="1" dirty="0" smtClean="0"/>
              <a:t>②</a:t>
            </a:r>
            <a:r>
              <a:rPr lang="en-US" altLang="zh-CN" sz="2800" b="1" dirty="0"/>
              <a:t>今义：用来讲述的真实或虚构的事。</a:t>
            </a:r>
            <a:br>
              <a:rPr lang="en-US" altLang="zh-CN" sz="2800" b="1" dirty="0"/>
            </a:br>
            <a:endParaRPr lang="zh-CN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6000" b="1" dirty="0" smtClean="0">
                <a:solidFill>
                  <a:srgbClr val="FF0000"/>
                </a:solidFill>
              </a:rPr>
              <a:t>六、句式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28800"/>
            <a:ext cx="8568952" cy="4525963"/>
          </a:xfrm>
          <a:ln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sz="4000" b="1" dirty="0"/>
              <a:t/>
            </a:r>
            <a:br>
              <a:rPr lang="en-US" altLang="zh-CN" sz="4000" b="1" dirty="0"/>
            </a:br>
            <a:r>
              <a:rPr lang="en-US" altLang="zh-CN" sz="4000" b="1" dirty="0" smtClean="0"/>
              <a:t>1</a:t>
            </a:r>
            <a:r>
              <a:rPr lang="zh-CN" altLang="zh-CN" sz="4000" b="1" dirty="0"/>
              <a:t>、举（之）以予人（省略句）</a:t>
            </a:r>
            <a:r>
              <a:rPr lang="en-US" altLang="zh-CN" sz="4000" b="1" dirty="0"/>
              <a:t/>
            </a:r>
            <a:br>
              <a:rPr lang="en-US" altLang="zh-CN" sz="4000" b="1" dirty="0"/>
            </a:br>
            <a:r>
              <a:rPr lang="en-US" altLang="zh-CN" sz="4000" b="1" dirty="0" smtClean="0"/>
              <a:t>2</a:t>
            </a:r>
            <a:r>
              <a:rPr lang="zh-CN" altLang="zh-CN" sz="4000" b="1" dirty="0"/>
              <a:t>、是故燕虽小国而后亡，斯用兵之效也（判断句）</a:t>
            </a:r>
            <a:r>
              <a:rPr lang="en-US" altLang="zh-CN" sz="4000" b="1" dirty="0"/>
              <a:t/>
            </a:r>
            <a:br>
              <a:rPr lang="en-US" altLang="zh-CN" sz="4000" b="1" dirty="0"/>
            </a:br>
            <a:r>
              <a:rPr lang="en-US" altLang="zh-CN" sz="4000" b="1" dirty="0" smtClean="0"/>
              <a:t>3</a:t>
            </a:r>
            <a:r>
              <a:rPr lang="zh-CN" altLang="zh-CN" sz="4000" b="1" dirty="0"/>
              <a:t>、赵尝五战于秦（介宾结构后置）</a:t>
            </a:r>
            <a:r>
              <a:rPr lang="en-US" altLang="zh-CN" sz="4000" b="1" dirty="0"/>
              <a:t/>
            </a:r>
            <a:br>
              <a:rPr lang="en-US" altLang="zh-CN" sz="4000" b="1" dirty="0"/>
            </a:br>
            <a:r>
              <a:rPr lang="en-US" altLang="zh-CN" sz="4000" b="1" dirty="0" smtClean="0"/>
              <a:t>4</a:t>
            </a:r>
            <a:r>
              <a:rPr lang="zh-CN" altLang="zh-CN" sz="4000" b="1" dirty="0"/>
              <a:t>、而为秦人积威之所劫（被动句</a:t>
            </a:r>
            <a:r>
              <a:rPr lang="zh-CN" altLang="zh-CN" sz="4000" b="1" dirty="0" smtClean="0"/>
              <a:t>）</a:t>
            </a:r>
            <a:endParaRPr lang="en-US" altLang="zh-CN" sz="4000" b="1" dirty="0" smtClean="0"/>
          </a:p>
          <a:p>
            <a:pPr>
              <a:buNone/>
            </a:pPr>
            <a:r>
              <a:rPr lang="en-US" altLang="zh-CN" sz="4000" b="1" dirty="0" smtClean="0"/>
              <a:t>    5</a:t>
            </a:r>
            <a:r>
              <a:rPr lang="zh-CN" altLang="en-US" sz="4000" b="1" dirty="0" smtClean="0"/>
              <a:t>、</a:t>
            </a:r>
            <a:r>
              <a:rPr lang="zh-CN" altLang="en-US" sz="4000" b="1" dirty="0"/>
              <a:t>洎牧以谗诛  被动句</a:t>
            </a:r>
            <a:r>
              <a:rPr lang="en-US" altLang="zh-CN" sz="4000" b="1" dirty="0"/>
              <a:t/>
            </a:r>
            <a:br>
              <a:rPr lang="en-US" altLang="zh-CN" sz="4000" b="1" dirty="0"/>
            </a:br>
            <a:endParaRPr lang="zh-CN" altLang="en-US" sz="4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800" b="1" dirty="0">
                <a:solidFill>
                  <a:srgbClr val="FF0000"/>
                </a:solidFill>
              </a:rPr>
              <a:t>七、难句翻</a:t>
            </a:r>
            <a:r>
              <a:rPr lang="zh-CN" altLang="zh-CN" sz="4800" b="1" dirty="0" smtClean="0">
                <a:solidFill>
                  <a:srgbClr val="FF0000"/>
                </a:solidFill>
              </a:rPr>
              <a:t>译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824536"/>
          </a:xfrm>
          <a:ln>
            <a:solidFill>
              <a:srgbClr val="92D05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800" b="1" dirty="0"/>
              <a:t>1</a:t>
            </a:r>
            <a:r>
              <a:rPr lang="zh-CN" altLang="zh-CN" sz="2800" b="1" dirty="0"/>
              <a:t>、六国互丧，率赂秦耶？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en-US" altLang="zh-CN" sz="2800" b="1" dirty="0" smtClean="0"/>
              <a:t>译</a:t>
            </a:r>
            <a:r>
              <a:rPr lang="en-US" altLang="zh-CN" sz="2800" b="1" dirty="0"/>
              <a:t>：六国彼此都灭亡，全都是（因为）贿赂秦国吗</a:t>
            </a:r>
            <a:r>
              <a:rPr lang="en-US" altLang="zh-CN" sz="2800" b="1" dirty="0" smtClean="0"/>
              <a:t>？</a:t>
            </a:r>
          </a:p>
          <a:p>
            <a:pPr>
              <a:buNone/>
            </a:pPr>
            <a:r>
              <a:rPr lang="en-US" altLang="zh-CN" sz="2800" b="1" dirty="0" smtClean="0"/>
              <a:t>2</a:t>
            </a:r>
            <a:r>
              <a:rPr lang="zh-CN" altLang="zh-CN" sz="2800" b="1" dirty="0"/>
              <a:t>、不赂者以赂者丧。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en-US" altLang="zh-CN" sz="2800" b="1" dirty="0" smtClean="0"/>
              <a:t>译</a:t>
            </a:r>
            <a:r>
              <a:rPr lang="en-US" altLang="zh-CN" sz="2800" b="1" dirty="0"/>
              <a:t>：没有贿赂秦国的国家因为贿赂秦国的国家而灭亡</a:t>
            </a:r>
            <a:r>
              <a:rPr lang="en-US" altLang="zh-CN" sz="2800" b="1" dirty="0" smtClean="0"/>
              <a:t>。</a:t>
            </a:r>
            <a:r>
              <a:rPr lang="en-US" altLang="zh-CN" sz="2800" b="1" dirty="0"/>
              <a:t>　　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/>
              <a:t>3</a:t>
            </a:r>
            <a:r>
              <a:rPr lang="zh-CN" altLang="zh-CN" sz="2800" b="1" dirty="0"/>
              <a:t>、奉之弥繁，侵之愈急。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en-US" altLang="zh-CN" sz="2800" b="1" dirty="0" smtClean="0"/>
              <a:t>译</a:t>
            </a:r>
            <a:r>
              <a:rPr lang="en-US" altLang="zh-CN" sz="2800" b="1" dirty="0"/>
              <a:t>：送给他越多，侵犯他们就越厉害</a:t>
            </a:r>
            <a:r>
              <a:rPr lang="en-US" altLang="zh-CN" sz="2800" b="1" dirty="0" smtClean="0"/>
              <a:t>。</a:t>
            </a:r>
            <a:r>
              <a:rPr lang="en-US" altLang="zh-CN" sz="2800" b="1" dirty="0"/>
              <a:t>　　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b="1" dirty="0" smtClean="0"/>
              <a:t>4</a:t>
            </a:r>
            <a:r>
              <a:rPr lang="zh-CN" altLang="zh-CN" sz="2800" b="1" dirty="0"/>
              <a:t>、至于颠覆，理固宜然。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en-US" altLang="zh-CN" sz="2800" b="1" dirty="0" smtClean="0"/>
              <a:t>译</a:t>
            </a:r>
            <a:r>
              <a:rPr lang="en-US" altLang="zh-CN" sz="2800" b="1" dirty="0"/>
              <a:t>：以致六国终于灭亡，从道理上说本来应该这样。</a:t>
            </a:r>
            <a:br>
              <a:rPr lang="en-US" altLang="zh-CN" sz="2800" b="1" dirty="0"/>
            </a:br>
            <a:endParaRPr lang="zh-CN" alt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476672"/>
            <a:ext cx="8712968" cy="6192688"/>
          </a:xfrm>
          <a:ln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b="1" dirty="0"/>
              <a:t>5</a:t>
            </a:r>
            <a:r>
              <a:rPr lang="zh-CN" altLang="zh-CN" b="1" dirty="0"/>
              <a:t>、至丹以荆卿为计，始速祸焉。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　　译：等到燕太子丹用荆卿作为计策，才招致祸患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6</a:t>
            </a:r>
            <a:r>
              <a:rPr lang="zh-CN" altLang="zh-CN" b="1" dirty="0"/>
              <a:t>、洎牧以谗诛。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　　译：等到李牧因为受诬陷而被杀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7</a:t>
            </a:r>
            <a:r>
              <a:rPr lang="zh-CN" altLang="zh-CN" b="1" dirty="0"/>
              <a:t>、则胜负之数，存亡之理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　　译：那么胜败存亡的命运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8</a:t>
            </a:r>
            <a:r>
              <a:rPr lang="zh-CN" altLang="zh-CN" b="1" dirty="0"/>
              <a:t>、而为秦人积威之所劫。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　　译：但被秦人积久而成的威势所胁迫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9</a:t>
            </a:r>
            <a:r>
              <a:rPr lang="zh-CN" altLang="zh-CN" b="1" dirty="0"/>
              <a:t>、为国者无使为积威之所劫哉！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　　译：治理国家的人不要被别人积久而成的威势所胁迫呀！ 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40768"/>
            <a:ext cx="8424936" cy="4525963"/>
          </a:xfrm>
          <a:ln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b="1" dirty="0" smtClean="0"/>
              <a:t>①</a:t>
            </a:r>
            <a:r>
              <a:rPr lang="zh-CN" altLang="en-US" b="1" dirty="0"/>
              <a:t>不赂者以赂者丧            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②</a:t>
            </a:r>
            <a:r>
              <a:rPr lang="zh-CN" altLang="en-US" b="1" dirty="0"/>
              <a:t>秦以攻取之外  </a:t>
            </a:r>
            <a:endParaRPr lang="zh-CN" altLang="en-US" dirty="0"/>
          </a:p>
          <a:p>
            <a:pPr>
              <a:buNone/>
            </a:pPr>
            <a:r>
              <a:rPr lang="zh-CN" altLang="en-US" b="1" dirty="0"/>
              <a:t>③斩荆棘，以有尺寸之地        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④</a:t>
            </a:r>
            <a:r>
              <a:rPr lang="zh-CN" altLang="en-US" b="1" dirty="0"/>
              <a:t>子孙视之不甚惜，举以予人    </a:t>
            </a:r>
            <a:endParaRPr lang="zh-CN" altLang="en-US" dirty="0"/>
          </a:p>
          <a:p>
            <a:pPr>
              <a:buNone/>
            </a:pPr>
            <a:r>
              <a:rPr lang="zh-CN" altLang="en-US" b="1" dirty="0"/>
              <a:t>⑤以地事秦，犹抱薪救火         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⑥</a:t>
            </a:r>
            <a:r>
              <a:rPr lang="zh-CN" altLang="en-US" b="1" dirty="0"/>
              <a:t>至丹以荆卿为计，始速祸焉   </a:t>
            </a:r>
            <a:endParaRPr lang="zh-CN" altLang="en-US" dirty="0"/>
          </a:p>
          <a:p>
            <a:pPr>
              <a:buNone/>
            </a:pPr>
            <a:r>
              <a:rPr lang="zh-CN" altLang="en-US" b="1" dirty="0"/>
              <a:t>⑦洎牧以谗诛               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⑧</a:t>
            </a:r>
            <a:r>
              <a:rPr lang="zh-CN" altLang="en-US" b="1" dirty="0"/>
              <a:t>以赂秦之地封天下之谋臣   用</a:t>
            </a:r>
            <a:endParaRPr lang="zh-CN" altLang="en-US" dirty="0"/>
          </a:p>
          <a:p>
            <a:pPr>
              <a:buNone/>
            </a:pPr>
            <a:r>
              <a:rPr lang="zh-CN" altLang="en-US" b="1" dirty="0"/>
              <a:t>⑨苟以天下之大，而从六国破亡之故事   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5536" y="116632"/>
            <a:ext cx="568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以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专题训练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134076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介词  表原因，因为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1920" y="1700808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介词     凭借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220486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连词   表目的    才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263691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介词  省略宾语之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314096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介词   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6096" y="3573016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介词   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848" y="400506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介词  表原因，因为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24128" y="450912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介词   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04248" y="5013176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介词     凭借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1" grpId="1"/>
      <p:bldP spid="12" grpId="0"/>
      <p:bldP spid="13" grpId="0"/>
      <p:bldP spid="13" grpId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一、掌握下列重点词</a:t>
            </a:r>
            <a:r>
              <a:rPr lang="zh-CN" altLang="zh-CN" b="1" dirty="0" smtClean="0">
                <a:solidFill>
                  <a:srgbClr val="FF0000"/>
                </a:solidFill>
              </a:rPr>
              <a:t>语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28800"/>
            <a:ext cx="8712968" cy="4525963"/>
          </a:xfrm>
          <a:ln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dirty="0" smtClean="0"/>
              <a:t>    1</a:t>
            </a:r>
            <a:r>
              <a:rPr lang="zh-CN" altLang="zh-CN" b="1" dirty="0"/>
              <a:t>、率：六国互丧，率赂秦耶？（全都，一</a:t>
            </a:r>
            <a:r>
              <a:rPr lang="zh-CN" altLang="zh-CN" b="1" dirty="0" smtClean="0"/>
              <a:t>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  2</a:t>
            </a:r>
            <a:r>
              <a:rPr lang="zh-CN" altLang="zh-CN" b="1" dirty="0"/>
              <a:t>、以：不赂者以赂者丧（因为）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3</a:t>
            </a:r>
            <a:r>
              <a:rPr lang="zh-CN" altLang="zh-CN" b="1" dirty="0"/>
              <a:t>、盖：盖失强援，不能独完（因为）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4</a:t>
            </a:r>
            <a:r>
              <a:rPr lang="zh-CN" altLang="zh-CN" b="1" dirty="0"/>
              <a:t>、固：固不在战矣（当然）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5</a:t>
            </a:r>
            <a:r>
              <a:rPr lang="zh-CN" altLang="zh-CN" b="1" dirty="0"/>
              <a:t>、举：举以予人（拿）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6</a:t>
            </a:r>
            <a:r>
              <a:rPr lang="zh-CN" altLang="zh-CN" b="1" dirty="0"/>
              <a:t>、然则：然则诸侯之地有限（既然如此，那么……）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4320480"/>
          </a:xfrm>
          <a:ln>
            <a:solidFill>
              <a:srgbClr val="92D050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b="1" dirty="0" smtClean="0"/>
              <a:t>    7</a:t>
            </a:r>
            <a:r>
              <a:rPr lang="zh-CN" altLang="zh-CN" b="1" dirty="0"/>
              <a:t>、判：故不战而强弱胜负已判矣（确定，断定）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8</a:t>
            </a:r>
            <a:r>
              <a:rPr lang="zh-CN" altLang="zh-CN" b="1" dirty="0"/>
              <a:t>、固：至于颠覆，理固宜然（本来）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9</a:t>
            </a:r>
            <a:r>
              <a:rPr lang="zh-CN" altLang="zh-CN" b="1" dirty="0"/>
              <a:t>、得：此言得之（对）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10</a:t>
            </a:r>
            <a:r>
              <a:rPr lang="zh-CN" altLang="zh-CN" b="1" dirty="0"/>
              <a:t>、迁：终继五国迁灭（改变）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11</a:t>
            </a:r>
            <a:r>
              <a:rPr lang="zh-CN" altLang="zh-CN" b="1" dirty="0"/>
              <a:t>、与：与嬴而不助五国也（结交）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 smtClean="0"/>
              <a:t>12</a:t>
            </a:r>
            <a:r>
              <a:rPr lang="zh-CN" altLang="zh-CN" b="1" dirty="0"/>
              <a:t>、既：五国既丧，齐亦不免矣（已经</a:t>
            </a:r>
            <a:r>
              <a:rPr lang="zh-CN" altLang="zh-CN" b="1" dirty="0" smtClean="0"/>
              <a:t>）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13</a:t>
            </a:r>
            <a:r>
              <a:rPr lang="zh-CN" altLang="zh-CN" b="1" dirty="0"/>
              <a:t>、以、为、速：至丹以荆卿为计，始速祸焉（用，作为，招致）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一、掌握下列重点词</a:t>
            </a:r>
            <a:r>
              <a:rPr lang="zh-CN" altLang="zh-CN" b="1" dirty="0" smtClean="0">
                <a:solidFill>
                  <a:srgbClr val="FF0000"/>
                </a:solidFill>
              </a:rPr>
              <a:t>语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5040560"/>
          </a:xfrm>
          <a:ln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b="1" dirty="0"/>
              <a:t>14</a:t>
            </a:r>
            <a:r>
              <a:rPr lang="zh-CN" altLang="zh-CN" b="1" dirty="0"/>
              <a:t>、再：后秦击赵者再（两次</a:t>
            </a:r>
            <a:r>
              <a:rPr lang="zh-CN" altLang="zh-CN" b="1" dirty="0" smtClean="0"/>
              <a:t>）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15</a:t>
            </a:r>
            <a:r>
              <a:rPr lang="zh-CN" altLang="zh-CN" b="1" dirty="0"/>
              <a:t>、洎、以：洎牧以谗诛（及，等到；因为</a:t>
            </a:r>
            <a:r>
              <a:rPr lang="zh-CN" altLang="zh-CN" b="1" dirty="0" smtClean="0"/>
              <a:t>）</a:t>
            </a:r>
            <a:r>
              <a:rPr lang="zh-CN" altLang="zh-CN" b="1" dirty="0"/>
              <a:t>　　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16</a:t>
            </a:r>
            <a:r>
              <a:rPr lang="zh-CN" altLang="zh-CN" b="1" dirty="0"/>
              <a:t>、诚：可谓智力孤危，战败而亡，诚不得已（实在）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　　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17</a:t>
            </a:r>
            <a:r>
              <a:rPr lang="zh-CN" altLang="zh-CN" b="1" dirty="0"/>
              <a:t>、向使：向使三国各爱其地（假如）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　　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18</a:t>
            </a:r>
            <a:r>
              <a:rPr lang="zh-CN" altLang="zh-CN" b="1" dirty="0"/>
              <a:t>、数、理：则胜负之数，存亡之理，当与秦相较（天数，命运）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　　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19</a:t>
            </a:r>
            <a:r>
              <a:rPr lang="zh-CN" altLang="zh-CN" b="1" dirty="0"/>
              <a:t>、为、为：为国者无使为积威之所劫哉（治理，被）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zh-CN" altLang="zh-CN" b="1" dirty="0"/>
              <a:t>　　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20</a:t>
            </a:r>
            <a:r>
              <a:rPr lang="zh-CN" altLang="zh-CN" b="1" dirty="0"/>
              <a:t>、苟、从：苟以天下之大，而从六国破亡之故事（如果，跟随） 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一、掌握下列重点词</a:t>
            </a:r>
            <a:r>
              <a:rPr lang="zh-CN" altLang="zh-CN" b="1" dirty="0" smtClean="0">
                <a:solidFill>
                  <a:srgbClr val="FF0000"/>
                </a:solidFill>
              </a:rPr>
              <a:t>语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 smtClean="0"/>
              <a:t>【补充】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2420888"/>
            <a:ext cx="8661648" cy="3168352"/>
          </a:xfrm>
          <a:ln>
            <a:solidFill>
              <a:srgbClr val="92D050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zh-CN" altLang="zh-CN" sz="2800" b="1" dirty="0" smtClean="0"/>
              <a:t>②</a:t>
            </a:r>
            <a:r>
              <a:rPr lang="zh-CN" altLang="zh-CN" sz="2800" b="1" dirty="0"/>
              <a:t>思厥先祖父</a:t>
            </a:r>
            <a:r>
              <a:rPr lang="en-US" altLang="zh-CN" sz="2800" b="1" dirty="0"/>
              <a:t>          </a:t>
            </a:r>
            <a:r>
              <a:rPr lang="en-US" altLang="zh-CN" sz="2800" b="1" dirty="0" smtClean="0"/>
              <a:t>厥</a:t>
            </a:r>
            <a:r>
              <a:rPr lang="en-US" altLang="zh-CN" sz="2800" b="1" dirty="0"/>
              <a:t>：代词，其，他的，他们的</a:t>
            </a:r>
            <a:endParaRPr lang="zh-CN" altLang="zh-CN" sz="2800" b="1" dirty="0"/>
          </a:p>
          <a:p>
            <a:pPr>
              <a:buNone/>
            </a:pPr>
            <a:r>
              <a:rPr lang="zh-CN" altLang="zh-CN" sz="2800" b="1" dirty="0"/>
              <a:t>③暴霜露，斩荆棘</a:t>
            </a:r>
            <a:r>
              <a:rPr lang="en-US" altLang="zh-CN" sz="2800" b="1" dirty="0"/>
              <a:t>                      暴</a:t>
            </a:r>
            <a:r>
              <a:rPr lang="zh-CN" altLang="zh-CN" sz="2800" b="1" dirty="0"/>
              <a:t>（</a:t>
            </a:r>
            <a:r>
              <a:rPr lang="en-US" altLang="zh-CN" sz="2800" b="1" dirty="0"/>
              <a:t>pù</a:t>
            </a:r>
            <a:r>
              <a:rPr lang="zh-CN" altLang="zh-CN" sz="2800" b="1" dirty="0"/>
              <a:t>）：暴露、冒着</a:t>
            </a:r>
          </a:p>
          <a:p>
            <a:pPr>
              <a:buNone/>
            </a:pPr>
            <a:r>
              <a:rPr lang="zh-CN" altLang="zh-CN" sz="2800" b="1" dirty="0" smtClean="0"/>
              <a:t>⑤</a:t>
            </a:r>
            <a:r>
              <a:rPr lang="zh-CN" altLang="zh-CN" sz="2800" b="1" dirty="0"/>
              <a:t>与嬴而不助五国也</a:t>
            </a:r>
            <a:r>
              <a:rPr lang="en-US" altLang="zh-CN" sz="2800" b="1" dirty="0"/>
              <a:t>                 与：依附、亲近</a:t>
            </a:r>
            <a:endParaRPr lang="zh-CN" altLang="zh-CN" sz="2800" b="1" dirty="0"/>
          </a:p>
          <a:p>
            <a:pPr>
              <a:buNone/>
            </a:pPr>
            <a:r>
              <a:rPr lang="zh-CN" altLang="zh-CN" sz="2800" b="1" dirty="0"/>
              <a:t>⑥始速祸焉</a:t>
            </a:r>
            <a:r>
              <a:rPr lang="en-US" altLang="zh-CN" sz="2800" b="1" dirty="0"/>
              <a:t>                                 速：招致</a:t>
            </a:r>
            <a:endParaRPr lang="zh-CN" altLang="zh-CN" sz="2800" b="1" dirty="0"/>
          </a:p>
          <a:p>
            <a:pPr>
              <a:buNone/>
            </a:pPr>
            <a:r>
              <a:rPr lang="zh-CN" altLang="zh-CN" sz="2800" b="1" dirty="0" smtClean="0"/>
              <a:t>⑧</a:t>
            </a:r>
            <a:r>
              <a:rPr lang="zh-CN" altLang="zh-CN" sz="2800" b="1" dirty="0"/>
              <a:t>当与秦相较，或未易量</a:t>
            </a:r>
            <a:r>
              <a:rPr lang="en-US" altLang="zh-CN" sz="2800" b="1" dirty="0"/>
              <a:t>         当：通“倘”，倘若、如果</a:t>
            </a:r>
            <a:br>
              <a:rPr lang="en-US" altLang="zh-CN" sz="2800" b="1" dirty="0"/>
            </a:br>
            <a:endParaRPr lang="zh-CN" altLang="en-US" sz="2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二、通假字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204864"/>
            <a:ext cx="8568952" cy="3949899"/>
          </a:xfrm>
          <a:ln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4000" b="1" dirty="0"/>
              <a:t/>
            </a:r>
            <a:br>
              <a:rPr lang="en-US" altLang="zh-CN" sz="4000" b="1" dirty="0"/>
            </a:br>
            <a:r>
              <a:rPr lang="en-US" altLang="zh-CN" sz="4000" b="1" dirty="0" smtClean="0"/>
              <a:t>1</a:t>
            </a:r>
            <a:r>
              <a:rPr lang="zh-CN" altLang="zh-CN" sz="4000" b="1" dirty="0"/>
              <a:t>、暴霜露（通</a:t>
            </a:r>
            <a:r>
              <a:rPr lang="en-US" altLang="zh-CN" sz="4000" b="1" dirty="0"/>
              <a:t>"</a:t>
            </a:r>
            <a:r>
              <a:rPr lang="zh-CN" altLang="zh-CN" sz="4000" b="1" dirty="0"/>
              <a:t>曝</a:t>
            </a:r>
            <a:r>
              <a:rPr lang="en-US" altLang="zh-CN" sz="4000" b="1" dirty="0"/>
              <a:t>"</a:t>
            </a:r>
            <a:r>
              <a:rPr lang="zh-CN" altLang="zh-CN" sz="4000" b="1" dirty="0"/>
              <a:t>）</a:t>
            </a:r>
            <a:r>
              <a:rPr lang="en-US" altLang="zh-CN" sz="4000" b="1" dirty="0"/>
              <a:t/>
            </a:r>
            <a:br>
              <a:rPr lang="en-US" altLang="zh-CN" sz="4000" b="1" dirty="0"/>
            </a:br>
            <a:r>
              <a:rPr lang="en-US" altLang="zh-CN" sz="4000" b="1" dirty="0" smtClean="0"/>
              <a:t>2</a:t>
            </a:r>
            <a:r>
              <a:rPr lang="zh-CN" altLang="zh-CN" sz="4000" b="1" dirty="0"/>
              <a:t>、暴秦之欲无厌（通</a:t>
            </a:r>
            <a:r>
              <a:rPr lang="en-US" altLang="zh-CN" sz="4000" b="1" dirty="0"/>
              <a:t>"</a:t>
            </a:r>
            <a:r>
              <a:rPr lang="zh-CN" altLang="zh-CN" sz="4000" b="1" dirty="0"/>
              <a:t>餍</a:t>
            </a:r>
            <a:r>
              <a:rPr lang="en-US" altLang="zh-CN" sz="4000" b="1" dirty="0"/>
              <a:t>"</a:t>
            </a:r>
            <a:r>
              <a:rPr lang="zh-CN" altLang="zh-CN" sz="4000" b="1" dirty="0"/>
              <a:t>，满足）</a:t>
            </a:r>
            <a:r>
              <a:rPr lang="en-US" altLang="zh-CN" sz="4000" b="1" dirty="0"/>
              <a:t/>
            </a:r>
            <a:br>
              <a:rPr lang="en-US" altLang="zh-CN" sz="4000" b="1" dirty="0"/>
            </a:br>
            <a:r>
              <a:rPr lang="en-US" altLang="zh-CN" sz="4000" b="1" dirty="0" smtClean="0"/>
              <a:t>3</a:t>
            </a:r>
            <a:r>
              <a:rPr lang="zh-CN" altLang="zh-CN" sz="4000" b="1" dirty="0"/>
              <a:t>、当与秦相较（通</a:t>
            </a:r>
            <a:r>
              <a:rPr lang="en-US" altLang="zh-CN" sz="4000" b="1" dirty="0"/>
              <a:t>"</a:t>
            </a:r>
            <a:r>
              <a:rPr lang="zh-CN" altLang="zh-CN" sz="4000" b="1" dirty="0"/>
              <a:t>倘</a:t>
            </a:r>
            <a:r>
              <a:rPr lang="en-US" altLang="zh-CN" sz="4000" b="1" dirty="0"/>
              <a:t>"</a:t>
            </a:r>
            <a:r>
              <a:rPr lang="zh-CN" altLang="zh-CN" sz="4000" b="1" dirty="0"/>
              <a:t>，如果）</a:t>
            </a:r>
            <a:r>
              <a:rPr lang="en-US" altLang="zh-CN" sz="4000" b="1" dirty="0"/>
              <a:t/>
            </a:r>
            <a:br>
              <a:rPr lang="en-US" altLang="zh-CN" sz="4000" b="1" dirty="0"/>
            </a:br>
            <a:endParaRPr lang="zh-CN" altLang="en-US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5400" b="1" dirty="0">
                <a:solidFill>
                  <a:srgbClr val="FF0000"/>
                </a:solidFill>
              </a:rPr>
              <a:t>三、一词多</a:t>
            </a:r>
            <a:r>
              <a:rPr lang="zh-CN" altLang="zh-CN" sz="5400" b="1" dirty="0" smtClean="0">
                <a:solidFill>
                  <a:srgbClr val="FF0000"/>
                </a:solidFill>
              </a:rPr>
              <a:t>义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700808"/>
            <a:ext cx="8640960" cy="4525963"/>
          </a:xfrm>
          <a:ln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en-US" altLang="zh-CN" b="1" dirty="0"/>
              <a:t>1</a:t>
            </a:r>
            <a:r>
              <a:rPr lang="zh-CN" altLang="zh-CN" b="1" dirty="0"/>
              <a:t>、非：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/>
              <a:t>　　①六国破灭，非兵不利，战不善，弊在赂秦（不是）</a:t>
            </a:r>
            <a:br>
              <a:rPr lang="en-US" altLang="zh-CN" b="1" dirty="0"/>
            </a:br>
            <a:r>
              <a:rPr lang="en-US" altLang="zh-CN" b="1" dirty="0"/>
              <a:t>　　②实迷途其未远，觉今是而昨非（不对）</a:t>
            </a:r>
            <a:br>
              <a:rPr lang="en-US" altLang="zh-CN" b="1" dirty="0"/>
            </a:br>
            <a:r>
              <a:rPr lang="en-US" altLang="zh-CN" b="1" dirty="0"/>
              <a:t>　　③才能不及中人，非有仲尼、墨翟之贤（没）</a:t>
            </a:r>
            <a:br>
              <a:rPr lang="en-US" altLang="zh-CN" b="1" dirty="0"/>
            </a:br>
            <a:r>
              <a:rPr lang="en-US" altLang="zh-CN" b="1" dirty="0"/>
              <a:t>　　④谪戍之众，非抗于九国之师也（不能）</a:t>
            </a:r>
            <a:br>
              <a:rPr lang="en-US" altLang="zh-CN" b="1" dirty="0"/>
            </a:br>
            <a:r>
              <a:rPr lang="en-US" altLang="zh-CN" b="1" dirty="0"/>
              <a:t>　　</a:t>
            </a:r>
            <a:endParaRPr lang="en-US" altLang="zh-CN" b="1" dirty="0" smtClean="0"/>
          </a:p>
          <a:p>
            <a:r>
              <a:rPr lang="en-US" altLang="zh-CN" b="1" dirty="0" smtClean="0"/>
              <a:t>2</a:t>
            </a:r>
            <a:r>
              <a:rPr lang="zh-CN" altLang="zh-CN" b="1" dirty="0"/>
              <a:t>、或：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/>
              <a:t>　　①或曰：六国互丧，率赂秦耶（有人）</a:t>
            </a:r>
            <a:br>
              <a:rPr lang="en-US" altLang="zh-CN" b="1" dirty="0"/>
            </a:br>
            <a:r>
              <a:rPr lang="en-US" altLang="zh-CN" b="1" dirty="0"/>
              <a:t>　　②马之千里者，一食或尽粟一石（有时）</a:t>
            </a:r>
            <a:br>
              <a:rPr lang="en-US" altLang="zh-CN" b="1" dirty="0"/>
            </a:br>
            <a:r>
              <a:rPr lang="en-US" altLang="zh-CN" b="1" dirty="0"/>
              <a:t>　　③或以为死，或以为亡（有人）</a:t>
            </a:r>
            <a:br>
              <a:rPr lang="en-US" altLang="zh-CN" b="1" dirty="0"/>
            </a:br>
            <a:r>
              <a:rPr lang="en-US" altLang="zh-CN" b="1" dirty="0"/>
              <a:t>　　④则胜负之数，存亡之理，当与秦相较，或未易量（或许）</a:t>
            </a:r>
            <a:br>
              <a:rPr lang="en-US" altLang="zh-CN" b="1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404664"/>
            <a:ext cx="8640960" cy="6192688"/>
          </a:xfrm>
          <a:ln>
            <a:solidFill>
              <a:srgbClr val="92D050"/>
            </a:solidFill>
          </a:ln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zh-CN" b="1" dirty="0"/>
              <a:t>3</a:t>
            </a:r>
            <a:r>
              <a:rPr lang="zh-CN" altLang="zh-CN" b="1" dirty="0"/>
              <a:t>、得：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/>
              <a:t>　</a:t>
            </a:r>
            <a:r>
              <a:rPr lang="en-US" altLang="zh-CN" b="1" dirty="0" smtClean="0"/>
              <a:t>①</a:t>
            </a:r>
            <a:r>
              <a:rPr lang="en-US" altLang="zh-CN" b="1" dirty="0"/>
              <a:t>秦以攻取之外，小则获邑，大则得城（得到）</a:t>
            </a:r>
            <a:br>
              <a:rPr lang="en-US" altLang="zh-CN" b="1" dirty="0"/>
            </a:br>
            <a:r>
              <a:rPr lang="en-US" altLang="zh-CN" b="1" dirty="0"/>
              <a:t>　</a:t>
            </a:r>
            <a:r>
              <a:rPr lang="en-US" altLang="zh-CN" b="1" dirty="0" smtClean="0"/>
              <a:t>②</a:t>
            </a:r>
            <a:r>
              <a:rPr lang="en-US" altLang="zh-CN" b="1" dirty="0"/>
              <a:t>此得之（正确）</a:t>
            </a:r>
            <a:br>
              <a:rPr lang="en-US" altLang="zh-CN" b="1" dirty="0"/>
            </a:br>
            <a:r>
              <a:rPr lang="en-US" altLang="zh-CN" b="1" dirty="0"/>
              <a:t>　</a:t>
            </a:r>
            <a:r>
              <a:rPr lang="en-US" altLang="zh-CN" b="1" dirty="0" smtClean="0"/>
              <a:t>③</a:t>
            </a:r>
            <a:r>
              <a:rPr lang="en-US" altLang="zh-CN" b="1" dirty="0"/>
              <a:t>诚不得已（办法）</a:t>
            </a:r>
            <a:br>
              <a:rPr lang="en-US" altLang="zh-CN" b="1" dirty="0"/>
            </a:br>
            <a:r>
              <a:rPr lang="en-US" altLang="zh-CN" b="1" dirty="0"/>
              <a:t>　</a:t>
            </a:r>
            <a:r>
              <a:rPr lang="en-US" altLang="zh-CN" b="1" dirty="0" smtClean="0"/>
              <a:t>④</a:t>
            </a:r>
            <a:r>
              <a:rPr lang="en-US" altLang="zh-CN" b="1" dirty="0"/>
              <a:t>君为我呼入，吾得兄事之（必须，应该）</a:t>
            </a:r>
            <a:br>
              <a:rPr lang="en-US" altLang="zh-CN" b="1" dirty="0"/>
            </a:br>
            <a:r>
              <a:rPr lang="en-US" altLang="zh-CN" b="1" dirty="0"/>
              <a:t>　　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4</a:t>
            </a:r>
            <a:r>
              <a:rPr lang="zh-CN" altLang="zh-CN" b="1" dirty="0"/>
              <a:t>、相：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/>
              <a:t>　　①当与秦相较（指对方）</a:t>
            </a:r>
            <a:br>
              <a:rPr lang="en-US" altLang="zh-CN" b="1" dirty="0"/>
            </a:br>
            <a:r>
              <a:rPr lang="en-US" altLang="zh-CN" b="1" dirty="0"/>
              <a:t>　　②狼不敢前，眈眈相向（指对方）</a:t>
            </a:r>
            <a:br>
              <a:rPr lang="en-US" altLang="zh-CN" b="1" dirty="0"/>
            </a:br>
            <a:r>
              <a:rPr lang="en-US" altLang="zh-CN" b="1" dirty="0"/>
              <a:t>　　③王侯将相宁有种乎（相国</a:t>
            </a:r>
            <a:r>
              <a:rPr lang="en-US" altLang="zh-CN" b="1" dirty="0" smtClean="0"/>
              <a:t>）</a:t>
            </a:r>
          </a:p>
          <a:p>
            <a:pPr>
              <a:buNone/>
            </a:pPr>
            <a:r>
              <a:rPr lang="en-US" altLang="zh-CN" b="1" dirty="0"/>
              <a:t>5</a:t>
            </a:r>
            <a:r>
              <a:rPr lang="zh-CN" altLang="zh-CN" b="1" dirty="0"/>
              <a:t>、势：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/>
              <a:t>　　①有如此之势而为秦人积威之所劫（气势）</a:t>
            </a:r>
            <a:br>
              <a:rPr lang="en-US" altLang="zh-CN" b="1" dirty="0"/>
            </a:br>
            <a:r>
              <a:rPr lang="en-US" altLang="zh-CN" b="1" dirty="0"/>
              <a:t>　　②其势弱于秦（形势）</a:t>
            </a:r>
            <a:br>
              <a:rPr lang="en-US" altLang="zh-CN" b="1" dirty="0"/>
            </a:br>
            <a:r>
              <a:rPr lang="en-US" altLang="zh-CN" b="1" dirty="0"/>
              <a:t>　　③桂殿兰宫，即冈峦之体势（态势）</a:t>
            </a:r>
            <a:br>
              <a:rPr lang="en-US" altLang="zh-CN" b="1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zh-CN" sz="5400" b="1" dirty="0">
                <a:solidFill>
                  <a:srgbClr val="FF0000"/>
                </a:solidFill>
              </a:rPr>
              <a:t>　四、词类活</a:t>
            </a:r>
            <a:r>
              <a:rPr lang="zh-CN" altLang="zh-CN" sz="5400" b="1" dirty="0" smtClean="0">
                <a:solidFill>
                  <a:srgbClr val="FF0000"/>
                </a:solidFill>
              </a:rPr>
              <a:t>用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844824"/>
            <a:ext cx="8568952" cy="4525963"/>
          </a:xfrm>
          <a:ln>
            <a:solidFill>
              <a:srgbClr val="92D050"/>
            </a:solidFill>
          </a:ln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zh-CN" b="1" dirty="0"/>
              <a:t>1</a:t>
            </a:r>
            <a:r>
              <a:rPr lang="zh-CN" altLang="zh-CN" b="1" dirty="0"/>
              <a:t>、事：以地事秦（名作动，侍奉</a:t>
            </a:r>
            <a:r>
              <a:rPr lang="zh-CN" altLang="zh-CN" b="1" dirty="0" smtClean="0"/>
              <a:t>）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2</a:t>
            </a:r>
            <a:r>
              <a:rPr lang="zh-CN" altLang="zh-CN" b="1" dirty="0"/>
              <a:t>、义：义不赂秦（名作动，行正义）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/>
              <a:t>　　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3</a:t>
            </a:r>
            <a:r>
              <a:rPr lang="zh-CN" altLang="zh-CN" b="1" dirty="0"/>
              <a:t>、事、礼：以事秦之心，礼天下之奇才（名作动，侍奉；礼遇）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/>
              <a:t>　　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4</a:t>
            </a:r>
            <a:r>
              <a:rPr lang="zh-CN" altLang="zh-CN" b="1" dirty="0"/>
              <a:t>、日、月：日削月割（名作状，一天天地；一月月地）</a:t>
            </a:r>
            <a:r>
              <a:rPr lang="en-US" altLang="zh-CN" b="1" dirty="0"/>
              <a:t/>
            </a:r>
            <a:br>
              <a:rPr lang="en-US" altLang="zh-CN" b="1" dirty="0"/>
            </a:br>
            <a:r>
              <a:rPr lang="en-US" altLang="zh-CN" b="1" dirty="0"/>
              <a:t>　　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5</a:t>
            </a:r>
            <a:r>
              <a:rPr lang="zh-CN" altLang="zh-CN" b="1" dirty="0"/>
              <a:t>、却：李牧连却之（动词使动，使……退却）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324</Words>
  <Application>Microsoft Office PowerPoint</Application>
  <PresentationFormat>全屏显示(4:3)</PresentationFormat>
  <Paragraphs>75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《六国论》文言知识点梳理</vt:lpstr>
      <vt:lpstr>一、掌握下列重点词语</vt:lpstr>
      <vt:lpstr>一、掌握下列重点词语</vt:lpstr>
      <vt:lpstr>一、掌握下列重点词语</vt:lpstr>
      <vt:lpstr>【补充】</vt:lpstr>
      <vt:lpstr>二、通假字</vt:lpstr>
      <vt:lpstr>三、一词多义</vt:lpstr>
      <vt:lpstr>幻灯片 8</vt:lpstr>
      <vt:lpstr>　四、词类活用</vt:lpstr>
      <vt:lpstr>五、古今异义的词</vt:lpstr>
      <vt:lpstr>六、句式</vt:lpstr>
      <vt:lpstr>七、难句翻译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《六国论》文言知识点梳理</dc:title>
  <dc:creator>Administrator</dc:creator>
  <cp:lastModifiedBy>Administrator</cp:lastModifiedBy>
  <cp:revision>4</cp:revision>
  <dcterms:created xsi:type="dcterms:W3CDTF">2018-11-18T23:52:46Z</dcterms:created>
  <dcterms:modified xsi:type="dcterms:W3CDTF">2018-11-19T00:27:48Z</dcterms:modified>
</cp:coreProperties>
</file>