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baProject.bin" ContentType="application/vnd.ms-office.vbaProject"/>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4"/>
  </p:notesMasterIdLst>
  <p:sldIdLst>
    <p:sldId id="256" r:id="rId3"/>
    <p:sldId id="268" r:id="rId5"/>
    <p:sldId id="293" r:id="rId6"/>
    <p:sldId id="269" r:id="rId7"/>
    <p:sldId id="278" r:id="rId8"/>
    <p:sldId id="270" r:id="rId9"/>
    <p:sldId id="271" r:id="rId10"/>
    <p:sldId id="272" r:id="rId11"/>
    <p:sldId id="273" r:id="rId12"/>
    <p:sldId id="274" r:id="rId13"/>
    <p:sldId id="275" r:id="rId14"/>
    <p:sldId id="276" r:id="rId15"/>
    <p:sldId id="277" r:id="rId16"/>
    <p:sldId id="279" r:id="rId17"/>
    <p:sldId id="289" r:id="rId18"/>
    <p:sldId id="280" r:id="rId19"/>
    <p:sldId id="290" r:id="rId20"/>
    <p:sldId id="281" r:id="rId21"/>
    <p:sldId id="282" r:id="rId22"/>
    <p:sldId id="283" r:id="rId23"/>
    <p:sldId id="284" r:id="rId24"/>
    <p:sldId id="285" r:id="rId25"/>
    <p:sldId id="286" r:id="rId26"/>
    <p:sldId id="287" r:id="rId27"/>
    <p:sldId id="288" r:id="rId28"/>
    <p:sldId id="291" r:id="rId29"/>
    <p:sldId id="292" r:id="rId30"/>
    <p:sldId id="294" r:id="rId3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E96"/>
    <a:srgbClr val="FFFFFF"/>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725"/>
    <p:restoredTop sz="94674"/>
  </p:normalViewPr>
  <p:slideViewPr>
    <p:cSldViewPr>
      <p:cViewPr varScale="1">
        <p:scale>
          <a:sx n="78" d="100"/>
          <a:sy n="78" d="100"/>
        </p:scale>
        <p:origin x="-96" y="-216"/>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3B1F30-A2C1-478C-9FA2-073D4DC48B7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09AEFF8-A9D6-4BDA-A24A-832BDB70C229}"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09AEFF8-A9D6-4BDA-A24A-832BDB70C229}"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p:cSld name="标题幻灯片">
    <p:bg>
      <p:bgPr>
        <a:blipFill rotWithShape="0">
          <a:blip r:embed="rId2"/>
          <a:stretch>
            <a:fillRect/>
          </a:stretch>
        </a:blipFill>
        <a:effectLst/>
      </p:bgPr>
    </p:bg>
    <p:spTree>
      <p:nvGrpSpPr>
        <p:cNvPr id="1" name=""/>
        <p:cNvGrpSpPr/>
        <p:nvPr/>
      </p:nvGrpSpPr>
      <p:grpSpPr/>
      <p:sp>
        <p:nvSpPr>
          <p:cNvPr id="2050" name="标题 2049"/>
          <p:cNvSpPr/>
          <p:nvPr>
            <p:ph type="ctrTitle" sz="quarter"/>
          </p:nvPr>
        </p:nvSpPr>
        <p:spPr>
          <a:xfrm>
            <a:off x="914400" y="2822575"/>
            <a:ext cx="10363200" cy="1470025"/>
          </a:xfrm>
          <a:prstGeom prst="rect">
            <a:avLst/>
          </a:prstGeom>
          <a:noFill/>
          <a:ln w="9525">
            <a:noFill/>
            <a:miter/>
          </a:ln>
        </p:spPr>
        <p:txBody>
          <a:bodyPr lIns="92075" tIns="46038" rIns="92075" bIns="46038" anchor="ctr"/>
          <a:lstStyle>
            <a:lvl1pPr lvl="0">
              <a:defRPr sz="4800" b="1" kern="1200">
                <a:effectLst>
                  <a:outerShdw blurRad="38100" dist="38100" dir="2700000">
                    <a:srgbClr val="000000"/>
                  </a:outerShdw>
                </a:effectLst>
              </a:defRPr>
            </a:lvl1pPr>
          </a:lstStyle>
          <a:p>
            <a:pPr lvl="0"/>
            <a:r>
              <a:rPr lang="zh-CN" altLang="en-US"/>
              <a:t>单击此处编辑母版标题样式</a:t>
            </a:r>
            <a:endParaRPr lang="zh-CN" altLang="en-US"/>
          </a:p>
        </p:txBody>
      </p:sp>
      <p:sp>
        <p:nvSpPr>
          <p:cNvPr id="2051" name="副标题 2050"/>
          <p:cNvSpPr/>
          <p:nvPr>
            <p:ph type="subTitle" sz="quarter" idx="1"/>
          </p:nvPr>
        </p:nvSpPr>
        <p:spPr>
          <a:xfrm>
            <a:off x="1871133" y="4365625"/>
            <a:ext cx="8534400" cy="1223963"/>
          </a:xfrm>
          <a:prstGeom prst="rect">
            <a:avLst/>
          </a:prstGeom>
          <a:noFill/>
          <a:ln w="9525">
            <a:noFill/>
            <a:miter/>
          </a:ln>
        </p:spPr>
        <p:txBody>
          <a:bodyPr lIns="92075" tIns="46038" rIns="92075" bIns="46038" anchor="ctr"/>
          <a:lstStyle>
            <a:lvl1pPr marL="0" lvl="0" indent="0" algn="ctr">
              <a:buNone/>
              <a:defRPr kern="1200"/>
            </a:lvl1pPr>
            <a:lvl2pPr marL="457200" lvl="1" indent="-457200" algn="ctr">
              <a:buNone/>
              <a:defRPr kern="1200"/>
            </a:lvl2pPr>
            <a:lvl3pPr marL="914400" lvl="2" indent="-914400" algn="ctr">
              <a:buNone/>
              <a:defRPr kern="1200"/>
            </a:lvl3pPr>
            <a:lvl4pPr marL="1371600" lvl="3" indent="-1371600" algn="ctr">
              <a:buNone/>
              <a:defRPr kern="1200"/>
            </a:lvl4pPr>
            <a:lvl5pPr marL="1828800" lvl="4" indent="-1828800" algn="ctr">
              <a:buNone/>
              <a:defRPr kern="1200"/>
            </a:lvl5pPr>
          </a:lstStyle>
          <a:p>
            <a:pPr lvl="0"/>
            <a:r>
              <a:rPr lang="zh-CN" altLang="en-US"/>
              <a:t>单击此处编辑母版副标题样式</a:t>
            </a:r>
            <a:endParaRPr lang="zh-CN" altLang="en-US"/>
          </a:p>
        </p:txBody>
      </p:sp>
      <p:sp>
        <p:nvSpPr>
          <p:cNvPr id="2052" name="日期占位符 2051"/>
          <p:cNvSpPr/>
          <p:nvPr>
            <p:ph type="dt" sz="quarter" idx="2"/>
          </p:nvPr>
        </p:nvSpPr>
        <p:spPr>
          <a:xfrm>
            <a:off x="609600" y="6245225"/>
            <a:ext cx="2844800" cy="476250"/>
          </a:xfrm>
          <a:prstGeom prst="rect">
            <a:avLst/>
          </a:prstGeom>
          <a:noFill/>
          <a:ln w="9525">
            <a:noFill/>
            <a:miter/>
          </a:ln>
        </p:spPr>
        <p:txBody>
          <a:bodyPr lIns="92075" tIns="46038" rIns="92075" bIns="46038" anchor="t"/>
          <a:p>
            <a:endParaRPr lang="zh-CN" altLang="en-US"/>
          </a:p>
        </p:txBody>
      </p:sp>
      <p:sp>
        <p:nvSpPr>
          <p:cNvPr id="2053" name="页脚占位符 2052"/>
          <p:cNvSpPr/>
          <p:nvPr>
            <p:ph type="ftr" sz="quarter" idx="3"/>
          </p:nvPr>
        </p:nvSpPr>
        <p:spPr>
          <a:xfrm>
            <a:off x="4165600" y="6245225"/>
            <a:ext cx="3860800" cy="476250"/>
          </a:xfrm>
          <a:prstGeom prst="rect">
            <a:avLst/>
          </a:prstGeom>
          <a:noFill/>
          <a:ln w="9525">
            <a:noFill/>
            <a:miter/>
          </a:ln>
        </p:spPr>
        <p:txBody>
          <a:bodyPr lIns="92075" tIns="46038" rIns="92075" bIns="46038" anchor="t"/>
          <a:p>
            <a:endParaRPr lang="zh-CN"/>
          </a:p>
        </p:txBody>
      </p:sp>
      <p:sp>
        <p:nvSpPr>
          <p:cNvPr id="2054" name="灯片编号占位符 2053"/>
          <p:cNvSpPr/>
          <p:nvPr>
            <p:ph type="sldNum" sz="quarter" idx="4"/>
          </p:nvPr>
        </p:nvSpPr>
        <p:spPr>
          <a:xfrm>
            <a:off x="8737600" y="6245225"/>
            <a:ext cx="2844800" cy="476250"/>
          </a:xfrm>
          <a:prstGeom prst="rect">
            <a:avLst/>
          </a:prstGeom>
          <a:noFill/>
          <a:ln w="9525">
            <a:noFill/>
            <a:miter/>
          </a:ln>
        </p:spPr>
        <p:txBody>
          <a:bodyPr lIns="92075" tIns="46038" rIns="92075" bIns="46038" anchor="t"/>
          <a:p>
            <a:fld id="{9A0DB2DC-4C9A-4742-B13C-FB6460FD3503}" type="slidenum">
              <a:rPr lang="zh-CN"/>
            </a:fld>
            <a:endParaRPr lang="zh-CN"/>
          </a:p>
        </p:txBody>
      </p:sp>
    </p:spTree>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414338"/>
            <a:ext cx="2743200" cy="58229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414338"/>
            <a:ext cx="8070573" cy="582295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内页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a:xfrm>
            <a:off x="609600" y="6356351"/>
            <a:ext cx="2844800" cy="365125"/>
          </a:xfrm>
          <a:prstGeom prst="rect">
            <a:avLst/>
          </a:prstGeom>
        </p:spPr>
        <p:txBody>
          <a:bodyPr/>
          <a:lstStyle/>
          <a:p>
            <a:fld id="{53A34AF9-1664-4634-98DD-8A193B72BA2B}" type="datetime1">
              <a:rPr lang="zh-CN" altLang="en-US" smtClean="0"/>
            </a:fld>
            <a:endParaRPr lang="zh-CN" altLang="en-US"/>
          </a:p>
        </p:txBody>
      </p:sp>
      <p:sp>
        <p:nvSpPr>
          <p:cNvPr id="4" name="页脚占位符 3"/>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737600" y="6356351"/>
            <a:ext cx="2844800" cy="365125"/>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711325"/>
            <a:ext cx="5376672"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205728" y="1711325"/>
            <a:ext cx="5376672"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a:p>
        </p:txBody>
      </p:sp>
      <p:sp>
        <p:nvSpPr>
          <p:cNvPr id="8" name="页脚占位符 7"/>
          <p:cNvSpPr>
            <a:spLocks noGrp="1"/>
          </p:cNvSpPr>
          <p:nvPr>
            <p:ph type="ftr" sz="quarter" idx="11"/>
          </p:nvPr>
        </p:nvSpPr>
        <p:spPr/>
        <p:txBody>
          <a:bodyPr/>
          <a:lstStyle/>
          <a:p>
            <a:pPr lvl="0"/>
            <a:endParaRPr lang="zh-CN"/>
          </a:p>
        </p:txBody>
      </p:sp>
      <p:sp>
        <p:nvSpPr>
          <p:cNvPr id="9" name="灯片编号占位符 8"/>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a:p>
        </p:txBody>
      </p:sp>
      <p:sp>
        <p:nvSpPr>
          <p:cNvPr id="4" name="页脚占位符 3"/>
          <p:cNvSpPr>
            <a:spLocks noGrp="1"/>
          </p:cNvSpPr>
          <p:nvPr>
            <p:ph type="ftr" sz="quarter" idx="11"/>
          </p:nvPr>
        </p:nvSpPr>
        <p:spPr/>
        <p:txBody>
          <a:bodyPr/>
          <a:lstStyle/>
          <a:p>
            <a:pPr lvl="0"/>
            <a:endParaRPr lang="zh-CN"/>
          </a:p>
        </p:txBody>
      </p:sp>
      <p:sp>
        <p:nvSpPr>
          <p:cNvPr id="5" name="灯片编号占位符 4"/>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a:p>
        </p:txBody>
      </p:sp>
      <p:sp>
        <p:nvSpPr>
          <p:cNvPr id="3" name="页脚占位符 2"/>
          <p:cNvSpPr>
            <a:spLocks noGrp="1"/>
          </p:cNvSpPr>
          <p:nvPr>
            <p:ph type="ftr" sz="quarter" idx="11"/>
          </p:nvPr>
        </p:nvSpPr>
        <p:spPr/>
        <p:txBody>
          <a:bodyPr/>
          <a:lstStyle/>
          <a:p>
            <a:pPr lvl="0"/>
            <a:endParaRPr lang="zh-CN"/>
          </a:p>
        </p:txBody>
      </p:sp>
      <p:sp>
        <p:nvSpPr>
          <p:cNvPr id="4" name="灯片编号占位符 3"/>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2.pn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3"/>
          <a:stretch>
            <a:fillRect/>
          </a:stretch>
        </a:blipFill>
        <a:effectLst/>
      </p:bgPr>
    </p:bg>
    <p:spTree>
      <p:nvGrpSpPr>
        <p:cNvPr id="1" name=""/>
        <p:cNvGrpSpPr/>
        <p:nvPr/>
      </p:nvGrpSpPr>
      <p:grpSpPr/>
      <p:sp>
        <p:nvSpPr>
          <p:cNvPr id="1026" name="标题 1025"/>
          <p:cNvSpPr/>
          <p:nvPr>
            <p:ph type="title"/>
          </p:nvPr>
        </p:nvSpPr>
        <p:spPr>
          <a:xfrm>
            <a:off x="609600" y="414338"/>
            <a:ext cx="10972800" cy="1143000"/>
          </a:xfrm>
          <a:prstGeom prst="rect">
            <a:avLst/>
          </a:prstGeom>
          <a:noFill/>
          <a:ln w="9525">
            <a:noFill/>
            <a:miter/>
          </a:ln>
        </p:spPr>
        <p:txBody>
          <a:bodyPr lIns="92075" tIns="46038" rIns="92075" bIns="46038" anchor="ctr"/>
          <a:p>
            <a:pPr lvl="0"/>
            <a:r>
              <a:rPr lang="zh-CN" altLang="en-US"/>
              <a:t>单击此处编辑母版标题样式</a:t>
            </a:r>
            <a:endParaRPr lang="zh-CN" altLang="en-US"/>
          </a:p>
        </p:txBody>
      </p:sp>
      <p:sp>
        <p:nvSpPr>
          <p:cNvPr id="1027" name="文本占位符 1026"/>
          <p:cNvSpPr/>
          <p:nvPr>
            <p:ph type="body" idx="1"/>
          </p:nvPr>
        </p:nvSpPr>
        <p:spPr>
          <a:xfrm>
            <a:off x="609600" y="1711325"/>
            <a:ext cx="10972800" cy="4525963"/>
          </a:xfrm>
          <a:prstGeom prst="rect">
            <a:avLst/>
          </a:prstGeom>
          <a:noFill/>
          <a:ln w="9525">
            <a:noFill/>
            <a:miter/>
          </a:ln>
        </p:spPr>
        <p:txBody>
          <a:bodyPr lIns="92075" tIns="46038" rIns="92075" bIns="46038"/>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日期占位符 1027"/>
          <p:cNvSpPr/>
          <p:nvPr>
            <p:ph type="dt" sz="half" idx="2"/>
          </p:nvPr>
        </p:nvSpPr>
        <p:spPr>
          <a:xfrm>
            <a:off x="609600" y="6265863"/>
            <a:ext cx="2844800" cy="476250"/>
          </a:xfrm>
          <a:prstGeom prst="rect">
            <a:avLst/>
          </a:prstGeom>
          <a:noFill/>
          <a:ln w="9525">
            <a:noFill/>
            <a:miter/>
          </a:ln>
        </p:spPr>
        <p:txBody>
          <a:bodyPr lIns="92075" tIns="46038" rIns="92075" bIns="46038"/>
          <a:lstStyle>
            <a:lvl1pPr>
              <a:defRPr sz="1400"/>
            </a:lvl1pPr>
          </a:lstStyle>
          <a:p>
            <a:pPr lvl="0"/>
            <a:endParaRPr lang="zh-CN" altLang="en-US"/>
          </a:p>
        </p:txBody>
      </p:sp>
      <p:sp>
        <p:nvSpPr>
          <p:cNvPr id="1029" name="页脚占位符 1028"/>
          <p:cNvSpPr/>
          <p:nvPr>
            <p:ph type="ftr" sz="quarter" idx="3"/>
          </p:nvPr>
        </p:nvSpPr>
        <p:spPr>
          <a:xfrm>
            <a:off x="4165600" y="6265863"/>
            <a:ext cx="3860800" cy="476250"/>
          </a:xfrm>
          <a:prstGeom prst="rect">
            <a:avLst/>
          </a:prstGeom>
          <a:noFill/>
          <a:ln w="9525">
            <a:noFill/>
            <a:miter/>
          </a:ln>
        </p:spPr>
        <p:txBody>
          <a:bodyPr lIns="92075" tIns="46038" rIns="92075" bIns="46038"/>
          <a:lstStyle>
            <a:lvl1pPr algn="ctr">
              <a:defRPr sz="1400"/>
            </a:lvl1pPr>
          </a:lstStyle>
          <a:p>
            <a:pPr lvl="0"/>
            <a:endParaRPr lang="zh-CN"/>
          </a:p>
        </p:txBody>
      </p:sp>
      <p:sp>
        <p:nvSpPr>
          <p:cNvPr id="1030" name="灯片编号占位符 1029"/>
          <p:cNvSpPr/>
          <p:nvPr>
            <p:ph type="sldNum" sz="quarter" idx="4"/>
          </p:nvPr>
        </p:nvSpPr>
        <p:spPr>
          <a:xfrm>
            <a:off x="8737600" y="6265863"/>
            <a:ext cx="2844800" cy="476250"/>
          </a:xfrm>
          <a:prstGeom prst="rect">
            <a:avLst/>
          </a:prstGeom>
          <a:noFill/>
          <a:ln w="9525">
            <a:noFill/>
            <a:miter/>
          </a:ln>
        </p:spPr>
        <p:txBody>
          <a:bodyPr lIns="92075" tIns="46038" rIns="92075" bIns="46038"/>
          <a:lstStyle>
            <a:lvl1pPr algn="r">
              <a:defRPr sz="1400"/>
            </a:lvl1pPr>
          </a:lstStyle>
          <a:p>
            <a:pPr lvl="0"/>
            <a:fld id="{9A0DB2DC-4C9A-4742-B13C-FB6460FD3503}" type="slidenum">
              <a:rPr lang="zh-CN"/>
            </a:fld>
            <a:endParaRPr 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marL="0" lvl="0" indent="0" algn="l" defTabSz="914400" eaLnBrk="1" fontAlgn="base" latinLnBrk="0" hangingPunct="1">
        <a:lnSpc>
          <a:spcPct val="100000"/>
        </a:lnSpc>
        <a:spcBef>
          <a:spcPct val="0"/>
        </a:spcBef>
        <a:spcAft>
          <a:spcPct val="0"/>
        </a:spcAft>
        <a:buClr>
          <a:srgbClr val="000000"/>
        </a:buClr>
        <a:buNone/>
        <a:defRPr sz="3600" b="0" i="0" u="none" kern="1200" baseline="0">
          <a:solidFill>
            <a:schemeClr val="bg1"/>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bg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bg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bg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bg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bg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bg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bg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bg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bg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2.xml"/><Relationship Id="rId3" Type="http://schemas.openxmlformats.org/officeDocument/2006/relationships/image" Target="../media/image3.png"/><Relationship Id="rId2" Type="http://schemas.microsoft.com/office/2007/relationships/media" Target="../vbaProject.bin"/><Relationship Id="rId1" Type="http://schemas.openxmlformats.org/officeDocument/2006/relationships/oleObject" Target="../vbaProject.bin"/></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4.png"/><Relationship Id="rId3" Type="http://schemas.openxmlformats.org/officeDocument/2006/relationships/slide" Target="slide12.xml"/><Relationship Id="rId2" Type="http://schemas.openxmlformats.org/officeDocument/2006/relationships/slide" Target="slide4.xml"/><Relationship Id="rId1" Type="http://schemas.openxmlformats.org/officeDocument/2006/relationships/slide" Target="slide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slide" Target="slide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To The Sky官方伴奏(1)">
            <a:hlinkClick r:id="" action="ppaction://media"/>
          </p:cNvPr>
          <p:cNvPicPr>
            <a:picLocks noChangeAspect="1"/>
          </p:cNvPicPr>
          <p:nvPr>
            <a:audioFile r:link="rId1"/>
            <p:extLst>
              <p:ext uri="{DAA4B4D4-6D71-4841-9C94-3DE7FCFB9230}">
                <p14:media xmlns:p14="http://schemas.microsoft.com/office/powerpoint/2010/main" r:embed="rId2"/>
              </p:ext>
            </p:extLst>
          </p:nvPr>
        </p:nvPicPr>
        <p:blipFill>
          <a:blip r:embed="rId3" cstate="print"/>
          <a:stretch>
            <a:fillRect/>
          </a:stretch>
        </p:blipFill>
        <p:spPr>
          <a:xfrm>
            <a:off x="-883227" y="4184419"/>
            <a:ext cx="609600" cy="609600"/>
          </a:xfrm>
          <a:prstGeom prst="rect">
            <a:avLst/>
          </a:prstGeom>
        </p:spPr>
      </p:pic>
      <p:sp>
        <p:nvSpPr>
          <p:cNvPr id="9" name="TextBox 6"/>
          <p:cNvSpPr txBox="1"/>
          <p:nvPr/>
        </p:nvSpPr>
        <p:spPr>
          <a:xfrm>
            <a:off x="3751262" y="1844824"/>
            <a:ext cx="4689475" cy="922020"/>
          </a:xfrm>
          <a:prstGeom prst="rect">
            <a:avLst/>
          </a:prstGeom>
          <a:noFill/>
        </p:spPr>
        <p:txBody>
          <a:bodyPr wrap="square" rtlCol="0">
            <a:spAutoFit/>
          </a:bodyPr>
          <a:lstStyle/>
          <a:p>
            <a:pPr algn="ctr" fontAlgn="base">
              <a:spcBef>
                <a:spcPct val="0"/>
              </a:spcBef>
              <a:spcAft>
                <a:spcPct val="0"/>
              </a:spcAft>
            </a:pPr>
            <a:r>
              <a:rPr lang="zh-CN" altLang="en-US" sz="5400" b="1" dirty="0">
                <a:solidFill>
                  <a:schemeClr val="bg1"/>
                </a:solidFill>
                <a:latin typeface="+mn-ea"/>
                <a:cs typeface="Heiti SC Light"/>
              </a:rPr>
              <a:t>语言文字应用</a:t>
            </a:r>
          </a:p>
        </p:txBody>
      </p:sp>
      <p:sp>
        <p:nvSpPr>
          <p:cNvPr id="10" name="TextBox 7"/>
          <p:cNvSpPr txBox="1"/>
          <p:nvPr/>
        </p:nvSpPr>
        <p:spPr>
          <a:xfrm>
            <a:off x="3037517" y="3214686"/>
            <a:ext cx="6443215" cy="1446550"/>
          </a:xfrm>
          <a:prstGeom prst="rect">
            <a:avLst/>
          </a:prstGeom>
          <a:noFill/>
        </p:spPr>
        <p:txBody>
          <a:bodyPr wrap="square" rtlCol="0">
            <a:spAutoFit/>
          </a:bodyPr>
          <a:lstStyle/>
          <a:p>
            <a:pPr marL="571500" indent="-571500" algn="ctr">
              <a:buFont typeface="Wingdings" pitchFamily="2" charset="2"/>
              <a:buChar char="u"/>
            </a:pPr>
            <a:r>
              <a:rPr lang="zh-CN" altLang="en-US" sz="4400" dirty="0">
                <a:solidFill>
                  <a:schemeClr val="bg1"/>
                </a:solidFill>
                <a:latin typeface="黑体" pitchFamily="49" charset="-122"/>
                <a:ea typeface="黑体" pitchFamily="49" charset="-122"/>
                <a:cs typeface="Heiti SC Light"/>
              </a:rPr>
              <a:t>专题</a:t>
            </a:r>
            <a:r>
              <a:rPr lang="en-US" altLang="zh-CN" sz="4400" dirty="0">
                <a:solidFill>
                  <a:schemeClr val="bg1"/>
                </a:solidFill>
                <a:latin typeface="黑体" pitchFamily="49" charset="-122"/>
                <a:ea typeface="黑体" pitchFamily="49" charset="-122"/>
                <a:cs typeface="Heiti SC Light"/>
              </a:rPr>
              <a:t>7  </a:t>
            </a:r>
            <a:r>
              <a:rPr lang="zh-CN" altLang="en-US" sz="4400" dirty="0">
                <a:solidFill>
                  <a:schemeClr val="bg1"/>
                </a:solidFill>
                <a:latin typeface="黑体" pitchFamily="49" charset="-122"/>
                <a:ea typeface="黑体" pitchFamily="49" charset="-122"/>
                <a:cs typeface="Heiti SC Light"/>
              </a:rPr>
              <a:t>文段组合型语用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numSld="50">
                <p:cTn id="9" repeatCount="indefinite" fill="hold" display="0">
                  <p:stCondLst>
                    <p:cond delay="indefinite"/>
                  </p:stCondLst>
                  <p:endCondLst>
                    <p:cond evt="onStopAudio" delay="0">
                      <p:tgtEl>
                        <p:sldTgt/>
                      </p:tgtEl>
                    </p:cond>
                  </p:endCondLst>
                </p:cTn>
                <p:tgtEl>
                  <p:spTgt spid="20"/>
                </p:tgtEl>
              </p:cMediaNode>
            </p:audio>
          </p:childTnLst>
        </p:cTn>
      </p:par>
    </p:tnLst>
    <p:bldLst>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3" name="矩形 2"/>
          <p:cNvSpPr/>
          <p:nvPr/>
        </p:nvSpPr>
        <p:spPr>
          <a:xfrm>
            <a:off x="1991544" y="1196752"/>
            <a:ext cx="8640960" cy="3916457"/>
          </a:xfrm>
          <a:prstGeom prst="rect">
            <a:avLst/>
          </a:prstGeom>
        </p:spPr>
        <p:txBody>
          <a:bodyPr wrap="square">
            <a:spAutoFit/>
          </a:bodyPr>
          <a:lstStyle/>
          <a:p>
            <a:r>
              <a:rPr lang="en-US" altLang="zh-CN" sz="3200" dirty="0">
                <a:latin typeface="宋体" pitchFamily="2" charset="-122"/>
                <a:ea typeface="宋体" pitchFamily="2" charset="-122"/>
              </a:rPr>
              <a:t>3</a:t>
            </a:r>
            <a:r>
              <a:rPr lang="zh-CN" altLang="en-US" sz="3200" dirty="0">
                <a:latin typeface="宋体" pitchFamily="2" charset="-122"/>
                <a:ea typeface="宋体" pitchFamily="2" charset="-122"/>
              </a:rPr>
              <a:t>．依次填入文中横线上的成语，全都恰当的一项是（</a:t>
            </a:r>
            <a:r>
              <a:rPr lang="en-US" altLang="zh-CN" sz="3200" dirty="0">
                <a:latin typeface="宋体" pitchFamily="2" charset="-122"/>
                <a:ea typeface="宋体" pitchFamily="2" charset="-122"/>
              </a:rPr>
              <a:t>3</a:t>
            </a:r>
            <a:r>
              <a:rPr lang="zh-CN" altLang="en-US" sz="3200" dirty="0">
                <a:latin typeface="宋体" pitchFamily="2" charset="-122"/>
                <a:ea typeface="宋体" pitchFamily="2" charset="-122"/>
              </a:rPr>
              <a:t>分）</a:t>
            </a:r>
            <a:r>
              <a:rPr lang="en-US" altLang="zh-CN" sz="3200" dirty="0">
                <a:latin typeface="宋体" pitchFamily="2" charset="-122"/>
                <a:ea typeface="宋体" pitchFamily="2" charset="-122"/>
              </a:rPr>
              <a:t>(   </a:t>
            </a:r>
            <a:r>
              <a:rPr lang="en-US" altLang="zh-CN" sz="3200" dirty="0" smtClean="0">
                <a:latin typeface="宋体" pitchFamily="2" charset="-122"/>
                <a:ea typeface="宋体" pitchFamily="2" charset="-122"/>
              </a:rPr>
              <a:t>)</a:t>
            </a:r>
            <a:endParaRPr lang="en-US" altLang="zh-CN" sz="3200" dirty="0">
              <a:latin typeface="宋体" pitchFamily="2" charset="-122"/>
              <a:ea typeface="宋体" pitchFamily="2" charset="-122"/>
            </a:endParaRPr>
          </a:p>
          <a:p>
            <a:pPr>
              <a:lnSpc>
                <a:spcPct val="150000"/>
              </a:lnSpc>
            </a:pPr>
            <a:r>
              <a:rPr lang="en-US" altLang="zh-CN" sz="3200" dirty="0">
                <a:latin typeface="宋体" pitchFamily="2" charset="-122"/>
                <a:ea typeface="宋体" pitchFamily="2" charset="-122"/>
              </a:rPr>
              <a:t>A.</a:t>
            </a:r>
            <a:r>
              <a:rPr lang="zh-CN" altLang="en-US" sz="3200" dirty="0" smtClean="0">
                <a:latin typeface="宋体" pitchFamily="2" charset="-122"/>
                <a:ea typeface="宋体" pitchFamily="2" charset="-122"/>
              </a:rPr>
              <a:t>一应俱全  一览无余  易如反掌  东山再起</a:t>
            </a:r>
            <a:endParaRPr lang="zh-CN" altLang="en-US" sz="3200" dirty="0">
              <a:latin typeface="宋体" pitchFamily="2" charset="-122"/>
              <a:ea typeface="宋体" pitchFamily="2" charset="-122"/>
            </a:endParaRPr>
          </a:p>
          <a:p>
            <a:pPr>
              <a:lnSpc>
                <a:spcPct val="150000"/>
              </a:lnSpc>
            </a:pPr>
            <a:r>
              <a:rPr lang="en-US" altLang="zh-CN" sz="3200" dirty="0">
                <a:latin typeface="宋体" pitchFamily="2" charset="-122"/>
                <a:ea typeface="宋体" pitchFamily="2" charset="-122"/>
              </a:rPr>
              <a:t>B.</a:t>
            </a:r>
            <a:r>
              <a:rPr lang="zh-CN" altLang="en-US" sz="3200" dirty="0" smtClean="0">
                <a:latin typeface="宋体" pitchFamily="2" charset="-122"/>
                <a:ea typeface="宋体" pitchFamily="2" charset="-122"/>
              </a:rPr>
              <a:t>应有尽有  一览无余  轻而易举  再接再厉</a:t>
            </a:r>
            <a:endParaRPr lang="zh-CN" altLang="en-US" sz="3200" dirty="0">
              <a:latin typeface="宋体" pitchFamily="2" charset="-122"/>
              <a:ea typeface="宋体" pitchFamily="2" charset="-122"/>
            </a:endParaRPr>
          </a:p>
          <a:p>
            <a:pPr>
              <a:lnSpc>
                <a:spcPct val="150000"/>
              </a:lnSpc>
            </a:pPr>
            <a:r>
              <a:rPr lang="en-US" altLang="zh-CN" sz="3200" dirty="0">
                <a:latin typeface="宋体" pitchFamily="2" charset="-122"/>
                <a:ea typeface="宋体" pitchFamily="2" charset="-122"/>
              </a:rPr>
              <a:t>C.</a:t>
            </a:r>
            <a:r>
              <a:rPr lang="zh-CN" altLang="en-US" sz="3200" dirty="0" smtClean="0">
                <a:latin typeface="宋体" pitchFamily="2" charset="-122"/>
                <a:ea typeface="宋体" pitchFamily="2" charset="-122"/>
              </a:rPr>
              <a:t>一应俱全  一目了然  轻而易举  东山再起</a:t>
            </a:r>
            <a:endParaRPr lang="zh-CN" altLang="en-US" sz="3200" dirty="0">
              <a:latin typeface="宋体" pitchFamily="2" charset="-122"/>
              <a:ea typeface="宋体" pitchFamily="2" charset="-122"/>
            </a:endParaRPr>
          </a:p>
          <a:p>
            <a:pPr>
              <a:lnSpc>
                <a:spcPct val="150000"/>
              </a:lnSpc>
            </a:pPr>
            <a:r>
              <a:rPr lang="en-US" altLang="zh-CN" sz="3200" dirty="0">
                <a:latin typeface="宋体" pitchFamily="2" charset="-122"/>
                <a:ea typeface="宋体" pitchFamily="2" charset="-122"/>
              </a:rPr>
              <a:t>D.</a:t>
            </a:r>
            <a:r>
              <a:rPr lang="zh-CN" altLang="en-US" sz="3200" dirty="0" smtClean="0">
                <a:latin typeface="宋体" pitchFamily="2" charset="-122"/>
                <a:ea typeface="宋体" pitchFamily="2" charset="-122"/>
              </a:rPr>
              <a:t>应有尽有  一目了然  易如反掌  再接再厉</a:t>
            </a:r>
            <a:endParaRPr lang="zh-CN" altLang="en-US" sz="3200" dirty="0">
              <a:latin typeface="宋体" pitchFamily="2" charset="-122"/>
              <a:ea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3" name="文本框 19"/>
          <p:cNvSpPr txBox="1"/>
          <p:nvPr/>
        </p:nvSpPr>
        <p:spPr>
          <a:xfrm>
            <a:off x="1722755" y="874759"/>
            <a:ext cx="1049020" cy="583565"/>
          </a:xfrm>
          <a:prstGeom prst="rect">
            <a:avLst/>
          </a:prstGeom>
          <a:solidFill>
            <a:schemeClr val="accent2">
              <a:lumMod val="60000"/>
              <a:lumOff val="40000"/>
            </a:schemeClr>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答案</a:t>
            </a:r>
          </a:p>
        </p:txBody>
      </p:sp>
      <p:sp>
        <p:nvSpPr>
          <p:cNvPr id="4" name="文本框 19"/>
          <p:cNvSpPr txBox="1"/>
          <p:nvPr/>
        </p:nvSpPr>
        <p:spPr>
          <a:xfrm>
            <a:off x="1723658" y="1556792"/>
            <a:ext cx="1049020" cy="583565"/>
          </a:xfrm>
          <a:prstGeom prst="rect">
            <a:avLst/>
          </a:prstGeom>
          <a:solidFill>
            <a:schemeClr val="accent2">
              <a:lumMod val="60000"/>
              <a:lumOff val="40000"/>
            </a:schemeClr>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解析</a:t>
            </a:r>
          </a:p>
        </p:txBody>
      </p:sp>
      <p:sp>
        <p:nvSpPr>
          <p:cNvPr id="5" name="矩形 4"/>
          <p:cNvSpPr/>
          <p:nvPr/>
        </p:nvSpPr>
        <p:spPr>
          <a:xfrm>
            <a:off x="1720488" y="2238825"/>
            <a:ext cx="9053765" cy="4154984"/>
          </a:xfrm>
          <a:prstGeom prst="rect">
            <a:avLst/>
          </a:prstGeom>
        </p:spPr>
        <p:txBody>
          <a:bodyPr wrap="square">
            <a:spAutoFit/>
          </a:bodyPr>
          <a:lstStyle/>
          <a:p>
            <a:r>
              <a:rPr lang="zh-CN" altLang="en-US" sz="2400" dirty="0">
                <a:latin typeface="仿宋" panose="02010609060101010101" pitchFamily="49" charset="-122"/>
                <a:ea typeface="仿宋" panose="02010609060101010101" pitchFamily="49" charset="-122"/>
              </a:rPr>
              <a:t>本题考查正确使用词语（包括熟语）的能力。“应有尽有”指应该有的全都有了，表示一切齐备，着重于“有没有”，不仅用于物，还可用于事或人。“一应俱全”指所有应该有的全都有，着重于“全不全”，多用于具体事物，不用于人。文中说的是各种实验室都有，一切齐备，第一空应填“应有尽有”。“一目了然”指一眼就能看清楚。“一览无余”形容事物简单，一下子全可以看清；也形容视野开阔，一切景物尽收眼底。文中是说通过海底微地形地貌图像看海底世界，第二空填“一览无余”才符合语境。“再接再厉”指一次又一次地继续努力。“东山再起”指失势之后重新恢复地位。由文中的“‘大洋一号’不断进步”可知，第四空应表示继续努力，填“再接再厉”才符合语境。</a:t>
            </a:r>
          </a:p>
        </p:txBody>
      </p:sp>
      <p:sp>
        <p:nvSpPr>
          <p:cNvPr id="6" name="文本框 5"/>
          <p:cNvSpPr txBox="1"/>
          <p:nvPr/>
        </p:nvSpPr>
        <p:spPr>
          <a:xfrm>
            <a:off x="3071664" y="874759"/>
            <a:ext cx="1049020" cy="584775"/>
          </a:xfrm>
          <a:prstGeom prst="rect">
            <a:avLst/>
          </a:prstGeom>
          <a:noFill/>
        </p:spPr>
        <p:txBody>
          <a:bodyPr wrap="square" rtlCol="0">
            <a:spAutoFit/>
          </a:bodyPr>
          <a:lstStyle/>
          <a:p>
            <a:r>
              <a:rPr lang="en-US" altLang="zh-CN" sz="3200" dirty="0">
                <a:latin typeface="+mn-ea"/>
              </a:rPr>
              <a:t>B</a:t>
            </a:r>
            <a:endParaRPr lang="zh-CN" altLang="en-US" sz="3200" dirty="0">
              <a:latin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randombar(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3" name="矩形 2"/>
          <p:cNvSpPr/>
          <p:nvPr/>
        </p:nvSpPr>
        <p:spPr>
          <a:xfrm>
            <a:off x="1559524" y="764704"/>
            <a:ext cx="3922869" cy="584775"/>
          </a:xfrm>
          <a:prstGeom prst="rect">
            <a:avLst/>
          </a:prstGeom>
          <a:solidFill>
            <a:schemeClr val="accent2"/>
          </a:solidFill>
        </p:spPr>
        <p:txBody>
          <a:bodyPr wrap="none">
            <a:spAutoFit/>
          </a:bodyPr>
          <a:lstStyle/>
          <a:p>
            <a:r>
              <a:rPr lang="zh-CN" altLang="en-US" sz="3200" dirty="0"/>
              <a:t>模拟题组    实战集训</a:t>
            </a:r>
          </a:p>
        </p:txBody>
      </p:sp>
      <p:sp>
        <p:nvSpPr>
          <p:cNvPr id="4" name="矩形 3"/>
          <p:cNvSpPr/>
          <p:nvPr/>
        </p:nvSpPr>
        <p:spPr>
          <a:xfrm>
            <a:off x="1559496" y="1556792"/>
            <a:ext cx="8496944" cy="3970318"/>
          </a:xfrm>
          <a:prstGeom prst="rect">
            <a:avLst/>
          </a:prstGeom>
        </p:spPr>
        <p:txBody>
          <a:bodyPr wrap="square">
            <a:spAutoFit/>
          </a:bodyPr>
          <a:lstStyle/>
          <a:p>
            <a:r>
              <a:rPr lang="zh-CN" altLang="en-US" sz="2800" dirty="0">
                <a:latin typeface="仿宋" panose="02010609060101010101" pitchFamily="49" charset="-122"/>
                <a:ea typeface="仿宋" panose="02010609060101010101" pitchFamily="49" charset="-122"/>
              </a:rPr>
              <a:t>一、［四川绵阳南山中学</a:t>
            </a:r>
            <a:r>
              <a:rPr lang="en-US" altLang="zh-CN" sz="2800" dirty="0">
                <a:latin typeface="仿宋" panose="02010609060101010101" pitchFamily="49" charset="-122"/>
                <a:ea typeface="仿宋" panose="02010609060101010101" pitchFamily="49" charset="-122"/>
              </a:rPr>
              <a:t>2019</a:t>
            </a:r>
            <a:r>
              <a:rPr lang="zh-CN" altLang="en-US" sz="2800" dirty="0">
                <a:latin typeface="仿宋" panose="02010609060101010101" pitchFamily="49" charset="-122"/>
                <a:ea typeface="仿宋" panose="02010609060101010101" pitchFamily="49" charset="-122"/>
              </a:rPr>
              <a:t>届一诊</a:t>
            </a:r>
            <a:r>
              <a:rPr lang="en-US" altLang="zh-CN" sz="2800" dirty="0">
                <a:latin typeface="仿宋" panose="02010609060101010101" pitchFamily="49" charset="-122"/>
                <a:ea typeface="仿宋" panose="02010609060101010101" pitchFamily="49" charset="-122"/>
              </a:rPr>
              <a:t>·17~19</a:t>
            </a:r>
            <a:r>
              <a:rPr lang="zh-CN" altLang="en-US" sz="2800" dirty="0">
                <a:latin typeface="仿宋" panose="02010609060101010101" pitchFamily="49" charset="-122"/>
                <a:ea typeface="仿宋" panose="02010609060101010101" pitchFamily="49" charset="-122"/>
              </a:rPr>
              <a:t>，</a:t>
            </a:r>
            <a:r>
              <a:rPr lang="en-US" altLang="zh-CN" sz="2800" dirty="0">
                <a:latin typeface="仿宋" panose="02010609060101010101" pitchFamily="49" charset="-122"/>
                <a:ea typeface="仿宋" panose="02010609060101010101" pitchFamily="49" charset="-122"/>
              </a:rPr>
              <a:t>9</a:t>
            </a:r>
            <a:r>
              <a:rPr lang="zh-CN" altLang="en-US" sz="2800" dirty="0">
                <a:latin typeface="仿宋" panose="02010609060101010101" pitchFamily="49" charset="-122"/>
                <a:ea typeface="仿宋" panose="02010609060101010101" pitchFamily="49" charset="-122"/>
              </a:rPr>
              <a:t>分］</a:t>
            </a:r>
            <a:r>
              <a:rPr lang="zh-CN" altLang="en-US" sz="2800" dirty="0">
                <a:latin typeface="宋体" pitchFamily="2" charset="-122"/>
                <a:ea typeface="宋体" pitchFamily="2" charset="-122"/>
              </a:rPr>
              <a:t>阅读下面的文字，完成</a:t>
            </a:r>
            <a:r>
              <a:rPr lang="en-US" altLang="zh-CN" sz="2800" dirty="0">
                <a:latin typeface="宋体" pitchFamily="2" charset="-122"/>
                <a:ea typeface="宋体" pitchFamily="2" charset="-122"/>
              </a:rPr>
              <a:t>1~3</a:t>
            </a:r>
            <a:r>
              <a:rPr lang="zh-CN" altLang="en-US" sz="2800" dirty="0">
                <a:latin typeface="宋体" pitchFamily="2" charset="-122"/>
                <a:ea typeface="宋体" pitchFamily="2" charset="-122"/>
              </a:rPr>
              <a:t>题</a:t>
            </a:r>
            <a:r>
              <a:rPr lang="zh-CN" altLang="en-US" sz="2800" dirty="0" smtClean="0">
                <a:latin typeface="宋体" pitchFamily="2" charset="-122"/>
                <a:ea typeface="宋体" pitchFamily="2" charset="-122"/>
              </a:rPr>
              <a:t>。</a:t>
            </a:r>
            <a:endParaRPr lang="en-US" altLang="zh-CN" sz="2800" dirty="0">
              <a:latin typeface="宋体" pitchFamily="2" charset="-122"/>
              <a:ea typeface="宋体" pitchFamily="2" charset="-122"/>
            </a:endParaRPr>
          </a:p>
          <a:p>
            <a:r>
              <a:rPr lang="en-US" altLang="zh-CN" sz="2800" dirty="0">
                <a:latin typeface="宋体" pitchFamily="2" charset="-122"/>
                <a:ea typeface="宋体" pitchFamily="2" charset="-122"/>
              </a:rPr>
              <a:t>    </a:t>
            </a:r>
            <a:r>
              <a:rPr lang="zh-CN" altLang="en-US" sz="2800" dirty="0">
                <a:latin typeface="楷体" pitchFamily="49" charset="-122"/>
                <a:ea typeface="楷体" pitchFamily="49" charset="-122"/>
              </a:rPr>
              <a:t>道德勇气是人类过道德生活的一个必要条件。道德勇气要求人类具有维护和践行道德的坚强意志力。如果一个人缺乏必要的道德勇气，（</a:t>
            </a:r>
            <a:r>
              <a:rPr lang="en-US" altLang="zh-CN" sz="2800" dirty="0">
                <a:latin typeface="楷体" pitchFamily="49" charset="-122"/>
                <a:ea typeface="楷体" pitchFamily="49" charset="-122"/>
              </a:rPr>
              <a:t>      </a:t>
            </a:r>
            <a:r>
              <a:rPr lang="zh-CN" altLang="en-US" sz="2800" dirty="0">
                <a:latin typeface="楷体" pitchFamily="49" charset="-122"/>
                <a:ea typeface="楷体" pitchFamily="49" charset="-122"/>
              </a:rPr>
              <a:t>），并且具有向善求善的道德情感，他也不可能勇敢地趋善避恶。缺乏道德勇气的人在面对善恶选择问题的时候会保持沉默。一旦这种行为变成一种习惯，他们就患上了道德失语症。</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3" name="矩形 2"/>
          <p:cNvSpPr/>
          <p:nvPr/>
        </p:nvSpPr>
        <p:spPr>
          <a:xfrm>
            <a:off x="1847528" y="1012954"/>
            <a:ext cx="8928992" cy="4832092"/>
          </a:xfrm>
          <a:prstGeom prst="rect">
            <a:avLst/>
          </a:prstGeom>
        </p:spPr>
        <p:txBody>
          <a:bodyPr wrap="square">
            <a:spAutoFit/>
          </a:bodyPr>
          <a:lstStyle/>
          <a:p>
            <a:r>
              <a:rPr lang="zh-CN" altLang="en-US" sz="2800" u="sng" dirty="0">
                <a:latin typeface="楷体" pitchFamily="49" charset="-122"/>
                <a:ea typeface="楷体" pitchFamily="49" charset="-122"/>
              </a:rPr>
              <a:t>道德勇气是展示人类是否具有“意德”的一个重要指标，是人类修炼道德修养的一个重要表现。</a:t>
            </a:r>
            <a:r>
              <a:rPr lang="zh-CN" altLang="en-US" sz="2800" dirty="0">
                <a:latin typeface="楷体" pitchFamily="49" charset="-122"/>
                <a:ea typeface="楷体" pitchFamily="49" charset="-122"/>
              </a:rPr>
              <a:t>“意德”是人类基于他们的坚强道德意志力而形成的一种德行。拥有意德的人善恶分明，</a:t>
            </a:r>
            <a:r>
              <a:rPr lang="en-US" altLang="zh-CN" sz="2800" dirty="0">
                <a:latin typeface="楷体" pitchFamily="49" charset="-122"/>
                <a:ea typeface="楷体" pitchFamily="49" charset="-122"/>
              </a:rPr>
              <a:t>______</a:t>
            </a:r>
            <a:r>
              <a:rPr lang="zh-CN" altLang="en-US" sz="2800" dirty="0">
                <a:latin typeface="楷体" pitchFamily="49" charset="-122"/>
                <a:ea typeface="楷体" pitchFamily="49" charset="-122"/>
              </a:rPr>
              <a:t>，勇于捍卫善的尊严，敢于贬抑恶的存在价值，他们身上有一股</a:t>
            </a:r>
            <a:r>
              <a:rPr lang="en-US" altLang="zh-CN" sz="2800" dirty="0">
                <a:latin typeface="楷体" pitchFamily="49" charset="-122"/>
                <a:ea typeface="楷体" pitchFamily="49" charset="-122"/>
              </a:rPr>
              <a:t>______</a:t>
            </a:r>
            <a:r>
              <a:rPr lang="zh-CN" altLang="en-US" sz="2800" dirty="0">
                <a:latin typeface="楷体" pitchFamily="49" charset="-122"/>
                <a:ea typeface="楷体" pitchFamily="49" charset="-122"/>
              </a:rPr>
              <a:t>。纵然是在善恶进行激烈博弈或尖锐斗争的语境下，他们依然能够</a:t>
            </a:r>
            <a:r>
              <a:rPr lang="en-US" altLang="zh-CN" sz="2800" dirty="0">
                <a:latin typeface="楷体" pitchFamily="49" charset="-122"/>
                <a:ea typeface="楷体" pitchFamily="49" charset="-122"/>
              </a:rPr>
              <a:t>______</a:t>
            </a:r>
            <a:r>
              <a:rPr lang="zh-CN" altLang="en-US" sz="2800" dirty="0">
                <a:latin typeface="楷体" pitchFamily="49" charset="-122"/>
                <a:ea typeface="楷体" pitchFamily="49" charset="-122"/>
              </a:rPr>
              <a:t>，大义凛然地挺善抑恶。如果全社会的人普遍缺乏道德勇气，挺善抑恶就难以</a:t>
            </a:r>
            <a:r>
              <a:rPr lang="en-US" altLang="zh-CN" sz="2800" dirty="0">
                <a:latin typeface="楷体" pitchFamily="49" charset="-122"/>
                <a:ea typeface="楷体" pitchFamily="49" charset="-122"/>
              </a:rPr>
              <a:t>______</a:t>
            </a:r>
            <a:r>
              <a:rPr lang="zh-CN" altLang="en-US" sz="2800" dirty="0">
                <a:latin typeface="楷体" pitchFamily="49" charset="-122"/>
                <a:ea typeface="楷体" pitchFamily="49" charset="-122"/>
              </a:rPr>
              <a:t> ，善恶不分则必然成为一种常态，社会道德风尚也不可能令人满意。道德勇气不足是一些人在面对善恶选择问题上不愿意或不敢发表意见的根源，也是他们患道德失语症的根源。</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3" name="矩形 2"/>
          <p:cNvSpPr/>
          <p:nvPr/>
        </p:nvSpPr>
        <p:spPr>
          <a:xfrm>
            <a:off x="2495600" y="1556792"/>
            <a:ext cx="7800528" cy="3916457"/>
          </a:xfrm>
          <a:prstGeom prst="rect">
            <a:avLst/>
          </a:prstGeom>
        </p:spPr>
        <p:txBody>
          <a:bodyPr wrap="square">
            <a:spAutoFit/>
          </a:bodyPr>
          <a:lstStyle/>
          <a:p>
            <a:r>
              <a:rPr lang="en-US" altLang="zh-CN" sz="3200" dirty="0">
                <a:latin typeface="宋体" pitchFamily="2" charset="-122"/>
                <a:ea typeface="宋体" pitchFamily="2" charset="-122"/>
              </a:rPr>
              <a:t>1</a:t>
            </a:r>
            <a:r>
              <a:rPr lang="zh-CN" altLang="en-US" sz="3200" dirty="0">
                <a:latin typeface="宋体" pitchFamily="2" charset="-122"/>
                <a:ea typeface="宋体" pitchFamily="2" charset="-122"/>
              </a:rPr>
              <a:t>．下列在文中括号内补写的语句，最恰当的一项是（</a:t>
            </a:r>
            <a:r>
              <a:rPr lang="en-US" altLang="zh-CN" sz="3200" dirty="0">
                <a:latin typeface="宋体" pitchFamily="2" charset="-122"/>
                <a:ea typeface="宋体" pitchFamily="2" charset="-122"/>
              </a:rPr>
              <a:t>3</a:t>
            </a:r>
            <a:r>
              <a:rPr lang="zh-CN" altLang="en-US" sz="3200" dirty="0">
                <a:latin typeface="宋体" pitchFamily="2" charset="-122"/>
                <a:ea typeface="宋体" pitchFamily="2" charset="-122"/>
              </a:rPr>
              <a:t>分）（  ）</a:t>
            </a:r>
            <a:endParaRPr lang="zh-CN" altLang="en-US" sz="3200" dirty="0">
              <a:latin typeface="宋体" pitchFamily="2" charset="-122"/>
              <a:ea typeface="宋体" pitchFamily="2" charset="-122"/>
            </a:endParaRPr>
          </a:p>
          <a:p>
            <a:pPr>
              <a:lnSpc>
                <a:spcPct val="150000"/>
              </a:lnSpc>
            </a:pPr>
            <a:r>
              <a:rPr lang="en-US" altLang="zh-CN" sz="3200" dirty="0">
                <a:latin typeface="宋体" pitchFamily="2" charset="-122"/>
                <a:ea typeface="宋体" pitchFamily="2" charset="-122"/>
              </a:rPr>
              <a:t>A</a:t>
            </a:r>
            <a:r>
              <a:rPr lang="zh-CN" altLang="en-US" sz="3200" dirty="0">
                <a:latin typeface="宋体" pitchFamily="2" charset="-122"/>
                <a:ea typeface="宋体" pitchFamily="2" charset="-122"/>
              </a:rPr>
              <a:t>．虽然他知道辨别善恶的重要性</a:t>
            </a:r>
            <a:endParaRPr lang="zh-CN" altLang="en-US" sz="3200" dirty="0">
              <a:latin typeface="宋体" pitchFamily="2" charset="-122"/>
              <a:ea typeface="宋体" pitchFamily="2" charset="-122"/>
            </a:endParaRPr>
          </a:p>
          <a:p>
            <a:pPr>
              <a:lnSpc>
                <a:spcPct val="150000"/>
              </a:lnSpc>
            </a:pPr>
            <a:r>
              <a:rPr lang="en-US" altLang="zh-CN" sz="3200" dirty="0">
                <a:latin typeface="宋体" pitchFamily="2" charset="-122"/>
                <a:ea typeface="宋体" pitchFamily="2" charset="-122"/>
              </a:rPr>
              <a:t>B</a:t>
            </a:r>
            <a:r>
              <a:rPr lang="zh-CN" altLang="en-US" sz="3200" dirty="0">
                <a:latin typeface="宋体" pitchFamily="2" charset="-122"/>
                <a:ea typeface="宋体" pitchFamily="2" charset="-122"/>
              </a:rPr>
              <a:t>．虽然他知道鉴别善恶的重要性</a:t>
            </a:r>
            <a:endParaRPr lang="zh-CN" altLang="en-US" sz="3200" dirty="0">
              <a:latin typeface="宋体" pitchFamily="2" charset="-122"/>
              <a:ea typeface="宋体" pitchFamily="2" charset="-122"/>
            </a:endParaRPr>
          </a:p>
          <a:p>
            <a:pPr>
              <a:lnSpc>
                <a:spcPct val="150000"/>
              </a:lnSpc>
            </a:pPr>
            <a:r>
              <a:rPr lang="en-US" altLang="zh-CN" sz="3200" dirty="0">
                <a:latin typeface="宋体" pitchFamily="2" charset="-122"/>
                <a:ea typeface="宋体" pitchFamily="2" charset="-122"/>
              </a:rPr>
              <a:t>C</a:t>
            </a:r>
            <a:r>
              <a:rPr lang="zh-CN" altLang="en-US" sz="3200" dirty="0">
                <a:latin typeface="宋体" pitchFamily="2" charset="-122"/>
                <a:ea typeface="宋体" pitchFamily="2" charset="-122"/>
              </a:rPr>
              <a:t>．纵然他知道辨别善恶的重要性</a:t>
            </a:r>
            <a:endParaRPr lang="zh-CN" altLang="en-US" sz="3200" dirty="0">
              <a:latin typeface="宋体" pitchFamily="2" charset="-122"/>
              <a:ea typeface="宋体" pitchFamily="2" charset="-122"/>
            </a:endParaRPr>
          </a:p>
          <a:p>
            <a:pPr>
              <a:lnSpc>
                <a:spcPct val="150000"/>
              </a:lnSpc>
            </a:pPr>
            <a:r>
              <a:rPr lang="en-US" altLang="zh-CN" sz="3200" dirty="0">
                <a:latin typeface="宋体" pitchFamily="2" charset="-122"/>
                <a:ea typeface="宋体" pitchFamily="2" charset="-122"/>
              </a:rPr>
              <a:t>D</a:t>
            </a:r>
            <a:r>
              <a:rPr lang="zh-CN" altLang="en-US" sz="3200" dirty="0">
                <a:latin typeface="宋体" pitchFamily="2" charset="-122"/>
                <a:ea typeface="宋体" pitchFamily="2" charset="-122"/>
              </a:rPr>
              <a:t>．纵然他知道鉴别善恶的重要性</a:t>
            </a:r>
            <a:endParaRPr lang="zh-CN" altLang="en-US" dirty="0">
              <a:latin typeface="宋体" pitchFamily="2" charset="-122"/>
              <a:ea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3" name="文本框 19"/>
          <p:cNvSpPr txBox="1"/>
          <p:nvPr/>
        </p:nvSpPr>
        <p:spPr>
          <a:xfrm>
            <a:off x="1722755" y="874759"/>
            <a:ext cx="1049020" cy="583565"/>
          </a:xfrm>
          <a:prstGeom prst="rect">
            <a:avLst/>
          </a:prstGeom>
          <a:solidFill>
            <a:schemeClr val="accent2">
              <a:lumMod val="60000"/>
              <a:lumOff val="40000"/>
            </a:schemeClr>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答案</a:t>
            </a:r>
          </a:p>
        </p:txBody>
      </p:sp>
      <p:sp>
        <p:nvSpPr>
          <p:cNvPr id="4" name="文本框 19"/>
          <p:cNvSpPr txBox="1"/>
          <p:nvPr/>
        </p:nvSpPr>
        <p:spPr>
          <a:xfrm>
            <a:off x="1723658" y="1556792"/>
            <a:ext cx="1049020" cy="583565"/>
          </a:xfrm>
          <a:prstGeom prst="rect">
            <a:avLst/>
          </a:prstGeom>
          <a:solidFill>
            <a:schemeClr val="accent2">
              <a:lumMod val="60000"/>
              <a:lumOff val="40000"/>
            </a:schemeClr>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解析</a:t>
            </a:r>
          </a:p>
        </p:txBody>
      </p:sp>
      <p:sp>
        <p:nvSpPr>
          <p:cNvPr id="5" name="文本框 4"/>
          <p:cNvSpPr txBox="1"/>
          <p:nvPr/>
        </p:nvSpPr>
        <p:spPr>
          <a:xfrm>
            <a:off x="2999656" y="874759"/>
            <a:ext cx="1152128" cy="584775"/>
          </a:xfrm>
          <a:prstGeom prst="rect">
            <a:avLst/>
          </a:prstGeom>
          <a:noFill/>
        </p:spPr>
        <p:txBody>
          <a:bodyPr wrap="square" rtlCol="0">
            <a:spAutoFit/>
          </a:bodyPr>
          <a:lstStyle/>
          <a:p>
            <a:r>
              <a:rPr lang="en-US" altLang="zh-CN" sz="3200" dirty="0">
                <a:latin typeface="+mn-ea"/>
              </a:rPr>
              <a:t>C</a:t>
            </a:r>
            <a:endParaRPr lang="zh-CN" altLang="en-US" sz="3200" dirty="0">
              <a:latin typeface="+mn-ea"/>
            </a:endParaRPr>
          </a:p>
        </p:txBody>
      </p:sp>
      <p:sp>
        <p:nvSpPr>
          <p:cNvPr id="6" name="矩形 5"/>
          <p:cNvSpPr/>
          <p:nvPr/>
        </p:nvSpPr>
        <p:spPr>
          <a:xfrm>
            <a:off x="1722755" y="2060848"/>
            <a:ext cx="9629829" cy="4401205"/>
          </a:xfrm>
          <a:prstGeom prst="rect">
            <a:avLst/>
          </a:prstGeom>
        </p:spPr>
        <p:txBody>
          <a:bodyPr wrap="square">
            <a:spAutoFit/>
          </a:bodyPr>
          <a:lstStyle/>
          <a:p>
            <a:r>
              <a:rPr lang="zh-CN" altLang="en-US" sz="2800" dirty="0">
                <a:latin typeface="仿宋" panose="02010609060101010101" pitchFamily="49" charset="-122"/>
                <a:ea typeface="仿宋" panose="02010609060101010101" pitchFamily="49" charset="-122"/>
              </a:rPr>
              <a:t>本题考查语言表达连贯的能力。比较四个选项就会发现，选项主要在于“虽然”与“纵然”的区别和“鉴别”与“辨别”的区别。“虽然”常与“但是”连用，表示转折关系；“纵然”表假设关系。文段中括号的上文是“如果一个人</a:t>
            </a:r>
            <a:r>
              <a:rPr lang="en-US" altLang="zh-CN" sz="2800" dirty="0">
                <a:latin typeface="仿宋" panose="02010609060101010101" pitchFamily="49" charset="-122"/>
                <a:ea typeface="仿宋" panose="02010609060101010101" pitchFamily="49" charset="-122"/>
              </a:rPr>
              <a:t>……”</a:t>
            </a:r>
            <a:r>
              <a:rPr lang="zh-CN" altLang="en-US" sz="2800" dirty="0">
                <a:latin typeface="仿宋" panose="02010609060101010101" pitchFamily="49" charset="-122"/>
                <a:ea typeface="仿宋" panose="02010609060101010101" pitchFamily="49" charset="-122"/>
              </a:rPr>
              <a:t>表明所填句子应是表假设的句子，故应选以“纵然”开头的句子，排除</a:t>
            </a:r>
            <a:r>
              <a:rPr lang="en-US" altLang="zh-CN" sz="2800" dirty="0">
                <a:latin typeface="仿宋" panose="02010609060101010101" pitchFamily="49" charset="-122"/>
                <a:ea typeface="仿宋" panose="02010609060101010101" pitchFamily="49" charset="-122"/>
              </a:rPr>
              <a:t>A</a:t>
            </a:r>
            <a:r>
              <a:rPr lang="zh-CN" altLang="en-US" sz="2800" dirty="0">
                <a:latin typeface="仿宋" panose="02010609060101010101" pitchFamily="49" charset="-122"/>
                <a:ea typeface="仿宋" panose="02010609060101010101" pitchFamily="49" charset="-122"/>
              </a:rPr>
              <a:t>、</a:t>
            </a:r>
            <a:r>
              <a:rPr lang="en-US" altLang="zh-CN" sz="2800" dirty="0">
                <a:latin typeface="仿宋" panose="02010609060101010101" pitchFamily="49" charset="-122"/>
                <a:ea typeface="仿宋" panose="02010609060101010101" pitchFamily="49" charset="-122"/>
              </a:rPr>
              <a:t>B</a:t>
            </a:r>
            <a:r>
              <a:rPr lang="zh-CN" altLang="en-US" sz="2800" dirty="0">
                <a:latin typeface="仿宋" panose="02010609060101010101" pitchFamily="49" charset="-122"/>
                <a:ea typeface="仿宋" panose="02010609060101010101" pitchFamily="49" charset="-122"/>
              </a:rPr>
              <a:t>两项。“辨别”指根据不同事物的特点，在认识上加以区别；“鉴别”的意思是辨别（真假好坏），多用于古物的鉴定和艺术作品的分辨识别。语句中说的是“善恶”，是认识上的，因此应使用“辨别”的句子，排除</a:t>
            </a:r>
            <a:r>
              <a:rPr lang="en-US" altLang="zh-CN" sz="2800" dirty="0">
                <a:latin typeface="仿宋" panose="02010609060101010101" pitchFamily="49" charset="-122"/>
                <a:ea typeface="仿宋" panose="02010609060101010101" pitchFamily="49" charset="-122"/>
              </a:rPr>
              <a:t>D</a:t>
            </a:r>
            <a:r>
              <a:rPr lang="zh-CN" altLang="en-US" sz="2800" dirty="0">
                <a:latin typeface="仿宋" panose="02010609060101010101" pitchFamily="49" charset="-122"/>
                <a:ea typeface="仿宋" panose="02010609060101010101" pitchFamily="49" charset="-122"/>
              </a:rPr>
              <a:t>项。故选</a:t>
            </a:r>
            <a:r>
              <a:rPr lang="en-US" altLang="zh-CN" sz="2800" dirty="0">
                <a:latin typeface="仿宋" panose="02010609060101010101" pitchFamily="49" charset="-122"/>
                <a:ea typeface="仿宋" panose="02010609060101010101" pitchFamily="49" charset="-122"/>
              </a:rPr>
              <a:t>C</a:t>
            </a:r>
            <a:r>
              <a:rPr lang="zh-CN" altLang="en-US" sz="2800" dirty="0">
                <a:latin typeface="仿宋" panose="02010609060101010101" pitchFamily="49" charset="-122"/>
                <a:ea typeface="仿宋" panose="02010609060101010101" pitchFamily="49"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3" name="矩形 2"/>
          <p:cNvSpPr/>
          <p:nvPr/>
        </p:nvSpPr>
        <p:spPr>
          <a:xfrm>
            <a:off x="1775520" y="836712"/>
            <a:ext cx="8784976" cy="5269072"/>
          </a:xfrm>
          <a:prstGeom prst="rect">
            <a:avLst/>
          </a:prstGeom>
        </p:spPr>
        <p:txBody>
          <a:bodyPr wrap="square">
            <a:spAutoFit/>
          </a:bodyPr>
          <a:lstStyle/>
          <a:p>
            <a:r>
              <a:rPr lang="en-US" altLang="zh-CN" sz="2400" dirty="0">
                <a:latin typeface="宋体" pitchFamily="2" charset="-122"/>
                <a:ea typeface="宋体" pitchFamily="2" charset="-122"/>
              </a:rPr>
              <a:t>2</a:t>
            </a:r>
            <a:r>
              <a:rPr lang="zh-CN" altLang="en-US" sz="2400" dirty="0">
                <a:latin typeface="宋体" pitchFamily="2" charset="-122"/>
                <a:ea typeface="宋体" pitchFamily="2" charset="-122"/>
              </a:rPr>
              <a:t>．文中画横线的句子有语病，下列修改最恰当的一项是（</a:t>
            </a:r>
            <a:r>
              <a:rPr lang="en-US" altLang="zh-CN" sz="2400" dirty="0">
                <a:latin typeface="宋体" pitchFamily="2" charset="-122"/>
                <a:ea typeface="宋体" pitchFamily="2" charset="-122"/>
              </a:rPr>
              <a:t>3</a:t>
            </a:r>
            <a:r>
              <a:rPr lang="zh-CN" altLang="en-US" sz="2400" dirty="0">
                <a:latin typeface="宋体" pitchFamily="2" charset="-122"/>
                <a:ea typeface="宋体" pitchFamily="2" charset="-122"/>
              </a:rPr>
              <a:t>分）（   ）</a:t>
            </a:r>
            <a:endParaRPr lang="zh-CN" altLang="en-US" sz="2400" dirty="0">
              <a:latin typeface="宋体" pitchFamily="2" charset="-122"/>
              <a:ea typeface="宋体" pitchFamily="2" charset="-122"/>
            </a:endParaRPr>
          </a:p>
          <a:p>
            <a:pPr>
              <a:lnSpc>
                <a:spcPct val="150000"/>
              </a:lnSpc>
            </a:pPr>
            <a:r>
              <a:rPr lang="en-US" altLang="zh-CN" sz="2400" dirty="0">
                <a:latin typeface="宋体" pitchFamily="2" charset="-122"/>
                <a:ea typeface="宋体" pitchFamily="2" charset="-122"/>
              </a:rPr>
              <a:t>A</a:t>
            </a:r>
            <a:r>
              <a:rPr lang="zh-CN" altLang="en-US" sz="2400" dirty="0">
                <a:latin typeface="宋体" pitchFamily="2" charset="-122"/>
                <a:ea typeface="宋体" pitchFamily="2" charset="-122"/>
              </a:rPr>
              <a:t>．道德勇气是衡量人类是否具有“意德”的一个重要指标，是人类修炼道徳修养的一个重要内容。</a:t>
            </a:r>
            <a:endParaRPr lang="zh-CN" altLang="en-US" sz="2400" dirty="0">
              <a:latin typeface="宋体" pitchFamily="2" charset="-122"/>
              <a:ea typeface="宋体" pitchFamily="2" charset="-122"/>
            </a:endParaRPr>
          </a:p>
          <a:p>
            <a:pPr>
              <a:lnSpc>
                <a:spcPct val="150000"/>
              </a:lnSpc>
            </a:pPr>
            <a:r>
              <a:rPr lang="en-US" altLang="zh-CN" sz="2400" dirty="0">
                <a:latin typeface="宋体" pitchFamily="2" charset="-122"/>
                <a:ea typeface="宋体" pitchFamily="2" charset="-122"/>
              </a:rPr>
              <a:t>B</a:t>
            </a:r>
            <a:r>
              <a:rPr lang="zh-CN" altLang="en-US" sz="2400" dirty="0">
                <a:latin typeface="宋体" pitchFamily="2" charset="-122"/>
                <a:ea typeface="宋体" pitchFamily="2" charset="-122"/>
              </a:rPr>
              <a:t>．道徳勇气是人类修炼道徳修养的一个重要内容，是衡量人类具有“意德”的一个重要指标。</a:t>
            </a:r>
            <a:endParaRPr lang="zh-CN" altLang="en-US" sz="2400" dirty="0">
              <a:latin typeface="宋体" pitchFamily="2" charset="-122"/>
              <a:ea typeface="宋体" pitchFamily="2" charset="-122"/>
            </a:endParaRPr>
          </a:p>
          <a:p>
            <a:pPr>
              <a:lnSpc>
                <a:spcPct val="150000"/>
              </a:lnSpc>
            </a:pPr>
            <a:r>
              <a:rPr lang="en-US" altLang="zh-CN" sz="2400" dirty="0">
                <a:latin typeface="宋体" pitchFamily="2" charset="-122"/>
                <a:ea typeface="宋体" pitchFamily="2" charset="-122"/>
              </a:rPr>
              <a:t>C</a:t>
            </a:r>
            <a:r>
              <a:rPr lang="zh-CN" altLang="en-US" sz="2400" dirty="0">
                <a:latin typeface="宋体" pitchFamily="2" charset="-122"/>
                <a:ea typeface="宋体" pitchFamily="2" charset="-122"/>
              </a:rPr>
              <a:t>．道德勇气是人类修炼道徳修养的一个重要内容，是衡量人类是否具有“意德”的一个重要指标。</a:t>
            </a:r>
            <a:endParaRPr lang="zh-CN" altLang="en-US" sz="2400" dirty="0">
              <a:latin typeface="宋体" pitchFamily="2" charset="-122"/>
              <a:ea typeface="宋体" pitchFamily="2" charset="-122"/>
            </a:endParaRPr>
          </a:p>
          <a:p>
            <a:pPr>
              <a:lnSpc>
                <a:spcPct val="150000"/>
              </a:lnSpc>
            </a:pPr>
            <a:r>
              <a:rPr lang="en-US" altLang="zh-CN" sz="2400" dirty="0">
                <a:latin typeface="宋体" pitchFamily="2" charset="-122"/>
                <a:ea typeface="宋体" pitchFamily="2" charset="-122"/>
              </a:rPr>
              <a:t>D</a:t>
            </a:r>
            <a:r>
              <a:rPr lang="zh-CN" altLang="en-US" sz="2400" dirty="0">
                <a:latin typeface="宋体" pitchFamily="2" charset="-122"/>
                <a:ea typeface="宋体" pitchFamily="2" charset="-122"/>
              </a:rPr>
              <a:t>．道德勇气是衡量人类具有“意德”的一个重要指标，是人类修炼道徳修养的一个重要表现。</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3" name="文本框 19"/>
          <p:cNvSpPr txBox="1"/>
          <p:nvPr/>
        </p:nvSpPr>
        <p:spPr>
          <a:xfrm>
            <a:off x="1722755" y="874759"/>
            <a:ext cx="1049020" cy="583565"/>
          </a:xfrm>
          <a:prstGeom prst="rect">
            <a:avLst/>
          </a:prstGeom>
          <a:solidFill>
            <a:schemeClr val="accent2">
              <a:lumMod val="60000"/>
              <a:lumOff val="40000"/>
            </a:schemeClr>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答案</a:t>
            </a:r>
          </a:p>
        </p:txBody>
      </p:sp>
      <p:sp>
        <p:nvSpPr>
          <p:cNvPr id="4" name="文本框 19"/>
          <p:cNvSpPr txBox="1"/>
          <p:nvPr/>
        </p:nvSpPr>
        <p:spPr>
          <a:xfrm>
            <a:off x="1723658" y="1556792"/>
            <a:ext cx="1049020" cy="583565"/>
          </a:xfrm>
          <a:prstGeom prst="rect">
            <a:avLst/>
          </a:prstGeom>
          <a:solidFill>
            <a:schemeClr val="accent2">
              <a:lumMod val="60000"/>
              <a:lumOff val="40000"/>
            </a:schemeClr>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解析</a:t>
            </a:r>
          </a:p>
        </p:txBody>
      </p:sp>
      <p:sp>
        <p:nvSpPr>
          <p:cNvPr id="5" name="矩形 4"/>
          <p:cNvSpPr/>
          <p:nvPr/>
        </p:nvSpPr>
        <p:spPr>
          <a:xfrm>
            <a:off x="1722755" y="2238825"/>
            <a:ext cx="8626444" cy="3600400"/>
          </a:xfrm>
          <a:prstGeom prst="rect">
            <a:avLst/>
          </a:prstGeom>
        </p:spPr>
        <p:txBody>
          <a:bodyPr wrap="square">
            <a:spAutoFit/>
          </a:bodyPr>
          <a:lstStyle/>
          <a:p>
            <a:r>
              <a:rPr lang="zh-CN" altLang="en-US" sz="3200" dirty="0">
                <a:latin typeface="仿宋" panose="02010609060101010101" pitchFamily="49" charset="-122"/>
                <a:ea typeface="仿宋" panose="02010609060101010101" pitchFamily="49" charset="-122"/>
              </a:rPr>
              <a:t>本题考查辨析并修改病句的能力。文中画横线的句子有三处语病：一是“道德勇气是</a:t>
            </a:r>
            <a:r>
              <a:rPr lang="en-US" altLang="zh-CN" sz="3200" dirty="0">
                <a:latin typeface="仿宋" panose="02010609060101010101" pitchFamily="49" charset="-122"/>
                <a:ea typeface="仿宋" panose="02010609060101010101" pitchFamily="49" charset="-122"/>
              </a:rPr>
              <a:t>……</a:t>
            </a:r>
            <a:r>
              <a:rPr lang="zh-CN" altLang="en-US" sz="3200" dirty="0">
                <a:latin typeface="仿宋" panose="02010609060101010101" pitchFamily="49" charset="-122"/>
                <a:ea typeface="仿宋" panose="02010609060101010101" pitchFamily="49" charset="-122"/>
              </a:rPr>
              <a:t>一个重要表现”主宾搭配不当；二是“展示人类是否具有‘意德’的一个重要指标”定语和中心词搭配不当；三是语序不当，横线后面是“‘意德’是</a:t>
            </a:r>
            <a:r>
              <a:rPr lang="en-US" altLang="zh-CN" sz="3200" dirty="0">
                <a:latin typeface="仿宋" panose="02010609060101010101" pitchFamily="49" charset="-122"/>
                <a:ea typeface="仿宋" panose="02010609060101010101" pitchFamily="49" charset="-122"/>
              </a:rPr>
              <a:t>……”</a:t>
            </a:r>
            <a:r>
              <a:rPr lang="zh-CN" altLang="en-US" sz="3200" dirty="0">
                <a:latin typeface="仿宋" panose="02010609060101010101" pitchFamily="49" charset="-122"/>
                <a:ea typeface="仿宋" panose="02010609060101010101" pitchFamily="49" charset="-122"/>
              </a:rPr>
              <a:t>，故“意德”应该出现在句子的后半部分。</a:t>
            </a:r>
          </a:p>
        </p:txBody>
      </p:sp>
      <p:sp>
        <p:nvSpPr>
          <p:cNvPr id="6" name="文本框 5"/>
          <p:cNvSpPr txBox="1"/>
          <p:nvPr/>
        </p:nvSpPr>
        <p:spPr>
          <a:xfrm>
            <a:off x="3071664" y="904931"/>
            <a:ext cx="1152128" cy="523220"/>
          </a:xfrm>
          <a:prstGeom prst="rect">
            <a:avLst/>
          </a:prstGeom>
          <a:noFill/>
        </p:spPr>
        <p:txBody>
          <a:bodyPr wrap="square" rtlCol="0">
            <a:spAutoFit/>
          </a:bodyPr>
          <a:lstStyle/>
          <a:p>
            <a:r>
              <a:rPr lang="en-US" altLang="zh-CN" sz="2800" dirty="0">
                <a:latin typeface="+mn-ea"/>
              </a:rPr>
              <a:t>C</a:t>
            </a:r>
            <a:endParaRPr lang="zh-CN" altLang="en-US" sz="2800" dirty="0">
              <a:latin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heel(1)">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ppt_x"/>
                                          </p:val>
                                        </p:tav>
                                        <p:tav tm="100000">
                                          <p:val>
                                            <p:strVal val="#ppt_x"/>
                                          </p:val>
                                        </p:tav>
                                      </p:tavLst>
                                    </p:anim>
                                    <p:anim calcmode="lin" valueType="num">
                                      <p:cBhvr additive="base">
                                        <p:cTn id="2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3" name="矩形 2"/>
          <p:cNvSpPr/>
          <p:nvPr/>
        </p:nvSpPr>
        <p:spPr>
          <a:xfrm>
            <a:off x="2345668" y="1196752"/>
            <a:ext cx="7782780" cy="3438442"/>
          </a:xfrm>
          <a:prstGeom prst="rect">
            <a:avLst/>
          </a:prstGeom>
        </p:spPr>
        <p:txBody>
          <a:bodyPr wrap="square">
            <a:spAutoFit/>
          </a:bodyPr>
          <a:lstStyle/>
          <a:p>
            <a:r>
              <a:rPr lang="en-US" altLang="zh-CN" sz="2800" dirty="0">
                <a:latin typeface="宋体" pitchFamily="2" charset="-122"/>
                <a:ea typeface="宋体" pitchFamily="2" charset="-122"/>
              </a:rPr>
              <a:t>3</a:t>
            </a:r>
            <a:r>
              <a:rPr lang="zh-CN" altLang="en-US" sz="2800" dirty="0">
                <a:latin typeface="宋体" pitchFamily="2" charset="-122"/>
                <a:ea typeface="宋体" pitchFamily="2" charset="-122"/>
              </a:rPr>
              <a:t>．依次填入文中横线上的成语，全都恰当的一项是（</a:t>
            </a:r>
            <a:r>
              <a:rPr lang="en-US" altLang="zh-CN" sz="2800" dirty="0">
                <a:latin typeface="宋体" pitchFamily="2" charset="-122"/>
                <a:ea typeface="宋体" pitchFamily="2" charset="-122"/>
              </a:rPr>
              <a:t>3</a:t>
            </a:r>
            <a:r>
              <a:rPr lang="zh-CN" altLang="en-US" sz="2800" dirty="0">
                <a:latin typeface="宋体" pitchFamily="2" charset="-122"/>
                <a:ea typeface="宋体" pitchFamily="2" charset="-122"/>
              </a:rPr>
              <a:t>分）（  </a:t>
            </a:r>
            <a:r>
              <a:rPr lang="zh-CN" altLang="en-US" sz="2800" dirty="0" smtClean="0">
                <a:latin typeface="宋体" pitchFamily="2" charset="-122"/>
                <a:ea typeface="宋体" pitchFamily="2" charset="-122"/>
              </a:rPr>
              <a:t>）</a:t>
            </a:r>
            <a:endParaRPr lang="en-US" altLang="zh-CN" sz="2800" dirty="0">
              <a:latin typeface="宋体" pitchFamily="2" charset="-122"/>
              <a:ea typeface="宋体" pitchFamily="2" charset="-122"/>
            </a:endParaRPr>
          </a:p>
          <a:p>
            <a:pPr>
              <a:lnSpc>
                <a:spcPct val="150000"/>
              </a:lnSpc>
            </a:pPr>
            <a:r>
              <a:rPr lang="en-US" altLang="zh-CN" sz="2800" dirty="0">
                <a:latin typeface="宋体" pitchFamily="2" charset="-122"/>
                <a:ea typeface="宋体" pitchFamily="2" charset="-122"/>
              </a:rPr>
              <a:t>A</a:t>
            </a:r>
            <a:r>
              <a:rPr lang="zh-CN" altLang="en-US" sz="2800" dirty="0">
                <a:latin typeface="宋体" pitchFamily="2" charset="-122"/>
                <a:ea typeface="宋体" pitchFamily="2" charset="-122"/>
              </a:rPr>
              <a:t>．义无反顾  无私无畏  毛遂自荐  蔚然成风</a:t>
            </a:r>
            <a:endParaRPr lang="zh-CN" altLang="en-US" sz="2800" dirty="0">
              <a:latin typeface="宋体" pitchFamily="2" charset="-122"/>
              <a:ea typeface="宋体" pitchFamily="2" charset="-122"/>
            </a:endParaRPr>
          </a:p>
          <a:p>
            <a:pPr>
              <a:lnSpc>
                <a:spcPct val="150000"/>
              </a:lnSpc>
            </a:pPr>
            <a:r>
              <a:rPr lang="en-US" altLang="zh-CN" sz="2800" dirty="0">
                <a:latin typeface="宋体" pitchFamily="2" charset="-122"/>
                <a:ea typeface="宋体" pitchFamily="2" charset="-122"/>
              </a:rPr>
              <a:t>B</a:t>
            </a:r>
            <a:r>
              <a:rPr lang="zh-CN" altLang="en-US" sz="2800" dirty="0">
                <a:latin typeface="宋体" pitchFamily="2" charset="-122"/>
                <a:ea typeface="宋体" pitchFamily="2" charset="-122"/>
              </a:rPr>
              <a:t>．疾恶如仇  浩然之气  挺身而出  蔚然成风</a:t>
            </a:r>
            <a:endParaRPr lang="zh-CN" altLang="en-US" sz="2800" dirty="0">
              <a:latin typeface="宋体" pitchFamily="2" charset="-122"/>
              <a:ea typeface="宋体" pitchFamily="2" charset="-122"/>
            </a:endParaRPr>
          </a:p>
          <a:p>
            <a:pPr>
              <a:lnSpc>
                <a:spcPct val="150000"/>
              </a:lnSpc>
            </a:pPr>
            <a:r>
              <a:rPr lang="en-US" altLang="zh-CN" sz="2800" dirty="0">
                <a:latin typeface="宋体" pitchFamily="2" charset="-122"/>
                <a:ea typeface="宋体" pitchFamily="2" charset="-122"/>
              </a:rPr>
              <a:t>C</a:t>
            </a:r>
            <a:r>
              <a:rPr lang="zh-CN" altLang="en-US" sz="2800" dirty="0">
                <a:latin typeface="宋体" pitchFamily="2" charset="-122"/>
                <a:ea typeface="宋体" pitchFamily="2" charset="-122"/>
              </a:rPr>
              <a:t>．疾恶如仇  无私无畏  挺身而出  风靡一时</a:t>
            </a:r>
            <a:endParaRPr lang="zh-CN" altLang="en-US" sz="2800" dirty="0">
              <a:latin typeface="宋体" pitchFamily="2" charset="-122"/>
              <a:ea typeface="宋体" pitchFamily="2" charset="-122"/>
            </a:endParaRPr>
          </a:p>
          <a:p>
            <a:pPr>
              <a:lnSpc>
                <a:spcPct val="150000"/>
              </a:lnSpc>
            </a:pPr>
            <a:r>
              <a:rPr lang="en-US" altLang="zh-CN" sz="2800" dirty="0">
                <a:latin typeface="宋体" pitchFamily="2" charset="-122"/>
                <a:ea typeface="宋体" pitchFamily="2" charset="-122"/>
              </a:rPr>
              <a:t>D</a:t>
            </a:r>
            <a:r>
              <a:rPr lang="zh-CN" altLang="en-US" sz="2800" dirty="0">
                <a:latin typeface="宋体" pitchFamily="2" charset="-122"/>
                <a:ea typeface="宋体" pitchFamily="2" charset="-122"/>
              </a:rPr>
              <a:t>．义无反顾  浩然之气  毛遂自荐  风靡一时</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3" name="文本框 19"/>
          <p:cNvSpPr txBox="1"/>
          <p:nvPr/>
        </p:nvSpPr>
        <p:spPr>
          <a:xfrm>
            <a:off x="1722755" y="874759"/>
            <a:ext cx="1049020" cy="583565"/>
          </a:xfrm>
          <a:prstGeom prst="rect">
            <a:avLst/>
          </a:prstGeom>
          <a:solidFill>
            <a:schemeClr val="accent2">
              <a:lumMod val="60000"/>
              <a:lumOff val="40000"/>
            </a:schemeClr>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答案</a:t>
            </a:r>
          </a:p>
        </p:txBody>
      </p:sp>
      <p:sp>
        <p:nvSpPr>
          <p:cNvPr id="4" name="文本框 19"/>
          <p:cNvSpPr txBox="1"/>
          <p:nvPr/>
        </p:nvSpPr>
        <p:spPr>
          <a:xfrm>
            <a:off x="1723658" y="1556792"/>
            <a:ext cx="1049020" cy="583565"/>
          </a:xfrm>
          <a:prstGeom prst="rect">
            <a:avLst/>
          </a:prstGeom>
          <a:solidFill>
            <a:schemeClr val="accent2">
              <a:lumMod val="60000"/>
              <a:lumOff val="40000"/>
            </a:schemeClr>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解析</a:t>
            </a:r>
          </a:p>
        </p:txBody>
      </p:sp>
      <p:sp>
        <p:nvSpPr>
          <p:cNvPr id="5" name="矩形 4"/>
          <p:cNvSpPr/>
          <p:nvPr/>
        </p:nvSpPr>
        <p:spPr>
          <a:xfrm>
            <a:off x="3143672" y="907164"/>
            <a:ext cx="410690" cy="523220"/>
          </a:xfrm>
          <a:prstGeom prst="rect">
            <a:avLst/>
          </a:prstGeom>
        </p:spPr>
        <p:txBody>
          <a:bodyPr wrap="none">
            <a:spAutoFit/>
          </a:bodyPr>
          <a:lstStyle/>
          <a:p>
            <a:r>
              <a:rPr lang="en-US" altLang="zh-CN" sz="2800" dirty="0">
                <a:latin typeface="+mn-ea"/>
              </a:rPr>
              <a:t>B</a:t>
            </a:r>
            <a:endParaRPr lang="zh-CN" altLang="en-US" sz="2800" dirty="0">
              <a:latin typeface="+mn-ea"/>
            </a:endParaRPr>
          </a:p>
        </p:txBody>
      </p:sp>
      <p:sp>
        <p:nvSpPr>
          <p:cNvPr id="6" name="矩形 5"/>
          <p:cNvSpPr/>
          <p:nvPr/>
        </p:nvSpPr>
        <p:spPr>
          <a:xfrm>
            <a:off x="1722755" y="2238825"/>
            <a:ext cx="9145016" cy="3539430"/>
          </a:xfrm>
          <a:prstGeom prst="rect">
            <a:avLst/>
          </a:prstGeom>
        </p:spPr>
        <p:txBody>
          <a:bodyPr wrap="square">
            <a:spAutoFit/>
          </a:bodyPr>
          <a:lstStyle/>
          <a:p>
            <a:r>
              <a:rPr lang="zh-CN" altLang="en-US" sz="2800" dirty="0">
                <a:latin typeface="仿宋" panose="02010609060101010101" pitchFamily="49" charset="-122"/>
                <a:ea typeface="仿宋" panose="02010609060101010101" pitchFamily="49" charset="-122"/>
              </a:rPr>
              <a:t>本题考查正确使用词语（包括熟语）的能力。先看第一空：“疾恶如仇”指恨坏人坏事像痛恨仇敌一样；“义无反顾”指在道义上只有勇往直前，绝对不能退缩回头。结合“善恶分明”可知，应选“疾恶如仇”，排除</a:t>
            </a:r>
            <a:r>
              <a:rPr lang="en-US" altLang="zh-CN" sz="2800" dirty="0">
                <a:latin typeface="仿宋" panose="02010609060101010101" pitchFamily="49" charset="-122"/>
                <a:ea typeface="仿宋" panose="02010609060101010101" pitchFamily="49" charset="-122"/>
              </a:rPr>
              <a:t>A</a:t>
            </a:r>
            <a:r>
              <a:rPr lang="zh-CN" altLang="en-US" sz="2800" dirty="0">
                <a:latin typeface="仿宋" panose="02010609060101010101" pitchFamily="49" charset="-122"/>
                <a:ea typeface="仿宋" panose="02010609060101010101" pitchFamily="49" charset="-122"/>
              </a:rPr>
              <a:t>、</a:t>
            </a:r>
            <a:r>
              <a:rPr lang="en-US" altLang="zh-CN" sz="2800" dirty="0">
                <a:latin typeface="仿宋" panose="02010609060101010101" pitchFamily="49" charset="-122"/>
                <a:ea typeface="仿宋" panose="02010609060101010101" pitchFamily="49" charset="-122"/>
              </a:rPr>
              <a:t>D</a:t>
            </a:r>
            <a:r>
              <a:rPr lang="zh-CN" altLang="en-US" sz="2800" dirty="0">
                <a:latin typeface="仿宋" panose="02010609060101010101" pitchFamily="49" charset="-122"/>
                <a:ea typeface="仿宋" panose="02010609060101010101" pitchFamily="49" charset="-122"/>
              </a:rPr>
              <a:t>两项。再看第二空：“浩然之气”指正大刚直的气节；“无私无畏”指没有私心，无所畏惧。结合“大义凛然地挺善抑恶”可知，第二空语意强调拥有意德的人的精神，应选“浩然之气”，据此排除</a:t>
            </a:r>
            <a:r>
              <a:rPr lang="en-US" altLang="zh-CN" sz="2800" dirty="0">
                <a:latin typeface="仿宋" panose="02010609060101010101" pitchFamily="49" charset="-122"/>
                <a:ea typeface="仿宋" panose="02010609060101010101" pitchFamily="49" charset="-122"/>
              </a:rPr>
              <a:t>C</a:t>
            </a:r>
            <a:r>
              <a:rPr lang="zh-CN" altLang="en-US" sz="2800" dirty="0">
                <a:latin typeface="仿宋" panose="02010609060101010101" pitchFamily="49" charset="-122"/>
                <a:ea typeface="仿宋" panose="02010609060101010101" pitchFamily="49" charset="-122"/>
              </a:rPr>
              <a:t>项。故选</a:t>
            </a:r>
            <a:r>
              <a:rPr lang="en-US" altLang="zh-CN" sz="2800" dirty="0">
                <a:latin typeface="仿宋" panose="02010609060101010101" pitchFamily="49" charset="-122"/>
                <a:ea typeface="仿宋" panose="02010609060101010101" pitchFamily="49" charset="-122"/>
              </a:rPr>
              <a:t>B</a:t>
            </a:r>
            <a:r>
              <a:rPr lang="zh-CN" altLang="en-US" sz="2800" dirty="0">
                <a:latin typeface="仿宋" panose="02010609060101010101" pitchFamily="49" charset="-122"/>
                <a:ea typeface="仿宋" panose="02010609060101010101" pitchFamily="49"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4" name="副标题 2">
            <a:hlinkClick r:id="rId1" action="ppaction://hlinksldjump"/>
          </p:cNvPr>
          <p:cNvSpPr txBox="1"/>
          <p:nvPr/>
        </p:nvSpPr>
        <p:spPr>
          <a:xfrm>
            <a:off x="1992421" y="2636912"/>
            <a:ext cx="5023485" cy="494256"/>
          </a:xfrm>
          <a:prstGeom prst="rect">
            <a:avLst/>
          </a:prstGeom>
        </p:spPr>
        <p:txBody>
          <a:bodyPr vert="horz" lIns="91440" tIns="45720" rIns="91440" bIns="45720" rtlCol="0">
            <a:noAutofit/>
          </a:bodyPr>
          <a:lstStyle/>
          <a:p>
            <a:pPr marL="342900" indent="-342900">
              <a:buFont typeface="Wingdings" pitchFamily="2" charset="2"/>
              <a:buChar char="l"/>
            </a:pPr>
            <a:r>
              <a:rPr lang="zh-CN" altLang="en-US" sz="3200" dirty="0">
                <a:solidFill>
                  <a:schemeClr val="bg1"/>
                </a:solidFill>
                <a:latin typeface="微软雅黑" pitchFamily="34" charset="-122"/>
                <a:ea typeface="微软雅黑" pitchFamily="34" charset="-122"/>
                <a:cs typeface="Heiti SC Light"/>
                <a:hlinkClick r:id="rId2" action="ppaction://hlinksldjump"/>
              </a:rPr>
              <a:t>真题题组    </a:t>
            </a:r>
            <a:r>
              <a:rPr lang="zh-CN" altLang="en-US" sz="3200" dirty="0">
                <a:solidFill>
                  <a:schemeClr val="bg1"/>
                </a:solidFill>
                <a:latin typeface="微软雅黑" pitchFamily="34" charset="-122"/>
                <a:ea typeface="微软雅黑" pitchFamily="34" charset="-122"/>
                <a:cs typeface="Heiti SC Light"/>
              </a:rPr>
              <a:t>实战集训</a:t>
            </a:r>
          </a:p>
        </p:txBody>
      </p:sp>
      <p:sp>
        <p:nvSpPr>
          <p:cNvPr id="5" name="副标题 2"/>
          <p:cNvSpPr txBox="1"/>
          <p:nvPr/>
        </p:nvSpPr>
        <p:spPr>
          <a:xfrm>
            <a:off x="1992421" y="3391775"/>
            <a:ext cx="4612195" cy="650514"/>
          </a:xfrm>
          <a:prstGeom prst="rect">
            <a:avLst/>
          </a:prstGeom>
        </p:spPr>
        <p:txBody>
          <a:bodyPr vert="horz" lIns="91440" tIns="45720" rIns="91440" bIns="45720" rtlCol="0">
            <a:noAutofit/>
          </a:bodyPr>
          <a:lstStyle/>
          <a:p>
            <a:pPr marL="342900" indent="-342900">
              <a:buFont typeface="Wingdings" pitchFamily="2" charset="2"/>
              <a:buChar char="l"/>
            </a:pPr>
            <a:r>
              <a:rPr lang="zh-CN" altLang="en-US" sz="3200" dirty="0">
                <a:solidFill>
                  <a:schemeClr val="bg1"/>
                </a:solidFill>
                <a:latin typeface="微软雅黑" pitchFamily="34" charset="-122"/>
                <a:ea typeface="微软雅黑" pitchFamily="34" charset="-122"/>
                <a:cs typeface="Heiti SC Light"/>
                <a:hlinkClick r:id="rId3" action="ppaction://hlinksldjump"/>
              </a:rPr>
              <a:t>模拟题组    </a:t>
            </a:r>
            <a:r>
              <a:rPr lang="zh-CN" altLang="en-US" sz="3200" dirty="0">
                <a:solidFill>
                  <a:schemeClr val="bg1"/>
                </a:solidFill>
                <a:latin typeface="微软雅黑" pitchFamily="34" charset="-122"/>
                <a:ea typeface="微软雅黑" pitchFamily="34" charset="-122"/>
                <a:cs typeface="Heiti SC Light"/>
              </a:rPr>
              <a:t>实战集训</a:t>
            </a:r>
          </a:p>
        </p:txBody>
      </p:sp>
      <p:pic>
        <p:nvPicPr>
          <p:cNvPr id="6" name="Picture 3"/>
          <p:cNvPicPr>
            <a:picLocks noChangeAspect="1" noChangeArrowheads="1"/>
          </p:cNvPicPr>
          <p:nvPr/>
        </p:nvPicPr>
        <p:blipFill>
          <a:blip r:embed="rId4" cstate="print"/>
          <a:srcRect/>
          <a:stretch>
            <a:fillRect/>
          </a:stretch>
        </p:blipFill>
        <p:spPr bwMode="auto">
          <a:xfrm>
            <a:off x="8832304" y="3717032"/>
            <a:ext cx="2204860" cy="2555003"/>
          </a:xfrm>
          <a:prstGeom prst="rect">
            <a:avLst/>
          </a:prstGeom>
          <a:noFill/>
          <a:ln w="9525">
            <a:noFill/>
            <a:miter lim="800000"/>
            <a:headEnd/>
            <a:tailEnd/>
          </a:ln>
          <a:effectLst/>
        </p:spPr>
      </p:pic>
      <p:sp>
        <p:nvSpPr>
          <p:cNvPr id="7" name="文本框 6"/>
          <p:cNvSpPr txBox="1"/>
          <p:nvPr/>
        </p:nvSpPr>
        <p:spPr>
          <a:xfrm>
            <a:off x="1992421" y="1268760"/>
            <a:ext cx="2585045" cy="646331"/>
          </a:xfrm>
          <a:prstGeom prst="rect">
            <a:avLst/>
          </a:prstGeom>
          <a:solidFill>
            <a:schemeClr val="accent1"/>
          </a:solidFill>
          <a:ln>
            <a:noFill/>
          </a:ln>
        </p:spPr>
        <p:style>
          <a:lnRef idx="3">
            <a:schemeClr val="lt1"/>
          </a:lnRef>
          <a:fillRef idx="1">
            <a:schemeClr val="accent3"/>
          </a:fillRef>
          <a:effectRef idx="1">
            <a:schemeClr val="accent3"/>
          </a:effectRef>
          <a:fontRef idx="minor">
            <a:schemeClr val="lt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lang="zh-CN" altLang="en-US" sz="3600" noProof="1">
                <a:solidFill>
                  <a:schemeClr val="tx1">
                    <a:lumMod val="50000"/>
                    <a:lumOff val="50000"/>
                  </a:schemeClr>
                </a:solidFill>
                <a:latin typeface="黑体" pitchFamily="49" charset="-122"/>
                <a:ea typeface="黑体" pitchFamily="49" charset="-122"/>
              </a:rPr>
              <a:t>专题</a:t>
            </a:r>
            <a:r>
              <a:rPr lang="en-US" altLang="zh-CN" sz="3600" noProof="1">
                <a:solidFill>
                  <a:schemeClr val="tx1">
                    <a:lumMod val="50000"/>
                    <a:lumOff val="50000"/>
                  </a:schemeClr>
                </a:solidFill>
                <a:latin typeface="黑体" pitchFamily="49" charset="-122"/>
                <a:ea typeface="黑体" pitchFamily="49" charset="-122"/>
              </a:rPr>
              <a:t>7 </a:t>
            </a:r>
            <a:r>
              <a:rPr lang="zh-CN" altLang="en-US" sz="3600" noProof="1">
                <a:solidFill>
                  <a:schemeClr val="tx1">
                    <a:lumMod val="50000"/>
                    <a:lumOff val="50000"/>
                  </a:schemeClr>
                </a:solidFill>
                <a:latin typeface="黑体" pitchFamily="49" charset="-122"/>
                <a:ea typeface="黑体" pitchFamily="49" charset="-122"/>
              </a:rPr>
              <a:t>链接</a:t>
            </a:r>
            <a:endParaRPr kumimoji="0" lang="zh-CN" altLang="en-US" sz="3600" b="0" i="0" u="none" strike="noStrike" kern="1200" cap="none" spc="0" normalizeH="0" baseline="0" noProof="1">
              <a:ln>
                <a:noFill/>
              </a:ln>
              <a:solidFill>
                <a:schemeClr val="tx1">
                  <a:lumMod val="50000"/>
                  <a:lumOff val="50000"/>
                </a:schemeClr>
              </a:solidFill>
              <a:effectLst/>
              <a:uLnTx/>
              <a:uFillTx/>
              <a:latin typeface="黑体" pitchFamily="49" charset="-122"/>
              <a:ea typeface="黑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3" name="矩形 2"/>
          <p:cNvSpPr/>
          <p:nvPr/>
        </p:nvSpPr>
        <p:spPr>
          <a:xfrm>
            <a:off x="1487488" y="980729"/>
            <a:ext cx="9145016" cy="5262979"/>
          </a:xfrm>
          <a:prstGeom prst="rect">
            <a:avLst/>
          </a:prstGeom>
        </p:spPr>
        <p:txBody>
          <a:bodyPr wrap="square">
            <a:spAutoFit/>
          </a:bodyPr>
          <a:lstStyle/>
          <a:p>
            <a:r>
              <a:rPr lang="zh-CN" altLang="en-US" sz="2800" dirty="0">
                <a:latin typeface="仿宋" panose="02010609060101010101" pitchFamily="49" charset="-122"/>
                <a:ea typeface="仿宋" panose="02010609060101010101" pitchFamily="49" charset="-122"/>
              </a:rPr>
              <a:t>二、［广东广州天河区</a:t>
            </a:r>
            <a:r>
              <a:rPr lang="en-US" altLang="zh-CN" sz="2800" dirty="0">
                <a:latin typeface="仿宋" panose="02010609060101010101" pitchFamily="49" charset="-122"/>
                <a:ea typeface="仿宋" panose="02010609060101010101" pitchFamily="49" charset="-122"/>
              </a:rPr>
              <a:t>2019</a:t>
            </a:r>
            <a:r>
              <a:rPr lang="zh-CN" altLang="en-US" sz="2800" dirty="0">
                <a:latin typeface="仿宋" panose="02010609060101010101" pitchFamily="49" charset="-122"/>
                <a:ea typeface="仿宋" panose="02010609060101010101" pitchFamily="49" charset="-122"/>
              </a:rPr>
              <a:t>届综合测试（一）</a:t>
            </a:r>
            <a:r>
              <a:rPr lang="en-US" altLang="zh-CN" sz="2800" dirty="0">
                <a:latin typeface="仿宋" panose="02010609060101010101" pitchFamily="49" charset="-122"/>
                <a:ea typeface="仿宋" panose="02010609060101010101" pitchFamily="49" charset="-122"/>
              </a:rPr>
              <a:t>·17~19</a:t>
            </a:r>
            <a:r>
              <a:rPr lang="zh-CN" altLang="en-US" sz="2800" dirty="0">
                <a:latin typeface="仿宋" panose="02010609060101010101" pitchFamily="49" charset="-122"/>
                <a:ea typeface="仿宋" panose="02010609060101010101" pitchFamily="49" charset="-122"/>
              </a:rPr>
              <a:t>，</a:t>
            </a:r>
            <a:r>
              <a:rPr lang="en-US" altLang="zh-CN" sz="2800" dirty="0">
                <a:latin typeface="仿宋" panose="02010609060101010101" pitchFamily="49" charset="-122"/>
                <a:ea typeface="仿宋" panose="02010609060101010101" pitchFamily="49" charset="-122"/>
              </a:rPr>
              <a:t>9</a:t>
            </a:r>
            <a:r>
              <a:rPr lang="zh-CN" altLang="en-US" sz="2800" dirty="0">
                <a:latin typeface="仿宋" panose="02010609060101010101" pitchFamily="49" charset="-122"/>
                <a:ea typeface="仿宋" panose="02010609060101010101" pitchFamily="49" charset="-122"/>
              </a:rPr>
              <a:t>分］</a:t>
            </a:r>
            <a:r>
              <a:rPr lang="zh-CN" altLang="en-US" sz="2800" dirty="0">
                <a:latin typeface="宋体" pitchFamily="2" charset="-122"/>
                <a:ea typeface="宋体" pitchFamily="2" charset="-122"/>
              </a:rPr>
              <a:t>阅读下面的文字，完成</a:t>
            </a:r>
            <a:r>
              <a:rPr lang="en-US" altLang="zh-CN" sz="2800" dirty="0">
                <a:latin typeface="宋体" pitchFamily="2" charset="-122"/>
                <a:ea typeface="宋体" pitchFamily="2" charset="-122"/>
              </a:rPr>
              <a:t>4~6</a:t>
            </a:r>
            <a:r>
              <a:rPr lang="zh-CN" altLang="en-US" sz="2800" dirty="0">
                <a:latin typeface="宋体" pitchFamily="2" charset="-122"/>
                <a:ea typeface="宋体" pitchFamily="2" charset="-122"/>
              </a:rPr>
              <a:t>题。</a:t>
            </a:r>
            <a:endParaRPr lang="en-US" altLang="zh-CN" sz="2800" dirty="0">
              <a:latin typeface="宋体" pitchFamily="2" charset="-122"/>
              <a:ea typeface="宋体" pitchFamily="2" charset="-122"/>
            </a:endParaRPr>
          </a:p>
          <a:p>
            <a:r>
              <a:rPr lang="zh-CN" altLang="en-US" sz="2800" dirty="0">
                <a:latin typeface="楷体" pitchFamily="49" charset="-122"/>
                <a:ea typeface="楷体" pitchFamily="49" charset="-122"/>
              </a:rPr>
              <a:t>    每一个生命，甚至每一个小小的细胞中，都包含着一个无穷无尽的宇宙。庄子曾道：“天下莫大于秋豪之末，而大山为小</a:t>
            </a:r>
            <a:r>
              <a:rPr lang="en-US" altLang="zh-CN" sz="2800" dirty="0">
                <a:latin typeface="楷体" pitchFamily="49" charset="-122"/>
                <a:ea typeface="楷体" pitchFamily="49" charset="-122"/>
              </a:rPr>
              <a:t>;</a:t>
            </a:r>
            <a:r>
              <a:rPr lang="zh-CN" altLang="en-US" sz="2800" dirty="0">
                <a:latin typeface="楷体" pitchFamily="49" charset="-122"/>
                <a:ea typeface="楷体" pitchFamily="49" charset="-122"/>
              </a:rPr>
              <a:t>莫寿于殇子，而彭祖为夭。”亚原子世界的精度和深远宇宙的广度通过量子力学的理论融会贯通，庄子的思想竟与现代科学暗自相合，不得不令人</a:t>
            </a:r>
            <a:r>
              <a:rPr lang="en-US" altLang="zh-CN" sz="2800" dirty="0">
                <a:latin typeface="楷体" pitchFamily="49" charset="-122"/>
                <a:ea typeface="楷体" pitchFamily="49" charset="-122"/>
              </a:rPr>
              <a:t>______</a:t>
            </a:r>
            <a:r>
              <a:rPr lang="zh-CN" altLang="en-US" sz="2800" dirty="0">
                <a:latin typeface="楷体" pitchFamily="49" charset="-122"/>
                <a:ea typeface="楷体" pitchFamily="49" charset="-122"/>
              </a:rPr>
              <a:t>。</a:t>
            </a:r>
            <a:endParaRPr lang="en-US" altLang="zh-CN" sz="2800" dirty="0">
              <a:latin typeface="楷体" pitchFamily="49" charset="-122"/>
              <a:ea typeface="楷体" pitchFamily="49" charset="-122"/>
            </a:endParaRPr>
          </a:p>
          <a:p>
            <a:r>
              <a:rPr lang="en-US" altLang="zh-CN" sz="2800" dirty="0">
                <a:latin typeface="楷体" pitchFamily="49" charset="-122"/>
                <a:ea typeface="楷体" pitchFamily="49" charset="-122"/>
              </a:rPr>
              <a:t>    </a:t>
            </a:r>
            <a:r>
              <a:rPr lang="zh-CN" altLang="en-US" sz="2800" dirty="0">
                <a:latin typeface="楷体" pitchFamily="49" charset="-122"/>
                <a:ea typeface="楷体" pitchFamily="49" charset="-122"/>
              </a:rPr>
              <a:t>探索广袤宇宙的星辰大海和研究精巧的细胞内原子运行规律是人类扩展认知的两个基本方向。人们一方面利用空间天文卫星来观测大尺度时空维度中的奇观，另一方面也运用冷冻电子显微镜来探索细胞内部微观世界各式各样复杂而又精巧的结构。随着人们的认识不断深入</a:t>
            </a:r>
            <a:r>
              <a:rPr lang="zh-CN" altLang="en-US" sz="2800" dirty="0" smtClean="0">
                <a:latin typeface="楷体" pitchFamily="49" charset="-122"/>
                <a:ea typeface="楷体" pitchFamily="49" charset="-122"/>
              </a:rPr>
              <a:t>，细胞内</a:t>
            </a:r>
            <a:endParaRPr lang="zh-CN" altLang="en-US" sz="2800" dirty="0">
              <a:latin typeface="楷体" pitchFamily="49" charset="-122"/>
              <a:ea typeface="楷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3" name="矩形 2"/>
          <p:cNvSpPr/>
          <p:nvPr/>
        </p:nvSpPr>
        <p:spPr>
          <a:xfrm>
            <a:off x="1703512" y="1124744"/>
            <a:ext cx="8784976" cy="4401205"/>
          </a:xfrm>
          <a:prstGeom prst="rect">
            <a:avLst/>
          </a:prstGeom>
        </p:spPr>
        <p:txBody>
          <a:bodyPr wrap="square">
            <a:spAutoFit/>
          </a:bodyPr>
          <a:lstStyle/>
          <a:p>
            <a:r>
              <a:rPr lang="zh-CN" altLang="en-US" sz="2800" dirty="0" smtClean="0">
                <a:latin typeface="楷体" pitchFamily="49" charset="-122"/>
                <a:ea typeface="楷体" pitchFamily="49" charset="-122"/>
              </a:rPr>
              <a:t>部丰富</a:t>
            </a:r>
            <a:r>
              <a:rPr lang="zh-CN" altLang="en-US" sz="2800" dirty="0">
                <a:latin typeface="楷体" pitchFamily="49" charset="-122"/>
                <a:ea typeface="楷体" pitchFamily="49" charset="-122"/>
              </a:rPr>
              <a:t>的物质结构和有序的协调机制令人</a:t>
            </a:r>
            <a:r>
              <a:rPr lang="en-US" altLang="zh-CN" sz="2800" dirty="0">
                <a:latin typeface="楷体" pitchFamily="49" charset="-122"/>
                <a:ea typeface="楷体" pitchFamily="49" charset="-122"/>
              </a:rPr>
              <a:t>______</a:t>
            </a:r>
            <a:r>
              <a:rPr lang="zh-CN" altLang="en-US" sz="2800" dirty="0">
                <a:latin typeface="楷体" pitchFamily="49" charset="-122"/>
                <a:ea typeface="楷体" pitchFamily="49" charset="-122"/>
              </a:rPr>
              <a:t>。据估计，一个普通的动物细胞内，各类蛋白质分子机器的总数超过十的十二到十三次方数量级，其他各类功能性的小分子更是</a:t>
            </a:r>
            <a:r>
              <a:rPr lang="en-US" altLang="zh-CN" sz="2800" dirty="0">
                <a:latin typeface="楷体" pitchFamily="49" charset="-122"/>
                <a:ea typeface="楷体" pitchFamily="49" charset="-122"/>
              </a:rPr>
              <a:t>______</a:t>
            </a:r>
            <a:r>
              <a:rPr lang="zh-CN" altLang="en-US" sz="2800" dirty="0">
                <a:latin typeface="楷体" pitchFamily="49" charset="-122"/>
                <a:ea typeface="楷体" pitchFamily="49" charset="-122"/>
              </a:rPr>
              <a:t>。这些大大小小的生物分子或穿梭于各种功能迥异的细胞器之间，或锚定于某一特定的膜结构浮游其上，如果化身为一个原子置于其间，</a:t>
            </a:r>
            <a:r>
              <a:rPr lang="en-US" altLang="zh-CN" sz="2800" dirty="0">
                <a:latin typeface="楷体" pitchFamily="49" charset="-122"/>
                <a:ea typeface="楷体" pitchFamily="49" charset="-122"/>
              </a:rPr>
              <a:t>(      )</a:t>
            </a:r>
            <a:r>
              <a:rPr lang="zh-CN" altLang="en-US" sz="2800" dirty="0">
                <a:latin typeface="楷体" pitchFamily="49" charset="-122"/>
                <a:ea typeface="楷体" pitchFamily="49" charset="-122"/>
              </a:rPr>
              <a:t>。</a:t>
            </a:r>
            <a:r>
              <a:rPr lang="zh-CN" altLang="en-US" sz="2800" u="sng" dirty="0">
                <a:latin typeface="楷体" pitchFamily="49" charset="-122"/>
                <a:ea typeface="楷体" pitchFamily="49" charset="-122"/>
              </a:rPr>
              <a:t>即便物质结构纷繁复杂，但细胞内所有的生命活动都受到精致的调控</a:t>
            </a:r>
            <a:r>
              <a:rPr lang="zh-CN" altLang="en-US" sz="2800" dirty="0">
                <a:latin typeface="楷体" pitchFamily="49" charset="-122"/>
                <a:ea typeface="楷体" pitchFamily="49" charset="-122"/>
              </a:rPr>
              <a:t>，从物质代谢到能量供应，再到细胞分裂、分化、自噬等整体水平上的行为，无不</a:t>
            </a:r>
            <a:r>
              <a:rPr lang="en-US" altLang="zh-CN" sz="2800" dirty="0">
                <a:latin typeface="楷体" pitchFamily="49" charset="-122"/>
                <a:ea typeface="楷体" pitchFamily="49" charset="-122"/>
              </a:rPr>
              <a:t>______</a:t>
            </a:r>
            <a:r>
              <a:rPr lang="zh-CN" altLang="en-US" sz="2800" dirty="0">
                <a:latin typeface="楷体" pitchFamily="49" charset="-122"/>
                <a:ea typeface="楷体" pitchFamily="49" charset="-122"/>
              </a:rPr>
              <a:t>，其中的奥妙令人神往。</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3" name="矩形 2"/>
          <p:cNvSpPr/>
          <p:nvPr/>
        </p:nvSpPr>
        <p:spPr>
          <a:xfrm>
            <a:off x="1589584" y="1101439"/>
            <a:ext cx="9012832" cy="4031873"/>
          </a:xfrm>
          <a:prstGeom prst="rect">
            <a:avLst/>
          </a:prstGeom>
        </p:spPr>
        <p:txBody>
          <a:bodyPr wrap="square">
            <a:spAutoFit/>
          </a:bodyPr>
          <a:lstStyle/>
          <a:p>
            <a:r>
              <a:rPr lang="en-US" altLang="zh-CN" sz="3200" dirty="0">
                <a:latin typeface="宋体" pitchFamily="2" charset="-122"/>
                <a:ea typeface="宋体" pitchFamily="2" charset="-122"/>
              </a:rPr>
              <a:t>4</a:t>
            </a:r>
            <a:r>
              <a:rPr lang="zh-CN" altLang="en-US" sz="3200" dirty="0">
                <a:latin typeface="宋体" pitchFamily="2" charset="-122"/>
                <a:ea typeface="宋体" pitchFamily="2" charset="-122"/>
              </a:rPr>
              <a:t>．依次填入文中横线上的成语，全都恰当的一项是（</a:t>
            </a:r>
            <a:r>
              <a:rPr lang="en-US" altLang="zh-CN" sz="3200" dirty="0">
                <a:latin typeface="宋体" pitchFamily="2" charset="-122"/>
                <a:ea typeface="宋体" pitchFamily="2" charset="-122"/>
              </a:rPr>
              <a:t>3</a:t>
            </a:r>
            <a:r>
              <a:rPr lang="zh-CN" altLang="en-US" sz="3200" dirty="0">
                <a:latin typeface="宋体" pitchFamily="2" charset="-122"/>
                <a:ea typeface="宋体" pitchFamily="2" charset="-122"/>
              </a:rPr>
              <a:t>分）（  </a:t>
            </a:r>
            <a:r>
              <a:rPr lang="zh-CN" altLang="en-US" sz="3200" dirty="0" smtClean="0">
                <a:latin typeface="宋体" pitchFamily="2" charset="-122"/>
                <a:ea typeface="宋体" pitchFamily="2" charset="-122"/>
              </a:rPr>
              <a:t>）</a:t>
            </a:r>
            <a:endParaRPr lang="en-US" altLang="zh-CN" sz="3200" dirty="0">
              <a:latin typeface="宋体" pitchFamily="2" charset="-122"/>
              <a:ea typeface="宋体" pitchFamily="2" charset="-122"/>
            </a:endParaRPr>
          </a:p>
          <a:p>
            <a:pPr>
              <a:lnSpc>
                <a:spcPct val="150000"/>
              </a:lnSpc>
            </a:pPr>
            <a:r>
              <a:rPr lang="en-US" altLang="zh-CN" sz="3200" dirty="0">
                <a:latin typeface="宋体" pitchFamily="2" charset="-122"/>
                <a:ea typeface="宋体" pitchFamily="2" charset="-122"/>
              </a:rPr>
              <a:t>A</a:t>
            </a:r>
            <a:r>
              <a:rPr lang="zh-CN" altLang="en-US" sz="3200" dirty="0">
                <a:latin typeface="宋体" pitchFamily="2" charset="-122"/>
                <a:ea typeface="宋体" pitchFamily="2" charset="-122"/>
              </a:rPr>
              <a:t>．啧啧称奇  叹为观止  不计其数  井井有条</a:t>
            </a:r>
            <a:endParaRPr lang="zh-CN" altLang="en-US" sz="3200" dirty="0">
              <a:latin typeface="宋体" pitchFamily="2" charset="-122"/>
              <a:ea typeface="宋体" pitchFamily="2" charset="-122"/>
            </a:endParaRPr>
          </a:p>
          <a:p>
            <a:pPr>
              <a:lnSpc>
                <a:spcPct val="150000"/>
              </a:lnSpc>
            </a:pPr>
            <a:r>
              <a:rPr lang="en-US" altLang="zh-CN" sz="3200" dirty="0">
                <a:latin typeface="宋体" pitchFamily="2" charset="-122"/>
                <a:ea typeface="宋体" pitchFamily="2" charset="-122"/>
              </a:rPr>
              <a:t>B</a:t>
            </a:r>
            <a:r>
              <a:rPr lang="zh-CN" altLang="en-US" sz="3200" dirty="0">
                <a:latin typeface="宋体" pitchFamily="2" charset="-122"/>
                <a:ea typeface="宋体" pitchFamily="2" charset="-122"/>
              </a:rPr>
              <a:t>．交口称誉  叹为观止  不胜枚举  顺理成章</a:t>
            </a:r>
            <a:endParaRPr lang="zh-CN" altLang="en-US" sz="3200" dirty="0">
              <a:latin typeface="宋体" pitchFamily="2" charset="-122"/>
              <a:ea typeface="宋体" pitchFamily="2" charset="-122"/>
            </a:endParaRPr>
          </a:p>
          <a:p>
            <a:pPr>
              <a:lnSpc>
                <a:spcPct val="150000"/>
              </a:lnSpc>
            </a:pPr>
            <a:r>
              <a:rPr lang="en-US" altLang="zh-CN" sz="3200" dirty="0">
                <a:latin typeface="宋体" pitchFamily="2" charset="-122"/>
                <a:ea typeface="宋体" pitchFamily="2" charset="-122"/>
              </a:rPr>
              <a:t>C</a:t>
            </a:r>
            <a:r>
              <a:rPr lang="zh-CN" altLang="en-US" sz="3200" dirty="0">
                <a:latin typeface="宋体" pitchFamily="2" charset="-122"/>
                <a:ea typeface="宋体" pitchFamily="2" charset="-122"/>
              </a:rPr>
              <a:t>．啧啧称奇  望洋兴叹  不胜枚举  井井有条</a:t>
            </a:r>
            <a:endParaRPr lang="zh-CN" altLang="en-US" sz="3200" dirty="0">
              <a:latin typeface="宋体" pitchFamily="2" charset="-122"/>
              <a:ea typeface="宋体" pitchFamily="2" charset="-122"/>
            </a:endParaRPr>
          </a:p>
          <a:p>
            <a:pPr>
              <a:lnSpc>
                <a:spcPct val="150000"/>
              </a:lnSpc>
            </a:pPr>
            <a:r>
              <a:rPr lang="en-US" altLang="zh-CN" sz="3200" dirty="0">
                <a:latin typeface="宋体" pitchFamily="2" charset="-122"/>
                <a:ea typeface="宋体" pitchFamily="2" charset="-122"/>
              </a:rPr>
              <a:t>D</a:t>
            </a:r>
            <a:r>
              <a:rPr lang="zh-CN" altLang="en-US" sz="3200" dirty="0">
                <a:latin typeface="宋体" pitchFamily="2" charset="-122"/>
                <a:ea typeface="宋体" pitchFamily="2" charset="-122"/>
              </a:rPr>
              <a:t>．交口称誉  望洋兴叹  不计其数  顺理成章</a:t>
            </a:r>
            <a:endParaRPr lang="zh-CN" altLang="en-US" dirty="0">
              <a:latin typeface="宋体" pitchFamily="2" charset="-122"/>
              <a:ea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3" name="文本框 19"/>
          <p:cNvSpPr txBox="1"/>
          <p:nvPr/>
        </p:nvSpPr>
        <p:spPr>
          <a:xfrm>
            <a:off x="1722755" y="874759"/>
            <a:ext cx="1049020" cy="583565"/>
          </a:xfrm>
          <a:prstGeom prst="rect">
            <a:avLst/>
          </a:prstGeom>
          <a:solidFill>
            <a:schemeClr val="accent2">
              <a:lumMod val="60000"/>
              <a:lumOff val="40000"/>
            </a:schemeClr>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答案</a:t>
            </a:r>
          </a:p>
        </p:txBody>
      </p:sp>
      <p:sp>
        <p:nvSpPr>
          <p:cNvPr id="4" name="文本框 19"/>
          <p:cNvSpPr txBox="1"/>
          <p:nvPr/>
        </p:nvSpPr>
        <p:spPr>
          <a:xfrm>
            <a:off x="1723658" y="1556792"/>
            <a:ext cx="1049020" cy="583565"/>
          </a:xfrm>
          <a:prstGeom prst="rect">
            <a:avLst/>
          </a:prstGeom>
          <a:solidFill>
            <a:schemeClr val="accent2">
              <a:lumMod val="60000"/>
              <a:lumOff val="40000"/>
            </a:schemeClr>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解析</a:t>
            </a:r>
          </a:p>
        </p:txBody>
      </p:sp>
      <p:sp>
        <p:nvSpPr>
          <p:cNvPr id="5" name="矩形 4"/>
          <p:cNvSpPr/>
          <p:nvPr/>
        </p:nvSpPr>
        <p:spPr>
          <a:xfrm>
            <a:off x="3071664" y="874759"/>
            <a:ext cx="473206" cy="584775"/>
          </a:xfrm>
          <a:prstGeom prst="rect">
            <a:avLst/>
          </a:prstGeom>
        </p:spPr>
        <p:txBody>
          <a:bodyPr wrap="none">
            <a:spAutoFit/>
          </a:bodyPr>
          <a:lstStyle/>
          <a:p>
            <a:r>
              <a:rPr lang="en-US" altLang="zh-CN" sz="3200" dirty="0">
                <a:latin typeface="+mn-ea"/>
              </a:rPr>
              <a:t>A</a:t>
            </a:r>
            <a:endParaRPr lang="zh-CN" altLang="en-US" sz="3200" dirty="0">
              <a:latin typeface="+mn-ea"/>
            </a:endParaRPr>
          </a:p>
        </p:txBody>
      </p:sp>
      <p:sp>
        <p:nvSpPr>
          <p:cNvPr id="6" name="矩形 5"/>
          <p:cNvSpPr/>
          <p:nvPr/>
        </p:nvSpPr>
        <p:spPr>
          <a:xfrm>
            <a:off x="1722754" y="2249621"/>
            <a:ext cx="9197781" cy="4154984"/>
          </a:xfrm>
          <a:prstGeom prst="rect">
            <a:avLst/>
          </a:prstGeom>
        </p:spPr>
        <p:txBody>
          <a:bodyPr wrap="square">
            <a:spAutoFit/>
          </a:bodyPr>
          <a:lstStyle/>
          <a:p>
            <a:r>
              <a:rPr lang="zh-CN" altLang="en-US" sz="2400" dirty="0">
                <a:latin typeface="仿宋" panose="02010609060101010101" pitchFamily="49" charset="-122"/>
                <a:ea typeface="仿宋" panose="02010609060101010101" pitchFamily="49" charset="-122"/>
              </a:rPr>
              <a:t>本题考查正确使用词语（包括熟语）的能力。先看第一空：“啧啧称奇”表示不停地咂着嘴，称赞它的奇妙；“交口称誉”指异口同声称赞。前面说“亚原子世界的精度和深远宇宙的广度通过量子力学的理论融会贯通，庄子的思想竟与现代科学暗自相合”，一个“竟”字表示出乎意料，可见此处是说前面的情形让人感觉奇妙，故应用“啧啧称奇”，据此排除</a:t>
            </a:r>
            <a:r>
              <a:rPr lang="en-US" altLang="zh-CN" sz="2400" dirty="0">
                <a:latin typeface="仿宋" panose="02010609060101010101" pitchFamily="49" charset="-122"/>
                <a:ea typeface="仿宋" panose="02010609060101010101" pitchFamily="49" charset="-122"/>
              </a:rPr>
              <a:t>B</a:t>
            </a:r>
            <a:r>
              <a:rPr lang="zh-CN" altLang="en-US" sz="2400" dirty="0">
                <a:latin typeface="仿宋" panose="02010609060101010101" pitchFamily="49" charset="-122"/>
                <a:ea typeface="仿宋" panose="02010609060101010101" pitchFamily="49" charset="-122"/>
              </a:rPr>
              <a:t>、</a:t>
            </a:r>
            <a:r>
              <a:rPr lang="en-US" altLang="zh-CN" sz="2400" dirty="0">
                <a:latin typeface="仿宋" panose="02010609060101010101" pitchFamily="49" charset="-122"/>
                <a:ea typeface="仿宋" panose="02010609060101010101" pitchFamily="49" charset="-122"/>
              </a:rPr>
              <a:t>D</a:t>
            </a:r>
            <a:r>
              <a:rPr lang="zh-CN" altLang="en-US" sz="2400" dirty="0">
                <a:latin typeface="仿宋" panose="02010609060101010101" pitchFamily="49" charset="-122"/>
                <a:ea typeface="仿宋" panose="02010609060101010101" pitchFamily="49" charset="-122"/>
              </a:rPr>
              <a:t>两项。再看第二空：“叹为观止”指赞美看到的事物好到极点；“望洋兴叹”本义指在伟大的事物面前感叹自己的渺小，今多指要做一件事而力量不够，感到无可奈何。文中说“细胞内部丰富的物质结构和有序的协调机制令人</a:t>
            </a:r>
            <a:r>
              <a:rPr lang="en-US" altLang="zh-CN" sz="2400" dirty="0">
                <a:latin typeface="仿宋" panose="02010609060101010101" pitchFamily="49" charset="-122"/>
                <a:ea typeface="仿宋" panose="02010609060101010101" pitchFamily="49" charset="-122"/>
              </a:rPr>
              <a:t>……”</a:t>
            </a:r>
            <a:r>
              <a:rPr lang="zh-CN" altLang="en-US" sz="2400" dirty="0">
                <a:latin typeface="仿宋" panose="02010609060101010101" pitchFamily="49" charset="-122"/>
                <a:ea typeface="仿宋" panose="02010609060101010101" pitchFamily="49" charset="-122"/>
              </a:rPr>
              <a:t>，意在赞叹细胞内部物质结构的丰富和协调机制的有序，故应用“叹为观止”，据此排除</a:t>
            </a:r>
            <a:r>
              <a:rPr lang="en-US" altLang="zh-CN" sz="2400" dirty="0">
                <a:latin typeface="仿宋" panose="02010609060101010101" pitchFamily="49" charset="-122"/>
                <a:ea typeface="仿宋" panose="02010609060101010101" pitchFamily="49" charset="-122"/>
              </a:rPr>
              <a:t>C</a:t>
            </a:r>
            <a:r>
              <a:rPr lang="zh-CN" altLang="en-US" sz="2400" dirty="0">
                <a:latin typeface="仿宋" panose="02010609060101010101" pitchFamily="49" charset="-122"/>
                <a:ea typeface="仿宋" panose="02010609060101010101" pitchFamily="49" charset="-122"/>
              </a:rPr>
              <a:t>项。故选</a:t>
            </a:r>
            <a:r>
              <a:rPr lang="en-US" altLang="zh-CN" sz="2400" dirty="0">
                <a:latin typeface="仿宋" panose="02010609060101010101" pitchFamily="49" charset="-122"/>
                <a:ea typeface="仿宋" panose="02010609060101010101" pitchFamily="49" charset="-122"/>
              </a:rPr>
              <a:t>A</a:t>
            </a:r>
            <a:r>
              <a:rPr lang="zh-CN" altLang="en-US" sz="2400" dirty="0">
                <a:latin typeface="仿宋" panose="02010609060101010101" pitchFamily="49" charset="-122"/>
                <a:ea typeface="仿宋" panose="02010609060101010101" pitchFamily="49"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nodeType="click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randombar(horizontal)">
                                      <p:cBhvr>
                                        <p:cTn id="18"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3" name="矩形 2"/>
          <p:cNvSpPr/>
          <p:nvPr/>
        </p:nvSpPr>
        <p:spPr>
          <a:xfrm>
            <a:off x="1991544" y="1268761"/>
            <a:ext cx="8712968" cy="4408899"/>
          </a:xfrm>
          <a:prstGeom prst="rect">
            <a:avLst/>
          </a:prstGeom>
        </p:spPr>
        <p:txBody>
          <a:bodyPr wrap="square">
            <a:spAutoFit/>
          </a:bodyPr>
          <a:lstStyle/>
          <a:p>
            <a:r>
              <a:rPr lang="en-US" altLang="zh-CN" sz="3200" dirty="0">
                <a:latin typeface="宋体" pitchFamily="2" charset="-122"/>
                <a:ea typeface="宋体" pitchFamily="2" charset="-122"/>
              </a:rPr>
              <a:t>5</a:t>
            </a:r>
            <a:r>
              <a:rPr lang="zh-CN" altLang="en-US" sz="3200" dirty="0">
                <a:latin typeface="宋体" pitchFamily="2" charset="-122"/>
                <a:ea typeface="宋体" pitchFamily="2" charset="-122"/>
              </a:rPr>
              <a:t>．下列在文中括号内补写的语句，最恰当的一项是（</a:t>
            </a:r>
            <a:r>
              <a:rPr lang="en-US" altLang="zh-CN" sz="3200" dirty="0">
                <a:latin typeface="宋体" pitchFamily="2" charset="-122"/>
                <a:ea typeface="宋体" pitchFamily="2" charset="-122"/>
              </a:rPr>
              <a:t>3</a:t>
            </a:r>
            <a:r>
              <a:rPr lang="zh-CN" altLang="en-US" sz="3200" dirty="0">
                <a:latin typeface="宋体" pitchFamily="2" charset="-122"/>
                <a:ea typeface="宋体" pitchFamily="2" charset="-122"/>
              </a:rPr>
              <a:t>分）（  ）</a:t>
            </a:r>
            <a:endParaRPr lang="zh-CN" altLang="en-US" sz="3200" dirty="0">
              <a:latin typeface="宋体" pitchFamily="2" charset="-122"/>
              <a:ea typeface="宋体" pitchFamily="2" charset="-122"/>
            </a:endParaRPr>
          </a:p>
          <a:p>
            <a:endParaRPr lang="en-US" altLang="zh-CN" sz="3200" dirty="0">
              <a:latin typeface="宋体" pitchFamily="2" charset="-122"/>
              <a:ea typeface="宋体" pitchFamily="2" charset="-122"/>
            </a:endParaRPr>
          </a:p>
          <a:p>
            <a:pPr>
              <a:lnSpc>
                <a:spcPct val="150000"/>
              </a:lnSpc>
            </a:pPr>
            <a:r>
              <a:rPr lang="en-US" altLang="zh-CN" sz="3200" dirty="0">
                <a:latin typeface="宋体" pitchFamily="2" charset="-122"/>
                <a:ea typeface="宋体" pitchFamily="2" charset="-122"/>
              </a:rPr>
              <a:t>A</a:t>
            </a:r>
            <a:r>
              <a:rPr lang="zh-CN" altLang="en-US" sz="3200" dirty="0">
                <a:latin typeface="宋体" pitchFamily="2" charset="-122"/>
                <a:ea typeface="宋体" pitchFamily="2" charset="-122"/>
              </a:rPr>
              <a:t>．这奇景瀚如星海，会令你慨叹它的壮阔</a:t>
            </a:r>
            <a:endParaRPr lang="zh-CN" altLang="en-US" sz="3200" dirty="0">
              <a:latin typeface="宋体" pitchFamily="2" charset="-122"/>
              <a:ea typeface="宋体" pitchFamily="2" charset="-122"/>
            </a:endParaRPr>
          </a:p>
          <a:p>
            <a:pPr>
              <a:lnSpc>
                <a:spcPct val="150000"/>
              </a:lnSpc>
            </a:pPr>
            <a:r>
              <a:rPr lang="en-US" altLang="zh-CN" sz="3200" dirty="0">
                <a:latin typeface="宋体" pitchFamily="2" charset="-122"/>
                <a:ea typeface="宋体" pitchFamily="2" charset="-122"/>
              </a:rPr>
              <a:t>B</a:t>
            </a:r>
            <a:r>
              <a:rPr lang="zh-CN" altLang="en-US" sz="3200" dirty="0">
                <a:latin typeface="宋体" pitchFamily="2" charset="-122"/>
                <a:ea typeface="宋体" pitchFamily="2" charset="-122"/>
              </a:rPr>
              <a:t>．这壮阔的奇景瀚如星海，一定会令你慨叹</a:t>
            </a:r>
            <a:endParaRPr lang="zh-CN" altLang="en-US" sz="3200" dirty="0">
              <a:latin typeface="宋体" pitchFamily="2" charset="-122"/>
              <a:ea typeface="宋体" pitchFamily="2" charset="-122"/>
            </a:endParaRPr>
          </a:p>
          <a:p>
            <a:pPr>
              <a:lnSpc>
                <a:spcPct val="150000"/>
              </a:lnSpc>
            </a:pPr>
            <a:r>
              <a:rPr lang="en-US" altLang="zh-CN" sz="3200" dirty="0">
                <a:latin typeface="宋体" pitchFamily="2" charset="-122"/>
                <a:ea typeface="宋体" pitchFamily="2" charset="-122"/>
              </a:rPr>
              <a:t>C</a:t>
            </a:r>
            <a:r>
              <a:rPr lang="zh-CN" altLang="en-US" sz="3200" dirty="0">
                <a:latin typeface="宋体" pitchFamily="2" charset="-122"/>
                <a:ea typeface="宋体" pitchFamily="2" charset="-122"/>
              </a:rPr>
              <a:t>．你一定会慨叹这壮阔的奇景，瀚如星海</a:t>
            </a:r>
            <a:endParaRPr lang="zh-CN" altLang="en-US" sz="3200" dirty="0">
              <a:latin typeface="宋体" pitchFamily="2" charset="-122"/>
              <a:ea typeface="宋体" pitchFamily="2" charset="-122"/>
            </a:endParaRPr>
          </a:p>
          <a:p>
            <a:pPr>
              <a:lnSpc>
                <a:spcPct val="150000"/>
              </a:lnSpc>
            </a:pPr>
            <a:r>
              <a:rPr lang="en-US" altLang="zh-CN" sz="3200" dirty="0">
                <a:latin typeface="宋体" pitchFamily="2" charset="-122"/>
                <a:ea typeface="宋体" pitchFamily="2" charset="-122"/>
              </a:rPr>
              <a:t>D</a:t>
            </a:r>
            <a:r>
              <a:rPr lang="zh-CN" altLang="en-US" sz="3200" dirty="0">
                <a:latin typeface="宋体" pitchFamily="2" charset="-122"/>
                <a:ea typeface="宋体" pitchFamily="2" charset="-122"/>
              </a:rPr>
              <a:t>．你一定会慨叹这瀚如星海的奇景，如此壮阔</a:t>
            </a:r>
            <a:endParaRPr lang="zh-CN" altLang="en-US" sz="2800" dirty="0">
              <a:latin typeface="宋体" pitchFamily="2" charset="-122"/>
              <a:ea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3" name="文本框 19"/>
          <p:cNvSpPr txBox="1"/>
          <p:nvPr/>
        </p:nvSpPr>
        <p:spPr>
          <a:xfrm>
            <a:off x="1722755" y="874759"/>
            <a:ext cx="1049020" cy="583565"/>
          </a:xfrm>
          <a:prstGeom prst="rect">
            <a:avLst/>
          </a:prstGeom>
          <a:solidFill>
            <a:schemeClr val="accent2">
              <a:lumMod val="60000"/>
              <a:lumOff val="40000"/>
            </a:schemeClr>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答案</a:t>
            </a:r>
          </a:p>
        </p:txBody>
      </p:sp>
      <p:sp>
        <p:nvSpPr>
          <p:cNvPr id="4" name="文本框 19"/>
          <p:cNvSpPr txBox="1"/>
          <p:nvPr/>
        </p:nvSpPr>
        <p:spPr>
          <a:xfrm>
            <a:off x="1723658" y="1556792"/>
            <a:ext cx="1049020" cy="583565"/>
          </a:xfrm>
          <a:prstGeom prst="rect">
            <a:avLst/>
          </a:prstGeom>
          <a:solidFill>
            <a:schemeClr val="accent2">
              <a:lumMod val="60000"/>
              <a:lumOff val="40000"/>
            </a:schemeClr>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解析</a:t>
            </a:r>
          </a:p>
        </p:txBody>
      </p:sp>
      <p:sp>
        <p:nvSpPr>
          <p:cNvPr id="5" name="矩形 4"/>
          <p:cNvSpPr/>
          <p:nvPr/>
        </p:nvSpPr>
        <p:spPr>
          <a:xfrm>
            <a:off x="3143672" y="935104"/>
            <a:ext cx="425116" cy="523220"/>
          </a:xfrm>
          <a:prstGeom prst="rect">
            <a:avLst/>
          </a:prstGeom>
        </p:spPr>
        <p:txBody>
          <a:bodyPr wrap="none">
            <a:spAutoFit/>
          </a:bodyPr>
          <a:lstStyle/>
          <a:p>
            <a:r>
              <a:rPr lang="en-US" altLang="zh-CN" sz="2800" dirty="0">
                <a:latin typeface="+mn-ea"/>
              </a:rPr>
              <a:t>C</a:t>
            </a:r>
            <a:endParaRPr lang="zh-CN" altLang="en-US" sz="2800" dirty="0">
              <a:latin typeface="+mn-ea"/>
            </a:endParaRPr>
          </a:p>
        </p:txBody>
      </p:sp>
      <p:sp>
        <p:nvSpPr>
          <p:cNvPr id="6" name="矩形 5"/>
          <p:cNvSpPr/>
          <p:nvPr/>
        </p:nvSpPr>
        <p:spPr>
          <a:xfrm>
            <a:off x="1722783" y="2238825"/>
            <a:ext cx="9341798" cy="4007470"/>
          </a:xfrm>
          <a:prstGeom prst="rect">
            <a:avLst/>
          </a:prstGeom>
        </p:spPr>
        <p:txBody>
          <a:bodyPr wrap="square">
            <a:spAutoFit/>
          </a:bodyPr>
          <a:lstStyle/>
          <a:p>
            <a:r>
              <a:rPr lang="zh-CN" altLang="en-US" sz="3200" dirty="0">
                <a:latin typeface="仿宋" panose="02010609060101010101" pitchFamily="49" charset="-122"/>
                <a:ea typeface="仿宋" panose="02010609060101010101" pitchFamily="49" charset="-122"/>
              </a:rPr>
              <a:t>本题考查语言表达连贯的能力。括号前面说“这些大大小小的生物分子或穿梭于各种功能迥异的细胞器之间，或锚定于某一特定的膜结构浮游其上，如果化身为一个原子置于其间”，其中“如果化身为一个原子置于其间”中“化身”的主语蒙后省略，应是假设人化身其间，据此可排除</a:t>
            </a:r>
            <a:r>
              <a:rPr lang="en-US" altLang="zh-CN" sz="3200" dirty="0">
                <a:latin typeface="仿宋" panose="02010609060101010101" pitchFamily="49" charset="-122"/>
                <a:ea typeface="仿宋" panose="02010609060101010101" pitchFamily="49" charset="-122"/>
              </a:rPr>
              <a:t>A</a:t>
            </a:r>
            <a:r>
              <a:rPr lang="zh-CN" altLang="en-US" sz="3200" dirty="0">
                <a:latin typeface="仿宋" panose="02010609060101010101" pitchFamily="49" charset="-122"/>
                <a:ea typeface="仿宋" panose="02010609060101010101" pitchFamily="49" charset="-122"/>
              </a:rPr>
              <a:t>、</a:t>
            </a:r>
            <a:r>
              <a:rPr lang="en-US" altLang="zh-CN" sz="3200" dirty="0">
                <a:latin typeface="仿宋" panose="02010609060101010101" pitchFamily="49" charset="-122"/>
                <a:ea typeface="仿宋" panose="02010609060101010101" pitchFamily="49" charset="-122"/>
              </a:rPr>
              <a:t>B</a:t>
            </a:r>
            <a:r>
              <a:rPr lang="zh-CN" altLang="en-US" sz="3200" dirty="0">
                <a:latin typeface="仿宋" panose="02010609060101010101" pitchFamily="49" charset="-122"/>
                <a:ea typeface="仿宋" panose="02010609060101010101" pitchFamily="49" charset="-122"/>
              </a:rPr>
              <a:t>两项； “瀚如星海”是对“壮阔的奇景”的形象化表述，应该往后放，据此排除</a:t>
            </a:r>
            <a:r>
              <a:rPr lang="en-US" altLang="zh-CN" sz="3200" dirty="0">
                <a:latin typeface="仿宋" panose="02010609060101010101" pitchFamily="49" charset="-122"/>
                <a:ea typeface="仿宋" panose="02010609060101010101" pitchFamily="49" charset="-122"/>
              </a:rPr>
              <a:t>D</a:t>
            </a:r>
            <a:r>
              <a:rPr lang="zh-CN" altLang="en-US" sz="3200" dirty="0">
                <a:latin typeface="仿宋" panose="02010609060101010101" pitchFamily="49" charset="-122"/>
                <a:ea typeface="仿宋" panose="02010609060101010101" pitchFamily="49" charset="-122"/>
              </a:rPr>
              <a:t>项。故选</a:t>
            </a:r>
            <a:r>
              <a:rPr lang="en-US" altLang="zh-CN" sz="3200" dirty="0">
                <a:latin typeface="仿宋" panose="02010609060101010101" pitchFamily="49" charset="-122"/>
                <a:ea typeface="仿宋" panose="02010609060101010101" pitchFamily="49" charset="-122"/>
              </a:rPr>
              <a:t>C</a:t>
            </a:r>
            <a:r>
              <a:rPr lang="zh-CN" altLang="en-US" sz="3200" dirty="0">
                <a:latin typeface="仿宋" panose="02010609060101010101" pitchFamily="49" charset="-122"/>
                <a:ea typeface="仿宋" panose="02010609060101010101" pitchFamily="49"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barn(inVertical)">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6" presetClass="entr" presetSubtype="16"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circle(in)">
                                      <p:cBhvr>
                                        <p:cTn id="23"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3" name="矩形 2"/>
          <p:cNvSpPr/>
          <p:nvPr/>
        </p:nvSpPr>
        <p:spPr>
          <a:xfrm>
            <a:off x="2171564" y="1156389"/>
            <a:ext cx="7848872" cy="4545221"/>
          </a:xfrm>
          <a:prstGeom prst="rect">
            <a:avLst/>
          </a:prstGeom>
        </p:spPr>
        <p:txBody>
          <a:bodyPr wrap="square">
            <a:spAutoFit/>
          </a:bodyPr>
          <a:lstStyle/>
          <a:p>
            <a:r>
              <a:rPr lang="en-US" altLang="zh-CN" sz="2800" dirty="0">
                <a:latin typeface="宋体" pitchFamily="2" charset="-122"/>
                <a:ea typeface="宋体" pitchFamily="2" charset="-122"/>
              </a:rPr>
              <a:t>6</a:t>
            </a:r>
            <a:r>
              <a:rPr lang="zh-CN" altLang="en-US" sz="2800" dirty="0">
                <a:latin typeface="宋体" pitchFamily="2" charset="-122"/>
                <a:ea typeface="宋体" pitchFamily="2" charset="-122"/>
              </a:rPr>
              <a:t>．文中画横线的部分有语病，下列修改最恰当的一项是（</a:t>
            </a:r>
            <a:r>
              <a:rPr lang="en-US" altLang="zh-CN" sz="2800" dirty="0">
                <a:latin typeface="宋体" pitchFamily="2" charset="-122"/>
                <a:ea typeface="宋体" pitchFamily="2" charset="-122"/>
              </a:rPr>
              <a:t>3</a:t>
            </a:r>
            <a:r>
              <a:rPr lang="zh-CN" altLang="en-US" sz="2800" dirty="0">
                <a:latin typeface="宋体" pitchFamily="2" charset="-122"/>
                <a:ea typeface="宋体" pitchFamily="2" charset="-122"/>
              </a:rPr>
              <a:t>分）（  ）</a:t>
            </a:r>
            <a:endParaRPr lang="zh-CN" altLang="en-US" sz="2800" dirty="0">
              <a:latin typeface="宋体" pitchFamily="2" charset="-122"/>
              <a:ea typeface="宋体" pitchFamily="2" charset="-122"/>
            </a:endParaRPr>
          </a:p>
          <a:p>
            <a:r>
              <a:rPr lang="en-US" altLang="zh-CN" sz="2800" dirty="0">
                <a:latin typeface="宋体" pitchFamily="2" charset="-122"/>
                <a:ea typeface="宋体" pitchFamily="2" charset="-122"/>
              </a:rPr>
              <a:t>A</a:t>
            </a:r>
            <a:r>
              <a:rPr lang="zh-CN" altLang="en-US" sz="2800" dirty="0">
                <a:latin typeface="宋体" pitchFamily="2" charset="-122"/>
                <a:ea typeface="宋体" pitchFamily="2" charset="-122"/>
              </a:rPr>
              <a:t>．物质结构尽管纷繁复杂，但细胞内所有的生命活动都受到精致的调控</a:t>
            </a:r>
            <a:endParaRPr lang="zh-CN" altLang="en-US" sz="2800" dirty="0">
              <a:latin typeface="宋体" pitchFamily="2" charset="-122"/>
              <a:ea typeface="宋体" pitchFamily="2" charset="-122"/>
            </a:endParaRPr>
          </a:p>
          <a:p>
            <a:r>
              <a:rPr lang="en-US" altLang="zh-CN" sz="2800" dirty="0">
                <a:latin typeface="宋体" pitchFamily="2" charset="-122"/>
                <a:ea typeface="宋体" pitchFamily="2" charset="-122"/>
              </a:rPr>
              <a:t>B</a:t>
            </a:r>
            <a:r>
              <a:rPr lang="zh-CN" altLang="en-US" sz="2800" dirty="0">
                <a:latin typeface="宋体" pitchFamily="2" charset="-122"/>
                <a:ea typeface="宋体" pitchFamily="2" charset="-122"/>
              </a:rPr>
              <a:t>．虽然物质结构纷繁复杂，但细胞内所有的生命活动都受到精致的限制</a:t>
            </a:r>
            <a:endParaRPr lang="zh-CN" altLang="en-US" sz="2800" dirty="0">
              <a:latin typeface="宋体" pitchFamily="2" charset="-122"/>
              <a:ea typeface="宋体" pitchFamily="2" charset="-122"/>
            </a:endParaRPr>
          </a:p>
          <a:p>
            <a:r>
              <a:rPr lang="en-US" altLang="zh-CN" sz="2800" dirty="0">
                <a:latin typeface="宋体" pitchFamily="2" charset="-122"/>
                <a:ea typeface="宋体" pitchFamily="2" charset="-122"/>
              </a:rPr>
              <a:t>C</a:t>
            </a:r>
            <a:r>
              <a:rPr lang="zh-CN" altLang="en-US" sz="2800" dirty="0">
                <a:latin typeface="宋体" pitchFamily="2" charset="-122"/>
                <a:ea typeface="宋体" pitchFamily="2" charset="-122"/>
              </a:rPr>
              <a:t>．物质结构虽然纷繁复杂，但细胞内所有的生命活动都受到精细的限制</a:t>
            </a:r>
            <a:endParaRPr lang="zh-CN" altLang="en-US" sz="2800" dirty="0">
              <a:latin typeface="宋体" pitchFamily="2" charset="-122"/>
              <a:ea typeface="宋体" pitchFamily="2" charset="-122"/>
            </a:endParaRPr>
          </a:p>
          <a:p>
            <a:r>
              <a:rPr lang="en-US" altLang="zh-CN" sz="2800" dirty="0">
                <a:latin typeface="宋体" pitchFamily="2" charset="-122"/>
                <a:ea typeface="宋体" pitchFamily="2" charset="-122"/>
              </a:rPr>
              <a:t>D</a:t>
            </a:r>
            <a:r>
              <a:rPr lang="zh-CN" altLang="en-US" sz="2800" dirty="0">
                <a:latin typeface="宋体" pitchFamily="2" charset="-122"/>
                <a:ea typeface="宋体" pitchFamily="2" charset="-122"/>
              </a:rPr>
              <a:t>．尽管物质结构纷繁复杂，但细胞内所有的生命活动都受到精细的调控</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3" name="文本框 19"/>
          <p:cNvSpPr txBox="1"/>
          <p:nvPr/>
        </p:nvSpPr>
        <p:spPr>
          <a:xfrm>
            <a:off x="1722755" y="874759"/>
            <a:ext cx="1049020" cy="583565"/>
          </a:xfrm>
          <a:prstGeom prst="rect">
            <a:avLst/>
          </a:prstGeom>
          <a:solidFill>
            <a:schemeClr val="accent2">
              <a:lumMod val="60000"/>
              <a:lumOff val="40000"/>
            </a:schemeClr>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答案</a:t>
            </a:r>
          </a:p>
        </p:txBody>
      </p:sp>
      <p:sp>
        <p:nvSpPr>
          <p:cNvPr id="4" name="文本框 19"/>
          <p:cNvSpPr txBox="1"/>
          <p:nvPr/>
        </p:nvSpPr>
        <p:spPr>
          <a:xfrm>
            <a:off x="1723658" y="1556792"/>
            <a:ext cx="1049020" cy="583565"/>
          </a:xfrm>
          <a:prstGeom prst="rect">
            <a:avLst/>
          </a:prstGeom>
          <a:solidFill>
            <a:schemeClr val="accent2">
              <a:lumMod val="60000"/>
              <a:lumOff val="40000"/>
            </a:schemeClr>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解析</a:t>
            </a:r>
          </a:p>
        </p:txBody>
      </p:sp>
      <p:sp>
        <p:nvSpPr>
          <p:cNvPr id="5" name="矩形 4"/>
          <p:cNvSpPr/>
          <p:nvPr/>
        </p:nvSpPr>
        <p:spPr>
          <a:xfrm>
            <a:off x="2927648" y="904931"/>
            <a:ext cx="458780" cy="523220"/>
          </a:xfrm>
          <a:prstGeom prst="rect">
            <a:avLst/>
          </a:prstGeom>
        </p:spPr>
        <p:txBody>
          <a:bodyPr wrap="none">
            <a:spAutoFit/>
          </a:bodyPr>
          <a:lstStyle/>
          <a:p>
            <a:r>
              <a:rPr lang="en-US" altLang="zh-CN" sz="2800" dirty="0">
                <a:latin typeface="+mn-ea"/>
              </a:rPr>
              <a:t>D</a:t>
            </a:r>
            <a:endParaRPr lang="zh-CN" altLang="en-US" sz="2800" dirty="0">
              <a:latin typeface="+mn-ea"/>
            </a:endParaRPr>
          </a:p>
        </p:txBody>
      </p:sp>
      <p:sp>
        <p:nvSpPr>
          <p:cNvPr id="6" name="矩形 5"/>
          <p:cNvSpPr/>
          <p:nvPr/>
        </p:nvSpPr>
        <p:spPr>
          <a:xfrm>
            <a:off x="1631504" y="2238825"/>
            <a:ext cx="8419527" cy="2677656"/>
          </a:xfrm>
          <a:prstGeom prst="rect">
            <a:avLst/>
          </a:prstGeom>
        </p:spPr>
        <p:txBody>
          <a:bodyPr wrap="square">
            <a:spAutoFit/>
          </a:bodyPr>
          <a:lstStyle/>
          <a:p>
            <a:r>
              <a:rPr lang="zh-CN" altLang="en-US" sz="2800" dirty="0">
                <a:latin typeface="仿宋" panose="02010609060101010101" pitchFamily="49" charset="-122"/>
                <a:ea typeface="仿宋" panose="02010609060101010101" pitchFamily="49" charset="-122"/>
              </a:rPr>
              <a:t>本题考查辨析并修改病句的能力。</a:t>
            </a:r>
            <a:endParaRPr lang="zh-CN" altLang="en-US" sz="2800" dirty="0">
              <a:latin typeface="仿宋" panose="02010609060101010101" pitchFamily="49" charset="-122"/>
              <a:ea typeface="仿宋" panose="02010609060101010101" pitchFamily="49" charset="-122"/>
            </a:endParaRPr>
          </a:p>
          <a:p>
            <a:r>
              <a:rPr lang="zh-CN" altLang="en-US" sz="2800" dirty="0">
                <a:latin typeface="仿宋" panose="02010609060101010101" pitchFamily="49" charset="-122"/>
                <a:ea typeface="仿宋" panose="02010609060101010101" pitchFamily="49" charset="-122"/>
              </a:rPr>
              <a:t>文中画横线的部分</a:t>
            </a:r>
            <a:endParaRPr lang="zh-CN" altLang="en-US" sz="2800" dirty="0">
              <a:latin typeface="仿宋" panose="02010609060101010101" pitchFamily="49" charset="-122"/>
              <a:ea typeface="仿宋" panose="02010609060101010101" pitchFamily="49" charset="-122"/>
            </a:endParaRPr>
          </a:p>
          <a:p>
            <a:r>
              <a:rPr lang="zh-CN" altLang="en-US" sz="2800" dirty="0">
                <a:latin typeface="仿宋" panose="02010609060101010101" pitchFamily="49" charset="-122"/>
                <a:ea typeface="仿宋" panose="02010609060101010101" pitchFamily="49" charset="-122"/>
              </a:rPr>
              <a:t>有两处语病：一是关联词搭配不当，“即便”表假设关系，“但”表转折关系，“即便</a:t>
            </a:r>
            <a:r>
              <a:rPr lang="en-US" altLang="zh-CN" sz="2800" dirty="0">
                <a:latin typeface="仿宋" panose="02010609060101010101" pitchFamily="49" charset="-122"/>
                <a:ea typeface="仿宋" panose="02010609060101010101" pitchFamily="49" charset="-122"/>
              </a:rPr>
              <a:t>……</a:t>
            </a:r>
            <a:r>
              <a:rPr lang="zh-CN" altLang="en-US" sz="2800" dirty="0">
                <a:latin typeface="仿宋" panose="02010609060101010101" pitchFamily="49" charset="-122"/>
                <a:ea typeface="仿宋" panose="02010609060101010101" pitchFamily="49" charset="-122"/>
              </a:rPr>
              <a:t>但</a:t>
            </a:r>
            <a:r>
              <a:rPr lang="en-US" altLang="zh-CN" sz="2800" dirty="0">
                <a:latin typeface="仿宋" panose="02010609060101010101" pitchFamily="49" charset="-122"/>
                <a:ea typeface="仿宋" panose="02010609060101010101" pitchFamily="49" charset="-122"/>
              </a:rPr>
              <a:t>……”</a:t>
            </a:r>
            <a:r>
              <a:rPr lang="zh-CN" altLang="en-US" sz="2800" dirty="0">
                <a:latin typeface="仿宋" panose="02010609060101010101" pitchFamily="49" charset="-122"/>
                <a:ea typeface="仿宋" panose="02010609060101010101" pitchFamily="49" charset="-122"/>
              </a:rPr>
              <a:t>搭配不当；二是定语与中心语搭配不当，“精致”指精巧细致，与“调控”不搭配。故选</a:t>
            </a:r>
            <a:r>
              <a:rPr lang="en-US" altLang="zh-CN" sz="2800" dirty="0">
                <a:latin typeface="仿宋" panose="02010609060101010101" pitchFamily="49" charset="-122"/>
                <a:ea typeface="仿宋" panose="02010609060101010101" pitchFamily="49" charset="-122"/>
              </a:rPr>
              <a:t>D</a:t>
            </a:r>
            <a:r>
              <a:rPr lang="zh-CN" altLang="en-US" sz="2800" dirty="0">
                <a:latin typeface="仿宋" panose="02010609060101010101" pitchFamily="49" charset="-122"/>
                <a:ea typeface="仿宋" panose="02010609060101010101" pitchFamily="49"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randombar(horizontal)">
                                      <p:cBhvr>
                                        <p:cTn id="2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3" name="矩形 2"/>
          <p:cNvSpPr/>
          <p:nvPr/>
        </p:nvSpPr>
        <p:spPr>
          <a:xfrm>
            <a:off x="4626699" y="2829239"/>
            <a:ext cx="2938780" cy="922020"/>
          </a:xfrm>
          <a:prstGeom prst="rect">
            <a:avLst/>
          </a:prstGeom>
        </p:spPr>
        <p:txBody>
          <a:bodyPr wrap="none">
            <a:spAutoFit/>
          </a:bodyPr>
          <a:lstStyle/>
          <a:p>
            <a:pPr algn="ctr"/>
            <a:r>
              <a:rPr kumimoji="1" lang="zh-CN" altLang="en-US" sz="5400" b="1" dirty="0" smtClean="0">
                <a:solidFill>
                  <a:schemeClr val="tx1"/>
                </a:solidFill>
                <a:effectLst>
                  <a:outerShdw blurRad="38100" dist="19050" dir="2700000" algn="tl" rotWithShape="0">
                    <a:schemeClr val="dk1">
                      <a:alpha val="40000"/>
                    </a:schemeClr>
                  </a:outerShdw>
                </a:effectLst>
                <a:latin typeface="黑体" pitchFamily="49" charset="-122"/>
                <a:ea typeface="黑体" pitchFamily="49" charset="-122"/>
                <a:cs typeface="Heiti SC Medium"/>
              </a:rPr>
              <a:t>本书完！</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grpId="0" nodeType="clickEffect">
                                  <p:stCondLst>
                                    <p:cond delay="0"/>
                                  </p:stCondLst>
                                  <p:childTnLst>
                                    <p:animScale>
                                      <p:cBhvr>
                                        <p:cTn id="6" dur="2000" fill="hold"/>
                                        <p:tgtEl>
                                          <p:spTgt spid="3"/>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3" name="TextBox 7"/>
          <p:cNvSpPr txBox="1"/>
          <p:nvPr/>
        </p:nvSpPr>
        <p:spPr>
          <a:xfrm>
            <a:off x="2874392" y="980728"/>
            <a:ext cx="6443215" cy="646331"/>
          </a:xfrm>
          <a:prstGeom prst="rect">
            <a:avLst/>
          </a:prstGeom>
          <a:noFill/>
        </p:spPr>
        <p:txBody>
          <a:bodyPr wrap="square" rtlCol="0">
            <a:spAutoFit/>
          </a:bodyPr>
          <a:lstStyle/>
          <a:p>
            <a:pPr marL="571500" indent="-571500">
              <a:buFont typeface="Wingdings" pitchFamily="2" charset="2"/>
              <a:buChar char="u"/>
            </a:pPr>
            <a:r>
              <a:rPr lang="zh-CN" altLang="en-US" sz="3600" b="1" dirty="0">
                <a:solidFill>
                  <a:schemeClr val="bg1"/>
                </a:solidFill>
                <a:latin typeface="黑体" pitchFamily="49" charset="-122"/>
                <a:ea typeface="黑体" pitchFamily="49" charset="-122"/>
                <a:cs typeface="Heiti SC Light"/>
              </a:rPr>
              <a:t>专题</a:t>
            </a:r>
            <a:r>
              <a:rPr lang="en-US" altLang="zh-CN" sz="3600" b="1" dirty="0">
                <a:solidFill>
                  <a:schemeClr val="bg1"/>
                </a:solidFill>
                <a:latin typeface="黑体" pitchFamily="49" charset="-122"/>
                <a:ea typeface="黑体" pitchFamily="49" charset="-122"/>
                <a:cs typeface="Heiti SC Light"/>
              </a:rPr>
              <a:t>7  </a:t>
            </a:r>
            <a:r>
              <a:rPr lang="zh-CN" altLang="en-US" sz="3600" b="1" dirty="0">
                <a:solidFill>
                  <a:schemeClr val="bg1"/>
                </a:solidFill>
                <a:latin typeface="黑体" pitchFamily="49" charset="-122"/>
                <a:ea typeface="黑体" pitchFamily="49" charset="-122"/>
                <a:cs typeface="Heiti SC Light"/>
              </a:rPr>
              <a:t>文段组合型语用</a:t>
            </a:r>
          </a:p>
        </p:txBody>
      </p:sp>
      <p:sp>
        <p:nvSpPr>
          <p:cNvPr id="4" name="副标题 2">
            <a:hlinkClick r:id="rId1" action="ppaction://hlinksldjump"/>
          </p:cNvPr>
          <p:cNvSpPr txBox="1"/>
          <p:nvPr/>
        </p:nvSpPr>
        <p:spPr>
          <a:xfrm>
            <a:off x="1992421" y="2636912"/>
            <a:ext cx="5023485" cy="494256"/>
          </a:xfrm>
          <a:prstGeom prst="rect">
            <a:avLst/>
          </a:prstGeom>
        </p:spPr>
        <p:txBody>
          <a:bodyPr vert="horz" lIns="91440" tIns="45720" rIns="91440" bIns="45720" rtlCol="0">
            <a:noAutofit/>
          </a:bodyPr>
          <a:lstStyle/>
          <a:p>
            <a:pPr marL="342900" indent="-342900">
              <a:buFont typeface="Wingdings" pitchFamily="2" charset="2"/>
              <a:buChar char="l"/>
            </a:pPr>
            <a:r>
              <a:rPr lang="zh-CN" altLang="en-US" sz="3200" dirty="0">
                <a:solidFill>
                  <a:schemeClr val="bg1"/>
                </a:solidFill>
                <a:latin typeface="微软雅黑" pitchFamily="34" charset="-122"/>
                <a:ea typeface="微软雅黑" pitchFamily="34" charset="-122"/>
                <a:cs typeface="Heiti SC Light"/>
              </a:rPr>
              <a:t>真题题组    实战集训</a:t>
            </a:r>
          </a:p>
        </p:txBody>
      </p:sp>
      <p:sp>
        <p:nvSpPr>
          <p:cNvPr id="5" name="副标题 2"/>
          <p:cNvSpPr txBox="1"/>
          <p:nvPr/>
        </p:nvSpPr>
        <p:spPr>
          <a:xfrm>
            <a:off x="1992421" y="3391775"/>
            <a:ext cx="4612195" cy="650514"/>
          </a:xfrm>
          <a:prstGeom prst="rect">
            <a:avLst/>
          </a:prstGeom>
        </p:spPr>
        <p:txBody>
          <a:bodyPr vert="horz" lIns="91440" tIns="45720" rIns="91440" bIns="45720" rtlCol="0">
            <a:noAutofit/>
          </a:bodyPr>
          <a:lstStyle/>
          <a:p>
            <a:pPr marL="342900" indent="-342900">
              <a:buFont typeface="Wingdings" pitchFamily="2" charset="2"/>
              <a:buChar char="l"/>
            </a:pPr>
            <a:r>
              <a:rPr lang="zh-CN" altLang="en-US" sz="3200" dirty="0">
                <a:solidFill>
                  <a:schemeClr val="bg1"/>
                </a:solidFill>
                <a:latin typeface="微软雅黑" pitchFamily="34" charset="-122"/>
                <a:ea typeface="微软雅黑" pitchFamily="34" charset="-122"/>
                <a:cs typeface="Heiti SC Light"/>
              </a:rPr>
              <a:t>模拟题组    实战集训</a:t>
            </a:r>
          </a:p>
        </p:txBody>
      </p:sp>
      <p:pic>
        <p:nvPicPr>
          <p:cNvPr id="6" name="Picture 3"/>
          <p:cNvPicPr>
            <a:picLocks noChangeAspect="1" noChangeArrowheads="1"/>
          </p:cNvPicPr>
          <p:nvPr/>
        </p:nvPicPr>
        <p:blipFill>
          <a:blip r:embed="rId2" cstate="print"/>
          <a:srcRect/>
          <a:stretch>
            <a:fillRect/>
          </a:stretch>
        </p:blipFill>
        <p:spPr bwMode="auto">
          <a:xfrm>
            <a:off x="8832304" y="3717032"/>
            <a:ext cx="2204860" cy="2555003"/>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3" name="矩形 2"/>
          <p:cNvSpPr/>
          <p:nvPr/>
        </p:nvSpPr>
        <p:spPr>
          <a:xfrm>
            <a:off x="1559496" y="1401148"/>
            <a:ext cx="9577064" cy="4955203"/>
          </a:xfrm>
          <a:prstGeom prst="rect">
            <a:avLst/>
          </a:prstGeom>
        </p:spPr>
        <p:txBody>
          <a:bodyPr wrap="square">
            <a:spAutoFit/>
          </a:bodyPr>
          <a:lstStyle/>
          <a:p>
            <a:r>
              <a:rPr lang="zh-CN" altLang="en-US" sz="3200" dirty="0">
                <a:latin typeface="仿宋" panose="02010609060101010101" pitchFamily="49" charset="-122"/>
                <a:ea typeface="仿宋" panose="02010609060101010101" pitchFamily="49" charset="-122"/>
              </a:rPr>
              <a:t>［课标全国</a:t>
            </a:r>
            <a:r>
              <a:rPr lang="en-US" altLang="zh-CN" sz="3200" dirty="0">
                <a:latin typeface="仿宋" panose="02010609060101010101" pitchFamily="49" charset="-122"/>
                <a:ea typeface="仿宋" panose="02010609060101010101" pitchFamily="49" charset="-122"/>
              </a:rPr>
              <a:t>Ⅰ2018·17~19</a:t>
            </a:r>
            <a:r>
              <a:rPr lang="zh-CN" altLang="en-US" sz="3200" dirty="0">
                <a:latin typeface="仿宋" panose="02010609060101010101" pitchFamily="49" charset="-122"/>
                <a:ea typeface="仿宋" panose="02010609060101010101" pitchFamily="49" charset="-122"/>
              </a:rPr>
              <a:t>，</a:t>
            </a:r>
            <a:r>
              <a:rPr lang="en-US" altLang="zh-CN" sz="3200" dirty="0">
                <a:latin typeface="仿宋" panose="02010609060101010101" pitchFamily="49" charset="-122"/>
                <a:ea typeface="仿宋" panose="02010609060101010101" pitchFamily="49" charset="-122"/>
              </a:rPr>
              <a:t>9</a:t>
            </a:r>
            <a:r>
              <a:rPr lang="zh-CN" altLang="en-US" sz="3200" dirty="0">
                <a:latin typeface="仿宋" panose="02010609060101010101" pitchFamily="49" charset="-122"/>
                <a:ea typeface="仿宋" panose="02010609060101010101" pitchFamily="49" charset="-122"/>
              </a:rPr>
              <a:t>分］</a:t>
            </a:r>
            <a:r>
              <a:rPr lang="zh-CN" altLang="en-US" sz="3200" dirty="0">
                <a:latin typeface="宋体" pitchFamily="2" charset="-122"/>
                <a:ea typeface="宋体" pitchFamily="2" charset="-122"/>
              </a:rPr>
              <a:t>阅读下面的文字，完成</a:t>
            </a:r>
            <a:r>
              <a:rPr lang="en-US" altLang="zh-CN" sz="3200" dirty="0">
                <a:latin typeface="宋体" pitchFamily="2" charset="-122"/>
                <a:ea typeface="宋体" pitchFamily="2" charset="-122"/>
              </a:rPr>
              <a:t>1~3</a:t>
            </a:r>
            <a:r>
              <a:rPr lang="zh-CN" altLang="en-US" sz="3200" dirty="0">
                <a:latin typeface="宋体" pitchFamily="2" charset="-122"/>
                <a:ea typeface="宋体" pitchFamily="2" charset="-122"/>
              </a:rPr>
              <a:t>题。</a:t>
            </a:r>
            <a:endParaRPr lang="en-US" altLang="zh-CN" sz="3200" dirty="0">
              <a:latin typeface="宋体" pitchFamily="2" charset="-122"/>
              <a:ea typeface="宋体" pitchFamily="2" charset="-122"/>
            </a:endParaRPr>
          </a:p>
          <a:p>
            <a:r>
              <a:rPr lang="zh-CN" altLang="en-US" sz="2800" dirty="0">
                <a:latin typeface="宋体" pitchFamily="2" charset="-122"/>
                <a:ea typeface="宋体" pitchFamily="2" charset="-122"/>
              </a:rPr>
              <a:t>   </a:t>
            </a:r>
            <a:r>
              <a:rPr lang="zh-CN" altLang="en-US" sz="2800" dirty="0">
                <a:latin typeface="楷体" pitchFamily="49" charset="-122"/>
                <a:ea typeface="楷体" pitchFamily="49" charset="-122"/>
              </a:rPr>
              <a:t>“大洋一号”是中国第一艘现代化的综合性远洋科学考察船。自</a:t>
            </a:r>
            <a:r>
              <a:rPr lang="en-US" altLang="zh-CN" sz="2800" dirty="0">
                <a:latin typeface="楷体" pitchFamily="49" charset="-122"/>
                <a:ea typeface="楷体" pitchFamily="49" charset="-122"/>
              </a:rPr>
              <a:t>1995</a:t>
            </a:r>
            <a:r>
              <a:rPr lang="zh-CN" altLang="en-US" sz="2800" dirty="0">
                <a:latin typeface="楷体" pitchFamily="49" charset="-122"/>
                <a:ea typeface="楷体" pitchFamily="49" charset="-122"/>
              </a:rPr>
              <a:t>年以来，</a:t>
            </a:r>
            <a:r>
              <a:rPr lang="zh-CN" altLang="en-US" sz="2800" u="sng" dirty="0">
                <a:latin typeface="楷体" pitchFamily="49" charset="-122"/>
                <a:ea typeface="楷体" pitchFamily="49" charset="-122"/>
              </a:rPr>
              <a:t>这艘船经历了大洋矿产资源研究开发专项的多个远洋调查航次和大陆架勘查多个航次的任务。</a:t>
            </a:r>
            <a:r>
              <a:rPr lang="zh-CN" altLang="en-US" sz="2800" dirty="0">
                <a:latin typeface="楷体" pitchFamily="49" charset="-122"/>
                <a:ea typeface="楷体" pitchFamily="49" charset="-122"/>
              </a:rPr>
              <a:t>今年，它又完成了历时</a:t>
            </a:r>
            <a:r>
              <a:rPr lang="en-US" altLang="zh-CN" sz="2800" dirty="0">
                <a:latin typeface="楷体" pitchFamily="49" charset="-122"/>
                <a:ea typeface="楷体" pitchFamily="49" charset="-122"/>
              </a:rPr>
              <a:t>45</a:t>
            </a:r>
            <a:r>
              <a:rPr lang="zh-CN" altLang="en-US" sz="2800" dirty="0">
                <a:latin typeface="楷体" pitchFamily="49" charset="-122"/>
                <a:ea typeface="楷体" pitchFamily="49" charset="-122"/>
              </a:rPr>
              <a:t>天、航程</a:t>
            </a:r>
            <a:r>
              <a:rPr lang="en-US" altLang="zh-CN" sz="2800" dirty="0">
                <a:latin typeface="楷体" pitchFamily="49" charset="-122"/>
                <a:ea typeface="楷体" pitchFamily="49" charset="-122"/>
              </a:rPr>
              <a:t>6208</a:t>
            </a:r>
            <a:r>
              <a:rPr lang="zh-CN" altLang="en-US" sz="2800" dirty="0">
                <a:latin typeface="楷体" pitchFamily="49" charset="-122"/>
                <a:ea typeface="楷体" pitchFamily="49" charset="-122"/>
              </a:rPr>
              <a:t>海里的综合海试任务。对不熟悉的人而言，</a:t>
            </a:r>
            <a:r>
              <a:rPr lang="en-US" altLang="zh-CN" sz="2800" dirty="0">
                <a:latin typeface="楷体" pitchFamily="49" charset="-122"/>
                <a:ea typeface="楷体" pitchFamily="49" charset="-122"/>
              </a:rPr>
              <a:t>(          )</a:t>
            </a:r>
            <a:r>
              <a:rPr lang="zh-CN" altLang="en-US" sz="2800" dirty="0">
                <a:latin typeface="楷体" pitchFamily="49" charset="-122"/>
                <a:ea typeface="楷体" pitchFamily="49" charset="-122"/>
              </a:rPr>
              <a:t>。在这里，重力和</a:t>
            </a:r>
            <a:r>
              <a:rPr lang="en-US" altLang="zh-CN" sz="2800" dirty="0">
                <a:latin typeface="楷体" pitchFamily="49" charset="-122"/>
                <a:ea typeface="楷体" pitchFamily="49" charset="-122"/>
              </a:rPr>
              <a:t>ADCP</a:t>
            </a:r>
            <a:r>
              <a:rPr lang="zh-CN" altLang="en-US" sz="2800" dirty="0">
                <a:latin typeface="楷体" pitchFamily="49" charset="-122"/>
                <a:ea typeface="楷体" pitchFamily="49" charset="-122"/>
              </a:rPr>
              <a:t>实验室、磁力实验室、地震实验室、综合电子实验室、地质实验室、生物基因实验室、深拖和超短基线实验室等各种实验室，</a:t>
            </a:r>
            <a:r>
              <a:rPr lang="en-US" altLang="zh-CN" sz="2800" dirty="0">
                <a:latin typeface="楷体" pitchFamily="49" charset="-122"/>
                <a:ea typeface="楷体" pitchFamily="49" charset="-122"/>
              </a:rPr>
              <a:t>______</a:t>
            </a:r>
            <a:r>
              <a:rPr lang="zh-CN" altLang="en-US" sz="2800" dirty="0">
                <a:latin typeface="楷体" pitchFamily="49" charset="-122"/>
                <a:ea typeface="楷体" pitchFamily="49" charset="-122"/>
              </a:rPr>
              <a:t>分布在第三、四层船舱。由于船上配备了很多先进设备，人不用下水就能进行海底勘探。比如，深海可视采</a:t>
            </a:r>
          </a:p>
        </p:txBody>
      </p:sp>
      <p:sp>
        <p:nvSpPr>
          <p:cNvPr id="4" name="矩形 3"/>
          <p:cNvSpPr/>
          <p:nvPr/>
        </p:nvSpPr>
        <p:spPr>
          <a:xfrm>
            <a:off x="1559496" y="743635"/>
            <a:ext cx="3922869" cy="584775"/>
          </a:xfrm>
          <a:prstGeom prst="rect">
            <a:avLst/>
          </a:prstGeom>
          <a:solidFill>
            <a:schemeClr val="accent2"/>
          </a:solidFill>
        </p:spPr>
        <p:txBody>
          <a:bodyPr wrap="none">
            <a:spAutoFit/>
          </a:bodyPr>
          <a:lstStyle/>
          <a:p>
            <a:r>
              <a:rPr lang="zh-CN" altLang="en-US" sz="3200" dirty="0"/>
              <a:t>真题题组    实战集训</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3" name="矩形 2"/>
          <p:cNvSpPr/>
          <p:nvPr/>
        </p:nvSpPr>
        <p:spPr>
          <a:xfrm>
            <a:off x="1487488" y="1124744"/>
            <a:ext cx="9649072" cy="4401205"/>
          </a:xfrm>
          <a:prstGeom prst="rect">
            <a:avLst/>
          </a:prstGeom>
        </p:spPr>
        <p:txBody>
          <a:bodyPr wrap="square">
            <a:spAutoFit/>
          </a:bodyPr>
          <a:lstStyle/>
          <a:p>
            <a:r>
              <a:rPr lang="zh-CN" altLang="en-US" sz="2800" dirty="0">
                <a:solidFill>
                  <a:srgbClr val="003760"/>
                </a:solidFill>
                <a:latin typeface="楷体" pitchFamily="49" charset="-122"/>
                <a:ea typeface="楷体" pitchFamily="49" charset="-122"/>
              </a:rPr>
              <a:t>样系统可以将海底微地形地貌图像传到科学考察船上，犹如</a:t>
            </a:r>
            <a:endParaRPr lang="en-US" altLang="zh-CN" sz="2800" dirty="0">
              <a:latin typeface="楷体" pitchFamily="49" charset="-122"/>
              <a:ea typeface="楷体" pitchFamily="49" charset="-122"/>
            </a:endParaRPr>
          </a:p>
          <a:p>
            <a:r>
              <a:rPr lang="zh-CN" altLang="en-US" sz="2800" dirty="0">
                <a:latin typeface="楷体" pitchFamily="49" charset="-122"/>
                <a:ea typeface="楷体" pitchFamily="49" charset="-122"/>
              </a:rPr>
              <a:t>有了千里眼，海底世界可以</a:t>
            </a:r>
            <a:r>
              <a:rPr lang="en-US" altLang="zh-CN" sz="2800" dirty="0">
                <a:latin typeface="楷体" pitchFamily="49" charset="-122"/>
                <a:ea typeface="楷体" pitchFamily="49" charset="-122"/>
              </a:rPr>
              <a:t>______</a:t>
            </a:r>
            <a:r>
              <a:rPr lang="zh-CN" altLang="en-US" sz="2800" dirty="0">
                <a:latin typeface="楷体" pitchFamily="49" charset="-122"/>
                <a:ea typeface="楷体" pitchFamily="49" charset="-122"/>
              </a:rPr>
              <a:t>，并可根据需要</a:t>
            </a:r>
            <a:r>
              <a:rPr lang="en-US" altLang="zh-CN" sz="2800" dirty="0">
                <a:latin typeface="楷体" pitchFamily="49" charset="-122"/>
                <a:ea typeface="楷体" pitchFamily="49" charset="-122"/>
              </a:rPr>
              <a:t>______</a:t>
            </a:r>
            <a:r>
              <a:rPr lang="zh-CN" altLang="en-US" sz="2800" dirty="0">
                <a:latin typeface="楷体" pitchFamily="49" charset="-122"/>
                <a:ea typeface="楷体" pitchFamily="49" charset="-122"/>
              </a:rPr>
              <a:t>地抓取矿物样品和采集海底水样；深海浅层岩芯取样钻机可以在深海底比较坚硬的岩石上钻取岩芯。</a:t>
            </a:r>
            <a:endParaRPr lang="en-US" altLang="zh-CN" sz="2800" dirty="0">
              <a:latin typeface="楷体" pitchFamily="49" charset="-122"/>
              <a:ea typeface="楷体" pitchFamily="49" charset="-122"/>
            </a:endParaRPr>
          </a:p>
          <a:p>
            <a:r>
              <a:rPr lang="en-US" altLang="zh-CN" sz="2800" dirty="0">
                <a:latin typeface="楷体" pitchFamily="49" charset="-122"/>
                <a:ea typeface="楷体" pitchFamily="49" charset="-122"/>
              </a:rPr>
              <a:t>   </a:t>
            </a:r>
            <a:r>
              <a:rPr lang="zh-CN" altLang="en-US" sz="2800" dirty="0">
                <a:latin typeface="楷体" pitchFamily="49" charset="-122"/>
                <a:ea typeface="楷体" pitchFamily="49" charset="-122"/>
              </a:rPr>
              <a:t>“大洋一号”的远航活动，与郑和下西洋相呼应。</a:t>
            </a:r>
            <a:r>
              <a:rPr lang="en-US" altLang="zh-CN" sz="2800" dirty="0">
                <a:latin typeface="楷体" pitchFamily="49" charset="-122"/>
                <a:ea typeface="楷体" pitchFamily="49" charset="-122"/>
              </a:rPr>
              <a:t>600</a:t>
            </a:r>
            <a:r>
              <a:rPr lang="zh-CN" altLang="en-US" sz="2800" dirty="0">
                <a:latin typeface="楷体" pitchFamily="49" charset="-122"/>
                <a:ea typeface="楷体" pitchFamily="49" charset="-122"/>
              </a:rPr>
              <a:t>年前，伟大的航海家郑和七下西洋，在世界航海史上留下了光辉的一页。</a:t>
            </a:r>
            <a:r>
              <a:rPr lang="en-US" altLang="zh-CN" sz="2800" dirty="0">
                <a:latin typeface="楷体" pitchFamily="49" charset="-122"/>
                <a:ea typeface="楷体" pitchFamily="49" charset="-122"/>
              </a:rPr>
              <a:t>600</a:t>
            </a:r>
            <a:r>
              <a:rPr lang="zh-CN" altLang="en-US" sz="2800" dirty="0">
                <a:latin typeface="楷体" pitchFamily="49" charset="-122"/>
                <a:ea typeface="楷体" pitchFamily="49" charset="-122"/>
              </a:rPr>
              <a:t>年后，“大洋一号”不断进步，</a:t>
            </a:r>
            <a:r>
              <a:rPr lang="en-US" altLang="zh-CN" sz="2800" dirty="0">
                <a:latin typeface="楷体" pitchFamily="49" charset="-122"/>
                <a:ea typeface="楷体" pitchFamily="49" charset="-122"/>
              </a:rPr>
              <a:t>______</a:t>
            </a:r>
            <a:r>
              <a:rPr lang="zh-CN" altLang="en-US" sz="2800" dirty="0">
                <a:latin typeface="楷体" pitchFamily="49" charset="-122"/>
                <a:ea typeface="楷体" pitchFamily="49" charset="-122"/>
              </a:rPr>
              <a:t>，在</a:t>
            </a:r>
            <a:r>
              <a:rPr lang="en-US" altLang="zh-CN" sz="2800" dirty="0">
                <a:latin typeface="楷体" pitchFamily="49" charset="-122"/>
                <a:ea typeface="楷体" pitchFamily="49" charset="-122"/>
              </a:rPr>
              <a:t>《</a:t>
            </a:r>
            <a:r>
              <a:rPr lang="zh-CN" altLang="en-US" sz="2800" dirty="0">
                <a:latin typeface="楷体" pitchFamily="49" charset="-122"/>
                <a:ea typeface="楷体" pitchFamily="49" charset="-122"/>
              </a:rPr>
              <a:t>联合国海洋法公约</a:t>
            </a:r>
            <a:r>
              <a:rPr lang="en-US" altLang="zh-CN" sz="2800" dirty="0">
                <a:latin typeface="楷体" pitchFamily="49" charset="-122"/>
                <a:ea typeface="楷体" pitchFamily="49" charset="-122"/>
              </a:rPr>
              <a:t>》</a:t>
            </a:r>
            <a:r>
              <a:rPr lang="zh-CN" altLang="en-US" sz="2800" dirty="0">
                <a:latin typeface="楷体" pitchFamily="49" charset="-122"/>
                <a:ea typeface="楷体" pitchFamily="49" charset="-122"/>
              </a:rPr>
              <a:t>的法律框架下，探索海洋奥秘，开发海洋资源，以实际行动为人类和平利用海洋做出了中国人民的贡献。</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3" name="矩形 2"/>
          <p:cNvSpPr/>
          <p:nvPr/>
        </p:nvSpPr>
        <p:spPr>
          <a:xfrm>
            <a:off x="1235460" y="1196752"/>
            <a:ext cx="9721080" cy="4832092"/>
          </a:xfrm>
          <a:prstGeom prst="rect">
            <a:avLst/>
          </a:prstGeom>
        </p:spPr>
        <p:txBody>
          <a:bodyPr wrap="square">
            <a:spAutoFit/>
          </a:bodyPr>
          <a:lstStyle/>
          <a:p>
            <a:r>
              <a:rPr lang="en-US" altLang="zh-CN" sz="2800" dirty="0">
                <a:latin typeface="宋体" pitchFamily="2" charset="-122"/>
                <a:ea typeface="宋体" pitchFamily="2" charset="-122"/>
              </a:rPr>
              <a:t>1.</a:t>
            </a:r>
            <a:r>
              <a:rPr lang="zh-CN" altLang="en-US" sz="2800" dirty="0">
                <a:latin typeface="宋体" pitchFamily="2" charset="-122"/>
                <a:ea typeface="宋体" pitchFamily="2" charset="-122"/>
              </a:rPr>
              <a:t>文中画横线的句子有语病，下列修改最恰当的一项是（</a:t>
            </a:r>
            <a:r>
              <a:rPr lang="en-US" altLang="zh-CN" sz="2800" dirty="0">
                <a:latin typeface="宋体" pitchFamily="2" charset="-122"/>
                <a:ea typeface="宋体" pitchFamily="2" charset="-122"/>
              </a:rPr>
              <a:t>3</a:t>
            </a:r>
            <a:r>
              <a:rPr lang="zh-CN" altLang="en-US" sz="2800" dirty="0">
                <a:latin typeface="宋体" pitchFamily="2" charset="-122"/>
                <a:ea typeface="宋体" pitchFamily="2" charset="-122"/>
              </a:rPr>
              <a:t>分）</a:t>
            </a:r>
            <a:r>
              <a:rPr lang="en-US" altLang="zh-CN" sz="2800" dirty="0">
                <a:latin typeface="宋体" pitchFamily="2" charset="-122"/>
                <a:ea typeface="宋体" pitchFamily="2" charset="-122"/>
              </a:rPr>
              <a:t>(   )</a:t>
            </a:r>
            <a:endParaRPr lang="en-US" altLang="zh-CN" sz="2800" dirty="0">
              <a:latin typeface="宋体" pitchFamily="2" charset="-122"/>
              <a:ea typeface="宋体" pitchFamily="2" charset="-122"/>
            </a:endParaRPr>
          </a:p>
          <a:p>
            <a:endParaRPr lang="en-US" altLang="zh-CN" sz="2800" dirty="0">
              <a:latin typeface="宋体" pitchFamily="2" charset="-122"/>
              <a:ea typeface="宋体" pitchFamily="2" charset="-122"/>
            </a:endParaRPr>
          </a:p>
          <a:p>
            <a:r>
              <a:rPr lang="en-US" altLang="zh-CN" sz="2800" dirty="0">
                <a:latin typeface="宋体" pitchFamily="2" charset="-122"/>
                <a:ea typeface="宋体" pitchFamily="2" charset="-122"/>
              </a:rPr>
              <a:t>A.</a:t>
            </a:r>
            <a:r>
              <a:rPr lang="zh-CN" altLang="en-US" sz="2800" dirty="0">
                <a:latin typeface="宋体" pitchFamily="2" charset="-122"/>
                <a:ea typeface="宋体" pitchFamily="2" charset="-122"/>
              </a:rPr>
              <a:t>这艘船经历了大洋矿产资源研究开发专项的多个远洋调查航次和大陆架勘查多个航次的调查。</a:t>
            </a:r>
            <a:endParaRPr lang="zh-CN" altLang="en-US" sz="2800" dirty="0">
              <a:latin typeface="宋体" pitchFamily="2" charset="-122"/>
              <a:ea typeface="宋体" pitchFamily="2" charset="-122"/>
            </a:endParaRPr>
          </a:p>
          <a:p>
            <a:r>
              <a:rPr lang="en-US" altLang="zh-CN" sz="2800" dirty="0">
                <a:latin typeface="宋体" pitchFamily="2" charset="-122"/>
                <a:ea typeface="宋体" pitchFamily="2" charset="-122"/>
              </a:rPr>
              <a:t>B.</a:t>
            </a:r>
            <a:r>
              <a:rPr lang="zh-CN" altLang="en-US" sz="2800" dirty="0">
                <a:latin typeface="宋体" pitchFamily="2" charset="-122"/>
                <a:ea typeface="宋体" pitchFamily="2" charset="-122"/>
              </a:rPr>
              <a:t>这艘船执行了大洋矿产资源研究开发专项的多个远洋调查航次和多个大陆架勘查航次的任务。</a:t>
            </a:r>
            <a:endParaRPr lang="zh-CN" altLang="en-US" sz="2800" dirty="0">
              <a:latin typeface="宋体" pitchFamily="2" charset="-122"/>
              <a:ea typeface="宋体" pitchFamily="2" charset="-122"/>
            </a:endParaRPr>
          </a:p>
          <a:p>
            <a:r>
              <a:rPr lang="en-US" altLang="zh-CN" sz="2800" dirty="0">
                <a:latin typeface="宋体" pitchFamily="2" charset="-122"/>
                <a:ea typeface="宋体" pitchFamily="2" charset="-122"/>
              </a:rPr>
              <a:t>C.</a:t>
            </a:r>
            <a:r>
              <a:rPr lang="zh-CN" altLang="en-US" sz="2800" dirty="0">
                <a:latin typeface="宋体" pitchFamily="2" charset="-122"/>
                <a:ea typeface="宋体" pitchFamily="2" charset="-122"/>
              </a:rPr>
              <a:t>这艘船经历了大洋矿产资源研究开发专项的多个远洋调查航次，完成了多个航次大陆架勘查任务。</a:t>
            </a:r>
            <a:endParaRPr lang="zh-CN" altLang="en-US" sz="2800" dirty="0">
              <a:latin typeface="宋体" pitchFamily="2" charset="-122"/>
              <a:ea typeface="宋体" pitchFamily="2" charset="-122"/>
            </a:endParaRPr>
          </a:p>
          <a:p>
            <a:r>
              <a:rPr lang="en-US" altLang="zh-CN" sz="2800" dirty="0">
                <a:latin typeface="宋体" pitchFamily="2" charset="-122"/>
                <a:ea typeface="宋体" pitchFamily="2" charset="-122"/>
              </a:rPr>
              <a:t>D.</a:t>
            </a:r>
            <a:r>
              <a:rPr lang="zh-CN" altLang="en-US" sz="2800" dirty="0">
                <a:latin typeface="宋体" pitchFamily="2" charset="-122"/>
                <a:ea typeface="宋体" pitchFamily="2" charset="-122"/>
              </a:rPr>
              <a:t>这艘船执行了大洋矿产资源研究开发专项的多个远洋调查航次，完成了多个大陆架勘查航次的任务。</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3" name="文本框 19"/>
          <p:cNvSpPr txBox="1"/>
          <p:nvPr/>
        </p:nvSpPr>
        <p:spPr>
          <a:xfrm>
            <a:off x="1722755" y="1017905"/>
            <a:ext cx="1049020" cy="583565"/>
          </a:xfrm>
          <a:prstGeom prst="rect">
            <a:avLst/>
          </a:prstGeom>
          <a:solidFill>
            <a:schemeClr val="accent2">
              <a:lumMod val="60000"/>
              <a:lumOff val="40000"/>
            </a:schemeClr>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答案</a:t>
            </a:r>
          </a:p>
        </p:txBody>
      </p:sp>
      <p:sp>
        <p:nvSpPr>
          <p:cNvPr id="4" name="文本框 19"/>
          <p:cNvSpPr txBox="1"/>
          <p:nvPr/>
        </p:nvSpPr>
        <p:spPr>
          <a:xfrm>
            <a:off x="1722755" y="1844824"/>
            <a:ext cx="1049020" cy="583565"/>
          </a:xfrm>
          <a:prstGeom prst="rect">
            <a:avLst/>
          </a:prstGeom>
          <a:solidFill>
            <a:schemeClr val="accent2">
              <a:lumMod val="60000"/>
              <a:lumOff val="40000"/>
            </a:schemeClr>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解析</a:t>
            </a:r>
          </a:p>
        </p:txBody>
      </p:sp>
      <p:sp>
        <p:nvSpPr>
          <p:cNvPr id="5" name="文本框 4"/>
          <p:cNvSpPr txBox="1"/>
          <p:nvPr/>
        </p:nvSpPr>
        <p:spPr>
          <a:xfrm>
            <a:off x="3143672" y="1017905"/>
            <a:ext cx="1049020" cy="584775"/>
          </a:xfrm>
          <a:prstGeom prst="rect">
            <a:avLst/>
          </a:prstGeom>
          <a:noFill/>
        </p:spPr>
        <p:txBody>
          <a:bodyPr wrap="square" rtlCol="0">
            <a:spAutoFit/>
          </a:bodyPr>
          <a:lstStyle/>
          <a:p>
            <a:r>
              <a:rPr lang="en-US" altLang="zh-CN" sz="3200" dirty="0">
                <a:latin typeface="+mn-ea"/>
              </a:rPr>
              <a:t>B</a:t>
            </a:r>
            <a:endParaRPr lang="zh-CN" altLang="en-US" sz="3200" dirty="0">
              <a:latin typeface="+mn-ea"/>
            </a:endParaRPr>
          </a:p>
        </p:txBody>
      </p:sp>
      <p:sp>
        <p:nvSpPr>
          <p:cNvPr id="6" name="矩形 5"/>
          <p:cNvSpPr/>
          <p:nvPr/>
        </p:nvSpPr>
        <p:spPr>
          <a:xfrm>
            <a:off x="1722754" y="2671743"/>
            <a:ext cx="8405694" cy="2554545"/>
          </a:xfrm>
          <a:prstGeom prst="rect">
            <a:avLst/>
          </a:prstGeom>
        </p:spPr>
        <p:txBody>
          <a:bodyPr wrap="square">
            <a:spAutoFit/>
          </a:bodyPr>
          <a:lstStyle/>
          <a:p>
            <a:r>
              <a:rPr lang="zh-CN" altLang="en-US" sz="3200" dirty="0">
                <a:latin typeface="仿宋" panose="02010609060101010101" pitchFamily="49" charset="-122"/>
                <a:ea typeface="仿宋" panose="02010609060101010101" pitchFamily="49" charset="-122"/>
              </a:rPr>
              <a:t>本题考查辨析并修改病句的能力。文中画横线的句子有两处语病：一是搭配不当，动词“经历”和宾语“任务”不搭配，“经历”可改为“执行”；二是语序不当，“多个”修饰“航次”，应放在“大陆架勘查”的前面。</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randombar(horizontal)">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3" name="矩形 2"/>
          <p:cNvSpPr/>
          <p:nvPr/>
        </p:nvSpPr>
        <p:spPr>
          <a:xfrm>
            <a:off x="1973542" y="1412776"/>
            <a:ext cx="8244916" cy="3539430"/>
          </a:xfrm>
          <a:prstGeom prst="rect">
            <a:avLst/>
          </a:prstGeom>
        </p:spPr>
        <p:txBody>
          <a:bodyPr wrap="square">
            <a:spAutoFit/>
          </a:bodyPr>
          <a:lstStyle/>
          <a:p>
            <a:r>
              <a:rPr lang="en-US" altLang="zh-CN" sz="2800" dirty="0">
                <a:latin typeface="宋体" pitchFamily="2" charset="-122"/>
                <a:ea typeface="宋体" pitchFamily="2" charset="-122"/>
              </a:rPr>
              <a:t>2</a:t>
            </a:r>
            <a:r>
              <a:rPr lang="zh-CN" altLang="en-US" sz="2800" dirty="0">
                <a:latin typeface="宋体" pitchFamily="2" charset="-122"/>
                <a:ea typeface="宋体" pitchFamily="2" charset="-122"/>
              </a:rPr>
              <a:t>．下列在文中括号内补写的语句，最恰当的一项是（</a:t>
            </a:r>
            <a:r>
              <a:rPr lang="en-US" altLang="zh-CN" sz="2800" dirty="0">
                <a:latin typeface="宋体" pitchFamily="2" charset="-122"/>
                <a:ea typeface="宋体" pitchFamily="2" charset="-122"/>
              </a:rPr>
              <a:t>3</a:t>
            </a:r>
            <a:r>
              <a:rPr lang="zh-CN" altLang="en-US" sz="2800" dirty="0">
                <a:latin typeface="宋体" pitchFamily="2" charset="-122"/>
                <a:ea typeface="宋体" pitchFamily="2" charset="-122"/>
              </a:rPr>
              <a:t>分）</a:t>
            </a:r>
            <a:r>
              <a:rPr lang="en-US" altLang="zh-CN" sz="2800" dirty="0">
                <a:latin typeface="宋体" pitchFamily="2" charset="-122"/>
                <a:ea typeface="宋体" pitchFamily="2" charset="-122"/>
              </a:rPr>
              <a:t>(   </a:t>
            </a:r>
            <a:r>
              <a:rPr lang="en-US" altLang="zh-CN" sz="2800" dirty="0" smtClean="0">
                <a:latin typeface="宋体" pitchFamily="2" charset="-122"/>
                <a:ea typeface="宋体" pitchFamily="2" charset="-122"/>
              </a:rPr>
              <a:t>)</a:t>
            </a:r>
            <a:endParaRPr lang="en-US" altLang="zh-CN" sz="2800" dirty="0">
              <a:latin typeface="宋体" pitchFamily="2" charset="-122"/>
              <a:ea typeface="宋体" pitchFamily="2" charset="-122"/>
            </a:endParaRPr>
          </a:p>
          <a:p>
            <a:pPr>
              <a:lnSpc>
                <a:spcPct val="150000"/>
              </a:lnSpc>
            </a:pPr>
            <a:r>
              <a:rPr lang="en-US" altLang="zh-CN" sz="2800" dirty="0">
                <a:latin typeface="宋体" pitchFamily="2" charset="-122"/>
                <a:ea typeface="宋体" pitchFamily="2" charset="-122"/>
              </a:rPr>
              <a:t>A</a:t>
            </a:r>
            <a:r>
              <a:rPr lang="zh-CN" altLang="en-US" sz="2800" dirty="0">
                <a:latin typeface="宋体" pitchFamily="2" charset="-122"/>
                <a:ea typeface="宋体" pitchFamily="2" charset="-122"/>
              </a:rPr>
              <a:t>．“大洋一号”的实验室很多，就像迷宫一样</a:t>
            </a:r>
            <a:endParaRPr lang="zh-CN" altLang="en-US" sz="2800" dirty="0">
              <a:latin typeface="宋体" pitchFamily="2" charset="-122"/>
              <a:ea typeface="宋体" pitchFamily="2" charset="-122"/>
            </a:endParaRPr>
          </a:p>
          <a:p>
            <a:pPr>
              <a:lnSpc>
                <a:spcPct val="150000"/>
              </a:lnSpc>
            </a:pPr>
            <a:r>
              <a:rPr lang="en-US" altLang="zh-CN" sz="2800" dirty="0">
                <a:latin typeface="宋体" pitchFamily="2" charset="-122"/>
                <a:ea typeface="宋体" pitchFamily="2" charset="-122"/>
              </a:rPr>
              <a:t>B</a:t>
            </a:r>
            <a:r>
              <a:rPr lang="zh-CN" altLang="en-US" sz="2800" dirty="0">
                <a:latin typeface="宋体" pitchFamily="2" charset="-122"/>
                <a:ea typeface="宋体" pitchFamily="2" charset="-122"/>
              </a:rPr>
              <a:t>．“大洋一号”有十几个像迷宫一样的实验室</a:t>
            </a:r>
            <a:endParaRPr lang="zh-CN" altLang="en-US" sz="2800" dirty="0">
              <a:latin typeface="宋体" pitchFamily="2" charset="-122"/>
              <a:ea typeface="宋体" pitchFamily="2" charset="-122"/>
            </a:endParaRPr>
          </a:p>
          <a:p>
            <a:pPr>
              <a:lnSpc>
                <a:spcPct val="150000"/>
              </a:lnSpc>
            </a:pPr>
            <a:r>
              <a:rPr lang="en-US" altLang="zh-CN" sz="2800" dirty="0">
                <a:latin typeface="宋体" pitchFamily="2" charset="-122"/>
                <a:ea typeface="宋体" pitchFamily="2" charset="-122"/>
              </a:rPr>
              <a:t>C</a:t>
            </a:r>
            <a:r>
              <a:rPr lang="zh-CN" altLang="en-US" sz="2800" dirty="0">
                <a:latin typeface="宋体" pitchFamily="2" charset="-122"/>
                <a:ea typeface="宋体" pitchFamily="2" charset="-122"/>
              </a:rPr>
              <a:t>．走进“大洋一号”，犹如进入了一座迷宫</a:t>
            </a:r>
            <a:endParaRPr lang="zh-CN" altLang="en-US" sz="2800" dirty="0">
              <a:latin typeface="宋体" pitchFamily="2" charset="-122"/>
              <a:ea typeface="宋体" pitchFamily="2" charset="-122"/>
            </a:endParaRPr>
          </a:p>
          <a:p>
            <a:pPr>
              <a:lnSpc>
                <a:spcPct val="150000"/>
              </a:lnSpc>
            </a:pPr>
            <a:r>
              <a:rPr lang="en-US" altLang="zh-CN" sz="2800" dirty="0">
                <a:latin typeface="宋体" pitchFamily="2" charset="-122"/>
                <a:ea typeface="宋体" pitchFamily="2" charset="-122"/>
              </a:rPr>
              <a:t>D</a:t>
            </a:r>
            <a:r>
              <a:rPr lang="zh-CN" altLang="en-US" sz="2800" dirty="0">
                <a:latin typeface="宋体" pitchFamily="2" charset="-122"/>
                <a:ea typeface="宋体" pitchFamily="2" charset="-122"/>
              </a:rPr>
              <a:t>．进入迷宫一样的“大洋一号”，会分辨不出方向</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3" name="文本框 19"/>
          <p:cNvSpPr txBox="1"/>
          <p:nvPr/>
        </p:nvSpPr>
        <p:spPr>
          <a:xfrm>
            <a:off x="1722755" y="1017905"/>
            <a:ext cx="1049020" cy="583565"/>
          </a:xfrm>
          <a:prstGeom prst="rect">
            <a:avLst/>
          </a:prstGeom>
          <a:solidFill>
            <a:schemeClr val="accent2">
              <a:lumMod val="60000"/>
              <a:lumOff val="40000"/>
            </a:schemeClr>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答案</a:t>
            </a:r>
          </a:p>
        </p:txBody>
      </p:sp>
      <p:sp>
        <p:nvSpPr>
          <p:cNvPr id="4" name="文本框 3"/>
          <p:cNvSpPr txBox="1"/>
          <p:nvPr/>
        </p:nvSpPr>
        <p:spPr>
          <a:xfrm>
            <a:off x="2999656" y="1048077"/>
            <a:ext cx="864096" cy="584775"/>
          </a:xfrm>
          <a:prstGeom prst="rect">
            <a:avLst/>
          </a:prstGeom>
          <a:noFill/>
        </p:spPr>
        <p:txBody>
          <a:bodyPr wrap="square" rtlCol="0">
            <a:spAutoFit/>
          </a:bodyPr>
          <a:lstStyle/>
          <a:p>
            <a:r>
              <a:rPr lang="en-US" altLang="zh-CN" sz="3200" dirty="0">
                <a:latin typeface="+mn-ea"/>
              </a:rPr>
              <a:t>C</a:t>
            </a:r>
            <a:endParaRPr lang="zh-CN" altLang="en-US" sz="3200" dirty="0">
              <a:latin typeface="+mn-ea"/>
            </a:endParaRPr>
          </a:p>
        </p:txBody>
      </p:sp>
      <p:sp>
        <p:nvSpPr>
          <p:cNvPr id="5" name="文本框 19"/>
          <p:cNvSpPr txBox="1"/>
          <p:nvPr/>
        </p:nvSpPr>
        <p:spPr>
          <a:xfrm>
            <a:off x="1722755" y="1844824"/>
            <a:ext cx="1049020" cy="583565"/>
          </a:xfrm>
          <a:prstGeom prst="rect">
            <a:avLst/>
          </a:prstGeom>
          <a:solidFill>
            <a:schemeClr val="accent2">
              <a:lumMod val="60000"/>
              <a:lumOff val="40000"/>
            </a:schemeClr>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解析</a:t>
            </a:r>
          </a:p>
        </p:txBody>
      </p:sp>
      <p:sp>
        <p:nvSpPr>
          <p:cNvPr id="6" name="矩形 5"/>
          <p:cNvSpPr/>
          <p:nvPr/>
        </p:nvSpPr>
        <p:spPr>
          <a:xfrm>
            <a:off x="1722755" y="2637993"/>
            <a:ext cx="8981757" cy="3539430"/>
          </a:xfrm>
          <a:prstGeom prst="rect">
            <a:avLst/>
          </a:prstGeom>
        </p:spPr>
        <p:txBody>
          <a:bodyPr wrap="square">
            <a:spAutoFit/>
          </a:bodyPr>
          <a:lstStyle/>
          <a:p>
            <a:r>
              <a:rPr lang="zh-CN" altLang="en-US" sz="3200" dirty="0">
                <a:latin typeface="仿宋" panose="02010609060101010101" pitchFamily="49" charset="-122"/>
                <a:ea typeface="仿宋" panose="02010609060101010101" pitchFamily="49" charset="-122"/>
              </a:rPr>
              <a:t>本题考查语言表达连贯的能力。</a:t>
            </a:r>
            <a:endParaRPr lang="zh-CN" altLang="en-US" sz="3200" dirty="0">
              <a:latin typeface="仿宋" panose="02010609060101010101" pitchFamily="49" charset="-122"/>
              <a:ea typeface="仿宋" panose="02010609060101010101" pitchFamily="49" charset="-122"/>
            </a:endParaRPr>
          </a:p>
          <a:p>
            <a:r>
              <a:rPr lang="zh-CN" altLang="en-US" sz="3200" dirty="0">
                <a:latin typeface="仿宋" panose="02010609060101010101" pitchFamily="49" charset="-122"/>
                <a:ea typeface="仿宋" panose="02010609060101010101" pitchFamily="49" charset="-122"/>
              </a:rPr>
              <a:t>解题时要通读语段，将选项一一代入语段中，然后结合语境，选出与上下文衔接最紧密的一项。四个选项均有喻体“迷宫”，而本体却有不同。</a:t>
            </a:r>
            <a:r>
              <a:rPr lang="en-US" altLang="zh-CN" sz="3200" dirty="0">
                <a:latin typeface="仿宋" panose="02010609060101010101" pitchFamily="49" charset="-122"/>
                <a:ea typeface="仿宋" panose="02010609060101010101" pitchFamily="49" charset="-122"/>
              </a:rPr>
              <a:t>A</a:t>
            </a:r>
            <a:r>
              <a:rPr lang="zh-CN" altLang="en-US" sz="3200" dirty="0">
                <a:latin typeface="仿宋" panose="02010609060101010101" pitchFamily="49" charset="-122"/>
                <a:ea typeface="仿宋" panose="02010609060101010101" pitchFamily="49" charset="-122"/>
              </a:rPr>
              <a:t>、</a:t>
            </a:r>
            <a:r>
              <a:rPr lang="en-US" altLang="zh-CN" sz="3200" dirty="0">
                <a:latin typeface="仿宋" panose="02010609060101010101" pitchFamily="49" charset="-122"/>
                <a:ea typeface="仿宋" panose="02010609060101010101" pitchFamily="49" charset="-122"/>
              </a:rPr>
              <a:t>B</a:t>
            </a:r>
            <a:r>
              <a:rPr lang="zh-CN" altLang="en-US" sz="3200" dirty="0">
                <a:latin typeface="仿宋" panose="02010609060101010101" pitchFamily="49" charset="-122"/>
                <a:ea typeface="仿宋" panose="02010609060101010101" pitchFamily="49" charset="-122"/>
              </a:rPr>
              <a:t>两项将“大洋一号”的实验室比作“迷宫”，不符合文意，可排除。括号后面的句子介绍的是各种实验室，与方向无关，排除</a:t>
            </a:r>
            <a:r>
              <a:rPr lang="en-US" altLang="zh-CN" sz="3200" dirty="0">
                <a:latin typeface="仿宋" panose="02010609060101010101" pitchFamily="49" charset="-122"/>
                <a:ea typeface="仿宋" panose="02010609060101010101" pitchFamily="49" charset="-122"/>
              </a:rPr>
              <a:t>D</a:t>
            </a:r>
            <a:r>
              <a:rPr lang="zh-CN" altLang="en-US" sz="3200" dirty="0">
                <a:latin typeface="仿宋" panose="02010609060101010101" pitchFamily="49" charset="-122"/>
                <a:ea typeface="仿宋" panose="02010609060101010101" pitchFamily="49" charset="-122"/>
              </a:rPr>
              <a:t>项。故选</a:t>
            </a:r>
            <a:r>
              <a:rPr lang="en-US" altLang="zh-CN" sz="3200" dirty="0">
                <a:latin typeface="仿宋" panose="02010609060101010101" pitchFamily="49" charset="-122"/>
                <a:ea typeface="仿宋" panose="02010609060101010101" pitchFamily="49" charset="-122"/>
              </a:rPr>
              <a:t>C</a:t>
            </a:r>
            <a:r>
              <a:rPr lang="zh-CN" altLang="en-US" sz="3200" dirty="0">
                <a:latin typeface="仿宋" panose="02010609060101010101" pitchFamily="49" charset="-122"/>
                <a:ea typeface="仿宋" panose="02010609060101010101" pitchFamily="49"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down)">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p:bldLst>
  </p:timing>
</p:sld>
</file>

<file path=ppt/theme/theme1.xml><?xml version="1.0" encoding="utf-8"?>
<a:theme xmlns:a="http://schemas.openxmlformats.org/drawingml/2006/main" name="经济齿轮">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4691</Words>
  <Application>Kingsoft Office WPP</Application>
  <PresentationFormat>自定义</PresentationFormat>
  <Paragraphs>225</Paragraphs>
  <Slides>28</Slides>
  <Notes>1</Notes>
  <HiddenSlides>0</HiddenSlides>
  <MMClips>1</MMClips>
  <ScaleCrop>false</ScaleCrop>
  <HeadingPairs>
    <vt:vector size="4" baseType="variant">
      <vt:variant>
        <vt:lpstr>主题</vt:lpstr>
      </vt:variant>
      <vt:variant>
        <vt:i4>1</vt:i4>
      </vt:variant>
      <vt:variant>
        <vt:lpstr>幻灯片标题</vt:lpstr>
      </vt:variant>
      <vt:variant>
        <vt:i4>28</vt:i4>
      </vt:variant>
    </vt:vector>
  </HeadingPairs>
  <TitlesOfParts>
    <vt:vector size="29" baseType="lpstr">
      <vt:lpstr>经济齿轮</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333</cp:revision>
  <dcterms:created xsi:type="dcterms:W3CDTF">2017-02-11T06:33:00Z</dcterms:created>
  <dcterms:modified xsi:type="dcterms:W3CDTF">2019-02-13T08:51:03Z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ies>
</file>