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66" r:id="rId38"/>
    <p:sldId id="292" r:id="rId39"/>
    <p:sldId id="293" r:id="rId40"/>
    <p:sldId id="294" r:id="rId41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2051" name="Rectangle 3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52" name="Freeform 4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3" name="Freeform 5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4" name="Freeform 6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5" name="Freeform 7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6" name="Freeform 8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7" name="Freeform 9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8" name="Freeform 10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59" name="Freeform 11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1" name="Freeform 13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2" name="Rectangle 14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63" name="Rectangle 15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5" name="Freeform 17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6" name="Freeform 18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8" name="Freeform 20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69" name="Freeform 21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0" name="Freeform 22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2" name="Freeform 24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4" name="Rectangle 26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75" name="Rectangle 27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76" name="Freeform 28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7" name="Freeform 29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8" name="Freeform 30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79" name="Freeform 31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0" name="Freeform 32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1" name="Freeform 33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2" name="Freeform 34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3" name="Freeform 35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6" name="Rectangle 38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87" name="Rectangle 39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88" name="Freeform 40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89" name="Freeform 41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0" name="Freeform 42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1" name="Freeform 43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2" name="Freeform 44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3" name="Freeform 45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4" name="Freeform 46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5" name="Freeform 47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6" name="Freeform 48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7" name="Freeform 49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098" name="Rectangle 50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099" name="Rectangle 51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00" name="Freeform 52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1" name="Freeform 53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2" name="Freeform 54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3" name="Freeform 55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4" name="Freeform 56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5" name="Freeform 57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6" name="Freeform 58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7" name="Freeform 59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8" name="Freeform 60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09" name="Freeform 61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0" name="Rectangle 62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11" name="Rectangle 63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12" name="Freeform 64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3" name="Freeform 65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4" name="Freeform 66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5" name="Freeform 67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6" name="Freeform 68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8" name="Freeform 70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19" name="Freeform 71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0" name="Freeform 72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1" name="Freeform 73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2" name="Rectangle 74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23" name="Rectangle 75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24" name="Freeform 76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5" name="Freeform 77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6" name="Freeform 78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7" name="Freeform 79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8" name="Freeform 80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29" name="Freeform 81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0" name="Freeform 82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1" name="Freeform 83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2" name="Freeform 84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3" name="Freeform 85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4" name="Rectangle 86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35" name="Rectangle 87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36" name="Freeform 88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7" name="Freeform 89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8" name="Freeform 90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39" name="Freeform 91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0" name="Freeform 92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1" name="Freeform 93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2" name="Freeform 94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3" name="Freeform 95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4" name="Freeform 96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5" name="Freeform 97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6" name="Rectangle 98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47" name="Rectangle 99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48" name="Freeform 100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49" name="Freeform 101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0" name="Freeform 102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1" name="Freeform 103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2" name="Freeform 104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3" name="Freeform 105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4" name="Freeform 106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5" name="Freeform 107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6" name="Freeform 108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7" name="Freeform 109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58" name="Rectangle 110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59" name="Rectangle 111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60" name="Freeform 112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1" name="Freeform 113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2" name="Freeform 114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3" name="Freeform 115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4" name="Freeform 116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5" name="Freeform 117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6" name="Freeform 118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7" name="Freeform 119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8" name="Freeform 120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69" name="Freeform 121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0" name="Rectangle 122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71" name="Rectangle 123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72" name="Freeform 124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3" name="Freeform 125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4" name="Freeform 126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5" name="Freeform 127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6" name="Freeform 128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7" name="Freeform 129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8" name="Freeform 130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79" name="Freeform 131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0" name="Freeform 132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1" name="Freeform 133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2" name="Rectangle 134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83" name="Rectangle 135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84" name="Freeform 136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5" name="Freeform 137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6" name="Freeform 138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7" name="Freeform 139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8" name="Freeform 140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89" name="Freeform 141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0" name="Freeform 142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1" name="Freeform 143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2" name="Freeform 144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3" name="Freeform 145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4" name="Rectangle 146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95" name="Freeform 147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196" name="组合 2195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2197" name="Freeform 14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8" name="Freeform 15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199" name="Freeform 15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0" name="Freeform 15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1" name="Freeform 15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2" name="Freeform 15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3" name="Freeform 15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4" name="Freeform 15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5" name="Freeform 15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6" name="Freeform 15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7" name="Freeform 15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8" name="Freeform 16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09" name="Freeform 16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210" name="组合 2209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2211" name="Freeform 163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2" name="Freeform 164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3" name="Freeform 165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4" name="Freeform 166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5" name="Freeform 167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6" name="Freeform 168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7" name="Freeform 169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8" name="Freeform 170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19" name="Freeform 171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0" name="Freeform 172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1" name="Freeform 173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2" name="Freeform 174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3" name="Freeform 175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224" name="组合 2223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2225" name="Freeform 177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6" name="Freeform 178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7" name="Freeform 179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8" name="Freeform 180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29" name="Freeform 181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0" name="Freeform 182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1" name="Freeform 183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2" name="Freeform 184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3" name="Freeform 185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4" name="Freeform 186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5" name="Freeform 187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6" name="Freeform 188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37" name="Freeform 189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238" name="组合 2237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2239" name="Freeform 191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0" name="Freeform 192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1" name="Freeform 193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2" name="Freeform 194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3" name="Freeform 195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4" name="Freeform 196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5" name="Freeform 197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6" name="Freeform 198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7" name="Freeform 199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8" name="Freeform 200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49" name="Freeform 201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0" name="Freeform 202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1" name="Freeform 203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252" name="组合 2251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2253" name="Freeform 205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4" name="Freeform 206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5" name="Freeform 207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6" name="Freeform 208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7" name="Freeform 209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8" name="Freeform 210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59" name="Freeform 211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0" name="Freeform 212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1" name="Freeform 213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2" name="Freeform 214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3" name="Freeform 215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4" name="Freeform 216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5" name="Freeform 217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266" name="组合 2265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2267" name="Freeform 21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8" name="Freeform 22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69" name="Freeform 22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0" name="Freeform 22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1" name="Freeform 22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2" name="Freeform 22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3" name="Freeform 22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4" name="Freeform 22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5" name="Freeform 22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6" name="Freeform 22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7" name="Freeform 22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8" name="Freeform 23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sp>
          <p:nvSpPr>
            <p:cNvPr id="2279" name="Freeform 23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</p:grpSp>
      <p:grpSp>
        <p:nvGrpSpPr>
          <p:cNvPr id="2280" name="组合 2279"/>
          <p:cNvGrpSpPr/>
          <p:nvPr/>
        </p:nvGrpSpPr>
        <p:grpSpPr>
          <a:xfrm>
            <a:off x="6934200" y="-6350"/>
            <a:ext cx="2317750" cy="2062163"/>
            <a:chOff x="0" y="0"/>
            <a:chExt cx="1748" cy="1556"/>
          </a:xfrm>
        </p:grpSpPr>
        <p:sp>
          <p:nvSpPr>
            <p:cNvPr id="2281" name="Freeform 233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>
                <a:cxn ang="0">
                  <a:pos x="67" y="12"/>
                </a:cxn>
                <a:cxn ang="0">
                  <a:pos x="32" y="206"/>
                </a:cxn>
                <a:cxn ang="0">
                  <a:pos x="73" y="1141"/>
                </a:cxn>
                <a:cxn ang="0">
                  <a:pos x="157" y="1327"/>
                </a:cxn>
                <a:cxn ang="0">
                  <a:pos x="459" y="1399"/>
                </a:cxn>
                <a:cxn ang="0">
                  <a:pos x="593" y="1437"/>
                </a:cxn>
                <a:cxn ang="0">
                  <a:pos x="1510" y="1379"/>
                </a:cxn>
                <a:cxn ang="0">
                  <a:pos x="1548" y="485"/>
                </a:cxn>
                <a:cxn ang="0">
                  <a:pos x="1072" y="46"/>
                </a:cxn>
                <a:cxn ang="0">
                  <a:pos x="723" y="84"/>
                </a:cxn>
                <a:cxn ang="0">
                  <a:pos x="575" y="32"/>
                </a:cxn>
                <a:cxn ang="0">
                  <a:pos x="439" y="6"/>
                </a:cxn>
                <a:cxn ang="0">
                  <a:pos x="67" y="12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 sz="4400"/>
            </a:p>
          </p:txBody>
        </p:sp>
        <p:grpSp>
          <p:nvGrpSpPr>
            <p:cNvPr id="2282" name="组合 2281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2283" name="Freeform 235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>
                  <a:cxn ang="0">
                    <a:pos x="359" y="126"/>
                  </a:cxn>
                  <a:cxn ang="0">
                    <a:pos x="460" y="101"/>
                  </a:cxn>
                  <a:cxn ang="0">
                    <a:pos x="465" y="86"/>
                  </a:cxn>
                  <a:cxn ang="0">
                    <a:pos x="445" y="0"/>
                  </a:cxn>
                  <a:cxn ang="0">
                    <a:pos x="126" y="0"/>
                  </a:cxn>
                  <a:cxn ang="0">
                    <a:pos x="51" y="111"/>
                  </a:cxn>
                  <a:cxn ang="0">
                    <a:pos x="359" y="126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84" name="Freeform 236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>
                  <a:cxn ang="0">
                    <a:pos x="2548" y="5"/>
                  </a:cxn>
                  <a:cxn ang="0">
                    <a:pos x="794" y="0"/>
                  </a:cxn>
                  <a:cxn ang="0">
                    <a:pos x="1138" y="106"/>
                  </a:cxn>
                  <a:cxn ang="0">
                    <a:pos x="880" y="197"/>
                  </a:cxn>
                  <a:cxn ang="0">
                    <a:pos x="1047" y="359"/>
                  </a:cxn>
                  <a:cxn ang="0">
                    <a:pos x="374" y="303"/>
                  </a:cxn>
                  <a:cxn ang="0">
                    <a:pos x="131" y="318"/>
                  </a:cxn>
                  <a:cxn ang="0">
                    <a:pos x="1006" y="2461"/>
                  </a:cxn>
                  <a:cxn ang="0">
                    <a:pos x="728" y="1724"/>
                  </a:cxn>
                  <a:cxn ang="0">
                    <a:pos x="531" y="1900"/>
                  </a:cxn>
                  <a:cxn ang="0">
                    <a:pos x="475" y="2199"/>
                  </a:cxn>
                  <a:cxn ang="0">
                    <a:pos x="627" y="1339"/>
                  </a:cxn>
                  <a:cxn ang="0">
                    <a:pos x="774" y="1152"/>
                  </a:cxn>
                  <a:cxn ang="0">
                    <a:pos x="1057" y="1198"/>
                  </a:cxn>
                  <a:cxn ang="0">
                    <a:pos x="951" y="1547"/>
                  </a:cxn>
                  <a:cxn ang="0">
                    <a:pos x="971" y="1996"/>
                  </a:cxn>
                  <a:cxn ang="0">
                    <a:pos x="2604" y="2441"/>
                  </a:cxn>
                  <a:cxn ang="0">
                    <a:pos x="2296" y="2158"/>
                  </a:cxn>
                  <a:cxn ang="0">
                    <a:pos x="2149" y="1744"/>
                  </a:cxn>
                  <a:cxn ang="0">
                    <a:pos x="2002" y="1365"/>
                  </a:cxn>
                  <a:cxn ang="0">
                    <a:pos x="2326" y="1294"/>
                  </a:cxn>
                  <a:cxn ang="0">
                    <a:pos x="2058" y="1127"/>
                  </a:cxn>
                  <a:cxn ang="0">
                    <a:pos x="2220" y="1142"/>
                  </a:cxn>
                  <a:cxn ang="0">
                    <a:pos x="2215" y="1056"/>
                  </a:cxn>
                  <a:cxn ang="0">
                    <a:pos x="1901" y="1066"/>
                  </a:cxn>
                  <a:cxn ang="0">
                    <a:pos x="1805" y="1734"/>
                  </a:cxn>
                  <a:cxn ang="0">
                    <a:pos x="1755" y="1162"/>
                  </a:cxn>
                  <a:cxn ang="0">
                    <a:pos x="1674" y="920"/>
                  </a:cxn>
                  <a:cxn ang="0">
                    <a:pos x="1755" y="687"/>
                  </a:cxn>
                  <a:cxn ang="0">
                    <a:pos x="1714" y="500"/>
                  </a:cxn>
                  <a:cxn ang="0">
                    <a:pos x="1674" y="313"/>
                  </a:cxn>
                  <a:cxn ang="0">
                    <a:pos x="1866" y="521"/>
                  </a:cxn>
                  <a:cxn ang="0">
                    <a:pos x="2098" y="238"/>
                  </a:cxn>
                  <a:cxn ang="0">
                    <a:pos x="2068" y="480"/>
                  </a:cxn>
                  <a:cxn ang="0">
                    <a:pos x="2028" y="657"/>
                  </a:cxn>
                  <a:cxn ang="0">
                    <a:pos x="2028" y="915"/>
                  </a:cxn>
                  <a:cxn ang="0">
                    <a:pos x="2821" y="915"/>
                  </a:cxn>
                  <a:cxn ang="0">
                    <a:pos x="2801" y="384"/>
                  </a:cxn>
                  <a:cxn ang="0">
                    <a:pos x="1259" y="349"/>
                  </a:cxn>
                  <a:cxn ang="0">
                    <a:pos x="1482" y="470"/>
                  </a:cxn>
                  <a:cxn ang="0">
                    <a:pos x="865" y="986"/>
                  </a:cxn>
                  <a:cxn ang="0">
                    <a:pos x="349" y="495"/>
                  </a:cxn>
                  <a:cxn ang="0">
                    <a:pos x="966" y="536"/>
                  </a:cxn>
                  <a:cxn ang="0">
                    <a:pos x="1112" y="531"/>
                  </a:cxn>
                  <a:cxn ang="0">
                    <a:pos x="1527" y="612"/>
                  </a:cxn>
                  <a:cxn ang="0">
                    <a:pos x="1396" y="1294"/>
                  </a:cxn>
                  <a:cxn ang="0">
                    <a:pos x="1315" y="692"/>
                  </a:cxn>
                  <a:cxn ang="0">
                    <a:pos x="865" y="986"/>
                  </a:cxn>
                  <a:cxn ang="0">
                    <a:pos x="1128" y="1137"/>
                  </a:cxn>
                  <a:cxn ang="0">
                    <a:pos x="1249" y="799"/>
                  </a:cxn>
                  <a:cxn ang="0">
                    <a:pos x="1648" y="1476"/>
                  </a:cxn>
                  <a:cxn ang="0">
                    <a:pos x="1087" y="1622"/>
                  </a:cxn>
                  <a:cxn ang="0">
                    <a:pos x="1562" y="1400"/>
                  </a:cxn>
                  <a:cxn ang="0">
                    <a:pos x="1608" y="672"/>
                  </a:cxn>
                  <a:cxn ang="0">
                    <a:pos x="1583" y="1077"/>
                  </a:cxn>
                  <a:cxn ang="0">
                    <a:pos x="1512" y="728"/>
                  </a:cxn>
                  <a:cxn ang="0">
                    <a:pos x="2564" y="905"/>
                  </a:cxn>
                  <a:cxn ang="0">
                    <a:pos x="2331" y="81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85" name="Freeform 237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>
                  <a:cxn ang="0">
                    <a:pos x="203" y="76"/>
                  </a:cxn>
                  <a:cxn ang="0">
                    <a:pos x="137" y="283"/>
                  </a:cxn>
                  <a:cxn ang="0">
                    <a:pos x="203" y="76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86" name="Freeform 238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>
                  <a:cxn ang="0">
                    <a:pos x="96" y="136"/>
                  </a:cxn>
                  <a:cxn ang="0">
                    <a:pos x="61" y="349"/>
                  </a:cxn>
                  <a:cxn ang="0">
                    <a:pos x="203" y="227"/>
                  </a:cxn>
                  <a:cxn ang="0">
                    <a:pos x="188" y="121"/>
                  </a:cxn>
                  <a:cxn ang="0">
                    <a:pos x="96" y="136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87" name="Freeform 239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>
                  <a:cxn ang="0">
                    <a:pos x="567" y="20"/>
                  </a:cxn>
                  <a:cxn ang="0">
                    <a:pos x="121" y="20"/>
                  </a:cxn>
                  <a:cxn ang="0">
                    <a:pos x="10" y="126"/>
                  </a:cxn>
                  <a:cxn ang="0">
                    <a:pos x="304" y="293"/>
                  </a:cxn>
                  <a:cxn ang="0">
                    <a:pos x="486" y="273"/>
                  </a:cxn>
                  <a:cxn ang="0">
                    <a:pos x="572" y="268"/>
                  </a:cxn>
                  <a:cxn ang="0">
                    <a:pos x="567" y="20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88" name="Freeform 240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>
                  <a:cxn ang="0">
                    <a:pos x="338" y="25"/>
                  </a:cxn>
                  <a:cxn ang="0">
                    <a:pos x="157" y="25"/>
                  </a:cxn>
                  <a:cxn ang="0">
                    <a:pos x="61" y="288"/>
                  </a:cxn>
                  <a:cxn ang="0">
                    <a:pos x="399" y="313"/>
                  </a:cxn>
                  <a:cxn ang="0">
                    <a:pos x="338" y="25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89" name="Freeform 241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202" y="76"/>
                  </a:cxn>
                  <a:cxn ang="0">
                    <a:pos x="76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90" name="Freeform 242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>
                  <a:cxn ang="0">
                    <a:pos x="106" y="187"/>
                  </a:cxn>
                  <a:cxn ang="0">
                    <a:pos x="355" y="86"/>
                  </a:cxn>
                  <a:cxn ang="0">
                    <a:pos x="243" y="15"/>
                  </a:cxn>
                  <a:cxn ang="0">
                    <a:pos x="96" y="161"/>
                  </a:cxn>
                  <a:cxn ang="0">
                    <a:pos x="106" y="187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91" name="Freeform 243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>
                  <a:cxn ang="0">
                    <a:pos x="364" y="30"/>
                  </a:cxn>
                  <a:cxn ang="0">
                    <a:pos x="121" y="86"/>
                  </a:cxn>
                  <a:cxn ang="0">
                    <a:pos x="86" y="131"/>
                  </a:cxn>
                  <a:cxn ang="0">
                    <a:pos x="385" y="116"/>
                  </a:cxn>
                  <a:cxn ang="0">
                    <a:pos x="415" y="101"/>
                  </a:cxn>
                  <a:cxn ang="0">
                    <a:pos x="415" y="0"/>
                  </a:cxn>
                  <a:cxn ang="0">
                    <a:pos x="364" y="30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92" name="Freeform 244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>
                  <a:cxn ang="0">
                    <a:pos x="106" y="5"/>
                  </a:cxn>
                  <a:cxn ang="0">
                    <a:pos x="40" y="71"/>
                  </a:cxn>
                  <a:cxn ang="0">
                    <a:pos x="288" y="111"/>
                  </a:cxn>
                  <a:cxn ang="0">
                    <a:pos x="592" y="116"/>
                  </a:cxn>
                  <a:cxn ang="0">
                    <a:pos x="577" y="40"/>
                  </a:cxn>
                  <a:cxn ang="0">
                    <a:pos x="415" y="15"/>
                  </a:cxn>
                  <a:cxn ang="0">
                    <a:pos x="106" y="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93" name="Freeform 245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>
                  <a:cxn ang="0">
                    <a:pos x="496" y="96"/>
                  </a:cxn>
                  <a:cxn ang="0">
                    <a:pos x="521" y="20"/>
                  </a:cxn>
                  <a:cxn ang="0">
                    <a:pos x="375" y="50"/>
                  </a:cxn>
                  <a:cxn ang="0">
                    <a:pos x="182" y="30"/>
                  </a:cxn>
                  <a:cxn ang="0">
                    <a:pos x="10" y="20"/>
                  </a:cxn>
                  <a:cxn ang="0">
                    <a:pos x="496" y="96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94" name="Freeform 246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>
                  <a:cxn ang="0">
                    <a:pos x="15" y="268"/>
                  </a:cxn>
                  <a:cxn ang="0">
                    <a:pos x="131" y="273"/>
                  </a:cxn>
                  <a:cxn ang="0">
                    <a:pos x="253" y="389"/>
                  </a:cxn>
                  <a:cxn ang="0">
                    <a:pos x="298" y="424"/>
                  </a:cxn>
                  <a:cxn ang="0">
                    <a:pos x="409" y="263"/>
                  </a:cxn>
                  <a:cxn ang="0">
                    <a:pos x="561" y="263"/>
                  </a:cxn>
                  <a:cxn ang="0">
                    <a:pos x="399" y="136"/>
                  </a:cxn>
                  <a:cxn ang="0">
                    <a:pos x="187" y="81"/>
                  </a:cxn>
                  <a:cxn ang="0">
                    <a:pos x="61" y="207"/>
                  </a:cxn>
                  <a:cxn ang="0">
                    <a:pos x="15" y="268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  <p:sp>
            <p:nvSpPr>
              <p:cNvPr id="2295" name="Freeform 247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>
                  <a:cxn ang="0">
                    <a:pos x="258" y="202"/>
                  </a:cxn>
                  <a:cxn ang="0">
                    <a:pos x="111" y="248"/>
                  </a:cxn>
                  <a:cxn ang="0">
                    <a:pos x="111" y="298"/>
                  </a:cxn>
                  <a:cxn ang="0">
                    <a:pos x="253" y="455"/>
                  </a:cxn>
                  <a:cxn ang="0">
                    <a:pos x="172" y="596"/>
                  </a:cxn>
                  <a:cxn ang="0">
                    <a:pos x="0" y="748"/>
                  </a:cxn>
                  <a:cxn ang="0">
                    <a:pos x="86" y="783"/>
                  </a:cxn>
                  <a:cxn ang="0">
                    <a:pos x="238" y="839"/>
                  </a:cxn>
                  <a:cxn ang="0">
                    <a:pos x="319" y="819"/>
                  </a:cxn>
                  <a:cxn ang="0">
                    <a:pos x="329" y="0"/>
                  </a:cxn>
                  <a:cxn ang="0">
                    <a:pos x="258" y="202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 sz="4400"/>
              </a:p>
            </p:txBody>
          </p:sp>
        </p:grpSp>
      </p:grpSp>
      <p:sp>
        <p:nvSpPr>
          <p:cNvPr id="2296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297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298" name="Rectangle 250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299" name="Rectangle 251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300" name="Rectangle 252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Arial" panose="020B0604020202020204" pitchFamily="34" charset="0"/>
          <a:ea typeface="楷体_GB2312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3" descr="c5b4eafb48e59372242df2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AutoShape 4"/>
          <p:cNvSpPr/>
          <p:nvPr/>
        </p:nvSpPr>
        <p:spPr>
          <a:xfrm>
            <a:off x="0" y="620713"/>
            <a:ext cx="9144000" cy="3095625"/>
          </a:xfrm>
          <a:prstGeom prst="cloudCallout">
            <a:avLst>
              <a:gd name="adj1" fmla="val -12255"/>
              <a:gd name="adj2" fmla="val 109079"/>
            </a:avLst>
          </a:prstGeom>
          <a:solidFill>
            <a:schemeClr val="bg1">
              <a:alpha val="75000"/>
            </a:schemeClr>
          </a:solidFill>
          <a:ln w="152400" cap="rnd" cmpd="sng">
            <a:solidFill>
              <a:srgbClr val="6600CC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10600" dirty="0">
                <a:latin typeface="Arial" panose="020B0604020202020204" pitchFamily="34" charset="0"/>
              </a:rPr>
              <a:t>语言风格</a:t>
            </a:r>
            <a:endParaRPr lang="zh-CN" altLang="en-US" sz="10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00113" y="2565400"/>
            <a:ext cx="7467600" cy="2170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sz="5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常用到的鉴赏词语</a:t>
            </a:r>
            <a:endParaRPr kumimoji="0" lang="zh-CN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zh-CN" kern="1200" cap="none" spc="0" normalizeH="0" baseline="0" noProof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476375" y="827088"/>
            <a:ext cx="4032250" cy="101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华文中宋" panose="02010600040101010101" pitchFamily="2" charset="-122"/>
                <a:ea typeface="华文隶书" panose="02010800040101010101" pitchFamily="2" charset="-122"/>
                <a:cs typeface="+mn-cs"/>
              </a:rPr>
              <a:t>语言的风格</a:t>
            </a:r>
            <a:endParaRPr kumimoji="0" lang="zh-CN" sz="60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3400" y="260350"/>
            <a:ext cx="461963" cy="2159000"/>
          </a:xfrm>
          <a:prstGeom prst="rect">
            <a:avLst/>
          </a:prstGeom>
          <a:solidFill>
            <a:srgbClr val="D4D6D6">
              <a:alpha val="73000"/>
            </a:srgbClr>
          </a:solidFill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  <a:cs typeface="+mn-cs"/>
              </a:rPr>
              <a:t>诗歌鉴赏</a:t>
            </a:r>
            <a:endParaRPr kumimoji="0" lang="zh-CN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323850" y="0"/>
            <a:ext cx="8642350" cy="26746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Times New Roman" panose="02020603050405020304" pitchFamily="18" charset="0"/>
              </a:rPr>
              <a:t>清新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　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主要指语言浅显而有新意，多指景物小巧、幽静。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其特点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用语新颖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不落俗套，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不加雕饰的率真朴素。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大部分山水田园诗人：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王维、孟浩然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的诗相对较清新。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2755" name="Text Box 3"/>
          <p:cNvSpPr txBox="1"/>
          <p:nvPr/>
        </p:nvSpPr>
        <p:spPr>
          <a:xfrm>
            <a:off x="827088" y="2781300"/>
            <a:ext cx="7304087" cy="18018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绝句</a:t>
            </a: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杜甫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两个黄鹂鸣翠柳，一行白鹭上青天。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窗含西岭千秋雪，门泊东吴万里船。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395288" y="4508500"/>
            <a:ext cx="8353425" cy="944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仿宋_GB2312"/>
                <a:cs typeface="仿宋_GB2312"/>
              </a:rPr>
              <a:t>       </a:t>
            </a:r>
            <a:r>
              <a:rPr kumimoji="0" lang="zh-CN" altLang="en-US" sz="24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四句写了四种景色，有动景，有静景，有近景，有远景，有实景，有虚景，色彩绚丽，语言清新生动。</a:t>
            </a:r>
            <a:endParaRPr kumimoji="0" lang="zh-CN" altLang="en-US" sz="24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2757" name="Rectangle 5"/>
          <p:cNvSpPr/>
          <p:nvPr/>
        </p:nvSpPr>
        <p:spPr>
          <a:xfrm>
            <a:off x="381000" y="5822950"/>
            <a:ext cx="86106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仿宋_GB2312"/>
              </a:rPr>
              <a:t>相关术语：</a:t>
            </a:r>
            <a:r>
              <a:rPr lang="zh-CN" altLang="en-US" sz="3200" b="1" dirty="0">
                <a:solidFill>
                  <a:srgbClr val="D105C7"/>
                </a:solidFill>
                <a:latin typeface="Arial" panose="020B0604020202020204" pitchFamily="34" charset="0"/>
                <a:ea typeface="仿宋_GB2312"/>
              </a:rPr>
              <a:t>清新雅致、清新自然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仿宋_GB231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仿宋_GB2312"/>
            </a:endParaRPr>
          </a:p>
        </p:txBody>
      </p:sp>
      <p:sp>
        <p:nvSpPr>
          <p:cNvPr id="46083" name="Text Box 3"/>
          <p:cNvSpPr txBox="1"/>
          <p:nvPr/>
        </p:nvSpPr>
        <p:spPr>
          <a:xfrm>
            <a:off x="971868" y="3516630"/>
            <a:ext cx="7777162" cy="10668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清新淡雅</a:t>
            </a:r>
            <a:r>
              <a:rPr lang="en-US" altLang="x-none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x-none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　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像一朵别具风采的小花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bldLvl="0" animBg="1"/>
      <p:bldP spid="202756" grpId="0" bldLvl="0" animBg="1"/>
      <p:bldP spid="202757" grpId="0" bldLvl="0" animBg="1"/>
      <p:bldP spid="46083" grpId="0" bldLvl="0" animBg="1"/>
      <p:bldP spid="46083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250825" y="260350"/>
            <a:ext cx="8610600" cy="32905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）朴素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（平淡、冲淡、直率）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主要指语言朴实无华，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多用白描，少用修辞。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其特点是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选用确切的字眼直接叙述，全用白描，不加修饰，显得真切深刻，又平易近人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。冲淡不等于简陋和粗俗，它是用语上的返璞归真，体现了诗人的真功夫，如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陶渊明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的诗，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李煜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的词。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3779" name="Rectangle 3"/>
          <p:cNvSpPr/>
          <p:nvPr/>
        </p:nvSpPr>
        <p:spPr>
          <a:xfrm>
            <a:off x="0" y="5072063"/>
            <a:ext cx="9144000" cy="10287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66"/>
                </a:solidFill>
                <a:latin typeface="仿宋_GB2312"/>
                <a:ea typeface="仿宋_GB2312"/>
              </a:rPr>
              <a:t>相关术语：</a:t>
            </a:r>
            <a:r>
              <a:rPr lang="zh-CN" altLang="en-US" sz="3200" b="1" dirty="0">
                <a:solidFill>
                  <a:srgbClr val="D105C7"/>
                </a:solidFill>
                <a:latin typeface="仿宋_GB2312"/>
                <a:ea typeface="仿宋_GB2312"/>
              </a:rPr>
              <a:t>朴实无华、平实质朴、冲淡自然、多用口语、平淡朴素。</a:t>
            </a:r>
            <a:endParaRPr lang="zh-CN" altLang="en-US" sz="3200" b="1" dirty="0">
              <a:solidFill>
                <a:srgbClr val="D105C7"/>
              </a:solidFill>
              <a:latin typeface="仿宋_GB2312"/>
              <a:ea typeface="仿宋_GB2312"/>
            </a:endParaRPr>
          </a:p>
        </p:txBody>
      </p:sp>
      <p:sp>
        <p:nvSpPr>
          <p:cNvPr id="203780" name="Text Box 4"/>
          <p:cNvSpPr txBox="1"/>
          <p:nvPr/>
        </p:nvSpPr>
        <p:spPr>
          <a:xfrm>
            <a:off x="250825" y="3573463"/>
            <a:ext cx="8893175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方宅十余亩，草屋八九间。榆柳荫后檐，桃李罗堂前。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暧暧远人村，依依墟里烟。狗吠深巷中，鸡鸣桑树颠。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　　　　　　　　　　　　　　　－－陶渊明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归园田居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 bldLvl="0" animBg="1"/>
      <p:bldP spid="2037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179388" y="549275"/>
            <a:ext cx="8686800" cy="24784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）华丽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主要指语言丰富而有文采。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其特点是有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富丽的词藻、绚烂的色彩，奇幻的情思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。如李商隐的诗。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03" name="Rectangle 3"/>
          <p:cNvSpPr/>
          <p:nvPr/>
        </p:nvSpPr>
        <p:spPr>
          <a:xfrm>
            <a:off x="304800" y="4878388"/>
            <a:ext cx="8370888" cy="10287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仿宋_GB2312"/>
              </a:rPr>
              <a:t>相关术语：</a:t>
            </a:r>
            <a:r>
              <a:rPr lang="zh-CN" altLang="en-US" sz="3200" b="1" dirty="0">
                <a:solidFill>
                  <a:srgbClr val="D105C7"/>
                </a:solidFill>
                <a:latin typeface="Arial" panose="020B0604020202020204" pitchFamily="34" charset="0"/>
                <a:ea typeface="仿宋_GB2312"/>
              </a:rPr>
              <a:t>华美绚丽、绚丽飘逸、绚丽奇诡</a:t>
            </a: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（色彩繁多、鲜艳、明艳）</a:t>
            </a:r>
            <a:endParaRPr lang="en-US" altLang="zh-CN" sz="32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4804" name="Text Box 4"/>
          <p:cNvSpPr txBox="1"/>
          <p:nvPr/>
        </p:nvSpPr>
        <p:spPr>
          <a:xfrm>
            <a:off x="539750" y="2924175"/>
            <a:ext cx="80137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沧海月明珠有泪，蓝田日暖玉生烟。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　　　　　　　　－－李商隐</a:t>
            </a:r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锦瑟</a:t>
            </a:r>
            <a:r>
              <a:rPr lang="en-US" altLang="zh-CN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》</a:t>
            </a:r>
            <a:endParaRPr lang="en-US" altLang="zh-CN" sz="3600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ldLvl="0" animBg="1"/>
      <p:bldP spid="2048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9619" name="Rectangle 3"/>
          <p:cNvSpPr>
            <a:spLocks noGrp="1"/>
          </p:cNvSpPr>
          <p:nvPr>
            <p:ph idx="1"/>
          </p:nvPr>
        </p:nvSpPr>
        <p:spPr>
          <a:xfrm>
            <a:off x="-152400" y="304800"/>
            <a:ext cx="5562600" cy="5516563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dirty="0"/>
              <a:t>   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   </a:t>
            </a:r>
            <a:r>
              <a:rPr lang="zh-CN" altLang="en-US" b="1" dirty="0"/>
              <a:t>李白的“日照香炉生</a:t>
            </a:r>
            <a:r>
              <a:rPr lang="zh-CN" altLang="en-US" b="1" dirty="0">
                <a:solidFill>
                  <a:srgbClr val="FF0000"/>
                </a:solidFill>
              </a:rPr>
              <a:t>紫</a:t>
            </a:r>
            <a:r>
              <a:rPr lang="zh-CN" altLang="en-US" b="1" dirty="0"/>
              <a:t>烟，遥看瀑布挂前川。飞流直下</a:t>
            </a:r>
            <a:r>
              <a:rPr lang="zh-CN" altLang="en-US" b="1" dirty="0">
                <a:solidFill>
                  <a:srgbClr val="FF0000"/>
                </a:solidFill>
              </a:rPr>
              <a:t>三千尺</a:t>
            </a:r>
            <a:r>
              <a:rPr lang="zh-CN" altLang="en-US" b="1" dirty="0"/>
              <a:t>，疑是</a:t>
            </a:r>
            <a:r>
              <a:rPr lang="zh-CN" altLang="en-US" b="1" dirty="0">
                <a:solidFill>
                  <a:srgbClr val="FF0000"/>
                </a:solidFill>
              </a:rPr>
              <a:t>银河落九天</a:t>
            </a:r>
            <a:r>
              <a:rPr lang="zh-CN" altLang="en-US" b="1" dirty="0"/>
              <a:t>。”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全诗显得</a:t>
            </a:r>
            <a:r>
              <a:rPr lang="zh-CN" altLang="en-US" b="1" dirty="0">
                <a:solidFill>
                  <a:srgbClr val="FF0000"/>
                </a:solidFill>
              </a:rPr>
              <a:t>色彩缤纷、景象绮丽、变幻莫测， </a:t>
            </a:r>
            <a:r>
              <a:rPr lang="zh-CN" altLang="en-US" b="1" dirty="0"/>
              <a:t>  这是</a:t>
            </a:r>
            <a:r>
              <a:rPr lang="zh-CN" altLang="en-US" b="1" dirty="0">
                <a:solidFill>
                  <a:srgbClr val="FF0000"/>
                </a:solidFill>
              </a:rPr>
              <a:t>绚丽飘逸</a:t>
            </a:r>
            <a:r>
              <a:rPr lang="zh-CN" altLang="en-US" b="1" dirty="0"/>
              <a:t>之美。 </a:t>
            </a:r>
            <a:endParaRPr lang="zh-CN" altLang="en-US" b="1" dirty="0"/>
          </a:p>
        </p:txBody>
      </p:sp>
      <p:pic>
        <p:nvPicPr>
          <p:cNvPr id="95235" name="Picture 5" descr="fcbbb151a69c939c8c5430f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0"/>
            <a:ext cx="3733800" cy="510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charRg st="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9619">
                                            <p:txEl>
                                              <p:charRg st="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charRg st="5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9619">
                                            <p:txEl>
                                              <p:charRg st="5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6" name="Rectangle 2"/>
          <p:cNvSpPr>
            <a:spLocks noChangeArrowheads="1"/>
          </p:cNvSpPr>
          <p:nvPr/>
        </p:nvSpPr>
        <p:spPr bwMode="auto">
          <a:xfrm>
            <a:off x="250825" y="260350"/>
            <a:ext cx="8893175" cy="2183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4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）明快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　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主要指语言明白而流畅。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其特点是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直接的，明朗的，爽快的，泼辣的，往往是斩钉截铁，一语破的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827" name="Rectangle 3"/>
          <p:cNvSpPr/>
          <p:nvPr/>
        </p:nvSpPr>
        <p:spPr>
          <a:xfrm>
            <a:off x="468313" y="5389563"/>
            <a:ext cx="8280400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仿宋_GB2312"/>
              </a:rPr>
              <a:t>相关术语：</a:t>
            </a:r>
            <a:r>
              <a:rPr lang="zh-CN" altLang="en-US" sz="3200" b="1" dirty="0">
                <a:solidFill>
                  <a:srgbClr val="D105C7"/>
                </a:solidFill>
                <a:latin typeface="Arial" panose="020B0604020202020204" pitchFamily="34" charset="0"/>
                <a:ea typeface="仿宋_GB2312"/>
              </a:rPr>
              <a:t>明白晓畅</a:t>
            </a:r>
            <a:r>
              <a:rPr lang="zh-CN" altLang="en-US" sz="2800" b="1" dirty="0">
                <a:solidFill>
                  <a:srgbClr val="D105C7"/>
                </a:solidFill>
                <a:latin typeface="Arial" panose="020B0604020202020204" pitchFamily="34" charset="0"/>
                <a:ea typeface="仿宋_GB2312"/>
              </a:rPr>
              <a:t>、</a:t>
            </a:r>
            <a:r>
              <a:rPr lang="zh-CN" altLang="en-US" sz="3200" b="1" dirty="0">
                <a:solidFill>
                  <a:srgbClr val="D105C7"/>
                </a:solidFill>
                <a:latin typeface="Arial" panose="020B0604020202020204" pitchFamily="34" charset="0"/>
                <a:ea typeface="仿宋_GB2312"/>
              </a:rPr>
              <a:t>明快简洁</a:t>
            </a: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仿宋_GB2312"/>
              </a:rPr>
              <a:t>。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仿宋_GB2312"/>
            </a:endParaRPr>
          </a:p>
        </p:txBody>
      </p:sp>
      <p:sp>
        <p:nvSpPr>
          <p:cNvPr id="205828" name="Text Box 4"/>
          <p:cNvSpPr txBox="1"/>
          <p:nvPr/>
        </p:nvSpPr>
        <p:spPr>
          <a:xfrm>
            <a:off x="395288" y="2133600"/>
            <a:ext cx="82296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　　　　　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江楼月　　白居易　　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嘉陵江曲曲江池，明月虽同人别离。　</a:t>
            </a:r>
            <a:b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一宵光景潜相忆，两地阴晴远不知。　</a:t>
            </a:r>
            <a:b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谁料江边怀我夜，正当池畔望君时。</a:t>
            </a:r>
            <a:b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今朝共语方同悔，不解多情先寄诗。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　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7" grpId="0" bldLvl="0" animBg="1"/>
      <p:bldP spid="2058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Rectangle 2"/>
          <p:cNvSpPr>
            <a:spLocks noGrp="1"/>
          </p:cNvSpPr>
          <p:nvPr>
            <p:ph idx="1"/>
          </p:nvPr>
        </p:nvSpPr>
        <p:spPr>
          <a:xfrm>
            <a:off x="468313" y="260350"/>
            <a:ext cx="8137525" cy="2016125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100" b="1" dirty="0"/>
              <a:t>　　　　　　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白云泉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白居易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天平山上白云泉，云自无心水自闲。　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何必奔冲山下去，更添波浪向人间！</a:t>
            </a:r>
            <a:r>
              <a:rPr lang="zh-CN" altLang="en-US" sz="3700" b="1" dirty="0">
                <a:solidFill>
                  <a:srgbClr val="000099"/>
                </a:solidFill>
              </a:rPr>
              <a:t>　　</a:t>
            </a:r>
            <a:endParaRPr lang="zh-CN" altLang="en-US" sz="3700" b="1" dirty="0">
              <a:solidFill>
                <a:srgbClr val="000099"/>
              </a:solidFill>
            </a:endParaRPr>
          </a:p>
        </p:txBody>
      </p:sp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539750" y="2492375"/>
            <a:ext cx="8280400" cy="30803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3600" b="1" kern="1200" cap="none" spc="0" normalizeH="0" baseline="0" noProof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这首七绝犹如一幅</a:t>
            </a:r>
            <a:r>
              <a:rPr kumimoji="0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线条明快简洁</a:t>
            </a:r>
            <a:r>
              <a:rPr kumimoji="0" lang="zh-CN" altLang="en-US" sz="3600" b="1" kern="1200" cap="none" spc="0" normalizeH="0" baseline="0" noProof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的淡墨山水图。诗人采取象征手法，写景寓志，以云水的逍遥自由比喻恬淡的胸怀与闲适的心情；用泉水激起的自然波浪象征社会风浪，言浅旨远，意在象外，寄托深厚，理趣盎然。</a:t>
            </a:r>
            <a:endParaRPr kumimoji="0" lang="zh-CN" altLang="en-US" sz="3600" b="1" kern="1200" cap="none" spc="0" normalizeH="0" baseline="0" noProof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4" name="Rectangle 2"/>
          <p:cNvSpPr>
            <a:spLocks noChangeArrowheads="1"/>
          </p:cNvSpPr>
          <p:nvPr/>
        </p:nvSpPr>
        <p:spPr bwMode="auto">
          <a:xfrm>
            <a:off x="6350" y="0"/>
            <a:ext cx="9137015" cy="35998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）含蓄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4F3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委婉）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主要指语言表意含而不露，耐人寻味，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将情寓于景中，有想象空间或多用典故、象征、双关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其特点是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意在言外，常常不是直接叙述，而是曲曲折折的倾诉，言在此而意在彼，或引而不发，或欲说还休，让读者去体味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。如杜牧的绝句，李清照的词。 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7875" name="Text Box 3"/>
          <p:cNvSpPr txBox="1"/>
          <p:nvPr/>
        </p:nvSpPr>
        <p:spPr>
          <a:xfrm>
            <a:off x="323215" y="4388168"/>
            <a:ext cx="8497888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绿”、“红”借代绿叶和红花；“肥”和“瘦”形容叶的茂盛和花的凋零。词人惜花，为花悲喜，为花醒醉，为花憎风恨雨，含蓄地表达了青春韶光短暂、好花不常的惋惜之情。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07876" name="Text Box 4"/>
          <p:cNvSpPr txBox="1"/>
          <p:nvPr/>
        </p:nvSpPr>
        <p:spPr>
          <a:xfrm>
            <a:off x="396558" y="3014980"/>
            <a:ext cx="842486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　　　　　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    如 梦 令      </a:t>
            </a:r>
            <a:r>
              <a:rPr lang="zh-CN" altLang="en-US" sz="2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李清照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昨夜雨疏风骤，浓睡不消残酒。试问卷帘人，却道海棠依旧。知否？知否？应是绿肥红瘦。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77" name="Rectangle 5"/>
          <p:cNvSpPr/>
          <p:nvPr/>
        </p:nvSpPr>
        <p:spPr>
          <a:xfrm>
            <a:off x="250190" y="5846128"/>
            <a:ext cx="8893175" cy="91122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95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仿宋_GB2312"/>
                <a:ea typeface="仿宋_GB2312"/>
              </a:rPr>
              <a:t>相关术语：</a:t>
            </a:r>
            <a:r>
              <a:rPr lang="zh-CN" altLang="en-US" sz="2800" b="1" dirty="0">
                <a:solidFill>
                  <a:srgbClr val="D105C7"/>
                </a:solidFill>
                <a:latin typeface="仿宋_GB2312"/>
                <a:ea typeface="仿宋_GB2312"/>
              </a:rPr>
              <a:t>含蓄蕴藉、委婉含蓄、朦胧隐晦、含蓄隽永、含蓄有韵味、言有尽而意无穷</a:t>
            </a:r>
            <a:endParaRPr lang="zh-CN" altLang="en-US" sz="2800" b="1" dirty="0">
              <a:solidFill>
                <a:srgbClr val="D105C7"/>
              </a:solidFill>
              <a:latin typeface="仿宋_GB2312"/>
              <a:ea typeface="仿宋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/>
      <p:bldP spid="207876" grpId="0"/>
      <p:bldP spid="20787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3" name="Rectangle 3"/>
          <p:cNvSpPr>
            <a:spLocks noGrp="1"/>
          </p:cNvSpPr>
          <p:nvPr>
            <p:ph idx="1"/>
          </p:nvPr>
        </p:nvSpPr>
        <p:spPr>
          <a:xfrm>
            <a:off x="0" y="533400"/>
            <a:ext cx="5181600" cy="5592763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dirty="0"/>
              <a:t>   </a:t>
            </a:r>
            <a:r>
              <a:rPr lang="zh-CN" altLang="en-US" sz="2800" b="1" dirty="0"/>
              <a:t>李商隐的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夜雨寄北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：“君问归期未有期，巴山夜雨涨秋池。何当共剪西窗烛，却话巴山夜雨时。”</a:t>
            </a:r>
            <a:endParaRPr lang="zh-CN" altLang="en-US" sz="2800" b="1" dirty="0"/>
          </a:p>
          <a:p>
            <a:pPr>
              <a:buNone/>
            </a:pP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   天各一方的夫妻间挂念问候，其时其境其情，归家团聚作长夜之谈的憧憬，统统显于言外，隐于空白。本意在于表达作者对妻子的怀念，但是没有直接写出，而写了“何当共剪西窗烛，却话巴山夜雨时”。</a:t>
            </a:r>
            <a:endParaRPr lang="zh-CN" altLang="en-US" sz="2800" b="1" dirty="0"/>
          </a:p>
          <a:p>
            <a:pPr>
              <a:buNone/>
            </a:pPr>
            <a:endParaRPr lang="en-US" altLang="zh-CN" sz="2800" b="1" dirty="0"/>
          </a:p>
        </p:txBody>
      </p:sp>
      <p:pic>
        <p:nvPicPr>
          <p:cNvPr id="99331" name="Picture 5" descr="e865a6995dfb58146f068c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0"/>
            <a:ext cx="4038600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064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charRg st="5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0643">
                                            <p:txEl>
                                              <p:charRg st="50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8" name="Rectangle 2"/>
          <p:cNvSpPr>
            <a:spLocks noChangeArrowheads="1"/>
          </p:cNvSpPr>
          <p:nvPr/>
        </p:nvSpPr>
        <p:spPr bwMode="auto">
          <a:xfrm>
            <a:off x="250825" y="188913"/>
            <a:ext cx="8740775" cy="2645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6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）自然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即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不加雕饰的率真朴素的语言，多用口语，较少炼字，读来平白如话，自然生动，韵味无穷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8899" name="Rectangle 3"/>
          <p:cNvSpPr/>
          <p:nvPr/>
        </p:nvSpPr>
        <p:spPr>
          <a:xfrm>
            <a:off x="539750" y="5214620"/>
            <a:ext cx="8135938" cy="64516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+mj-ea"/>
                <a:ea typeface="+mj-ea"/>
              </a:rPr>
              <a:t>相关术语：清新自然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、 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</a:rPr>
              <a:t>多用口语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08900" name="Text Box 4"/>
          <p:cNvSpPr txBox="1"/>
          <p:nvPr/>
        </p:nvSpPr>
        <p:spPr>
          <a:xfrm>
            <a:off x="395288" y="3068638"/>
            <a:ext cx="84248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　　如李白诗歌的语言， 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青天有月来几时？我今停杯一问之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。”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(《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把酒问月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》)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　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小时不识月，呼作白玉盘。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(《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古朗月行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》)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都是脍炙人口的名句。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bldLvl="0" animBg="1"/>
      <p:bldP spid="2089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en-US" altLang="zh-CN" b="1" dirty="0">
                <a:solidFill>
                  <a:srgbClr val="FF0000"/>
                </a:solidFill>
              </a:rPr>
              <a:t>【</a:t>
            </a:r>
            <a:r>
              <a:rPr lang="zh-CN" altLang="en-US" sz="4800" b="1" dirty="0">
                <a:solidFill>
                  <a:srgbClr val="FF0000"/>
                </a:solidFill>
              </a:rPr>
              <a:t>学习目标</a:t>
            </a:r>
            <a:r>
              <a:rPr lang="en-US" altLang="zh-CN" b="1" dirty="0">
                <a:solidFill>
                  <a:srgbClr val="FF0000"/>
                </a:solidFill>
              </a:rPr>
              <a:t>】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499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>
              <a:buFont typeface="Wingdings" panose="05000000000000000000" pitchFamily="2" charset="2"/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、复习常见语言风格术语，掌握辨别语言风格的基本方法。</a:t>
            </a:r>
            <a:endParaRPr lang="zh-CN" altLang="en-US" b="1" dirty="0"/>
          </a:p>
          <a:p>
            <a:pPr>
              <a:buChar char="•"/>
            </a:pPr>
            <a:endParaRPr lang="zh-CN" altLang="en-US" b="1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、了解高考诗歌鉴赏中考查语言风格题型的提问方式，归纳相应答题模式。</a:t>
            </a:r>
            <a:endParaRPr lang="zh-CN" altLang="en-US" b="1" dirty="0"/>
          </a:p>
          <a:p>
            <a:pPr>
              <a:buChar char="•"/>
            </a:pPr>
            <a:endParaRPr lang="zh-CN" altLang="en-US" b="1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、学会用归纳出的答题模式解决实际问题。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>
          <a:xfrm>
            <a:off x="0" y="685800"/>
            <a:ext cx="8839200" cy="4419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）豪放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（奔放、雄奇）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其特点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语言奔放、有气势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境界宏大，气势恢弘，想象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奇特，夸张出格，情感豪迈奔放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。代表作苏轼、辛弃疾的词。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大江东去，浪淘尽，千古风流人物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将滚滚长江与历史长河融于一体，凸现了历史荡涤千古风流的奔放气势，使读者体味到作者兀立江岸对景抒情的壮怀气魄。</a:t>
            </a:r>
            <a:endParaRPr kumimoji="1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2692" name="Rectangle 4"/>
          <p:cNvSpPr/>
          <p:nvPr/>
        </p:nvSpPr>
        <p:spPr>
          <a:xfrm>
            <a:off x="533400" y="5653088"/>
            <a:ext cx="8135938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仿宋_GB2312"/>
              </a:rPr>
              <a:t>相关术语：</a:t>
            </a:r>
            <a:r>
              <a:rPr lang="zh-CN" altLang="en-US" sz="3200" b="1" dirty="0">
                <a:solidFill>
                  <a:srgbClr val="D105C7"/>
                </a:solidFill>
                <a:latin typeface="Arial" panose="020B0604020202020204" pitchFamily="34" charset="0"/>
                <a:ea typeface="仿宋_GB2312"/>
              </a:rPr>
              <a:t>豪迈雄奇、雄浑豪放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仿宋_GB231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Rectangle 2"/>
          <p:cNvSpPr/>
          <p:nvPr/>
        </p:nvSpPr>
        <p:spPr>
          <a:xfrm>
            <a:off x="228600" y="0"/>
            <a:ext cx="859155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）悲慨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即悲壮慷慨，寂寥苍劲的艺术风格。此风格的作品，含思悲壮。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出语高昂，充满着对时代的感慨，或雄才不得志于时，或感时伤乱，忧国忧民，心中郁结，愤慨不平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3715" name="Text Box 3"/>
          <p:cNvSpPr txBox="1"/>
          <p:nvPr/>
        </p:nvSpPr>
        <p:spPr>
          <a:xfrm>
            <a:off x="762000" y="2362200"/>
            <a:ext cx="7499350" cy="1801813"/>
          </a:xfrm>
          <a:prstGeom prst="rect">
            <a:avLst/>
          </a:prstGeom>
          <a:solidFill>
            <a:srgbClr val="00CC99">
              <a:alpha val="18039"/>
            </a:srgb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登幽州台歌　陈子昂</a:t>
            </a:r>
            <a:endParaRPr lang="zh-CN" altLang="en-US" sz="28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前不见古人，后不见来者。</a:t>
            </a:r>
            <a:endParaRPr lang="zh-CN" altLang="en-US" sz="28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念天地之悠悠，独怆然而涕下。 </a:t>
            </a:r>
            <a:endParaRPr lang="zh-CN" altLang="en-US" sz="2800" b="1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3716" name="Text Box 4"/>
          <p:cNvSpPr txBox="1"/>
          <p:nvPr/>
        </p:nvSpPr>
        <p:spPr>
          <a:xfrm>
            <a:off x="152400" y="4267200"/>
            <a:ext cx="8763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诗歌以苍茫原野为背景，勾勒出一位胸怀大志却因报国无门而孤独悲伤的诗人形象，苍凉悲壮，慷慨激昂。 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3717" name="Rectangle 5"/>
          <p:cNvSpPr/>
          <p:nvPr/>
        </p:nvSpPr>
        <p:spPr>
          <a:xfrm>
            <a:off x="304800" y="5729288"/>
            <a:ext cx="8458200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相关术语：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仿宋_GB2312"/>
              </a:rPr>
              <a:t>悲壮慷慨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仿宋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243715" grpId="0" bldLvl="0" animBg="1"/>
      <p:bldP spid="243716" grpId="0"/>
      <p:bldP spid="2437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Rectangle 2"/>
          <p:cNvSpPr/>
          <p:nvPr/>
        </p:nvSpPr>
        <p:spPr>
          <a:xfrm>
            <a:off x="228600" y="620713"/>
            <a:ext cx="6172200" cy="356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沉郁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用一种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苍老遒劲的笔调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去描绘广阔的社会生活，而在所描绘的生活画面上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笼罩着凝重深沉的忧郁色彩和悲剧气氛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，配之相适应的严格诗律和铿锵的音韵。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如杜甫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登高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就是这种风格的代表作。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59" name="Rectangle 3"/>
          <p:cNvSpPr/>
          <p:nvPr/>
        </p:nvSpPr>
        <p:spPr>
          <a:xfrm>
            <a:off x="457200" y="4965700"/>
            <a:ext cx="8458200" cy="6477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相关术语：沉郁顿挫（语言忧伤）  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96260" name="Picture 4" descr="杜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0"/>
            <a:ext cx="29718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9" name="Rectangle 3"/>
          <p:cNvSpPr>
            <a:spLocks noGrp="1"/>
          </p:cNvSpPr>
          <p:nvPr>
            <p:ph idx="1"/>
          </p:nvPr>
        </p:nvSpPr>
        <p:spPr>
          <a:xfrm>
            <a:off x="152400" y="685800"/>
            <a:ext cx="4419600" cy="3505200"/>
          </a:xfrm>
        </p:spPr>
        <p:txBody>
          <a:bodyPr vert="horz" wrap="square" lIns="91440" tIns="45720" rIns="91440" bIns="45720" anchor="t"/>
          <a:p>
            <a:pPr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 dirty="0"/>
              <a:t>10</a:t>
            </a:r>
            <a:r>
              <a:rPr lang="zh-CN" altLang="en-US" b="1" dirty="0"/>
              <a:t>）缠绵。 诗作</a:t>
            </a:r>
            <a:r>
              <a:rPr lang="zh-CN" altLang="en-US" b="1" dirty="0">
                <a:solidFill>
                  <a:srgbClr val="FF3300"/>
                </a:solidFill>
              </a:rPr>
              <a:t>婉曲，感情缠绵细腻</a:t>
            </a:r>
            <a:r>
              <a:rPr lang="zh-CN" altLang="en-US" b="1" dirty="0"/>
              <a:t>。如柳永、李清照、姜夔的词。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  念宵酒酲何处，杨柳岸、晓风残月（柳永</a:t>
            </a:r>
            <a:r>
              <a:rPr lang="en-US" altLang="zh-CN" b="1" dirty="0"/>
              <a:t>《</a:t>
            </a:r>
            <a:r>
              <a:rPr lang="zh-CN" altLang="en-US" b="1" dirty="0"/>
              <a:t>雨霖铃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  <p:sp>
        <p:nvSpPr>
          <p:cNvPr id="244741" name="Rectangle 5"/>
          <p:cNvSpPr/>
          <p:nvPr/>
        </p:nvSpPr>
        <p:spPr>
          <a:xfrm>
            <a:off x="457200" y="4749800"/>
            <a:ext cx="8458200" cy="10779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latin typeface="仿宋_GB2312"/>
                <a:ea typeface="仿宋_GB2312"/>
              </a:rPr>
              <a:t>相关术语</a:t>
            </a:r>
            <a:r>
              <a:rPr lang="en-US" altLang="zh-CN" sz="3200" b="1" dirty="0">
                <a:latin typeface="仿宋_GB2312"/>
                <a:ea typeface="仿宋_GB2312"/>
              </a:rPr>
              <a:t>:</a:t>
            </a:r>
            <a:r>
              <a:rPr lang="zh-CN" altLang="en-US" sz="3200" b="1" dirty="0">
                <a:latin typeface="仿宋_GB2312"/>
                <a:ea typeface="仿宋_GB2312"/>
              </a:rPr>
              <a:t>缠绵哀怨、婉约缠绵</a:t>
            </a:r>
            <a:endParaRPr lang="en-US" altLang="zh-CN" sz="3200" b="1" dirty="0">
              <a:latin typeface="仿宋_GB2312"/>
              <a:ea typeface="仿宋_GB2312"/>
            </a:endParaRPr>
          </a:p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（儿女情长、朋友分别）</a:t>
            </a:r>
            <a:endParaRPr lang="zh-CN" altLang="en-US" sz="3200" b="1" dirty="0">
              <a:latin typeface="仿宋_GB2312"/>
              <a:ea typeface="仿宋_GB2312"/>
            </a:endParaRPr>
          </a:p>
        </p:txBody>
      </p:sp>
      <p:pic>
        <p:nvPicPr>
          <p:cNvPr id="244742" name="Picture 6" descr="儿女情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0"/>
            <a:ext cx="4343400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473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4739">
                                            <p:txEl>
                                              <p:charRg st="34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 build="p"/>
      <p:bldP spid="24474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1604" name="Text Box 4"/>
          <p:cNvSpPr txBox="1">
            <a:spLocks noChangeArrowheads="1"/>
          </p:cNvSpPr>
          <p:nvPr/>
        </p:nvSpPr>
        <p:spPr bwMode="auto">
          <a:xfrm>
            <a:off x="533400" y="609600"/>
            <a:ext cx="8305800" cy="2554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+mn-lt"/>
                <a:ea typeface="+mn-ea"/>
                <a:cs typeface="+mn-cs"/>
              </a:rPr>
              <a:t>11.</a:t>
            </a:r>
            <a:r>
              <a:rPr kumimoji="0" lang="zh-CN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工丽</a:t>
            </a:r>
            <a:endParaRPr kumimoji="0" lang="zh-CN" altLang="zh-CN" sz="3200" b="1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n-lt"/>
                <a:ea typeface="+mn-ea"/>
                <a:cs typeface="+mn-cs"/>
              </a:rPr>
              <a:t>“工”是对偶工整，“丽”是有文采。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n-lt"/>
              <a:ea typeface="+mn-ea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如杜甫</a:t>
            </a:r>
            <a:r>
              <a:rPr kumimoji="0" lang="en-US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绝句</a:t>
            </a:r>
            <a:r>
              <a:rPr kumimoji="0" lang="en-US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》“</a:t>
            </a:r>
            <a:r>
              <a:rPr kumimoji="0" lang="zh-CN" altLang="en-US" sz="3200" b="1" kern="1200" cap="none" spc="0" normalizeH="0" baseline="0" noProof="0" dirty="0">
                <a:latin typeface="+mn-lt"/>
                <a:ea typeface="+mn-ea"/>
                <a:cs typeface="+mn-cs"/>
              </a:rPr>
              <a:t>迟日江山丽，春风花草香。泥融飞燕子，沙暖睡鸳鸯。”</a:t>
            </a:r>
            <a:endParaRPr kumimoji="0" lang="zh-CN" altLang="en-US" sz="3200" b="1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323850" y="5084763"/>
            <a:ext cx="8458200" cy="10779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latin typeface="仿宋_GB2312"/>
                <a:ea typeface="仿宋_GB2312"/>
              </a:rPr>
              <a:t>相关术语</a:t>
            </a:r>
            <a:r>
              <a:rPr lang="en-US" altLang="zh-CN" sz="3200" b="1" dirty="0">
                <a:latin typeface="仿宋_GB2312"/>
                <a:ea typeface="仿宋_GB231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</a:rPr>
              <a:t>对仗工整、音节和谐、富有音乐美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endParaRPr lang="zh-CN" altLang="en-US" sz="3200" b="1" dirty="0">
              <a:latin typeface="仿宋_GB2312"/>
              <a:ea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Text Box 4"/>
          <p:cNvSpPr txBox="1"/>
          <p:nvPr/>
        </p:nvSpPr>
        <p:spPr>
          <a:xfrm>
            <a:off x="304800" y="381000"/>
            <a:ext cx="8534400" cy="366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12.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  </a:t>
            </a:r>
            <a:endParaRPr lang="zh-CN" altLang="zh-CN" sz="40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使用的词语将某种情景写得活灵活现。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如宋祁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玉楼春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红杏枝头春意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字，写出了春日枝头、红花盛开的景象，花团锦簇，春意盎然，美丽热闹。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闹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字使用得相当生动。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323850" y="5084763"/>
            <a:ext cx="8458200" cy="10779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latin typeface="仿宋_GB2312"/>
                <a:ea typeface="仿宋_GB2312"/>
              </a:rPr>
              <a:t>相关术语</a:t>
            </a:r>
            <a:r>
              <a:rPr lang="en-US" altLang="zh-CN" sz="3200" b="1" dirty="0">
                <a:latin typeface="仿宋_GB2312"/>
                <a:ea typeface="仿宋_GB231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</a:rPr>
              <a:t>简练生动、生动形象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endParaRPr lang="zh-CN" altLang="en-US" sz="3200" b="1" dirty="0">
              <a:latin typeface="仿宋_GB2312"/>
              <a:ea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Rectangle 2"/>
          <p:cNvSpPr>
            <a:spLocks noGrp="1"/>
          </p:cNvSpPr>
          <p:nvPr>
            <p:ph type="body"/>
          </p:nvPr>
        </p:nvSpPr>
        <p:spPr>
          <a:xfrm>
            <a:off x="0" y="0"/>
            <a:ext cx="9144000" cy="2235200"/>
          </a:xfrm>
        </p:spPr>
        <p:txBody>
          <a:bodyPr vert="horz" wrap="square" lIns="91440" tIns="45720" rIns="91440" bIns="45720" anchor="t">
            <a:spAutoFit/>
          </a:bodyPr>
          <a:p>
            <a:pPr marL="449580" indent="-449580" algn="just">
              <a:buFont typeface="Wingdings" panose="05000000000000000000" pitchFamily="2" charset="2"/>
              <a:buNone/>
            </a:pPr>
            <a:r>
              <a:rPr lang="en-US" altLang="zh-CN" sz="4400" dirty="0">
                <a:solidFill>
                  <a:srgbClr val="FF0000"/>
                </a:solidFill>
                <a:ea typeface="黑体" panose="02010609060101010101" pitchFamily="49" charset="-122"/>
              </a:rPr>
              <a:t>13</a:t>
            </a:r>
            <a:r>
              <a:rPr lang="zh-CN" altLang="en-US" sz="4400" dirty="0">
                <a:solidFill>
                  <a:srgbClr val="FF0000"/>
                </a:solidFill>
                <a:ea typeface="黑体" panose="02010609060101010101" pitchFamily="49" charset="-122"/>
              </a:rPr>
              <a:t>．幽默讽刺</a:t>
            </a:r>
            <a:endParaRPr lang="zh-CN" altLang="en-US" sz="44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449580" indent="-449580" algn="just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ea typeface="方正书宋_GBK"/>
              </a:rPr>
              <a:t>在诗中多指</a:t>
            </a:r>
            <a:r>
              <a:rPr lang="zh-CN" altLang="en-US" sz="2800" b="1" dirty="0">
                <a:solidFill>
                  <a:srgbClr val="FF0000"/>
                </a:solidFill>
                <a:ea typeface="方正书宋_GBK"/>
              </a:rPr>
              <a:t>诙谐、风趣或辛辣的笔调和趣味</a:t>
            </a:r>
            <a:r>
              <a:rPr lang="en-US" altLang="zh-CN" sz="2800" b="1" dirty="0">
                <a:solidFill>
                  <a:srgbClr val="000000"/>
                </a:solidFill>
                <a:ea typeface="方正书宋_GBK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ea typeface="隶书" panose="02010509060101010101" pitchFamily="1" charset="-122"/>
              </a:rPr>
              <a:t>    </a:t>
            </a:r>
            <a:r>
              <a:rPr lang="en-US" altLang="zh-CN" sz="2800" dirty="0">
                <a:solidFill>
                  <a:srgbClr val="000000"/>
                </a:solidFill>
                <a:ea typeface="隶书" panose="02010509060101010101" pitchFamily="1" charset="-122"/>
              </a:rPr>
              <a:t>    </a:t>
            </a:r>
            <a:endParaRPr lang="en-US" altLang="zh-CN" sz="2800" dirty="0">
              <a:solidFill>
                <a:srgbClr val="000000"/>
              </a:solidFill>
              <a:ea typeface="隶书" panose="02010509060101010101" pitchFamily="1" charset="-122"/>
            </a:endParaRPr>
          </a:p>
          <a:p>
            <a:pPr marL="449580" indent="-449580" algn="just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ea typeface="隶书" panose="02010509060101010101" pitchFamily="1" charset="-122"/>
              </a:rPr>
              <a:t>如章碣</a:t>
            </a:r>
            <a:r>
              <a:rPr lang="zh-CN" altLang="zh-CN" sz="2800" b="1" dirty="0">
                <a:solidFill>
                  <a:srgbClr val="FF0000"/>
                </a:solidFill>
                <a:ea typeface="隶书" panose="02010509060101010101" pitchFamily="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ea typeface="隶书" panose="02010509060101010101" pitchFamily="1" charset="-122"/>
              </a:rPr>
              <a:t>焚书坑</a:t>
            </a:r>
            <a:r>
              <a:rPr lang="zh-CN" altLang="zh-CN" sz="2800" b="1" dirty="0">
                <a:solidFill>
                  <a:srgbClr val="FF0000"/>
                </a:solidFill>
                <a:ea typeface="隶书" panose="02010509060101010101" pitchFamily="1" charset="-122"/>
              </a:rPr>
              <a:t>》“</a:t>
            </a: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竹帛烟销帝业虚，关河空锁祖龙居。坑灰未冷山东乱，刘项原来不读书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”。</a:t>
            </a:r>
            <a:endParaRPr lang="zh-CN" altLang="en-US" sz="28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07523" name="Text Box 3"/>
          <p:cNvSpPr txBox="1"/>
          <p:nvPr/>
        </p:nvSpPr>
        <p:spPr>
          <a:xfrm>
            <a:off x="0" y="2471738"/>
            <a:ext cx="8929688" cy="4386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这首诗就秦末动乱的局面，对秦始皇焚书的暴虐行径进行了辛辣的嘲讽和无情的谴责。全诗采用了近乎喜剧的表现手法，揭示矛盾，使秦始皇处于自我否定的地位。结句说“刘项原来不读书”，而能灭亡“焚书”之秦，全然是幽默调侃的口吻，饱含极为辛辣的讽刺意味。这样写表面似乎很委婉，很冷静，其实反对的态度和憎恶的感</a:t>
            </a:r>
            <a:r>
              <a:rPr lang="zh-CN" altLang="en-US" sz="2600" b="1" dirty="0">
                <a:latin typeface="Arial" panose="020B0604020202020204" pitchFamily="34" charset="0"/>
                <a:sym typeface="Arial" panose="020B0604020202020204" pitchFamily="34" charset="0"/>
              </a:rPr>
              <a:t>情十分鲜明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Text Box 2"/>
          <p:cNvSpPr/>
          <p:nvPr>
            <p:ph type="body"/>
          </p:nvPr>
        </p:nvSpPr>
        <p:spPr>
          <a:xfrm>
            <a:off x="395288" y="2133600"/>
            <a:ext cx="8302625" cy="1439863"/>
          </a:xfrm>
        </p:spPr>
        <p:txBody>
          <a:bodyPr vert="horz" wrap="square" lIns="91440" tIns="45720" rIns="91440" bIns="45720" anchor="t"/>
          <a:p>
            <a:pPr algn="ctr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说说下列诗歌的语言风格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8547" name="Text Box 3"/>
          <p:cNvSpPr txBox="1"/>
          <p:nvPr/>
        </p:nvSpPr>
        <p:spPr>
          <a:xfrm>
            <a:off x="2268538" y="4581525"/>
            <a:ext cx="34559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2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2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0338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08963" cy="2266950"/>
          </a:xfrm>
        </p:spPr>
        <p:txBody>
          <a:bodyPr vert="horz" wrap="square" lIns="91440" tIns="45720" rIns="91440" bIns="45720" anchor="t"/>
          <a:p>
            <a:r>
              <a:rPr lang="en-US" altLang="zh-CN" b="1" dirty="0"/>
              <a:t>                      </a:t>
            </a:r>
            <a:r>
              <a:rPr lang="zh-CN" altLang="en-US" b="1" dirty="0">
                <a:solidFill>
                  <a:srgbClr val="FF0000"/>
                </a:solidFill>
              </a:rPr>
              <a:t>从军行    王昌龄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b="1" dirty="0"/>
              <a:t>青海长云暗雪山，孤城遥望玉门关。</a:t>
            </a:r>
            <a:br>
              <a:rPr lang="zh-CN" altLang="en-US" b="1" dirty="0"/>
            </a:br>
            <a:r>
              <a:rPr lang="zh-CN" altLang="en-US" b="1" dirty="0"/>
              <a:t>黄沙百战穿金甲，不破楼兰终不还。</a:t>
            </a:r>
            <a:endParaRPr lang="zh-CN" altLang="en-US" b="1" dirty="0"/>
          </a:p>
          <a:p>
            <a:endParaRPr lang="en-US" altLang="zh-CN" dirty="0"/>
          </a:p>
        </p:txBody>
      </p:sp>
      <p:sp>
        <p:nvSpPr>
          <p:cNvPr id="270339" name="Text Box 3"/>
          <p:cNvSpPr txBox="1"/>
          <p:nvPr/>
        </p:nvSpPr>
        <p:spPr>
          <a:xfrm>
            <a:off x="2051050" y="4149725"/>
            <a:ext cx="43926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D105C7"/>
                </a:solidFill>
                <a:latin typeface="Arial" panose="020B0604020202020204" pitchFamily="34" charset="0"/>
              </a:rPr>
              <a:t>豪迈雄奇</a:t>
            </a: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)</a:t>
            </a:r>
            <a:endParaRPr lang="en-US" altLang="zh-CN" sz="28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033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0338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8" grpId="0" build="p"/>
      <p:bldP spid="2703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Rectangle 2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540750" cy="762000"/>
          </a:xfrm>
        </p:spPr>
        <p:txBody>
          <a:bodyPr vert="horz"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</a:rPr>
              <a:t>山居秋暝 </a:t>
            </a:r>
            <a:r>
              <a:rPr lang="zh-CN" altLang="en-US" sz="3200" b="1" dirty="0">
                <a:solidFill>
                  <a:srgbClr val="FF0000"/>
                </a:solidFill>
              </a:rPr>
              <a:t>王维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0595" name="Rectangle 3"/>
          <p:cNvSpPr>
            <a:spLocks noGrp="1"/>
          </p:cNvSpPr>
          <p:nvPr>
            <p:ph idx="1"/>
          </p:nvPr>
        </p:nvSpPr>
        <p:spPr>
          <a:xfrm>
            <a:off x="395288" y="1557338"/>
            <a:ext cx="8748712" cy="3095625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dirty="0"/>
              <a:t>             </a:t>
            </a:r>
            <a:endParaRPr lang="en-US" altLang="zh-CN" dirty="0"/>
          </a:p>
          <a:p>
            <a:r>
              <a:rPr lang="zh-CN" altLang="en-US" dirty="0"/>
              <a:t>　　</a:t>
            </a:r>
            <a:r>
              <a:rPr lang="zh-CN" altLang="en-US" b="1" dirty="0"/>
              <a:t>空山新雨后，天气晚来秋。 </a:t>
            </a:r>
            <a:endParaRPr lang="zh-CN" altLang="en-US" b="1" dirty="0"/>
          </a:p>
          <a:p>
            <a:r>
              <a:rPr lang="zh-CN" altLang="en-US" b="1" dirty="0"/>
              <a:t>　　明月松间照，清泉石上流。 </a:t>
            </a:r>
            <a:endParaRPr lang="zh-CN" altLang="en-US" b="1" dirty="0"/>
          </a:p>
          <a:p>
            <a:r>
              <a:rPr lang="zh-CN" altLang="en-US" b="1" dirty="0"/>
              <a:t>　　竹喧归浣女，莲动下渔舟。 </a:t>
            </a:r>
            <a:endParaRPr lang="zh-CN" altLang="en-US" b="1" dirty="0"/>
          </a:p>
          <a:p>
            <a:r>
              <a:rPr lang="zh-CN" altLang="en-US" b="1" dirty="0"/>
              <a:t>　　随意春芳歇，王孙自可留。 </a:t>
            </a:r>
            <a:endParaRPr lang="zh-CN" altLang="en-US" b="1" dirty="0"/>
          </a:p>
        </p:txBody>
      </p:sp>
      <p:sp>
        <p:nvSpPr>
          <p:cNvPr id="110596" name="Text Box 4"/>
          <p:cNvSpPr txBox="1"/>
          <p:nvPr/>
        </p:nvSpPr>
        <p:spPr>
          <a:xfrm>
            <a:off x="1116013" y="5013325"/>
            <a:ext cx="54721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71365" name="Text Box 5"/>
          <p:cNvSpPr txBox="1"/>
          <p:nvPr/>
        </p:nvSpPr>
        <p:spPr>
          <a:xfrm>
            <a:off x="2555875" y="4652963"/>
            <a:ext cx="4752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D105C7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 dirty="0">
                <a:solidFill>
                  <a:srgbClr val="D105C7"/>
                </a:solidFill>
                <a:latin typeface="Arial" panose="020B0604020202020204" pitchFamily="34" charset="0"/>
              </a:rPr>
              <a:t>清新自然</a:t>
            </a:r>
            <a:r>
              <a:rPr lang="en-US" altLang="zh-CN" sz="3200" b="1" dirty="0">
                <a:solidFill>
                  <a:srgbClr val="D105C7"/>
                </a:solidFill>
                <a:latin typeface="Arial" panose="020B0604020202020204" pitchFamily="34" charset="0"/>
              </a:rPr>
              <a:t>)</a:t>
            </a:r>
            <a:endParaRPr lang="en-US" altLang="zh-CN" sz="32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华文琥珀" panose="02010800040101010101" pitchFamily="2" charset="-122"/>
              </a:rPr>
              <a:t>解题角度</a:t>
            </a:r>
            <a:endParaRPr lang="zh-CN" altLang="en-US" b="1" dirty="0">
              <a:solidFill>
                <a:srgbClr val="FF0000"/>
              </a:solidFill>
              <a:ea typeface="华文琥珀" panose="02010800040101010101" pitchFamily="2" charset="-122"/>
            </a:endParaRPr>
          </a:p>
        </p:txBody>
      </p:sp>
      <p:sp>
        <p:nvSpPr>
          <p:cNvPr id="86019" name="Rectangle 3"/>
          <p:cNvSpPr>
            <a:spLocks noGrp="1" noRot="1"/>
          </p:cNvSpPr>
          <p:nvPr>
            <p:ph idx="1"/>
          </p:nvPr>
        </p:nvSpPr>
        <p:spPr>
          <a:xfrm>
            <a:off x="609600" y="1600200"/>
            <a:ext cx="8534400" cy="449897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600" b="1" dirty="0"/>
              <a:t>   </a:t>
            </a:r>
            <a:r>
              <a:rPr lang="zh-CN" altLang="en-US" sz="3600" b="1" dirty="0"/>
              <a:t>不同体制：诗词曲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   不同流派：诗   现实主义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                           浪漫主义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                     词   豪放派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                            婉约派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   不同题材：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/>
              <a:t>   不同诗人：</a:t>
            </a:r>
            <a:endParaRPr lang="zh-CN" altLang="en-US" sz="3600" b="1" dirty="0"/>
          </a:p>
        </p:txBody>
      </p:sp>
      <p:sp>
        <p:nvSpPr>
          <p:cNvPr id="86020" name="AutoShape 4"/>
          <p:cNvSpPr/>
          <p:nvPr/>
        </p:nvSpPr>
        <p:spPr>
          <a:xfrm>
            <a:off x="3124200" y="25908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021" name="AutoShape 5"/>
          <p:cNvSpPr/>
          <p:nvPr/>
        </p:nvSpPr>
        <p:spPr>
          <a:xfrm>
            <a:off x="4038600" y="2286000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022" name="AutoShape 6"/>
          <p:cNvSpPr/>
          <p:nvPr/>
        </p:nvSpPr>
        <p:spPr>
          <a:xfrm>
            <a:off x="4114800" y="3581400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Rectangle 2"/>
          <p:cNvSpPr>
            <a:spLocks noGrp="1"/>
          </p:cNvSpPr>
          <p:nvPr>
            <p:ph type="title"/>
          </p:nvPr>
        </p:nvSpPr>
        <p:spPr>
          <a:xfrm>
            <a:off x="381000" y="7620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</a:rPr>
              <a:t>近试上张水部   </a:t>
            </a:r>
            <a:r>
              <a:rPr lang="zh-CN" altLang="en-US" sz="3200" b="1" dirty="0">
                <a:solidFill>
                  <a:srgbClr val="FF0000"/>
                </a:solidFill>
              </a:rPr>
              <a:t>朱庆馀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1619" name="Rectangle 3"/>
          <p:cNvSpPr>
            <a:spLocks noGrp="1"/>
          </p:cNvSpPr>
          <p:nvPr>
            <p:ph idx="1"/>
          </p:nvPr>
        </p:nvSpPr>
        <p:spPr>
          <a:xfrm>
            <a:off x="457200" y="1676400"/>
            <a:ext cx="8002588" cy="1968500"/>
          </a:xfrm>
        </p:spPr>
        <p:txBody>
          <a:bodyPr vert="horz" wrap="square" lIns="91440" tIns="45720" rIns="91440" bIns="45720" anchor="t"/>
          <a:p>
            <a:pPr>
              <a:buNone/>
            </a:pPr>
            <a:endParaRPr lang="en-US" altLang="zh-CN" dirty="0"/>
          </a:p>
          <a:p>
            <a:r>
              <a:rPr lang="zh-CN" altLang="en-US" dirty="0"/>
              <a:t>　　</a:t>
            </a:r>
            <a:r>
              <a:rPr lang="zh-CN" altLang="en-US" b="1" dirty="0"/>
              <a:t>洞房昨夜停红烛，待晓堂前拜舅姑。</a:t>
            </a:r>
            <a:endParaRPr lang="zh-CN" altLang="en-US" b="1" dirty="0"/>
          </a:p>
          <a:p>
            <a:r>
              <a:rPr lang="zh-CN" altLang="en-US" b="1" dirty="0"/>
              <a:t>　　妆罢低声问夫婿，画眉深浅入时无？</a:t>
            </a:r>
            <a:endParaRPr lang="zh-CN" altLang="en-US" b="1" dirty="0"/>
          </a:p>
        </p:txBody>
      </p:sp>
      <p:sp>
        <p:nvSpPr>
          <p:cNvPr id="111620" name="Text Box 4"/>
          <p:cNvSpPr txBox="1"/>
          <p:nvPr/>
        </p:nvSpPr>
        <p:spPr>
          <a:xfrm>
            <a:off x="539750" y="3500438"/>
            <a:ext cx="8382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注：诗题一作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闺意献张水部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近试：将近进士考试之时。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上：呈献。张水部：即张籍，曾任水部外郎。水部，工部下属四司之一，掌管有关水利河道政令。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2389" name="Text Box 5"/>
          <p:cNvSpPr txBox="1"/>
          <p:nvPr/>
        </p:nvSpPr>
        <p:spPr>
          <a:xfrm>
            <a:off x="2268538" y="4941888"/>
            <a:ext cx="48244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D105C7"/>
                </a:solidFill>
                <a:latin typeface="Arial" panose="020B0604020202020204" pitchFamily="34" charset="0"/>
              </a:rPr>
              <a:t>委婉含蓄</a:t>
            </a: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)</a:t>
            </a:r>
            <a:endParaRPr lang="en-US" altLang="zh-CN" sz="28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Rectangle 2"/>
          <p:cNvSpPr>
            <a:spLocks noGrp="1"/>
          </p:cNvSpPr>
          <p:nvPr>
            <p:ph type="title"/>
          </p:nvPr>
        </p:nvSpPr>
        <p:spPr>
          <a:xfrm>
            <a:off x="228600" y="8382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</a:rPr>
              <a:t>饮酒    </a:t>
            </a:r>
            <a:r>
              <a:rPr lang="zh-CN" altLang="en-US" sz="3200" b="1" dirty="0">
                <a:solidFill>
                  <a:srgbClr val="FF0000"/>
                </a:solidFill>
              </a:rPr>
              <a:t>陶渊明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2643" name="Rectangle 3"/>
          <p:cNvSpPr>
            <a:spLocks noGrp="1"/>
          </p:cNvSpPr>
          <p:nvPr>
            <p:ph idx="1"/>
          </p:nvPr>
        </p:nvSpPr>
        <p:spPr>
          <a:xfrm>
            <a:off x="1258888" y="1773238"/>
            <a:ext cx="5986462" cy="2984500"/>
          </a:xfrm>
        </p:spPr>
        <p:txBody>
          <a:bodyPr vert="horz" wrap="square" lIns="91440" tIns="45720" rIns="91440" bIns="45720" anchor="t"/>
          <a:p>
            <a:pPr>
              <a:lnSpc>
                <a:spcPct val="120000"/>
              </a:lnSpc>
            </a:pPr>
            <a:r>
              <a:rPr lang="zh-CN" altLang="en-US" b="1" dirty="0"/>
              <a:t>结庐在人境，而无车马喧。 </a:t>
            </a:r>
            <a:br>
              <a:rPr lang="zh-CN" altLang="en-US" b="1" dirty="0"/>
            </a:br>
            <a:r>
              <a:rPr lang="zh-CN" altLang="en-US" b="1" dirty="0"/>
              <a:t>问君何能尔？心远地自偏。 </a:t>
            </a:r>
            <a:br>
              <a:rPr lang="zh-CN" altLang="en-US" b="1" dirty="0"/>
            </a:br>
            <a:r>
              <a:rPr lang="zh-CN" altLang="en-US" b="1" dirty="0"/>
              <a:t>采菊东篱下，悠然见南山。 </a:t>
            </a:r>
            <a:br>
              <a:rPr lang="zh-CN" altLang="en-US" b="1" dirty="0"/>
            </a:br>
            <a:r>
              <a:rPr lang="zh-CN" altLang="en-US" b="1" dirty="0"/>
              <a:t>山气日夕佳，飞鸟相与还。 </a:t>
            </a:r>
            <a:br>
              <a:rPr lang="zh-CN" altLang="en-US" b="1" dirty="0"/>
            </a:br>
            <a:r>
              <a:rPr lang="zh-CN" altLang="en-US" b="1" dirty="0"/>
              <a:t>此中有真意，欲辨已忘言。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73412" name="Text Box 4"/>
          <p:cNvSpPr txBox="1"/>
          <p:nvPr/>
        </p:nvSpPr>
        <p:spPr>
          <a:xfrm>
            <a:off x="2843213" y="4941888"/>
            <a:ext cx="2952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D105C7"/>
                </a:solidFill>
                <a:latin typeface="Arial" panose="020B0604020202020204" pitchFamily="34" charset="0"/>
              </a:rPr>
              <a:t>平实质朴</a:t>
            </a: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)</a:t>
            </a:r>
            <a:endParaRPr lang="en-US" altLang="zh-CN" sz="28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3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Rectangle 2"/>
          <p:cNvSpPr>
            <a:spLocks noGrp="1"/>
          </p:cNvSpPr>
          <p:nvPr>
            <p:ph type="title"/>
          </p:nvPr>
        </p:nvSpPr>
        <p:spPr>
          <a:xfrm>
            <a:off x="228600" y="106680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</a:rPr>
              <a:t>锦瑟    </a:t>
            </a:r>
            <a:r>
              <a:rPr lang="zh-CN" altLang="en-US" sz="3200" b="1" i="1" dirty="0">
                <a:solidFill>
                  <a:srgbClr val="FF0000"/>
                </a:solidFill>
              </a:rPr>
              <a:t>李商隐 </a:t>
            </a:r>
            <a:br>
              <a:rPr lang="zh-CN" altLang="en-US" sz="3200" b="1" i="1" dirty="0">
                <a:solidFill>
                  <a:srgbClr val="FF0000"/>
                </a:solidFill>
              </a:rPr>
            </a:b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13667" name="Rectangle 3"/>
          <p:cNvSpPr>
            <a:spLocks noGrp="1"/>
          </p:cNvSpPr>
          <p:nvPr>
            <p:ph idx="1"/>
          </p:nvPr>
        </p:nvSpPr>
        <p:spPr>
          <a:xfrm>
            <a:off x="395288" y="1628775"/>
            <a:ext cx="8353425" cy="2447925"/>
          </a:xfrm>
        </p:spPr>
        <p:txBody>
          <a:bodyPr vert="horz" wrap="square" lIns="91440" tIns="45720" rIns="91440" bIns="45720" anchor="t"/>
          <a:p>
            <a:pPr>
              <a:lnSpc>
                <a:spcPct val="120000"/>
              </a:lnSpc>
            </a:pPr>
            <a:r>
              <a:rPr lang="zh-CN" altLang="en-US" b="1" dirty="0"/>
              <a:t>锦瑟无端五十弦，一弦一柱思华年。 </a:t>
            </a:r>
            <a:br>
              <a:rPr lang="zh-CN" altLang="en-US" b="1" dirty="0"/>
            </a:br>
            <a:r>
              <a:rPr lang="zh-CN" altLang="en-US" b="1" dirty="0"/>
              <a:t>庄生晓梦迷蝴蝶，望帝春心托杜鹃。 </a:t>
            </a:r>
            <a:br>
              <a:rPr lang="zh-CN" altLang="en-US" b="1" dirty="0"/>
            </a:br>
            <a:r>
              <a:rPr lang="zh-CN" altLang="en-US" b="1" dirty="0"/>
              <a:t>沧海月明珠有泪，蓝田日暖玉生烟。 </a:t>
            </a:r>
            <a:br>
              <a:rPr lang="zh-CN" altLang="en-US" b="1" dirty="0"/>
            </a:br>
            <a:r>
              <a:rPr lang="zh-CN" altLang="en-US" b="1" dirty="0"/>
              <a:t>此情可待成追忆，只是当时已惘然。 </a:t>
            </a:r>
            <a:endParaRPr lang="zh-CN" altLang="en-US" b="1" dirty="0"/>
          </a:p>
        </p:txBody>
      </p:sp>
      <p:sp>
        <p:nvSpPr>
          <p:cNvPr id="274436" name="Text Box 4"/>
          <p:cNvSpPr txBox="1"/>
          <p:nvPr/>
        </p:nvSpPr>
        <p:spPr>
          <a:xfrm>
            <a:off x="2268538" y="4724400"/>
            <a:ext cx="35290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D105C7"/>
                </a:solidFill>
                <a:latin typeface="Arial" panose="020B0604020202020204" pitchFamily="34" charset="0"/>
              </a:rPr>
              <a:t>朦胧隐晦</a:t>
            </a:r>
            <a:r>
              <a:rPr lang="en-US" altLang="zh-CN" sz="2800" b="1" dirty="0">
                <a:solidFill>
                  <a:srgbClr val="D105C7"/>
                </a:solidFill>
                <a:latin typeface="Arial" panose="020B0604020202020204" pitchFamily="34" charset="0"/>
              </a:rPr>
              <a:t>)</a:t>
            </a:r>
            <a:endParaRPr lang="en-US" altLang="zh-CN" sz="28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  <p:sp>
        <p:nvSpPr>
          <p:cNvPr id="274437" name="Text Box 5"/>
          <p:cNvSpPr txBox="1"/>
          <p:nvPr/>
        </p:nvSpPr>
        <p:spPr>
          <a:xfrm>
            <a:off x="-7620" y="4076700"/>
            <a:ext cx="92081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主题：恋情说 </a:t>
            </a:r>
            <a:r>
              <a:rPr lang="en-US" altLang="zh-CN" sz="3200" b="1" dirty="0">
                <a:latin typeface="Arial" panose="020B0604020202020204" pitchFamily="34" charset="0"/>
              </a:rPr>
              <a:t>\</a:t>
            </a:r>
            <a:r>
              <a:rPr lang="zh-CN" altLang="en-US" sz="3200" b="1" dirty="0">
                <a:latin typeface="Arial" panose="020B0604020202020204" pitchFamily="34" charset="0"/>
              </a:rPr>
              <a:t>悼亡说 </a:t>
            </a:r>
            <a:r>
              <a:rPr lang="en-US" altLang="zh-CN" sz="3200" b="1" dirty="0">
                <a:latin typeface="Arial" panose="020B0604020202020204" pitchFamily="34" charset="0"/>
              </a:rPr>
              <a:t>\</a:t>
            </a:r>
            <a:r>
              <a:rPr lang="zh-CN" altLang="en-US" sz="3200" b="1" dirty="0">
                <a:latin typeface="Arial" panose="020B0604020202020204" pitchFamily="34" charset="0"/>
              </a:rPr>
              <a:t>伤唐室残破说 </a:t>
            </a:r>
            <a:r>
              <a:rPr lang="en-US" altLang="zh-CN" sz="3200" b="1" dirty="0">
                <a:latin typeface="Arial" panose="020B0604020202020204" pitchFamily="34" charset="0"/>
              </a:rPr>
              <a:t>\</a:t>
            </a:r>
            <a:r>
              <a:rPr lang="zh-CN" altLang="en-US" sz="3200" b="1" dirty="0">
                <a:latin typeface="Arial" panose="020B0604020202020204" pitchFamily="34" charset="0"/>
              </a:rPr>
              <a:t>自伤身世或自叙平生说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6" grpId="0"/>
      <p:bldP spid="2744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Rectangle 2"/>
          <p:cNvSpPr>
            <a:spLocks noGrp="1"/>
          </p:cNvSpPr>
          <p:nvPr>
            <p:ph type="title"/>
          </p:nvPr>
        </p:nvSpPr>
        <p:spPr>
          <a:xfrm>
            <a:off x="323850" y="692150"/>
            <a:ext cx="8540750" cy="1143000"/>
          </a:xfrm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</a:rPr>
              <a:t>登高   </a:t>
            </a:r>
            <a:r>
              <a:rPr lang="zh-CN" altLang="en-US" sz="3200" b="1" dirty="0">
                <a:solidFill>
                  <a:srgbClr val="FF0000"/>
                </a:solidFill>
              </a:rPr>
              <a:t>杜甫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4691" name="Rectangle 3"/>
          <p:cNvSpPr>
            <a:spLocks noGrp="1"/>
          </p:cNvSpPr>
          <p:nvPr>
            <p:ph idx="1"/>
          </p:nvPr>
        </p:nvSpPr>
        <p:spPr>
          <a:xfrm>
            <a:off x="687388" y="1690688"/>
            <a:ext cx="7383462" cy="2452687"/>
          </a:xfrm>
        </p:spPr>
        <p:txBody>
          <a:bodyPr vert="horz" wrap="square" lIns="91440" tIns="45720" rIns="91440" bIns="45720" anchor="t"/>
          <a:p>
            <a:pPr>
              <a:lnSpc>
                <a:spcPct val="120000"/>
              </a:lnSpc>
            </a:pPr>
            <a:r>
              <a:rPr lang="zh-CN" altLang="en-US" b="1" dirty="0"/>
              <a:t>风急天高猿啸哀，渚清沙白鸟飞回。</a:t>
            </a:r>
            <a:br>
              <a:rPr lang="zh-CN" altLang="en-US" b="1" dirty="0"/>
            </a:br>
            <a:r>
              <a:rPr lang="zh-CN" altLang="en-US" b="1" dirty="0"/>
              <a:t>无边落木萧萧下，不尽长江滚滚来。</a:t>
            </a:r>
            <a:br>
              <a:rPr lang="zh-CN" altLang="en-US" b="1" dirty="0"/>
            </a:br>
            <a:r>
              <a:rPr lang="zh-CN" altLang="en-US" b="1" dirty="0"/>
              <a:t>万里悲秋常作客，百年多病独登台。</a:t>
            </a:r>
            <a:br>
              <a:rPr lang="zh-CN" altLang="en-US" b="1" dirty="0"/>
            </a:br>
            <a:r>
              <a:rPr lang="zh-CN" altLang="en-US" b="1" dirty="0"/>
              <a:t>艰难苦恨繁霜鬓，潦倒新停浊酒杯。 </a:t>
            </a:r>
            <a:endParaRPr lang="zh-CN" altLang="en-US" b="1" dirty="0"/>
          </a:p>
        </p:txBody>
      </p:sp>
      <p:sp>
        <p:nvSpPr>
          <p:cNvPr id="275460" name="Text Box 4"/>
          <p:cNvSpPr txBox="1"/>
          <p:nvPr/>
        </p:nvSpPr>
        <p:spPr>
          <a:xfrm>
            <a:off x="2555875" y="4581525"/>
            <a:ext cx="37449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D105C7"/>
                </a:solidFill>
                <a:latin typeface="Arial" panose="020B0604020202020204" pitchFamily="34" charset="0"/>
              </a:rPr>
              <a:t>（沉郁顿挫）</a:t>
            </a:r>
            <a:endParaRPr lang="zh-CN" altLang="en-US" sz="2800" b="1" dirty="0">
              <a:solidFill>
                <a:srgbClr val="D105C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4"/>
          <p:cNvSpPr txBox="1"/>
          <p:nvPr/>
        </p:nvSpPr>
        <p:spPr>
          <a:xfrm>
            <a:off x="755650" y="476250"/>
            <a:ext cx="48244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Text Box 5"/>
          <p:cNvSpPr txBox="1"/>
          <p:nvPr/>
        </p:nvSpPr>
        <p:spPr>
          <a:xfrm>
            <a:off x="0" y="0"/>
            <a:ext cx="86042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语言特色类题型</a:t>
            </a:r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答题模式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43012" name="Text Box 6"/>
          <p:cNvSpPr txBox="1"/>
          <p:nvPr/>
        </p:nvSpPr>
        <p:spPr>
          <a:xfrm>
            <a:off x="0" y="1268413"/>
            <a:ext cx="91440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Arial" panose="020B0604020202020204" pitchFamily="34" charset="0"/>
              </a:rPr>
              <a:t>第一步</a:t>
            </a:r>
            <a:r>
              <a:rPr lang="zh-CN" altLang="en-US" sz="4000" b="1" dirty="0">
                <a:latin typeface="Arial" panose="020B0604020202020204" pitchFamily="34" charset="0"/>
              </a:rPr>
              <a:t>：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点明特色</a:t>
            </a:r>
            <a:r>
              <a:rPr lang="zh-CN" altLang="en-US" sz="4000" b="1" dirty="0">
                <a:latin typeface="Arial" panose="020B0604020202020204" pitchFamily="34" charset="0"/>
              </a:rPr>
              <a:t>（用一两个词准确点明语言  特色）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Arial" panose="020B0604020202020204" pitchFamily="34" charset="0"/>
              </a:rPr>
              <a:t>第二步</a:t>
            </a:r>
            <a:r>
              <a:rPr lang="zh-CN" altLang="en-US" sz="4000" b="1" dirty="0">
                <a:latin typeface="Arial" panose="020B0604020202020204" pitchFamily="34" charset="0"/>
              </a:rPr>
              <a:t>：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结合原诗分析</a:t>
            </a:r>
            <a:r>
              <a:rPr lang="zh-CN" altLang="en-US" sz="4000" b="1" dirty="0">
                <a:latin typeface="Arial" panose="020B0604020202020204" pitchFamily="34" charset="0"/>
              </a:rPr>
              <a:t>（用诗中有关语句具体分析这种特色）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Arial" panose="020B0604020202020204" pitchFamily="34" charset="0"/>
              </a:rPr>
              <a:t>第三步</a:t>
            </a:r>
            <a:r>
              <a:rPr lang="zh-CN" altLang="en-US" sz="4000" b="1" dirty="0">
                <a:latin typeface="Arial" panose="020B0604020202020204" pitchFamily="34" charset="0"/>
              </a:rPr>
              <a:t>：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</a:rPr>
              <a:t>分析感情</a:t>
            </a:r>
            <a:r>
              <a:rPr lang="zh-CN" altLang="en-US" sz="4000" b="1" dirty="0">
                <a:latin typeface="Arial" panose="020B0604020202020204" pitchFamily="34" charset="0"/>
              </a:rPr>
              <a:t>（指出表现了诗人怎样的感情）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55625" y="5763260"/>
            <a:ext cx="8355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概括风格</a:t>
            </a: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-----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分析特色</a:t>
            </a: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----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阐述作用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4"/>
          <p:cNvSpPr/>
          <p:nvPr/>
        </p:nvSpPr>
        <p:spPr>
          <a:xfrm>
            <a:off x="0" y="291465"/>
            <a:ext cx="9144000" cy="6275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p>
            <a:r>
              <a:rPr lang="zh-CN" altLang="en-US" sz="5400" b="0" dirty="0">
                <a:solidFill>
                  <a:srgbClr val="6600CC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提示：</a:t>
            </a:r>
            <a:endParaRPr lang="zh-CN" altLang="en-US" sz="5400" b="0" dirty="0">
              <a:solidFill>
                <a:srgbClr val="6600CC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这种题型不是要求揣摩个别字词运用的巧妙，而是要</a:t>
            </a:r>
            <a:r>
              <a:rPr lang="zh-CN" altLang="en-US" sz="3200" dirty="0">
                <a:solidFill>
                  <a:srgbClr val="3333FF"/>
                </a:solidFill>
                <a:latin typeface="楷体_GB2312" pitchFamily="49" charset="-122"/>
              </a:rPr>
              <a:t>品味整首诗表现出来的语言风格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。牢记语言风格术语及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</a:rPr>
              <a:t>效果词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效果词如：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简练传神、生动形象、一字传神、对仗工稳、语近情遥、入木三分、炼字精巧、庄谐俱见、深沉隽永 、准确精练、简洁生动、辞藻华丽、通俗易懂、节奏感强、富有韵律、 准确传神、 绘声绘色、词藻优美、平字见奇、色彩丰富</a:t>
            </a:r>
            <a:r>
              <a:rPr lang="zh-CN" altLang="en-US" sz="3200" b="0" dirty="0">
                <a:solidFill>
                  <a:srgbClr val="000000"/>
                </a:solidFill>
                <a:latin typeface="楷体_GB2312" pitchFamily="49" charset="-122"/>
              </a:rPr>
              <a:t>等等。</a:t>
            </a:r>
            <a:endParaRPr lang="zh-CN" altLang="en-US" sz="3200" b="0" dirty="0">
              <a:solidFill>
                <a:srgbClr val="000000"/>
              </a:solidFill>
              <a:latin typeface="楷体_GB2312" pitchFamily="49" charset="-122"/>
            </a:endParaRPr>
          </a:p>
          <a:p>
            <a:r>
              <a:rPr lang="zh-CN" altLang="en-US" sz="3200" dirty="0">
                <a:solidFill>
                  <a:srgbClr val="FF00FF"/>
                </a:solidFill>
                <a:latin typeface="楷体_GB2312" pitchFamily="49" charset="-122"/>
              </a:rPr>
              <a:t>常见错误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：</a:t>
            </a:r>
            <a:r>
              <a:rPr lang="zh-CN" altLang="en-US" sz="3200" dirty="0">
                <a:solidFill>
                  <a:srgbClr val="3333FF"/>
                </a:solidFill>
                <a:latin typeface="楷体_GB2312" pitchFamily="49" charset="-122"/>
              </a:rPr>
              <a:t>从语言的使用上去揣摩作者的炼词、炼字，阐述字词运用的巧妙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。语言的特色不能等同于语言的使用，这样的解答显然不对。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63817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答题思路与技巧</a:t>
            </a:r>
            <a:endParaRPr lang="zh-CN" altLang="en-US" b="1" dirty="0"/>
          </a:p>
        </p:txBody>
      </p:sp>
      <p:sp>
        <p:nvSpPr>
          <p:cNvPr id="118787" name="Rectangle 3"/>
          <p:cNvSpPr>
            <a:spLocks noGrp="1" noRot="1"/>
          </p:cNvSpPr>
          <p:nvPr>
            <p:ph idx="1"/>
          </p:nvPr>
        </p:nvSpPr>
        <p:spPr>
          <a:xfrm>
            <a:off x="179388" y="908050"/>
            <a:ext cx="8785225" cy="5761038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答题示例：</a:t>
            </a:r>
            <a:endParaRPr lang="zh-CN" altLang="en-US" sz="30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春怨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打起黄莺儿，莫教枝上啼。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啼时惊妾梦，不得到辽西。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请分析此诗的语言特色。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b="1" dirty="0">
              <a:solidFill>
                <a:srgbClr val="9933FF"/>
              </a:solidFill>
              <a:latin typeface="宋体" panose="02010600030101010101" pitchFamily="2" charset="-122"/>
            </a:endParaRPr>
          </a:p>
        </p:txBody>
      </p:sp>
      <p:sp>
        <p:nvSpPr>
          <p:cNvPr id="48132" name="AutoShape 4"/>
          <p:cNvSpPr/>
          <p:nvPr/>
        </p:nvSpPr>
        <p:spPr>
          <a:xfrm>
            <a:off x="323850" y="3789363"/>
            <a:ext cx="8569325" cy="2735262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 dirty="0">
                <a:solidFill>
                  <a:srgbClr val="9933FF"/>
                </a:solidFill>
                <a:latin typeface="宋体" panose="02010600030101010101" pitchFamily="2" charset="-122"/>
              </a:rPr>
              <a:t>答：此诗语言特点是清新自然，口语化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（步骤一）</a:t>
            </a:r>
            <a:r>
              <a:rPr lang="zh-CN" altLang="en-US" sz="2800" b="1" dirty="0">
                <a:solidFill>
                  <a:srgbClr val="9933FF"/>
                </a:solidFill>
                <a:latin typeface="宋体" panose="02010600030101010101" pitchFamily="2" charset="-122"/>
              </a:rPr>
              <a:t>，“黄莺儿”是儿化音，显出女子的纯真娇憨。“啼时惊妾梦，不得到辽西”用质朴的语言表明了打黄莺是因为它惊扰了自己思念丈夫的美梦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（步骤二）</a:t>
            </a:r>
            <a:r>
              <a:rPr lang="zh-CN" altLang="en-US" sz="2800" b="1" dirty="0">
                <a:solidFill>
                  <a:srgbClr val="9933FF"/>
                </a:solidFill>
                <a:latin typeface="宋体" panose="02010600030101010101" pitchFamily="2" charset="-122"/>
              </a:rPr>
              <a:t>。这样非常自然真切地表现了女子对丈夫的思念之情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（步骤三）</a:t>
            </a:r>
            <a:r>
              <a:rPr lang="zh-CN" altLang="en-US" sz="2800" b="1" dirty="0">
                <a:solidFill>
                  <a:srgbClr val="9933FF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9933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8" name="Rectangle 2"/>
          <p:cNvSpPr>
            <a:spLocks noGrp="1"/>
          </p:cNvSpPr>
          <p:nvPr>
            <p:ph idx="1"/>
          </p:nvPr>
        </p:nvSpPr>
        <p:spPr>
          <a:xfrm>
            <a:off x="-252412" y="0"/>
            <a:ext cx="9144000" cy="2362200"/>
          </a:xfrm>
        </p:spPr>
        <p:txBody>
          <a:bodyPr vert="horz" wrap="square" lIns="91440" tIns="45720" rIns="91440" bIns="45720" anchor="t"/>
          <a:p>
            <a:pPr algn="ctr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4000" dirty="0">
                <a:solidFill>
                  <a:srgbClr val="CC0000"/>
                </a:solidFill>
                <a:latin typeface="方正毡笔黑简体"/>
                <a:ea typeface="方正毡笔黑简体"/>
              </a:rPr>
              <a:t>寻隐者不遇　贾岛</a:t>
            </a:r>
            <a:endParaRPr lang="zh-CN" altLang="en-US" sz="4000" dirty="0">
              <a:solidFill>
                <a:srgbClr val="CC0000"/>
              </a:solidFill>
              <a:latin typeface="方正毡笔黑简体"/>
              <a:ea typeface="方正毡笔黑简体"/>
            </a:endParaRPr>
          </a:p>
          <a:p>
            <a:pPr algn="ctr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4000" dirty="0">
                <a:solidFill>
                  <a:srgbClr val="CC0000"/>
                </a:solidFill>
                <a:latin typeface="方正毡笔黑简体"/>
                <a:ea typeface="方正毡笔黑简体"/>
              </a:rPr>
              <a:t>松下问童子，言师采药去。</a:t>
            </a:r>
            <a:endParaRPr lang="zh-CN" altLang="en-US" sz="4000" dirty="0">
              <a:solidFill>
                <a:srgbClr val="CC0000"/>
              </a:solidFill>
              <a:latin typeface="方正毡笔黑简体"/>
              <a:ea typeface="方正毡笔黑简体"/>
            </a:endParaRPr>
          </a:p>
          <a:p>
            <a:pPr algn="ctr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4000" dirty="0">
                <a:solidFill>
                  <a:srgbClr val="CC0000"/>
                </a:solidFill>
                <a:latin typeface="方正毡笔黑简体"/>
                <a:ea typeface="方正毡笔黑简体"/>
              </a:rPr>
              <a:t>只在此山中，云深不知处。</a:t>
            </a:r>
            <a:endParaRPr lang="zh-CN" altLang="en-US" sz="4000" dirty="0">
              <a:solidFill>
                <a:srgbClr val="CC0000"/>
              </a:solidFill>
              <a:latin typeface="方正毡笔黑简体"/>
              <a:ea typeface="方正毡笔黑简体"/>
            </a:endParaRPr>
          </a:p>
        </p:txBody>
      </p:sp>
      <p:sp>
        <p:nvSpPr>
          <p:cNvPr id="188419" name="Rectangle 3"/>
          <p:cNvSpPr/>
          <p:nvPr/>
        </p:nvSpPr>
        <p:spPr>
          <a:xfrm>
            <a:off x="0" y="2454275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这首诗的语言有何特点？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8420" name="Rectangle 4"/>
          <p:cNvSpPr/>
          <p:nvPr/>
        </p:nvSpPr>
        <p:spPr>
          <a:xfrm>
            <a:off x="440690" y="3004820"/>
            <a:ext cx="8171815" cy="35375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pPr>
              <a:lnSpc>
                <a:spcPct val="16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华文中宋" panose="02010600040101010101" pitchFamily="2" charset="-122"/>
              </a:rPr>
              <a:t>　</a:t>
            </a: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　本诗语言清新自然、朴实无华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（步骤一）</a:t>
            </a: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 。这首小诗，无华丽的词藻，以平常用语入诗，不着一色，寓问于答，简炼 而自然，寓深沉于平淡之中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（步骤二）</a:t>
            </a: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。全诗景中寓情，表现了诗人对隐者钦慕而不遇的惆怅之情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（步骤三）</a:t>
            </a:r>
            <a:r>
              <a:rPr lang="zh-CN" altLang="en-US" sz="2800" b="1" dirty="0">
                <a:latin typeface="Arial" panose="020B0604020202020204" pitchFamily="34" charset="0"/>
                <a:ea typeface="华文中宋" panose="0201060004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charRg st="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8418">
                                            <p:txEl>
                                              <p:charRg st="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8418">
                                            <p:txEl>
                                              <p:charRg st="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8418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8418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8420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8420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4196" name="Text Box 4"/>
          <p:cNvSpPr txBox="1"/>
          <p:nvPr/>
        </p:nvSpPr>
        <p:spPr>
          <a:xfrm>
            <a:off x="325120" y="228600"/>
            <a:ext cx="8437880" cy="6492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长干曲四首（其一）    崔颢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君家何处住？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妾住在横塘。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停舟暂借问，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或恐是同乡。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zh-CN" altLang="en-US" sz="3200" b="1" dirty="0">
                <a:latin typeface="Arial" panose="020B0604020202020204" pitchFamily="34" charset="0"/>
              </a:rPr>
              <a:t>问：品评这首诗歌语言上的特色。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just"/>
            <a:endParaRPr lang="zh-CN" altLang="en-US" sz="3200" b="1" dirty="0">
              <a:solidFill>
                <a:srgbClr val="FF0000"/>
              </a:solidFill>
              <a:latin typeface="仿宋_GB2312"/>
              <a:ea typeface="仿宋_GB2312"/>
            </a:endParaRPr>
          </a:p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这首诗歌的的语言朴素自然，明快清新，有如民歌。</a:t>
            </a:r>
            <a:r>
              <a:rPr lang="zh-CN" altLang="en-US" sz="3200" b="1" dirty="0">
                <a:solidFill>
                  <a:srgbClr val="FF00FF"/>
                </a:solidFill>
                <a:latin typeface="仿宋_GB2312"/>
                <a:ea typeface="仿宋_GB2312"/>
              </a:rPr>
              <a:t> </a:t>
            </a:r>
            <a:r>
              <a:rPr lang="en-US" altLang="zh-CN" sz="3200" b="1" dirty="0">
                <a:solidFill>
                  <a:srgbClr val="FF00FF"/>
                </a:solidFill>
                <a:latin typeface="仿宋_GB2312"/>
                <a:ea typeface="仿宋_GB2312"/>
              </a:rPr>
              <a:t>(</a:t>
            </a:r>
            <a:r>
              <a:rPr lang="zh-CN" altLang="en-US" sz="3200" b="1" dirty="0">
                <a:solidFill>
                  <a:srgbClr val="FF00FF"/>
                </a:solidFill>
                <a:latin typeface="仿宋_GB2312"/>
                <a:ea typeface="仿宋_GB2312"/>
              </a:rPr>
              <a:t>步骤一</a:t>
            </a:r>
            <a:r>
              <a:rPr lang="en-US" altLang="zh-CN" sz="3200" b="1" dirty="0">
                <a:solidFill>
                  <a:srgbClr val="FF00FF"/>
                </a:solidFill>
                <a:latin typeface="仿宋_GB2312"/>
                <a:ea typeface="仿宋_GB231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采用朴素的口头语言，不加雕琢。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仿宋_GB231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何处住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仿宋_GB231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仿宋_GB231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在横塘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仿宋_GB231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，通过自问自答的对话形式，用女子自报家门的急切程度， </a:t>
            </a:r>
            <a:r>
              <a:rPr lang="en-US" altLang="zh-CN" sz="3200" b="1" dirty="0">
                <a:solidFill>
                  <a:srgbClr val="FF00FF"/>
                </a:solidFill>
                <a:latin typeface="仿宋_GB2312"/>
                <a:ea typeface="仿宋_GB2312"/>
              </a:rPr>
              <a:t>(</a:t>
            </a:r>
            <a:r>
              <a:rPr lang="zh-CN" altLang="en-US" sz="3200" b="1" dirty="0">
                <a:solidFill>
                  <a:srgbClr val="FF00FF"/>
                </a:solidFill>
                <a:latin typeface="仿宋_GB2312"/>
                <a:ea typeface="仿宋_GB2312"/>
              </a:rPr>
              <a:t>步骤二</a:t>
            </a:r>
            <a:r>
              <a:rPr lang="en-US" altLang="zh-CN" sz="3200" b="1" dirty="0">
                <a:solidFill>
                  <a:srgbClr val="FF00FF"/>
                </a:solidFill>
                <a:latin typeface="仿宋_GB2312"/>
                <a:ea typeface="仿宋_GB231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仿宋_GB2312"/>
                <a:ea typeface="仿宋_GB2312"/>
              </a:rPr>
              <a:t>传达了一个素朴真率的船家女形象。 </a:t>
            </a:r>
            <a:r>
              <a:rPr lang="en-US" altLang="zh-CN" sz="3200" b="1" dirty="0">
                <a:solidFill>
                  <a:srgbClr val="FF00FF"/>
                </a:solidFill>
                <a:latin typeface="仿宋_GB2312"/>
                <a:ea typeface="仿宋_GB2312"/>
              </a:rPr>
              <a:t>(</a:t>
            </a:r>
            <a:r>
              <a:rPr lang="zh-CN" altLang="en-US" sz="3200" b="1" dirty="0">
                <a:solidFill>
                  <a:srgbClr val="FF00FF"/>
                </a:solidFill>
                <a:latin typeface="仿宋_GB2312"/>
                <a:ea typeface="仿宋_GB2312"/>
              </a:rPr>
              <a:t>步骤三</a:t>
            </a:r>
            <a:r>
              <a:rPr lang="en-US" altLang="zh-CN" sz="3200" b="1" dirty="0">
                <a:solidFill>
                  <a:srgbClr val="FF00FF"/>
                </a:solidFill>
                <a:latin typeface="仿宋_GB2312"/>
                <a:ea typeface="仿宋_GB2312"/>
              </a:rPr>
              <a:t>)</a:t>
            </a:r>
            <a:endParaRPr lang="en-US" altLang="zh-CN" sz="3200" b="1" dirty="0">
              <a:solidFill>
                <a:srgbClr val="FF00FF"/>
              </a:solidFill>
              <a:latin typeface="仿宋_GB2312"/>
              <a:ea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19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19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196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196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4196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4196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4196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4196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4196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4196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>
                                            <p:txEl>
                                              <p:charRg st="61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 Box 4"/>
          <p:cNvSpPr txBox="1"/>
          <p:nvPr/>
        </p:nvSpPr>
        <p:spPr>
          <a:xfrm>
            <a:off x="228600" y="381000"/>
            <a:ext cx="868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87043" name="Text Box 5"/>
          <p:cNvSpPr txBox="1"/>
          <p:nvPr/>
        </p:nvSpPr>
        <p:spPr>
          <a:xfrm>
            <a:off x="304800" y="381000"/>
            <a:ext cx="861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、从体裁看：诗词有所区别，即诗庄词媚曲谐</a:t>
            </a:r>
            <a:r>
              <a:rPr lang="zh-CN" altLang="en-US" sz="3200" b="1" dirty="0">
                <a:latin typeface="Arial" panose="020B0604020202020204" pitchFamily="34" charset="0"/>
              </a:rPr>
              <a:t>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107950" y="1270000"/>
            <a:ext cx="8928100" cy="489426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古人云：“诗庄词媚曲谐。”庄者，庄严也；媚者，婉媚也；谐者，诙谐（幽默）也。这是说诗、词、曲有着不同的风格。大体而言，确实如此。因为诗多用于应制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（奉皇帝命写作）</a:t>
            </a:r>
            <a:r>
              <a:rPr kumimoji="0" 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，而应制，则非庄不可；词，多写闺中韵事，而闺中韵事，则适于媚；曲，更接近民歌，宜于用诙谐的手法来表现。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但诗、词、曲皆各有多种功能，风格自然并非仅为一种。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“诗庄词媚”是对诗词总体特征的一种概括，这首先表现在诗词的题材内容上，诗多表达政治主题，以国家兴亡、民生疾苦、胸怀抱负、宦海沉浮为主，词多写男欢女爱、相思离别。其次体现在诗词的风格上，即使同样的题材，在诗词中也会呈现不同的风格。如怀古题材的诗多沉郁苍凉，而词却往往在历史沧桑中插入艳情。再次体现在诗词的语言上，词的语言相比于诗显得更精美典雅、轻灵细巧、纤柔香艳。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Text Box 4"/>
          <p:cNvSpPr txBox="1"/>
          <p:nvPr/>
        </p:nvSpPr>
        <p:spPr>
          <a:xfrm>
            <a:off x="152400" y="304800"/>
            <a:ext cx="8763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、从诗风渊源角度看：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     浪漫主义</a:t>
            </a:r>
            <a:r>
              <a:rPr lang="zh-CN" altLang="en-US" sz="3200" b="1" dirty="0">
                <a:latin typeface="Arial" panose="020B0604020202020204" pitchFamily="34" charset="0"/>
              </a:rPr>
              <a:t>和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现实主义</a:t>
            </a:r>
            <a:r>
              <a:rPr lang="zh-CN" altLang="en-US" sz="3200" b="1" dirty="0">
                <a:latin typeface="Arial" panose="020B0604020202020204" pitchFamily="34" charset="0"/>
              </a:rPr>
              <a:t>两大诗歌流派的语言风格有所不同。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8067" name="Text Box 5"/>
          <p:cNvSpPr txBox="1"/>
          <p:nvPr/>
        </p:nvSpPr>
        <p:spPr>
          <a:xfrm>
            <a:off x="323850" y="2060575"/>
            <a:ext cx="85344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    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浪漫主义的代表诗人有屈原、李白等。浪漫主义善于抒发对理想世界的热烈追求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常用夸张手法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语言热情奔放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想象瑰丽神奇。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现实主义的全表诗人有杜甫、白居易等。现实主义侧重如实地反映现实生活，客观性较强。注重按照生活本来的样子精确细腻地描写想象。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68" name="矩形 3"/>
          <p:cNvSpPr/>
          <p:nvPr/>
        </p:nvSpPr>
        <p:spPr>
          <a:xfrm>
            <a:off x="468313" y="4508500"/>
            <a:ext cx="74882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豪放派</a:t>
            </a:r>
            <a:r>
              <a:rPr lang="zh-CN" altLang="en-US" sz="3200" b="1" dirty="0">
                <a:latin typeface="Arial" panose="020B0604020202020204" pitchFamily="34" charset="0"/>
              </a:rPr>
              <a:t>与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婉约派</a:t>
            </a:r>
            <a:r>
              <a:rPr lang="zh-CN" altLang="en-US" sz="3200" b="1" dirty="0">
                <a:latin typeface="Arial" panose="020B0604020202020204" pitchFamily="34" charset="0"/>
              </a:rPr>
              <a:t>两大词派有所区别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豪放派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气势豪放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意境雄浑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婉约派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语言清丽含蓄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抒情婉转缠绵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2"/>
          <p:cNvSpPr>
            <a:spLocks noGrp="1"/>
          </p:cNvSpPr>
          <p:nvPr>
            <p:ph type="body"/>
          </p:nvPr>
        </p:nvSpPr>
        <p:spPr>
          <a:xfrm>
            <a:off x="603250" y="1557338"/>
            <a:ext cx="8540750" cy="4194175"/>
          </a:xfrm>
        </p:spPr>
        <p:txBody>
          <a:bodyPr vert="horz" wrap="square" lIns="91440" tIns="45720" rIns="91440" bIns="45720" anchor="t"/>
          <a:p>
            <a:r>
              <a:rPr lang="zh-CN" altLang="en-US" b="1" dirty="0"/>
              <a:t>宫廷诗</a:t>
            </a:r>
            <a:r>
              <a:rPr lang="en-US" altLang="zh-CN" b="1" dirty="0"/>
              <a:t>:</a:t>
            </a:r>
            <a:r>
              <a:rPr lang="zh-CN" altLang="en-US" b="1" dirty="0"/>
              <a:t>缠绵宛转        田园诗</a:t>
            </a:r>
            <a:r>
              <a:rPr lang="en-US" altLang="zh-CN" b="1" dirty="0"/>
              <a:t>:</a:t>
            </a:r>
            <a:r>
              <a:rPr lang="zh-CN" altLang="en-US" b="1" dirty="0"/>
              <a:t>恬淡宁谧</a:t>
            </a:r>
            <a:endParaRPr lang="zh-CN" altLang="en-US" b="1" dirty="0"/>
          </a:p>
          <a:p>
            <a:r>
              <a:rPr lang="zh-CN" altLang="en-US" b="1" dirty="0"/>
              <a:t>山水诗</a:t>
            </a:r>
            <a:r>
              <a:rPr lang="en-US" altLang="zh-CN" b="1" dirty="0"/>
              <a:t>:</a:t>
            </a:r>
            <a:r>
              <a:rPr lang="zh-CN" altLang="en-US" b="1" dirty="0"/>
              <a:t>清新优美        边塞诗</a:t>
            </a:r>
            <a:r>
              <a:rPr lang="en-US" altLang="zh-CN" b="1" dirty="0"/>
              <a:t>:</a:t>
            </a:r>
            <a:r>
              <a:rPr lang="zh-CN" altLang="en-US" b="1" dirty="0"/>
              <a:t>悲凉慷慨 </a:t>
            </a:r>
            <a:endParaRPr lang="zh-CN" altLang="en-US" b="1" dirty="0"/>
          </a:p>
          <a:p>
            <a:r>
              <a:rPr lang="zh-CN" altLang="en-US" b="1" dirty="0"/>
              <a:t>讽喻诗</a:t>
            </a:r>
            <a:r>
              <a:rPr lang="en-US" altLang="zh-CN" b="1" dirty="0"/>
              <a:t>:</a:t>
            </a:r>
            <a:r>
              <a:rPr lang="zh-CN" altLang="en-US" b="1" dirty="0"/>
              <a:t>沉郁激愤        咏史诗</a:t>
            </a:r>
            <a:r>
              <a:rPr lang="en-US" altLang="zh-CN" b="1" dirty="0"/>
              <a:t>:</a:t>
            </a:r>
            <a:r>
              <a:rPr lang="zh-CN" altLang="en-US" b="1" dirty="0"/>
              <a:t>雄浑壮阔</a:t>
            </a:r>
            <a:endParaRPr lang="zh-CN" altLang="en-US" b="1" dirty="0"/>
          </a:p>
          <a:p>
            <a:r>
              <a:rPr lang="zh-CN" altLang="en-US" b="1" dirty="0"/>
              <a:t>怀古诗</a:t>
            </a:r>
            <a:r>
              <a:rPr lang="en-US" altLang="zh-CN" b="1" dirty="0"/>
              <a:t>:</a:t>
            </a:r>
            <a:r>
              <a:rPr lang="zh-CN" altLang="en-US" b="1" dirty="0"/>
              <a:t>幽深绵长       送别诗：意蕴深远</a:t>
            </a:r>
            <a:endParaRPr lang="zh-CN" altLang="en-US" b="1" dirty="0"/>
          </a:p>
          <a:p>
            <a:endParaRPr lang="en-US" altLang="zh-CN" b="1" dirty="0"/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0" y="260350"/>
            <a:ext cx="8540750" cy="1143000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0" cap="none" spc="0" normalizeH="0" baseline="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4400" kern="0" cap="none" spc="0" normalizeH="0" baseline="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、不同诗类</a:t>
            </a:r>
            <a:r>
              <a:rPr kumimoji="0" lang="en-US" altLang="zh-CN" sz="4400" kern="0" cap="none" spc="0" normalizeH="0" baseline="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400" kern="0" cap="none" spc="0" normalizeH="0" baseline="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题材</a:t>
            </a:r>
            <a:r>
              <a:rPr kumimoji="0" lang="en-US" altLang="zh-CN" sz="4400" kern="0" cap="none" spc="0" normalizeH="0" baseline="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)</a:t>
            </a:r>
            <a:r>
              <a:rPr kumimoji="0" lang="zh-CN" altLang="en-US" sz="4400" kern="0" cap="none" spc="0" normalizeH="0" baseline="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的语言特色</a:t>
            </a:r>
            <a:endParaRPr kumimoji="0" lang="zh-CN" altLang="en-US" sz="4400" kern="0" cap="none" spc="0" normalizeH="0" baseline="0" noProof="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Text Box 3"/>
          <p:cNvSpPr txBox="1"/>
          <p:nvPr/>
        </p:nvSpPr>
        <p:spPr>
          <a:xfrm>
            <a:off x="323850" y="1052513"/>
            <a:ext cx="8820150" cy="438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陶渊明的朴素自然        杜甫的沉郁顿挫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白居易的通俗易懂        李白的豪迈飘逸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王昌龄的雄健高昂        杜牧的清健俊爽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李商隐的朦胧隐晦        王维的清新自然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温庭筠的绮丽香艳        高适的悲壮苍凉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陆游的慷慨激昂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李清照：清新自然（早期）、哀婉悲凉（后期）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0115" name="AutoShape 4">
            <a:hlinkClick r:id="" action="ppaction://noaction"/>
          </p:cNvPr>
          <p:cNvSpPr/>
          <p:nvPr/>
        </p:nvSpPr>
        <p:spPr>
          <a:xfrm>
            <a:off x="8001000" y="6172200"/>
            <a:ext cx="381000" cy="228600"/>
          </a:xfrm>
          <a:prstGeom prst="left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6" name="Text Box 6"/>
          <p:cNvSpPr txBox="1"/>
          <p:nvPr/>
        </p:nvSpPr>
        <p:spPr>
          <a:xfrm>
            <a:off x="228600" y="5486400"/>
            <a:ext cx="8763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仿宋_GB2312"/>
              </a:rPr>
              <a:t>诗人的语言风格是相对稳定的，但是并不等于说一成不变，有进为了特定的表达需要，诗风会陡然一转。如李清照面渡前后的词风变化。前期清新温婉秀丽、后期寂寞悲凉。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仿宋_GB2312"/>
            </a:endParaRPr>
          </a:p>
        </p:txBody>
      </p:sp>
      <p:sp>
        <p:nvSpPr>
          <p:cNvPr id="90117" name="Text Box 4"/>
          <p:cNvSpPr txBox="1"/>
          <p:nvPr/>
        </p:nvSpPr>
        <p:spPr>
          <a:xfrm>
            <a:off x="179388" y="228600"/>
            <a:ext cx="8659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、从诗人个性角度看：不同诗人语言风格不同。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charRg st="2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charRg st="49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7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charRg st="7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97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charRg st="97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21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charRg st="121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3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363">
                                            <p:txEl>
                                              <p:charRg st="131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179388" y="260350"/>
            <a:ext cx="8820150" cy="64623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CC"/>
                </a:solidFill>
                <a:latin typeface="楷体_GB2312" pitchFamily="49" charset="-122"/>
              </a:rPr>
              <a:t>提问方式：</a:t>
            </a:r>
            <a:endParaRPr lang="zh-CN" altLang="en-US" sz="3600" dirty="0">
              <a:solidFill>
                <a:srgbClr val="6600CC"/>
              </a:solidFill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3600">
                <a:latin typeface="楷体_GB2312" pitchFamily="49" charset="-122"/>
              </a:rPr>
              <a:t>1.</a:t>
            </a:r>
            <a:r>
              <a:rPr lang="zh-CN" altLang="en-US" sz="3600" dirty="0">
                <a:latin typeface="楷体_GB2312" pitchFamily="49" charset="-122"/>
              </a:rPr>
              <a:t>一般认为顾炎武的</a:t>
            </a:r>
            <a:r>
              <a:rPr lang="zh-CN" altLang="en-US" sz="3600" dirty="0">
                <a:solidFill>
                  <a:schemeClr val="tx2"/>
                </a:solidFill>
                <a:latin typeface="楷体_GB2312" pitchFamily="49" charset="-122"/>
              </a:rPr>
              <a:t>诗风接近杜甫</a:t>
            </a:r>
            <a:r>
              <a:rPr lang="zh-CN" altLang="en-US" sz="3600" dirty="0">
                <a:latin typeface="楷体_GB2312" pitchFamily="49" charset="-122"/>
              </a:rPr>
              <a:t>。请指出顾炎武</a:t>
            </a:r>
            <a:r>
              <a:rPr lang="zh-CN" altLang="en-US" sz="3600" dirty="0">
                <a:solidFill>
                  <a:schemeClr val="tx2"/>
                </a:solidFill>
                <a:latin typeface="楷体_GB2312" pitchFamily="49" charset="-122"/>
              </a:rPr>
              <a:t>这首诗的风格特征</a:t>
            </a:r>
            <a:r>
              <a:rPr lang="zh-CN" altLang="en-US" sz="3600" dirty="0">
                <a:latin typeface="楷体_GB2312" pitchFamily="49" charset="-122"/>
              </a:rPr>
              <a:t>，并作简要分析。</a:t>
            </a:r>
            <a:endParaRPr lang="zh-CN" altLang="en-US" sz="3600" dirty="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3600">
                <a:latin typeface="楷体_GB2312" pitchFamily="49" charset="-122"/>
              </a:rPr>
              <a:t>2.</a:t>
            </a:r>
            <a:r>
              <a:rPr lang="zh-CN" altLang="en-US" sz="3600" dirty="0">
                <a:latin typeface="楷体_GB2312" pitchFamily="49" charset="-122"/>
              </a:rPr>
              <a:t>宋人王灼</a:t>
            </a:r>
            <a:r>
              <a:rPr lang="en-US" altLang="x-none" sz="3600">
                <a:latin typeface="楷体_GB2312" pitchFamily="49" charset="-122"/>
              </a:rPr>
              <a:t>《</a:t>
            </a:r>
            <a:r>
              <a:rPr lang="zh-CN" altLang="en-US" sz="3600" dirty="0">
                <a:latin typeface="楷体_GB2312" pitchFamily="49" charset="-122"/>
              </a:rPr>
              <a:t>碧鸡漫志</a:t>
            </a:r>
            <a:r>
              <a:rPr lang="en-US" altLang="x-none" sz="3600">
                <a:latin typeface="楷体_GB2312" pitchFamily="49" charset="-122"/>
              </a:rPr>
              <a:t>》</a:t>
            </a:r>
            <a:r>
              <a:rPr lang="zh-CN" altLang="en-US" sz="3600" dirty="0">
                <a:latin typeface="楷体_GB2312" pitchFamily="49" charset="-122"/>
              </a:rPr>
              <a:t>评王观词是</a:t>
            </a:r>
            <a:r>
              <a:rPr lang="zh-CN" altLang="en-US" sz="3600" dirty="0">
                <a:latin typeface="Arial" panose="020B0604020202020204" pitchFamily="34" charset="0"/>
              </a:rPr>
              <a:t>“</a:t>
            </a:r>
            <a:r>
              <a:rPr lang="zh-CN" altLang="en-US" sz="3600" dirty="0">
                <a:latin typeface="楷体_GB2312" pitchFamily="49" charset="-122"/>
              </a:rPr>
              <a:t>新丽处与轻狂处皆足惊人</a:t>
            </a:r>
            <a:r>
              <a:rPr lang="zh-CN" altLang="en-US" sz="3600" dirty="0">
                <a:latin typeface="Arial" panose="020B0604020202020204" pitchFamily="34" charset="0"/>
              </a:rPr>
              <a:t>”</a:t>
            </a:r>
            <a:r>
              <a:rPr lang="zh-CN" altLang="en-US" sz="3600" dirty="0">
                <a:latin typeface="楷体_GB2312" pitchFamily="49" charset="-122"/>
              </a:rPr>
              <a:t>。这首词</a:t>
            </a:r>
            <a:r>
              <a:rPr lang="zh-CN" altLang="en-US" sz="3600" dirty="0">
                <a:latin typeface="Arial" panose="020B0604020202020204" pitchFamily="34" charset="0"/>
              </a:rPr>
              <a:t>“</a:t>
            </a:r>
            <a:r>
              <a:rPr lang="zh-CN" altLang="en-US" sz="3600" dirty="0">
                <a:solidFill>
                  <a:schemeClr val="tx2"/>
                </a:solidFill>
                <a:latin typeface="楷体_GB2312" pitchFamily="49" charset="-122"/>
              </a:rPr>
              <a:t>新丽</a:t>
            </a:r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dirty="0">
                <a:solidFill>
                  <a:schemeClr val="tx2"/>
                </a:solidFill>
                <a:latin typeface="楷体_GB2312" pitchFamily="49" charset="-122"/>
              </a:rPr>
              <a:t>的特点主要表现在哪些方面</a:t>
            </a:r>
            <a:r>
              <a:rPr lang="zh-CN" altLang="en-US" sz="3600" dirty="0">
                <a:latin typeface="楷体_GB2312" pitchFamily="49" charset="-122"/>
              </a:rPr>
              <a:t>？请作简要分析。  </a:t>
            </a:r>
            <a:endParaRPr lang="zh-CN" altLang="en-US" sz="3600" dirty="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sz="3600">
                <a:latin typeface="楷体_GB2312" pitchFamily="49" charset="-122"/>
              </a:rPr>
              <a:t>3</a:t>
            </a:r>
            <a:r>
              <a:rPr lang="zh-CN" altLang="en-US" sz="3600" dirty="0">
                <a:latin typeface="楷体_GB2312" pitchFamily="49" charset="-122"/>
              </a:rPr>
              <a:t>、请简要赏析这三篇作品的表现手法及</a:t>
            </a:r>
            <a:r>
              <a:rPr lang="zh-CN" altLang="en-US" sz="3600" dirty="0">
                <a:solidFill>
                  <a:schemeClr val="tx2"/>
                </a:solidFill>
                <a:latin typeface="楷体_GB2312" pitchFamily="49" charset="-122"/>
              </a:rPr>
              <a:t>语言特色</a:t>
            </a:r>
            <a:r>
              <a:rPr lang="zh-CN" altLang="en-US" sz="3600" dirty="0">
                <a:latin typeface="楷体_GB2312" pitchFamily="49" charset="-122"/>
              </a:rPr>
              <a:t>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3600" dirty="0">
              <a:latin typeface="楷体_GB2312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0" y="459105"/>
            <a:ext cx="9144000" cy="28352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</a:rPr>
              <a:t>提问方式</a:t>
            </a:r>
            <a:r>
              <a:rPr lang="zh-CN" altLang="en-US" sz="4000" dirty="0">
                <a:latin typeface="楷体_GB2312" pitchFamily="49" charset="-122"/>
              </a:rPr>
              <a:t>：这首诗在</a:t>
            </a:r>
            <a:r>
              <a:rPr lang="zh-CN" altLang="en-US" sz="4000" dirty="0">
                <a:solidFill>
                  <a:schemeClr val="tx2"/>
                </a:solidFill>
                <a:latin typeface="楷体_GB2312" pitchFamily="49" charset="-122"/>
              </a:rPr>
              <a:t>语言</a:t>
            </a:r>
            <a:r>
              <a:rPr lang="zh-CN" altLang="en-US" sz="4000" dirty="0">
                <a:latin typeface="楷体_GB2312" pitchFamily="49" charset="-122"/>
              </a:rPr>
              <a:t>上有何</a:t>
            </a:r>
            <a:r>
              <a:rPr lang="zh-CN" altLang="en-US" sz="4000" dirty="0">
                <a:solidFill>
                  <a:schemeClr val="tx2"/>
                </a:solidFill>
                <a:latin typeface="楷体_GB2312" pitchFamily="49" charset="-122"/>
              </a:rPr>
              <a:t>特色</a:t>
            </a:r>
            <a:r>
              <a:rPr lang="zh-CN" altLang="en-US" sz="4000" dirty="0">
                <a:latin typeface="楷体_GB2312" pitchFamily="49" charset="-122"/>
              </a:rPr>
              <a:t>？</a:t>
            </a:r>
            <a:endParaRPr lang="zh-CN" altLang="en-US" sz="4000" dirty="0">
              <a:latin typeface="楷体_GB2312" pitchFamily="49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</a:rPr>
              <a:t>提问变体</a:t>
            </a:r>
            <a:r>
              <a:rPr lang="zh-CN" altLang="en-US" sz="4000" dirty="0">
                <a:latin typeface="楷体_GB2312" pitchFamily="49" charset="-122"/>
              </a:rPr>
              <a:t>：请分析这首诗的</a:t>
            </a:r>
            <a:r>
              <a:rPr lang="zh-CN" altLang="en-US" sz="4000" dirty="0">
                <a:solidFill>
                  <a:schemeClr val="tx2"/>
                </a:solidFill>
                <a:latin typeface="楷体_GB2312" pitchFamily="49" charset="-122"/>
              </a:rPr>
              <a:t>语言风格</a:t>
            </a:r>
            <a:r>
              <a:rPr lang="zh-CN" altLang="en-US" sz="4000" dirty="0">
                <a:latin typeface="楷体_GB2312" pitchFamily="49" charset="-122"/>
              </a:rPr>
              <a:t>。</a:t>
            </a:r>
            <a:endParaRPr lang="zh-CN" altLang="en-US" sz="4000" dirty="0">
              <a:latin typeface="楷体_GB2312" pitchFamily="49" charset="-122"/>
            </a:endParaRPr>
          </a:p>
          <a:p>
            <a:r>
              <a:rPr lang="zh-CN" altLang="en-US" sz="4000" dirty="0">
                <a:latin typeface="楷体_GB2312" pitchFamily="49" charset="-122"/>
              </a:rPr>
              <a:t>          谈谈此诗的</a:t>
            </a:r>
            <a:r>
              <a:rPr lang="zh-CN" altLang="en-US" sz="4000" dirty="0">
                <a:solidFill>
                  <a:schemeClr val="tx2"/>
                </a:solidFill>
                <a:latin typeface="楷体_GB2312" pitchFamily="49" charset="-122"/>
              </a:rPr>
              <a:t>语言艺术</a:t>
            </a:r>
            <a:r>
              <a:rPr lang="zh-CN" altLang="en-US" sz="4000" dirty="0">
                <a:latin typeface="楷体_GB2312" pitchFamily="49" charset="-122"/>
              </a:rPr>
              <a:t>。</a:t>
            </a:r>
            <a:endParaRPr lang="zh-CN" altLang="en-US" sz="4000" dirty="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latin typeface="楷体_GB2312" pitchFamily="49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0" y="3099435"/>
            <a:ext cx="9144000" cy="3143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解答分析</a:t>
            </a:r>
            <a:r>
              <a:rPr lang="zh-CN" altLang="en-US" sz="4400" dirty="0">
                <a:latin typeface="Arial" panose="020B0604020202020204" pitchFamily="34" charset="0"/>
              </a:rPr>
              <a:t>：</a:t>
            </a:r>
            <a:r>
              <a:rPr lang="zh-CN" altLang="en-US" sz="4400" dirty="0">
                <a:solidFill>
                  <a:srgbClr val="6600CC"/>
                </a:solidFill>
                <a:latin typeface="Arial" panose="020B0604020202020204" pitchFamily="34" charset="0"/>
              </a:rPr>
              <a:t>这种题型不是要求揣摩个别字词运用的巧妙，而是</a:t>
            </a:r>
            <a:r>
              <a:rPr lang="zh-CN" altLang="en-US" sz="4400" dirty="0">
                <a:solidFill>
                  <a:schemeClr val="tx2"/>
                </a:solidFill>
                <a:latin typeface="Arial" panose="020B0604020202020204" pitchFamily="34" charset="0"/>
              </a:rPr>
              <a:t>要品味整首诗表现出来的语言风格</a:t>
            </a:r>
            <a:r>
              <a:rPr lang="zh-CN" altLang="en-US" sz="4400" dirty="0">
                <a:solidFill>
                  <a:srgbClr val="6600CC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4400" dirty="0">
                <a:solidFill>
                  <a:srgbClr val="6600CC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　</a:t>
            </a:r>
            <a:endParaRPr lang="zh-CN" altLang="en-US" sz="4400" dirty="0">
              <a:solidFill>
                <a:srgbClr val="6600CC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5603</Words>
  <Application>WPS 演示</Application>
  <PresentationFormat>宽屏</PresentationFormat>
  <Paragraphs>290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63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楷体_GB2312</vt:lpstr>
      <vt:lpstr>Wingdings 2</vt:lpstr>
      <vt:lpstr>Wingdings</vt:lpstr>
      <vt:lpstr>新宋体</vt:lpstr>
      <vt:lpstr>华文琥珀</vt:lpstr>
      <vt:lpstr>黑体</vt:lpstr>
      <vt:lpstr>Times New Roman</vt:lpstr>
      <vt:lpstr>仿宋_GB2312</vt:lpstr>
      <vt:lpstr>仿宋</vt:lpstr>
      <vt:lpstr>隶书</vt:lpstr>
      <vt:lpstr>华文中宋</vt:lpstr>
      <vt:lpstr>华文隶书</vt:lpstr>
      <vt:lpstr>华文行楷</vt:lpstr>
      <vt:lpstr>方正书宋_GBK</vt:lpstr>
      <vt:lpstr>华文新魏</vt:lpstr>
      <vt:lpstr>方正毡笔黑简体</vt:lpstr>
      <vt:lpstr>吉祥如意</vt:lpstr>
      <vt:lpstr>默认设计模板</vt:lpstr>
      <vt:lpstr>PowerPoint 演示文稿</vt:lpstr>
      <vt:lpstr>【学习目标】 </vt:lpstr>
      <vt:lpstr>解题角度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山居秋暝 王维 </vt:lpstr>
      <vt:lpstr>近试上张水部   朱庆馀</vt:lpstr>
      <vt:lpstr>饮酒    陶渊明</vt:lpstr>
      <vt:lpstr>锦瑟    李商隐  </vt:lpstr>
      <vt:lpstr>登高   杜甫</vt:lpstr>
      <vt:lpstr>PowerPoint 演示文稿</vt:lpstr>
      <vt:lpstr>PowerPoint 演示文稿</vt:lpstr>
      <vt:lpstr>答题思路与技巧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2017-12-14T04:27:56Z</dcterms:created>
  <dcterms:modified xsi:type="dcterms:W3CDTF">2017-12-14T05:13:21Z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