
<file path=[Content_Types].xml><?xml version="1.0" encoding="utf-8"?>
<Types xmlns="http://schemas.openxmlformats.org/package/2006/content-types">
  <Default Extension="wav" ContentType="audio/x-wav"/>
  <Default Extension="jpeg" ContentType="image/jpeg"/>
  <Default Extension="gif" ContentType="image/gif"/>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455" r:id="rId3"/>
    <p:sldId id="456" r:id="rId4"/>
    <p:sldId id="259" r:id="rId5"/>
    <p:sldId id="400" r:id="rId7"/>
    <p:sldId id="419" r:id="rId8"/>
    <p:sldId id="407" r:id="rId9"/>
    <p:sldId id="408" r:id="rId10"/>
    <p:sldId id="268" r:id="rId11"/>
    <p:sldId id="404" r:id="rId12"/>
    <p:sldId id="402" r:id="rId13"/>
    <p:sldId id="373" r:id="rId14"/>
    <p:sldId id="399" r:id="rId15"/>
    <p:sldId id="316" r:id="rId16"/>
    <p:sldId id="296" r:id="rId17"/>
    <p:sldId id="297" r:id="rId18"/>
    <p:sldId id="298" r:id="rId19"/>
    <p:sldId id="370" r:id="rId20"/>
    <p:sldId id="299" r:id="rId21"/>
    <p:sldId id="300" r:id="rId22"/>
    <p:sldId id="301" r:id="rId23"/>
    <p:sldId id="409" r:id="rId24"/>
    <p:sldId id="410" r:id="rId25"/>
    <p:sldId id="411" r:id="rId26"/>
    <p:sldId id="372" r:id="rId27"/>
    <p:sldId id="380" r:id="rId28"/>
    <p:sldId id="302" r:id="rId29"/>
    <p:sldId id="303" r:id="rId30"/>
    <p:sldId id="304" r:id="rId31"/>
    <p:sldId id="305" r:id="rId32"/>
    <p:sldId id="377" r:id="rId33"/>
    <p:sldId id="403" r:id="rId34"/>
    <p:sldId id="412" r:id="rId35"/>
    <p:sldId id="413" r:id="rId36"/>
    <p:sldId id="382" r:id="rId37"/>
    <p:sldId id="418" r:id="rId38"/>
    <p:sldId id="414" r:id="rId39"/>
    <p:sldId id="415" r:id="rId40"/>
    <p:sldId id="416" r:id="rId41"/>
    <p:sldId id="494" r:id="rId42"/>
    <p:sldId id="417" r:id="rId43"/>
  </p:sldIdLst>
  <p:sldSz cx="9144000" cy="6858000" type="screen4x3"/>
  <p:notesSz cx="6858000" cy="9144000"/>
  <p:defaultTextStyle>
    <a:defPPr>
      <a:defRPr lang="zh-CN"/>
    </a:defPPr>
    <a:lvl1pPr algn="l" rtl="0" fontAlgn="base">
      <a:spcBef>
        <a:spcPct val="0"/>
      </a:spcBef>
      <a:spcAft>
        <a:spcPct val="0"/>
      </a:spcAft>
      <a:buFont typeface="Arial" panose="020B0604020202020204" pitchFamily="34" charset="0"/>
      <a:defRPr sz="24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24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24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24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24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2521DD"/>
    <a:srgbClr val="2747BE"/>
    <a:srgbClr val="FF00FF"/>
    <a:srgbClr val="CC00FF"/>
    <a:srgbClr val="FFFF00"/>
    <a:srgbClr val="660033"/>
    <a:srgbClr val="99FF99"/>
    <a:srgbClr val="9900CC"/>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7" autoAdjust="0"/>
    <p:restoredTop sz="94581" autoAdjust="0"/>
  </p:normalViewPr>
  <p:slideViewPr>
    <p:cSldViewPr>
      <p:cViewPr>
        <p:scale>
          <a:sx n="100" d="100"/>
          <a:sy n="100" d="100"/>
        </p:scale>
        <p:origin x="-288" y="-264"/>
      </p:cViewPr>
      <p:guideLst>
        <p:guide orient="horz" pos="2160"/>
        <p:guide pos="285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4950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buFontTx/>
              <a:buNone/>
              <a:defRPr kumimoji="1" sz="1200" smtClean="0"/>
            </a:lvl1pPr>
          </a:lstStyle>
          <a:p>
            <a:pPr>
              <a:defRPr/>
            </a:pPr>
            <a:endParaRPr lang="en-US" altLang="zh-CN"/>
          </a:p>
        </p:txBody>
      </p:sp>
      <p:sp>
        <p:nvSpPr>
          <p:cNvPr id="14950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buFontTx/>
              <a:buNone/>
              <a:defRPr kumimoji="1" sz="1200" smtClean="0"/>
            </a:lvl1pPr>
          </a:lstStyle>
          <a:p>
            <a:pPr>
              <a:defRPr/>
            </a:pPr>
            <a:endParaRPr lang="en-US" altLang="zh-CN"/>
          </a:p>
        </p:txBody>
      </p:sp>
      <p:sp>
        <p:nvSpPr>
          <p:cNvPr id="12292" name="Rectangle 4"/>
          <p:cNvSpPr>
            <a:spLocks noRot="1" noChangeArrowheads="1" noTextEdit="1"/>
          </p:cNvSpPr>
          <p:nvPr>
            <p:ph type="sldImg" idx="4294967295"/>
          </p:nvPr>
        </p:nvSpPr>
        <p:spPr bwMode="auto">
          <a:xfrm>
            <a:off x="1143000" y="685800"/>
            <a:ext cx="4572000" cy="342900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950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14951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buFontTx/>
              <a:buNone/>
              <a:defRPr kumimoji="1" sz="1200" smtClean="0"/>
            </a:lvl1pPr>
          </a:lstStyle>
          <a:p>
            <a:pPr>
              <a:defRPr/>
            </a:pPr>
            <a:endParaRPr lang="en-US" altLang="zh-CN"/>
          </a:p>
        </p:txBody>
      </p:sp>
      <p:sp>
        <p:nvSpPr>
          <p:cNvPr id="14951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vl1pPr>
          </a:lstStyle>
          <a:p>
            <a:fld id="{D567D18C-CE97-46CF-AA8A-F4224DAA1FE2}"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9" Type="http://schemas.openxmlformats.org/officeDocument/2006/relationships/hyperlink" Target="http://www.1ppt.com/ziliao/"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n/"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fanwen/" TargetMode="External"/><Relationship Id="rId1" Type="http://schemas.openxmlformats.org/officeDocument/2006/relationships/slide" Target="../slides/slide8.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fld id="{3F5E856F-23B0-428C-A915-19938FACC5A3}" type="slidenum">
              <a:rPr lang="en-US" altLang="zh-CN" sz="1200"/>
            </a:fld>
            <a:endParaRPr lang="en-US" altLang="zh-CN" sz="1200"/>
          </a:p>
        </p:txBody>
      </p:sp>
      <p:sp>
        <p:nvSpPr>
          <p:cNvPr id="14338" name="Rectangle 2"/>
          <p:cNvSpPr>
            <a:spLocks noRot="1" noChangeArrowheads="1" noTextEdit="1"/>
          </p:cNvSpPr>
          <p:nvPr>
            <p:ph type="sldImg" idx="4294967295"/>
          </p:nvPr>
        </p:nvSpPr>
        <p:spPr/>
      </p:sp>
      <p:sp>
        <p:nvSpPr>
          <p:cNvPr id="14339" name="Rectangle 3"/>
          <p:cNvSpPr>
            <a:spLocks noGrp="1" noChangeArrowheads="1"/>
          </p:cNvSpPr>
          <p:nvPr>
            <p:ph type="body" idx="4294967295"/>
          </p:nvPr>
        </p:nvSpPr>
        <p:spPr/>
        <p:txBody>
          <a:bodyPr/>
          <a:lstStyle/>
          <a:p>
            <a:endParaRPr lang="en-US" altLang="zh-CN"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fld id="{A57F5C65-12D9-4EAB-AB1D-D9ED64CCB1F5}" type="slidenum">
              <a:rPr lang="en-US" altLang="zh-CN" sz="1200"/>
            </a:fld>
            <a:endParaRPr lang="en-US" altLang="zh-CN" sz="1200"/>
          </a:p>
        </p:txBody>
      </p:sp>
      <p:sp>
        <p:nvSpPr>
          <p:cNvPr id="38914" name="Rectangle 2"/>
          <p:cNvSpPr>
            <a:spLocks noRot="1" noChangeArrowheads="1" noTextEdit="1"/>
          </p:cNvSpPr>
          <p:nvPr>
            <p:ph type="sldImg" idx="4294967295"/>
          </p:nvPr>
        </p:nvSpPr>
        <p:spPr/>
      </p:sp>
      <p:sp>
        <p:nvSpPr>
          <p:cNvPr id="38915" name="Rectangle 3"/>
          <p:cNvSpPr>
            <a:spLocks noGrp="1" noChangeArrowheads="1"/>
          </p:cNvSpPr>
          <p:nvPr>
            <p:ph type="body" idx="4294967295"/>
          </p:nvPr>
        </p:nvSpPr>
        <p:spPr/>
        <p:txBody>
          <a:bodyPr/>
          <a:lstStyle/>
          <a:p>
            <a:endParaRPr lang="en-US" altLang="zh-CN"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fld id="{9A9C7B4F-1735-44D9-8E16-B32455BAC5D6}" type="slidenum">
              <a:rPr lang="en-US" altLang="zh-CN" sz="1200"/>
            </a:fld>
            <a:endParaRPr lang="en-US" altLang="zh-CN" sz="1200"/>
          </a:p>
        </p:txBody>
      </p:sp>
      <p:sp>
        <p:nvSpPr>
          <p:cNvPr id="40962" name="Rectangle 2"/>
          <p:cNvSpPr>
            <a:spLocks noRot="1" noChangeArrowheads="1" noTextEdit="1"/>
          </p:cNvSpPr>
          <p:nvPr>
            <p:ph type="sldImg" idx="4294967295"/>
          </p:nvPr>
        </p:nvSpPr>
        <p:spPr/>
      </p:sp>
      <p:sp>
        <p:nvSpPr>
          <p:cNvPr id="40963" name="Rectangle 3"/>
          <p:cNvSpPr>
            <a:spLocks noGrp="1" noChangeArrowheads="1"/>
          </p:cNvSpPr>
          <p:nvPr>
            <p:ph type="body" idx="4294967295"/>
          </p:nvPr>
        </p:nvSpPr>
        <p:spPr/>
        <p:txBody>
          <a:bodyPr/>
          <a:lstStyle/>
          <a:p>
            <a:endParaRPr lang="en-US" altLang="zh-CN"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fld id="{77E3A62D-22B3-4A20-A1C9-5E98E5330FBD}" type="slidenum">
              <a:rPr lang="en-US" altLang="zh-CN" sz="1200"/>
            </a:fld>
            <a:endParaRPr lang="en-US" altLang="zh-CN" sz="1200"/>
          </a:p>
        </p:txBody>
      </p:sp>
      <p:sp>
        <p:nvSpPr>
          <p:cNvPr id="43010" name="Rectangle 2"/>
          <p:cNvSpPr>
            <a:spLocks noRot="1" noChangeArrowheads="1" noTextEdit="1"/>
          </p:cNvSpPr>
          <p:nvPr>
            <p:ph type="sldImg" idx="4294967295"/>
          </p:nvPr>
        </p:nvSpPr>
        <p:spPr/>
      </p:sp>
      <p:sp>
        <p:nvSpPr>
          <p:cNvPr id="43011" name="Rectangle 3"/>
          <p:cNvSpPr>
            <a:spLocks noGrp="1" noChangeArrowheads="1"/>
          </p:cNvSpPr>
          <p:nvPr>
            <p:ph type="body" idx="4294967295"/>
          </p:nvPr>
        </p:nvSpPr>
        <p:spPr/>
        <p:txBody>
          <a:bodyPr/>
          <a:lstStyle/>
          <a:p>
            <a:endParaRPr lang="en-US" altLang="zh-CN"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fld id="{6AA7FDEA-2B62-4D22-9D61-28D9D61E7E10}" type="slidenum">
              <a:rPr lang="en-US" altLang="zh-CN" sz="1200"/>
            </a:fld>
            <a:endParaRPr lang="en-US" altLang="zh-CN" sz="1200"/>
          </a:p>
        </p:txBody>
      </p:sp>
      <p:sp>
        <p:nvSpPr>
          <p:cNvPr id="48130" name="Rectangle 2"/>
          <p:cNvSpPr>
            <a:spLocks noRot="1" noChangeArrowheads="1" noTextEdit="1"/>
          </p:cNvSpPr>
          <p:nvPr>
            <p:ph type="sldImg" idx="4294967295"/>
          </p:nvPr>
        </p:nvSpPr>
        <p:spPr/>
      </p:sp>
      <p:sp>
        <p:nvSpPr>
          <p:cNvPr id="48131" name="Rectangle 3"/>
          <p:cNvSpPr>
            <a:spLocks noGrp="1" noChangeArrowheads="1"/>
          </p:cNvSpPr>
          <p:nvPr>
            <p:ph type="body" idx="4294967295"/>
          </p:nvPr>
        </p:nvSpPr>
        <p:spPr/>
        <p:txBody>
          <a:bodyPr/>
          <a:lstStyle/>
          <a:p>
            <a:endParaRPr lang="en-US" altLang="zh-CN"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fld id="{15913279-2C91-49D2-B590-72C4BD5D97EF}" type="slidenum">
              <a:rPr lang="en-US" altLang="zh-CN" sz="1200"/>
            </a:fld>
            <a:endParaRPr lang="en-US" altLang="zh-CN" sz="1200"/>
          </a:p>
        </p:txBody>
      </p:sp>
      <p:sp>
        <p:nvSpPr>
          <p:cNvPr id="50178" name="Rectangle 2"/>
          <p:cNvSpPr>
            <a:spLocks noRot="1" noChangeArrowheads="1" noTextEdit="1"/>
          </p:cNvSpPr>
          <p:nvPr>
            <p:ph type="sldImg" idx="4294967295"/>
          </p:nvPr>
        </p:nvSpPr>
        <p:spPr/>
      </p:sp>
      <p:sp>
        <p:nvSpPr>
          <p:cNvPr id="50179" name="Rectangle 3"/>
          <p:cNvSpPr>
            <a:spLocks noGrp="1" noChangeArrowheads="1"/>
          </p:cNvSpPr>
          <p:nvPr>
            <p:ph type="body" idx="4294967295"/>
          </p:nvPr>
        </p:nvSpPr>
        <p:spPr/>
        <p:txBody>
          <a:bodyPr/>
          <a:lstStyle/>
          <a:p>
            <a:endParaRPr lang="en-US" altLang="zh-CN"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fld id="{925E94A0-40E0-4CFF-9D8D-868F43EF8A98}" type="slidenum">
              <a:rPr lang="en-US" altLang="zh-CN" sz="1200"/>
            </a:fld>
            <a:endParaRPr lang="en-US" altLang="zh-CN" sz="1200"/>
          </a:p>
        </p:txBody>
      </p:sp>
      <p:sp>
        <p:nvSpPr>
          <p:cNvPr id="52226" name="Rectangle 2"/>
          <p:cNvSpPr>
            <a:spLocks noRot="1" noChangeArrowheads="1" noTextEdit="1"/>
          </p:cNvSpPr>
          <p:nvPr>
            <p:ph type="sldImg" idx="4294967295"/>
          </p:nvPr>
        </p:nvSpPr>
        <p:spPr/>
      </p:sp>
      <p:sp>
        <p:nvSpPr>
          <p:cNvPr id="52227" name="Rectangle 3"/>
          <p:cNvSpPr>
            <a:spLocks noGrp="1" noChangeArrowheads="1"/>
          </p:cNvSpPr>
          <p:nvPr>
            <p:ph type="body" idx="4294967295"/>
          </p:nvPr>
        </p:nvSpPr>
        <p:spPr/>
        <p:txBody>
          <a:bodyPr/>
          <a:lstStyle/>
          <a:p>
            <a:endParaRPr lang="en-US" altLang="zh-CN"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fld id="{93704BB4-6807-4C3B-B7C3-A95940CB57C5}" type="slidenum">
              <a:rPr lang="en-US" altLang="zh-CN" sz="1200"/>
            </a:fld>
            <a:endParaRPr lang="en-US" altLang="zh-CN" sz="1200"/>
          </a:p>
        </p:txBody>
      </p:sp>
      <p:sp>
        <p:nvSpPr>
          <p:cNvPr id="54274" name="Rectangle 2"/>
          <p:cNvSpPr>
            <a:spLocks noRot="1" noChangeArrowheads="1" noTextEdit="1"/>
          </p:cNvSpPr>
          <p:nvPr>
            <p:ph type="sldImg" idx="4294967295"/>
          </p:nvPr>
        </p:nvSpPr>
        <p:spPr/>
      </p:sp>
      <p:sp>
        <p:nvSpPr>
          <p:cNvPr id="54275" name="Rectangle 3"/>
          <p:cNvSpPr>
            <a:spLocks noGrp="1" noChangeArrowheads="1"/>
          </p:cNvSpPr>
          <p:nvPr>
            <p:ph type="body" idx="4294967295"/>
          </p:nvPr>
        </p:nvSpPr>
        <p:spPr/>
        <p:txBody>
          <a:bodyPr/>
          <a:lstStyle/>
          <a:p>
            <a:endParaRPr lang="en-US" altLang="zh-CN"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fld id="{4F545C4C-C0AB-4ED2-B562-2D1AC91C008E}" type="slidenum">
              <a:rPr lang="en-US" altLang="zh-CN" sz="1200"/>
            </a:fld>
            <a:endParaRPr lang="en-US" altLang="zh-CN" sz="1200"/>
          </a:p>
        </p:txBody>
      </p:sp>
      <p:sp>
        <p:nvSpPr>
          <p:cNvPr id="56322" name="Rectangle 2"/>
          <p:cNvSpPr>
            <a:spLocks noRot="1" noChangeArrowheads="1" noTextEdit="1"/>
          </p:cNvSpPr>
          <p:nvPr>
            <p:ph type="sldImg" idx="4294967295"/>
          </p:nvPr>
        </p:nvSpPr>
        <p:spPr/>
      </p:sp>
      <p:sp>
        <p:nvSpPr>
          <p:cNvPr id="56323" name="Rectangle 3"/>
          <p:cNvSpPr>
            <a:spLocks noGrp="1" noChangeArrowheads="1"/>
          </p:cNvSpPr>
          <p:nvPr>
            <p:ph type="body" idx="4294967295"/>
          </p:nvPr>
        </p:nvSpPr>
        <p:spPr/>
        <p:txBody>
          <a:bodyPr/>
          <a:lstStyle/>
          <a:p>
            <a:endParaRPr lang="en-US" altLang="zh-CN"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fld id="{563C2759-D1EA-417F-8820-245D8A9E7B2B}" type="slidenum">
              <a:rPr lang="en-US" altLang="zh-CN" sz="1200"/>
            </a:fld>
            <a:endParaRPr lang="en-US" altLang="zh-CN" sz="1200"/>
          </a:p>
        </p:txBody>
      </p:sp>
      <p:sp>
        <p:nvSpPr>
          <p:cNvPr id="58370" name="Rectangle 2"/>
          <p:cNvSpPr>
            <a:spLocks noRot="1" noChangeArrowheads="1" noTextEdit="1"/>
          </p:cNvSpPr>
          <p:nvPr>
            <p:ph type="sldImg" idx="4294967295"/>
          </p:nvPr>
        </p:nvSpPr>
        <p:spPr/>
      </p:sp>
      <p:sp>
        <p:nvSpPr>
          <p:cNvPr id="58371" name="Rectangle 3"/>
          <p:cNvSpPr>
            <a:spLocks noGrp="1" noChangeArrowheads="1"/>
          </p:cNvSpPr>
          <p:nvPr>
            <p:ph type="body" idx="4294967295"/>
          </p:nvPr>
        </p:nvSpPr>
        <p:spPr/>
        <p:txBody>
          <a:bodyPr/>
          <a:lstStyle/>
          <a:p>
            <a:endParaRPr lang="en-US" altLang="zh-CN"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fld id="{62F79114-D7FB-428B-A013-F109B591F29E}" type="slidenum">
              <a:rPr lang="en-US" altLang="zh-CN" sz="1200"/>
            </a:fld>
            <a:endParaRPr lang="en-US" altLang="zh-CN" sz="1200"/>
          </a:p>
        </p:txBody>
      </p:sp>
      <p:sp>
        <p:nvSpPr>
          <p:cNvPr id="60418" name="Rectangle 2"/>
          <p:cNvSpPr>
            <a:spLocks noRot="1" noChangeArrowheads="1" noTextEdit="1"/>
          </p:cNvSpPr>
          <p:nvPr>
            <p:ph type="sldImg" idx="4294967295"/>
          </p:nvPr>
        </p:nvSpPr>
        <p:spPr/>
      </p:sp>
      <p:sp>
        <p:nvSpPr>
          <p:cNvPr id="60419" name="Rectangle 3"/>
          <p:cNvSpPr>
            <a:spLocks noGrp="1" noChangeArrowheads="1"/>
          </p:cNvSpPr>
          <p:nvPr>
            <p:ph type="body" idx="4294967295"/>
          </p:nvPr>
        </p:nvSpPr>
        <p:spPr/>
        <p:txBody>
          <a:bodyPr/>
          <a:lstStyle/>
          <a:p>
            <a:endParaRPr lang="en-US" altLang="zh-CN"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fld id="{3464DFDC-26A3-44AC-A71B-6F6B5976471B}" type="slidenum">
              <a:rPr lang="en-US" altLang="zh-CN" sz="1200"/>
            </a:fld>
            <a:endParaRPr lang="en-US" altLang="zh-CN" sz="1200"/>
          </a:p>
        </p:txBody>
      </p:sp>
      <p:sp>
        <p:nvSpPr>
          <p:cNvPr id="20482" name="Rectangle 2"/>
          <p:cNvSpPr>
            <a:spLocks noRot="1" noChangeArrowheads="1" noTextEdit="1"/>
          </p:cNvSpPr>
          <p:nvPr>
            <p:ph type="sldImg" idx="4294967295"/>
          </p:nvPr>
        </p:nvSpPr>
        <p:spPr/>
      </p:sp>
      <p:sp>
        <p:nvSpPr>
          <p:cNvPr id="20483" name="Rectangle 3"/>
          <p:cNvSpPr>
            <a:spLocks noGrp="1" noChangeArrowheads="1"/>
          </p:cNvSpPr>
          <p:nvPr>
            <p:ph type="body" idx="4294967295"/>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资料下载：</a:t>
            </a:r>
            <a:r>
              <a:rPr lang="en-US" altLang="zh-CN" sz="1200" dirty="0" smtClean="0">
                <a:solidFill>
                  <a:srgbClr val="EEECE1">
                    <a:lumMod val="25000"/>
                  </a:srgbClr>
                </a:solidFill>
                <a:hlinkClick r:id="rId9"/>
              </a:rPr>
              <a:t>www.1ppt.com/ziliao/</a:t>
            </a:r>
            <a:r>
              <a:rPr lang="en-US" altLang="zh-CN" sz="1200" dirty="0" smtClean="0">
                <a:solidFill>
                  <a:srgbClr val="EEECE1">
                    <a:lumMod val="25000"/>
                  </a:srgbClr>
                </a:solidFill>
              </a:rPr>
              <a:t>                   </a:t>
            </a:r>
            <a:r>
              <a:rPr lang="zh-CN" altLang="en-US" sz="1200" dirty="0" smtClean="0">
                <a:solidFill>
                  <a:srgbClr val="EEECE1">
                    <a:lumMod val="25000"/>
                  </a:srgbClr>
                </a:solidFill>
              </a:rPr>
              <a:t>范文下载：</a:t>
            </a:r>
            <a:r>
              <a:rPr lang="en-US" altLang="zh-CN" sz="1200" dirty="0" smtClean="0">
                <a:solidFill>
                  <a:srgbClr val="EEECE1">
                    <a:lumMod val="25000"/>
                  </a:srgbClr>
                </a:solidFill>
                <a:hlinkClick r:id="rId10"/>
              </a:rPr>
              <a:t>www.1ppt.com/fanwen/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论坛：</a:t>
            </a:r>
            <a:r>
              <a:rPr lang="en-US" altLang="zh-CN" sz="1200" dirty="0" smtClean="0">
                <a:solidFill>
                  <a:srgbClr val="EEECE1">
                    <a:lumMod val="25000"/>
                  </a:srgbClr>
                </a:solidFill>
                <a:hlinkClick r:id="rId13"/>
              </a:rPr>
              <a:t>www.1ppt.cn</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  </a:t>
            </a:r>
            <a:endParaRPr lang="zh-CN" altLang="en-US" sz="1200" dirty="0" smtClean="0">
              <a:solidFill>
                <a:srgbClr val="EEECE1">
                  <a:lumMod val="25000"/>
                </a:srgbClr>
              </a:solidFill>
            </a:endParaRPr>
          </a:p>
          <a:p>
            <a:endParaRPr lang="en-US" altLang="zh-CN"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fld id="{3DC0A64C-E318-4FC4-95EB-3A39D2663F2D}" type="slidenum">
              <a:rPr lang="en-US" altLang="zh-CN" sz="1200"/>
            </a:fld>
            <a:endParaRPr lang="en-US" altLang="zh-CN" sz="1200"/>
          </a:p>
        </p:txBody>
      </p:sp>
      <p:sp>
        <p:nvSpPr>
          <p:cNvPr id="65538" name="Rectangle 2"/>
          <p:cNvSpPr>
            <a:spLocks noRot="1" noChangeArrowheads="1" noTextEdit="1"/>
          </p:cNvSpPr>
          <p:nvPr>
            <p:ph type="sldImg" idx="4294967295"/>
          </p:nvPr>
        </p:nvSpPr>
        <p:spPr/>
      </p:sp>
      <p:sp>
        <p:nvSpPr>
          <p:cNvPr id="65539" name="Rectangle 3"/>
          <p:cNvSpPr>
            <a:spLocks noGrp="1" noChangeArrowheads="1"/>
          </p:cNvSpPr>
          <p:nvPr>
            <p:ph type="body" idx="4294967295"/>
          </p:nvPr>
        </p:nvSpPr>
        <p:spPr/>
        <p:txBody>
          <a:bodyPr/>
          <a:lstStyle/>
          <a:p>
            <a:endParaRPr lang="en-US" altLang="zh-CN"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fld id="{B712299A-114F-4A41-9167-49362CC44B01}" type="slidenum">
              <a:rPr lang="en-US" altLang="zh-CN" sz="1200"/>
            </a:fld>
            <a:endParaRPr lang="en-US" altLang="zh-CN" sz="1200"/>
          </a:p>
        </p:txBody>
      </p:sp>
      <p:sp>
        <p:nvSpPr>
          <p:cNvPr id="24578" name="Rectangle 2"/>
          <p:cNvSpPr>
            <a:spLocks noRot="1" noChangeArrowheads="1" noTextEdit="1"/>
          </p:cNvSpPr>
          <p:nvPr>
            <p:ph type="sldImg" idx="4294967295"/>
          </p:nvPr>
        </p:nvSpPr>
        <p:spPr/>
      </p:sp>
      <p:sp>
        <p:nvSpPr>
          <p:cNvPr id="24579" name="Rectangle 3"/>
          <p:cNvSpPr>
            <a:spLocks noGrp="1" noChangeArrowheads="1"/>
          </p:cNvSpPr>
          <p:nvPr>
            <p:ph type="body" idx="4294967295"/>
          </p:nvPr>
        </p:nvSpPr>
        <p:spPr/>
        <p:txBody>
          <a:bodyPr/>
          <a:lstStyle/>
          <a:p>
            <a:endParaRPr lang="en-US" altLang="zh-CN"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fld id="{152372BB-9FD5-4257-BB03-99DF9D2D7CF4}" type="slidenum">
              <a:rPr lang="en-US" altLang="zh-CN" sz="1200"/>
            </a:fld>
            <a:endParaRPr lang="en-US" altLang="zh-CN" sz="1200"/>
          </a:p>
        </p:txBody>
      </p:sp>
      <p:sp>
        <p:nvSpPr>
          <p:cNvPr id="26626" name="Rectangle 2"/>
          <p:cNvSpPr>
            <a:spLocks noRot="1" noChangeArrowheads="1" noTextEdit="1"/>
          </p:cNvSpPr>
          <p:nvPr>
            <p:ph type="sldImg" idx="4294967295"/>
          </p:nvPr>
        </p:nvSpPr>
        <p:spPr/>
      </p:sp>
      <p:sp>
        <p:nvSpPr>
          <p:cNvPr id="26627" name="Rectangle 3"/>
          <p:cNvSpPr>
            <a:spLocks noGrp="1" noChangeArrowheads="1"/>
          </p:cNvSpPr>
          <p:nvPr>
            <p:ph type="body" idx="4294967295"/>
          </p:nvPr>
        </p:nvSpPr>
        <p:spPr/>
        <p:txBody>
          <a:bodyPr/>
          <a:lstStyle/>
          <a:p>
            <a:endParaRPr lang="en-US" altLang="zh-CN"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fld id="{AB8BDD24-BD5A-4E3A-AB99-94160B597D77}" type="slidenum">
              <a:rPr lang="en-US" altLang="zh-CN" sz="1200"/>
            </a:fld>
            <a:endParaRPr lang="en-US" altLang="zh-CN" sz="1200"/>
          </a:p>
        </p:txBody>
      </p:sp>
      <p:sp>
        <p:nvSpPr>
          <p:cNvPr id="28674" name="Rectangle 2"/>
          <p:cNvSpPr>
            <a:spLocks noRot="1" noChangeArrowheads="1" noTextEdit="1"/>
          </p:cNvSpPr>
          <p:nvPr>
            <p:ph type="sldImg" idx="4294967295"/>
          </p:nvPr>
        </p:nvSpPr>
        <p:spPr/>
      </p:sp>
      <p:sp>
        <p:nvSpPr>
          <p:cNvPr id="28675" name="Rectangle 3"/>
          <p:cNvSpPr>
            <a:spLocks noGrp="1" noChangeArrowheads="1"/>
          </p:cNvSpPr>
          <p:nvPr>
            <p:ph type="body" idx="4294967295"/>
          </p:nvPr>
        </p:nvSpPr>
        <p:spPr/>
        <p:txBody>
          <a:bodyPr/>
          <a:lstStyle/>
          <a:p>
            <a:endParaRPr lang="en-US" altLang="zh-CN"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fld id="{4DA5822B-220E-4678-9B19-BFEBF414249F}" type="slidenum">
              <a:rPr lang="en-US" altLang="zh-CN" sz="1200"/>
            </a:fld>
            <a:endParaRPr lang="en-US" altLang="zh-CN" sz="1200"/>
          </a:p>
        </p:txBody>
      </p:sp>
      <p:sp>
        <p:nvSpPr>
          <p:cNvPr id="30722" name="Rectangle 2"/>
          <p:cNvSpPr>
            <a:spLocks noRot="1" noChangeArrowheads="1" noTextEdit="1"/>
          </p:cNvSpPr>
          <p:nvPr>
            <p:ph type="sldImg" idx="4294967295"/>
          </p:nvPr>
        </p:nvSpPr>
        <p:spPr/>
      </p:sp>
      <p:sp>
        <p:nvSpPr>
          <p:cNvPr id="30723" name="Rectangle 3"/>
          <p:cNvSpPr>
            <a:spLocks noGrp="1" noChangeArrowheads="1"/>
          </p:cNvSpPr>
          <p:nvPr>
            <p:ph type="body" idx="4294967295"/>
          </p:nvPr>
        </p:nvSpPr>
        <p:spPr/>
        <p:txBody>
          <a:bodyPr/>
          <a:lstStyle/>
          <a:p>
            <a:endParaRPr lang="en-US" altLang="zh-CN"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fld id="{F7D9AF51-1B1B-4FF8-8ACC-507EE16B8F45}" type="slidenum">
              <a:rPr lang="en-US" altLang="zh-CN" sz="1200"/>
            </a:fld>
            <a:endParaRPr lang="en-US" altLang="zh-CN" sz="1200"/>
          </a:p>
        </p:txBody>
      </p:sp>
      <p:sp>
        <p:nvSpPr>
          <p:cNvPr id="32770" name="Rectangle 2"/>
          <p:cNvSpPr>
            <a:spLocks noRot="1" noChangeArrowheads="1" noTextEdit="1"/>
          </p:cNvSpPr>
          <p:nvPr>
            <p:ph type="sldImg" idx="4294967295"/>
          </p:nvPr>
        </p:nvSpPr>
        <p:spPr/>
      </p:sp>
      <p:sp>
        <p:nvSpPr>
          <p:cNvPr id="32771" name="Rectangle 3"/>
          <p:cNvSpPr>
            <a:spLocks noGrp="1" noChangeArrowheads="1"/>
          </p:cNvSpPr>
          <p:nvPr>
            <p:ph type="body" idx="4294967295"/>
          </p:nvPr>
        </p:nvSpPr>
        <p:spPr/>
        <p:txBody>
          <a:bodyPr/>
          <a:lstStyle/>
          <a:p>
            <a:endParaRPr lang="en-US" altLang="zh-CN"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fld id="{D731F641-AA6D-458B-B089-070FB31F426C}" type="slidenum">
              <a:rPr lang="en-US" altLang="zh-CN" sz="1200"/>
            </a:fld>
            <a:endParaRPr lang="en-US" altLang="zh-CN" sz="1200"/>
          </a:p>
        </p:txBody>
      </p:sp>
      <p:sp>
        <p:nvSpPr>
          <p:cNvPr id="34818" name="Rectangle 2"/>
          <p:cNvSpPr>
            <a:spLocks noRot="1" noChangeArrowheads="1" noTextEdit="1"/>
          </p:cNvSpPr>
          <p:nvPr>
            <p:ph type="sldImg" idx="4294967295"/>
          </p:nvPr>
        </p:nvSpPr>
        <p:spPr/>
      </p:sp>
      <p:sp>
        <p:nvSpPr>
          <p:cNvPr id="34819" name="Rectangle 3"/>
          <p:cNvSpPr>
            <a:spLocks noGrp="1" noChangeArrowheads="1"/>
          </p:cNvSpPr>
          <p:nvPr>
            <p:ph type="body" idx="4294967295"/>
          </p:nvPr>
        </p:nvSpPr>
        <p:spPr/>
        <p:txBody>
          <a:bodyPr/>
          <a:lstStyle/>
          <a:p>
            <a:endParaRPr lang="en-US" altLang="zh-CN"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fld id="{FC343B87-15BC-4493-B050-B25309A9DA80}" type="slidenum">
              <a:rPr lang="en-US" altLang="zh-CN" sz="1200"/>
            </a:fld>
            <a:endParaRPr lang="en-US" altLang="zh-CN" sz="1200"/>
          </a:p>
        </p:txBody>
      </p:sp>
      <p:sp>
        <p:nvSpPr>
          <p:cNvPr id="36866" name="Rectangle 2"/>
          <p:cNvSpPr>
            <a:spLocks noRot="1" noChangeArrowheads="1" noTextEdit="1"/>
          </p:cNvSpPr>
          <p:nvPr>
            <p:ph type="sldImg" idx="4294967295"/>
          </p:nvPr>
        </p:nvSpPr>
        <p:spPr/>
      </p:sp>
      <p:sp>
        <p:nvSpPr>
          <p:cNvPr id="36867" name="Rectangle 3"/>
          <p:cNvSpPr>
            <a:spLocks noGrp="1" noChangeArrowheads="1"/>
          </p:cNvSpPr>
          <p:nvPr>
            <p:ph type="body" idx="4294967295"/>
          </p:nvPr>
        </p:nvSpPr>
        <p:spPr/>
        <p:txBody>
          <a:bodyPr/>
          <a:lstStyle/>
          <a:p>
            <a:endParaRPr lang="en-US" altLang="zh-CN"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3"/>
          <p:cNvSpPr/>
          <p:nvPr/>
        </p:nvSpPr>
        <p:spPr>
          <a:xfrm>
            <a:off x="685800" y="3197225"/>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 name="标题 1"/>
          <p:cNvSpPr>
            <a:spLocks noGrp="1"/>
          </p:cNvSpPr>
          <p:nvPr>
            <p:ph type="ctrTitle"/>
          </p:nvPr>
        </p:nvSpPr>
        <p:spPr>
          <a:xfrm>
            <a:off x="685800" y="1676401"/>
            <a:ext cx="7772400" cy="1538286"/>
          </a:xfrm>
        </p:spPr>
        <p:txBody>
          <a:bodyPr anchor="b"/>
          <a:lstStyle/>
          <a:p>
            <a:r>
              <a:rPr lang="zh-CN" altLang="en-US" noProof="1" smtClean="0"/>
              <a:t>单击此处编辑母版标题样式</a:t>
            </a:r>
            <a:endParaRPr lang="en-US" noProof="1"/>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en-US" noProof="1"/>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5C180318-DBA2-451C-9490-05B12049307D}"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矩形 3"/>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B233F3A2-329C-4F5A-ABC3-164AB77EBF3B}"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lang="zh-CN" altLang="en-US" noProof="1" smtClean="0"/>
              <a:t>单击此处编辑母版标题样式</a:t>
            </a:r>
            <a:endParaRPr lang="en-US" noProof="1"/>
          </a:p>
        </p:txBody>
      </p:sp>
      <p:sp>
        <p:nvSpPr>
          <p:cNvPr id="3" name="竖排文字占位符 2"/>
          <p:cNvSpPr>
            <a:spLocks noGrp="1"/>
          </p:cNvSpPr>
          <p:nvPr>
            <p:ph type="body" orient="vert" idx="1"/>
          </p:nvPr>
        </p:nvSpPr>
        <p:spPr>
          <a:xfrm>
            <a:off x="457200" y="274638"/>
            <a:ext cx="6686568" cy="6011882"/>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60D07F6A-8B6B-4981-8A7F-CD2EABD9FB1D}"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3"/>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日期占位符 3"/>
          <p:cNvSpPr>
            <a:spLocks noGrp="1"/>
          </p:cNvSpPr>
          <p:nvPr>
            <p:ph type="dt" sz="half" idx="10"/>
          </p:nvPr>
        </p:nvSpPr>
        <p:spPr>
          <a:xfrm>
            <a:off x="73025" y="6400800"/>
            <a:ext cx="3200400" cy="284163"/>
          </a:xfrm>
        </p:spPr>
        <p:txBody>
          <a:bodyPr/>
          <a:lstStyle>
            <a:lvl1pPr>
              <a:defRPr/>
            </a:lvl1pPr>
          </a:lstStyle>
          <a:p>
            <a:pPr>
              <a:defRPr/>
            </a:pPr>
            <a:endParaRPr lang="en-US" altLang="zh-CN"/>
          </a:p>
        </p:txBody>
      </p:sp>
      <p:sp>
        <p:nvSpPr>
          <p:cNvPr id="6" name="页脚占位符 4"/>
          <p:cNvSpPr>
            <a:spLocks noGrp="1"/>
          </p:cNvSpPr>
          <p:nvPr>
            <p:ph type="ftr" sz="quarter" idx="11"/>
          </p:nvPr>
        </p:nvSpPr>
        <p:spPr>
          <a:xfrm>
            <a:off x="5330825" y="6400800"/>
            <a:ext cx="3733800" cy="284163"/>
          </a:xfrm>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9C8C72-AC62-4157-AF7C-EA0DF1A0A335}"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矩形 3"/>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lang="zh-CN" altLang="en-US" noProof="1" smtClean="0"/>
              <a:t>单击此处编辑母版标题样式</a:t>
            </a:r>
            <a:endParaRPr lang="en-US" noProof="1"/>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84738889-DEB0-4CFA-ACE0-480CE33D6FB9}"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矩形 4"/>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6" name="日期占位符 4"/>
          <p:cNvSpPr>
            <a:spLocks noGrp="1"/>
          </p:cNvSpPr>
          <p:nvPr>
            <p:ph type="dt" sz="half" idx="10"/>
          </p:nvPr>
        </p:nvSpPr>
        <p:spPr/>
        <p:txBody>
          <a:bodyPr/>
          <a:lstStyle>
            <a:lvl1pPr>
              <a:defRPr/>
            </a:lvl1pPr>
          </a:lstStyle>
          <a:p>
            <a:pPr>
              <a:defRPr/>
            </a:pPr>
            <a:endParaRPr lang="en-US" altLang="zh-CN"/>
          </a:p>
        </p:txBody>
      </p:sp>
      <p:sp>
        <p:nvSpPr>
          <p:cNvPr id="7" name="页脚占位符 5"/>
          <p:cNvSpPr>
            <a:spLocks noGrp="1"/>
          </p:cNvSpPr>
          <p:nvPr>
            <p:ph type="ftr" sz="quarter" idx="11"/>
          </p:nvPr>
        </p:nvSpPr>
        <p:spPr/>
        <p:txBody>
          <a:bodyPr/>
          <a:lstStyle>
            <a:lvl1pPr>
              <a:defRPr/>
            </a:lvl1pPr>
          </a:lstStyle>
          <a:p>
            <a:pPr>
              <a:defRPr/>
            </a:pPr>
            <a:endParaRPr lang="en-US" altLang="zh-CN"/>
          </a:p>
        </p:txBody>
      </p:sp>
      <p:sp>
        <p:nvSpPr>
          <p:cNvPr id="8" name="灯片编号占位符 6"/>
          <p:cNvSpPr>
            <a:spLocks noGrp="1"/>
          </p:cNvSpPr>
          <p:nvPr>
            <p:ph type="sldNum" sz="quarter" idx="12"/>
          </p:nvPr>
        </p:nvSpPr>
        <p:spPr/>
        <p:txBody>
          <a:bodyPr/>
          <a:lstStyle>
            <a:lvl1pPr>
              <a:defRPr/>
            </a:lvl1pPr>
          </a:lstStyle>
          <a:p>
            <a:fld id="{3E31752F-21D2-4959-9C57-2D302239FDF4}"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7" name="矩形 6"/>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8" name="日期占位符 6"/>
          <p:cNvSpPr>
            <a:spLocks noGrp="1"/>
          </p:cNvSpPr>
          <p:nvPr>
            <p:ph type="dt" sz="half" idx="10"/>
          </p:nvPr>
        </p:nvSpPr>
        <p:spPr/>
        <p:txBody>
          <a:bodyPr/>
          <a:lstStyle>
            <a:lvl1pPr>
              <a:defRPr/>
            </a:lvl1pPr>
          </a:lstStyle>
          <a:p>
            <a:pPr>
              <a:defRPr/>
            </a:pPr>
            <a:endParaRPr lang="en-US" altLang="zh-CN"/>
          </a:p>
        </p:txBody>
      </p:sp>
      <p:sp>
        <p:nvSpPr>
          <p:cNvPr id="9" name="页脚占位符 7"/>
          <p:cNvSpPr>
            <a:spLocks noGrp="1"/>
          </p:cNvSpPr>
          <p:nvPr>
            <p:ph type="ftr" sz="quarter" idx="11"/>
          </p:nvPr>
        </p:nvSpPr>
        <p:spPr/>
        <p:txBody>
          <a:bodyPr/>
          <a:lstStyle>
            <a:lvl1pPr>
              <a:defRPr/>
            </a:lvl1pPr>
          </a:lstStyle>
          <a:p>
            <a:pPr>
              <a:defRPr/>
            </a:pPr>
            <a:endParaRPr lang="en-US" altLang="zh-CN"/>
          </a:p>
        </p:txBody>
      </p:sp>
      <p:sp>
        <p:nvSpPr>
          <p:cNvPr id="10" name="灯片编号占位符 8"/>
          <p:cNvSpPr>
            <a:spLocks noGrp="1"/>
          </p:cNvSpPr>
          <p:nvPr>
            <p:ph type="sldNum" sz="quarter" idx="12"/>
          </p:nvPr>
        </p:nvSpPr>
        <p:spPr/>
        <p:txBody>
          <a:bodyPr/>
          <a:lstStyle>
            <a:lvl1pPr>
              <a:defRPr/>
            </a:lvl1pPr>
          </a:lstStyle>
          <a:p>
            <a:fld id="{A49C52AC-A3FA-4EBD-847C-2A9BB9623DBC}"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2"/>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4" name="日期占位符 2"/>
          <p:cNvSpPr>
            <a:spLocks noGrp="1"/>
          </p:cNvSpPr>
          <p:nvPr>
            <p:ph type="dt" sz="half" idx="10"/>
          </p:nvPr>
        </p:nvSpPr>
        <p:spPr/>
        <p:txBody>
          <a:bodyPr/>
          <a:lstStyle>
            <a:lvl1pPr>
              <a:defRPr/>
            </a:lvl1pPr>
          </a:lstStyle>
          <a:p>
            <a:pPr>
              <a:defRPr/>
            </a:pPr>
            <a:endParaRPr lang="en-US" altLang="zh-CN"/>
          </a:p>
        </p:txBody>
      </p:sp>
      <p:sp>
        <p:nvSpPr>
          <p:cNvPr id="5" name="页脚占位符 3"/>
          <p:cNvSpPr>
            <a:spLocks noGrp="1"/>
          </p:cNvSpPr>
          <p:nvPr>
            <p:ph type="ftr" sz="quarter" idx="11"/>
          </p:nvPr>
        </p:nvSpPr>
        <p:spPr/>
        <p:txBody>
          <a:bodyPr/>
          <a:lstStyle>
            <a:lvl1pPr>
              <a:defRPr/>
            </a:lvl1pPr>
          </a:lstStyle>
          <a:p>
            <a:pPr>
              <a:defRPr/>
            </a:pPr>
            <a:endParaRPr lang="en-US" altLang="zh-CN"/>
          </a:p>
        </p:txBody>
      </p:sp>
      <p:sp>
        <p:nvSpPr>
          <p:cNvPr id="6" name="灯片编号占位符 4"/>
          <p:cNvSpPr>
            <a:spLocks noGrp="1"/>
          </p:cNvSpPr>
          <p:nvPr>
            <p:ph type="sldNum" sz="quarter" idx="12"/>
          </p:nvPr>
        </p:nvSpPr>
        <p:spPr/>
        <p:txBody>
          <a:bodyPr/>
          <a:lstStyle>
            <a:lvl1pPr>
              <a:defRPr/>
            </a:lvl1pPr>
          </a:lstStyle>
          <a:p>
            <a:fld id="{2CA10B53-552C-4013-BDA9-67C280FD40B2}" type="slidenum">
              <a:rPr lang="en-US" altLang="zh-CN"/>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a:lvl1pPr>
          </a:lstStyle>
          <a:p>
            <a:fld id="{D5C153C4-8B82-4BF1-B108-7297E6F121D5}" type="slidenum">
              <a:rPr lang="en-US" altLang="zh-CN"/>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p:cNvSpPr/>
          <p:nvPr/>
        </p:nvSpPr>
        <p:spPr>
          <a:xfrm>
            <a:off x="2786063" y="1054100"/>
            <a:ext cx="5903912"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lang="zh-CN" altLang="en-US" noProof="1" smtClean="0"/>
              <a:t>单击此处编辑母版标题样式</a:t>
            </a:r>
            <a:endParaRPr lang="en-US" noProof="1"/>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6" name="日期占位符 4"/>
          <p:cNvSpPr>
            <a:spLocks noGrp="1"/>
          </p:cNvSpPr>
          <p:nvPr>
            <p:ph type="dt" sz="half" idx="10"/>
          </p:nvPr>
        </p:nvSpPr>
        <p:spPr/>
        <p:txBody>
          <a:bodyPr/>
          <a:lstStyle>
            <a:lvl1pPr>
              <a:defRPr/>
            </a:lvl1pPr>
          </a:lstStyle>
          <a:p>
            <a:pPr>
              <a:defRPr/>
            </a:pPr>
            <a:endParaRPr lang="en-US" altLang="zh-CN"/>
          </a:p>
        </p:txBody>
      </p:sp>
      <p:sp>
        <p:nvSpPr>
          <p:cNvPr id="7" name="页脚占位符 5"/>
          <p:cNvSpPr>
            <a:spLocks noGrp="1"/>
          </p:cNvSpPr>
          <p:nvPr>
            <p:ph type="ftr" sz="quarter" idx="11"/>
          </p:nvPr>
        </p:nvSpPr>
        <p:spPr/>
        <p:txBody>
          <a:bodyPr/>
          <a:lstStyle>
            <a:lvl1pPr>
              <a:defRPr/>
            </a:lvl1pPr>
          </a:lstStyle>
          <a:p>
            <a:pPr>
              <a:defRPr/>
            </a:pPr>
            <a:endParaRPr lang="en-US" altLang="zh-CN"/>
          </a:p>
        </p:txBody>
      </p:sp>
      <p:sp>
        <p:nvSpPr>
          <p:cNvPr id="8" name="灯片编号占位符 6"/>
          <p:cNvSpPr>
            <a:spLocks noGrp="1"/>
          </p:cNvSpPr>
          <p:nvPr>
            <p:ph type="sldNum" sz="quarter" idx="12"/>
          </p:nvPr>
        </p:nvSpPr>
        <p:spPr/>
        <p:txBody>
          <a:bodyPr/>
          <a:lstStyle>
            <a:lvl1pPr>
              <a:defRPr/>
            </a:lvl1pPr>
          </a:lstStyle>
          <a:p>
            <a:fld id="{15817C20-A230-446B-906D-EAAD4D385941}"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r>
              <a:rPr lang="zh-CN" altLang="en-US" noProof="1" smtClean="0"/>
              <a:t>单击此处编辑母版标题样式</a:t>
            </a:r>
            <a:endParaRPr lang="en-US" noProof="1"/>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en-US" noProof="1"/>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fld id="{2CD0CB68-3236-41E0-AA95-946CB72DC316}" type="slidenum">
              <a:rPr lang="en-US" altLang="zh-CN"/>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7" name="矩形 6"/>
          <p:cNvSpPr/>
          <p:nvPr/>
        </p:nvSpPr>
        <p:spPr>
          <a:xfrm>
            <a:off x="0" y="6678613"/>
            <a:ext cx="9144000" cy="179387"/>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1027" name="标题占位符 1"/>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smtClean="0"/>
          </a:p>
        </p:txBody>
      </p:sp>
      <p:sp>
        <p:nvSpPr>
          <p:cNvPr id="1028" name="文本占位符 2"/>
          <p:cNvSpPr>
            <a:spLocks noGrp="1" noChangeArrowheads="1"/>
          </p:cNvSpPr>
          <p:nvPr>
            <p:ph type="body" idx="9"/>
          </p:nvPr>
        </p:nvSpPr>
        <p:spPr bwMode="auto">
          <a:xfrm>
            <a:off x="457200" y="1600200"/>
            <a:ext cx="8229600" cy="468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smtClean="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latinLnBrk="0" hangingPunct="1">
              <a:buFontTx/>
              <a:buNone/>
              <a:defRPr kumimoji="0" sz="1100">
                <a:solidFill>
                  <a:schemeClr val="tx2">
                    <a:lumMod val="75000"/>
                    <a:lumOff val="25000"/>
                  </a:schemeClr>
                </a:solidFill>
              </a:defRPr>
            </a:lvl1pPr>
          </a:lstStyle>
          <a:p>
            <a:pPr>
              <a:defRPr/>
            </a:pPr>
            <a:endParaRPr lang="en-US" altLang="zh-CN"/>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latinLnBrk="0" hangingPunct="1">
              <a:buFontTx/>
              <a:buNone/>
              <a:defRPr kumimoji="0" sz="1100">
                <a:solidFill>
                  <a:schemeClr val="tx2">
                    <a:lumMod val="75000"/>
                    <a:lumOff val="25000"/>
                  </a:schemeClr>
                </a:solidFill>
              </a:defRPr>
            </a:lvl1pPr>
          </a:lstStyle>
          <a:p>
            <a:pPr>
              <a:defRPr/>
            </a:pPr>
            <a:endParaRPr lang="en-US" altLang="zh-CN"/>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wrap="square" lIns="45720" tIns="45720" rIns="45720" bIns="45720" numCol="1" anchor="ctr" anchorCtr="0" compatLnSpc="1"/>
          <a:lstStyle>
            <a:lvl1pPr algn="ctr">
              <a:defRPr sz="1100">
                <a:solidFill>
                  <a:srgbClr val="636363"/>
                </a:solidFill>
              </a:defRPr>
            </a:lvl1pPr>
          </a:lstStyle>
          <a:p>
            <a:fld id="{16FEAE55-4810-4964-830A-4E73B668E0DC}" type="slidenum">
              <a:rPr lang="en-US" altLang="zh-CN"/>
            </a:fld>
            <a:endParaRPr lang="en-US" altLang="zh-CN"/>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2pPr>
      <a:lvl3pPr algn="ctr" rtl="0" fontAlgn="base">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3pPr>
      <a:lvl4pPr algn="ctr" rtl="0" fontAlgn="base">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4pPr>
      <a:lvl5pPr algn="ctr" rtl="0" fontAlgn="base">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fontAlgn="base">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fontAlgn="base">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fontAlgn="base">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fontAlgn="base">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slide" Target="slide8.xml"/><Relationship Id="rId4" Type="http://schemas.openxmlformats.org/officeDocument/2006/relationships/slide" Target="slide7.xml"/><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12.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11.GIF"/><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image" Target="../media/image8.GI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标题 1"/>
          <p:cNvSpPr>
            <a:spLocks noGrp="1"/>
          </p:cNvSpPr>
          <p:nvPr>
            <p:ph type="ctrTitle"/>
          </p:nvPr>
        </p:nvSpPr>
        <p:spPr>
          <a:xfrm>
            <a:off x="353060" y="2540"/>
            <a:ext cx="7772400" cy="962025"/>
          </a:xfrm>
        </p:spPr>
        <p:txBody>
          <a:bodyPr/>
          <a:p>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第一单元    活动</a:t>
            </a:r>
            <a:r>
              <a:rPr lang="en-US" altLang="zh-CN"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探究</a:t>
            </a:r>
            <a:endPar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副标题 2"/>
          <p:cNvSpPr>
            <a:spLocks noGrp="1"/>
          </p:cNvSpPr>
          <p:nvPr>
            <p:ph type="subTitle" idx="1"/>
          </p:nvPr>
        </p:nvSpPr>
        <p:spPr>
          <a:xfrm>
            <a:off x="20955" y="923290"/>
            <a:ext cx="9072245" cy="824230"/>
          </a:xfrm>
        </p:spPr>
        <p:txBody>
          <a:bodyPr/>
          <a:p>
            <a:pPr algn="l"/>
            <a:r>
              <a:rPr lang="zh-CN" altLang="en-US" sz="4000" b="1">
                <a:solidFill>
                  <a:schemeClr val="tx1"/>
                </a:solidFill>
              </a:rPr>
              <a:t>阅读课本第一页，明确本单元学习任务。</a:t>
            </a:r>
            <a:endParaRPr lang="zh-CN" altLang="en-US" sz="4000" b="1">
              <a:solidFill>
                <a:schemeClr val="tx1"/>
              </a:solidFill>
            </a:endParaRPr>
          </a:p>
        </p:txBody>
      </p:sp>
      <p:sp>
        <p:nvSpPr>
          <p:cNvPr id="4" name="文本框 3"/>
          <p:cNvSpPr txBox="1"/>
          <p:nvPr/>
        </p:nvSpPr>
        <p:spPr>
          <a:xfrm>
            <a:off x="31750" y="1611630"/>
            <a:ext cx="8980805" cy="1322070"/>
          </a:xfrm>
          <a:prstGeom prst="rect">
            <a:avLst/>
          </a:prstGeom>
          <a:noFill/>
        </p:spPr>
        <p:txBody>
          <a:bodyPr wrap="square" rtlCol="0">
            <a:spAutoFit/>
          </a:bodyPr>
          <a:p>
            <a:r>
              <a:rPr lang="zh-CN" altLang="en-US" sz="4000" b="1">
                <a:solidFill>
                  <a:schemeClr val="tx1"/>
                </a:solidFill>
              </a:rPr>
              <a:t>任务一：自主欣赏：独立阅读，涵泳品味，把握意蕴，体会艺术魅力。</a:t>
            </a:r>
            <a:endParaRPr lang="zh-CN" altLang="en-US" sz="4000" b="1">
              <a:solidFill>
                <a:schemeClr val="tx1"/>
              </a:solidFill>
            </a:endParaRPr>
          </a:p>
        </p:txBody>
      </p:sp>
      <p:sp>
        <p:nvSpPr>
          <p:cNvPr id="5" name="文本框 4"/>
          <p:cNvSpPr txBox="1"/>
          <p:nvPr/>
        </p:nvSpPr>
        <p:spPr>
          <a:xfrm>
            <a:off x="-6350" y="2920365"/>
            <a:ext cx="8980805" cy="1938020"/>
          </a:xfrm>
          <a:prstGeom prst="rect">
            <a:avLst/>
          </a:prstGeom>
          <a:noFill/>
        </p:spPr>
        <p:txBody>
          <a:bodyPr wrap="square" rtlCol="0">
            <a:spAutoFit/>
          </a:bodyPr>
          <a:p>
            <a:r>
              <a:rPr lang="zh-CN" altLang="en-US" sz="4000" b="1">
                <a:solidFill>
                  <a:schemeClr val="tx1"/>
                </a:solidFill>
              </a:rPr>
              <a:t>任务二：自由朗诵：注意重音、停连、节奏等，把握感情基调，读出感情、韵律。</a:t>
            </a:r>
            <a:endParaRPr lang="zh-CN" altLang="en-US" sz="4000" b="1">
              <a:solidFill>
                <a:schemeClr val="tx1"/>
              </a:solidFill>
            </a:endParaRPr>
          </a:p>
        </p:txBody>
      </p:sp>
      <p:sp>
        <p:nvSpPr>
          <p:cNvPr id="6" name="文本框 5"/>
          <p:cNvSpPr txBox="1"/>
          <p:nvPr/>
        </p:nvSpPr>
        <p:spPr>
          <a:xfrm>
            <a:off x="43180" y="4932045"/>
            <a:ext cx="8980805" cy="1322070"/>
          </a:xfrm>
          <a:prstGeom prst="rect">
            <a:avLst/>
          </a:prstGeom>
          <a:noFill/>
        </p:spPr>
        <p:txBody>
          <a:bodyPr wrap="square" rtlCol="0">
            <a:spAutoFit/>
          </a:bodyPr>
          <a:p>
            <a:r>
              <a:rPr lang="zh-CN" altLang="en-US" sz="4000" b="1">
                <a:solidFill>
                  <a:schemeClr val="tx1"/>
                </a:solidFill>
              </a:rPr>
              <a:t>任务三：尝试创作：选择对象，写首诗，抒发情感，注意句式和节奏。</a:t>
            </a:r>
            <a:endParaRPr lang="zh-CN" altLang="en-US" sz="4000" b="1">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0-#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0" y="549275"/>
            <a:ext cx="4643438" cy="60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3000" b="1">
                <a:solidFill>
                  <a:srgbClr val="66FF33"/>
                </a:solidFill>
                <a:latin typeface="Arial" panose="020B0604020202020204" pitchFamily="34" charset="0"/>
              </a:rPr>
              <a:t>（</a:t>
            </a:r>
            <a:r>
              <a:rPr lang="zh-CN" altLang="en-US" sz="3000" b="1">
                <a:solidFill>
                  <a:srgbClr val="FF99FF"/>
                </a:solidFill>
                <a:latin typeface="Arial" panose="020B0604020202020204" pitchFamily="34" charset="0"/>
              </a:rPr>
              <a:t>合</a:t>
            </a:r>
            <a:r>
              <a:rPr lang="zh-CN" altLang="en-US" sz="3000" b="1">
                <a:solidFill>
                  <a:srgbClr val="66FF33"/>
                </a:solidFill>
                <a:latin typeface="Arial" panose="020B0604020202020204" pitchFamily="34" charset="0"/>
              </a:rPr>
              <a:t>）</a:t>
            </a:r>
            <a:r>
              <a:rPr lang="zh-CN" altLang="en-US" sz="3000" b="1">
                <a:solidFill>
                  <a:srgbClr val="FF99FF"/>
                </a:solidFill>
                <a:latin typeface="Arial" panose="020B0604020202020204" pitchFamily="34" charset="0"/>
              </a:rPr>
              <a:t>北国</a:t>
            </a:r>
            <a:r>
              <a:rPr lang="en-US" altLang="zh-CN" sz="3000" b="1">
                <a:solidFill>
                  <a:srgbClr val="66FF33"/>
                </a:solidFill>
                <a:latin typeface="Arial" panose="020B0604020202020204" pitchFamily="34" charset="0"/>
              </a:rPr>
              <a:t>/</a:t>
            </a:r>
            <a:r>
              <a:rPr lang="zh-CN" altLang="en-US" sz="3000" b="1">
                <a:solidFill>
                  <a:srgbClr val="FF99FF"/>
                </a:solidFill>
                <a:latin typeface="Arial" panose="020B0604020202020204" pitchFamily="34" charset="0"/>
              </a:rPr>
              <a:t>风光，</a:t>
            </a:r>
            <a:endParaRPr lang="zh-CN" altLang="en-US" sz="3000" b="1">
              <a:solidFill>
                <a:srgbClr val="FF99FF"/>
              </a:solidFill>
              <a:latin typeface="Arial" panose="020B0604020202020204" pitchFamily="34" charset="0"/>
            </a:endParaRPr>
          </a:p>
          <a:p>
            <a:r>
              <a:rPr lang="zh-CN" altLang="en-US" sz="3000" b="1">
                <a:solidFill>
                  <a:srgbClr val="FF99FF"/>
                </a:solidFill>
                <a:latin typeface="Arial" panose="020B0604020202020204" pitchFamily="34" charset="0"/>
              </a:rPr>
              <a:t>          千里</a:t>
            </a:r>
            <a:r>
              <a:rPr lang="en-US" altLang="zh-CN" sz="3000" b="1">
                <a:solidFill>
                  <a:srgbClr val="66FF33"/>
                </a:solidFill>
                <a:latin typeface="Arial" panose="020B0604020202020204" pitchFamily="34" charset="0"/>
              </a:rPr>
              <a:t>/</a:t>
            </a:r>
            <a:r>
              <a:rPr lang="zh-CN" altLang="en-US" sz="3000" b="1">
                <a:solidFill>
                  <a:srgbClr val="FF99FF"/>
                </a:solidFill>
                <a:latin typeface="Arial" panose="020B0604020202020204" pitchFamily="34" charset="0"/>
              </a:rPr>
              <a:t>冰封，</a:t>
            </a:r>
            <a:endParaRPr lang="zh-CN" altLang="en-US" sz="3000" b="1">
              <a:solidFill>
                <a:srgbClr val="FF99FF"/>
              </a:solidFill>
              <a:latin typeface="Arial" panose="020B0604020202020204" pitchFamily="34" charset="0"/>
            </a:endParaRPr>
          </a:p>
          <a:p>
            <a:r>
              <a:rPr lang="zh-CN" altLang="en-US" sz="3000" b="1">
                <a:solidFill>
                  <a:srgbClr val="FF99FF"/>
                </a:solidFill>
                <a:latin typeface="Arial" panose="020B0604020202020204" pitchFamily="34" charset="0"/>
              </a:rPr>
              <a:t>          万里</a:t>
            </a:r>
            <a:r>
              <a:rPr lang="en-US" altLang="zh-CN" sz="3000" b="1">
                <a:solidFill>
                  <a:srgbClr val="66FF33"/>
                </a:solidFill>
                <a:latin typeface="Arial" panose="020B0604020202020204" pitchFamily="34" charset="0"/>
              </a:rPr>
              <a:t>/</a:t>
            </a:r>
            <a:r>
              <a:rPr lang="zh-CN" altLang="en-US" sz="3000" b="1">
                <a:solidFill>
                  <a:srgbClr val="FF99FF"/>
                </a:solidFill>
                <a:latin typeface="Arial" panose="020B0604020202020204" pitchFamily="34" charset="0"/>
              </a:rPr>
              <a:t>雪飘。</a:t>
            </a:r>
            <a:endParaRPr lang="zh-CN" altLang="en-US" sz="3000" b="1">
              <a:solidFill>
                <a:srgbClr val="FF99FF"/>
              </a:solidFill>
              <a:latin typeface="Arial" panose="020B0604020202020204" pitchFamily="34" charset="0"/>
            </a:endParaRPr>
          </a:p>
          <a:p>
            <a:r>
              <a:rPr lang="zh-CN" altLang="en-US"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男</a:t>
            </a:r>
            <a:r>
              <a:rPr lang="zh-CN" altLang="en-US"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望</a:t>
            </a:r>
            <a:r>
              <a:rPr lang="en-US" altLang="zh-CN"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长城</a:t>
            </a:r>
            <a:r>
              <a:rPr lang="en-US" altLang="zh-CN" sz="3000" b="1">
                <a:solidFill>
                  <a:srgbClr val="FFFF00"/>
                </a:solidFill>
                <a:latin typeface="Arial" panose="020B0604020202020204" pitchFamily="34" charset="0"/>
              </a:rPr>
              <a:t>/</a:t>
            </a:r>
            <a:r>
              <a:rPr lang="zh-CN" altLang="en-US" sz="3000" b="1">
                <a:solidFill>
                  <a:srgbClr val="FFFF00"/>
                </a:solidFill>
                <a:latin typeface="Arial" panose="020B0604020202020204" pitchFamily="34" charset="0"/>
              </a:rPr>
              <a:t>内外，</a:t>
            </a:r>
            <a:endParaRPr lang="zh-CN" altLang="en-US" sz="3000" b="1">
              <a:solidFill>
                <a:srgbClr val="FFFF00"/>
              </a:solidFill>
              <a:latin typeface="Arial" panose="020B0604020202020204" pitchFamily="34" charset="0"/>
            </a:endParaRPr>
          </a:p>
          <a:p>
            <a:r>
              <a:rPr lang="zh-CN" altLang="en-US" sz="3000" b="1">
                <a:solidFill>
                  <a:srgbClr val="FFFF00"/>
                </a:solidFill>
                <a:latin typeface="Arial" panose="020B0604020202020204" pitchFamily="34" charset="0"/>
              </a:rPr>
              <a:t>          惟余</a:t>
            </a:r>
            <a:r>
              <a:rPr lang="en-US" altLang="zh-CN"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莽莽；</a:t>
            </a:r>
            <a:endParaRPr lang="zh-CN" altLang="en-US" sz="3000" b="1">
              <a:solidFill>
                <a:srgbClr val="FFFF00"/>
              </a:solidFill>
              <a:latin typeface="Arial" panose="020B0604020202020204" pitchFamily="34" charset="0"/>
            </a:endParaRPr>
          </a:p>
          <a:p>
            <a:r>
              <a:rPr lang="zh-CN" altLang="en-US" sz="3000" b="1">
                <a:solidFill>
                  <a:srgbClr val="66FF33"/>
                </a:solidFill>
                <a:latin typeface="Arial" panose="020B0604020202020204" pitchFamily="34" charset="0"/>
              </a:rPr>
              <a:t>（女）大河</a:t>
            </a:r>
            <a:r>
              <a:rPr lang="en-US" altLang="zh-CN" sz="3000" b="1">
                <a:solidFill>
                  <a:srgbClr val="FF99FF"/>
                </a:solidFill>
                <a:latin typeface="Arial" panose="020B0604020202020204" pitchFamily="34" charset="0"/>
              </a:rPr>
              <a:t>/</a:t>
            </a:r>
            <a:r>
              <a:rPr lang="zh-CN" altLang="en-US" sz="3000" b="1">
                <a:solidFill>
                  <a:srgbClr val="66FF33"/>
                </a:solidFill>
                <a:latin typeface="Arial" panose="020B0604020202020204" pitchFamily="34" charset="0"/>
              </a:rPr>
              <a:t>上下，</a:t>
            </a:r>
            <a:endParaRPr lang="zh-CN" altLang="en-US" sz="3000" b="1">
              <a:solidFill>
                <a:srgbClr val="66FF33"/>
              </a:solidFill>
              <a:latin typeface="Arial" panose="020B0604020202020204" pitchFamily="34" charset="0"/>
            </a:endParaRPr>
          </a:p>
          <a:p>
            <a:r>
              <a:rPr lang="zh-CN" altLang="en-US" sz="3000" b="1">
                <a:solidFill>
                  <a:srgbClr val="66FF33"/>
                </a:solidFill>
                <a:latin typeface="Arial" panose="020B0604020202020204" pitchFamily="34" charset="0"/>
              </a:rPr>
              <a:t>          顿失</a:t>
            </a:r>
            <a:r>
              <a:rPr lang="en-US" altLang="zh-CN" sz="3000" b="1">
                <a:solidFill>
                  <a:srgbClr val="FF99FF"/>
                </a:solidFill>
                <a:latin typeface="Arial" panose="020B0604020202020204" pitchFamily="34" charset="0"/>
              </a:rPr>
              <a:t>/</a:t>
            </a:r>
            <a:r>
              <a:rPr lang="zh-CN" altLang="en-US" sz="3000" b="1">
                <a:solidFill>
                  <a:srgbClr val="66FF33"/>
                </a:solidFill>
                <a:latin typeface="Arial" panose="020B0604020202020204" pitchFamily="34" charset="0"/>
              </a:rPr>
              <a:t>滔滔。</a:t>
            </a:r>
            <a:endParaRPr lang="zh-CN" altLang="en-US" sz="3000" b="1">
              <a:solidFill>
                <a:srgbClr val="66FF33"/>
              </a:solidFill>
              <a:latin typeface="Arial" panose="020B0604020202020204" pitchFamily="34" charset="0"/>
            </a:endParaRPr>
          </a:p>
          <a:p>
            <a:r>
              <a:rPr lang="zh-CN" altLang="en-US"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男</a:t>
            </a:r>
            <a:r>
              <a:rPr lang="zh-CN" altLang="en-US"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山舞</a:t>
            </a:r>
            <a:r>
              <a:rPr lang="en-US" altLang="zh-CN"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银蛇，</a:t>
            </a:r>
            <a:endParaRPr lang="zh-CN" altLang="en-US" sz="3000" b="1">
              <a:solidFill>
                <a:srgbClr val="FFFF00"/>
              </a:solidFill>
              <a:latin typeface="Arial" panose="020B0604020202020204" pitchFamily="34" charset="0"/>
            </a:endParaRPr>
          </a:p>
          <a:p>
            <a:r>
              <a:rPr lang="zh-CN" altLang="en-US" sz="3000" b="1">
                <a:solidFill>
                  <a:srgbClr val="FFFF00"/>
                </a:solidFill>
                <a:latin typeface="Arial" panose="020B0604020202020204" pitchFamily="34" charset="0"/>
              </a:rPr>
              <a:t>          原驰</a:t>
            </a:r>
            <a:r>
              <a:rPr lang="en-US" altLang="zh-CN"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蜡象</a:t>
            </a:r>
            <a:r>
              <a:rPr lang="zh-CN" altLang="en-US" sz="1800" b="1">
                <a:solidFill>
                  <a:srgbClr val="FFFF00"/>
                </a:solidFill>
                <a:latin typeface="Arial" panose="020B0604020202020204" pitchFamily="34" charset="0"/>
              </a:rPr>
              <a:t>，</a:t>
            </a:r>
            <a:endParaRPr lang="zh-CN" altLang="en-US" sz="3000" b="1">
              <a:solidFill>
                <a:srgbClr val="FFFF00"/>
              </a:solidFill>
              <a:latin typeface="Arial" panose="020B0604020202020204" pitchFamily="34" charset="0"/>
            </a:endParaRPr>
          </a:p>
          <a:p>
            <a:r>
              <a:rPr lang="zh-CN" altLang="en-US" sz="3000" b="1">
                <a:solidFill>
                  <a:srgbClr val="FFFF00"/>
                </a:solidFill>
                <a:latin typeface="Arial" panose="020B0604020202020204" pitchFamily="34" charset="0"/>
              </a:rPr>
              <a:t>          欲与</a:t>
            </a:r>
            <a:r>
              <a:rPr lang="en-US" altLang="zh-CN"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天公</a:t>
            </a:r>
            <a:r>
              <a:rPr lang="en-US" altLang="zh-CN"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试比高。</a:t>
            </a:r>
            <a:endParaRPr lang="zh-CN" altLang="en-US" sz="3000" b="1">
              <a:solidFill>
                <a:srgbClr val="FFFF00"/>
              </a:solidFill>
              <a:latin typeface="Arial" panose="020B0604020202020204" pitchFamily="34" charset="0"/>
            </a:endParaRPr>
          </a:p>
          <a:p>
            <a:r>
              <a:rPr lang="zh-CN" altLang="en-US" sz="3000" b="1">
                <a:solidFill>
                  <a:srgbClr val="66FF33"/>
                </a:solidFill>
                <a:latin typeface="Arial" panose="020B0604020202020204" pitchFamily="34" charset="0"/>
              </a:rPr>
              <a:t>（女）须</a:t>
            </a:r>
            <a:r>
              <a:rPr lang="en-US" altLang="zh-CN" sz="3000" b="1">
                <a:solidFill>
                  <a:srgbClr val="FF99FF"/>
                </a:solidFill>
                <a:latin typeface="Arial" panose="020B0604020202020204" pitchFamily="34" charset="0"/>
              </a:rPr>
              <a:t>/</a:t>
            </a:r>
            <a:r>
              <a:rPr lang="zh-CN" altLang="en-US" sz="3000" b="1">
                <a:solidFill>
                  <a:srgbClr val="66FF33"/>
                </a:solidFill>
                <a:latin typeface="Arial" panose="020B0604020202020204" pitchFamily="34" charset="0"/>
              </a:rPr>
              <a:t>晴日，</a:t>
            </a:r>
            <a:endParaRPr lang="zh-CN" altLang="en-US" sz="3000" b="1">
              <a:solidFill>
                <a:srgbClr val="66FF33"/>
              </a:solidFill>
              <a:latin typeface="Arial" panose="020B0604020202020204" pitchFamily="34" charset="0"/>
            </a:endParaRPr>
          </a:p>
          <a:p>
            <a:r>
              <a:rPr lang="zh-CN" altLang="en-US" sz="3000" b="1">
                <a:solidFill>
                  <a:srgbClr val="66FF33"/>
                </a:solidFill>
                <a:latin typeface="Arial" panose="020B0604020202020204" pitchFamily="34" charset="0"/>
              </a:rPr>
              <a:t>          看</a:t>
            </a:r>
            <a:r>
              <a:rPr lang="en-US" altLang="zh-CN" sz="3000" b="1">
                <a:solidFill>
                  <a:srgbClr val="FF99FF"/>
                </a:solidFill>
                <a:latin typeface="Arial" panose="020B0604020202020204" pitchFamily="34" charset="0"/>
              </a:rPr>
              <a:t>/</a:t>
            </a:r>
            <a:r>
              <a:rPr lang="zh-CN" altLang="en-US" sz="3000" b="1">
                <a:solidFill>
                  <a:srgbClr val="66FF33"/>
                </a:solidFill>
                <a:latin typeface="Arial" panose="020B0604020202020204" pitchFamily="34" charset="0"/>
              </a:rPr>
              <a:t>红装素裹，</a:t>
            </a:r>
            <a:endParaRPr lang="zh-CN" altLang="en-US" sz="3000" b="1">
              <a:solidFill>
                <a:srgbClr val="66FF33"/>
              </a:solidFill>
              <a:latin typeface="Arial" panose="020B0604020202020204" pitchFamily="34" charset="0"/>
            </a:endParaRPr>
          </a:p>
          <a:p>
            <a:r>
              <a:rPr lang="zh-CN" altLang="en-US" sz="3000" b="1">
                <a:solidFill>
                  <a:srgbClr val="66FF33"/>
                </a:solidFill>
                <a:latin typeface="Arial" panose="020B0604020202020204" pitchFamily="34" charset="0"/>
              </a:rPr>
              <a:t>          分外</a:t>
            </a:r>
            <a:r>
              <a:rPr lang="en-US" altLang="zh-CN" sz="3000" b="1">
                <a:solidFill>
                  <a:srgbClr val="FF99FF"/>
                </a:solidFill>
                <a:latin typeface="Arial" panose="020B0604020202020204" pitchFamily="34" charset="0"/>
              </a:rPr>
              <a:t>/</a:t>
            </a:r>
            <a:r>
              <a:rPr lang="zh-CN" altLang="en-US" sz="3000" b="1">
                <a:solidFill>
                  <a:srgbClr val="66FF33"/>
                </a:solidFill>
                <a:latin typeface="Arial" panose="020B0604020202020204" pitchFamily="34" charset="0"/>
              </a:rPr>
              <a:t>妖娆。</a:t>
            </a:r>
            <a:r>
              <a:rPr lang="zh-CN" altLang="en-US" sz="1800" b="1">
                <a:solidFill>
                  <a:srgbClr val="66FF33"/>
                </a:solidFill>
                <a:latin typeface="Arial" panose="020B0604020202020204" pitchFamily="34" charset="0"/>
              </a:rPr>
              <a:t> </a:t>
            </a:r>
            <a:endParaRPr lang="zh-CN" altLang="en-US" sz="1800" b="1">
              <a:solidFill>
                <a:srgbClr val="66FF33"/>
              </a:solidFill>
              <a:latin typeface="Arial" panose="020B0604020202020204" pitchFamily="34" charset="0"/>
            </a:endParaRPr>
          </a:p>
        </p:txBody>
      </p:sp>
      <p:sp>
        <p:nvSpPr>
          <p:cNvPr id="22531" name="Text Box 3"/>
          <p:cNvSpPr txBox="1">
            <a:spLocks noChangeArrowheads="1"/>
          </p:cNvSpPr>
          <p:nvPr/>
        </p:nvSpPr>
        <p:spPr bwMode="auto">
          <a:xfrm>
            <a:off x="3995738" y="908050"/>
            <a:ext cx="5148262" cy="557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3000" b="1">
                <a:solidFill>
                  <a:srgbClr val="66FF33"/>
                </a:solidFill>
                <a:latin typeface="Arial" panose="020B0604020202020204" pitchFamily="34" charset="0"/>
              </a:rPr>
              <a:t>（</a:t>
            </a:r>
            <a:r>
              <a:rPr lang="zh-CN" altLang="en-US" sz="3000" b="1">
                <a:solidFill>
                  <a:srgbClr val="FF99FF"/>
                </a:solidFill>
                <a:latin typeface="Arial" panose="020B0604020202020204" pitchFamily="34" charset="0"/>
              </a:rPr>
              <a:t>合</a:t>
            </a:r>
            <a:r>
              <a:rPr lang="zh-CN" altLang="en-US" sz="3000" b="1">
                <a:solidFill>
                  <a:srgbClr val="66FF33"/>
                </a:solidFill>
                <a:latin typeface="Arial" panose="020B0604020202020204" pitchFamily="34" charset="0"/>
              </a:rPr>
              <a:t>）</a:t>
            </a:r>
            <a:r>
              <a:rPr lang="zh-CN" altLang="en-US" sz="3000" b="1">
                <a:solidFill>
                  <a:srgbClr val="FF99FF"/>
                </a:solidFill>
                <a:latin typeface="Arial" panose="020B0604020202020204" pitchFamily="34" charset="0"/>
              </a:rPr>
              <a:t>江山</a:t>
            </a:r>
            <a:r>
              <a:rPr lang="en-US" altLang="zh-CN" sz="3000" b="1">
                <a:solidFill>
                  <a:srgbClr val="66FF33"/>
                </a:solidFill>
                <a:latin typeface="Arial" panose="020B0604020202020204" pitchFamily="34" charset="0"/>
              </a:rPr>
              <a:t>/</a:t>
            </a:r>
            <a:r>
              <a:rPr lang="zh-CN" altLang="en-US" sz="3000" b="1">
                <a:solidFill>
                  <a:srgbClr val="FF99FF"/>
                </a:solidFill>
                <a:latin typeface="Arial" panose="020B0604020202020204" pitchFamily="34" charset="0"/>
              </a:rPr>
              <a:t>如此多娇，</a:t>
            </a:r>
            <a:endParaRPr lang="zh-CN" altLang="en-US" sz="3000" b="1">
              <a:solidFill>
                <a:srgbClr val="FF99FF"/>
              </a:solidFill>
              <a:latin typeface="Arial" panose="020B0604020202020204" pitchFamily="34" charset="0"/>
            </a:endParaRPr>
          </a:p>
          <a:p>
            <a:r>
              <a:rPr lang="zh-CN" altLang="en-US" sz="3000" b="1">
                <a:solidFill>
                  <a:srgbClr val="FF99FF"/>
                </a:solidFill>
                <a:latin typeface="Arial" panose="020B0604020202020204" pitchFamily="34" charset="0"/>
              </a:rPr>
              <a:t>          引</a:t>
            </a:r>
            <a:r>
              <a:rPr lang="en-US" altLang="zh-CN" sz="3000" b="1">
                <a:solidFill>
                  <a:srgbClr val="66FF33"/>
                </a:solidFill>
                <a:latin typeface="Arial" panose="020B0604020202020204" pitchFamily="34" charset="0"/>
              </a:rPr>
              <a:t>/</a:t>
            </a:r>
            <a:r>
              <a:rPr lang="zh-CN" altLang="en-US" sz="3000" b="1">
                <a:solidFill>
                  <a:srgbClr val="FF99FF"/>
                </a:solidFill>
                <a:latin typeface="Arial" panose="020B0604020202020204" pitchFamily="34" charset="0"/>
              </a:rPr>
              <a:t>无数英雄</a:t>
            </a:r>
            <a:r>
              <a:rPr lang="en-US" altLang="zh-CN" sz="3000" b="1">
                <a:solidFill>
                  <a:srgbClr val="66FF33"/>
                </a:solidFill>
                <a:latin typeface="Arial" panose="020B0604020202020204" pitchFamily="34" charset="0"/>
              </a:rPr>
              <a:t>/</a:t>
            </a:r>
            <a:r>
              <a:rPr lang="zh-CN" altLang="en-US" sz="3000" b="1">
                <a:solidFill>
                  <a:srgbClr val="FF99FF"/>
                </a:solidFill>
                <a:latin typeface="Arial" panose="020B0604020202020204" pitchFamily="34" charset="0"/>
              </a:rPr>
              <a:t>竞折腰。</a:t>
            </a:r>
            <a:endParaRPr lang="zh-CN" altLang="en-US" sz="3000" b="1">
              <a:solidFill>
                <a:srgbClr val="FF99FF"/>
              </a:solidFill>
              <a:latin typeface="Arial" panose="020B0604020202020204" pitchFamily="34" charset="0"/>
            </a:endParaRPr>
          </a:p>
          <a:p>
            <a:r>
              <a:rPr lang="zh-CN" altLang="en-US"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男</a:t>
            </a:r>
            <a:r>
              <a:rPr lang="zh-CN" altLang="en-US"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惜</a:t>
            </a:r>
            <a:r>
              <a:rPr lang="en-US" altLang="zh-CN"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秦皇</a:t>
            </a:r>
            <a:r>
              <a:rPr lang="en-US" altLang="zh-CN"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汉武，</a:t>
            </a:r>
            <a:endParaRPr lang="zh-CN" altLang="en-US" sz="3000" b="1">
              <a:solidFill>
                <a:srgbClr val="FFFF00"/>
              </a:solidFill>
              <a:latin typeface="Arial" panose="020B0604020202020204" pitchFamily="34" charset="0"/>
            </a:endParaRPr>
          </a:p>
          <a:p>
            <a:r>
              <a:rPr lang="zh-CN" altLang="en-US" sz="3000" b="1">
                <a:solidFill>
                  <a:srgbClr val="FFFF00"/>
                </a:solidFill>
                <a:latin typeface="Arial" panose="020B0604020202020204" pitchFamily="34" charset="0"/>
              </a:rPr>
              <a:t>           略输</a:t>
            </a:r>
            <a:r>
              <a:rPr lang="en-US" altLang="zh-CN"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文采；</a:t>
            </a:r>
            <a:endParaRPr lang="zh-CN" altLang="en-US" sz="3000" b="1">
              <a:solidFill>
                <a:srgbClr val="FFFF00"/>
              </a:solidFill>
              <a:latin typeface="Arial" panose="020B0604020202020204" pitchFamily="34" charset="0"/>
            </a:endParaRPr>
          </a:p>
          <a:p>
            <a:r>
              <a:rPr lang="zh-CN" altLang="en-US" sz="3000" b="1">
                <a:solidFill>
                  <a:srgbClr val="66FF33"/>
                </a:solidFill>
                <a:latin typeface="Arial" panose="020B0604020202020204" pitchFamily="34" charset="0"/>
              </a:rPr>
              <a:t>（女）唐宗</a:t>
            </a:r>
            <a:r>
              <a:rPr lang="en-US" altLang="zh-CN" sz="3000" b="1">
                <a:solidFill>
                  <a:srgbClr val="FF99FF"/>
                </a:solidFill>
                <a:latin typeface="Arial" panose="020B0604020202020204" pitchFamily="34" charset="0"/>
              </a:rPr>
              <a:t>/</a:t>
            </a:r>
            <a:r>
              <a:rPr lang="zh-CN" altLang="en-US" sz="3000" b="1">
                <a:solidFill>
                  <a:srgbClr val="66FF33"/>
                </a:solidFill>
                <a:latin typeface="Arial" panose="020B0604020202020204" pitchFamily="34" charset="0"/>
              </a:rPr>
              <a:t>宋祖，</a:t>
            </a:r>
            <a:endParaRPr lang="zh-CN" altLang="en-US" sz="3000" b="1">
              <a:solidFill>
                <a:srgbClr val="66FF33"/>
              </a:solidFill>
              <a:latin typeface="Arial" panose="020B0604020202020204" pitchFamily="34" charset="0"/>
            </a:endParaRPr>
          </a:p>
          <a:p>
            <a:r>
              <a:rPr lang="zh-CN" altLang="en-US" sz="3000" b="1">
                <a:solidFill>
                  <a:srgbClr val="66FF33"/>
                </a:solidFill>
                <a:latin typeface="Arial" panose="020B0604020202020204" pitchFamily="34" charset="0"/>
              </a:rPr>
              <a:t>           稍逊</a:t>
            </a:r>
            <a:r>
              <a:rPr lang="en-US" altLang="zh-CN" sz="3000" b="1">
                <a:solidFill>
                  <a:srgbClr val="FF99FF"/>
                </a:solidFill>
                <a:latin typeface="Arial" panose="020B0604020202020204" pitchFamily="34" charset="0"/>
              </a:rPr>
              <a:t>/</a:t>
            </a:r>
            <a:r>
              <a:rPr lang="zh-CN" altLang="en-US" sz="3000" b="1">
                <a:solidFill>
                  <a:srgbClr val="66FF33"/>
                </a:solidFill>
                <a:latin typeface="Arial" panose="020B0604020202020204" pitchFamily="34" charset="0"/>
              </a:rPr>
              <a:t>风骚。</a:t>
            </a:r>
            <a:endParaRPr lang="zh-CN" altLang="en-US" sz="3000" b="1">
              <a:solidFill>
                <a:srgbClr val="66FF33"/>
              </a:solidFill>
              <a:latin typeface="Arial" panose="020B0604020202020204" pitchFamily="34" charset="0"/>
            </a:endParaRPr>
          </a:p>
          <a:p>
            <a:r>
              <a:rPr lang="zh-CN" altLang="en-US"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男</a:t>
            </a:r>
            <a:r>
              <a:rPr lang="zh-CN" altLang="en-US"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一代</a:t>
            </a:r>
            <a:r>
              <a:rPr lang="en-US" altLang="zh-CN"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天骄，</a:t>
            </a:r>
            <a:endParaRPr lang="zh-CN" altLang="en-US" sz="3000" b="1">
              <a:solidFill>
                <a:srgbClr val="FFFF00"/>
              </a:solidFill>
              <a:latin typeface="Arial" panose="020B0604020202020204" pitchFamily="34" charset="0"/>
            </a:endParaRPr>
          </a:p>
          <a:p>
            <a:r>
              <a:rPr lang="zh-CN" altLang="en-US" sz="3000" b="1">
                <a:solidFill>
                  <a:srgbClr val="FFFF00"/>
                </a:solidFill>
                <a:latin typeface="Arial" panose="020B0604020202020204" pitchFamily="34" charset="0"/>
              </a:rPr>
              <a:t>          成吉思汗，</a:t>
            </a:r>
            <a:endParaRPr lang="zh-CN" altLang="en-US" sz="3000" b="1">
              <a:solidFill>
                <a:srgbClr val="FFFF00"/>
              </a:solidFill>
              <a:latin typeface="Arial" panose="020B0604020202020204" pitchFamily="34" charset="0"/>
            </a:endParaRPr>
          </a:p>
          <a:p>
            <a:r>
              <a:rPr lang="zh-CN" altLang="en-US" sz="3000" b="1">
                <a:solidFill>
                  <a:srgbClr val="FFFF00"/>
                </a:solidFill>
                <a:latin typeface="Arial" panose="020B0604020202020204" pitchFamily="34" charset="0"/>
              </a:rPr>
              <a:t>          只识</a:t>
            </a:r>
            <a:r>
              <a:rPr lang="en-US" altLang="zh-CN"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弯弓</a:t>
            </a:r>
            <a:r>
              <a:rPr lang="en-US" altLang="zh-CN"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射大雕。</a:t>
            </a:r>
            <a:endParaRPr lang="zh-CN" altLang="en-US" sz="3000" b="1">
              <a:solidFill>
                <a:srgbClr val="FFFF00"/>
              </a:solidFill>
              <a:latin typeface="Arial" panose="020B0604020202020204" pitchFamily="34" charset="0"/>
            </a:endParaRPr>
          </a:p>
          <a:p>
            <a:r>
              <a:rPr lang="zh-CN" altLang="en-US" sz="3000" b="1">
                <a:solidFill>
                  <a:srgbClr val="66FF33"/>
                </a:solidFill>
                <a:latin typeface="Arial" panose="020B0604020202020204" pitchFamily="34" charset="0"/>
              </a:rPr>
              <a:t>（</a:t>
            </a:r>
            <a:r>
              <a:rPr lang="zh-CN" altLang="en-US" sz="3000" b="1">
                <a:solidFill>
                  <a:srgbClr val="FF99FF"/>
                </a:solidFill>
                <a:latin typeface="Arial" panose="020B0604020202020204" pitchFamily="34" charset="0"/>
              </a:rPr>
              <a:t>合</a:t>
            </a:r>
            <a:r>
              <a:rPr lang="zh-CN" altLang="en-US" sz="3000" b="1">
                <a:solidFill>
                  <a:srgbClr val="66FF33"/>
                </a:solidFill>
                <a:latin typeface="Arial" panose="020B0604020202020204" pitchFamily="34" charset="0"/>
              </a:rPr>
              <a:t>）</a:t>
            </a:r>
            <a:r>
              <a:rPr lang="zh-CN" altLang="en-US" sz="3000" b="1">
                <a:solidFill>
                  <a:srgbClr val="FF99FF"/>
                </a:solidFill>
                <a:latin typeface="Arial" panose="020B0604020202020204" pitchFamily="34" charset="0"/>
              </a:rPr>
              <a:t>俱</a:t>
            </a:r>
            <a:r>
              <a:rPr lang="en-US" altLang="zh-CN" sz="3000" b="1">
                <a:solidFill>
                  <a:srgbClr val="66FF33"/>
                </a:solidFill>
                <a:latin typeface="Arial" panose="020B0604020202020204" pitchFamily="34" charset="0"/>
              </a:rPr>
              <a:t>/</a:t>
            </a:r>
            <a:r>
              <a:rPr lang="zh-CN" altLang="en-US" sz="3000" b="1">
                <a:solidFill>
                  <a:srgbClr val="FF99FF"/>
                </a:solidFill>
                <a:latin typeface="Arial" panose="020B0604020202020204" pitchFamily="34" charset="0"/>
              </a:rPr>
              <a:t>往矣，</a:t>
            </a:r>
            <a:endParaRPr lang="zh-CN" altLang="en-US" sz="3000" b="1">
              <a:solidFill>
                <a:srgbClr val="FF99FF"/>
              </a:solidFill>
              <a:latin typeface="Arial" panose="020B0604020202020204" pitchFamily="34" charset="0"/>
            </a:endParaRPr>
          </a:p>
          <a:p>
            <a:r>
              <a:rPr lang="zh-CN" altLang="en-US" sz="3000" b="1">
                <a:solidFill>
                  <a:srgbClr val="FF99FF"/>
                </a:solidFill>
                <a:latin typeface="Arial" panose="020B0604020202020204" pitchFamily="34" charset="0"/>
              </a:rPr>
              <a:t>           数</a:t>
            </a:r>
            <a:r>
              <a:rPr lang="en-US" altLang="zh-CN" sz="3000" b="1">
                <a:solidFill>
                  <a:srgbClr val="66FF33"/>
                </a:solidFill>
                <a:latin typeface="Arial" panose="020B0604020202020204" pitchFamily="34" charset="0"/>
              </a:rPr>
              <a:t>/</a:t>
            </a:r>
            <a:r>
              <a:rPr lang="zh-CN" altLang="en-US" sz="3000" b="1">
                <a:solidFill>
                  <a:srgbClr val="FF99FF"/>
                </a:solidFill>
                <a:latin typeface="Arial" panose="020B0604020202020204" pitchFamily="34" charset="0"/>
              </a:rPr>
              <a:t>风流人物，</a:t>
            </a:r>
            <a:endParaRPr lang="zh-CN" altLang="en-US" sz="3000" b="1">
              <a:solidFill>
                <a:srgbClr val="FF99FF"/>
              </a:solidFill>
              <a:latin typeface="Arial" panose="020B0604020202020204" pitchFamily="34" charset="0"/>
            </a:endParaRPr>
          </a:p>
          <a:p>
            <a:r>
              <a:rPr lang="zh-CN" altLang="en-US" sz="3000" b="1">
                <a:solidFill>
                  <a:srgbClr val="FF99FF"/>
                </a:solidFill>
                <a:latin typeface="Arial" panose="020B0604020202020204" pitchFamily="34" charset="0"/>
              </a:rPr>
              <a:t>           还看</a:t>
            </a:r>
            <a:r>
              <a:rPr lang="en-US" altLang="zh-CN" sz="3000" b="1">
                <a:solidFill>
                  <a:srgbClr val="66FF33"/>
                </a:solidFill>
                <a:latin typeface="Arial" panose="020B0604020202020204" pitchFamily="34" charset="0"/>
              </a:rPr>
              <a:t>/</a:t>
            </a:r>
            <a:r>
              <a:rPr lang="zh-CN" altLang="en-US" sz="3000" b="1">
                <a:solidFill>
                  <a:srgbClr val="FF99FF"/>
                </a:solidFill>
                <a:latin typeface="Arial" panose="020B0604020202020204" pitchFamily="34" charset="0"/>
              </a:rPr>
              <a:t>今朝。</a:t>
            </a:r>
            <a:endParaRPr lang="zh-CN" altLang="en-US" sz="3000" b="1">
              <a:solidFill>
                <a:srgbClr val="FF99FF"/>
              </a:solidFill>
              <a:latin typeface="Arial" panose="020B0604020202020204" pitchFamily="34" charset="0"/>
            </a:endParaRPr>
          </a:p>
        </p:txBody>
      </p:sp>
      <p:sp>
        <p:nvSpPr>
          <p:cNvPr id="22532" name="Rectangle 4"/>
          <p:cNvSpPr>
            <a:spLocks noChangeArrowheads="1"/>
          </p:cNvSpPr>
          <p:nvPr/>
        </p:nvSpPr>
        <p:spPr bwMode="auto">
          <a:xfrm>
            <a:off x="2411413" y="0"/>
            <a:ext cx="187325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4400">
              <a:solidFill>
                <a:srgbClr val="FFFF00"/>
              </a:solidFill>
            </a:endParaRPr>
          </a:p>
        </p:txBody>
      </p:sp>
      <p:sp>
        <p:nvSpPr>
          <p:cNvPr id="22535" name="Rectangle 7"/>
          <p:cNvSpPr>
            <a:spLocks noChangeArrowheads="1"/>
          </p:cNvSpPr>
          <p:nvPr/>
        </p:nvSpPr>
        <p:spPr bwMode="auto">
          <a:xfrm>
            <a:off x="2411413" y="0"/>
            <a:ext cx="187325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4400">
              <a:solidFill>
                <a:srgbClr val="FFFF00"/>
              </a:solidFill>
            </a:endParaRPr>
          </a:p>
        </p:txBody>
      </p:sp>
      <p:sp>
        <p:nvSpPr>
          <p:cNvPr id="22538" name="Rectangle 10"/>
          <p:cNvSpPr>
            <a:spLocks noChangeArrowheads="1"/>
          </p:cNvSpPr>
          <p:nvPr/>
        </p:nvSpPr>
        <p:spPr bwMode="auto">
          <a:xfrm>
            <a:off x="2411413" y="0"/>
            <a:ext cx="187325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4400">
              <a:solidFill>
                <a:srgbClr val="FFFF00"/>
              </a:solidFill>
            </a:endParaRPr>
          </a:p>
        </p:txBody>
      </p:sp>
      <p:sp>
        <p:nvSpPr>
          <p:cNvPr id="22540" name="Text Box 12"/>
          <p:cNvSpPr txBox="1">
            <a:spLocks noChangeArrowheads="1"/>
          </p:cNvSpPr>
          <p:nvPr/>
        </p:nvSpPr>
        <p:spPr bwMode="auto">
          <a:xfrm>
            <a:off x="0" y="549275"/>
            <a:ext cx="4643438" cy="60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3000" b="1">
                <a:solidFill>
                  <a:srgbClr val="66FF33"/>
                </a:solidFill>
                <a:latin typeface="Arial" panose="020B0604020202020204" pitchFamily="34" charset="0"/>
              </a:rPr>
              <a:t>（</a:t>
            </a:r>
            <a:r>
              <a:rPr lang="zh-CN" altLang="en-US" sz="3000" b="1">
                <a:solidFill>
                  <a:srgbClr val="FF99FF"/>
                </a:solidFill>
                <a:latin typeface="Arial" panose="020B0604020202020204" pitchFamily="34" charset="0"/>
              </a:rPr>
              <a:t>合</a:t>
            </a:r>
            <a:r>
              <a:rPr lang="zh-CN" altLang="en-US" sz="3000" b="1">
                <a:solidFill>
                  <a:srgbClr val="66FF33"/>
                </a:solidFill>
                <a:latin typeface="Arial" panose="020B0604020202020204" pitchFamily="34" charset="0"/>
              </a:rPr>
              <a:t>）</a:t>
            </a:r>
            <a:r>
              <a:rPr lang="zh-CN" altLang="en-US" sz="3000" b="1">
                <a:solidFill>
                  <a:srgbClr val="FF99FF"/>
                </a:solidFill>
                <a:latin typeface="Arial" panose="020B0604020202020204" pitchFamily="34" charset="0"/>
              </a:rPr>
              <a:t>北国</a:t>
            </a:r>
            <a:r>
              <a:rPr lang="en-US" altLang="zh-CN" sz="3000" b="1">
                <a:solidFill>
                  <a:srgbClr val="66FF33"/>
                </a:solidFill>
                <a:latin typeface="Arial" panose="020B0604020202020204" pitchFamily="34" charset="0"/>
              </a:rPr>
              <a:t>/</a:t>
            </a:r>
            <a:r>
              <a:rPr lang="zh-CN" altLang="en-US" sz="3000" b="1">
                <a:solidFill>
                  <a:srgbClr val="FF99FF"/>
                </a:solidFill>
                <a:latin typeface="Arial" panose="020B0604020202020204" pitchFamily="34" charset="0"/>
              </a:rPr>
              <a:t>风光，</a:t>
            </a:r>
            <a:endParaRPr lang="zh-CN" altLang="en-US" sz="3000" b="1">
              <a:solidFill>
                <a:srgbClr val="FF99FF"/>
              </a:solidFill>
              <a:latin typeface="Arial" panose="020B0604020202020204" pitchFamily="34" charset="0"/>
            </a:endParaRPr>
          </a:p>
          <a:p>
            <a:r>
              <a:rPr lang="zh-CN" altLang="en-US" sz="3000" b="1">
                <a:solidFill>
                  <a:srgbClr val="FF99FF"/>
                </a:solidFill>
                <a:latin typeface="Arial" panose="020B0604020202020204" pitchFamily="34" charset="0"/>
              </a:rPr>
              <a:t>          千里</a:t>
            </a:r>
            <a:r>
              <a:rPr lang="en-US" altLang="zh-CN" sz="3000" b="1">
                <a:solidFill>
                  <a:srgbClr val="66FF33"/>
                </a:solidFill>
                <a:latin typeface="Arial" panose="020B0604020202020204" pitchFamily="34" charset="0"/>
              </a:rPr>
              <a:t>/</a:t>
            </a:r>
            <a:r>
              <a:rPr lang="zh-CN" altLang="en-US" sz="3000" b="1">
                <a:solidFill>
                  <a:srgbClr val="FF99FF"/>
                </a:solidFill>
                <a:latin typeface="Arial" panose="020B0604020202020204" pitchFamily="34" charset="0"/>
              </a:rPr>
              <a:t>冰封，</a:t>
            </a:r>
            <a:endParaRPr lang="zh-CN" altLang="en-US" sz="3000" b="1">
              <a:solidFill>
                <a:srgbClr val="FF99FF"/>
              </a:solidFill>
              <a:latin typeface="Arial" panose="020B0604020202020204" pitchFamily="34" charset="0"/>
            </a:endParaRPr>
          </a:p>
          <a:p>
            <a:r>
              <a:rPr lang="zh-CN" altLang="en-US" sz="3000" b="1">
                <a:solidFill>
                  <a:srgbClr val="FF99FF"/>
                </a:solidFill>
                <a:latin typeface="Arial" panose="020B0604020202020204" pitchFamily="34" charset="0"/>
              </a:rPr>
              <a:t>          万里</a:t>
            </a:r>
            <a:r>
              <a:rPr lang="en-US" altLang="zh-CN" sz="3000" b="1">
                <a:solidFill>
                  <a:srgbClr val="66FF33"/>
                </a:solidFill>
                <a:latin typeface="Arial" panose="020B0604020202020204" pitchFamily="34" charset="0"/>
              </a:rPr>
              <a:t>/</a:t>
            </a:r>
            <a:r>
              <a:rPr lang="zh-CN" altLang="en-US" sz="3000" b="1">
                <a:solidFill>
                  <a:srgbClr val="FF99FF"/>
                </a:solidFill>
                <a:latin typeface="Arial" panose="020B0604020202020204" pitchFamily="34" charset="0"/>
              </a:rPr>
              <a:t>雪飘。</a:t>
            </a:r>
            <a:endParaRPr lang="zh-CN" altLang="en-US" sz="3000" b="1">
              <a:solidFill>
                <a:srgbClr val="FF99FF"/>
              </a:solidFill>
              <a:latin typeface="Arial" panose="020B0604020202020204" pitchFamily="34" charset="0"/>
            </a:endParaRPr>
          </a:p>
          <a:p>
            <a:r>
              <a:rPr lang="zh-CN" altLang="en-US"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男</a:t>
            </a:r>
            <a:r>
              <a:rPr lang="zh-CN" altLang="en-US"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望</a:t>
            </a:r>
            <a:r>
              <a:rPr lang="en-US" altLang="zh-CN"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长城</a:t>
            </a:r>
            <a:r>
              <a:rPr lang="en-US" altLang="zh-CN" sz="3000" b="1">
                <a:solidFill>
                  <a:srgbClr val="FFFF00"/>
                </a:solidFill>
                <a:latin typeface="Arial" panose="020B0604020202020204" pitchFamily="34" charset="0"/>
              </a:rPr>
              <a:t>/</a:t>
            </a:r>
            <a:r>
              <a:rPr lang="zh-CN" altLang="en-US" sz="3000" b="1">
                <a:solidFill>
                  <a:srgbClr val="FFFF00"/>
                </a:solidFill>
                <a:latin typeface="Arial" panose="020B0604020202020204" pitchFamily="34" charset="0"/>
              </a:rPr>
              <a:t>内外，</a:t>
            </a:r>
            <a:endParaRPr lang="zh-CN" altLang="en-US" sz="3000" b="1">
              <a:solidFill>
                <a:srgbClr val="FFFF00"/>
              </a:solidFill>
              <a:latin typeface="Arial" panose="020B0604020202020204" pitchFamily="34" charset="0"/>
            </a:endParaRPr>
          </a:p>
          <a:p>
            <a:r>
              <a:rPr lang="zh-CN" altLang="en-US" sz="3000" b="1">
                <a:solidFill>
                  <a:srgbClr val="FFFF00"/>
                </a:solidFill>
                <a:latin typeface="Arial" panose="020B0604020202020204" pitchFamily="34" charset="0"/>
              </a:rPr>
              <a:t>          惟余</a:t>
            </a:r>
            <a:r>
              <a:rPr lang="en-US" altLang="zh-CN"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莽莽；</a:t>
            </a:r>
            <a:endParaRPr lang="zh-CN" altLang="en-US" sz="3000" b="1">
              <a:solidFill>
                <a:srgbClr val="FFFF00"/>
              </a:solidFill>
              <a:latin typeface="Arial" panose="020B0604020202020204" pitchFamily="34" charset="0"/>
            </a:endParaRPr>
          </a:p>
          <a:p>
            <a:r>
              <a:rPr lang="zh-CN" altLang="en-US" sz="3000" b="1">
                <a:solidFill>
                  <a:srgbClr val="66FF33"/>
                </a:solidFill>
                <a:latin typeface="Arial" panose="020B0604020202020204" pitchFamily="34" charset="0"/>
              </a:rPr>
              <a:t>（女）大河</a:t>
            </a:r>
            <a:r>
              <a:rPr lang="en-US" altLang="zh-CN" sz="3000" b="1">
                <a:solidFill>
                  <a:srgbClr val="FF99FF"/>
                </a:solidFill>
                <a:latin typeface="Arial" panose="020B0604020202020204" pitchFamily="34" charset="0"/>
              </a:rPr>
              <a:t>/</a:t>
            </a:r>
            <a:r>
              <a:rPr lang="zh-CN" altLang="en-US" sz="3000" b="1">
                <a:solidFill>
                  <a:srgbClr val="66FF33"/>
                </a:solidFill>
                <a:latin typeface="Arial" panose="020B0604020202020204" pitchFamily="34" charset="0"/>
              </a:rPr>
              <a:t>上下，</a:t>
            </a:r>
            <a:endParaRPr lang="zh-CN" altLang="en-US" sz="3000" b="1">
              <a:solidFill>
                <a:srgbClr val="66FF33"/>
              </a:solidFill>
              <a:latin typeface="Arial" panose="020B0604020202020204" pitchFamily="34" charset="0"/>
            </a:endParaRPr>
          </a:p>
          <a:p>
            <a:r>
              <a:rPr lang="zh-CN" altLang="en-US" sz="3000" b="1">
                <a:solidFill>
                  <a:srgbClr val="66FF33"/>
                </a:solidFill>
                <a:latin typeface="Arial" panose="020B0604020202020204" pitchFamily="34" charset="0"/>
              </a:rPr>
              <a:t>          顿失</a:t>
            </a:r>
            <a:r>
              <a:rPr lang="en-US" altLang="zh-CN" sz="3000" b="1">
                <a:solidFill>
                  <a:srgbClr val="FF99FF"/>
                </a:solidFill>
                <a:latin typeface="Arial" panose="020B0604020202020204" pitchFamily="34" charset="0"/>
              </a:rPr>
              <a:t>/</a:t>
            </a:r>
            <a:r>
              <a:rPr lang="zh-CN" altLang="en-US" sz="3000" b="1">
                <a:solidFill>
                  <a:srgbClr val="66FF33"/>
                </a:solidFill>
                <a:latin typeface="Arial" panose="020B0604020202020204" pitchFamily="34" charset="0"/>
              </a:rPr>
              <a:t>滔滔。</a:t>
            </a:r>
            <a:endParaRPr lang="zh-CN" altLang="en-US" sz="3000" b="1">
              <a:solidFill>
                <a:srgbClr val="66FF33"/>
              </a:solidFill>
              <a:latin typeface="Arial" panose="020B0604020202020204" pitchFamily="34" charset="0"/>
            </a:endParaRPr>
          </a:p>
          <a:p>
            <a:r>
              <a:rPr lang="zh-CN" altLang="en-US"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男</a:t>
            </a:r>
            <a:r>
              <a:rPr lang="zh-CN" altLang="en-US"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山舞</a:t>
            </a:r>
            <a:r>
              <a:rPr lang="en-US" altLang="zh-CN"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银蛇，</a:t>
            </a:r>
            <a:endParaRPr lang="zh-CN" altLang="en-US" sz="3000" b="1">
              <a:solidFill>
                <a:srgbClr val="FFFF00"/>
              </a:solidFill>
              <a:latin typeface="Arial" panose="020B0604020202020204" pitchFamily="34" charset="0"/>
            </a:endParaRPr>
          </a:p>
          <a:p>
            <a:r>
              <a:rPr lang="zh-CN" altLang="en-US" sz="3000" b="1">
                <a:solidFill>
                  <a:srgbClr val="FFFF00"/>
                </a:solidFill>
                <a:latin typeface="Arial" panose="020B0604020202020204" pitchFamily="34" charset="0"/>
              </a:rPr>
              <a:t>          原驰</a:t>
            </a:r>
            <a:r>
              <a:rPr lang="en-US" altLang="zh-CN"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蜡象</a:t>
            </a:r>
            <a:r>
              <a:rPr lang="zh-CN" altLang="en-US" sz="1800" b="1">
                <a:solidFill>
                  <a:srgbClr val="FFFF00"/>
                </a:solidFill>
                <a:latin typeface="Arial" panose="020B0604020202020204" pitchFamily="34" charset="0"/>
              </a:rPr>
              <a:t>，</a:t>
            </a:r>
            <a:endParaRPr lang="zh-CN" altLang="en-US" sz="3000" b="1">
              <a:solidFill>
                <a:srgbClr val="FFFF00"/>
              </a:solidFill>
              <a:latin typeface="Arial" panose="020B0604020202020204" pitchFamily="34" charset="0"/>
            </a:endParaRPr>
          </a:p>
          <a:p>
            <a:r>
              <a:rPr lang="zh-CN" altLang="en-US" sz="3000" b="1">
                <a:solidFill>
                  <a:srgbClr val="FFFF00"/>
                </a:solidFill>
                <a:latin typeface="Arial" panose="020B0604020202020204" pitchFamily="34" charset="0"/>
              </a:rPr>
              <a:t>          欲与</a:t>
            </a:r>
            <a:r>
              <a:rPr lang="en-US" altLang="zh-CN"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天公</a:t>
            </a:r>
            <a:r>
              <a:rPr lang="en-US" altLang="zh-CN" sz="3000" b="1">
                <a:solidFill>
                  <a:srgbClr val="66FF33"/>
                </a:solidFill>
                <a:latin typeface="Arial" panose="020B0604020202020204" pitchFamily="34" charset="0"/>
              </a:rPr>
              <a:t>/</a:t>
            </a:r>
            <a:r>
              <a:rPr lang="zh-CN" altLang="en-US" sz="3000" b="1">
                <a:solidFill>
                  <a:srgbClr val="FFFF00"/>
                </a:solidFill>
                <a:latin typeface="Arial" panose="020B0604020202020204" pitchFamily="34" charset="0"/>
              </a:rPr>
              <a:t>试比高。</a:t>
            </a:r>
            <a:endParaRPr lang="zh-CN" altLang="en-US" sz="3000" b="1">
              <a:solidFill>
                <a:srgbClr val="FFFF00"/>
              </a:solidFill>
              <a:latin typeface="Arial" panose="020B0604020202020204" pitchFamily="34" charset="0"/>
            </a:endParaRPr>
          </a:p>
          <a:p>
            <a:r>
              <a:rPr lang="zh-CN" altLang="en-US" sz="3000" b="1">
                <a:solidFill>
                  <a:srgbClr val="66FF33"/>
                </a:solidFill>
                <a:latin typeface="Arial" panose="020B0604020202020204" pitchFamily="34" charset="0"/>
              </a:rPr>
              <a:t>（女）须</a:t>
            </a:r>
            <a:r>
              <a:rPr lang="en-US" altLang="zh-CN" sz="3000" b="1">
                <a:solidFill>
                  <a:srgbClr val="FF99FF"/>
                </a:solidFill>
                <a:latin typeface="Arial" panose="020B0604020202020204" pitchFamily="34" charset="0"/>
              </a:rPr>
              <a:t>/</a:t>
            </a:r>
            <a:r>
              <a:rPr lang="zh-CN" altLang="en-US" sz="3000" b="1">
                <a:solidFill>
                  <a:srgbClr val="66FF33"/>
                </a:solidFill>
                <a:latin typeface="Arial" panose="020B0604020202020204" pitchFamily="34" charset="0"/>
              </a:rPr>
              <a:t>晴日，</a:t>
            </a:r>
            <a:endParaRPr lang="zh-CN" altLang="en-US" sz="3000" b="1">
              <a:solidFill>
                <a:srgbClr val="66FF33"/>
              </a:solidFill>
              <a:latin typeface="Arial" panose="020B0604020202020204" pitchFamily="34" charset="0"/>
            </a:endParaRPr>
          </a:p>
          <a:p>
            <a:r>
              <a:rPr lang="zh-CN" altLang="en-US" sz="3000" b="1">
                <a:solidFill>
                  <a:srgbClr val="66FF33"/>
                </a:solidFill>
                <a:latin typeface="Arial" panose="020B0604020202020204" pitchFamily="34" charset="0"/>
              </a:rPr>
              <a:t>          看</a:t>
            </a:r>
            <a:r>
              <a:rPr lang="en-US" altLang="zh-CN" sz="3000" b="1">
                <a:solidFill>
                  <a:srgbClr val="FF99FF"/>
                </a:solidFill>
                <a:latin typeface="Arial" panose="020B0604020202020204" pitchFamily="34" charset="0"/>
              </a:rPr>
              <a:t>/</a:t>
            </a:r>
            <a:r>
              <a:rPr lang="zh-CN" altLang="en-US" sz="3000" b="1">
                <a:solidFill>
                  <a:srgbClr val="66FF33"/>
                </a:solidFill>
                <a:latin typeface="Arial" panose="020B0604020202020204" pitchFamily="34" charset="0"/>
              </a:rPr>
              <a:t>红装素裹，</a:t>
            </a:r>
            <a:endParaRPr lang="zh-CN" altLang="en-US" sz="3000" b="1">
              <a:solidFill>
                <a:srgbClr val="66FF33"/>
              </a:solidFill>
              <a:latin typeface="Arial" panose="020B0604020202020204" pitchFamily="34" charset="0"/>
            </a:endParaRPr>
          </a:p>
          <a:p>
            <a:r>
              <a:rPr lang="zh-CN" altLang="en-US" sz="3000" b="1">
                <a:solidFill>
                  <a:srgbClr val="66FF33"/>
                </a:solidFill>
                <a:latin typeface="Arial" panose="020B0604020202020204" pitchFamily="34" charset="0"/>
              </a:rPr>
              <a:t>          分外</a:t>
            </a:r>
            <a:r>
              <a:rPr lang="en-US" altLang="zh-CN" sz="3000" b="1">
                <a:solidFill>
                  <a:srgbClr val="FF99FF"/>
                </a:solidFill>
                <a:latin typeface="Arial" panose="020B0604020202020204" pitchFamily="34" charset="0"/>
              </a:rPr>
              <a:t>/</a:t>
            </a:r>
            <a:r>
              <a:rPr lang="zh-CN" altLang="en-US" sz="3000" b="1">
                <a:solidFill>
                  <a:srgbClr val="66FF33"/>
                </a:solidFill>
                <a:latin typeface="Arial" panose="020B0604020202020204" pitchFamily="34" charset="0"/>
              </a:rPr>
              <a:t>妖娆。</a:t>
            </a:r>
            <a:r>
              <a:rPr lang="zh-CN" altLang="en-US" sz="1800" b="1">
                <a:solidFill>
                  <a:srgbClr val="66FF33"/>
                </a:solidFill>
                <a:latin typeface="Arial" panose="020B0604020202020204" pitchFamily="34" charset="0"/>
              </a:rPr>
              <a:t> </a:t>
            </a:r>
            <a:endParaRPr lang="zh-CN" altLang="en-US" sz="1800" b="1">
              <a:solidFill>
                <a:srgbClr val="66FF33"/>
              </a:solidFill>
              <a:latin typeface="Arial" panose="020B0604020202020204" pitchFamily="34" charset="0"/>
            </a:endParaRPr>
          </a:p>
        </p:txBody>
      </p:sp>
      <p:sp>
        <p:nvSpPr>
          <p:cNvPr id="22542" name="Rectangle 14"/>
          <p:cNvSpPr>
            <a:spLocks noChangeArrowheads="1"/>
          </p:cNvSpPr>
          <p:nvPr/>
        </p:nvSpPr>
        <p:spPr bwMode="auto">
          <a:xfrm>
            <a:off x="2411730" y="58420"/>
            <a:ext cx="30353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4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沁园春</a:t>
            </a:r>
            <a:r>
              <a:rPr lang="en-US" altLang="zh-CN" sz="4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4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雪</a:t>
            </a:r>
            <a:endParaRPr lang="zh-CN" altLang="en-US" sz="4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2544" name="Text Box 16"/>
          <p:cNvSpPr txBox="1">
            <a:spLocks noChangeArrowheads="1"/>
          </p:cNvSpPr>
          <p:nvPr/>
        </p:nvSpPr>
        <p:spPr bwMode="auto">
          <a:xfrm>
            <a:off x="3995738" y="908050"/>
            <a:ext cx="5148262" cy="563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3000" b="1">
                <a:solidFill>
                  <a:schemeClr val="tx1"/>
                </a:solidFill>
                <a:latin typeface="黑体" panose="02010609060101010101" pitchFamily="49" charset="-122"/>
                <a:ea typeface="黑体" panose="02010609060101010101" pitchFamily="49" charset="-122"/>
              </a:rPr>
              <a:t>（合）</a:t>
            </a:r>
            <a:r>
              <a:rPr lang="zh-CN" altLang="en-US" sz="3000" b="1">
                <a:solidFill>
                  <a:srgbClr val="002060"/>
                </a:solidFill>
                <a:latin typeface="Arial" panose="020B0604020202020204" pitchFamily="34" charset="0"/>
              </a:rPr>
              <a:t>江山</a:t>
            </a:r>
            <a:r>
              <a:rPr lang="en-US" altLang="zh-CN" sz="3000" b="1">
                <a:solidFill>
                  <a:srgbClr val="FF0000"/>
                </a:solidFill>
                <a:latin typeface="Arial" panose="020B0604020202020204" pitchFamily="34" charset="0"/>
              </a:rPr>
              <a:t>/</a:t>
            </a:r>
            <a:r>
              <a:rPr lang="zh-CN" altLang="en-US" sz="3000" b="1">
                <a:solidFill>
                  <a:srgbClr val="002060"/>
                </a:solidFill>
                <a:latin typeface="Arial" panose="020B0604020202020204" pitchFamily="34" charset="0"/>
              </a:rPr>
              <a:t>如此多娇，</a:t>
            </a:r>
            <a:endParaRPr lang="zh-CN" altLang="en-US" sz="3000" b="1">
              <a:solidFill>
                <a:srgbClr val="FF99FF"/>
              </a:solidFill>
              <a:latin typeface="Arial" panose="020B0604020202020204" pitchFamily="34" charset="0"/>
            </a:endParaRPr>
          </a:p>
          <a:p>
            <a:r>
              <a:rPr lang="zh-CN" altLang="en-US" sz="3000" b="1">
                <a:solidFill>
                  <a:srgbClr val="FF99FF"/>
                </a:solidFill>
                <a:latin typeface="Arial" panose="020B0604020202020204" pitchFamily="34" charset="0"/>
              </a:rPr>
              <a:t>          </a:t>
            </a:r>
            <a:r>
              <a:rPr lang="zh-CN" altLang="en-US" sz="3000" b="1">
                <a:solidFill>
                  <a:srgbClr val="002060"/>
                </a:solidFill>
                <a:latin typeface="Arial" panose="020B0604020202020204" pitchFamily="34" charset="0"/>
              </a:rPr>
              <a:t>引</a:t>
            </a:r>
            <a:r>
              <a:rPr lang="en-US" altLang="zh-CN" sz="3000" b="1">
                <a:solidFill>
                  <a:srgbClr val="FF0000"/>
                </a:solidFill>
                <a:latin typeface="Arial" panose="020B0604020202020204" pitchFamily="34" charset="0"/>
              </a:rPr>
              <a:t>/</a:t>
            </a:r>
            <a:r>
              <a:rPr lang="zh-CN" altLang="en-US" sz="3000" b="1">
                <a:solidFill>
                  <a:srgbClr val="002060"/>
                </a:solidFill>
                <a:latin typeface="Arial" panose="020B0604020202020204" pitchFamily="34" charset="0"/>
              </a:rPr>
              <a:t>无数英雄</a:t>
            </a:r>
            <a:r>
              <a:rPr lang="en-US" altLang="zh-CN" sz="3000" b="1">
                <a:solidFill>
                  <a:srgbClr val="FF0000"/>
                </a:solidFill>
                <a:latin typeface="Arial" panose="020B0604020202020204" pitchFamily="34" charset="0"/>
              </a:rPr>
              <a:t>/</a:t>
            </a:r>
            <a:r>
              <a:rPr lang="zh-CN" altLang="en-US" sz="3000" b="1">
                <a:solidFill>
                  <a:srgbClr val="002060"/>
                </a:solidFill>
                <a:latin typeface="Arial" panose="020B0604020202020204" pitchFamily="34" charset="0"/>
              </a:rPr>
              <a:t>竞折腰。</a:t>
            </a:r>
            <a:endParaRPr lang="zh-CN" altLang="en-US" sz="3000" b="1">
              <a:solidFill>
                <a:srgbClr val="FF99FF"/>
              </a:solidFill>
              <a:latin typeface="Arial" panose="020B0604020202020204" pitchFamily="34" charset="0"/>
            </a:endParaRPr>
          </a:p>
          <a:p>
            <a:r>
              <a:rPr lang="zh-CN" altLang="en-US" sz="3000" b="1">
                <a:solidFill>
                  <a:schemeClr val="tx1"/>
                </a:solidFill>
                <a:latin typeface="黑体" panose="02010609060101010101" pitchFamily="49" charset="-122"/>
                <a:ea typeface="黑体" panose="02010609060101010101" pitchFamily="49" charset="-122"/>
              </a:rPr>
              <a:t>（男）</a:t>
            </a:r>
            <a:r>
              <a:rPr lang="zh-CN" altLang="en-US" sz="3000" b="1">
                <a:solidFill>
                  <a:srgbClr val="002060"/>
                </a:solidFill>
                <a:latin typeface="Arial" panose="020B0604020202020204" pitchFamily="34" charset="0"/>
              </a:rPr>
              <a:t>惜</a:t>
            </a:r>
            <a:r>
              <a:rPr lang="en-US" altLang="zh-CN" sz="3000" b="1">
                <a:solidFill>
                  <a:srgbClr val="FF0000"/>
                </a:solidFill>
                <a:latin typeface="Arial" panose="020B0604020202020204" pitchFamily="34" charset="0"/>
              </a:rPr>
              <a:t>/</a:t>
            </a:r>
            <a:r>
              <a:rPr lang="zh-CN" altLang="en-US" sz="3000" b="1">
                <a:solidFill>
                  <a:srgbClr val="002060"/>
                </a:solidFill>
                <a:latin typeface="Arial" panose="020B0604020202020204" pitchFamily="34" charset="0"/>
              </a:rPr>
              <a:t>秦皇</a:t>
            </a:r>
            <a:r>
              <a:rPr lang="en-US" altLang="zh-CN" sz="3000" b="1">
                <a:solidFill>
                  <a:srgbClr val="FF0000"/>
                </a:solidFill>
                <a:latin typeface="Arial" panose="020B0604020202020204" pitchFamily="34" charset="0"/>
              </a:rPr>
              <a:t>/</a:t>
            </a:r>
            <a:r>
              <a:rPr lang="zh-CN" altLang="en-US" sz="3000" b="1">
                <a:solidFill>
                  <a:srgbClr val="002060"/>
                </a:solidFill>
                <a:latin typeface="Arial" panose="020B0604020202020204" pitchFamily="34" charset="0"/>
              </a:rPr>
              <a:t>汉武，</a:t>
            </a:r>
            <a:endParaRPr lang="zh-CN" altLang="en-US" sz="3000" b="1">
              <a:solidFill>
                <a:srgbClr val="FFFF00"/>
              </a:solidFill>
              <a:latin typeface="Arial" panose="020B0604020202020204" pitchFamily="34" charset="0"/>
            </a:endParaRPr>
          </a:p>
          <a:p>
            <a:r>
              <a:rPr lang="zh-CN" altLang="en-US" sz="3000" b="1">
                <a:solidFill>
                  <a:srgbClr val="FFFF00"/>
                </a:solidFill>
                <a:latin typeface="Arial" panose="020B0604020202020204" pitchFamily="34" charset="0"/>
              </a:rPr>
              <a:t>           </a:t>
            </a:r>
            <a:r>
              <a:rPr lang="zh-CN" altLang="en-US" sz="3000" b="1">
                <a:solidFill>
                  <a:srgbClr val="002060"/>
                </a:solidFill>
                <a:latin typeface="Arial" panose="020B0604020202020204" pitchFamily="34" charset="0"/>
              </a:rPr>
              <a:t>略输</a:t>
            </a:r>
            <a:r>
              <a:rPr lang="en-US" altLang="zh-CN" sz="3000" b="1">
                <a:solidFill>
                  <a:srgbClr val="FF0000"/>
                </a:solidFill>
                <a:latin typeface="Arial" panose="020B0604020202020204" pitchFamily="34" charset="0"/>
              </a:rPr>
              <a:t>/</a:t>
            </a:r>
            <a:r>
              <a:rPr lang="zh-CN" altLang="en-US" sz="3000" b="1">
                <a:solidFill>
                  <a:srgbClr val="002060"/>
                </a:solidFill>
                <a:latin typeface="Arial" panose="020B0604020202020204" pitchFamily="34" charset="0"/>
              </a:rPr>
              <a:t>文采；</a:t>
            </a:r>
            <a:endParaRPr lang="zh-CN" altLang="en-US" sz="3000" b="1">
              <a:solidFill>
                <a:srgbClr val="FFFF00"/>
              </a:solidFill>
              <a:latin typeface="Arial" panose="020B0604020202020204" pitchFamily="34" charset="0"/>
            </a:endParaRPr>
          </a:p>
          <a:p>
            <a:r>
              <a:rPr lang="zh-CN" altLang="en-US" sz="3000" b="1">
                <a:solidFill>
                  <a:schemeClr val="tx1"/>
                </a:solidFill>
                <a:latin typeface="黑体" panose="02010609060101010101" pitchFamily="49" charset="-122"/>
                <a:ea typeface="黑体" panose="02010609060101010101" pitchFamily="49" charset="-122"/>
              </a:rPr>
              <a:t>（女）</a:t>
            </a:r>
            <a:r>
              <a:rPr lang="zh-CN" altLang="en-US" sz="3000" b="1">
                <a:solidFill>
                  <a:srgbClr val="002060"/>
                </a:solidFill>
                <a:latin typeface="Arial" panose="020B0604020202020204" pitchFamily="34" charset="0"/>
              </a:rPr>
              <a:t>唐宗</a:t>
            </a:r>
            <a:r>
              <a:rPr lang="en-US" altLang="zh-CN" sz="3000" b="1">
                <a:solidFill>
                  <a:srgbClr val="FF0000"/>
                </a:solidFill>
                <a:latin typeface="Arial" panose="020B0604020202020204" pitchFamily="34" charset="0"/>
              </a:rPr>
              <a:t>/</a:t>
            </a:r>
            <a:r>
              <a:rPr lang="zh-CN" altLang="en-US" sz="3000" b="1">
                <a:solidFill>
                  <a:srgbClr val="002060"/>
                </a:solidFill>
                <a:latin typeface="Arial" panose="020B0604020202020204" pitchFamily="34" charset="0"/>
              </a:rPr>
              <a:t>宋祖，</a:t>
            </a:r>
            <a:endParaRPr lang="zh-CN" altLang="en-US" sz="3000" b="1">
              <a:solidFill>
                <a:srgbClr val="66FF33"/>
              </a:solidFill>
              <a:latin typeface="Arial" panose="020B0604020202020204" pitchFamily="34" charset="0"/>
            </a:endParaRPr>
          </a:p>
          <a:p>
            <a:r>
              <a:rPr lang="zh-CN" altLang="en-US" sz="3000" b="1">
                <a:solidFill>
                  <a:srgbClr val="66FF33"/>
                </a:solidFill>
                <a:latin typeface="Arial" panose="020B0604020202020204" pitchFamily="34" charset="0"/>
              </a:rPr>
              <a:t>           </a:t>
            </a:r>
            <a:r>
              <a:rPr lang="zh-CN" altLang="en-US" sz="3000" b="1">
                <a:solidFill>
                  <a:srgbClr val="002060"/>
                </a:solidFill>
                <a:latin typeface="Arial" panose="020B0604020202020204" pitchFamily="34" charset="0"/>
              </a:rPr>
              <a:t>稍逊</a:t>
            </a:r>
            <a:r>
              <a:rPr lang="en-US" altLang="zh-CN" sz="3000" b="1">
                <a:solidFill>
                  <a:srgbClr val="FF0000"/>
                </a:solidFill>
                <a:latin typeface="Arial" panose="020B0604020202020204" pitchFamily="34" charset="0"/>
              </a:rPr>
              <a:t>/</a:t>
            </a:r>
            <a:r>
              <a:rPr lang="zh-CN" altLang="en-US" sz="3000" b="1">
                <a:solidFill>
                  <a:srgbClr val="002060"/>
                </a:solidFill>
                <a:latin typeface="Arial" panose="020B0604020202020204" pitchFamily="34" charset="0"/>
              </a:rPr>
              <a:t>风骚。</a:t>
            </a:r>
            <a:endParaRPr lang="zh-CN" altLang="en-US" sz="3000" b="1">
              <a:solidFill>
                <a:srgbClr val="66FF33"/>
              </a:solidFill>
              <a:latin typeface="Arial" panose="020B0604020202020204" pitchFamily="34" charset="0"/>
            </a:endParaRPr>
          </a:p>
          <a:p>
            <a:r>
              <a:rPr lang="zh-CN" altLang="en-US" sz="3000" b="1">
                <a:solidFill>
                  <a:schemeClr val="tx1"/>
                </a:solidFill>
                <a:latin typeface="黑体" panose="02010609060101010101" pitchFamily="49" charset="-122"/>
                <a:ea typeface="黑体" panose="02010609060101010101" pitchFamily="49" charset="-122"/>
              </a:rPr>
              <a:t>（男）</a:t>
            </a:r>
            <a:r>
              <a:rPr lang="zh-CN" altLang="en-US" sz="3000" b="1">
                <a:solidFill>
                  <a:srgbClr val="002060"/>
                </a:solidFill>
                <a:latin typeface="Arial" panose="020B0604020202020204" pitchFamily="34" charset="0"/>
              </a:rPr>
              <a:t>一代</a:t>
            </a:r>
            <a:r>
              <a:rPr lang="en-US" altLang="zh-CN" sz="3000" b="1">
                <a:solidFill>
                  <a:srgbClr val="FF0000"/>
                </a:solidFill>
                <a:latin typeface="Arial" panose="020B0604020202020204" pitchFamily="34" charset="0"/>
              </a:rPr>
              <a:t>/</a:t>
            </a:r>
            <a:r>
              <a:rPr lang="zh-CN" altLang="en-US" sz="3000" b="1">
                <a:solidFill>
                  <a:srgbClr val="002060"/>
                </a:solidFill>
                <a:latin typeface="Arial" panose="020B0604020202020204" pitchFamily="34" charset="0"/>
              </a:rPr>
              <a:t>天骄，</a:t>
            </a:r>
            <a:endParaRPr lang="zh-CN" altLang="en-US" sz="3000" b="1" u="sng">
              <a:solidFill>
                <a:srgbClr val="FFFF00"/>
              </a:solidFill>
              <a:latin typeface="Arial" panose="020B0604020202020204" pitchFamily="34" charset="0"/>
            </a:endParaRPr>
          </a:p>
          <a:p>
            <a:r>
              <a:rPr lang="zh-CN" altLang="en-US" sz="3000" b="1">
                <a:solidFill>
                  <a:srgbClr val="FFFF00"/>
                </a:solidFill>
                <a:latin typeface="Arial" panose="020B0604020202020204" pitchFamily="34" charset="0"/>
              </a:rPr>
              <a:t>          </a:t>
            </a:r>
            <a:r>
              <a:rPr lang="zh-CN" altLang="en-US" sz="3000" b="1">
                <a:solidFill>
                  <a:srgbClr val="002060"/>
                </a:solidFill>
                <a:latin typeface="Arial" panose="020B0604020202020204" pitchFamily="34" charset="0"/>
              </a:rPr>
              <a:t>成吉思汗，</a:t>
            </a:r>
            <a:endParaRPr lang="zh-CN" altLang="en-US" sz="3000" b="1">
              <a:solidFill>
                <a:srgbClr val="002060"/>
              </a:solidFill>
              <a:latin typeface="Arial" panose="020B0604020202020204" pitchFamily="34" charset="0"/>
            </a:endParaRPr>
          </a:p>
          <a:p>
            <a:r>
              <a:rPr lang="zh-CN" altLang="en-US" sz="3000" b="1">
                <a:solidFill>
                  <a:srgbClr val="FFFF00"/>
                </a:solidFill>
                <a:latin typeface="Arial" panose="020B0604020202020204" pitchFamily="34" charset="0"/>
              </a:rPr>
              <a:t>          </a:t>
            </a:r>
            <a:r>
              <a:rPr lang="zh-CN" altLang="en-US" sz="3000" b="1">
                <a:solidFill>
                  <a:srgbClr val="002060"/>
                </a:solidFill>
                <a:latin typeface="Arial" panose="020B0604020202020204" pitchFamily="34" charset="0"/>
              </a:rPr>
              <a:t>只识</a:t>
            </a:r>
            <a:r>
              <a:rPr lang="en-US" altLang="zh-CN" sz="3000" b="1">
                <a:solidFill>
                  <a:srgbClr val="FF0000"/>
                </a:solidFill>
                <a:latin typeface="Arial" panose="020B0604020202020204" pitchFamily="34" charset="0"/>
              </a:rPr>
              <a:t>/</a:t>
            </a:r>
            <a:r>
              <a:rPr lang="zh-CN" altLang="en-US" sz="3000" b="1">
                <a:solidFill>
                  <a:srgbClr val="002060"/>
                </a:solidFill>
                <a:latin typeface="Arial" panose="020B0604020202020204" pitchFamily="34" charset="0"/>
              </a:rPr>
              <a:t>弯弓</a:t>
            </a:r>
            <a:r>
              <a:rPr lang="en-US" altLang="zh-CN" sz="3000" b="1">
                <a:solidFill>
                  <a:srgbClr val="FF0000"/>
                </a:solidFill>
                <a:latin typeface="Arial" panose="020B0604020202020204" pitchFamily="34" charset="0"/>
              </a:rPr>
              <a:t>/</a:t>
            </a:r>
            <a:r>
              <a:rPr lang="zh-CN" altLang="en-US" sz="3000" b="1">
                <a:solidFill>
                  <a:srgbClr val="002060"/>
                </a:solidFill>
                <a:latin typeface="Arial" panose="020B0604020202020204" pitchFamily="34" charset="0"/>
              </a:rPr>
              <a:t>射大雕。</a:t>
            </a:r>
            <a:endParaRPr lang="zh-CN" altLang="en-US" sz="3000" b="1">
              <a:solidFill>
                <a:srgbClr val="FFFF00"/>
              </a:solidFill>
              <a:latin typeface="Arial" panose="020B0604020202020204" pitchFamily="34" charset="0"/>
            </a:endParaRPr>
          </a:p>
          <a:p>
            <a:r>
              <a:rPr lang="zh-CN" altLang="en-US" sz="3000" b="1">
                <a:solidFill>
                  <a:schemeClr val="tx1"/>
                </a:solidFill>
                <a:latin typeface="黑体" panose="02010609060101010101" pitchFamily="49" charset="-122"/>
                <a:ea typeface="黑体" panose="02010609060101010101" pitchFamily="49" charset="-122"/>
              </a:rPr>
              <a:t>（合）</a:t>
            </a:r>
            <a:r>
              <a:rPr lang="zh-CN" altLang="en-US" sz="3000" b="1">
                <a:solidFill>
                  <a:srgbClr val="002060"/>
                </a:solidFill>
                <a:latin typeface="Arial" panose="020B0604020202020204" pitchFamily="34" charset="0"/>
              </a:rPr>
              <a:t>俱</a:t>
            </a:r>
            <a:r>
              <a:rPr lang="en-US" altLang="zh-CN" sz="3000" b="1">
                <a:solidFill>
                  <a:srgbClr val="FF0000"/>
                </a:solidFill>
                <a:latin typeface="Arial" panose="020B0604020202020204" pitchFamily="34" charset="0"/>
              </a:rPr>
              <a:t>/</a:t>
            </a:r>
            <a:r>
              <a:rPr lang="zh-CN" altLang="en-US" sz="3000" b="1">
                <a:solidFill>
                  <a:srgbClr val="002060"/>
                </a:solidFill>
                <a:latin typeface="Arial" panose="020B0604020202020204" pitchFamily="34" charset="0"/>
              </a:rPr>
              <a:t>往矣，</a:t>
            </a:r>
            <a:endParaRPr lang="zh-CN" altLang="en-US" sz="3000" b="1">
              <a:solidFill>
                <a:srgbClr val="FF99FF"/>
              </a:solidFill>
              <a:latin typeface="Arial" panose="020B0604020202020204" pitchFamily="34" charset="0"/>
            </a:endParaRPr>
          </a:p>
          <a:p>
            <a:r>
              <a:rPr lang="zh-CN" altLang="en-US" sz="3000" b="1">
                <a:solidFill>
                  <a:srgbClr val="FF99FF"/>
                </a:solidFill>
                <a:latin typeface="Arial" panose="020B0604020202020204" pitchFamily="34" charset="0"/>
              </a:rPr>
              <a:t>           </a:t>
            </a:r>
            <a:r>
              <a:rPr lang="zh-CN" altLang="en-US" sz="3000" b="1">
                <a:solidFill>
                  <a:srgbClr val="002060"/>
                </a:solidFill>
                <a:latin typeface="Arial" panose="020B0604020202020204" pitchFamily="34" charset="0"/>
              </a:rPr>
              <a:t>数</a:t>
            </a:r>
            <a:r>
              <a:rPr lang="en-US" altLang="zh-CN" sz="3000" b="1">
                <a:solidFill>
                  <a:srgbClr val="FF0000"/>
                </a:solidFill>
                <a:latin typeface="Arial" panose="020B0604020202020204" pitchFamily="34" charset="0"/>
              </a:rPr>
              <a:t>/</a:t>
            </a:r>
            <a:r>
              <a:rPr lang="zh-CN" altLang="en-US" sz="3000" b="1">
                <a:solidFill>
                  <a:srgbClr val="002060"/>
                </a:solidFill>
                <a:latin typeface="Arial" panose="020B0604020202020204" pitchFamily="34" charset="0"/>
              </a:rPr>
              <a:t>风流人物，</a:t>
            </a:r>
            <a:endParaRPr lang="zh-CN" altLang="en-US" sz="3000" b="1">
              <a:solidFill>
                <a:srgbClr val="FF99FF"/>
              </a:solidFill>
              <a:latin typeface="Arial" panose="020B0604020202020204" pitchFamily="34" charset="0"/>
            </a:endParaRPr>
          </a:p>
          <a:p>
            <a:r>
              <a:rPr lang="zh-CN" altLang="en-US" sz="3000" b="1">
                <a:solidFill>
                  <a:srgbClr val="FF99FF"/>
                </a:solidFill>
                <a:latin typeface="Arial" panose="020B0604020202020204" pitchFamily="34" charset="0"/>
              </a:rPr>
              <a:t>           </a:t>
            </a:r>
            <a:r>
              <a:rPr lang="zh-CN" altLang="en-US" sz="3000" b="1">
                <a:solidFill>
                  <a:srgbClr val="002060"/>
                </a:solidFill>
                <a:latin typeface="Arial" panose="020B0604020202020204" pitchFamily="34" charset="0"/>
              </a:rPr>
              <a:t>还看</a:t>
            </a:r>
            <a:r>
              <a:rPr lang="en-US" altLang="zh-CN" sz="3000" b="1">
                <a:solidFill>
                  <a:srgbClr val="FF0000"/>
                </a:solidFill>
                <a:latin typeface="Arial" panose="020B0604020202020204" pitchFamily="34" charset="0"/>
              </a:rPr>
              <a:t>/</a:t>
            </a:r>
            <a:r>
              <a:rPr lang="zh-CN" altLang="en-US" sz="3000" b="1">
                <a:solidFill>
                  <a:srgbClr val="002060"/>
                </a:solidFill>
                <a:latin typeface="Arial" panose="020B0604020202020204" pitchFamily="34" charset="0"/>
              </a:rPr>
              <a:t>今朝。</a:t>
            </a:r>
            <a:endParaRPr lang="zh-CN" altLang="en-US" sz="3000" b="1">
              <a:solidFill>
                <a:srgbClr val="002060"/>
              </a:solidFill>
              <a:latin typeface="Arial" panose="020B0604020202020204" pitchFamily="34" charset="0"/>
            </a:endParaRPr>
          </a:p>
        </p:txBody>
      </p:sp>
      <p:sp>
        <p:nvSpPr>
          <p:cNvPr id="22545" name="Text Box 17"/>
          <p:cNvSpPr txBox="1">
            <a:spLocks noChangeArrowheads="1"/>
          </p:cNvSpPr>
          <p:nvPr/>
        </p:nvSpPr>
        <p:spPr bwMode="auto">
          <a:xfrm>
            <a:off x="0" y="549275"/>
            <a:ext cx="4643438" cy="609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3000" b="1" dirty="0">
                <a:solidFill>
                  <a:schemeClr val="tx1"/>
                </a:solidFill>
                <a:latin typeface="黑体" panose="02010609060101010101" pitchFamily="49" charset="-122"/>
                <a:ea typeface="黑体" panose="02010609060101010101" pitchFamily="49" charset="-122"/>
              </a:rPr>
              <a:t>（合）</a:t>
            </a:r>
            <a:r>
              <a:rPr lang="zh-CN" altLang="en-US" sz="3000" b="1" dirty="0">
                <a:solidFill>
                  <a:srgbClr val="002060"/>
                </a:solidFill>
                <a:latin typeface="Arial" panose="020B0604020202020204" pitchFamily="34" charset="0"/>
              </a:rPr>
              <a:t>北国</a:t>
            </a:r>
            <a:r>
              <a:rPr lang="en-US" altLang="zh-CN" sz="3000" b="1" dirty="0">
                <a:solidFill>
                  <a:srgbClr val="FF0000"/>
                </a:solidFill>
                <a:latin typeface="Arial" panose="020B0604020202020204" pitchFamily="34" charset="0"/>
              </a:rPr>
              <a:t>/</a:t>
            </a:r>
            <a:r>
              <a:rPr lang="zh-CN" altLang="en-US" sz="3000" b="1" dirty="0">
                <a:solidFill>
                  <a:srgbClr val="002060"/>
                </a:solidFill>
                <a:latin typeface="Arial" panose="020B0604020202020204" pitchFamily="34" charset="0"/>
              </a:rPr>
              <a:t>风光，</a:t>
            </a:r>
            <a:endParaRPr lang="zh-CN" altLang="en-US" sz="3000" b="1" dirty="0">
              <a:solidFill>
                <a:srgbClr val="FF99FF"/>
              </a:solidFill>
              <a:latin typeface="Arial" panose="020B0604020202020204" pitchFamily="34" charset="0"/>
            </a:endParaRPr>
          </a:p>
          <a:p>
            <a:r>
              <a:rPr lang="zh-CN" altLang="en-US" sz="3000" b="1" dirty="0">
                <a:solidFill>
                  <a:srgbClr val="FF99FF"/>
                </a:solidFill>
                <a:latin typeface="Arial" panose="020B0604020202020204" pitchFamily="34" charset="0"/>
              </a:rPr>
              <a:t>          </a:t>
            </a:r>
            <a:r>
              <a:rPr lang="zh-CN" altLang="en-US" sz="3000" b="1" dirty="0">
                <a:solidFill>
                  <a:srgbClr val="002060"/>
                </a:solidFill>
                <a:latin typeface="Arial" panose="020B0604020202020204" pitchFamily="34" charset="0"/>
              </a:rPr>
              <a:t>千里</a:t>
            </a:r>
            <a:r>
              <a:rPr lang="en-US" altLang="zh-CN" sz="3000" b="1" dirty="0">
                <a:solidFill>
                  <a:srgbClr val="FF0000"/>
                </a:solidFill>
                <a:latin typeface="Arial" panose="020B0604020202020204" pitchFamily="34" charset="0"/>
              </a:rPr>
              <a:t>/</a:t>
            </a:r>
            <a:r>
              <a:rPr lang="zh-CN" altLang="en-US" sz="3000" b="1" dirty="0">
                <a:solidFill>
                  <a:srgbClr val="002060"/>
                </a:solidFill>
                <a:latin typeface="Arial" panose="020B0604020202020204" pitchFamily="34" charset="0"/>
              </a:rPr>
              <a:t>冰封，</a:t>
            </a:r>
            <a:endParaRPr lang="zh-CN" altLang="en-US" sz="3000" b="1" dirty="0">
              <a:solidFill>
                <a:srgbClr val="FF99FF"/>
              </a:solidFill>
              <a:latin typeface="Arial" panose="020B0604020202020204" pitchFamily="34" charset="0"/>
            </a:endParaRPr>
          </a:p>
          <a:p>
            <a:r>
              <a:rPr lang="zh-CN" altLang="en-US" sz="3000" b="1" dirty="0">
                <a:solidFill>
                  <a:srgbClr val="FF99FF"/>
                </a:solidFill>
                <a:latin typeface="Arial" panose="020B0604020202020204" pitchFamily="34" charset="0"/>
              </a:rPr>
              <a:t>          </a:t>
            </a:r>
            <a:r>
              <a:rPr lang="zh-CN" altLang="en-US" sz="3000" b="1" dirty="0">
                <a:solidFill>
                  <a:srgbClr val="002060"/>
                </a:solidFill>
                <a:latin typeface="Arial" panose="020B0604020202020204" pitchFamily="34" charset="0"/>
              </a:rPr>
              <a:t>万里</a:t>
            </a:r>
            <a:r>
              <a:rPr lang="en-US" altLang="zh-CN" sz="3000" b="1" dirty="0">
                <a:solidFill>
                  <a:srgbClr val="FF0000"/>
                </a:solidFill>
                <a:latin typeface="Arial" panose="020B0604020202020204" pitchFamily="34" charset="0"/>
              </a:rPr>
              <a:t>/</a:t>
            </a:r>
            <a:r>
              <a:rPr lang="zh-CN" altLang="en-US" sz="3000" b="1" dirty="0">
                <a:solidFill>
                  <a:srgbClr val="002060"/>
                </a:solidFill>
                <a:latin typeface="Arial" panose="020B0604020202020204" pitchFamily="34" charset="0"/>
              </a:rPr>
              <a:t>雪飘。</a:t>
            </a:r>
            <a:endParaRPr lang="zh-CN" altLang="en-US" sz="3000" b="1" dirty="0">
              <a:solidFill>
                <a:srgbClr val="FF99FF"/>
              </a:solidFill>
              <a:latin typeface="Arial" panose="020B0604020202020204" pitchFamily="34" charset="0"/>
            </a:endParaRPr>
          </a:p>
          <a:p>
            <a:r>
              <a:rPr lang="zh-CN" altLang="en-US" sz="3000" b="1" dirty="0">
                <a:solidFill>
                  <a:schemeClr val="tx1"/>
                </a:solidFill>
                <a:latin typeface="黑体" panose="02010609060101010101" pitchFamily="49" charset="-122"/>
                <a:ea typeface="黑体" panose="02010609060101010101" pitchFamily="49" charset="-122"/>
              </a:rPr>
              <a:t>（男）</a:t>
            </a:r>
            <a:r>
              <a:rPr lang="zh-CN" altLang="en-US" sz="3000" b="1" dirty="0">
                <a:solidFill>
                  <a:srgbClr val="002060"/>
                </a:solidFill>
                <a:latin typeface="Arial" panose="020B0604020202020204" pitchFamily="34" charset="0"/>
              </a:rPr>
              <a:t>望</a:t>
            </a:r>
            <a:r>
              <a:rPr lang="en-US" altLang="zh-CN" sz="3000" b="1" dirty="0">
                <a:solidFill>
                  <a:srgbClr val="FF0000"/>
                </a:solidFill>
                <a:latin typeface="Arial" panose="020B0604020202020204" pitchFamily="34" charset="0"/>
              </a:rPr>
              <a:t>/</a:t>
            </a:r>
            <a:r>
              <a:rPr lang="zh-CN" altLang="en-US" sz="3000" b="1" dirty="0">
                <a:solidFill>
                  <a:srgbClr val="002060"/>
                </a:solidFill>
                <a:latin typeface="Arial" panose="020B0604020202020204" pitchFamily="34" charset="0"/>
              </a:rPr>
              <a:t>长城</a:t>
            </a:r>
            <a:r>
              <a:rPr lang="en-US" altLang="zh-CN" sz="3000" b="1" dirty="0">
                <a:solidFill>
                  <a:srgbClr val="FF0000"/>
                </a:solidFill>
                <a:latin typeface="Arial" panose="020B0604020202020204" pitchFamily="34" charset="0"/>
              </a:rPr>
              <a:t>/</a:t>
            </a:r>
            <a:r>
              <a:rPr lang="zh-CN" altLang="en-US" sz="3000" b="1" dirty="0">
                <a:solidFill>
                  <a:srgbClr val="002060"/>
                </a:solidFill>
                <a:latin typeface="Arial" panose="020B0604020202020204" pitchFamily="34" charset="0"/>
              </a:rPr>
              <a:t>内外，</a:t>
            </a:r>
            <a:endParaRPr lang="zh-CN" altLang="en-US" sz="3000" b="1" dirty="0">
              <a:solidFill>
                <a:srgbClr val="FFFF00"/>
              </a:solidFill>
              <a:latin typeface="Arial" panose="020B0604020202020204" pitchFamily="34" charset="0"/>
            </a:endParaRPr>
          </a:p>
          <a:p>
            <a:r>
              <a:rPr lang="zh-CN" altLang="en-US" sz="3000" b="1" dirty="0">
                <a:solidFill>
                  <a:srgbClr val="FFFF00"/>
                </a:solidFill>
                <a:latin typeface="Arial" panose="020B0604020202020204" pitchFamily="34" charset="0"/>
              </a:rPr>
              <a:t>          </a:t>
            </a:r>
            <a:r>
              <a:rPr lang="zh-CN" altLang="en-US" sz="3000" b="1" dirty="0">
                <a:solidFill>
                  <a:srgbClr val="002060"/>
                </a:solidFill>
                <a:latin typeface="Arial" panose="020B0604020202020204" pitchFamily="34" charset="0"/>
              </a:rPr>
              <a:t>惟余</a:t>
            </a:r>
            <a:r>
              <a:rPr lang="en-US" altLang="zh-CN" sz="3000" b="1" dirty="0">
                <a:solidFill>
                  <a:srgbClr val="FF0000"/>
                </a:solidFill>
                <a:latin typeface="Arial" panose="020B0604020202020204" pitchFamily="34" charset="0"/>
              </a:rPr>
              <a:t>/</a:t>
            </a:r>
            <a:r>
              <a:rPr lang="zh-CN" altLang="en-US" sz="3000" b="1" dirty="0">
                <a:solidFill>
                  <a:srgbClr val="002060"/>
                </a:solidFill>
                <a:latin typeface="Arial" panose="020B0604020202020204" pitchFamily="34" charset="0"/>
              </a:rPr>
              <a:t>莽莽；</a:t>
            </a:r>
            <a:endParaRPr lang="zh-CN" altLang="en-US" sz="3000" b="1" dirty="0">
              <a:solidFill>
                <a:srgbClr val="FFFF00"/>
              </a:solidFill>
              <a:latin typeface="Arial" panose="020B0604020202020204" pitchFamily="34" charset="0"/>
            </a:endParaRPr>
          </a:p>
          <a:p>
            <a:r>
              <a:rPr lang="zh-CN" altLang="en-US" sz="3000" b="1" dirty="0">
                <a:solidFill>
                  <a:schemeClr val="tx1"/>
                </a:solidFill>
                <a:latin typeface="黑体" panose="02010609060101010101" pitchFamily="49" charset="-122"/>
                <a:ea typeface="黑体" panose="02010609060101010101" pitchFamily="49" charset="-122"/>
              </a:rPr>
              <a:t>（女）</a:t>
            </a:r>
            <a:r>
              <a:rPr lang="zh-CN" altLang="en-US" sz="3000" b="1" dirty="0">
                <a:solidFill>
                  <a:srgbClr val="002060"/>
                </a:solidFill>
                <a:latin typeface="Arial" panose="020B0604020202020204" pitchFamily="34" charset="0"/>
              </a:rPr>
              <a:t>大河</a:t>
            </a:r>
            <a:r>
              <a:rPr lang="en-US" altLang="zh-CN" sz="3000" b="1" dirty="0">
                <a:solidFill>
                  <a:srgbClr val="FF0000"/>
                </a:solidFill>
                <a:latin typeface="Arial" panose="020B0604020202020204" pitchFamily="34" charset="0"/>
              </a:rPr>
              <a:t>/</a:t>
            </a:r>
            <a:r>
              <a:rPr lang="zh-CN" altLang="en-US" sz="3000" b="1" dirty="0">
                <a:solidFill>
                  <a:srgbClr val="002060"/>
                </a:solidFill>
                <a:latin typeface="Arial" panose="020B0604020202020204" pitchFamily="34" charset="0"/>
              </a:rPr>
              <a:t>上下，</a:t>
            </a:r>
            <a:endParaRPr lang="zh-CN" altLang="en-US" sz="3000" b="1" dirty="0">
              <a:solidFill>
                <a:srgbClr val="66FF33"/>
              </a:solidFill>
              <a:latin typeface="Arial" panose="020B0604020202020204" pitchFamily="34" charset="0"/>
            </a:endParaRPr>
          </a:p>
          <a:p>
            <a:r>
              <a:rPr lang="zh-CN" altLang="en-US" sz="3000" b="1" dirty="0">
                <a:solidFill>
                  <a:srgbClr val="66FF33"/>
                </a:solidFill>
                <a:latin typeface="Arial" panose="020B0604020202020204" pitchFamily="34" charset="0"/>
              </a:rPr>
              <a:t>          </a:t>
            </a:r>
            <a:r>
              <a:rPr lang="zh-CN" altLang="en-US" sz="3000" b="1" dirty="0">
                <a:solidFill>
                  <a:srgbClr val="002060"/>
                </a:solidFill>
                <a:latin typeface="Arial" panose="020B0604020202020204" pitchFamily="34" charset="0"/>
              </a:rPr>
              <a:t>顿失</a:t>
            </a:r>
            <a:r>
              <a:rPr lang="en-US" altLang="zh-CN" sz="3000" b="1" dirty="0">
                <a:solidFill>
                  <a:srgbClr val="FF0000"/>
                </a:solidFill>
                <a:latin typeface="Arial" panose="020B0604020202020204" pitchFamily="34" charset="0"/>
              </a:rPr>
              <a:t>/</a:t>
            </a:r>
            <a:r>
              <a:rPr lang="zh-CN" altLang="en-US" sz="3000" b="1" dirty="0">
                <a:solidFill>
                  <a:srgbClr val="002060"/>
                </a:solidFill>
                <a:latin typeface="Arial" panose="020B0604020202020204" pitchFamily="34" charset="0"/>
              </a:rPr>
              <a:t>滔滔。</a:t>
            </a:r>
            <a:endParaRPr lang="zh-CN" altLang="en-US" sz="3000" b="1" dirty="0">
              <a:solidFill>
                <a:srgbClr val="66FF33"/>
              </a:solidFill>
              <a:latin typeface="Arial" panose="020B0604020202020204" pitchFamily="34" charset="0"/>
            </a:endParaRPr>
          </a:p>
          <a:p>
            <a:r>
              <a:rPr lang="zh-CN" altLang="en-US" sz="3000" b="1" dirty="0">
                <a:solidFill>
                  <a:schemeClr val="tx1"/>
                </a:solidFill>
                <a:latin typeface="黑体" panose="02010609060101010101" pitchFamily="49" charset="-122"/>
                <a:ea typeface="黑体" panose="02010609060101010101" pitchFamily="49" charset="-122"/>
              </a:rPr>
              <a:t>（男）</a:t>
            </a:r>
            <a:r>
              <a:rPr lang="zh-CN" altLang="en-US" sz="3000" b="1" dirty="0">
                <a:solidFill>
                  <a:srgbClr val="002060"/>
                </a:solidFill>
                <a:latin typeface="Arial" panose="020B0604020202020204" pitchFamily="34" charset="0"/>
              </a:rPr>
              <a:t>山舞</a:t>
            </a:r>
            <a:r>
              <a:rPr lang="en-US" altLang="zh-CN" sz="3000" b="1" dirty="0">
                <a:solidFill>
                  <a:srgbClr val="FF0000"/>
                </a:solidFill>
                <a:latin typeface="Arial" panose="020B0604020202020204" pitchFamily="34" charset="0"/>
              </a:rPr>
              <a:t>/</a:t>
            </a:r>
            <a:r>
              <a:rPr lang="zh-CN" altLang="en-US" sz="3000" b="1" dirty="0">
                <a:solidFill>
                  <a:srgbClr val="002060"/>
                </a:solidFill>
                <a:latin typeface="Arial" panose="020B0604020202020204" pitchFamily="34" charset="0"/>
              </a:rPr>
              <a:t>银蛇，</a:t>
            </a:r>
            <a:endParaRPr lang="zh-CN" altLang="en-US" sz="3000" b="1" dirty="0">
              <a:solidFill>
                <a:srgbClr val="FFFF00"/>
              </a:solidFill>
              <a:latin typeface="Arial" panose="020B0604020202020204" pitchFamily="34" charset="0"/>
            </a:endParaRPr>
          </a:p>
          <a:p>
            <a:r>
              <a:rPr lang="zh-CN" altLang="en-US" sz="3000" b="1" dirty="0">
                <a:solidFill>
                  <a:srgbClr val="FFFF00"/>
                </a:solidFill>
                <a:latin typeface="Arial" panose="020B0604020202020204" pitchFamily="34" charset="0"/>
              </a:rPr>
              <a:t>          </a:t>
            </a:r>
            <a:r>
              <a:rPr lang="zh-CN" altLang="en-US" sz="3000" b="1" dirty="0">
                <a:solidFill>
                  <a:srgbClr val="002060"/>
                </a:solidFill>
                <a:latin typeface="Arial" panose="020B0604020202020204" pitchFamily="34" charset="0"/>
              </a:rPr>
              <a:t>原驰</a:t>
            </a:r>
            <a:r>
              <a:rPr lang="en-US" altLang="zh-CN" sz="3000" b="1" dirty="0">
                <a:solidFill>
                  <a:srgbClr val="FF0000"/>
                </a:solidFill>
                <a:latin typeface="Arial" panose="020B0604020202020204" pitchFamily="34" charset="0"/>
              </a:rPr>
              <a:t>/</a:t>
            </a:r>
            <a:r>
              <a:rPr lang="zh-CN" altLang="en-US" sz="3000" b="1" dirty="0">
                <a:solidFill>
                  <a:srgbClr val="002060"/>
                </a:solidFill>
                <a:latin typeface="Arial" panose="020B0604020202020204" pitchFamily="34" charset="0"/>
              </a:rPr>
              <a:t>蜡象</a:t>
            </a:r>
            <a:r>
              <a:rPr lang="zh-CN" altLang="en-US" sz="1800" b="1" dirty="0">
                <a:solidFill>
                  <a:srgbClr val="002060"/>
                </a:solidFill>
                <a:latin typeface="Arial" panose="020B0604020202020204" pitchFamily="34" charset="0"/>
              </a:rPr>
              <a:t>，</a:t>
            </a:r>
            <a:endParaRPr lang="zh-CN" altLang="en-US" sz="3000" b="1" dirty="0">
              <a:solidFill>
                <a:srgbClr val="FFFF00"/>
              </a:solidFill>
              <a:latin typeface="Arial" panose="020B0604020202020204" pitchFamily="34" charset="0"/>
            </a:endParaRPr>
          </a:p>
          <a:p>
            <a:r>
              <a:rPr lang="zh-CN" altLang="en-US" sz="3000" b="1" dirty="0">
                <a:solidFill>
                  <a:srgbClr val="FFFF00"/>
                </a:solidFill>
                <a:latin typeface="Arial" panose="020B0604020202020204" pitchFamily="34" charset="0"/>
              </a:rPr>
              <a:t>          </a:t>
            </a:r>
            <a:r>
              <a:rPr lang="zh-CN" altLang="en-US" sz="3000" b="1" dirty="0">
                <a:solidFill>
                  <a:srgbClr val="002060"/>
                </a:solidFill>
                <a:latin typeface="Arial" panose="020B0604020202020204" pitchFamily="34" charset="0"/>
              </a:rPr>
              <a:t>欲与</a:t>
            </a:r>
            <a:r>
              <a:rPr lang="en-US" altLang="zh-CN" sz="3000" b="1" dirty="0">
                <a:solidFill>
                  <a:srgbClr val="FF0000"/>
                </a:solidFill>
                <a:latin typeface="Arial" panose="020B0604020202020204" pitchFamily="34" charset="0"/>
              </a:rPr>
              <a:t>/</a:t>
            </a:r>
            <a:r>
              <a:rPr lang="zh-CN" altLang="en-US" sz="3000" b="1" dirty="0">
                <a:solidFill>
                  <a:srgbClr val="002060"/>
                </a:solidFill>
                <a:latin typeface="Arial" panose="020B0604020202020204" pitchFamily="34" charset="0"/>
              </a:rPr>
              <a:t>天公</a:t>
            </a:r>
            <a:r>
              <a:rPr lang="en-US" altLang="zh-CN" sz="3000" b="1" dirty="0">
                <a:solidFill>
                  <a:srgbClr val="FF0000"/>
                </a:solidFill>
                <a:latin typeface="Arial" panose="020B0604020202020204" pitchFamily="34" charset="0"/>
              </a:rPr>
              <a:t>/</a:t>
            </a:r>
            <a:r>
              <a:rPr lang="zh-CN" altLang="en-US" sz="3000" b="1" dirty="0">
                <a:solidFill>
                  <a:srgbClr val="002060"/>
                </a:solidFill>
                <a:latin typeface="Arial" panose="020B0604020202020204" pitchFamily="34" charset="0"/>
              </a:rPr>
              <a:t>试比高。</a:t>
            </a:r>
            <a:endParaRPr lang="zh-CN" altLang="en-US" sz="3000" b="1" dirty="0">
              <a:solidFill>
                <a:srgbClr val="FFFF00"/>
              </a:solidFill>
              <a:latin typeface="Arial" panose="020B0604020202020204" pitchFamily="34" charset="0"/>
            </a:endParaRPr>
          </a:p>
          <a:p>
            <a:r>
              <a:rPr lang="zh-CN" altLang="en-US" sz="3000" b="1" dirty="0">
                <a:solidFill>
                  <a:schemeClr val="tx1"/>
                </a:solidFill>
                <a:latin typeface="黑体" panose="02010609060101010101" pitchFamily="49" charset="-122"/>
                <a:ea typeface="黑体" panose="02010609060101010101" pitchFamily="49" charset="-122"/>
              </a:rPr>
              <a:t>（女）</a:t>
            </a:r>
            <a:r>
              <a:rPr lang="zh-CN" altLang="en-US" sz="3000" b="1" dirty="0">
                <a:solidFill>
                  <a:srgbClr val="002060"/>
                </a:solidFill>
                <a:latin typeface="Arial" panose="020B0604020202020204" pitchFamily="34" charset="0"/>
              </a:rPr>
              <a:t>须</a:t>
            </a:r>
            <a:r>
              <a:rPr lang="en-US" altLang="zh-CN" sz="3000" b="1" dirty="0">
                <a:solidFill>
                  <a:srgbClr val="FF0000"/>
                </a:solidFill>
                <a:latin typeface="Arial" panose="020B0604020202020204" pitchFamily="34" charset="0"/>
              </a:rPr>
              <a:t>/</a:t>
            </a:r>
            <a:r>
              <a:rPr lang="zh-CN" altLang="en-US" sz="3000" b="1" dirty="0">
                <a:solidFill>
                  <a:srgbClr val="002060"/>
                </a:solidFill>
                <a:latin typeface="Arial" panose="020B0604020202020204" pitchFamily="34" charset="0"/>
              </a:rPr>
              <a:t>晴日，</a:t>
            </a:r>
            <a:endParaRPr lang="zh-CN" altLang="en-US" sz="3000" b="1" dirty="0">
              <a:solidFill>
                <a:srgbClr val="66FF33"/>
              </a:solidFill>
              <a:latin typeface="Arial" panose="020B0604020202020204" pitchFamily="34" charset="0"/>
            </a:endParaRPr>
          </a:p>
          <a:p>
            <a:r>
              <a:rPr lang="zh-CN" altLang="en-US" sz="3000" b="1" dirty="0">
                <a:solidFill>
                  <a:srgbClr val="66FF33"/>
                </a:solidFill>
                <a:latin typeface="Arial" panose="020B0604020202020204" pitchFamily="34" charset="0"/>
              </a:rPr>
              <a:t>          </a:t>
            </a:r>
            <a:r>
              <a:rPr lang="zh-CN" altLang="en-US" sz="3000" b="1" dirty="0">
                <a:solidFill>
                  <a:srgbClr val="002060"/>
                </a:solidFill>
                <a:latin typeface="Arial" panose="020B0604020202020204" pitchFamily="34" charset="0"/>
              </a:rPr>
              <a:t>看</a:t>
            </a:r>
            <a:r>
              <a:rPr lang="en-US" altLang="zh-CN" sz="3000" b="1" dirty="0">
                <a:solidFill>
                  <a:srgbClr val="FF0000"/>
                </a:solidFill>
                <a:latin typeface="Arial" panose="020B0604020202020204" pitchFamily="34" charset="0"/>
              </a:rPr>
              <a:t>/</a:t>
            </a:r>
            <a:r>
              <a:rPr lang="zh-CN" altLang="en-US" sz="3000" b="1" dirty="0">
                <a:solidFill>
                  <a:srgbClr val="002060"/>
                </a:solidFill>
                <a:latin typeface="Arial" panose="020B0604020202020204" pitchFamily="34" charset="0"/>
              </a:rPr>
              <a:t>红装素裹，</a:t>
            </a:r>
            <a:endParaRPr lang="zh-CN" altLang="en-US" sz="3000" b="1" dirty="0">
              <a:solidFill>
                <a:srgbClr val="66FF33"/>
              </a:solidFill>
              <a:latin typeface="Arial" panose="020B0604020202020204" pitchFamily="34" charset="0"/>
            </a:endParaRPr>
          </a:p>
          <a:p>
            <a:r>
              <a:rPr lang="zh-CN" altLang="en-US" sz="3000" b="1" dirty="0">
                <a:solidFill>
                  <a:srgbClr val="66FF33"/>
                </a:solidFill>
                <a:latin typeface="Arial" panose="020B0604020202020204" pitchFamily="34" charset="0"/>
              </a:rPr>
              <a:t>          </a:t>
            </a:r>
            <a:r>
              <a:rPr lang="zh-CN" altLang="en-US" sz="3000" b="1" dirty="0">
                <a:solidFill>
                  <a:srgbClr val="002060"/>
                </a:solidFill>
                <a:latin typeface="Arial" panose="020B0604020202020204" pitchFamily="34" charset="0"/>
              </a:rPr>
              <a:t>分外</a:t>
            </a:r>
            <a:r>
              <a:rPr lang="en-US" altLang="zh-CN" sz="3000" b="1" dirty="0">
                <a:solidFill>
                  <a:srgbClr val="FF0000"/>
                </a:solidFill>
                <a:latin typeface="Arial" panose="020B0604020202020204" pitchFamily="34" charset="0"/>
              </a:rPr>
              <a:t>/</a:t>
            </a:r>
            <a:r>
              <a:rPr lang="zh-CN" altLang="en-US" sz="3000" b="1" dirty="0">
                <a:solidFill>
                  <a:srgbClr val="002060"/>
                </a:solidFill>
                <a:latin typeface="Arial" panose="020B0604020202020204" pitchFamily="34" charset="0"/>
              </a:rPr>
              <a:t>妖娆。</a:t>
            </a:r>
            <a:r>
              <a:rPr lang="zh-CN" altLang="en-US" sz="1800" b="1" dirty="0">
                <a:solidFill>
                  <a:srgbClr val="66FF33"/>
                </a:solidFill>
                <a:latin typeface="Arial" panose="020B0604020202020204" pitchFamily="34" charset="0"/>
              </a:rPr>
              <a:t> </a:t>
            </a:r>
            <a:endParaRPr lang="zh-CN" altLang="en-US" sz="1800" b="1" dirty="0">
              <a:solidFill>
                <a:srgbClr val="66FF33"/>
              </a:solidFill>
              <a:latin typeface="Arial" panose="020B0604020202020204" pitchFamily="34" charset="0"/>
            </a:endParaRPr>
          </a:p>
        </p:txBody>
      </p:sp>
      <p:sp>
        <p:nvSpPr>
          <p:cNvPr id="22547" name="Rectangle 19"/>
          <p:cNvSpPr>
            <a:spLocks noChangeArrowheads="1"/>
          </p:cNvSpPr>
          <p:nvPr/>
        </p:nvSpPr>
        <p:spPr bwMode="auto">
          <a:xfrm>
            <a:off x="3407728" y="29210"/>
            <a:ext cx="187325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4000" b="1">
              <a:solidFill>
                <a:srgbClr val="FFFF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9033" name="Rectangle 9"/>
          <p:cNvSpPr>
            <a:spLocks noChangeArrowheads="1"/>
          </p:cNvSpPr>
          <p:nvPr/>
        </p:nvSpPr>
        <p:spPr bwMode="auto">
          <a:xfrm>
            <a:off x="5253355" y="5602605"/>
            <a:ext cx="324612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spcBef>
                <a:spcPct val="50000"/>
              </a:spcBef>
            </a:pPr>
            <a:r>
              <a:rPr lang="zh-CN" altLang="en-US" sz="4000" b="1" dirty="0">
                <a:solidFill>
                  <a:srgbClr val="000000"/>
                </a:solidFill>
                <a:latin typeface="Arial" panose="020B0604020202020204" pitchFamily="34" charset="0"/>
              </a:rPr>
              <a:t>抒发壮志豪情</a:t>
            </a:r>
            <a:endParaRPr lang="zh-CN" altLang="en-US" sz="4000" b="1" dirty="0">
              <a:solidFill>
                <a:srgbClr val="000000"/>
              </a:solidFill>
              <a:latin typeface="Arial" panose="020B0604020202020204" pitchFamily="34" charset="0"/>
            </a:endParaRPr>
          </a:p>
        </p:txBody>
      </p:sp>
      <p:sp>
        <p:nvSpPr>
          <p:cNvPr id="129034" name="Rectangle 10"/>
          <p:cNvSpPr>
            <a:spLocks noChangeArrowheads="1"/>
          </p:cNvSpPr>
          <p:nvPr/>
        </p:nvSpPr>
        <p:spPr bwMode="auto">
          <a:xfrm>
            <a:off x="5175885" y="4705033"/>
            <a:ext cx="324612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spcBef>
                <a:spcPct val="50000"/>
              </a:spcBef>
            </a:pPr>
            <a:r>
              <a:rPr lang="zh-CN" altLang="en-US" sz="4000" b="1" dirty="0">
                <a:solidFill>
                  <a:srgbClr val="000000"/>
                </a:solidFill>
                <a:latin typeface="Arial" panose="020B0604020202020204" pitchFamily="34" charset="0"/>
              </a:rPr>
              <a:t>评论古代帝王</a:t>
            </a:r>
            <a:endParaRPr lang="zh-CN" altLang="en-US" sz="4000" b="1" dirty="0">
              <a:solidFill>
                <a:srgbClr val="000000"/>
              </a:solidFill>
              <a:latin typeface="Arial" panose="020B0604020202020204" pitchFamily="34" charset="0"/>
            </a:endParaRPr>
          </a:p>
        </p:txBody>
      </p:sp>
      <p:sp>
        <p:nvSpPr>
          <p:cNvPr id="129035" name="Rectangle 11"/>
          <p:cNvSpPr>
            <a:spLocks noChangeArrowheads="1"/>
          </p:cNvSpPr>
          <p:nvPr/>
        </p:nvSpPr>
        <p:spPr bwMode="auto">
          <a:xfrm>
            <a:off x="5527675" y="3819843"/>
            <a:ext cx="3455988"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spcBef>
                <a:spcPct val="50000"/>
              </a:spcBef>
            </a:pPr>
            <a:r>
              <a:rPr lang="zh-CN" altLang="en-US" sz="4000" b="1" dirty="0">
                <a:solidFill>
                  <a:srgbClr val="000000"/>
                </a:solidFill>
                <a:latin typeface="Arial" panose="020B0604020202020204" pitchFamily="34" charset="0"/>
              </a:rPr>
              <a:t>承上启下</a:t>
            </a:r>
            <a:endParaRPr lang="zh-CN" altLang="en-US" sz="4000" b="1" dirty="0">
              <a:solidFill>
                <a:srgbClr val="000000"/>
              </a:solidFill>
              <a:latin typeface="Arial" panose="020B0604020202020204" pitchFamily="34" charset="0"/>
            </a:endParaRPr>
          </a:p>
        </p:txBody>
      </p:sp>
      <p:sp>
        <p:nvSpPr>
          <p:cNvPr id="129036" name="AutoShape 4"/>
          <p:cNvSpPr/>
          <p:nvPr/>
        </p:nvSpPr>
        <p:spPr bwMode="auto">
          <a:xfrm>
            <a:off x="4987608" y="4226560"/>
            <a:ext cx="304800" cy="2192338"/>
          </a:xfrm>
          <a:prstGeom prst="leftBrace">
            <a:avLst>
              <a:gd name="adj1" fmla="val 59839"/>
              <a:gd name="adj2" fmla="val 50000"/>
            </a:avLst>
          </a:prstGeom>
          <a:noFill/>
          <a:ln w="28575">
            <a:solidFill>
              <a:srgbClr val="0099FF"/>
            </a:solidFill>
            <a:round/>
          </a:ln>
          <a:extLst>
            <a:ext uri="{909E8E84-426E-40DD-AFC4-6F175D3DCCD1}">
              <a14:hiddenFill xmlns:a14="http://schemas.microsoft.com/office/drawing/2010/main">
                <a:solidFill>
                  <a:srgbClr val="FFFFFF"/>
                </a:solidFill>
              </a14:hiddenFill>
            </a:ext>
          </a:extLst>
        </p:spPr>
        <p:txBody>
          <a:bodyPr wrap="none" anchor="ctr"/>
          <a:lstStyle/>
          <a:p>
            <a:pPr algn="ctr"/>
            <a:endParaRPr lang="zh-CN" altLang="zh-CN" sz="3200">
              <a:solidFill>
                <a:srgbClr val="00B0F0"/>
              </a:solidFill>
              <a:latin typeface="华文隶书" pitchFamily="2" charset="-122"/>
              <a:ea typeface="华文隶书" pitchFamily="2" charset="-122"/>
            </a:endParaRPr>
          </a:p>
        </p:txBody>
      </p:sp>
      <p:sp>
        <p:nvSpPr>
          <p:cNvPr id="129037" name="Rectangle 13"/>
          <p:cNvSpPr>
            <a:spLocks noChangeArrowheads="1"/>
          </p:cNvSpPr>
          <p:nvPr/>
        </p:nvSpPr>
        <p:spPr bwMode="auto">
          <a:xfrm>
            <a:off x="94615" y="4714875"/>
            <a:ext cx="5288280"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dirty="0">
                <a:solidFill>
                  <a:srgbClr val="000099"/>
                </a:solidFill>
                <a:latin typeface="黑体" panose="02010609060101010101" pitchFamily="49" charset="-122"/>
                <a:ea typeface="黑体" panose="02010609060101010101" pitchFamily="49" charset="-122"/>
                <a:cs typeface="黑体" panose="02010609060101010101" pitchFamily="49" charset="-122"/>
              </a:rPr>
              <a:t>下阕是评论古代帝王，</a:t>
            </a:r>
            <a:endParaRPr lang="zh-CN" altLang="en-US" sz="4000" b="1" dirty="0">
              <a:solidFill>
                <a:srgbClr val="000099"/>
              </a:solidFill>
              <a:latin typeface="黑体" panose="02010609060101010101" pitchFamily="49" charset="-122"/>
              <a:ea typeface="黑体" panose="02010609060101010101" pitchFamily="49" charset="-122"/>
              <a:cs typeface="黑体" panose="02010609060101010101" pitchFamily="49" charset="-122"/>
            </a:endParaRPr>
          </a:p>
          <a:p>
            <a:r>
              <a:rPr lang="zh-CN" altLang="en-US" sz="4000" b="1" dirty="0">
                <a:solidFill>
                  <a:srgbClr val="000099"/>
                </a:solidFill>
                <a:latin typeface="黑体" panose="02010609060101010101" pitchFamily="49" charset="-122"/>
                <a:ea typeface="黑体" panose="02010609060101010101" pitchFamily="49" charset="-122"/>
                <a:cs typeface="黑体" panose="02010609060101010101" pitchFamily="49" charset="-122"/>
              </a:rPr>
              <a:t>抒发壮志豪情。</a:t>
            </a:r>
            <a:endParaRPr lang="zh-CN" altLang="en-US" sz="4000" b="1" dirty="0">
              <a:solidFill>
                <a:srgbClr val="000099"/>
              </a:solidFill>
              <a:latin typeface="黑体" panose="02010609060101010101" pitchFamily="49" charset="-122"/>
              <a:ea typeface="黑体" panose="02010609060101010101" pitchFamily="49" charset="-122"/>
              <a:cs typeface="黑体" panose="02010609060101010101" pitchFamily="49" charset="-122"/>
            </a:endParaRPr>
          </a:p>
        </p:txBody>
      </p:sp>
      <p:sp>
        <p:nvSpPr>
          <p:cNvPr id="129038" name="Rectangle 14"/>
          <p:cNvSpPr>
            <a:spLocks noChangeArrowheads="1"/>
          </p:cNvSpPr>
          <p:nvPr/>
        </p:nvSpPr>
        <p:spPr bwMode="auto">
          <a:xfrm>
            <a:off x="4324668" y="2764790"/>
            <a:ext cx="426720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dirty="0">
                <a:solidFill>
                  <a:srgbClr val="000000"/>
                </a:solidFill>
                <a:latin typeface="Arial" panose="020B0604020202020204" pitchFamily="34" charset="0"/>
              </a:rPr>
              <a:t>想象雪过天晴之景</a:t>
            </a:r>
            <a:endParaRPr lang="zh-CN" altLang="en-US" sz="4000" b="1" dirty="0">
              <a:solidFill>
                <a:srgbClr val="000000"/>
              </a:solidFill>
              <a:latin typeface="Arial" panose="020B0604020202020204" pitchFamily="34" charset="0"/>
            </a:endParaRPr>
          </a:p>
        </p:txBody>
      </p:sp>
      <p:sp>
        <p:nvSpPr>
          <p:cNvPr id="129039" name="Rectangle 15"/>
          <p:cNvSpPr>
            <a:spLocks noChangeArrowheads="1"/>
          </p:cNvSpPr>
          <p:nvPr/>
        </p:nvSpPr>
        <p:spPr bwMode="auto">
          <a:xfrm>
            <a:off x="4040823" y="1990725"/>
            <a:ext cx="426720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dirty="0">
                <a:solidFill>
                  <a:srgbClr val="000000"/>
                </a:solidFill>
                <a:latin typeface="Arial" panose="020B0604020202020204" pitchFamily="34" charset="0"/>
              </a:rPr>
              <a:t>具体描绘北方雪景</a:t>
            </a:r>
            <a:endParaRPr lang="zh-CN" altLang="en-US" sz="4000" b="1" dirty="0">
              <a:solidFill>
                <a:srgbClr val="000000"/>
              </a:solidFill>
              <a:latin typeface="Arial" panose="020B0604020202020204" pitchFamily="34" charset="0"/>
            </a:endParaRPr>
          </a:p>
        </p:txBody>
      </p:sp>
      <p:sp>
        <p:nvSpPr>
          <p:cNvPr id="129040" name="Rectangle 16"/>
          <p:cNvSpPr>
            <a:spLocks noChangeArrowheads="1"/>
          </p:cNvSpPr>
          <p:nvPr/>
        </p:nvSpPr>
        <p:spPr bwMode="auto">
          <a:xfrm>
            <a:off x="4246563" y="1313815"/>
            <a:ext cx="324612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dirty="0">
                <a:solidFill>
                  <a:srgbClr val="000000"/>
                </a:solidFill>
                <a:latin typeface="Arial" panose="020B0604020202020204" pitchFamily="34" charset="0"/>
              </a:rPr>
              <a:t>总写北方雪景</a:t>
            </a:r>
            <a:endParaRPr lang="zh-CN" altLang="en-US" sz="4000" b="1" dirty="0">
              <a:solidFill>
                <a:srgbClr val="000000"/>
              </a:solidFill>
              <a:latin typeface="Arial" panose="020B0604020202020204" pitchFamily="34" charset="0"/>
            </a:endParaRPr>
          </a:p>
        </p:txBody>
      </p:sp>
      <p:sp>
        <p:nvSpPr>
          <p:cNvPr id="129041" name="AutoShape 4"/>
          <p:cNvSpPr/>
          <p:nvPr/>
        </p:nvSpPr>
        <p:spPr bwMode="auto">
          <a:xfrm>
            <a:off x="3795395" y="1606868"/>
            <a:ext cx="304800" cy="1905000"/>
          </a:xfrm>
          <a:prstGeom prst="leftBrace">
            <a:avLst>
              <a:gd name="adj1" fmla="val 51997"/>
              <a:gd name="adj2" fmla="val 50000"/>
            </a:avLst>
          </a:prstGeom>
          <a:noFill/>
          <a:ln w="28575">
            <a:solidFill>
              <a:srgbClr val="0099FF"/>
            </a:solidFill>
            <a:round/>
          </a:ln>
          <a:extLst>
            <a:ext uri="{909E8E84-426E-40DD-AFC4-6F175D3DCCD1}">
              <a14:hiddenFill xmlns:a14="http://schemas.microsoft.com/office/drawing/2010/main">
                <a:solidFill>
                  <a:srgbClr val="FFFFFF"/>
                </a:solidFill>
              </a14:hiddenFill>
            </a:ext>
          </a:extLst>
        </p:spPr>
        <p:txBody>
          <a:bodyPr wrap="none" anchor="ctr"/>
          <a:lstStyle/>
          <a:p>
            <a:pPr algn="ctr"/>
            <a:endParaRPr lang="zh-CN" altLang="zh-CN" sz="3200">
              <a:solidFill>
                <a:srgbClr val="00B0F0"/>
              </a:solidFill>
              <a:latin typeface="华文隶书" pitchFamily="2" charset="-122"/>
              <a:ea typeface="华文隶书" pitchFamily="2" charset="-122"/>
            </a:endParaRPr>
          </a:p>
        </p:txBody>
      </p:sp>
      <p:sp>
        <p:nvSpPr>
          <p:cNvPr id="129042" name="Rectangle 18"/>
          <p:cNvSpPr>
            <a:spLocks noChangeArrowheads="1"/>
          </p:cNvSpPr>
          <p:nvPr/>
        </p:nvSpPr>
        <p:spPr bwMode="auto">
          <a:xfrm>
            <a:off x="53340" y="74930"/>
            <a:ext cx="8983345" cy="1599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b="1" dirty="0">
                <a:solidFill>
                  <a:schemeClr val="tx1"/>
                </a:solidFill>
                <a:latin typeface="微软雅黑" panose="020B0503020204020204" pitchFamily="34" charset="-122"/>
                <a:ea typeface="微软雅黑" panose="020B0503020204020204" pitchFamily="34" charset="-122"/>
              </a:rPr>
              <a:t>这首词分上下两阕，各写什么内容？它们又分哪几层？</a:t>
            </a:r>
            <a:r>
              <a:rPr lang="zh-CN" altLang="en-US" sz="1800" b="1" dirty="0">
                <a:solidFill>
                  <a:srgbClr val="FF00FF"/>
                </a:solidFill>
                <a:latin typeface="Arial" panose="020B0604020202020204" pitchFamily="34" charset="0"/>
              </a:rPr>
              <a:t>  </a:t>
            </a:r>
            <a:br>
              <a:rPr lang="zh-CN" altLang="en-US" sz="1800" dirty="0">
                <a:solidFill>
                  <a:srgbClr val="FF00FF"/>
                </a:solidFill>
                <a:latin typeface="Arial" panose="020B0604020202020204" pitchFamily="34" charset="0"/>
              </a:rPr>
            </a:br>
            <a:endParaRPr lang="zh-CN" altLang="en-US" sz="1800" dirty="0">
              <a:solidFill>
                <a:srgbClr val="FF00FF"/>
              </a:solidFill>
              <a:latin typeface="Arial" panose="020B0604020202020204" pitchFamily="34" charset="0"/>
            </a:endParaRPr>
          </a:p>
        </p:txBody>
      </p:sp>
      <p:sp>
        <p:nvSpPr>
          <p:cNvPr id="129043" name="Rectangle 19"/>
          <p:cNvSpPr>
            <a:spLocks noChangeArrowheads="1"/>
          </p:cNvSpPr>
          <p:nvPr/>
        </p:nvSpPr>
        <p:spPr bwMode="auto">
          <a:xfrm>
            <a:off x="33655" y="2157095"/>
            <a:ext cx="375666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dirty="0">
                <a:solidFill>
                  <a:srgbClr val="000099"/>
                </a:solidFill>
                <a:latin typeface="黑体" panose="02010609060101010101" pitchFamily="49" charset="-122"/>
                <a:ea typeface="黑体" panose="02010609060101010101" pitchFamily="49" charset="-122"/>
              </a:rPr>
              <a:t>上阕赞北方雪景</a:t>
            </a:r>
            <a:endParaRPr lang="zh-CN" altLang="en-US" sz="4000" b="1" dirty="0">
              <a:solidFill>
                <a:srgbClr val="000099"/>
              </a:solidFill>
              <a:latin typeface="黑体" panose="02010609060101010101" pitchFamily="49" charset="-122"/>
              <a:ea typeface="黑体" panose="0201060906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9042"/>
                                        </p:tgtEl>
                                        <p:attrNameLst>
                                          <p:attrName>style.visibility</p:attrName>
                                        </p:attrNameLst>
                                      </p:cBhvr>
                                      <p:to>
                                        <p:strVal val="visible"/>
                                      </p:to>
                                    </p:set>
                                    <p:animEffect transition="in" filter="blinds(horizontal)">
                                      <p:cBhvr>
                                        <p:cTn id="7" dur="500"/>
                                        <p:tgtEl>
                                          <p:spTgt spid="12904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9043"/>
                                        </p:tgtEl>
                                        <p:attrNameLst>
                                          <p:attrName>style.visibility</p:attrName>
                                        </p:attrNameLst>
                                      </p:cBhvr>
                                      <p:to>
                                        <p:strVal val="visible"/>
                                      </p:to>
                                    </p:set>
                                    <p:anim calcmode="lin" valueType="num">
                                      <p:cBhvr additive="base">
                                        <p:cTn id="12" dur="500" fill="hold"/>
                                        <p:tgtEl>
                                          <p:spTgt spid="129043"/>
                                        </p:tgtEl>
                                        <p:attrNameLst>
                                          <p:attrName>ppt_x</p:attrName>
                                        </p:attrNameLst>
                                      </p:cBhvr>
                                      <p:tavLst>
                                        <p:tav tm="0">
                                          <p:val>
                                            <p:strVal val="#ppt_x"/>
                                          </p:val>
                                        </p:tav>
                                        <p:tav tm="100000">
                                          <p:val>
                                            <p:strVal val="#ppt_x"/>
                                          </p:val>
                                        </p:tav>
                                      </p:tavLst>
                                    </p:anim>
                                    <p:anim calcmode="lin" valueType="num">
                                      <p:cBhvr additive="base">
                                        <p:cTn id="13" dur="500" fill="hold"/>
                                        <p:tgtEl>
                                          <p:spTgt spid="12904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29037"/>
                                        </p:tgtEl>
                                        <p:attrNameLst>
                                          <p:attrName>style.visibility</p:attrName>
                                        </p:attrNameLst>
                                      </p:cBhvr>
                                      <p:to>
                                        <p:strVal val="visible"/>
                                      </p:to>
                                    </p:set>
                                    <p:anim calcmode="lin" valueType="num">
                                      <p:cBhvr additive="base">
                                        <p:cTn id="18" dur="1000" fill="hold"/>
                                        <p:tgtEl>
                                          <p:spTgt spid="129037"/>
                                        </p:tgtEl>
                                        <p:attrNameLst>
                                          <p:attrName>ppt_x</p:attrName>
                                        </p:attrNameLst>
                                      </p:cBhvr>
                                      <p:tavLst>
                                        <p:tav tm="0">
                                          <p:val>
                                            <p:strVal val="0-#ppt_w/2"/>
                                          </p:val>
                                        </p:tav>
                                        <p:tav tm="100000">
                                          <p:val>
                                            <p:strVal val="#ppt_x"/>
                                          </p:val>
                                        </p:tav>
                                      </p:tavLst>
                                    </p:anim>
                                    <p:anim calcmode="lin" valueType="num">
                                      <p:cBhvr additive="base">
                                        <p:cTn id="19" dur="1000" fill="hold"/>
                                        <p:tgtEl>
                                          <p:spTgt spid="12903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29041"/>
                                        </p:tgtEl>
                                        <p:attrNameLst>
                                          <p:attrName>style.visibility</p:attrName>
                                        </p:attrNameLst>
                                      </p:cBhvr>
                                      <p:to>
                                        <p:strVal val="visible"/>
                                      </p:to>
                                    </p:set>
                                    <p:animEffect transition="in" filter="blinds(horizontal)">
                                      <p:cBhvr>
                                        <p:cTn id="24" dur="500"/>
                                        <p:tgtEl>
                                          <p:spTgt spid="129041"/>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29040"/>
                                        </p:tgtEl>
                                        <p:attrNameLst>
                                          <p:attrName>style.visibility</p:attrName>
                                        </p:attrNameLst>
                                      </p:cBhvr>
                                      <p:to>
                                        <p:strVal val="visible"/>
                                      </p:to>
                                    </p:set>
                                    <p:animEffect transition="in" filter="blinds(horizontal)">
                                      <p:cBhvr>
                                        <p:cTn id="29" dur="500"/>
                                        <p:tgtEl>
                                          <p:spTgt spid="129040"/>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29039"/>
                                        </p:tgtEl>
                                        <p:attrNameLst>
                                          <p:attrName>style.visibility</p:attrName>
                                        </p:attrNameLst>
                                      </p:cBhvr>
                                      <p:to>
                                        <p:strVal val="visible"/>
                                      </p:to>
                                    </p:set>
                                    <p:animEffect transition="in" filter="blinds(horizontal)">
                                      <p:cBhvr>
                                        <p:cTn id="34" dur="500"/>
                                        <p:tgtEl>
                                          <p:spTgt spid="129039"/>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29038"/>
                                        </p:tgtEl>
                                        <p:attrNameLst>
                                          <p:attrName>style.visibility</p:attrName>
                                        </p:attrNameLst>
                                      </p:cBhvr>
                                      <p:to>
                                        <p:strVal val="visible"/>
                                      </p:to>
                                    </p:set>
                                    <p:animEffect transition="in" filter="blinds(horizontal)">
                                      <p:cBhvr>
                                        <p:cTn id="39" dur="500"/>
                                        <p:tgtEl>
                                          <p:spTgt spid="129038"/>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129036"/>
                                        </p:tgtEl>
                                        <p:attrNameLst>
                                          <p:attrName>style.visibility</p:attrName>
                                        </p:attrNameLst>
                                      </p:cBhvr>
                                      <p:to>
                                        <p:strVal val="visible"/>
                                      </p:to>
                                    </p:set>
                                    <p:animEffect transition="in" filter="blinds(horizontal)">
                                      <p:cBhvr>
                                        <p:cTn id="44" dur="500"/>
                                        <p:tgtEl>
                                          <p:spTgt spid="129036"/>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129035"/>
                                        </p:tgtEl>
                                        <p:attrNameLst>
                                          <p:attrName>style.visibility</p:attrName>
                                        </p:attrNameLst>
                                      </p:cBhvr>
                                      <p:to>
                                        <p:strVal val="visible"/>
                                      </p:to>
                                    </p:set>
                                    <p:animEffect transition="in" filter="blinds(horizontal)">
                                      <p:cBhvr>
                                        <p:cTn id="49" dur="500"/>
                                        <p:tgtEl>
                                          <p:spTgt spid="129035"/>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129034"/>
                                        </p:tgtEl>
                                        <p:attrNameLst>
                                          <p:attrName>style.visibility</p:attrName>
                                        </p:attrNameLst>
                                      </p:cBhvr>
                                      <p:to>
                                        <p:strVal val="visible"/>
                                      </p:to>
                                    </p:set>
                                    <p:animEffect transition="in" filter="blinds(horizontal)">
                                      <p:cBhvr>
                                        <p:cTn id="54" dur="500"/>
                                        <p:tgtEl>
                                          <p:spTgt spid="129034"/>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29033"/>
                                        </p:tgtEl>
                                        <p:attrNameLst>
                                          <p:attrName>style.visibility</p:attrName>
                                        </p:attrNameLst>
                                      </p:cBhvr>
                                      <p:to>
                                        <p:strVal val="visible"/>
                                      </p:to>
                                    </p:set>
                                    <p:animEffect transition="in" filter="blinds(horizontal)">
                                      <p:cBhvr>
                                        <p:cTn id="59" dur="500"/>
                                        <p:tgtEl>
                                          <p:spTgt spid="129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33" grpId="0"/>
      <p:bldP spid="129034" grpId="0"/>
      <p:bldP spid="129035" grpId="0"/>
      <p:bldP spid="129036" grpId="0" bldLvl="0" animBg="1"/>
      <p:bldP spid="129037" grpId="0"/>
      <p:bldP spid="129038" grpId="0"/>
      <p:bldP spid="129039" grpId="0"/>
      <p:bldP spid="129040" grpId="0"/>
      <p:bldP spid="129041" grpId="0" bldLvl="0" animBg="1"/>
      <p:bldP spid="129042" grpId="0"/>
      <p:bldP spid="12904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601" name="Picture 2" descr="雪"/>
          <p:cNvPicPr>
            <a:picLocks noChangeAspect="1" noChangeArrowheads="1"/>
          </p:cNvPicPr>
          <p:nvPr/>
        </p:nvPicPr>
        <p:blipFill>
          <a:blip r:embed="rId1">
            <a:lum bright="46000" contrast="-46000"/>
          </a:blip>
          <a:srcRect/>
          <a:stretch>
            <a:fillRect/>
          </a:stretch>
        </p:blipFill>
        <p:spPr bwMode="auto">
          <a:xfrm>
            <a:off x="0" y="17463"/>
            <a:ext cx="9144000" cy="684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2" name="Text Box 3"/>
          <p:cNvSpPr txBox="1">
            <a:spLocks noChangeArrowheads="1"/>
          </p:cNvSpPr>
          <p:nvPr/>
        </p:nvSpPr>
        <p:spPr bwMode="auto">
          <a:xfrm>
            <a:off x="2195513" y="2636838"/>
            <a:ext cx="489743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8000" b="1" dirty="0">
                <a:solidFill>
                  <a:srgbClr val="FF3399"/>
                </a:solidFill>
                <a:ea typeface="华文彩云" pitchFamily="2" charset="-122"/>
              </a:rPr>
              <a:t>分析上阕</a:t>
            </a:r>
            <a:endParaRPr lang="zh-CN" altLang="en-US" sz="8000" b="1" dirty="0">
              <a:solidFill>
                <a:srgbClr val="FF3399"/>
              </a:solidFill>
              <a:ea typeface="华文彩云" pitchFamily="2" charset="-122"/>
            </a:endParaRPr>
          </a:p>
        </p:txBody>
      </p:sp>
    </p:spTree>
  </p:cSld>
  <p:clrMapOvr>
    <a:masterClrMapping/>
  </p:clrMapOvr>
  <p:transition spd="med">
    <p:random/>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Text Box 3"/>
          <p:cNvSpPr txBox="1">
            <a:spLocks noChangeArrowheads="1"/>
          </p:cNvSpPr>
          <p:nvPr/>
        </p:nvSpPr>
        <p:spPr bwMode="auto">
          <a:xfrm>
            <a:off x="39370" y="214630"/>
            <a:ext cx="9057005"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just">
              <a:spcBef>
                <a:spcPct val="50000"/>
              </a:spcBef>
            </a:pPr>
            <a:r>
              <a:rPr lang="zh-CN" altLang="en-US" sz="4000" b="1" dirty="0">
                <a:solidFill>
                  <a:schemeClr val="tx1"/>
                </a:solidFill>
                <a:latin typeface="微软雅黑" panose="020B0503020204020204" pitchFamily="34" charset="-122"/>
                <a:ea typeface="微软雅黑" panose="020B0503020204020204" pitchFamily="34" charset="-122"/>
              </a:rPr>
              <a:t>这首词的题目是</a:t>
            </a:r>
            <a:r>
              <a:rPr lang="en-US" altLang="zh-CN" sz="4000" b="1" dirty="0">
                <a:solidFill>
                  <a:schemeClr val="tx1"/>
                </a:solidFill>
                <a:latin typeface="微软雅黑" panose="020B0503020204020204" pitchFamily="34" charset="-122"/>
                <a:ea typeface="微软雅黑" panose="020B0503020204020204" pitchFamily="34" charset="-122"/>
              </a:rPr>
              <a:t>《</a:t>
            </a:r>
            <a:r>
              <a:rPr lang="zh-CN" altLang="en-US" sz="4000" b="1" dirty="0">
                <a:solidFill>
                  <a:schemeClr val="tx1"/>
                </a:solidFill>
                <a:latin typeface="微软雅黑" panose="020B0503020204020204" pitchFamily="34" charset="-122"/>
                <a:ea typeface="微软雅黑" panose="020B0503020204020204" pitchFamily="34" charset="-122"/>
              </a:rPr>
              <a:t>雪</a:t>
            </a:r>
            <a:r>
              <a:rPr lang="en-US" altLang="zh-CN" sz="4000" b="1" dirty="0">
                <a:solidFill>
                  <a:schemeClr val="tx1"/>
                </a:solidFill>
                <a:latin typeface="微软雅黑" panose="020B0503020204020204" pitchFamily="34" charset="-122"/>
                <a:ea typeface="微软雅黑" panose="020B0503020204020204" pitchFamily="34" charset="-122"/>
              </a:rPr>
              <a:t>》</a:t>
            </a:r>
            <a:r>
              <a:rPr lang="zh-CN" altLang="en-US" sz="4000" b="1" dirty="0">
                <a:solidFill>
                  <a:schemeClr val="tx1"/>
                </a:solidFill>
                <a:latin typeface="微软雅黑" panose="020B0503020204020204" pitchFamily="34" charset="-122"/>
                <a:ea typeface="微软雅黑" panose="020B0503020204020204" pitchFamily="34" charset="-122"/>
              </a:rPr>
              <a:t>，哪些部分是描写雪景的？</a:t>
            </a:r>
            <a:endParaRPr lang="zh-CN" altLang="en-US" sz="4000" b="1" dirty="0">
              <a:solidFill>
                <a:schemeClr val="tx1"/>
              </a:solidFill>
              <a:latin typeface="微软雅黑" panose="020B0503020204020204" pitchFamily="34" charset="-122"/>
              <a:ea typeface="微软雅黑" panose="020B0503020204020204" pitchFamily="34" charset="-122"/>
            </a:endParaRPr>
          </a:p>
        </p:txBody>
      </p:sp>
      <p:sp>
        <p:nvSpPr>
          <p:cNvPr id="64516" name="Text Box 4"/>
          <p:cNvSpPr txBox="1">
            <a:spLocks noChangeArrowheads="1"/>
          </p:cNvSpPr>
          <p:nvPr/>
        </p:nvSpPr>
        <p:spPr bwMode="auto">
          <a:xfrm>
            <a:off x="147320" y="2019300"/>
            <a:ext cx="8803005" cy="3169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r>
              <a:rPr lang="en-US" altLang="zh-CN" sz="3600" b="1" dirty="0">
                <a:solidFill>
                  <a:schemeClr val="tx2"/>
                </a:solidFill>
                <a:effectLst>
                  <a:outerShdw blurRad="38100" dist="38100" dir="2700000" algn="tl">
                    <a:srgbClr val="000000">
                      <a:alpha val="43137"/>
                    </a:srgbClr>
                  </a:outerShdw>
                </a:effectLst>
              </a:rPr>
              <a:t>        </a:t>
            </a:r>
            <a:r>
              <a:rPr lang="zh-CN" altLang="en-US" sz="4000" b="1" dirty="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rPr>
              <a:t>词的上阕。“北国风光，千里冰封，万里雪飘。望长城内外，惟余莽莽；大河上下，顿失滔滔。山舞银蛇，原驰蜡象，欲与天公试比高。须晴日，看红装素裹，分外妖娆。</a:t>
            </a:r>
            <a:endParaRPr lang="zh-CN" altLang="en-US" sz="4000" b="1" dirty="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4516"/>
                                        </p:tgtEl>
                                        <p:attrNameLst>
                                          <p:attrName>style.visibility</p:attrName>
                                        </p:attrNameLst>
                                      </p:cBhvr>
                                      <p:to>
                                        <p:strVal val="visible"/>
                                      </p:to>
                                    </p:set>
                                    <p:anim calcmode="lin" valueType="num">
                                      <p:cBhvr additive="base">
                                        <p:cTn id="7" dur="500" fill="hold"/>
                                        <p:tgtEl>
                                          <p:spTgt spid="64516"/>
                                        </p:tgtEl>
                                        <p:attrNameLst>
                                          <p:attrName>ppt_x</p:attrName>
                                        </p:attrNameLst>
                                      </p:cBhvr>
                                      <p:tavLst>
                                        <p:tav tm="0">
                                          <p:val>
                                            <p:strVal val="0-#ppt_w/2"/>
                                          </p:val>
                                        </p:tav>
                                        <p:tav tm="100000">
                                          <p:val>
                                            <p:strVal val="#ppt_x"/>
                                          </p:val>
                                        </p:tav>
                                      </p:tavLst>
                                    </p:anim>
                                    <p:anim calcmode="lin" valueType="num">
                                      <p:cBhvr additive="base">
                                        <p:cTn id="8" dur="500" fill="hold"/>
                                        <p:tgtEl>
                                          <p:spTgt spid="645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Text Box 5"/>
          <p:cNvSpPr txBox="1">
            <a:spLocks noChangeArrowheads="1"/>
          </p:cNvSpPr>
          <p:nvPr/>
        </p:nvSpPr>
        <p:spPr bwMode="auto">
          <a:xfrm>
            <a:off x="-8890" y="716915"/>
            <a:ext cx="9023985"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40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4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千里冰封”与“万里雪飘”在情态描写上有何不同</a:t>
            </a:r>
            <a:r>
              <a:rPr lang="zh-CN" altLang="en-US" sz="40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40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014" name="Text Box 6"/>
          <p:cNvSpPr txBox="1">
            <a:spLocks noChangeArrowheads="1"/>
          </p:cNvSpPr>
          <p:nvPr/>
        </p:nvSpPr>
        <p:spPr bwMode="auto">
          <a:xfrm>
            <a:off x="288290" y="3255010"/>
            <a:ext cx="828294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4000" b="1" dirty="0">
                <a:solidFill>
                  <a:srgbClr val="FF0000"/>
                </a:solidFill>
                <a:latin typeface="楷体" panose="02010609060101010101" pitchFamily="49" charset="-122"/>
                <a:ea typeface="楷体" panose="02010609060101010101" pitchFamily="49" charset="-122"/>
              </a:rPr>
              <a:t>前者是静态描写，后者是动态描写。</a:t>
            </a:r>
            <a:endParaRPr lang="zh-CN" altLang="en-US" sz="40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3014"/>
                                        </p:tgtEl>
                                        <p:attrNameLst>
                                          <p:attrName>style.visibility</p:attrName>
                                        </p:attrNameLst>
                                      </p:cBhvr>
                                      <p:to>
                                        <p:strVal val="visible"/>
                                      </p:to>
                                    </p:set>
                                    <p:anim calcmode="lin" valueType="num">
                                      <p:cBhvr additive="base">
                                        <p:cTn id="7" dur="500" fill="hold"/>
                                        <p:tgtEl>
                                          <p:spTgt spid="43014"/>
                                        </p:tgtEl>
                                        <p:attrNameLst>
                                          <p:attrName>ppt_x</p:attrName>
                                        </p:attrNameLst>
                                      </p:cBhvr>
                                      <p:tavLst>
                                        <p:tav tm="0">
                                          <p:val>
                                            <p:strVal val="0-#ppt_w/2"/>
                                          </p:val>
                                        </p:tav>
                                        <p:tav tm="100000">
                                          <p:val>
                                            <p:strVal val="#ppt_x"/>
                                          </p:val>
                                        </p:tav>
                                      </p:tavLst>
                                    </p:anim>
                                    <p:anim calcmode="lin" valueType="num">
                                      <p:cBhvr additive="base">
                                        <p:cTn id="8" dur="500" fill="hold"/>
                                        <p:tgtEl>
                                          <p:spTgt spid="430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5" name="Text Box 3"/>
          <p:cNvSpPr txBox="1">
            <a:spLocks noChangeArrowheads="1"/>
          </p:cNvSpPr>
          <p:nvPr/>
        </p:nvSpPr>
        <p:spPr bwMode="auto">
          <a:xfrm>
            <a:off x="990600" y="2057400"/>
            <a:ext cx="571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endParaRPr lang="zh-CN" altLang="zh-CN"/>
          </a:p>
        </p:txBody>
      </p:sp>
      <p:sp>
        <p:nvSpPr>
          <p:cNvPr id="31747" name="Text Box 5"/>
          <p:cNvSpPr txBox="1">
            <a:spLocks noChangeArrowheads="1"/>
          </p:cNvSpPr>
          <p:nvPr/>
        </p:nvSpPr>
        <p:spPr bwMode="auto">
          <a:xfrm>
            <a:off x="35560" y="673100"/>
            <a:ext cx="9048750"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just">
              <a:spcBef>
                <a:spcPct val="50000"/>
              </a:spcBef>
            </a:pPr>
            <a:r>
              <a:rPr lang="zh-CN" altLang="en-US" sz="40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讨论：作者对雪景的描述，由哪个词领起？它统领了哪些句子？</a:t>
            </a:r>
            <a:endParaRPr lang="zh-CN" altLang="en-US" sz="40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4038" name="Text Box 6"/>
          <p:cNvSpPr txBox="1">
            <a:spLocks noChangeArrowheads="1"/>
          </p:cNvSpPr>
          <p:nvPr/>
        </p:nvSpPr>
        <p:spPr bwMode="auto">
          <a:xfrm>
            <a:off x="-65405" y="2428875"/>
            <a:ext cx="904430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r>
              <a:rPr lang="en-US" altLang="zh-CN" sz="4800" b="1" dirty="0">
                <a:solidFill>
                  <a:srgbClr val="000000"/>
                </a:solidFill>
              </a:rPr>
              <a:t>       </a:t>
            </a:r>
            <a:r>
              <a:rPr lang="en-US" altLang="zh-CN"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望”字。它统领了以下句子“长城内外，惟余莽莽；大河上下，顿失滔滔。山舞银蛇，原驰蜡象，欲与天公试比高。”</a:t>
            </a:r>
            <a:endPar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4038"/>
                                        </p:tgtEl>
                                        <p:attrNameLst>
                                          <p:attrName>style.visibility</p:attrName>
                                        </p:attrNameLst>
                                      </p:cBhvr>
                                      <p:to>
                                        <p:strVal val="visible"/>
                                      </p:to>
                                    </p:set>
                                    <p:anim calcmode="lin" valueType="num">
                                      <p:cBhvr additive="base">
                                        <p:cTn id="7" dur="500" fill="hold"/>
                                        <p:tgtEl>
                                          <p:spTgt spid="44038"/>
                                        </p:tgtEl>
                                        <p:attrNameLst>
                                          <p:attrName>ppt_x</p:attrName>
                                        </p:attrNameLst>
                                      </p:cBhvr>
                                      <p:tavLst>
                                        <p:tav tm="0">
                                          <p:val>
                                            <p:strVal val="0-#ppt_w/2"/>
                                          </p:val>
                                        </p:tav>
                                        <p:tav tm="100000">
                                          <p:val>
                                            <p:strVal val="#ppt_x"/>
                                          </p:val>
                                        </p:tav>
                                      </p:tavLst>
                                    </p:anim>
                                    <p:anim calcmode="lin" valueType="num">
                                      <p:cBhvr additive="base">
                                        <p:cTn id="8" dur="500" fill="hold"/>
                                        <p:tgtEl>
                                          <p:spTgt spid="440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3" name="Text Box 3"/>
          <p:cNvSpPr txBox="1">
            <a:spLocks noChangeArrowheads="1"/>
          </p:cNvSpPr>
          <p:nvPr/>
        </p:nvSpPr>
        <p:spPr bwMode="auto">
          <a:xfrm>
            <a:off x="762000" y="342900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endParaRPr lang="zh-CN" altLang="zh-CN"/>
          </a:p>
        </p:txBody>
      </p:sp>
      <p:sp>
        <p:nvSpPr>
          <p:cNvPr id="33795" name="Text Box 5"/>
          <p:cNvSpPr txBox="1">
            <a:spLocks noChangeArrowheads="1"/>
          </p:cNvSpPr>
          <p:nvPr/>
        </p:nvSpPr>
        <p:spPr bwMode="auto">
          <a:xfrm>
            <a:off x="24765" y="519430"/>
            <a:ext cx="9056370" cy="1445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4000" b="1" dirty="0">
                <a:solidFill>
                  <a:schemeClr val="tx1"/>
                </a:solidFill>
                <a:latin typeface="微软雅黑" panose="020B0503020204020204" pitchFamily="34" charset="-122"/>
                <a:ea typeface="微软雅黑" panose="020B0503020204020204" pitchFamily="34" charset="-122"/>
              </a:rPr>
              <a:t>作者望见了哪些景观？（作者为何选取这些景观？）</a:t>
            </a:r>
            <a:r>
              <a:rPr lang="zh-CN" altLang="en-US" sz="4800" b="1" dirty="0">
                <a:solidFill>
                  <a:srgbClr val="FFFF66"/>
                </a:solidFill>
              </a:rPr>
              <a:t> </a:t>
            </a:r>
            <a:endParaRPr lang="zh-CN" altLang="en-US" sz="4800" b="1" dirty="0">
              <a:solidFill>
                <a:srgbClr val="FFFF66"/>
              </a:solidFill>
            </a:endParaRPr>
          </a:p>
        </p:txBody>
      </p:sp>
      <p:sp>
        <p:nvSpPr>
          <p:cNvPr id="45062" name="Text Box 6"/>
          <p:cNvSpPr txBox="1">
            <a:spLocks noChangeArrowheads="1"/>
          </p:cNvSpPr>
          <p:nvPr/>
        </p:nvSpPr>
        <p:spPr bwMode="auto">
          <a:xfrm>
            <a:off x="125095" y="2277110"/>
            <a:ext cx="8834120" cy="323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just">
              <a:spcBef>
                <a:spcPct val="50000"/>
              </a:spcBef>
            </a:pPr>
            <a:r>
              <a:rPr lang="en-US" altLang="zh-CN" sz="4400" b="1" dirty="0">
                <a:solidFill>
                  <a:srgbClr val="000000"/>
                </a:solidFill>
              </a:rPr>
              <a:t>        </a:t>
            </a:r>
            <a:r>
              <a:rPr lang="en-US" altLang="zh-CN"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长城”、“黄河”、</a:t>
            </a:r>
            <a:r>
              <a:rPr lang="en-US" altLang="zh-CN"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山脉</a:t>
            </a:r>
            <a:r>
              <a:rPr lang="en-US" altLang="zh-CN"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en-US" altLang="zh-CN"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高原</a:t>
            </a:r>
            <a:r>
              <a:rPr lang="en-US" altLang="zh-CN"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等景观，尤其是“长城”、“黄河”是中华民族的象征，最能反映北国风貌，而且与“千里”“万里”相照应，叙写地域的辽阔。</a:t>
            </a:r>
            <a:endPar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062"/>
                                        </p:tgtEl>
                                        <p:attrNameLst>
                                          <p:attrName>style.visibility</p:attrName>
                                        </p:attrNameLst>
                                      </p:cBhvr>
                                      <p:to>
                                        <p:strVal val="visible"/>
                                      </p:to>
                                    </p:set>
                                    <p:anim calcmode="lin" valueType="num">
                                      <p:cBhvr additive="base">
                                        <p:cTn id="7" dur="500" fill="hold"/>
                                        <p:tgtEl>
                                          <p:spTgt spid="45062"/>
                                        </p:tgtEl>
                                        <p:attrNameLst>
                                          <p:attrName>ppt_x</p:attrName>
                                        </p:attrNameLst>
                                      </p:cBhvr>
                                      <p:tavLst>
                                        <p:tav tm="0">
                                          <p:val>
                                            <p:strVal val="0-#ppt_w/2"/>
                                          </p:val>
                                        </p:tav>
                                        <p:tav tm="100000">
                                          <p:val>
                                            <p:strVal val="#ppt_x"/>
                                          </p:val>
                                        </p:tav>
                                      </p:tavLst>
                                    </p:anim>
                                    <p:anim calcmode="lin" valueType="num">
                                      <p:cBhvr additive="base">
                                        <p:cTn id="8" dur="500" fill="hold"/>
                                        <p:tgtEl>
                                          <p:spTgt spid="450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5956" name="Rectangle 4"/>
          <p:cNvSpPr>
            <a:spLocks noChangeArrowheads="1"/>
          </p:cNvSpPr>
          <p:nvPr/>
        </p:nvSpPr>
        <p:spPr bwMode="auto">
          <a:xfrm>
            <a:off x="17145" y="2011045"/>
            <a:ext cx="899985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en-US" altLang="zh-CN" sz="400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4000" b="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4000" b="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长城内外，惟余莽莽，大河上下，顿失滔滔。”</a:t>
            </a:r>
            <a:r>
              <a:rPr lang="zh-CN" altLang="en-US" sz="4000" b="1">
                <a:latin typeface="微软雅黑" panose="020B0503020204020204" pitchFamily="34" charset="-122"/>
                <a:ea typeface="微软雅黑" panose="020B0503020204020204" pitchFamily="34" charset="-122"/>
                <a:cs typeface="微软雅黑" panose="020B0503020204020204" pitchFamily="34" charset="-122"/>
              </a:rPr>
              <a:t>体会“惟余”和“顿失”的作用，并说出所用的修辞方法是什么</a:t>
            </a:r>
            <a:r>
              <a:rPr lang="en-US" altLang="zh-CN" sz="4000" b="1">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4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5958" name="Rectangle 6"/>
          <p:cNvSpPr>
            <a:spLocks noChangeArrowheads="1"/>
          </p:cNvSpPr>
          <p:nvPr/>
        </p:nvSpPr>
        <p:spPr bwMode="auto">
          <a:xfrm>
            <a:off x="100330" y="4087495"/>
            <a:ext cx="8957945" cy="1999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en-US" altLang="zh-CN" sz="4400" b="1">
                <a:solidFill>
                  <a:srgbClr val="FF3300"/>
                </a:solidFill>
                <a:latin typeface="华文楷体" pitchFamily="2" charset="-122"/>
                <a:ea typeface="华文楷体" pitchFamily="2" charset="-122"/>
              </a:rPr>
              <a:t>    </a:t>
            </a:r>
            <a:r>
              <a:rPr lang="en-US" altLang="zh-CN" sz="4000" b="1">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rPr>
              <a:t>惟余”体现白雪覆盖的范围之广，“顿失”表现冰封速度之快，用了夸张的修辞。</a:t>
            </a:r>
            <a:endPar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125961" name="Text Box 9"/>
          <p:cNvSpPr txBox="1">
            <a:spLocks noChangeArrowheads="1"/>
          </p:cNvSpPr>
          <p:nvPr/>
        </p:nvSpPr>
        <p:spPr bwMode="auto">
          <a:xfrm>
            <a:off x="41593" y="260985"/>
            <a:ext cx="768096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ctr"/>
            <a:r>
              <a:rPr lang="zh-CN" altLang="en-US" sz="4000" b="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由此可见</a:t>
            </a:r>
            <a:r>
              <a:rPr lang="en-US" altLang="zh-CN" sz="4000" b="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4000" b="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上阕的结构特点是什么</a:t>
            </a:r>
            <a:r>
              <a:rPr lang="en-US" altLang="zh-CN" sz="4000" b="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4000" b="1">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5962" name="Text Box 10"/>
          <p:cNvSpPr txBox="1">
            <a:spLocks noChangeArrowheads="1"/>
          </p:cNvSpPr>
          <p:nvPr/>
        </p:nvSpPr>
        <p:spPr bwMode="auto">
          <a:xfrm>
            <a:off x="236538" y="1220470"/>
            <a:ext cx="401320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ct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rPr>
              <a:t>先总写</a:t>
            </a:r>
            <a:r>
              <a:rPr lang="en-US" altLang="zh-CN" sz="4000" b="1">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rPr>
              <a:t>后分写。</a:t>
            </a:r>
            <a:endPar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125961"/>
                                        </p:tgtEl>
                                        <p:attrNameLst>
                                          <p:attrName>style.visibility</p:attrName>
                                        </p:attrNameLst>
                                      </p:cBhvr>
                                      <p:to>
                                        <p:strVal val="visible"/>
                                      </p:to>
                                    </p:set>
                                    <p:animEffect transition="in" filter="barn(outHorizontal)">
                                      <p:cBhvr>
                                        <p:cTn id="7" dur="500"/>
                                        <p:tgtEl>
                                          <p:spTgt spid="12596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125962"/>
                                        </p:tgtEl>
                                        <p:attrNameLst>
                                          <p:attrName>style.visibility</p:attrName>
                                        </p:attrNameLst>
                                      </p:cBhvr>
                                      <p:to>
                                        <p:strVal val="visible"/>
                                      </p:to>
                                    </p:set>
                                    <p:animEffect transition="in" filter="barn(outHorizontal)">
                                      <p:cBhvr>
                                        <p:cTn id="12" dur="500"/>
                                        <p:tgtEl>
                                          <p:spTgt spid="12596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125956"/>
                                        </p:tgtEl>
                                        <p:attrNameLst>
                                          <p:attrName>style.visibility</p:attrName>
                                        </p:attrNameLst>
                                      </p:cBhvr>
                                      <p:to>
                                        <p:strVal val="visible"/>
                                      </p:to>
                                    </p:set>
                                    <p:animEffect transition="in" filter="barn(outHorizontal)">
                                      <p:cBhvr>
                                        <p:cTn id="17" dur="500"/>
                                        <p:tgtEl>
                                          <p:spTgt spid="12595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125958"/>
                                        </p:tgtEl>
                                        <p:attrNameLst>
                                          <p:attrName>style.visibility</p:attrName>
                                        </p:attrNameLst>
                                      </p:cBhvr>
                                      <p:to>
                                        <p:strVal val="visible"/>
                                      </p:to>
                                    </p:set>
                                    <p:animEffect transition="in" filter="barn(outHorizontal)">
                                      <p:cBhvr>
                                        <p:cTn id="22" dur="500"/>
                                        <p:tgtEl>
                                          <p:spTgt spid="1259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6" grpId="0"/>
      <p:bldP spid="125958" grpId="0"/>
      <p:bldP spid="125961" grpId="0"/>
      <p:bldP spid="12596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89" name="Text Box 2"/>
          <p:cNvSpPr txBox="1">
            <a:spLocks noChangeArrowheads="1"/>
          </p:cNvSpPr>
          <p:nvPr/>
        </p:nvSpPr>
        <p:spPr bwMode="auto">
          <a:xfrm>
            <a:off x="609600" y="838200"/>
            <a:ext cx="640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endParaRPr lang="zh-CN" altLang="zh-CN"/>
          </a:p>
        </p:txBody>
      </p:sp>
      <p:sp>
        <p:nvSpPr>
          <p:cNvPr id="37890" name="Text Box 3"/>
          <p:cNvSpPr txBox="1">
            <a:spLocks noChangeArrowheads="1"/>
          </p:cNvSpPr>
          <p:nvPr/>
        </p:nvSpPr>
        <p:spPr bwMode="auto">
          <a:xfrm>
            <a:off x="762000" y="228600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endParaRPr lang="zh-CN" altLang="zh-CN"/>
          </a:p>
        </p:txBody>
      </p:sp>
      <p:sp>
        <p:nvSpPr>
          <p:cNvPr id="37892" name="Text Box 5"/>
          <p:cNvSpPr txBox="1">
            <a:spLocks noChangeArrowheads="1"/>
          </p:cNvSpPr>
          <p:nvPr/>
        </p:nvSpPr>
        <p:spPr bwMode="auto">
          <a:xfrm>
            <a:off x="26670" y="18415"/>
            <a:ext cx="900811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just">
              <a:spcBef>
                <a:spcPct val="50000"/>
              </a:spcBef>
            </a:pPr>
            <a:r>
              <a:rPr lang="zh-CN" altLang="en-US" sz="4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讨论：“山舞银蛇，原驰蜡象”，山、原都是静物，却写它们“舞”和“驰”，为什么这样写？给你怎样的感受？</a:t>
            </a:r>
            <a:endParaRPr lang="zh-CN" altLang="en-US" sz="4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6086" name="Text Box 6"/>
          <p:cNvSpPr txBox="1">
            <a:spLocks noChangeArrowheads="1"/>
          </p:cNvSpPr>
          <p:nvPr/>
        </p:nvSpPr>
        <p:spPr bwMode="auto">
          <a:xfrm>
            <a:off x="29210" y="1867535"/>
            <a:ext cx="9144000" cy="507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just">
              <a:spcBef>
                <a:spcPct val="50000"/>
              </a:spcBef>
            </a:pPr>
            <a:r>
              <a:rPr lang="en-US" altLang="zh-CN" sz="3200" b="1">
                <a:solidFill>
                  <a:srgbClr val="000000"/>
                </a:solidFill>
              </a:rPr>
              <a:t>        </a:t>
            </a:r>
            <a:r>
              <a:rPr lang="en-US" altLang="zh-CN" sz="3600" b="1">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rPr>
              <a:t>山舞银蛇，原驰蜡象”运用</a:t>
            </a:r>
            <a:r>
              <a:rPr lang="zh-CN" altLang="en-US" sz="3600" b="1">
                <a:solidFill>
                  <a:srgbClr val="7030A0"/>
                </a:solidFill>
                <a:latin typeface="楷体" panose="02010609060101010101" pitchFamily="49" charset="-122"/>
                <a:ea typeface="楷体" panose="02010609060101010101" pitchFamily="49" charset="-122"/>
                <a:cs typeface="楷体" panose="02010609060101010101" pitchFamily="49" charset="-122"/>
              </a:rPr>
              <a:t>比喻、拟人</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rPr>
              <a:t>手法，化静为动，有三方面因素：</a:t>
            </a:r>
            <a:r>
              <a:rPr lang="en-US" altLang="zh-CN" sz="3600" b="1">
                <a:solidFill>
                  <a:srgbClr val="FF0000"/>
                </a:solidFill>
                <a:latin typeface="楷体" panose="02010609060101010101" pitchFamily="49" charset="-122"/>
                <a:ea typeface="楷体" panose="02010609060101010101" pitchFamily="49" charset="-122"/>
                <a:cs typeface="楷体" panose="02010609060101010101" pitchFamily="49" charset="-122"/>
              </a:rPr>
              <a:t>1.</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rPr>
              <a:t>视觉因素。作者站得高，看得远，山丘连绵起伏，远看确有山舞原驰的动感。</a:t>
            </a:r>
            <a:r>
              <a:rPr lang="en-US" altLang="zh-CN" sz="3600" b="1">
                <a:solidFill>
                  <a:srgbClr val="FF0000"/>
                </a:solidFill>
                <a:latin typeface="楷体" panose="02010609060101010101" pitchFamily="49" charset="-122"/>
                <a:ea typeface="楷体" panose="02010609060101010101" pitchFamily="49" charset="-122"/>
                <a:cs typeface="楷体" panose="02010609060101010101" pitchFamily="49" charset="-122"/>
              </a:rPr>
              <a:t>2.</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rPr>
              <a:t>精神因素。作者意气风发，因而在他心目中，大自然也生气勃勃。</a:t>
            </a:r>
            <a:r>
              <a:rPr lang="en-US" altLang="zh-CN" sz="3600" b="1">
                <a:solidFill>
                  <a:srgbClr val="FF0000"/>
                </a:solidFill>
                <a:latin typeface="楷体" panose="02010609060101010101" pitchFamily="49" charset="-122"/>
                <a:ea typeface="楷体" panose="02010609060101010101" pitchFamily="49" charset="-122"/>
                <a:cs typeface="楷体" panose="02010609060101010101" pitchFamily="49" charset="-122"/>
              </a:rPr>
              <a:t>3.</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rPr>
              <a:t>时代因素。中国革命正在蓬勃发展，中国人民正在奋起抗日，赋予群山、高原以顽强的性格，可以体现中华民族不屈不挠的精神。</a:t>
            </a:r>
            <a:endPar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6086"/>
                                        </p:tgtEl>
                                        <p:attrNameLst>
                                          <p:attrName>style.visibility</p:attrName>
                                        </p:attrNameLst>
                                      </p:cBhvr>
                                      <p:to>
                                        <p:strVal val="visible"/>
                                      </p:to>
                                    </p:set>
                                    <p:anim calcmode="lin" valueType="num">
                                      <p:cBhvr additive="base">
                                        <p:cTn id="7" dur="500" fill="hold"/>
                                        <p:tgtEl>
                                          <p:spTgt spid="46086"/>
                                        </p:tgtEl>
                                        <p:attrNameLst>
                                          <p:attrName>ppt_x</p:attrName>
                                        </p:attrNameLst>
                                      </p:cBhvr>
                                      <p:tavLst>
                                        <p:tav tm="0">
                                          <p:val>
                                            <p:strVal val="0-#ppt_w/2"/>
                                          </p:val>
                                        </p:tav>
                                        <p:tav tm="100000">
                                          <p:val>
                                            <p:strVal val="#ppt_x"/>
                                          </p:val>
                                        </p:tav>
                                      </p:tavLst>
                                    </p:anim>
                                    <p:anim calcmode="lin" valueType="num">
                                      <p:cBhvr additive="base">
                                        <p:cTn id="8" dur="500" fill="hold"/>
                                        <p:tgtEl>
                                          <p:spTgt spid="460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7" name="Text Box 2"/>
          <p:cNvSpPr txBox="1">
            <a:spLocks noChangeArrowheads="1"/>
          </p:cNvSpPr>
          <p:nvPr/>
        </p:nvSpPr>
        <p:spPr bwMode="auto">
          <a:xfrm>
            <a:off x="609600" y="601663"/>
            <a:ext cx="7010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endParaRPr lang="zh-CN" altLang="zh-CN"/>
          </a:p>
        </p:txBody>
      </p:sp>
      <p:sp>
        <p:nvSpPr>
          <p:cNvPr id="39940" name="Text Box 5"/>
          <p:cNvSpPr txBox="1">
            <a:spLocks noChangeArrowheads="1"/>
          </p:cNvSpPr>
          <p:nvPr/>
        </p:nvSpPr>
        <p:spPr bwMode="auto">
          <a:xfrm>
            <a:off x="10795" y="136525"/>
            <a:ext cx="9014460" cy="279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just">
              <a:lnSpc>
                <a:spcPct val="110000"/>
              </a:lnSpc>
              <a:spcBef>
                <a:spcPct val="50000"/>
              </a:spcBef>
            </a:pPr>
            <a:r>
              <a:rPr lang="zh-CN" altLang="en-US" sz="4000" b="1">
                <a:solidFill>
                  <a:schemeClr val="tx1"/>
                </a:solidFill>
                <a:latin typeface="微软雅黑" panose="020B0503020204020204" pitchFamily="34" charset="-122"/>
                <a:ea typeface="微软雅黑" panose="020B0503020204020204" pitchFamily="34" charset="-122"/>
              </a:rPr>
              <a:t>讨论：上阕末尾三句写的是实景还是虚景？从哪个词可以看出？这三句写出了怎样的意境？试用散文化的语言描述三句诗的意境。</a:t>
            </a:r>
            <a:endParaRPr lang="zh-CN" altLang="en-US" sz="4000" b="1">
              <a:solidFill>
                <a:schemeClr val="tx1"/>
              </a:solidFill>
              <a:latin typeface="微软雅黑" panose="020B0503020204020204" pitchFamily="34" charset="-122"/>
              <a:ea typeface="微软雅黑" panose="020B0503020204020204" pitchFamily="34" charset="-122"/>
            </a:endParaRPr>
          </a:p>
        </p:txBody>
      </p:sp>
      <p:sp>
        <p:nvSpPr>
          <p:cNvPr id="47110" name="Text Box 6"/>
          <p:cNvSpPr txBox="1">
            <a:spLocks noChangeArrowheads="1"/>
          </p:cNvSpPr>
          <p:nvPr/>
        </p:nvSpPr>
        <p:spPr bwMode="auto">
          <a:xfrm>
            <a:off x="32385" y="3028950"/>
            <a:ext cx="9053195" cy="206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just">
              <a:spcBef>
                <a:spcPct val="50000"/>
              </a:spcBef>
            </a:pPr>
            <a:r>
              <a:rPr lang="en-US" altLang="zh-CN" sz="4800" b="1">
                <a:solidFill>
                  <a:srgbClr val="000000"/>
                </a:solidFill>
              </a:rPr>
              <a:t>      </a:t>
            </a:r>
            <a:r>
              <a:rPr lang="en-US" altLang="zh-CN" sz="4000" b="1">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rPr>
              <a:t>须”字表明雪后初晴之景出自作者的想象。写出了雪后景象的清朗、娇艳、多姿多彩。</a:t>
            </a:r>
            <a:endPar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7110"/>
                                        </p:tgtEl>
                                        <p:attrNameLst>
                                          <p:attrName>style.visibility</p:attrName>
                                        </p:attrNameLst>
                                      </p:cBhvr>
                                      <p:to>
                                        <p:strVal val="visible"/>
                                      </p:to>
                                    </p:set>
                                    <p:anim calcmode="lin" valueType="num">
                                      <p:cBhvr additive="base">
                                        <p:cTn id="7" dur="500" fill="hold"/>
                                        <p:tgtEl>
                                          <p:spTgt spid="47110"/>
                                        </p:tgtEl>
                                        <p:attrNameLst>
                                          <p:attrName>ppt_x</p:attrName>
                                        </p:attrNameLst>
                                      </p:cBhvr>
                                      <p:tavLst>
                                        <p:tav tm="0">
                                          <p:val>
                                            <p:strVal val="0-#ppt_w/2"/>
                                          </p:val>
                                        </p:tav>
                                        <p:tav tm="100000">
                                          <p:val>
                                            <p:strVal val="#ppt_x"/>
                                          </p:val>
                                        </p:tav>
                                      </p:tavLst>
                                    </p:anim>
                                    <p:anim calcmode="lin" valueType="num">
                                      <p:cBhvr additive="base">
                                        <p:cTn id="8" dur="500" fill="hold"/>
                                        <p:tgtEl>
                                          <p:spTgt spid="471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 name="内容占位符 2"/>
          <p:cNvSpPr>
            <a:spLocks noGrp="1"/>
          </p:cNvSpPr>
          <p:nvPr>
            <p:ph idx="1"/>
          </p:nvPr>
        </p:nvSpPr>
        <p:spPr>
          <a:xfrm>
            <a:off x="17145" y="915670"/>
            <a:ext cx="8951595" cy="681355"/>
          </a:xfrm>
        </p:spPr>
        <p:txBody>
          <a:bodyPr/>
          <a:p>
            <a:pPr marL="0" indent="0">
              <a:buNone/>
            </a:pPr>
            <a:r>
              <a:rPr lang="en-US" altLang="zh-CN" sz="4000" b="1">
                <a:latin typeface="黑体" panose="02010609060101010101" pitchFamily="49" charset="-122"/>
                <a:ea typeface="黑体" panose="02010609060101010101" pitchFamily="49" charset="-122"/>
                <a:cs typeface="黑体" panose="02010609060101010101" pitchFamily="49" charset="-122"/>
              </a:rPr>
              <a:t>1.</a:t>
            </a:r>
            <a:r>
              <a:rPr lang="zh-CN" altLang="en-US" sz="4000" b="1">
                <a:latin typeface="黑体" panose="02010609060101010101" pitchFamily="49" charset="-122"/>
                <a:ea typeface="黑体" panose="02010609060101010101" pitchFamily="49" charset="-122"/>
                <a:cs typeface="黑体" panose="02010609060101010101" pitchFamily="49" charset="-122"/>
              </a:rPr>
              <a:t>独立阅读每首诗，记下初读感受。</a:t>
            </a:r>
            <a:endParaRPr lang="zh-CN" altLang="en-US" sz="4000" b="1">
              <a:latin typeface="黑体" panose="02010609060101010101" pitchFamily="49" charset="-122"/>
              <a:ea typeface="黑体" panose="02010609060101010101" pitchFamily="49" charset="-122"/>
              <a:cs typeface="黑体" panose="02010609060101010101" pitchFamily="49" charset="-122"/>
            </a:endParaRPr>
          </a:p>
        </p:txBody>
      </p:sp>
      <p:sp>
        <p:nvSpPr>
          <p:cNvPr id="4" name="副标题 2"/>
          <p:cNvSpPr>
            <a:spLocks noGrp="1"/>
          </p:cNvSpPr>
          <p:nvPr/>
        </p:nvSpPr>
        <p:spPr>
          <a:xfrm>
            <a:off x="59690" y="34290"/>
            <a:ext cx="9072245" cy="824230"/>
          </a:xfrm>
          <a:prstGeom prst="rect">
            <a:avLst/>
          </a:prstGeom>
          <a:noFill/>
          <a:ln>
            <a:noFill/>
          </a:ln>
        </p:spPr>
        <p:txBody>
          <a:bodyPr vert="horz" wrap="square" lIns="91440" tIns="45720" rIns="91440" bIns="45720" numCol="1" anchor="t" anchorCtr="0" compatLnSpc="1"/>
          <a:lstStyle>
            <a:lvl1pPr marL="0" indent="0" algn="ctr" rtl="0" fontAlgn="base">
              <a:spcBef>
                <a:spcPct val="20000"/>
              </a:spcBef>
              <a:spcAft>
                <a:spcPct val="0"/>
              </a:spcAft>
              <a:buClr>
                <a:schemeClr val="tx2"/>
              </a:buClr>
              <a:buSzPct val="50000"/>
              <a:buFont typeface="Wingdings 2" pitchFamily="18" charset="2"/>
              <a:buNone/>
              <a:defRPr sz="3200" kern="1200">
                <a:solidFill>
                  <a:schemeClr val="tx1">
                    <a:tint val="75000"/>
                  </a:schemeClr>
                </a:solidFill>
                <a:latin typeface="+mn-lt"/>
                <a:ea typeface="+mn-ea"/>
                <a:cs typeface="+mn-cs"/>
              </a:defRPr>
            </a:lvl1pPr>
            <a:lvl2pPr marL="457200" indent="0" algn="ctr" rtl="0" fontAlgn="base">
              <a:spcBef>
                <a:spcPct val="20000"/>
              </a:spcBef>
              <a:spcAft>
                <a:spcPct val="0"/>
              </a:spcAft>
              <a:buClr>
                <a:schemeClr val="tx2"/>
              </a:buClr>
              <a:buSzPct val="50000"/>
              <a:buFont typeface="Wingdings 2" pitchFamily="18" charset="2"/>
              <a:buNone/>
              <a:defRPr sz="2800" kern="1200">
                <a:solidFill>
                  <a:schemeClr val="tx1">
                    <a:tint val="75000"/>
                  </a:schemeClr>
                </a:solidFill>
                <a:latin typeface="+mn-lt"/>
                <a:ea typeface="+mn-ea"/>
                <a:cs typeface="+mn-cs"/>
              </a:defRPr>
            </a:lvl2pPr>
            <a:lvl3pPr marL="914400" indent="0" algn="ctr" rtl="0" fontAlgn="base">
              <a:spcBef>
                <a:spcPct val="20000"/>
              </a:spcBef>
              <a:spcAft>
                <a:spcPct val="0"/>
              </a:spcAft>
              <a:buClr>
                <a:schemeClr val="tx2"/>
              </a:buClr>
              <a:buSzPct val="50000"/>
              <a:buFont typeface="Wingdings 2" pitchFamily="18" charset="2"/>
              <a:buNone/>
              <a:defRPr sz="2400" kern="1200">
                <a:solidFill>
                  <a:schemeClr val="tx1">
                    <a:tint val="75000"/>
                  </a:schemeClr>
                </a:solidFill>
                <a:latin typeface="+mn-lt"/>
                <a:ea typeface="+mn-ea"/>
                <a:cs typeface="+mn-cs"/>
              </a:defRPr>
            </a:lvl3pPr>
            <a:lvl4pPr marL="1371600" indent="0" algn="ctr" rtl="0" fontAlgn="base">
              <a:spcBef>
                <a:spcPct val="20000"/>
              </a:spcBef>
              <a:spcAft>
                <a:spcPct val="0"/>
              </a:spcAft>
              <a:buClr>
                <a:schemeClr val="tx2"/>
              </a:buClr>
              <a:buSzPct val="50000"/>
              <a:buFont typeface="Wingdings 2" pitchFamily="18" charset="2"/>
              <a:buNone/>
              <a:defRPr sz="2000" kern="1200">
                <a:solidFill>
                  <a:schemeClr val="tx1">
                    <a:tint val="75000"/>
                  </a:schemeClr>
                </a:solidFill>
                <a:latin typeface="+mn-lt"/>
                <a:ea typeface="+mn-ea"/>
                <a:cs typeface="+mn-cs"/>
              </a:defRPr>
            </a:lvl4pPr>
            <a:lvl5pPr marL="1828800" indent="0" algn="ctr" rtl="0" fontAlgn="base">
              <a:spcBef>
                <a:spcPct val="20000"/>
              </a:spcBef>
              <a:spcAft>
                <a:spcPct val="0"/>
              </a:spcAft>
              <a:buClr>
                <a:schemeClr val="tx2"/>
              </a:buClr>
              <a:buSzPct val="50000"/>
              <a:buFont typeface="Wingdings 2" pitchFamily="18" charset="2"/>
              <a:buNone/>
              <a:defRPr sz="2000" kern="1200">
                <a:solidFill>
                  <a:schemeClr val="tx1">
                    <a:tint val="75000"/>
                  </a:schemeClr>
                </a:solidFill>
                <a:latin typeface="+mn-lt"/>
                <a:ea typeface="+mn-ea"/>
                <a:cs typeface="+mn-cs"/>
              </a:defRPr>
            </a:lvl5pPr>
            <a:lvl6pPr marL="2286000" indent="0" algn="ctr" rtl="0" eaLnBrk="1" latinLnBrk="0" hangingPunct="1">
              <a:spcBef>
                <a:spcPct val="20000"/>
              </a:spcBef>
              <a:buFont typeface="Arial" panose="020B0604020202020204"/>
              <a:buNone/>
              <a:defRPr kumimoji="0" sz="2000" kern="1200">
                <a:solidFill>
                  <a:schemeClr val="tx1">
                    <a:tint val="75000"/>
                  </a:schemeClr>
                </a:solidFill>
                <a:latin typeface="+mn-lt"/>
                <a:ea typeface="+mn-ea"/>
                <a:cs typeface="+mn-cs"/>
              </a:defRPr>
            </a:lvl6pPr>
            <a:lvl7pPr marL="2743200" indent="0" algn="ctr" rtl="0" eaLnBrk="1" latinLnBrk="0" hangingPunct="1">
              <a:spcBef>
                <a:spcPct val="20000"/>
              </a:spcBef>
              <a:buFont typeface="Arial" panose="020B0604020202020204"/>
              <a:buNone/>
              <a:defRPr kumimoji="0" sz="2000" kern="1200">
                <a:solidFill>
                  <a:schemeClr val="tx1">
                    <a:tint val="75000"/>
                  </a:schemeClr>
                </a:solidFill>
                <a:latin typeface="+mn-lt"/>
                <a:ea typeface="+mn-ea"/>
                <a:cs typeface="+mn-cs"/>
              </a:defRPr>
            </a:lvl7pPr>
            <a:lvl8pPr marL="3200400" indent="0" algn="ctr" rtl="0" eaLnBrk="1" latinLnBrk="0" hangingPunct="1">
              <a:spcBef>
                <a:spcPct val="20000"/>
              </a:spcBef>
              <a:buFont typeface="Arial" panose="020B0604020202020204"/>
              <a:buNone/>
              <a:defRPr kumimoji="0" sz="2000" kern="1200">
                <a:solidFill>
                  <a:schemeClr val="tx1">
                    <a:tint val="75000"/>
                  </a:schemeClr>
                </a:solidFill>
                <a:latin typeface="+mn-lt"/>
                <a:ea typeface="+mn-ea"/>
                <a:cs typeface="+mn-cs"/>
              </a:defRPr>
            </a:lvl8pPr>
            <a:lvl9pPr marL="3657600" indent="0" algn="ctr" rtl="0" eaLnBrk="1" latinLnBrk="0" hangingPunct="1">
              <a:spcBef>
                <a:spcPct val="20000"/>
              </a:spcBef>
              <a:buFont typeface="Arial" panose="020B0604020202020204"/>
              <a:buNone/>
              <a:defRPr kumimoji="0" sz="2000" kern="1200">
                <a:solidFill>
                  <a:schemeClr val="tx1">
                    <a:tint val="75000"/>
                  </a:schemeClr>
                </a:solidFill>
                <a:latin typeface="+mn-lt"/>
                <a:ea typeface="+mn-ea"/>
                <a:cs typeface="+mn-cs"/>
              </a:defRPr>
            </a:lvl9pPr>
          </a:lstStyle>
          <a:p>
            <a:pPr algn="l"/>
            <a:r>
              <a:rPr lang="zh-CN" altLang="en-US" sz="4000" b="1">
                <a:solidFill>
                  <a:schemeClr val="tx1"/>
                </a:solidFill>
                <a:latin typeface="微软雅黑" panose="020B0503020204020204" pitchFamily="34" charset="-122"/>
                <a:ea typeface="微软雅黑" panose="020B0503020204020204" pitchFamily="34" charset="-122"/>
              </a:rPr>
              <a:t>阅读课本第二页，知道如何自主欣赏。</a:t>
            </a:r>
            <a:endParaRPr lang="zh-CN" altLang="en-US" sz="4000" b="1">
              <a:solidFill>
                <a:schemeClr val="tx1"/>
              </a:solidFill>
              <a:latin typeface="微软雅黑" panose="020B0503020204020204" pitchFamily="34" charset="-122"/>
              <a:ea typeface="微软雅黑" panose="020B0503020204020204" pitchFamily="34" charset="-122"/>
            </a:endParaRPr>
          </a:p>
        </p:txBody>
      </p:sp>
      <p:sp>
        <p:nvSpPr>
          <p:cNvPr id="5" name="内容占位符 2"/>
          <p:cNvSpPr>
            <a:spLocks noGrp="1"/>
          </p:cNvSpPr>
          <p:nvPr/>
        </p:nvSpPr>
        <p:spPr>
          <a:xfrm>
            <a:off x="37465" y="1746250"/>
            <a:ext cx="8951595" cy="1276985"/>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fontAlgn="base">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fontAlgn="base">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fontAlgn="base">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a:lstStyle>
          <a:p>
            <a:pPr marL="0" indent="0">
              <a:buNone/>
            </a:pPr>
            <a:r>
              <a:rPr lang="en-US" altLang="zh-CN" sz="4000" b="1">
                <a:latin typeface="黑体" panose="02010609060101010101" pitchFamily="49" charset="-122"/>
                <a:ea typeface="黑体" panose="02010609060101010101" pitchFamily="49" charset="-122"/>
                <a:cs typeface="黑体" panose="02010609060101010101" pitchFamily="49" charset="-122"/>
              </a:rPr>
              <a:t>2.</a:t>
            </a:r>
            <a:r>
              <a:rPr lang="zh-CN" altLang="en-US" sz="4000" b="1">
                <a:latin typeface="黑体" panose="02010609060101010101" pitchFamily="49" charset="-122"/>
                <a:ea typeface="黑体" panose="02010609060101010101" pitchFamily="49" charset="-122"/>
                <a:cs typeface="黑体" panose="02010609060101010101" pitchFamily="49" charset="-122"/>
              </a:rPr>
              <a:t>结合注释、旁批等，再读每首诗，是否有更多的理解、更深的感受。</a:t>
            </a:r>
            <a:endParaRPr lang="zh-CN" altLang="en-US" sz="4000" b="1">
              <a:latin typeface="黑体" panose="02010609060101010101" pitchFamily="49" charset="-122"/>
              <a:ea typeface="黑体" panose="02010609060101010101" pitchFamily="49" charset="-122"/>
              <a:cs typeface="黑体" panose="02010609060101010101" pitchFamily="49" charset="-122"/>
            </a:endParaRPr>
          </a:p>
        </p:txBody>
      </p:sp>
      <p:sp>
        <p:nvSpPr>
          <p:cNvPr id="6" name="内容占位符 2"/>
          <p:cNvSpPr>
            <a:spLocks noGrp="1"/>
          </p:cNvSpPr>
          <p:nvPr/>
        </p:nvSpPr>
        <p:spPr>
          <a:xfrm>
            <a:off x="6985" y="3086100"/>
            <a:ext cx="8951595" cy="681355"/>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fontAlgn="base">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fontAlgn="base">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fontAlgn="base">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a:lstStyle>
          <a:p>
            <a:pPr marL="0" indent="0">
              <a:buNone/>
            </a:pPr>
            <a:r>
              <a:rPr lang="en-US" altLang="zh-CN" sz="4000" b="1">
                <a:latin typeface="黑体" panose="02010609060101010101" pitchFamily="49" charset="-122"/>
                <a:ea typeface="黑体" panose="02010609060101010101" pitchFamily="49" charset="-122"/>
                <a:cs typeface="黑体" panose="02010609060101010101" pitchFamily="49" charset="-122"/>
              </a:rPr>
              <a:t>3.</a:t>
            </a:r>
            <a:r>
              <a:rPr lang="zh-CN" altLang="en-US" sz="4000" b="1">
                <a:latin typeface="黑体" panose="02010609060101010101" pitchFamily="49" charset="-122"/>
                <a:ea typeface="黑体" panose="02010609060101010101" pitchFamily="49" charset="-122"/>
                <a:cs typeface="黑体" panose="02010609060101010101" pitchFamily="49" charset="-122"/>
              </a:rPr>
              <a:t>反复朗诵，回答六个问题。</a:t>
            </a:r>
            <a:endParaRPr lang="zh-CN" altLang="en-US" sz="4000" b="1">
              <a:latin typeface="黑体" panose="02010609060101010101" pitchFamily="49" charset="-122"/>
              <a:ea typeface="黑体" panose="02010609060101010101" pitchFamily="49" charset="-122"/>
              <a:cs typeface="黑体" panose="02010609060101010101" pitchFamily="49" charset="-122"/>
            </a:endParaRPr>
          </a:p>
        </p:txBody>
      </p:sp>
      <p:sp>
        <p:nvSpPr>
          <p:cNvPr id="7" name="内容占位符 2"/>
          <p:cNvSpPr>
            <a:spLocks noGrp="1"/>
          </p:cNvSpPr>
          <p:nvPr/>
        </p:nvSpPr>
        <p:spPr>
          <a:xfrm>
            <a:off x="27305" y="3915410"/>
            <a:ext cx="8951595" cy="681355"/>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fontAlgn="base">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fontAlgn="base">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fontAlgn="base">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a:lstStyle>
          <a:p>
            <a:pPr marL="0" indent="0">
              <a:buNone/>
            </a:pPr>
            <a:r>
              <a:rPr lang="en-US" altLang="zh-CN" sz="4000" b="1">
                <a:latin typeface="黑体" panose="02010609060101010101" pitchFamily="49" charset="-122"/>
                <a:ea typeface="黑体" panose="02010609060101010101" pitchFamily="49" charset="-122"/>
                <a:cs typeface="黑体" panose="02010609060101010101" pitchFamily="49" charset="-122"/>
              </a:rPr>
              <a:t>4.</a:t>
            </a:r>
            <a:r>
              <a:rPr lang="zh-CN" altLang="en-US" sz="4000" b="1">
                <a:latin typeface="黑体" panose="02010609060101010101" pitchFamily="49" charset="-122"/>
                <a:ea typeface="黑体" panose="02010609060101010101" pitchFamily="49" charset="-122"/>
                <a:cs typeface="黑体" panose="02010609060101010101" pitchFamily="49" charset="-122"/>
              </a:rPr>
              <a:t>深入交流。</a:t>
            </a:r>
            <a:endParaRPr lang="zh-CN" altLang="en-US" sz="4000" b="1">
              <a:latin typeface="黑体" panose="02010609060101010101" pitchFamily="49" charset="-122"/>
              <a:ea typeface="黑体" panose="02010609060101010101" pitchFamily="49" charset="-122"/>
              <a:cs typeface="黑体" panose="02010609060101010101" pitchFamily="49" charset="-122"/>
            </a:endParaRPr>
          </a:p>
        </p:txBody>
      </p:sp>
      <p:sp>
        <p:nvSpPr>
          <p:cNvPr id="8" name="内容占位符 2"/>
          <p:cNvSpPr>
            <a:spLocks noGrp="1"/>
          </p:cNvSpPr>
          <p:nvPr/>
        </p:nvSpPr>
        <p:spPr>
          <a:xfrm>
            <a:off x="36830" y="4775200"/>
            <a:ext cx="8951595" cy="681355"/>
          </a:xfrm>
          <a:prstGeom prst="rect">
            <a:avLst/>
          </a:prstGeom>
          <a:noFill/>
          <a:ln>
            <a:noFill/>
          </a:ln>
        </p:spPr>
        <p:txBody>
          <a:bodyPr vert="horz" wrap="square" lIns="91440" tIns="45720" rIns="91440" bIns="45720" numCol="1" anchor="t" anchorCtr="0" compatLnSpc="1"/>
          <a:lstStyle>
            <a:lvl1pPr marL="342900" indent="-342900" algn="l" rtl="0" fontAlgn="base">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fontAlgn="base">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fontAlgn="base">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fontAlgn="base">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a:lstStyle>
          <a:p>
            <a:pPr marL="0" indent="0">
              <a:buNone/>
            </a:pPr>
            <a:r>
              <a:rPr lang="en-US" altLang="zh-CN" sz="4000" b="1">
                <a:latin typeface="黑体" panose="02010609060101010101" pitchFamily="49" charset="-122"/>
                <a:ea typeface="黑体" panose="02010609060101010101" pitchFamily="49" charset="-122"/>
                <a:cs typeface="黑体" panose="02010609060101010101" pitchFamily="49" charset="-122"/>
              </a:rPr>
              <a:t>5.</a:t>
            </a:r>
            <a:r>
              <a:rPr lang="zh-CN" altLang="en-US" sz="4000" b="1">
                <a:latin typeface="黑体" panose="02010609060101010101" pitchFamily="49" charset="-122"/>
                <a:ea typeface="黑体" panose="02010609060101010101" pitchFamily="49" charset="-122"/>
                <a:cs typeface="黑体" panose="02010609060101010101" pitchFamily="49" charset="-122"/>
              </a:rPr>
              <a:t>写一段赏析文字，与同学们分享。</a:t>
            </a:r>
            <a:endParaRPr lang="zh-CN" altLang="en-US" sz="4000" b="1">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 calcmode="lin" valueType="num">
                                      <p:cBhvr additive="base">
                                        <p:cTn id="37"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3" grpId="0" build="p"/>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Text Box 4"/>
          <p:cNvSpPr txBox="1">
            <a:spLocks noChangeArrowheads="1"/>
          </p:cNvSpPr>
          <p:nvPr/>
        </p:nvSpPr>
        <p:spPr bwMode="auto">
          <a:xfrm>
            <a:off x="67310" y="152400"/>
            <a:ext cx="9047480" cy="21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just">
              <a:lnSpc>
                <a:spcPct val="110000"/>
              </a:lnSpc>
              <a:spcBef>
                <a:spcPct val="50000"/>
              </a:spcBef>
            </a:pPr>
            <a:r>
              <a:rPr lang="zh-CN" altLang="en-US" sz="4000" b="1">
                <a:solidFill>
                  <a:schemeClr val="tx1"/>
                </a:solidFill>
                <a:latin typeface="微软雅黑" panose="020B0503020204020204" pitchFamily="34" charset="-122"/>
                <a:ea typeface="微软雅黑" panose="020B0503020204020204" pitchFamily="34" charset="-122"/>
              </a:rPr>
              <a:t>在这里，作者把空间写得如此广阔，表现了他怎样的胸怀？又把景色写得如此壮丽，表现了他怎样的感情？</a:t>
            </a:r>
            <a:endParaRPr lang="zh-CN" altLang="en-US" sz="4000" b="1">
              <a:solidFill>
                <a:schemeClr val="tx1"/>
              </a:solidFill>
              <a:latin typeface="微软雅黑" panose="020B0503020204020204" pitchFamily="34" charset="-122"/>
              <a:ea typeface="微软雅黑" panose="020B0503020204020204" pitchFamily="34" charset="-122"/>
            </a:endParaRPr>
          </a:p>
        </p:txBody>
      </p:sp>
      <p:sp>
        <p:nvSpPr>
          <p:cNvPr id="48133" name="Text Box 5"/>
          <p:cNvSpPr txBox="1">
            <a:spLocks noChangeArrowheads="1"/>
          </p:cNvSpPr>
          <p:nvPr/>
        </p:nvSpPr>
        <p:spPr bwMode="auto">
          <a:xfrm>
            <a:off x="35560" y="2510155"/>
            <a:ext cx="899287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r>
              <a:rPr lang="en-US" altLang="zh-CN" sz="4000" b="1">
                <a:solidFill>
                  <a:srgbClr val="000000"/>
                </a:solidFill>
              </a:rPr>
              <a:t>        </a:t>
            </a:r>
            <a:r>
              <a:rPr lang="zh-CN" altLang="en-US" sz="4000" b="1">
                <a:solidFill>
                  <a:srgbClr val="FF0000"/>
                </a:solidFill>
                <a:latin typeface="楷体" panose="02010609060101010101" pitchFamily="49" charset="-122"/>
                <a:ea typeface="楷体" panose="02010609060101010101" pitchFamily="49" charset="-122"/>
              </a:rPr>
              <a:t>作者如同顶天立地的巨人，他的胸怀博大宽广，他的气魄雄伟旷达。</a:t>
            </a:r>
            <a:endParaRPr lang="zh-CN" altLang="en-US" sz="4000" b="1">
              <a:solidFill>
                <a:srgbClr val="FF0000"/>
              </a:solidFill>
              <a:latin typeface="楷体" panose="02010609060101010101" pitchFamily="49" charset="-122"/>
              <a:ea typeface="楷体" panose="02010609060101010101" pitchFamily="49" charset="-122"/>
            </a:endParaRPr>
          </a:p>
          <a:p>
            <a:pPr>
              <a:spcBef>
                <a:spcPct val="50000"/>
              </a:spcBef>
            </a:pPr>
            <a:r>
              <a:rPr lang="zh-CN" altLang="en-US" sz="4000" b="1">
                <a:solidFill>
                  <a:srgbClr val="FF0000"/>
                </a:solidFill>
                <a:latin typeface="楷体" panose="02010609060101010101" pitchFamily="49" charset="-122"/>
                <a:ea typeface="楷体" panose="02010609060101010101" pitchFamily="49" charset="-122"/>
              </a:rPr>
              <a:t>    作者的感情充满喜悦，豪迈奋发，充满对祖国山河的热爱。</a:t>
            </a:r>
            <a:endParaRPr lang="zh-CN" altLang="en-US" sz="40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8133"/>
                                        </p:tgtEl>
                                        <p:attrNameLst>
                                          <p:attrName>style.visibility</p:attrName>
                                        </p:attrNameLst>
                                      </p:cBhvr>
                                      <p:to>
                                        <p:strVal val="visible"/>
                                      </p:to>
                                    </p:set>
                                    <p:anim calcmode="lin" valueType="num">
                                      <p:cBhvr additive="base">
                                        <p:cTn id="7" dur="500" fill="hold"/>
                                        <p:tgtEl>
                                          <p:spTgt spid="48133"/>
                                        </p:tgtEl>
                                        <p:attrNameLst>
                                          <p:attrName>ppt_x</p:attrName>
                                        </p:attrNameLst>
                                      </p:cBhvr>
                                      <p:tavLst>
                                        <p:tav tm="0">
                                          <p:val>
                                            <p:strVal val="0-#ppt_w/2"/>
                                          </p:val>
                                        </p:tav>
                                        <p:tav tm="100000">
                                          <p:val>
                                            <p:strVal val="#ppt_x"/>
                                          </p:val>
                                        </p:tav>
                                      </p:tavLst>
                                    </p:anim>
                                    <p:anim calcmode="lin" valueType="num">
                                      <p:cBhvr additive="base">
                                        <p:cTn id="8" dur="500" fill="hold"/>
                                        <p:tgtEl>
                                          <p:spTgt spid="481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p:cNvSpPr/>
          <p:nvPr/>
        </p:nvSpPr>
        <p:spPr>
          <a:xfrm>
            <a:off x="-13970" y="1230630"/>
            <a:ext cx="9067165" cy="5285105"/>
          </a:xfrm>
          <a:prstGeom prst="rect">
            <a:avLst/>
          </a:prstGeom>
        </p:spPr>
        <p:txBody>
          <a:bodyPr wrap="square">
            <a:spAutoFit/>
          </a:bodyPr>
          <a:lstStyle/>
          <a:p>
            <a:pPr>
              <a:lnSpc>
                <a:spcPts val="4500"/>
              </a:lnSpc>
              <a:buFontTx/>
              <a:buNone/>
              <a:defRPr/>
            </a:pPr>
            <a:r>
              <a:rPr kumimoji="1" lang="zh-CN" altLang="en-US" sz="3200" b="1" dirty="0">
                <a:latin typeface="+mn-ea"/>
                <a:ea typeface="+mn-ea"/>
              </a:rPr>
              <a:t>    </a:t>
            </a:r>
            <a:r>
              <a:rPr kumimoji="1" lang="zh-CN" altLang="en-US" sz="4000" b="1" dirty="0">
                <a:latin typeface="+mn-ea"/>
                <a:ea typeface="+mn-ea"/>
              </a:rPr>
              <a:t>上阕重在写景，对景色的描写主要采用了概括写、具体写、想象写的方法。</a:t>
            </a:r>
            <a:endParaRPr kumimoji="1" lang="zh-CN" altLang="en-US" sz="4000" b="1" dirty="0">
              <a:latin typeface="+mn-ea"/>
              <a:ea typeface="+mn-ea"/>
            </a:endParaRPr>
          </a:p>
          <a:p>
            <a:pPr>
              <a:lnSpc>
                <a:spcPts val="4500"/>
              </a:lnSpc>
              <a:buFontTx/>
              <a:buNone/>
              <a:defRPr/>
            </a:pPr>
            <a:r>
              <a:rPr kumimoji="1" lang="zh-CN" altLang="en-US" sz="4000" b="1" dirty="0">
                <a:latin typeface="+mn-ea"/>
                <a:ea typeface="+mn-ea"/>
              </a:rPr>
              <a:t>    诗歌开首总写北方的雪景。诗人极目远眺，只见祖国千万里的河山坚冰封锁着大地，雪花漫天飞舞。这是何等壮丽的景色！</a:t>
            </a:r>
            <a:endParaRPr kumimoji="1" lang="zh-CN" altLang="en-US" sz="4000" b="1" dirty="0">
              <a:latin typeface="+mn-ea"/>
              <a:ea typeface="+mn-ea"/>
            </a:endParaRPr>
          </a:p>
          <a:p>
            <a:pPr>
              <a:lnSpc>
                <a:spcPts val="4500"/>
              </a:lnSpc>
              <a:buFontTx/>
              <a:buNone/>
              <a:defRPr/>
            </a:pPr>
            <a:r>
              <a:rPr kumimoji="1" lang="zh-CN" altLang="en-US" sz="4000" b="1" dirty="0">
                <a:latin typeface="+mn-ea"/>
                <a:ea typeface="+mn-ea"/>
              </a:rPr>
              <a:t>    次写长城南北一大片国土大雪纷飞，只剩下白茫茫的一片；奔腾咆哮的黄河一下子失去了波涛滚滚的气势。</a:t>
            </a:r>
            <a:endParaRPr kumimoji="1" lang="zh-CN" altLang="en-US" sz="4000" b="1" dirty="0">
              <a:latin typeface="+mn-ea"/>
              <a:ea typeface="+mn-ea"/>
            </a:endParaRPr>
          </a:p>
        </p:txBody>
      </p:sp>
      <p:sp>
        <p:nvSpPr>
          <p:cNvPr id="10" name="圆角矩形 9"/>
          <p:cNvSpPr/>
          <p:nvPr/>
        </p:nvSpPr>
        <p:spPr>
          <a:xfrm>
            <a:off x="3183255" y="155575"/>
            <a:ext cx="2465070" cy="776605"/>
          </a:xfrm>
          <a:prstGeom prst="roundRect">
            <a:avLst/>
          </a:prstGeom>
          <a:solidFill>
            <a:schemeClr val="accent5">
              <a:lumMod val="20000"/>
              <a:lumOff val="8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kumimoji="1" lang="zh-CN" altLang="en-US" sz="4000" b="1" dirty="0">
                <a:solidFill>
                  <a:srgbClr val="0070C0"/>
                </a:solidFill>
                <a:latin typeface="微软雅黑" panose="020B0503020204020204" pitchFamily="34" charset="-122"/>
                <a:ea typeface="微软雅黑" panose="020B0503020204020204" pitchFamily="34" charset="-122"/>
              </a:rPr>
              <a:t>品评上阙</a:t>
            </a:r>
            <a:endParaRPr kumimoji="1" lang="zh-CN" altLang="en-US" sz="40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70485" y="55880"/>
            <a:ext cx="9030970" cy="6554470"/>
          </a:xfrm>
          <a:prstGeom prst="rect">
            <a:avLst/>
          </a:prstGeom>
        </p:spPr>
        <p:txBody>
          <a:bodyPr wrap="square">
            <a:spAutoFit/>
          </a:bodyPr>
          <a:lstStyle/>
          <a:p>
            <a:pPr>
              <a:lnSpc>
                <a:spcPct val="150000"/>
              </a:lnSpc>
              <a:buFontTx/>
              <a:buNone/>
              <a:defRPr/>
            </a:pPr>
            <a:r>
              <a:rPr kumimoji="1" lang="zh-CN" altLang="en-US" sz="3600" b="1" dirty="0">
                <a:latin typeface="+mn-ea"/>
                <a:ea typeface="+mn-ea"/>
              </a:rPr>
              <a:t>    </a:t>
            </a:r>
            <a:r>
              <a:rPr kumimoji="1" lang="zh-CN" altLang="en-US" sz="4000" b="1" dirty="0">
                <a:latin typeface="+mn-ea"/>
                <a:ea typeface="+mn-ea"/>
              </a:rPr>
              <a:t>第二层具体写雪景。在作者的眼里，即使是在冰天雪地的寒境中也到处充满着勃勃的生机和奋发向上的活力。你看，那披雪的群山，如同无数条银蛇在舞动；冰封的秦晋高原上绵延起伏的丘陵，好像一只只蜡象在奔跑。它们似乎想要跟老天一比高低。这是多么神奇的景象啊。</a:t>
            </a:r>
            <a:endParaRPr kumimoji="1" lang="zh-CN" altLang="en-US" sz="4000" b="1" dirty="0">
              <a:latin typeface="+mn-ea"/>
              <a:ea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18415" y="3080385"/>
            <a:ext cx="9064625" cy="3784600"/>
          </a:xfrm>
          <a:prstGeom prst="rect">
            <a:avLst/>
          </a:prstGeom>
        </p:spPr>
        <p:txBody>
          <a:bodyPr wrap="square">
            <a:spAutoFit/>
          </a:bodyPr>
          <a:lstStyle/>
          <a:p>
            <a:pPr>
              <a:lnSpc>
                <a:spcPct val="120000"/>
              </a:lnSpc>
              <a:spcBef>
                <a:spcPct val="50000"/>
              </a:spcBef>
              <a:buFontTx/>
              <a:buNone/>
              <a:defRPr/>
            </a:pPr>
            <a:r>
              <a:rPr kumimoji="1" lang="zh-CN" altLang="en-US" sz="4000" b="1" dirty="0">
                <a:latin typeface="+mn-ea"/>
                <a:ea typeface="+mn-ea"/>
              </a:rPr>
              <a:t>上阕的第三层是想象写。诗人发挥了丰富的想象力，形象而准确地展现了雪后天晴的景象：那万道</a:t>
            </a:r>
            <a:r>
              <a:rPr kumimoji="1" lang="zh-CN" altLang="en-US" sz="4000" b="1" dirty="0">
                <a:solidFill>
                  <a:srgbClr val="FF0000"/>
                </a:solidFill>
                <a:latin typeface="+mn-ea"/>
                <a:ea typeface="+mn-ea"/>
              </a:rPr>
              <a:t>红光普照</a:t>
            </a:r>
            <a:r>
              <a:rPr kumimoji="1" lang="zh-CN" altLang="en-US" sz="4000" b="1" dirty="0">
                <a:latin typeface="+mn-ea"/>
                <a:ea typeface="+mn-ea"/>
              </a:rPr>
              <a:t>着</a:t>
            </a:r>
            <a:r>
              <a:rPr kumimoji="1" lang="zh-CN" altLang="en-US" sz="4000" b="1" dirty="0">
                <a:solidFill>
                  <a:srgbClr val="0000FF"/>
                </a:solidFill>
                <a:latin typeface="+mn-ea"/>
                <a:ea typeface="+mn-ea"/>
              </a:rPr>
              <a:t>白皑皑的雪地</a:t>
            </a:r>
            <a:r>
              <a:rPr kumimoji="1" lang="zh-CN" altLang="en-US" sz="4000" b="1" dirty="0">
                <a:latin typeface="+mn-ea"/>
                <a:ea typeface="+mn-ea"/>
              </a:rPr>
              <a:t>，</a:t>
            </a:r>
            <a:r>
              <a:rPr kumimoji="1" lang="zh-CN" altLang="en-US" sz="4000" b="1" dirty="0">
                <a:solidFill>
                  <a:srgbClr val="FF0000"/>
                </a:solidFill>
                <a:latin typeface="+mn-ea"/>
                <a:ea typeface="+mn-ea"/>
              </a:rPr>
              <a:t>红日</a:t>
            </a:r>
            <a:r>
              <a:rPr kumimoji="1" lang="zh-CN" altLang="en-US" sz="4000" b="1" dirty="0">
                <a:latin typeface="+mn-ea"/>
                <a:ea typeface="+mn-ea"/>
              </a:rPr>
              <a:t>与</a:t>
            </a:r>
            <a:r>
              <a:rPr kumimoji="1" lang="zh-CN" altLang="en-US" sz="4000" b="1" dirty="0">
                <a:solidFill>
                  <a:srgbClr val="0000FF"/>
                </a:solidFill>
                <a:latin typeface="+mn-ea"/>
                <a:ea typeface="+mn-ea"/>
              </a:rPr>
              <a:t>白雪</a:t>
            </a:r>
            <a:r>
              <a:rPr kumimoji="1" lang="zh-CN" altLang="en-US" sz="4000" b="1" dirty="0">
                <a:latin typeface="+mn-ea"/>
                <a:ea typeface="+mn-ea"/>
              </a:rPr>
              <a:t>交相辉映，显得格外壮丽。</a:t>
            </a:r>
            <a:endParaRPr kumimoji="1" lang="zh-CN" altLang="en-US" sz="4000" b="1" dirty="0">
              <a:latin typeface="+mn-ea"/>
              <a:ea typeface="+mn-ea"/>
            </a:endParaRPr>
          </a:p>
        </p:txBody>
      </p:sp>
      <p:pic>
        <p:nvPicPr>
          <p:cNvPr id="18435" name="图片 5" descr="雪2.jpg"/>
          <p:cNvPicPr>
            <a:picLocks noChangeAspect="1" noChangeArrowheads="1"/>
          </p:cNvPicPr>
          <p:nvPr/>
        </p:nvPicPr>
        <p:blipFill>
          <a:blip r:embed="rId1" cstate="email"/>
          <a:srcRect/>
          <a:stretch>
            <a:fillRect/>
          </a:stretch>
        </p:blipFill>
        <p:spPr bwMode="auto">
          <a:xfrm>
            <a:off x="70485" y="-55245"/>
            <a:ext cx="9057005" cy="313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randombar(horizontal)">
                                      <p:cBhvr>
                                        <p:cTn id="7" dur="500"/>
                                        <p:tgtEl>
                                          <p:spTgt spid="1843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Rectangle 3"/>
          <p:cNvSpPr>
            <a:spLocks noChangeArrowheads="1"/>
          </p:cNvSpPr>
          <p:nvPr/>
        </p:nvSpPr>
        <p:spPr bwMode="auto">
          <a:xfrm>
            <a:off x="92075" y="64135"/>
            <a:ext cx="904240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b="1" dirty="0">
                <a:solidFill>
                  <a:srgbClr val="FF3300"/>
                </a:solidFill>
                <a:latin typeface="微软雅黑" panose="020B0503020204020204" pitchFamily="34" charset="-122"/>
                <a:ea typeface="微软雅黑" panose="020B0503020204020204" pitchFamily="34" charset="-122"/>
              </a:rPr>
              <a:t>总结上阕：</a:t>
            </a:r>
            <a:r>
              <a:rPr lang="zh-CN" altLang="en-US" sz="4000" b="1" dirty="0">
                <a:latin typeface="黑体" panose="02010609060101010101" pitchFamily="49" charset="-122"/>
                <a:ea typeface="黑体" panose="02010609060101010101" pitchFamily="49" charset="-122"/>
                <a:cs typeface="黑体" panose="02010609060101010101" pitchFamily="49" charset="-122"/>
              </a:rPr>
              <a:t>先总写北方雪景。然后写</a:t>
            </a:r>
            <a:r>
              <a:rPr lang="zh-CN" altLang="en-US" sz="4000" b="1" dirty="0">
                <a:solidFill>
                  <a:srgbClr val="9900CC"/>
                </a:solidFill>
                <a:latin typeface="黑体" panose="02010609060101010101" pitchFamily="49" charset="-122"/>
                <a:ea typeface="黑体" panose="02010609060101010101" pitchFamily="49" charset="-122"/>
                <a:cs typeface="黑体" panose="02010609060101010101" pitchFamily="49" charset="-122"/>
              </a:rPr>
              <a:t>眼前实景</a:t>
            </a:r>
            <a:r>
              <a:rPr lang="zh-CN" altLang="en-US" sz="4000" b="1" dirty="0">
                <a:latin typeface="黑体" panose="02010609060101010101" pitchFamily="49" charset="-122"/>
                <a:ea typeface="黑体" panose="02010609060101010101" pitchFamily="49" charset="-122"/>
                <a:cs typeface="黑体" panose="02010609060101010101" pitchFamily="49" charset="-122"/>
              </a:rPr>
              <a:t>，接着写 </a:t>
            </a:r>
            <a:r>
              <a:rPr lang="zh-CN" altLang="en-US" sz="4000" b="1" dirty="0">
                <a:solidFill>
                  <a:srgbClr val="9900CC"/>
                </a:solidFill>
                <a:latin typeface="黑体" panose="02010609060101010101" pitchFamily="49" charset="-122"/>
                <a:ea typeface="黑体" panose="02010609060101010101" pitchFamily="49" charset="-122"/>
                <a:cs typeface="黑体" panose="02010609060101010101" pitchFamily="49" charset="-122"/>
              </a:rPr>
              <a:t>想象虚景</a:t>
            </a:r>
            <a:r>
              <a:rPr lang="zh-CN" altLang="en-US" sz="4000" b="1" dirty="0">
                <a:latin typeface="黑体" panose="02010609060101010101" pitchFamily="49" charset="-122"/>
                <a:ea typeface="黑体" panose="02010609060101010101" pitchFamily="49" charset="-122"/>
                <a:cs typeface="黑体" panose="02010609060101010101" pitchFamily="49" charset="-122"/>
              </a:rPr>
              <a:t>，</a:t>
            </a:r>
            <a:r>
              <a:rPr lang="zh-CN" altLang="en-US" sz="4000" b="1" dirty="0">
                <a:solidFill>
                  <a:schemeClr val="accent2"/>
                </a:solidFill>
                <a:latin typeface="黑体" panose="02010609060101010101" pitchFamily="49" charset="-122"/>
                <a:ea typeface="黑体" panose="02010609060101010101" pitchFamily="49" charset="-122"/>
                <a:cs typeface="黑体" panose="02010609060101010101" pitchFamily="49" charset="-122"/>
              </a:rPr>
              <a:t>虚实结合，动静结合</a:t>
            </a:r>
            <a:r>
              <a:rPr lang="zh-CN" altLang="en-US" sz="4000" b="1" dirty="0">
                <a:latin typeface="黑体" panose="02010609060101010101" pitchFamily="49" charset="-122"/>
                <a:ea typeface="黑体" panose="02010609060101010101" pitchFamily="49" charset="-122"/>
                <a:cs typeface="黑体" panose="02010609060101010101" pitchFamily="49" charset="-122"/>
              </a:rPr>
              <a:t>写出了“江山如此多娇”。</a:t>
            </a:r>
            <a:endParaRPr lang="zh-CN" altLang="en-US" sz="4000" b="1" dirty="0">
              <a:latin typeface="黑体" panose="02010609060101010101" pitchFamily="49" charset="-122"/>
              <a:ea typeface="黑体" panose="02010609060101010101" pitchFamily="49" charset="-122"/>
              <a:cs typeface="黑体" panose="02010609060101010101" pitchFamily="49" charset="-122"/>
            </a:endParaRPr>
          </a:p>
        </p:txBody>
      </p:sp>
      <p:sp>
        <p:nvSpPr>
          <p:cNvPr id="47107" name="Text Box 4"/>
          <p:cNvSpPr txBox="1">
            <a:spLocks noChangeArrowheads="1"/>
          </p:cNvSpPr>
          <p:nvPr/>
        </p:nvSpPr>
        <p:spPr bwMode="auto">
          <a:xfrm>
            <a:off x="418465" y="2529523"/>
            <a:ext cx="798195" cy="3154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4000" b="1">
                <a:solidFill>
                  <a:srgbClr val="2747BE"/>
                </a:solidFill>
                <a:latin typeface="宋体" panose="02010600030101010101" pitchFamily="2" charset="-122"/>
              </a:rPr>
              <a:t>江山如此多娇</a:t>
            </a:r>
            <a:endParaRPr lang="zh-CN" altLang="en-US" sz="4000" b="1">
              <a:solidFill>
                <a:srgbClr val="2747BE"/>
              </a:solidFill>
              <a:latin typeface="宋体" panose="02010600030101010101" pitchFamily="2" charset="-122"/>
            </a:endParaRPr>
          </a:p>
        </p:txBody>
      </p:sp>
      <p:sp>
        <p:nvSpPr>
          <p:cNvPr id="47108" name="Text Box 5"/>
          <p:cNvSpPr txBox="1">
            <a:spLocks noChangeArrowheads="1"/>
          </p:cNvSpPr>
          <p:nvPr/>
        </p:nvSpPr>
        <p:spPr bwMode="auto">
          <a:xfrm>
            <a:off x="2010410" y="2354580"/>
            <a:ext cx="2354263"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4000" b="1" dirty="0">
                <a:solidFill>
                  <a:srgbClr val="FF3300"/>
                </a:solidFill>
                <a:latin typeface="仿宋" panose="02010609060101010101" charset="-122"/>
                <a:ea typeface="仿宋" panose="02010609060101010101" charset="-122"/>
              </a:rPr>
              <a:t>概括写景</a:t>
            </a:r>
            <a:endParaRPr lang="zh-CN" altLang="en-US" sz="4000" b="1" dirty="0">
              <a:solidFill>
                <a:srgbClr val="FF3300"/>
              </a:solidFill>
              <a:latin typeface="仿宋" panose="02010609060101010101" charset="-122"/>
              <a:ea typeface="仿宋" panose="02010609060101010101" charset="-122"/>
            </a:endParaRPr>
          </a:p>
        </p:txBody>
      </p:sp>
      <p:sp>
        <p:nvSpPr>
          <p:cNvPr id="47109" name="AutoShape 6"/>
          <p:cNvSpPr/>
          <p:nvPr/>
        </p:nvSpPr>
        <p:spPr bwMode="auto">
          <a:xfrm>
            <a:off x="1529715" y="2672715"/>
            <a:ext cx="76200" cy="2743200"/>
          </a:xfrm>
          <a:prstGeom prst="leftBrace">
            <a:avLst>
              <a:gd name="adj1" fmla="val 300000"/>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7110" name="Text Box 7"/>
          <p:cNvSpPr txBox="1">
            <a:spLocks noChangeArrowheads="1"/>
          </p:cNvSpPr>
          <p:nvPr/>
        </p:nvSpPr>
        <p:spPr bwMode="auto">
          <a:xfrm>
            <a:off x="2106295" y="3419475"/>
            <a:ext cx="234950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4000" b="1">
                <a:solidFill>
                  <a:srgbClr val="FF3300"/>
                </a:solidFill>
                <a:latin typeface="仿宋" panose="02010609060101010101" charset="-122"/>
                <a:ea typeface="仿宋" panose="02010609060101010101" charset="-122"/>
              </a:rPr>
              <a:t>具体写景</a:t>
            </a:r>
            <a:endParaRPr lang="zh-CN" altLang="en-US" sz="4000" b="1">
              <a:solidFill>
                <a:srgbClr val="FF3300"/>
              </a:solidFill>
              <a:latin typeface="仿宋" panose="02010609060101010101" charset="-122"/>
              <a:ea typeface="仿宋" panose="02010609060101010101" charset="-122"/>
            </a:endParaRPr>
          </a:p>
        </p:txBody>
      </p:sp>
      <p:sp>
        <p:nvSpPr>
          <p:cNvPr id="47111" name="Text Box 8"/>
          <p:cNvSpPr txBox="1">
            <a:spLocks noChangeArrowheads="1"/>
          </p:cNvSpPr>
          <p:nvPr/>
        </p:nvSpPr>
        <p:spPr bwMode="auto">
          <a:xfrm>
            <a:off x="2125980" y="4652010"/>
            <a:ext cx="2420938"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4000" b="1">
                <a:solidFill>
                  <a:srgbClr val="FF3300"/>
                </a:solidFill>
                <a:latin typeface="仿宋" panose="02010609060101010101" charset="-122"/>
                <a:ea typeface="仿宋" panose="02010609060101010101" charset="-122"/>
              </a:rPr>
              <a:t>想象写景</a:t>
            </a:r>
            <a:endParaRPr lang="zh-CN" altLang="en-US" sz="4000" b="1">
              <a:solidFill>
                <a:srgbClr val="FF3300"/>
              </a:solidFill>
              <a:latin typeface="仿宋" panose="02010609060101010101" charset="-122"/>
              <a:ea typeface="仿宋" panose="02010609060101010101" charset="-122"/>
            </a:endParaRPr>
          </a:p>
        </p:txBody>
      </p:sp>
      <p:sp>
        <p:nvSpPr>
          <p:cNvPr id="47112" name="AutoShape 9"/>
          <p:cNvSpPr/>
          <p:nvPr/>
        </p:nvSpPr>
        <p:spPr bwMode="auto">
          <a:xfrm>
            <a:off x="4972685" y="2690495"/>
            <a:ext cx="152400" cy="1143000"/>
          </a:xfrm>
          <a:prstGeom prst="rightBrace">
            <a:avLst>
              <a:gd name="adj1" fmla="val 62500"/>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7113" name="Text Box 10"/>
          <p:cNvSpPr txBox="1">
            <a:spLocks noChangeArrowheads="1"/>
          </p:cNvSpPr>
          <p:nvPr/>
        </p:nvSpPr>
        <p:spPr bwMode="auto">
          <a:xfrm>
            <a:off x="5318125" y="2530475"/>
            <a:ext cx="234950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4000" b="1">
                <a:solidFill>
                  <a:srgbClr val="FF3300"/>
                </a:solidFill>
                <a:ea typeface="楷体_GB2312" pitchFamily="49" charset="-122"/>
              </a:rPr>
              <a:t>（实写）</a:t>
            </a:r>
            <a:endParaRPr lang="zh-CN" altLang="en-US" sz="4000" b="1">
              <a:solidFill>
                <a:srgbClr val="FF3300"/>
              </a:solidFill>
              <a:ea typeface="楷体_GB2312" pitchFamily="49" charset="-122"/>
            </a:endParaRPr>
          </a:p>
        </p:txBody>
      </p:sp>
      <p:sp>
        <p:nvSpPr>
          <p:cNvPr id="47114" name="Text Box 11"/>
          <p:cNvSpPr txBox="1">
            <a:spLocks noChangeArrowheads="1"/>
          </p:cNvSpPr>
          <p:nvPr/>
        </p:nvSpPr>
        <p:spPr bwMode="auto">
          <a:xfrm>
            <a:off x="5318125" y="3368675"/>
            <a:ext cx="3141663"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4000" b="1">
                <a:solidFill>
                  <a:srgbClr val="FF3300"/>
                </a:solidFill>
                <a:ea typeface="楷体_GB2312" pitchFamily="49" charset="-122"/>
              </a:rPr>
              <a:t>（以动写静）</a:t>
            </a:r>
            <a:endParaRPr lang="zh-CN" altLang="en-US" sz="4000" b="1">
              <a:solidFill>
                <a:srgbClr val="FF3300"/>
              </a:solidFill>
              <a:ea typeface="楷体_GB2312" pitchFamily="49" charset="-122"/>
            </a:endParaRPr>
          </a:p>
        </p:txBody>
      </p:sp>
      <p:sp>
        <p:nvSpPr>
          <p:cNvPr id="47115" name="Text Box 12"/>
          <p:cNvSpPr txBox="1">
            <a:spLocks noChangeArrowheads="1"/>
          </p:cNvSpPr>
          <p:nvPr/>
        </p:nvSpPr>
        <p:spPr bwMode="auto">
          <a:xfrm>
            <a:off x="5394325" y="4572000"/>
            <a:ext cx="234632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4000" b="1">
                <a:solidFill>
                  <a:srgbClr val="FF3300"/>
                </a:solidFill>
                <a:ea typeface="楷体_GB2312" pitchFamily="49" charset="-122"/>
              </a:rPr>
              <a:t>（虚写）</a:t>
            </a:r>
            <a:endParaRPr lang="zh-CN" altLang="en-US" sz="4000" b="1">
              <a:solidFill>
                <a:srgbClr val="FF3300"/>
              </a:solidFill>
              <a:ea typeface="楷体_GB2312" pitchFamily="49" charset="-122"/>
            </a:endParaRPr>
          </a:p>
        </p:txBody>
      </p:sp>
      <p:sp>
        <p:nvSpPr>
          <p:cNvPr id="47116" name="Text Box 13"/>
          <p:cNvSpPr txBox="1">
            <a:spLocks noChangeArrowheads="1"/>
          </p:cNvSpPr>
          <p:nvPr/>
        </p:nvSpPr>
        <p:spPr bwMode="auto">
          <a:xfrm>
            <a:off x="8120380" y="1831340"/>
            <a:ext cx="798195" cy="427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4000" b="1">
                <a:solidFill>
                  <a:srgbClr val="FF3300"/>
                </a:solidFill>
                <a:latin typeface="楷体" panose="02010609060101010101" pitchFamily="49" charset="-122"/>
                <a:ea typeface="楷体" panose="02010609060101010101" pitchFamily="49" charset="-122"/>
              </a:rPr>
              <a:t>热爱祖国大好河山</a:t>
            </a:r>
            <a:endParaRPr lang="zh-CN" altLang="en-US" sz="4000" b="1">
              <a:solidFill>
                <a:srgbClr val="FF3300"/>
              </a:solidFill>
              <a:latin typeface="楷体" panose="02010609060101010101" pitchFamily="49" charset="-122"/>
              <a:ea typeface="楷体" panose="02010609060101010101" pitchFamily="49" charset="-122"/>
            </a:endParaRPr>
          </a:p>
        </p:txBody>
      </p:sp>
      <p:sp>
        <p:nvSpPr>
          <p:cNvPr id="47117" name="Text Box 14"/>
          <p:cNvSpPr txBox="1">
            <a:spLocks noChangeArrowheads="1"/>
          </p:cNvSpPr>
          <p:nvPr/>
        </p:nvSpPr>
        <p:spPr bwMode="auto">
          <a:xfrm>
            <a:off x="2586355" y="5939790"/>
            <a:ext cx="654748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4000" b="1">
                <a:solidFill>
                  <a:srgbClr val="9900CC"/>
                </a:solidFill>
                <a:ea typeface="楷体_GB2312" pitchFamily="49" charset="-122"/>
              </a:rPr>
              <a:t>写景</a:t>
            </a:r>
            <a:r>
              <a:rPr lang="zh-CN" altLang="en-US" sz="3600" b="1">
                <a:solidFill>
                  <a:srgbClr val="9900CC"/>
                </a:solidFill>
                <a:ea typeface="楷体_GB2312" pitchFamily="49" charset="-122"/>
              </a:rPr>
              <a:t>                                     </a:t>
            </a:r>
            <a:r>
              <a:rPr lang="zh-CN" altLang="en-US" sz="4000" b="1">
                <a:solidFill>
                  <a:srgbClr val="9900CC"/>
                </a:solidFill>
                <a:ea typeface="楷体_GB2312" pitchFamily="49" charset="-122"/>
              </a:rPr>
              <a:t>抒情</a:t>
            </a:r>
            <a:endParaRPr lang="zh-CN" altLang="en-US" sz="4000" b="1">
              <a:solidFill>
                <a:srgbClr val="9900CC"/>
              </a:solidFill>
              <a:ea typeface="楷体_GB2312"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strips(downRight)">
                                      <p:cBhvr>
                                        <p:cTn id="7" dur="500"/>
                                        <p:tgtEl>
                                          <p:spTgt spid="4710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47107"/>
                                        </p:tgtEl>
                                        <p:attrNameLst>
                                          <p:attrName>style.visibility</p:attrName>
                                        </p:attrNameLst>
                                      </p:cBhvr>
                                      <p:to>
                                        <p:strVal val="visible"/>
                                      </p:to>
                                    </p:set>
                                    <p:anim calcmode="lin" valueType="num">
                                      <p:cBhvr additive="base">
                                        <p:cTn id="12" dur="500" fill="hold"/>
                                        <p:tgtEl>
                                          <p:spTgt spid="47107"/>
                                        </p:tgtEl>
                                        <p:attrNameLst>
                                          <p:attrName>ppt_x</p:attrName>
                                        </p:attrNameLst>
                                      </p:cBhvr>
                                      <p:tavLst>
                                        <p:tav tm="0">
                                          <p:val>
                                            <p:strVal val="0-#ppt_w/2"/>
                                          </p:val>
                                        </p:tav>
                                        <p:tav tm="100000">
                                          <p:val>
                                            <p:strVal val="#ppt_x"/>
                                          </p:val>
                                        </p:tav>
                                      </p:tavLst>
                                    </p:anim>
                                    <p:anim calcmode="lin" valueType="num">
                                      <p:cBhvr additive="base">
                                        <p:cTn id="13" dur="500" fill="hold"/>
                                        <p:tgtEl>
                                          <p:spTgt spid="4710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7109"/>
                                        </p:tgtEl>
                                        <p:attrNameLst>
                                          <p:attrName>style.visibility</p:attrName>
                                        </p:attrNameLst>
                                      </p:cBhvr>
                                      <p:to>
                                        <p:strVal val="visible"/>
                                      </p:to>
                                    </p:set>
                                    <p:animEffect transition="in" filter="blinds(horizontal)">
                                      <p:cBhvr>
                                        <p:cTn id="18" dur="500"/>
                                        <p:tgtEl>
                                          <p:spTgt spid="47109"/>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47108"/>
                                        </p:tgtEl>
                                        <p:attrNameLst>
                                          <p:attrName>style.visibility</p:attrName>
                                        </p:attrNameLst>
                                      </p:cBhvr>
                                      <p:to>
                                        <p:strVal val="visible"/>
                                      </p:to>
                                    </p:set>
                                    <p:animEffect transition="in" filter="diamond(in)">
                                      <p:cBhvr>
                                        <p:cTn id="23" dur="2000"/>
                                        <p:tgtEl>
                                          <p:spTgt spid="47108"/>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47110"/>
                                        </p:tgtEl>
                                        <p:attrNameLst>
                                          <p:attrName>style.visibility</p:attrName>
                                        </p:attrNameLst>
                                      </p:cBhvr>
                                      <p:to>
                                        <p:strVal val="visible"/>
                                      </p:to>
                                    </p:set>
                                    <p:animEffect transition="in" filter="diamond(in)">
                                      <p:cBhvr>
                                        <p:cTn id="28" dur="2000"/>
                                        <p:tgtEl>
                                          <p:spTgt spid="47110"/>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47111"/>
                                        </p:tgtEl>
                                        <p:attrNameLst>
                                          <p:attrName>style.visibility</p:attrName>
                                        </p:attrNameLst>
                                      </p:cBhvr>
                                      <p:to>
                                        <p:strVal val="visible"/>
                                      </p:to>
                                    </p:set>
                                    <p:animEffect transition="in" filter="diamond(in)">
                                      <p:cBhvr>
                                        <p:cTn id="33" dur="2000"/>
                                        <p:tgtEl>
                                          <p:spTgt spid="47111"/>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47112"/>
                                        </p:tgtEl>
                                        <p:attrNameLst>
                                          <p:attrName>style.visibility</p:attrName>
                                        </p:attrNameLst>
                                      </p:cBhvr>
                                      <p:to>
                                        <p:strVal val="visible"/>
                                      </p:to>
                                    </p:set>
                                    <p:animEffect transition="in" filter="wheel(1)">
                                      <p:cBhvr>
                                        <p:cTn id="38" dur="2000"/>
                                        <p:tgtEl>
                                          <p:spTgt spid="47112"/>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47113"/>
                                        </p:tgtEl>
                                        <p:attrNameLst>
                                          <p:attrName>style.visibility</p:attrName>
                                        </p:attrNameLst>
                                      </p:cBhvr>
                                      <p:to>
                                        <p:strVal val="visible"/>
                                      </p:to>
                                    </p:set>
                                    <p:animEffect transition="in" filter="barn(inVertical)">
                                      <p:cBhvr>
                                        <p:cTn id="43" dur="500"/>
                                        <p:tgtEl>
                                          <p:spTgt spid="47113"/>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47114"/>
                                        </p:tgtEl>
                                        <p:attrNameLst>
                                          <p:attrName>style.visibility</p:attrName>
                                        </p:attrNameLst>
                                      </p:cBhvr>
                                      <p:to>
                                        <p:strVal val="visible"/>
                                      </p:to>
                                    </p:set>
                                    <p:animEffect transition="in" filter="barn(inVertical)">
                                      <p:cBhvr>
                                        <p:cTn id="48" dur="500"/>
                                        <p:tgtEl>
                                          <p:spTgt spid="47114"/>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47115"/>
                                        </p:tgtEl>
                                        <p:attrNameLst>
                                          <p:attrName>style.visibility</p:attrName>
                                        </p:attrNameLst>
                                      </p:cBhvr>
                                      <p:to>
                                        <p:strVal val="visible"/>
                                      </p:to>
                                    </p:set>
                                    <p:animEffect transition="in" filter="barn(inVertical)">
                                      <p:cBhvr>
                                        <p:cTn id="53" dur="500"/>
                                        <p:tgtEl>
                                          <p:spTgt spid="47115"/>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grpId="0" nodeType="clickEffect">
                                  <p:stCondLst>
                                    <p:cond delay="0"/>
                                  </p:stCondLst>
                                  <p:childTnLst>
                                    <p:set>
                                      <p:cBhvr>
                                        <p:cTn id="57" dur="1" fill="hold">
                                          <p:stCondLst>
                                            <p:cond delay="0"/>
                                          </p:stCondLst>
                                        </p:cTn>
                                        <p:tgtEl>
                                          <p:spTgt spid="47117"/>
                                        </p:tgtEl>
                                        <p:attrNameLst>
                                          <p:attrName>style.visibility</p:attrName>
                                        </p:attrNameLst>
                                      </p:cBhvr>
                                      <p:to>
                                        <p:strVal val="visible"/>
                                      </p:to>
                                    </p:set>
                                    <p:anim calcmode="lin" valueType="num">
                                      <p:cBhvr additive="base">
                                        <p:cTn id="58" dur="500" fill="hold"/>
                                        <p:tgtEl>
                                          <p:spTgt spid="47117"/>
                                        </p:tgtEl>
                                        <p:attrNameLst>
                                          <p:attrName>ppt_x</p:attrName>
                                        </p:attrNameLst>
                                      </p:cBhvr>
                                      <p:tavLst>
                                        <p:tav tm="0">
                                          <p:val>
                                            <p:strVal val="0-#ppt_w/2"/>
                                          </p:val>
                                        </p:tav>
                                        <p:tav tm="100000">
                                          <p:val>
                                            <p:strVal val="#ppt_x"/>
                                          </p:val>
                                        </p:tav>
                                      </p:tavLst>
                                    </p:anim>
                                    <p:anim calcmode="lin" valueType="num">
                                      <p:cBhvr additive="base">
                                        <p:cTn id="59" dur="500" fill="hold"/>
                                        <p:tgtEl>
                                          <p:spTgt spid="47117"/>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2" fill="hold" grpId="0" nodeType="clickEffect">
                                  <p:stCondLst>
                                    <p:cond delay="0"/>
                                  </p:stCondLst>
                                  <p:childTnLst>
                                    <p:set>
                                      <p:cBhvr>
                                        <p:cTn id="63" dur="1" fill="hold">
                                          <p:stCondLst>
                                            <p:cond delay="0"/>
                                          </p:stCondLst>
                                        </p:cTn>
                                        <p:tgtEl>
                                          <p:spTgt spid="47116"/>
                                        </p:tgtEl>
                                        <p:attrNameLst>
                                          <p:attrName>style.visibility</p:attrName>
                                        </p:attrNameLst>
                                      </p:cBhvr>
                                      <p:to>
                                        <p:strVal val="visible"/>
                                      </p:to>
                                    </p:set>
                                    <p:anim calcmode="lin" valueType="num">
                                      <p:cBhvr additive="base">
                                        <p:cTn id="64" dur="500" fill="hold"/>
                                        <p:tgtEl>
                                          <p:spTgt spid="47116"/>
                                        </p:tgtEl>
                                        <p:attrNameLst>
                                          <p:attrName>ppt_x</p:attrName>
                                        </p:attrNameLst>
                                      </p:cBhvr>
                                      <p:tavLst>
                                        <p:tav tm="0">
                                          <p:val>
                                            <p:strVal val="1+#ppt_w/2"/>
                                          </p:val>
                                        </p:tav>
                                        <p:tav tm="100000">
                                          <p:val>
                                            <p:strVal val="#ppt_x"/>
                                          </p:val>
                                        </p:tav>
                                      </p:tavLst>
                                    </p:anim>
                                    <p:anim calcmode="lin" valueType="num">
                                      <p:cBhvr additive="base">
                                        <p:cTn id="65" dur="500" fill="hold"/>
                                        <p:tgtEl>
                                          <p:spTgt spid="471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07" grpId="0"/>
      <p:bldP spid="47109" grpId="0" animBg="1"/>
      <p:bldP spid="47108" grpId="0"/>
      <p:bldP spid="47110" grpId="0"/>
      <p:bldP spid="47111" grpId="0"/>
      <p:bldP spid="47112" grpId="0" animBg="1"/>
      <p:bldP spid="47113" grpId="0"/>
      <p:bldP spid="47114" grpId="0"/>
      <p:bldP spid="47115" grpId="0"/>
      <p:bldP spid="47117" grpId="0"/>
      <p:bldP spid="4711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9153" name="Picture 2" descr="雪"/>
          <p:cNvPicPr>
            <a:picLocks noChangeAspect="1" noChangeArrowheads="1"/>
          </p:cNvPicPr>
          <p:nvPr/>
        </p:nvPicPr>
        <p:blipFill>
          <a:blip r:embed="rId1">
            <a:lum bright="46000" contrast="-46000"/>
          </a:blip>
          <a:srcRect/>
          <a:stretch>
            <a:fillRect/>
          </a:stretch>
        </p:blipFill>
        <p:spPr bwMode="auto">
          <a:xfrm>
            <a:off x="0" y="17463"/>
            <a:ext cx="9144000" cy="684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4" name="Rectangle 5"/>
          <p:cNvSpPr>
            <a:spLocks noChangeArrowheads="1"/>
          </p:cNvSpPr>
          <p:nvPr/>
        </p:nvSpPr>
        <p:spPr bwMode="auto">
          <a:xfrm>
            <a:off x="2411413" y="2636838"/>
            <a:ext cx="3848100"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7200" b="1" dirty="0">
                <a:solidFill>
                  <a:srgbClr val="FF3399"/>
                </a:solidFill>
                <a:ea typeface="华文彩云" pitchFamily="2" charset="-122"/>
              </a:rPr>
              <a:t>分析下阕</a:t>
            </a:r>
            <a:endParaRPr lang="zh-CN" altLang="en-US" sz="7200" b="1" dirty="0">
              <a:solidFill>
                <a:srgbClr val="FF3399"/>
              </a:solidFill>
              <a:ea typeface="华文彩云" pitchFamily="2" charset="-122"/>
            </a:endParaRPr>
          </a:p>
        </p:txBody>
      </p:sp>
    </p:spTree>
  </p:cSld>
  <p:clrMapOvr>
    <a:masterClrMapping/>
  </p:clrMapOvr>
  <p:transition spd="med">
    <p:random/>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1" name="Text Box 2"/>
          <p:cNvSpPr txBox="1">
            <a:spLocks noChangeArrowheads="1"/>
          </p:cNvSpPr>
          <p:nvPr/>
        </p:nvSpPr>
        <p:spPr bwMode="auto">
          <a:xfrm>
            <a:off x="609600" y="685800"/>
            <a:ext cx="7772400"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just">
              <a:spcBef>
                <a:spcPct val="50000"/>
              </a:spcBef>
            </a:pPr>
            <a:endParaRPr lang="en-US" altLang="zh-CN">
              <a:latin typeface="宋体" panose="02010600030101010101" pitchFamily="2" charset="-122"/>
              <a:cs typeface="Times New Roman" panose="02020603050405020304" pitchFamily="18" charset="0"/>
            </a:endParaRPr>
          </a:p>
          <a:p>
            <a:pPr>
              <a:spcBef>
                <a:spcPct val="50000"/>
              </a:spcBef>
            </a:pPr>
            <a:endParaRPr lang="en-US" altLang="zh-CN"/>
          </a:p>
        </p:txBody>
      </p:sp>
      <p:sp>
        <p:nvSpPr>
          <p:cNvPr id="51203" name="Text Box 4"/>
          <p:cNvSpPr txBox="1">
            <a:spLocks noChangeArrowheads="1"/>
          </p:cNvSpPr>
          <p:nvPr/>
        </p:nvSpPr>
        <p:spPr bwMode="auto">
          <a:xfrm>
            <a:off x="7620" y="325755"/>
            <a:ext cx="911733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just">
              <a:spcBef>
                <a:spcPct val="50000"/>
              </a:spcBef>
            </a:pPr>
            <a:r>
              <a:rPr lang="zh-CN" altLang="en-US" sz="4000" b="1" dirty="0">
                <a:solidFill>
                  <a:schemeClr val="tx1"/>
                </a:solidFill>
                <a:latin typeface="+mj-ea"/>
                <a:ea typeface="+mj-ea"/>
              </a:rPr>
              <a:t>作者由眼前的景物联想到了哪些内容？</a:t>
            </a:r>
            <a:endParaRPr lang="zh-CN" altLang="en-US" sz="4000" b="1" dirty="0">
              <a:solidFill>
                <a:schemeClr val="tx1"/>
              </a:solidFill>
              <a:latin typeface="+mj-ea"/>
              <a:ea typeface="+mj-ea"/>
            </a:endParaRPr>
          </a:p>
        </p:txBody>
      </p:sp>
      <p:sp>
        <p:nvSpPr>
          <p:cNvPr id="49157" name="Text Box 5"/>
          <p:cNvSpPr txBox="1">
            <a:spLocks noChangeArrowheads="1"/>
          </p:cNvSpPr>
          <p:nvPr/>
        </p:nvSpPr>
        <p:spPr bwMode="auto">
          <a:xfrm>
            <a:off x="78105" y="1764665"/>
            <a:ext cx="8895715" cy="323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just">
              <a:spcBef>
                <a:spcPct val="50000"/>
              </a:spcBef>
            </a:pPr>
            <a:r>
              <a:rPr lang="en-US" altLang="zh-CN" sz="4400" b="1" dirty="0">
                <a:solidFill>
                  <a:srgbClr val="000000"/>
                </a:solidFill>
              </a:rPr>
              <a:t>        </a:t>
            </a:r>
            <a:r>
              <a:rPr lang="zh-CN" altLang="en-US" sz="4000" b="1" dirty="0">
                <a:solidFill>
                  <a:srgbClr val="FF0000"/>
                </a:solidFill>
                <a:latin typeface="楷体" panose="02010609060101010101" pitchFamily="49" charset="-122"/>
                <a:ea typeface="楷体" panose="02010609060101010101" pitchFamily="49" charset="-122"/>
              </a:rPr>
              <a:t>江山如此多娇，引无数英雄尽折腰。惜秦皇汉武，略输文采；唐宗宋祖，稍逊风骚。一代天骄，成吉思汗，只识弯弓射大雕。俱往矣，数风流人物，还看今朝。</a:t>
            </a:r>
            <a:endParaRPr lang="zh-CN" altLang="en-US" sz="40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9157"/>
                                        </p:tgtEl>
                                        <p:attrNameLst>
                                          <p:attrName>style.visibility</p:attrName>
                                        </p:attrNameLst>
                                      </p:cBhvr>
                                      <p:to>
                                        <p:strVal val="visible"/>
                                      </p:to>
                                    </p:set>
                                    <p:anim calcmode="lin" valueType="num">
                                      <p:cBhvr additive="base">
                                        <p:cTn id="7" dur="500" fill="hold"/>
                                        <p:tgtEl>
                                          <p:spTgt spid="49157"/>
                                        </p:tgtEl>
                                        <p:attrNameLst>
                                          <p:attrName>ppt_x</p:attrName>
                                        </p:attrNameLst>
                                      </p:cBhvr>
                                      <p:tavLst>
                                        <p:tav tm="0">
                                          <p:val>
                                            <p:strVal val="0-#ppt_w/2"/>
                                          </p:val>
                                        </p:tav>
                                        <p:tav tm="100000">
                                          <p:val>
                                            <p:strVal val="#ppt_x"/>
                                          </p:val>
                                        </p:tav>
                                      </p:tavLst>
                                    </p:anim>
                                    <p:anim calcmode="lin" valueType="num">
                                      <p:cBhvr additive="base">
                                        <p:cTn id="8" dur="500" fill="hold"/>
                                        <p:tgtEl>
                                          <p:spTgt spid="491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7"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49" name="Text Box 2"/>
          <p:cNvSpPr txBox="1">
            <a:spLocks noChangeArrowheads="1"/>
          </p:cNvSpPr>
          <p:nvPr/>
        </p:nvSpPr>
        <p:spPr bwMode="auto">
          <a:xfrm>
            <a:off x="762000" y="914400"/>
            <a:ext cx="480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endParaRPr lang="zh-CN" altLang="zh-CN"/>
          </a:p>
        </p:txBody>
      </p:sp>
      <p:sp>
        <p:nvSpPr>
          <p:cNvPr id="53251" name="Text Box 4"/>
          <p:cNvSpPr txBox="1">
            <a:spLocks noChangeArrowheads="1"/>
          </p:cNvSpPr>
          <p:nvPr/>
        </p:nvSpPr>
        <p:spPr bwMode="auto">
          <a:xfrm>
            <a:off x="990600" y="1363663"/>
            <a:ext cx="403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endParaRPr lang="zh-CN" altLang="zh-CN"/>
          </a:p>
        </p:txBody>
      </p:sp>
      <p:sp>
        <p:nvSpPr>
          <p:cNvPr id="53252" name="Rectangle 7"/>
          <p:cNvSpPr>
            <a:spLocks noChangeArrowheads="1"/>
          </p:cNvSpPr>
          <p:nvPr/>
        </p:nvSpPr>
        <p:spPr bwMode="auto">
          <a:xfrm>
            <a:off x="68580" y="221615"/>
            <a:ext cx="9075420" cy="1729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4000" b="1" dirty="0">
                <a:solidFill>
                  <a:schemeClr val="tx1"/>
                </a:solidFill>
                <a:latin typeface="+mj-ea"/>
                <a:ea typeface="+mj-ea"/>
              </a:rPr>
              <a:t>在上下阕之间起过渡作用的是哪几句？</a:t>
            </a:r>
            <a:endParaRPr lang="zh-CN" altLang="en-US" sz="4000" b="1" dirty="0">
              <a:solidFill>
                <a:schemeClr val="tx1"/>
              </a:solidFill>
              <a:latin typeface="+mj-ea"/>
              <a:ea typeface="+mj-ea"/>
            </a:endParaRPr>
          </a:p>
        </p:txBody>
      </p:sp>
      <p:sp>
        <p:nvSpPr>
          <p:cNvPr id="50184" name="Rectangle 8"/>
          <p:cNvSpPr>
            <a:spLocks noChangeArrowheads="1"/>
          </p:cNvSpPr>
          <p:nvPr/>
        </p:nvSpPr>
        <p:spPr bwMode="auto">
          <a:xfrm>
            <a:off x="62865" y="2708275"/>
            <a:ext cx="8823325" cy="715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spcBef>
                <a:spcPct val="20000"/>
              </a:spcBef>
              <a:buFont typeface="Arial" panose="020B0604020202020204" pitchFamily="34" charset="0"/>
              <a:buNone/>
            </a:pPr>
            <a:r>
              <a:rPr lang="zh-CN" altLang="en-US" sz="4000" b="1" dirty="0">
                <a:solidFill>
                  <a:srgbClr val="FF0000"/>
                </a:solidFill>
                <a:latin typeface="楷体" panose="02010609060101010101" pitchFamily="49" charset="-122"/>
                <a:ea typeface="楷体" panose="02010609060101010101" pitchFamily="49" charset="-122"/>
              </a:rPr>
              <a:t>江山如此多娇，引无数英雄竞折腰。</a:t>
            </a:r>
            <a:endParaRPr lang="zh-CN" altLang="en-US" sz="40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0184"/>
                                        </p:tgtEl>
                                        <p:attrNameLst>
                                          <p:attrName>style.visibility</p:attrName>
                                        </p:attrNameLst>
                                      </p:cBhvr>
                                      <p:to>
                                        <p:strVal val="visible"/>
                                      </p:to>
                                    </p:set>
                                    <p:animEffect transition="in" filter="box(out)">
                                      <p:cBhvr>
                                        <p:cTn id="7" dur="500"/>
                                        <p:tgtEl>
                                          <p:spTgt spid="50184"/>
                                        </p:tgtEl>
                                      </p:cBhvr>
                                    </p:animEffect>
                                  </p:childTnLst>
                                  <p:subTnLst>
                                    <p:audio>
                                      <p:cMediaNode>
                                        <p:cTn display="0" masterRel="sameClick">
                                          <p:stCondLst>
                                            <p:cond evt="begin" delay="0">
                                              <p:tn val="5"/>
                                            </p:cond>
                                          </p:stCondLst>
                                          <p:endCondLst>
                                            <p:cond evt="onStopAudio" delay="0">
                                              <p:tgtEl>
                                                <p:sldTgt/>
                                              </p:tgtEl>
                                            </p:cond>
                                          </p:endCondLst>
                                        </p:cTn>
                                        <p:tgtEl>
                                          <p:sndTgt r:embed="rId1"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8" name="Text Box 4"/>
          <p:cNvSpPr txBox="1">
            <a:spLocks noChangeArrowheads="1"/>
          </p:cNvSpPr>
          <p:nvPr/>
        </p:nvSpPr>
        <p:spPr bwMode="auto">
          <a:xfrm>
            <a:off x="92075" y="431165"/>
            <a:ext cx="8997950"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r>
              <a:rPr lang="zh-CN" altLang="en-US" sz="4000" b="1" dirty="0">
                <a:solidFill>
                  <a:schemeClr val="tx1"/>
                </a:solidFill>
                <a:latin typeface="+mj-ea"/>
                <a:ea typeface="+mj-ea"/>
                <a:cs typeface="+mj-ea"/>
              </a:rPr>
              <a:t>“引”也是个领字，到底“引”出了哪些英雄人物？他们有什么共性？</a:t>
            </a:r>
            <a:endParaRPr lang="zh-CN" altLang="en-US" sz="4000" b="1" dirty="0">
              <a:solidFill>
                <a:schemeClr val="tx1"/>
              </a:solidFill>
              <a:latin typeface="+mj-ea"/>
              <a:ea typeface="+mj-ea"/>
              <a:cs typeface="+mj-ea"/>
            </a:endParaRPr>
          </a:p>
        </p:txBody>
      </p:sp>
      <p:sp>
        <p:nvSpPr>
          <p:cNvPr id="51205" name="Text Box 5"/>
          <p:cNvSpPr txBox="1">
            <a:spLocks noChangeArrowheads="1"/>
          </p:cNvSpPr>
          <p:nvPr/>
        </p:nvSpPr>
        <p:spPr bwMode="auto">
          <a:xfrm>
            <a:off x="11430" y="2004060"/>
            <a:ext cx="8961120" cy="323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just">
              <a:spcBef>
                <a:spcPct val="50000"/>
              </a:spcBef>
            </a:pPr>
            <a:r>
              <a:rPr lang="en-US" altLang="zh-CN" sz="4400" b="1" dirty="0">
                <a:solidFill>
                  <a:srgbClr val="000000"/>
                </a:solidFill>
              </a:rPr>
              <a:t>        </a:t>
            </a:r>
            <a:r>
              <a:rPr lang="zh-CN" altLang="en-US" sz="4000" b="1" dirty="0">
                <a:solidFill>
                  <a:srgbClr val="FF0000"/>
                </a:solidFill>
                <a:latin typeface="楷体" panose="02010609060101010101" pitchFamily="49" charset="-122"/>
                <a:ea typeface="楷体" panose="02010609060101010101" pitchFamily="49" charset="-122"/>
              </a:rPr>
              <a:t>秦始皇、汉武帝、唐太宗、宋太祖、成吉思汗。他们都是中国历史上杰出的人物，是无数英雄中的佼佼者，都是雄才大略，战功赫赫，对中国历史的发展产生过巨大的影响。</a:t>
            </a:r>
            <a:endParaRPr lang="zh-CN" altLang="en-US" sz="40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05"/>
                                        </p:tgtEl>
                                        <p:attrNameLst>
                                          <p:attrName>style.visibility</p:attrName>
                                        </p:attrNameLst>
                                      </p:cBhvr>
                                      <p:to>
                                        <p:strVal val="visible"/>
                                      </p:to>
                                    </p:set>
                                    <p:anim calcmode="lin" valueType="num">
                                      <p:cBhvr additive="base">
                                        <p:cTn id="7" dur="500" fill="hold"/>
                                        <p:tgtEl>
                                          <p:spTgt spid="51205"/>
                                        </p:tgtEl>
                                        <p:attrNameLst>
                                          <p:attrName>ppt_x</p:attrName>
                                        </p:attrNameLst>
                                      </p:cBhvr>
                                      <p:tavLst>
                                        <p:tav tm="0">
                                          <p:val>
                                            <p:strVal val="0-#ppt_w/2"/>
                                          </p:val>
                                        </p:tav>
                                        <p:tav tm="100000">
                                          <p:val>
                                            <p:strVal val="#ppt_x"/>
                                          </p:val>
                                        </p:tav>
                                      </p:tavLst>
                                    </p:anim>
                                    <p:anim calcmode="lin" valueType="num">
                                      <p:cBhvr additive="base">
                                        <p:cTn id="8" dur="500" fill="hold"/>
                                        <p:tgtEl>
                                          <p:spTgt spid="512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5"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345" name="Text Box 2"/>
          <p:cNvSpPr txBox="1">
            <a:spLocks noChangeArrowheads="1"/>
          </p:cNvSpPr>
          <p:nvPr/>
        </p:nvSpPr>
        <p:spPr bwMode="auto">
          <a:xfrm>
            <a:off x="381000" y="754063"/>
            <a:ext cx="640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just">
              <a:spcBef>
                <a:spcPct val="50000"/>
              </a:spcBef>
            </a:pPr>
            <a:endParaRPr lang="zh-CN" altLang="zh-CN"/>
          </a:p>
        </p:txBody>
      </p:sp>
      <p:sp>
        <p:nvSpPr>
          <p:cNvPr id="57347" name="Text Box 4"/>
          <p:cNvSpPr txBox="1">
            <a:spLocks noChangeArrowheads="1"/>
          </p:cNvSpPr>
          <p:nvPr/>
        </p:nvSpPr>
        <p:spPr bwMode="auto">
          <a:xfrm>
            <a:off x="609600" y="914400"/>
            <a:ext cx="5562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endParaRPr lang="zh-CN" altLang="zh-CN"/>
          </a:p>
        </p:txBody>
      </p:sp>
      <p:sp>
        <p:nvSpPr>
          <p:cNvPr id="57348" name="Text Box 5"/>
          <p:cNvSpPr txBox="1">
            <a:spLocks noChangeArrowheads="1"/>
          </p:cNvSpPr>
          <p:nvPr/>
        </p:nvSpPr>
        <p:spPr bwMode="auto">
          <a:xfrm>
            <a:off x="62230" y="852170"/>
            <a:ext cx="9032875" cy="1445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just">
              <a:lnSpc>
                <a:spcPct val="110000"/>
              </a:lnSpc>
              <a:spcBef>
                <a:spcPct val="50000"/>
              </a:spcBef>
            </a:pPr>
            <a:r>
              <a:rPr lang="zh-CN" altLang="en-US" sz="4000" b="1">
                <a:solidFill>
                  <a:schemeClr val="tx1"/>
                </a:solidFill>
                <a:latin typeface="+mj-ea"/>
                <a:ea typeface="+mj-ea"/>
              </a:rPr>
              <a:t>对于这样杰出的历史人物，词人用一个词对他们作了总的评价，请找出这个词。</a:t>
            </a:r>
            <a:endParaRPr lang="zh-CN" altLang="en-US" sz="4000" b="1">
              <a:solidFill>
                <a:schemeClr val="tx1"/>
              </a:solidFill>
              <a:latin typeface="+mj-ea"/>
              <a:ea typeface="+mj-ea"/>
            </a:endParaRPr>
          </a:p>
        </p:txBody>
      </p:sp>
      <p:sp>
        <p:nvSpPr>
          <p:cNvPr id="52230" name="Text Box 6"/>
          <p:cNvSpPr txBox="1">
            <a:spLocks noChangeArrowheads="1"/>
          </p:cNvSpPr>
          <p:nvPr/>
        </p:nvSpPr>
        <p:spPr bwMode="auto">
          <a:xfrm>
            <a:off x="3170238" y="3026410"/>
            <a:ext cx="254317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just">
              <a:spcBef>
                <a:spcPct val="50000"/>
              </a:spcBef>
            </a:pPr>
            <a:r>
              <a:rPr lang="en-US" altLang="zh-CN" sz="5400" b="1">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5400" b="1">
                <a:solidFill>
                  <a:srgbClr val="FF0000"/>
                </a:solidFill>
                <a:latin typeface="楷体" panose="02010609060101010101" pitchFamily="49" charset="-122"/>
                <a:ea typeface="楷体" panose="02010609060101010101" pitchFamily="49" charset="-122"/>
                <a:cs typeface="楷体" panose="02010609060101010101" pitchFamily="49" charset="-122"/>
              </a:rPr>
              <a:t>惜”</a:t>
            </a:r>
            <a:endParaRPr lang="zh-CN" altLang="en-US" sz="54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2230"/>
                                        </p:tgtEl>
                                        <p:attrNameLst>
                                          <p:attrName>style.visibility</p:attrName>
                                        </p:attrNameLst>
                                      </p:cBhvr>
                                      <p:to>
                                        <p:strVal val="visible"/>
                                      </p:to>
                                    </p:set>
                                    <p:anim calcmode="lin" valueType="num">
                                      <p:cBhvr additive="base">
                                        <p:cTn id="7" dur="500" fill="hold"/>
                                        <p:tgtEl>
                                          <p:spTgt spid="52230"/>
                                        </p:tgtEl>
                                        <p:attrNameLst>
                                          <p:attrName>ppt_x</p:attrName>
                                        </p:attrNameLst>
                                      </p:cBhvr>
                                      <p:tavLst>
                                        <p:tav tm="0">
                                          <p:val>
                                            <p:strVal val="0-#ppt_w/2"/>
                                          </p:val>
                                        </p:tav>
                                        <p:tav tm="100000">
                                          <p:val>
                                            <p:strVal val="#ppt_x"/>
                                          </p:val>
                                        </p:tav>
                                      </p:tavLst>
                                    </p:anim>
                                    <p:anim calcmode="lin" valueType="num">
                                      <p:cBhvr additive="base">
                                        <p:cTn id="8" dur="500" fill="hold"/>
                                        <p:tgtEl>
                                          <p:spTgt spid="522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WordArt 3"/>
          <p:cNvSpPr>
            <a:spLocks noChangeArrowheads="1" noChangeShapeType="1" noTextEdit="1"/>
          </p:cNvSpPr>
          <p:nvPr/>
        </p:nvSpPr>
        <p:spPr bwMode="auto">
          <a:xfrm>
            <a:off x="1003732" y="975395"/>
            <a:ext cx="5943600" cy="1600200"/>
          </a:xfrm>
          <a:prstGeom prst="rect">
            <a:avLst/>
          </a:prstGeom>
        </p:spPr>
        <p:txBody>
          <a:bodyPr wrap="none" fromWordArt="1">
            <a:prstTxWarp prst="textPlain">
              <a:avLst>
                <a:gd name="adj" fmla="val 50000"/>
              </a:avLst>
            </a:prstTxWarp>
          </a:bodyPr>
          <a:lstStyle/>
          <a:p>
            <a:pPr algn="ctr"/>
            <a:r>
              <a:rPr lang="zh-CN" altLang="en-US" sz="6600" b="1" kern="10" dirty="0">
                <a:ln w="9525">
                  <a:solidFill>
                    <a:srgbClr val="FF0000"/>
                  </a:solidFill>
                  <a:round/>
                </a:ln>
                <a:gradFill rotWithShape="1">
                  <a:gsLst>
                    <a:gs pos="0">
                      <a:srgbClr val="FFF200"/>
                    </a:gs>
                    <a:gs pos="45000">
                      <a:srgbClr val="FF7A00"/>
                    </a:gs>
                    <a:gs pos="70000">
                      <a:srgbClr val="FF0300"/>
                    </a:gs>
                    <a:gs pos="100000">
                      <a:srgbClr val="4D0808"/>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rPr>
              <a:t>沁园春</a:t>
            </a:r>
            <a:r>
              <a:rPr lang="en-US" altLang="zh-CN" sz="6600" b="1" kern="10" dirty="0">
                <a:ln w="9525">
                  <a:solidFill>
                    <a:srgbClr val="FF0000"/>
                  </a:solidFill>
                  <a:round/>
                </a:ln>
                <a:gradFill rotWithShape="1">
                  <a:gsLst>
                    <a:gs pos="0">
                      <a:srgbClr val="FFF200"/>
                    </a:gs>
                    <a:gs pos="45000">
                      <a:srgbClr val="FF7A00"/>
                    </a:gs>
                    <a:gs pos="70000">
                      <a:srgbClr val="FF0300"/>
                    </a:gs>
                    <a:gs pos="100000">
                      <a:srgbClr val="4D0808"/>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6600" b="1" kern="10" dirty="0">
                <a:ln w="9525">
                  <a:solidFill>
                    <a:srgbClr val="FF0000"/>
                  </a:solidFill>
                  <a:round/>
                </a:ln>
                <a:gradFill rotWithShape="1">
                  <a:gsLst>
                    <a:gs pos="0">
                      <a:srgbClr val="FFF200"/>
                    </a:gs>
                    <a:gs pos="45000">
                      <a:srgbClr val="FF7A00"/>
                    </a:gs>
                    <a:gs pos="70000">
                      <a:srgbClr val="FF0300"/>
                    </a:gs>
                    <a:gs pos="100000">
                      <a:srgbClr val="4D0808"/>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rPr>
              <a:t>雪</a:t>
            </a:r>
            <a:endParaRPr lang="zh-CN" altLang="en-US" sz="6600" b="1" kern="10" dirty="0">
              <a:ln w="9525">
                <a:solidFill>
                  <a:srgbClr val="FF0000"/>
                </a:solidFill>
                <a:round/>
              </a:ln>
              <a:gradFill rotWithShape="1">
                <a:gsLst>
                  <a:gs pos="0">
                    <a:srgbClr val="FFF200"/>
                  </a:gs>
                  <a:gs pos="45000">
                    <a:srgbClr val="FF7A00"/>
                  </a:gs>
                  <a:gs pos="70000">
                    <a:srgbClr val="FF0300"/>
                  </a:gs>
                  <a:gs pos="100000">
                    <a:srgbClr val="4D0808"/>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316" name="WordArt 4"/>
          <p:cNvSpPr>
            <a:spLocks noChangeArrowheads="1" noChangeShapeType="1" noTextEdit="1"/>
          </p:cNvSpPr>
          <p:nvPr/>
        </p:nvSpPr>
        <p:spPr bwMode="auto">
          <a:xfrm>
            <a:off x="2082071" y="3869566"/>
            <a:ext cx="2286000" cy="800100"/>
          </a:xfrm>
          <a:prstGeom prst="rect">
            <a:avLst/>
          </a:prstGeom>
        </p:spPr>
        <p:txBody>
          <a:bodyPr wrap="none" fromWordArt="1">
            <a:prstTxWarp prst="textPlain">
              <a:avLst>
                <a:gd name="adj" fmla="val 50000"/>
              </a:avLst>
            </a:prstTxWarp>
          </a:bodyPr>
          <a:lstStyle/>
          <a:p>
            <a:pPr algn="ctr"/>
            <a:r>
              <a:rPr lang="zh-CN" altLang="en-US" sz="6000" b="1" kern="10" dirty="0">
                <a:ln w="9525">
                  <a:solidFill>
                    <a:srgbClr val="FFFF00"/>
                  </a:solidFill>
                  <a:round/>
                </a:ln>
                <a:solidFill>
                  <a:schemeClr val="tx1"/>
                </a:solidFill>
                <a:latin typeface="楷体" panose="02010609060101010101" pitchFamily="49" charset="-122"/>
                <a:ea typeface="楷体" panose="02010609060101010101" pitchFamily="49" charset="-122"/>
              </a:rPr>
              <a:t>毛泽东</a:t>
            </a:r>
            <a:endParaRPr lang="zh-CN" altLang="en-US" sz="6000" b="1" kern="10" dirty="0">
              <a:ln w="9525">
                <a:solidFill>
                  <a:srgbClr val="FFFF00"/>
                </a:solidFill>
                <a:round/>
              </a:ln>
              <a:solidFill>
                <a:schemeClr val="tx1"/>
              </a:solidFill>
              <a:latin typeface="楷体" panose="02010609060101010101" pitchFamily="49" charset="-122"/>
              <a:ea typeface="楷体" panose="02010609060101010101" pitchFamily="49" charset="-122"/>
            </a:endParaRPr>
          </a:p>
        </p:txBody>
      </p:sp>
      <p:pic>
        <p:nvPicPr>
          <p:cNvPr id="2" name="Picture 6" descr="1936年在延安"/>
          <p:cNvPicPr>
            <a:picLocks noChangeAspect="1" noChangeArrowheads="1"/>
          </p:cNvPicPr>
          <p:nvPr/>
        </p:nvPicPr>
        <p:blipFill>
          <a:blip r:embed="rId1"/>
          <a:srcRect/>
          <a:stretch>
            <a:fillRect/>
          </a:stretch>
        </p:blipFill>
        <p:spPr bwMode="auto">
          <a:xfrm>
            <a:off x="6101153" y="3104267"/>
            <a:ext cx="2767464" cy="3712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499"/>
                                          </p:stCondLst>
                                        </p:cTn>
                                        <p:tgtEl>
                                          <p:spTgt spid="5123"/>
                                        </p:tgtEl>
                                        <p:attrNameLst>
                                          <p:attrName>style.visibility</p:attrName>
                                        </p:attrNameLst>
                                      </p:cBhvr>
                                      <p:to>
                                        <p:strVal val="visible"/>
                                      </p:to>
                                    </p:set>
                                  </p:childTnLst>
                                </p:cTn>
                              </p:par>
                            </p:childTnLst>
                          </p:cTn>
                        </p:par>
                        <p:par>
                          <p:cTn id="7" fill="hold">
                            <p:stCondLst>
                              <p:cond delay="500"/>
                            </p:stCondLst>
                            <p:childTnLst>
                              <p:par>
                                <p:cTn id="8" presetID="3" presetClass="entr" presetSubtype="5" fill="hold" grpId="0" nodeType="afterEffect">
                                  <p:stCondLst>
                                    <p:cond delay="0"/>
                                  </p:stCondLst>
                                  <p:childTnLst>
                                    <p:set>
                                      <p:cBhvr>
                                        <p:cTn id="9" dur="1" fill="hold">
                                          <p:stCondLst>
                                            <p:cond delay="499"/>
                                          </p:stCondLst>
                                        </p:cTn>
                                        <p:tgtEl>
                                          <p:spTgt spid="1331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1+#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nimBg="1"/>
      <p:bldP spid="13316"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23" name="Rectangle 3"/>
          <p:cNvSpPr>
            <a:spLocks noChangeArrowheads="1"/>
          </p:cNvSpPr>
          <p:nvPr/>
        </p:nvSpPr>
        <p:spPr bwMode="auto">
          <a:xfrm>
            <a:off x="133985" y="1438910"/>
            <a:ext cx="8876030" cy="5262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en-US" altLang="zh-CN" sz="4000" b="1">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rPr>
              <a:t>惜”中含褒，</a:t>
            </a:r>
            <a:r>
              <a:rPr lang="zh-CN" altLang="en-US" sz="4000" b="1">
                <a:latin typeface="楷体" panose="02010609060101010101" pitchFamily="49" charset="-122"/>
                <a:ea typeface="楷体" panose="02010609060101010101" pitchFamily="49" charset="-122"/>
                <a:cs typeface="楷体" panose="02010609060101010101" pitchFamily="49" charset="-122"/>
              </a:rPr>
              <a:t>肯定他们有雄才大略，是中国历史上的英雄；</a:t>
            </a:r>
            <a:endParaRPr lang="zh-CN" altLang="en-US" sz="4000" b="1">
              <a:latin typeface="楷体" panose="02010609060101010101" pitchFamily="49" charset="-122"/>
              <a:ea typeface="楷体" panose="02010609060101010101" pitchFamily="49" charset="-122"/>
              <a:cs typeface="楷体" panose="02010609060101010101" pitchFamily="49" charset="-122"/>
            </a:endParaRPr>
          </a:p>
          <a:p>
            <a:pPr>
              <a:lnSpc>
                <a:spcPct val="90000"/>
              </a:lnSpc>
              <a:spcBef>
                <a:spcPct val="50000"/>
              </a:spcBef>
            </a:pP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rPr>
              <a:t>“惜”中含贬，</a:t>
            </a:r>
            <a:r>
              <a:rPr lang="zh-CN" altLang="en-US" sz="4000" b="1">
                <a:latin typeface="楷体" panose="02010609060101010101" pitchFamily="49" charset="-122"/>
                <a:ea typeface="楷体" panose="02010609060101010101" pitchFamily="49" charset="-122"/>
                <a:cs typeface="楷体" panose="02010609060101010101" pitchFamily="49" charset="-122"/>
              </a:rPr>
              <a:t>在赞扬他们长于武功的同时，</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rPr>
              <a:t>委婉</a:t>
            </a:r>
            <a:r>
              <a:rPr lang="zh-CN" altLang="en-US" sz="4000" b="1">
                <a:latin typeface="楷体" panose="02010609060101010101" pitchFamily="49" charset="-122"/>
                <a:ea typeface="楷体" panose="02010609060101010101" pitchFamily="49" charset="-122"/>
                <a:cs typeface="楷体" panose="02010609060101010101" pitchFamily="49" charset="-122"/>
              </a:rPr>
              <a:t>指出</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rPr>
              <a:t>短于文治的缺点</a:t>
            </a:r>
            <a:r>
              <a:rPr lang="zh-CN" altLang="en-US" sz="4000" b="1">
                <a:latin typeface="楷体" panose="02010609060101010101" pitchFamily="49" charset="-122"/>
                <a:ea typeface="楷体" panose="02010609060101010101" pitchFamily="49" charset="-122"/>
                <a:cs typeface="楷体" panose="02010609060101010101" pitchFamily="49" charset="-122"/>
              </a:rPr>
              <a:t>（略输、稍逊、只识）；</a:t>
            </a:r>
            <a:endParaRPr lang="zh-CN" altLang="en-US" sz="4000" b="1">
              <a:latin typeface="楷体" panose="02010609060101010101" pitchFamily="49" charset="-122"/>
              <a:ea typeface="楷体" panose="02010609060101010101" pitchFamily="49" charset="-122"/>
              <a:cs typeface="楷体" panose="02010609060101010101" pitchFamily="49" charset="-122"/>
            </a:endParaRPr>
          </a:p>
          <a:p>
            <a:pPr>
              <a:lnSpc>
                <a:spcPct val="90000"/>
              </a:lnSpc>
              <a:spcBef>
                <a:spcPct val="50000"/>
              </a:spcBef>
            </a:pP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rPr>
              <a:t>“惜”中寓志，</a:t>
            </a:r>
            <a:r>
              <a:rPr lang="zh-CN" altLang="en-US" sz="4000" b="1">
                <a:latin typeface="楷体" panose="02010609060101010101" pitchFamily="49" charset="-122"/>
                <a:ea typeface="楷体" panose="02010609060101010101" pitchFamily="49" charset="-122"/>
                <a:cs typeface="楷体" panose="02010609060101010101" pitchFamily="49" charset="-122"/>
              </a:rPr>
              <a:t>“惜”并不是苛求古前人，蕴含无产阶级</a:t>
            </a:r>
            <a:r>
              <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rPr>
              <a:t>后来居上豪迈气概，及超越历代英雄人物的自信。</a:t>
            </a:r>
            <a:endParaRPr lang="zh-CN" altLang="en-US" sz="40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59395" name="Rectangle 4"/>
          <p:cNvSpPr>
            <a:spLocks noChangeArrowheads="1"/>
          </p:cNvSpPr>
          <p:nvPr/>
        </p:nvSpPr>
        <p:spPr bwMode="auto">
          <a:xfrm>
            <a:off x="229235" y="305435"/>
            <a:ext cx="6834188"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en-US" altLang="zh-CN" sz="4000" b="1" dirty="0">
                <a:solidFill>
                  <a:schemeClr val="tx2"/>
                </a:solidFill>
                <a:latin typeface="+mj-ea"/>
                <a:ea typeface="+mj-ea"/>
                <a:cs typeface="+mj-ea"/>
              </a:rPr>
              <a:t>“</a:t>
            </a:r>
            <a:r>
              <a:rPr lang="zh-CN" altLang="en-US" sz="4000" b="1" dirty="0">
                <a:solidFill>
                  <a:schemeClr val="tx2"/>
                </a:solidFill>
                <a:latin typeface="+mj-ea"/>
                <a:ea typeface="+mj-ea"/>
                <a:cs typeface="+mj-ea"/>
              </a:rPr>
              <a:t>惜”中含有哪些意思？</a:t>
            </a:r>
            <a:endParaRPr lang="zh-CN" altLang="en-US" sz="4000" b="1" dirty="0">
              <a:solidFill>
                <a:schemeClr val="tx2"/>
              </a:solidFill>
              <a:latin typeface="+mj-ea"/>
              <a:ea typeface="+mj-ea"/>
              <a:cs typeface="+mj-ea"/>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9395"/>
                                        </p:tgtEl>
                                        <p:attrNameLst>
                                          <p:attrName>style.visibility</p:attrName>
                                        </p:attrNameLst>
                                      </p:cBhvr>
                                      <p:to>
                                        <p:strVal val="visible"/>
                                      </p:to>
                                    </p:set>
                                    <p:animEffect transition="in" filter="blinds(horizontal)">
                                      <p:cBhvr>
                                        <p:cTn id="7" dur="500"/>
                                        <p:tgtEl>
                                          <p:spTgt spid="5939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33123">
                                            <p:txEl>
                                              <p:pRg st="0" end="0"/>
                                            </p:txEl>
                                          </p:spTgt>
                                        </p:tgtEl>
                                        <p:attrNameLst>
                                          <p:attrName>style.visibility</p:attrName>
                                        </p:attrNameLst>
                                      </p:cBhvr>
                                      <p:to>
                                        <p:strVal val="visible"/>
                                      </p:to>
                                    </p:set>
                                    <p:anim calcmode="lin" valueType="num">
                                      <p:cBhvr additive="base">
                                        <p:cTn id="12" dur="500" fill="hold"/>
                                        <p:tgtEl>
                                          <p:spTgt spid="133123">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3312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133123">
                                            <p:txEl>
                                              <p:pRg st="1" end="1"/>
                                            </p:txEl>
                                          </p:spTgt>
                                        </p:tgtEl>
                                        <p:attrNameLst>
                                          <p:attrName>style.visibility</p:attrName>
                                        </p:attrNameLst>
                                      </p:cBhvr>
                                      <p:to>
                                        <p:strVal val="visible"/>
                                      </p:to>
                                    </p:set>
                                    <p:anim calcmode="lin" valueType="num">
                                      <p:cBhvr additive="base">
                                        <p:cTn id="18" dur="500" fill="hold"/>
                                        <p:tgtEl>
                                          <p:spTgt spid="133123">
                                            <p:txEl>
                                              <p:pRg st="1" end="1"/>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13312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133123">
                                            <p:txEl>
                                              <p:pRg st="2" end="2"/>
                                            </p:txEl>
                                          </p:spTgt>
                                        </p:tgtEl>
                                        <p:attrNameLst>
                                          <p:attrName>style.visibility</p:attrName>
                                        </p:attrNameLst>
                                      </p:cBhvr>
                                      <p:to>
                                        <p:strVal val="visible"/>
                                      </p:to>
                                    </p:set>
                                    <p:anim calcmode="lin" valueType="num">
                                      <p:cBhvr additive="base">
                                        <p:cTn id="24" dur="500" fill="hold"/>
                                        <p:tgtEl>
                                          <p:spTgt spid="133123">
                                            <p:txEl>
                                              <p:pRg st="2" end="2"/>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13312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9923" name="Rectangle 3"/>
          <p:cNvSpPr>
            <a:spLocks noGrp="1" noChangeArrowheads="1"/>
          </p:cNvSpPr>
          <p:nvPr>
            <p:ph type="title"/>
          </p:nvPr>
        </p:nvSpPr>
        <p:spPr>
          <a:xfrm>
            <a:off x="-8890" y="246380"/>
            <a:ext cx="8215630" cy="1143000"/>
          </a:xfrm>
        </p:spPr>
        <p:txBody>
          <a:bodyPr rtlCol="0">
            <a:normAutofit/>
          </a:bodyPr>
          <a:lstStyle/>
          <a:p>
            <a:pPr algn="l" fontAlgn="auto">
              <a:spcAft>
                <a:spcPts val="0"/>
              </a:spcAft>
              <a:defRPr/>
            </a:pPr>
            <a:r>
              <a:rPr lang="zh-CN" altLang="en-US" sz="4000" b="1">
                <a:solidFill>
                  <a:srgbClr val="990000"/>
                </a:solidFill>
                <a:effectLst>
                  <a:outerShdw blurRad="38100" dist="38100" dir="2700000" algn="tl">
                    <a:srgbClr val="C0C0C0"/>
                  </a:outerShdw>
                </a:effectLst>
                <a:latin typeface="黑体" panose="02010609060101010101" pitchFamily="49" charset="-122"/>
                <a:ea typeface="黑体" panose="02010609060101010101" pitchFamily="49" charset="-122"/>
              </a:rPr>
              <a:t>　　</a:t>
            </a:r>
            <a:r>
              <a:rPr lang="zh-CN" altLang="en-US" sz="4000" b="1">
                <a:solidFill>
                  <a:schemeClr val="tx1"/>
                </a:solidFill>
                <a:effectLst>
                  <a:outerShdw blurRad="38100" dist="38100" dir="2700000" algn="tl">
                    <a:srgbClr val="C0C0C0"/>
                  </a:outerShdw>
                </a:effectLst>
                <a:latin typeface="宋体" panose="02010600030101010101" pitchFamily="2" charset="-122"/>
              </a:rPr>
              <a:t>找出最能体现本诗主旨的句子。</a:t>
            </a:r>
            <a:endParaRPr lang="zh-CN" altLang="en-US" sz="4000" b="1">
              <a:solidFill>
                <a:schemeClr val="tx1"/>
              </a:solidFill>
              <a:effectLst>
                <a:outerShdw blurRad="38100" dist="38100" dir="2700000" algn="tl">
                  <a:srgbClr val="C0C0C0"/>
                </a:outerShdw>
              </a:effectLst>
              <a:latin typeface="宋体" panose="02010600030101010101" pitchFamily="2" charset="-122"/>
            </a:endParaRPr>
          </a:p>
        </p:txBody>
      </p:sp>
      <p:sp>
        <p:nvSpPr>
          <p:cNvPr id="209924" name="Rectangle 4"/>
          <p:cNvSpPr>
            <a:spLocks noGrp="1" noChangeArrowheads="1"/>
          </p:cNvSpPr>
          <p:nvPr>
            <p:ph idx="1"/>
          </p:nvPr>
        </p:nvSpPr>
        <p:spPr>
          <a:xfrm>
            <a:off x="379095" y="1866265"/>
            <a:ext cx="8208645" cy="744855"/>
          </a:xfrm>
        </p:spPr>
        <p:txBody>
          <a:bodyPr/>
          <a:lstStyle/>
          <a:p>
            <a:pPr>
              <a:buFont typeface="Wingdings 2" pitchFamily="18" charset="2"/>
              <a:buNone/>
            </a:pPr>
            <a:r>
              <a:rPr lang="zh-CN" altLang="en-US" sz="4000" b="1" smtClean="0">
                <a:solidFill>
                  <a:srgbClr val="FF0000"/>
                </a:solidFill>
                <a:latin typeface="楷体" panose="02010609060101010101" pitchFamily="49" charset="-122"/>
                <a:ea typeface="楷体" panose="02010609060101010101" pitchFamily="49" charset="-122"/>
              </a:rPr>
              <a:t>俱往矣，数风流人物，还看今朝。</a:t>
            </a:r>
            <a:endParaRPr lang="zh-CN" altLang="en-US" sz="4000" b="1" smtClean="0">
              <a:solidFill>
                <a:srgbClr val="FF0000"/>
              </a:solidFill>
              <a:latin typeface="楷体" panose="02010609060101010101" pitchFamily="49" charset="-122"/>
              <a:ea typeface="楷体" panose="02010609060101010101" pitchFamily="49" charset="-122"/>
            </a:endParaRPr>
          </a:p>
        </p:txBody>
      </p:sp>
      <p:sp>
        <p:nvSpPr>
          <p:cNvPr id="209925" name="Rectangle 5"/>
          <p:cNvSpPr>
            <a:spLocks noChangeArrowheads="1"/>
          </p:cNvSpPr>
          <p:nvPr/>
        </p:nvSpPr>
        <p:spPr bwMode="auto">
          <a:xfrm>
            <a:off x="971233" y="3012440"/>
            <a:ext cx="7632700" cy="706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atinLnBrk="1">
              <a:spcBef>
                <a:spcPct val="50000"/>
              </a:spcBef>
              <a:buFontTx/>
              <a:buNone/>
              <a:defRPr/>
            </a:pPr>
            <a:r>
              <a:rPr kumimoji="1" lang="zh-CN" altLang="en-US" sz="4000" b="1">
                <a:solidFill>
                  <a:schemeClr val="tx1"/>
                </a:solidFill>
                <a:effectLst>
                  <a:outerShdw blurRad="38100" dist="38100" dir="2700000" algn="tl">
                    <a:srgbClr val="C0C0C0"/>
                  </a:outerShdw>
                </a:effectLst>
                <a:latin typeface="+mj-ea"/>
                <a:ea typeface="+mj-ea"/>
              </a:rPr>
              <a:t>这首词表达什么思想感情？</a:t>
            </a:r>
            <a:endParaRPr kumimoji="1" lang="zh-CN" altLang="en-US" sz="4000" b="1">
              <a:solidFill>
                <a:schemeClr val="tx1"/>
              </a:solidFill>
              <a:effectLst>
                <a:outerShdw blurRad="38100" dist="38100" dir="2700000" algn="tl">
                  <a:srgbClr val="C0C0C0"/>
                </a:outerShdw>
              </a:effectLst>
              <a:latin typeface="+mj-ea"/>
              <a:ea typeface="+mj-ea"/>
            </a:endParaRPr>
          </a:p>
        </p:txBody>
      </p:sp>
      <p:sp>
        <p:nvSpPr>
          <p:cNvPr id="32771" name="Rectangle 7"/>
          <p:cNvSpPr>
            <a:spLocks noChangeArrowheads="1"/>
          </p:cNvSpPr>
          <p:nvPr/>
        </p:nvSpPr>
        <p:spPr bwMode="auto">
          <a:xfrm>
            <a:off x="231775" y="4109085"/>
            <a:ext cx="8745855"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b="1">
                <a:solidFill>
                  <a:srgbClr val="FF0000"/>
                </a:solidFill>
                <a:latin typeface="楷体" panose="02010609060101010101" pitchFamily="49" charset="-122"/>
                <a:ea typeface="楷体" panose="02010609060101010101" pitchFamily="49" charset="-122"/>
              </a:rPr>
              <a:t>这首词抒发了对祖国山河的热爱，表达了远大的抱负和无比坚定的信心。</a:t>
            </a:r>
            <a:endParaRPr lang="zh-CN" altLang="en-US" sz="4000" b="1">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09924">
                                            <p:txEl>
                                              <p:pRg st="0" end="0"/>
                                            </p:txEl>
                                          </p:spTgt>
                                        </p:tgtEl>
                                        <p:attrNameLst>
                                          <p:attrName>style.visibility</p:attrName>
                                        </p:attrNameLst>
                                      </p:cBhvr>
                                      <p:to>
                                        <p:strVal val="visible"/>
                                      </p:to>
                                    </p:set>
                                    <p:animEffect transition="in" filter="box(in)">
                                      <p:cBhvr>
                                        <p:cTn id="7" dur="500"/>
                                        <p:tgtEl>
                                          <p:spTgt spid="2099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2771"/>
                                        </p:tgtEl>
                                        <p:attrNameLst>
                                          <p:attrName>style.visibility</p:attrName>
                                        </p:attrNameLst>
                                      </p:cBhvr>
                                      <p:to>
                                        <p:strVal val="visible"/>
                                      </p:to>
                                    </p:set>
                                    <p:anim calcmode="lin" valueType="num">
                                      <p:cBhvr>
                                        <p:cTn id="12" dur="500" fill="hold"/>
                                        <p:tgtEl>
                                          <p:spTgt spid="32771"/>
                                        </p:tgtEl>
                                        <p:attrNameLst>
                                          <p:attrName>ppt_w</p:attrName>
                                        </p:attrNameLst>
                                      </p:cBhvr>
                                      <p:tavLst>
                                        <p:tav tm="0">
                                          <p:val>
                                            <p:fltVal val="0"/>
                                          </p:val>
                                        </p:tav>
                                        <p:tav tm="100000">
                                          <p:val>
                                            <p:strVal val="#ppt_w"/>
                                          </p:val>
                                        </p:tav>
                                      </p:tavLst>
                                    </p:anim>
                                    <p:anim calcmode="lin" valueType="num">
                                      <p:cBhvr>
                                        <p:cTn id="13" dur="500" fill="hold"/>
                                        <p:tgtEl>
                                          <p:spTgt spid="32771"/>
                                        </p:tgtEl>
                                        <p:attrNameLst>
                                          <p:attrName>ppt_h</p:attrName>
                                        </p:attrNameLst>
                                      </p:cBhvr>
                                      <p:tavLst>
                                        <p:tav tm="0">
                                          <p:val>
                                            <p:fltVal val="0"/>
                                          </p:val>
                                        </p:tav>
                                        <p:tav tm="100000">
                                          <p:val>
                                            <p:strVal val="#ppt_h"/>
                                          </p:val>
                                        </p:tav>
                                      </p:tavLst>
                                    </p:anim>
                                    <p:animEffect transition="in" filter="fade">
                                      <p:cBhvr>
                                        <p:cTn id="14" dur="500"/>
                                        <p:tgtEl>
                                          <p:spTgt spid="32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4" grpId="0" build="p"/>
      <p:bldP spid="32771"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圆角矩形 9"/>
          <p:cNvSpPr/>
          <p:nvPr/>
        </p:nvSpPr>
        <p:spPr>
          <a:xfrm>
            <a:off x="128905" y="33655"/>
            <a:ext cx="2312670" cy="988695"/>
          </a:xfrm>
          <a:prstGeom prst="roundRect">
            <a:avLst/>
          </a:prstGeom>
          <a:solidFill>
            <a:schemeClr val="accent5">
              <a:lumMod val="20000"/>
              <a:lumOff val="8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kumimoji="1" lang="zh-CN" altLang="en-US" sz="4000" b="1" dirty="0">
                <a:solidFill>
                  <a:srgbClr val="0070C0"/>
                </a:solidFill>
                <a:latin typeface="+mj-ea"/>
                <a:ea typeface="+mj-ea"/>
              </a:rPr>
              <a:t>品评下阙</a:t>
            </a:r>
            <a:endParaRPr kumimoji="1" lang="zh-CN" altLang="en-US" sz="4000" b="1" dirty="0">
              <a:solidFill>
                <a:srgbClr val="0070C0"/>
              </a:solidFill>
              <a:latin typeface="+mj-ea"/>
              <a:ea typeface="+mj-ea"/>
            </a:endParaRPr>
          </a:p>
        </p:txBody>
      </p:sp>
      <p:sp>
        <p:nvSpPr>
          <p:cNvPr id="11" name="矩形 10"/>
          <p:cNvSpPr/>
          <p:nvPr/>
        </p:nvSpPr>
        <p:spPr>
          <a:xfrm>
            <a:off x="36195" y="1178560"/>
            <a:ext cx="9069070" cy="2527935"/>
          </a:xfrm>
          <a:prstGeom prst="rect">
            <a:avLst/>
          </a:prstGeom>
        </p:spPr>
        <p:txBody>
          <a:bodyPr wrap="square">
            <a:spAutoFit/>
          </a:bodyPr>
          <a:lstStyle/>
          <a:p>
            <a:pPr>
              <a:lnSpc>
                <a:spcPct val="110000"/>
              </a:lnSpc>
              <a:buFontTx/>
              <a:buNone/>
              <a:defRPr/>
            </a:pPr>
            <a:r>
              <a:rPr kumimoji="1" lang="zh-CN" altLang="en-US" sz="3600" b="1" dirty="0">
                <a:solidFill>
                  <a:srgbClr val="0000FF"/>
                </a:solidFill>
                <a:latin typeface="宋体" panose="02010600030101010101" pitchFamily="2" charset="-122"/>
              </a:rPr>
              <a:t>第一层</a:t>
            </a:r>
            <a:r>
              <a:rPr kumimoji="1" lang="zh-CN" altLang="en-US" sz="3600" b="1" dirty="0">
                <a:latin typeface="宋体" panose="02010600030101010101" pitchFamily="2" charset="-122"/>
              </a:rPr>
              <a:t>的大意是祖国的河山是这样的美好，难怪古今许多英雄人物为之倾倒，争着为她的统一和强大而奋斗。这一层的作用主要是承上启下，引入下面对古今人物的评论。</a:t>
            </a:r>
            <a:endParaRPr kumimoji="1" lang="zh-CN" altLang="en-US" sz="3600" b="1" dirty="0">
              <a:latin typeface="宋体" panose="02010600030101010101" pitchFamily="2" charset="-122"/>
            </a:endParaRPr>
          </a:p>
        </p:txBody>
      </p:sp>
      <p:sp>
        <p:nvSpPr>
          <p:cNvPr id="12" name="矩形 11"/>
          <p:cNvSpPr>
            <a:spLocks noChangeArrowheads="1"/>
          </p:cNvSpPr>
          <p:nvPr/>
        </p:nvSpPr>
        <p:spPr bwMode="auto">
          <a:xfrm>
            <a:off x="-55245" y="3563620"/>
            <a:ext cx="9145905" cy="341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spcBef>
                <a:spcPct val="50000"/>
              </a:spcBef>
            </a:pPr>
            <a:r>
              <a:rPr lang="zh-CN" altLang="en-US" sz="3600" b="1" dirty="0">
                <a:solidFill>
                  <a:srgbClr val="0000FF"/>
                </a:solidFill>
                <a:latin typeface="宋体" panose="02010600030101010101" pitchFamily="2" charset="-122"/>
                <a:cs typeface="宋体" panose="02010600030101010101" pitchFamily="2" charset="-122"/>
              </a:rPr>
              <a:t>第二层</a:t>
            </a:r>
            <a:r>
              <a:rPr lang="zh-CN" altLang="en-US" sz="3600" b="1" dirty="0">
                <a:latin typeface="宋体" panose="02010600030101010101" pitchFamily="2" charset="-122"/>
                <a:cs typeface="宋体" panose="02010600030101010101" pitchFamily="2" charset="-122"/>
              </a:rPr>
              <a:t>用“惜”字对古代帝王的代表人物作了总的评价。他们都是开国之君，武功赫赫，然而文治不足，“俱往矣”一句宣告了旧时代的一去不复返，表现了毛泽东气吞山河、雄视千古的伟大气魄。</a:t>
            </a:r>
            <a:endParaRPr lang="zh-CN" altLang="en-US" sz="3600" b="1" dirty="0">
              <a:latin typeface="宋体" panose="02010600030101010101" pitchFamily="2" charset="-122"/>
              <a:cs typeface="宋体" panose="02010600030101010101" pitchFamily="2" charset="-122"/>
            </a:endParaRPr>
          </a:p>
        </p:txBody>
      </p:sp>
      <p:sp>
        <p:nvSpPr>
          <p:cNvPr id="13" name="矩形 12"/>
          <p:cNvSpPr>
            <a:spLocks noChangeArrowheads="1"/>
          </p:cNvSpPr>
          <p:nvPr/>
        </p:nvSpPr>
        <p:spPr bwMode="auto">
          <a:xfrm>
            <a:off x="2483485" y="13335"/>
            <a:ext cx="6674485"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b="1" dirty="0">
                <a:solidFill>
                  <a:schemeClr val="tx1"/>
                </a:solidFill>
                <a:latin typeface="黑体" panose="02010609060101010101" pitchFamily="49" charset="-122"/>
                <a:ea typeface="黑体" panose="02010609060101010101" pitchFamily="49" charset="-122"/>
              </a:rPr>
              <a:t>按引入、评古、论今将下阕分为三层。</a:t>
            </a:r>
            <a:endParaRPr lang="zh-CN" altLang="en-US" sz="4000" b="1" dirty="0">
              <a:solidFill>
                <a:schemeClr val="tx1"/>
              </a:solidFill>
              <a:latin typeface="黑体" panose="02010609060101010101" pitchFamily="49" charset="-122"/>
              <a:ea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数风流人物.jpg"/>
          <p:cNvPicPr>
            <a:picLocks noChangeAspect="1" noChangeArrowheads="1"/>
          </p:cNvPicPr>
          <p:nvPr/>
        </p:nvPicPr>
        <p:blipFill>
          <a:blip r:embed="rId1" cstate="email"/>
          <a:srcRect/>
          <a:stretch>
            <a:fillRect/>
          </a:stretch>
        </p:blipFill>
        <p:spPr bwMode="auto">
          <a:xfrm>
            <a:off x="1056640" y="3251835"/>
            <a:ext cx="8027670" cy="362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8585" y="4445"/>
            <a:ext cx="9018270" cy="4076700"/>
          </a:xfrm>
          <a:prstGeom prst="rect">
            <a:avLst/>
          </a:prstGeom>
        </p:spPr>
        <p:txBody>
          <a:bodyPr wrap="square">
            <a:spAutoFit/>
          </a:bodyPr>
          <a:lstStyle/>
          <a:p>
            <a:pPr>
              <a:lnSpc>
                <a:spcPct val="120000"/>
              </a:lnSpc>
              <a:buFontTx/>
              <a:buNone/>
              <a:defRPr/>
            </a:pPr>
            <a:r>
              <a:rPr kumimoji="1" lang="zh-CN" altLang="en-US" sz="3600" b="1" dirty="0">
                <a:solidFill>
                  <a:srgbClr val="0000FF"/>
                </a:solidFill>
                <a:latin typeface="宋体" panose="02010600030101010101" pitchFamily="2" charset="-122"/>
              </a:rPr>
              <a:t>第三层</a:t>
            </a:r>
            <a:r>
              <a:rPr kumimoji="1" lang="zh-CN" altLang="en-US" sz="3600" b="1" dirty="0">
                <a:latin typeface="宋体" panose="02010600030101010101" pitchFamily="2" charset="-122"/>
              </a:rPr>
              <a:t>为论今。诗人指出只有今天在中国共产党领导下的伟大的中国人民，才算得上是创造历史、开拓未来的真正英雄。这一层与上阕的第三层遥相呼应，表现了诗人创造历史，迎来美好明天的革命豪情和乐观主义精神。</a:t>
            </a:r>
            <a:endParaRPr kumimoji="1" lang="zh-CN" altLang="en-US" sz="36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ou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8243" name="Text Box 3"/>
          <p:cNvSpPr txBox="1">
            <a:spLocks noChangeArrowheads="1"/>
          </p:cNvSpPr>
          <p:nvPr/>
        </p:nvSpPr>
        <p:spPr bwMode="auto">
          <a:xfrm>
            <a:off x="57785" y="58420"/>
            <a:ext cx="9037320"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4000" b="1">
                <a:latin typeface="+mj-ea"/>
                <a:ea typeface="+mj-ea"/>
              </a:rPr>
              <a:t>总结下阕：评论历史英雄人物，歌颂当代无产阶级革命英雄。</a:t>
            </a:r>
            <a:endParaRPr lang="zh-CN" altLang="en-US" sz="4000" b="1">
              <a:latin typeface="+mj-ea"/>
              <a:ea typeface="+mj-ea"/>
            </a:endParaRPr>
          </a:p>
        </p:txBody>
      </p:sp>
      <p:sp>
        <p:nvSpPr>
          <p:cNvPr id="64515" name="Text Box 4"/>
          <p:cNvSpPr txBox="1">
            <a:spLocks noChangeArrowheads="1"/>
          </p:cNvSpPr>
          <p:nvPr/>
        </p:nvSpPr>
        <p:spPr bwMode="auto">
          <a:xfrm>
            <a:off x="243840" y="1774190"/>
            <a:ext cx="798195" cy="453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4000" b="1">
                <a:solidFill>
                  <a:srgbClr val="2747BE"/>
                </a:solidFill>
                <a:latin typeface="黑体" panose="02010609060101010101" pitchFamily="49" charset="-122"/>
                <a:ea typeface="黑体" panose="02010609060101010101" pitchFamily="49" charset="-122"/>
              </a:rPr>
              <a:t>引无数英雄竞折腰</a:t>
            </a:r>
            <a:endParaRPr lang="zh-CN" altLang="en-US" sz="4000" b="1">
              <a:solidFill>
                <a:srgbClr val="2747BE"/>
              </a:solidFill>
              <a:latin typeface="黑体" panose="02010609060101010101" pitchFamily="49" charset="-122"/>
              <a:ea typeface="黑体" panose="02010609060101010101" pitchFamily="49" charset="-122"/>
            </a:endParaRPr>
          </a:p>
        </p:txBody>
      </p:sp>
      <p:sp>
        <p:nvSpPr>
          <p:cNvPr id="64516" name="Text Box 5"/>
          <p:cNvSpPr txBox="1">
            <a:spLocks noChangeArrowheads="1"/>
          </p:cNvSpPr>
          <p:nvPr/>
        </p:nvSpPr>
        <p:spPr bwMode="auto">
          <a:xfrm>
            <a:off x="1257935" y="2272030"/>
            <a:ext cx="798195" cy="348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4000" b="1">
                <a:solidFill>
                  <a:srgbClr val="FF0000"/>
                </a:solidFill>
                <a:ea typeface="楷体_GB2312" pitchFamily="49" charset="-122"/>
              </a:rPr>
              <a:t>（议论、抒情）</a:t>
            </a:r>
            <a:endParaRPr lang="zh-CN" altLang="en-US" sz="4000" b="1">
              <a:solidFill>
                <a:srgbClr val="FF0000"/>
              </a:solidFill>
              <a:ea typeface="楷体_GB2312" pitchFamily="49" charset="-122"/>
            </a:endParaRPr>
          </a:p>
        </p:txBody>
      </p:sp>
      <p:sp>
        <p:nvSpPr>
          <p:cNvPr id="64517" name="AutoShape 6"/>
          <p:cNvSpPr/>
          <p:nvPr/>
        </p:nvSpPr>
        <p:spPr bwMode="auto">
          <a:xfrm>
            <a:off x="2399030" y="2577465"/>
            <a:ext cx="228600" cy="3124200"/>
          </a:xfrm>
          <a:prstGeom prst="leftBrace">
            <a:avLst>
              <a:gd name="adj1" fmla="val 113699"/>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4518" name="Text Box 7"/>
          <p:cNvSpPr txBox="1">
            <a:spLocks noChangeArrowheads="1"/>
          </p:cNvSpPr>
          <p:nvPr/>
        </p:nvSpPr>
        <p:spPr bwMode="auto">
          <a:xfrm>
            <a:off x="2854960" y="2057400"/>
            <a:ext cx="482028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4000" b="1">
                <a:solidFill>
                  <a:srgbClr val="FF0000"/>
                </a:solidFill>
                <a:latin typeface="仿宋" panose="02010609060101010101" charset="-122"/>
                <a:ea typeface="仿宋" panose="02010609060101010101" charset="-122"/>
              </a:rPr>
              <a:t>承上启下，引入论述</a:t>
            </a:r>
            <a:endParaRPr lang="zh-CN" altLang="en-US" sz="4000" b="1">
              <a:solidFill>
                <a:srgbClr val="FF0000"/>
              </a:solidFill>
              <a:latin typeface="仿宋" panose="02010609060101010101" charset="-122"/>
              <a:ea typeface="仿宋" panose="02010609060101010101" charset="-122"/>
            </a:endParaRPr>
          </a:p>
        </p:txBody>
      </p:sp>
      <p:sp>
        <p:nvSpPr>
          <p:cNvPr id="64519" name="Text Box 8"/>
          <p:cNvSpPr txBox="1">
            <a:spLocks noChangeArrowheads="1"/>
          </p:cNvSpPr>
          <p:nvPr/>
        </p:nvSpPr>
        <p:spPr bwMode="auto">
          <a:xfrm>
            <a:off x="2806065" y="3380740"/>
            <a:ext cx="437515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4000" b="1">
                <a:solidFill>
                  <a:srgbClr val="FF3300"/>
                </a:solidFill>
                <a:latin typeface="仿宋" panose="02010609060101010101" charset="-122"/>
                <a:ea typeface="仿宋" panose="02010609060101010101" charset="-122"/>
                <a:cs typeface="仿宋" panose="02010609060101010101" charset="-122"/>
              </a:rPr>
              <a:t>具体评论：“惜”</a:t>
            </a:r>
            <a:endParaRPr lang="zh-CN" altLang="en-US" sz="4000" b="1">
              <a:solidFill>
                <a:srgbClr val="FF3300"/>
              </a:solidFill>
              <a:latin typeface="仿宋" panose="02010609060101010101" charset="-122"/>
              <a:ea typeface="仿宋" panose="02010609060101010101" charset="-122"/>
              <a:cs typeface="仿宋" panose="02010609060101010101" charset="-122"/>
            </a:endParaRPr>
          </a:p>
        </p:txBody>
      </p:sp>
      <p:sp>
        <p:nvSpPr>
          <p:cNvPr id="64520" name="Text Box 9"/>
          <p:cNvSpPr txBox="1">
            <a:spLocks noChangeArrowheads="1"/>
          </p:cNvSpPr>
          <p:nvPr/>
        </p:nvSpPr>
        <p:spPr bwMode="auto">
          <a:xfrm>
            <a:off x="2719070" y="4947920"/>
            <a:ext cx="528828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4000" b="1">
                <a:solidFill>
                  <a:srgbClr val="FF3300"/>
                </a:solidFill>
                <a:latin typeface="仿宋" panose="02010609060101010101" charset="-122"/>
                <a:ea typeface="仿宋" panose="02010609060101010101" charset="-122"/>
                <a:cs typeface="仿宋" panose="02010609060101010101" charset="-122"/>
              </a:rPr>
              <a:t>歌颂时代英雄：“数”</a:t>
            </a:r>
            <a:endParaRPr lang="zh-CN" altLang="en-US" sz="4000" b="1">
              <a:solidFill>
                <a:srgbClr val="FF3300"/>
              </a:solidFill>
              <a:latin typeface="仿宋" panose="02010609060101010101" charset="-122"/>
              <a:ea typeface="仿宋" panose="02010609060101010101" charset="-122"/>
              <a:cs typeface="仿宋" panose="02010609060101010101" charset="-122"/>
            </a:endParaRPr>
          </a:p>
        </p:txBody>
      </p:sp>
      <p:sp>
        <p:nvSpPr>
          <p:cNvPr id="64521" name="Text Box 10"/>
          <p:cNvSpPr txBox="1">
            <a:spLocks noChangeArrowheads="1"/>
          </p:cNvSpPr>
          <p:nvPr/>
        </p:nvSpPr>
        <p:spPr bwMode="auto">
          <a:xfrm>
            <a:off x="8047990" y="1920240"/>
            <a:ext cx="798195" cy="457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4000" b="1">
                <a:solidFill>
                  <a:srgbClr val="FF3300"/>
                </a:solidFill>
                <a:latin typeface="楷体" panose="02010609060101010101" pitchFamily="49" charset="-122"/>
                <a:ea typeface="楷体" panose="02010609060101010101" pitchFamily="49" charset="-122"/>
              </a:rPr>
              <a:t>歌颂无产阶级英雄</a:t>
            </a:r>
            <a:endParaRPr lang="zh-CN" altLang="en-US" sz="4000" b="1">
              <a:solidFill>
                <a:srgbClr val="FF3300"/>
              </a:solidFill>
              <a:latin typeface="楷体" panose="02010609060101010101" pitchFamily="49" charset="-122"/>
              <a:ea typeface="楷体" panose="0201060906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8243"/>
                                        </p:tgtEl>
                                        <p:attrNameLst>
                                          <p:attrName>style.visibility</p:attrName>
                                        </p:attrNameLst>
                                      </p:cBhvr>
                                      <p:to>
                                        <p:strVal val="visible"/>
                                      </p:to>
                                    </p:set>
                                    <p:animEffect transition="in" filter="blinds(horizontal)">
                                      <p:cBhvr>
                                        <p:cTn id="7" dur="500"/>
                                        <p:tgtEl>
                                          <p:spTgt spid="13824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64515"/>
                                        </p:tgtEl>
                                        <p:attrNameLst>
                                          <p:attrName>style.visibility</p:attrName>
                                        </p:attrNameLst>
                                      </p:cBhvr>
                                      <p:to>
                                        <p:strVal val="visible"/>
                                      </p:to>
                                    </p:set>
                                    <p:anim calcmode="lin" valueType="num">
                                      <p:cBhvr additive="base">
                                        <p:cTn id="12" dur="500" fill="hold"/>
                                        <p:tgtEl>
                                          <p:spTgt spid="64515"/>
                                        </p:tgtEl>
                                        <p:attrNameLst>
                                          <p:attrName>ppt_x</p:attrName>
                                        </p:attrNameLst>
                                      </p:cBhvr>
                                      <p:tavLst>
                                        <p:tav tm="0">
                                          <p:val>
                                            <p:strVal val="0-#ppt_w/2"/>
                                          </p:val>
                                        </p:tav>
                                        <p:tav tm="100000">
                                          <p:val>
                                            <p:strVal val="#ppt_x"/>
                                          </p:val>
                                        </p:tav>
                                      </p:tavLst>
                                    </p:anim>
                                    <p:anim calcmode="lin" valueType="num">
                                      <p:cBhvr additive="base">
                                        <p:cTn id="13" dur="500" fill="hold"/>
                                        <p:tgtEl>
                                          <p:spTgt spid="6451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64517"/>
                                        </p:tgtEl>
                                        <p:attrNameLst>
                                          <p:attrName>style.visibility</p:attrName>
                                        </p:attrNameLst>
                                      </p:cBhvr>
                                      <p:to>
                                        <p:strVal val="visible"/>
                                      </p:to>
                                    </p:set>
                                    <p:animEffect transition="in" filter="wheel(1)">
                                      <p:cBhvr>
                                        <p:cTn id="18" dur="2000"/>
                                        <p:tgtEl>
                                          <p:spTgt spid="6451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64518"/>
                                        </p:tgtEl>
                                        <p:attrNameLst>
                                          <p:attrName>style.visibility</p:attrName>
                                        </p:attrNameLst>
                                      </p:cBhvr>
                                      <p:to>
                                        <p:strVal val="visible"/>
                                      </p:to>
                                    </p:set>
                                    <p:anim calcmode="lin" valueType="num">
                                      <p:cBhvr additive="base">
                                        <p:cTn id="23" dur="500" fill="hold"/>
                                        <p:tgtEl>
                                          <p:spTgt spid="64518"/>
                                        </p:tgtEl>
                                        <p:attrNameLst>
                                          <p:attrName>ppt_x</p:attrName>
                                        </p:attrNameLst>
                                      </p:cBhvr>
                                      <p:tavLst>
                                        <p:tav tm="0">
                                          <p:val>
                                            <p:strVal val="1+#ppt_w/2"/>
                                          </p:val>
                                        </p:tav>
                                        <p:tav tm="100000">
                                          <p:val>
                                            <p:strVal val="#ppt_x"/>
                                          </p:val>
                                        </p:tav>
                                      </p:tavLst>
                                    </p:anim>
                                    <p:anim calcmode="lin" valueType="num">
                                      <p:cBhvr additive="base">
                                        <p:cTn id="24" dur="500" fill="hold"/>
                                        <p:tgtEl>
                                          <p:spTgt spid="6451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64519"/>
                                        </p:tgtEl>
                                        <p:attrNameLst>
                                          <p:attrName>style.visibility</p:attrName>
                                        </p:attrNameLst>
                                      </p:cBhvr>
                                      <p:to>
                                        <p:strVal val="visible"/>
                                      </p:to>
                                    </p:set>
                                    <p:anim calcmode="lin" valueType="num">
                                      <p:cBhvr additive="base">
                                        <p:cTn id="29" dur="500" fill="hold"/>
                                        <p:tgtEl>
                                          <p:spTgt spid="64519"/>
                                        </p:tgtEl>
                                        <p:attrNameLst>
                                          <p:attrName>ppt_x</p:attrName>
                                        </p:attrNameLst>
                                      </p:cBhvr>
                                      <p:tavLst>
                                        <p:tav tm="0">
                                          <p:val>
                                            <p:strVal val="1+#ppt_w/2"/>
                                          </p:val>
                                        </p:tav>
                                        <p:tav tm="100000">
                                          <p:val>
                                            <p:strVal val="#ppt_x"/>
                                          </p:val>
                                        </p:tav>
                                      </p:tavLst>
                                    </p:anim>
                                    <p:anim calcmode="lin" valueType="num">
                                      <p:cBhvr additive="base">
                                        <p:cTn id="30" dur="500" fill="hold"/>
                                        <p:tgtEl>
                                          <p:spTgt spid="64519"/>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64520"/>
                                        </p:tgtEl>
                                        <p:attrNameLst>
                                          <p:attrName>style.visibility</p:attrName>
                                        </p:attrNameLst>
                                      </p:cBhvr>
                                      <p:to>
                                        <p:strVal val="visible"/>
                                      </p:to>
                                    </p:set>
                                    <p:anim calcmode="lin" valueType="num">
                                      <p:cBhvr additive="base">
                                        <p:cTn id="35" dur="500" fill="hold"/>
                                        <p:tgtEl>
                                          <p:spTgt spid="64520"/>
                                        </p:tgtEl>
                                        <p:attrNameLst>
                                          <p:attrName>ppt_x</p:attrName>
                                        </p:attrNameLst>
                                      </p:cBhvr>
                                      <p:tavLst>
                                        <p:tav tm="0">
                                          <p:val>
                                            <p:strVal val="1+#ppt_w/2"/>
                                          </p:val>
                                        </p:tav>
                                        <p:tav tm="100000">
                                          <p:val>
                                            <p:strVal val="#ppt_x"/>
                                          </p:val>
                                        </p:tav>
                                      </p:tavLst>
                                    </p:anim>
                                    <p:anim calcmode="lin" valueType="num">
                                      <p:cBhvr additive="base">
                                        <p:cTn id="36" dur="500" fill="hold"/>
                                        <p:tgtEl>
                                          <p:spTgt spid="6452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64516"/>
                                        </p:tgtEl>
                                        <p:attrNameLst>
                                          <p:attrName>style.visibility</p:attrName>
                                        </p:attrNameLst>
                                      </p:cBhvr>
                                      <p:to>
                                        <p:strVal val="visible"/>
                                      </p:to>
                                    </p:set>
                                    <p:animEffect transition="in" filter="barn(inVertical)">
                                      <p:cBhvr>
                                        <p:cTn id="41" dur="500"/>
                                        <p:tgtEl>
                                          <p:spTgt spid="64516"/>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grpId="0" nodeType="clickEffect">
                                  <p:stCondLst>
                                    <p:cond delay="0"/>
                                  </p:stCondLst>
                                  <p:childTnLst>
                                    <p:set>
                                      <p:cBhvr>
                                        <p:cTn id="45" dur="1" fill="hold">
                                          <p:stCondLst>
                                            <p:cond delay="0"/>
                                          </p:stCondLst>
                                        </p:cTn>
                                        <p:tgtEl>
                                          <p:spTgt spid="64521"/>
                                        </p:tgtEl>
                                        <p:attrNameLst>
                                          <p:attrName>style.visibility</p:attrName>
                                        </p:attrNameLst>
                                      </p:cBhvr>
                                      <p:to>
                                        <p:strVal val="visible"/>
                                      </p:to>
                                    </p:set>
                                    <p:anim calcmode="lin" valueType="num">
                                      <p:cBhvr additive="base">
                                        <p:cTn id="46" dur="500" fill="hold"/>
                                        <p:tgtEl>
                                          <p:spTgt spid="64521"/>
                                        </p:tgtEl>
                                        <p:attrNameLst>
                                          <p:attrName>ppt_x</p:attrName>
                                        </p:attrNameLst>
                                      </p:cBhvr>
                                      <p:tavLst>
                                        <p:tav tm="0">
                                          <p:val>
                                            <p:strVal val="1+#ppt_w/2"/>
                                          </p:val>
                                        </p:tav>
                                        <p:tav tm="100000">
                                          <p:val>
                                            <p:strVal val="#ppt_x"/>
                                          </p:val>
                                        </p:tav>
                                      </p:tavLst>
                                    </p:anim>
                                    <p:anim calcmode="lin" valueType="num">
                                      <p:cBhvr additive="base">
                                        <p:cTn id="47" dur="500" fill="hold"/>
                                        <p:tgtEl>
                                          <p:spTgt spid="645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3" grpId="0"/>
      <p:bldP spid="64515" grpId="0"/>
      <p:bldP spid="64517" grpId="0" animBg="1"/>
      <p:bldP spid="64518" grpId="0"/>
      <p:bldP spid="64519" grpId="0"/>
      <p:bldP spid="64520" grpId="0"/>
      <p:bldP spid="64516" grpId="0"/>
      <p:bldP spid="64521"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14935" y="1510665"/>
            <a:ext cx="9015730" cy="4596765"/>
          </a:xfrm>
          <a:prstGeom prst="rect">
            <a:avLst/>
          </a:prstGeom>
        </p:spPr>
        <p:txBody>
          <a:bodyPr wrap="square">
            <a:spAutoFit/>
          </a:bodyPr>
          <a:lstStyle/>
          <a:p>
            <a:pPr>
              <a:lnSpc>
                <a:spcPct val="120000"/>
              </a:lnSpc>
              <a:spcBef>
                <a:spcPct val="50000"/>
              </a:spcBef>
              <a:buFontTx/>
              <a:buNone/>
              <a:defRPr/>
            </a:pPr>
            <a:r>
              <a:rPr kumimoji="1" lang="zh-CN" altLang="en-US" sz="4400" b="1" dirty="0">
                <a:solidFill>
                  <a:srgbClr val="FF00FF"/>
                </a:solidFill>
              </a:rPr>
              <a:t>        </a:t>
            </a:r>
            <a:r>
              <a:rPr kumimoji="1" lang="zh-CN" altLang="en-US" sz="4000" b="1" dirty="0">
                <a:solidFill>
                  <a:schemeClr val="tx1">
                    <a:lumMod val="95000"/>
                    <a:lumOff val="5000"/>
                  </a:schemeClr>
                </a:solidFill>
                <a:latin typeface="黑体" panose="02010609060101010101" pitchFamily="49" charset="-122"/>
                <a:ea typeface="黑体" panose="02010609060101010101" pitchFamily="49" charset="-122"/>
                <a:cs typeface="黑体" panose="02010609060101010101" pitchFamily="49" charset="-122"/>
              </a:rPr>
              <a:t>这首词，上阕写北国雪景，纵横千万里，大气磅礴，旷达豪迈；下阕转入抒情、议论，气雄万古，风流豪壮。全词将写景、议论、抒情有机结合，浑然一体。写景是议论、抒情的基础，议论、抒情是写景的深化。 </a:t>
            </a:r>
            <a:endParaRPr kumimoji="1" lang="zh-CN" altLang="en-US" sz="4000" b="1" dirty="0">
              <a:solidFill>
                <a:schemeClr val="tx1">
                  <a:lumMod val="95000"/>
                  <a:lumOff val="5000"/>
                </a:schemeClr>
              </a:solidFill>
              <a:latin typeface="黑体" panose="02010609060101010101" pitchFamily="49" charset="-122"/>
              <a:ea typeface="黑体" panose="02010609060101010101" pitchFamily="49" charset="-122"/>
              <a:cs typeface="黑体" panose="02010609060101010101" pitchFamily="49" charset="-122"/>
            </a:endParaRPr>
          </a:p>
        </p:txBody>
      </p:sp>
      <p:sp>
        <p:nvSpPr>
          <p:cNvPr id="2" name="矩形 1"/>
          <p:cNvSpPr>
            <a:spLocks noChangeArrowheads="1"/>
          </p:cNvSpPr>
          <p:nvPr/>
        </p:nvSpPr>
        <p:spPr bwMode="auto">
          <a:xfrm>
            <a:off x="1488599" y="401638"/>
            <a:ext cx="577088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spcBef>
                <a:spcPct val="50000"/>
              </a:spcBef>
            </a:pPr>
            <a:r>
              <a:rPr lang="zh-CN" altLang="en-US" sz="4000" b="1" dirty="0">
                <a:solidFill>
                  <a:srgbClr val="000000"/>
                </a:solidFill>
                <a:latin typeface="+mj-ea"/>
                <a:ea typeface="+mj-ea"/>
              </a:rPr>
              <a:t>总结这首词的层次与思路</a:t>
            </a:r>
            <a:endParaRPr lang="zh-CN" altLang="en-US" sz="4000" b="1" dirty="0">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ircle(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7585" name="组合 3"/>
          <p:cNvGrpSpPr/>
          <p:nvPr/>
        </p:nvGrpSpPr>
        <p:grpSpPr bwMode="auto">
          <a:xfrm>
            <a:off x="444500" y="126365"/>
            <a:ext cx="3488690" cy="706755"/>
            <a:chOff x="1505095" y="896388"/>
            <a:chExt cx="2431906" cy="800142"/>
          </a:xfrm>
        </p:grpSpPr>
        <p:pic>
          <p:nvPicPr>
            <p:cNvPr id="67586" name="图片 1"/>
            <p:cNvPicPr>
              <a:picLocks noChangeAspect="1" noChangeArrowheads="1"/>
            </p:cNvPicPr>
            <p:nvPr/>
          </p:nvPicPr>
          <p:blipFill>
            <a:blip r:embed="rId1" cstate="email">
              <a:clrChange>
                <a:clrFrom>
                  <a:srgbClr val="FFFEFD"/>
                </a:clrFrom>
                <a:clrTo>
                  <a:srgbClr val="FFFEFD">
                    <a:alpha val="0"/>
                  </a:srgbClr>
                </a:clrTo>
              </a:clrChange>
            </a:blip>
            <a:srcRect/>
            <a:stretch>
              <a:fillRect/>
            </a:stretch>
          </p:blipFill>
          <p:spPr bwMode="auto">
            <a:xfrm>
              <a:off x="1527259" y="991683"/>
              <a:ext cx="2409742" cy="607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7" name="文本框 2"/>
            <p:cNvSpPr txBox="1">
              <a:spLocks noChangeArrowheads="1"/>
            </p:cNvSpPr>
            <p:nvPr/>
          </p:nvSpPr>
          <p:spPr bwMode="auto">
            <a:xfrm>
              <a:off x="1505095" y="896388"/>
              <a:ext cx="2076874" cy="800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ctr"/>
              <a:r>
                <a:rPr lang="zh-CN" altLang="en-US" sz="4000" b="1" dirty="0">
                  <a:solidFill>
                    <a:srgbClr val="0070C0"/>
                  </a:solidFill>
                  <a:latin typeface="+mj-ea"/>
                  <a:ea typeface="+mj-ea"/>
                </a:rPr>
                <a:t>写法探究</a:t>
              </a:r>
              <a:endParaRPr lang="en-US" altLang="zh-CN" sz="4000" b="1" dirty="0">
                <a:solidFill>
                  <a:srgbClr val="0070C0"/>
                </a:solidFill>
                <a:latin typeface="+mj-ea"/>
                <a:ea typeface="+mj-ea"/>
              </a:endParaRPr>
            </a:p>
          </p:txBody>
        </p:sp>
      </p:grpSp>
      <p:sp>
        <p:nvSpPr>
          <p:cNvPr id="27651" name="文本框 99"/>
          <p:cNvSpPr txBox="1">
            <a:spLocks noChangeArrowheads="1"/>
          </p:cNvSpPr>
          <p:nvPr/>
        </p:nvSpPr>
        <p:spPr bwMode="auto">
          <a:xfrm>
            <a:off x="97790" y="1003300"/>
            <a:ext cx="9086215" cy="1299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spcBef>
                <a:spcPts val="1800"/>
              </a:spcBef>
              <a:buFont typeface="Times New Roman" panose="02020603050405020304" pitchFamily="18" charset="0"/>
              <a:buNone/>
            </a:pPr>
            <a:r>
              <a:rPr lang="zh-CN" altLang="en-US" sz="4000" b="1" dirty="0">
                <a:solidFill>
                  <a:schemeClr val="tx1"/>
                </a:solidFill>
                <a:latin typeface="黑体" panose="02010609060101010101" pitchFamily="49" charset="-122"/>
                <a:ea typeface="黑体" panose="02010609060101010101" pitchFamily="49" charset="-122"/>
              </a:rPr>
              <a:t>词的上阕在写景的时候用了什么样的顺序和哪些写法？</a:t>
            </a:r>
            <a:endParaRPr lang="zh-CN" altLang="en-US" sz="4000" b="1" dirty="0">
              <a:solidFill>
                <a:schemeClr val="tx1"/>
              </a:solidFill>
              <a:latin typeface="黑体" panose="02010609060101010101" pitchFamily="49" charset="-122"/>
              <a:ea typeface="黑体" panose="02010609060101010101" pitchFamily="49" charset="-122"/>
            </a:endParaRPr>
          </a:p>
        </p:txBody>
      </p:sp>
      <p:sp>
        <p:nvSpPr>
          <p:cNvPr id="2" name="文本框 1"/>
          <p:cNvSpPr txBox="1">
            <a:spLocks noChangeArrowheads="1"/>
          </p:cNvSpPr>
          <p:nvPr/>
        </p:nvSpPr>
        <p:spPr bwMode="auto">
          <a:xfrm>
            <a:off x="76200" y="2225675"/>
            <a:ext cx="8933815" cy="15303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nSpc>
                <a:spcPct val="100000"/>
              </a:lnSpc>
              <a:spcBef>
                <a:spcPts val="1800"/>
              </a:spcBef>
              <a:buFont typeface="Times New Roman" panose="02020603050405020304" pitchFamily="18" charset="0"/>
              <a:buNone/>
            </a:pPr>
            <a:r>
              <a:rPr lang="zh-CN" altLang="en-US" sz="4000" b="1" dirty="0">
                <a:solidFill>
                  <a:srgbClr val="FF0000"/>
                </a:solidFill>
                <a:latin typeface="楷体" panose="02010609060101010101" pitchFamily="49" charset="-122"/>
                <a:ea typeface="楷体" panose="02010609060101010101" pitchFamily="49" charset="-122"/>
              </a:rPr>
              <a:t>先总写后分写，先实写后虚写。</a:t>
            </a:r>
            <a:endParaRPr lang="en-US" altLang="zh-CN" sz="4000" b="1" dirty="0">
              <a:solidFill>
                <a:srgbClr val="FF0000"/>
              </a:solidFill>
              <a:latin typeface="楷体" panose="02010609060101010101" pitchFamily="49" charset="-122"/>
              <a:ea typeface="楷体" panose="02010609060101010101" pitchFamily="49" charset="-122"/>
            </a:endParaRPr>
          </a:p>
          <a:p>
            <a:pPr>
              <a:lnSpc>
                <a:spcPct val="100000"/>
              </a:lnSpc>
              <a:spcBef>
                <a:spcPts val="1800"/>
              </a:spcBef>
              <a:buFont typeface="Times New Roman" panose="02020603050405020304" pitchFamily="18" charset="0"/>
              <a:buNone/>
            </a:pPr>
            <a:r>
              <a:rPr lang="zh-CN" altLang="en-US" sz="4000" b="1" dirty="0">
                <a:solidFill>
                  <a:srgbClr val="FF0000"/>
                </a:solidFill>
                <a:latin typeface="楷体" panose="02010609060101010101" pitchFamily="49" charset="-122"/>
                <a:ea typeface="楷体" panose="02010609060101010101" pitchFamily="49" charset="-122"/>
              </a:rPr>
              <a:t>动景和静景相结合，虚景和实景相结合。</a:t>
            </a:r>
            <a:endParaRPr lang="zh-CN" altLang="en-US" sz="400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p:txBody>
      </p:sp>
      <p:sp>
        <p:nvSpPr>
          <p:cNvPr id="8" name="矩形 7"/>
          <p:cNvSpPr>
            <a:spLocks noChangeArrowheads="1"/>
          </p:cNvSpPr>
          <p:nvPr/>
        </p:nvSpPr>
        <p:spPr bwMode="auto">
          <a:xfrm>
            <a:off x="38735" y="3750310"/>
            <a:ext cx="9031605"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b="1" dirty="0">
                <a:solidFill>
                  <a:schemeClr val="tx1"/>
                </a:solidFill>
                <a:latin typeface="黑体" panose="02010609060101010101" pitchFamily="49" charset="-122"/>
                <a:ea typeface="黑体" panose="02010609060101010101" pitchFamily="49" charset="-122"/>
              </a:rPr>
              <a:t>请指出上阕主要用了哪些修辞方法，有什么好处？</a:t>
            </a:r>
            <a:endParaRPr lang="zh-CN" altLang="en-US" sz="4000" b="1" dirty="0">
              <a:solidFill>
                <a:schemeClr val="tx1"/>
              </a:solidFill>
              <a:latin typeface="黑体" panose="02010609060101010101" pitchFamily="49" charset="-122"/>
              <a:ea typeface="黑体" panose="02010609060101010101" pitchFamily="49" charset="-122"/>
            </a:endParaRPr>
          </a:p>
        </p:txBody>
      </p:sp>
      <p:sp>
        <p:nvSpPr>
          <p:cNvPr id="9" name="Text Box 4"/>
          <p:cNvSpPr txBox="1">
            <a:spLocks noChangeArrowheads="1"/>
          </p:cNvSpPr>
          <p:nvPr/>
        </p:nvSpPr>
        <p:spPr bwMode="auto">
          <a:xfrm>
            <a:off x="-9525" y="4910455"/>
            <a:ext cx="8915400" cy="193802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nSpc>
                <a:spcPct val="150000"/>
              </a:lnSpc>
            </a:pPr>
            <a:r>
              <a:rPr lang="en-US" altLang="zh-CN"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rPr>
              <a:t>山舞银蛇，原驰蜡象”运用比喻、拟人手法，化静为动。</a:t>
            </a:r>
            <a:endParaRPr lang="zh-CN" altLang="en-US" sz="40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7651"/>
                                        </p:tgtEl>
                                        <p:attrNameLst>
                                          <p:attrName>style.visibility</p:attrName>
                                        </p:attrNameLst>
                                      </p:cBhvr>
                                      <p:to>
                                        <p:strVal val="visible"/>
                                      </p:to>
                                    </p:set>
                                    <p:anim calcmode="lin" valueType="num">
                                      <p:cBhvr>
                                        <p:cTn id="7" dur="500" fill="hold"/>
                                        <p:tgtEl>
                                          <p:spTgt spid="2765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651"/>
                                        </p:tgtEl>
                                        <p:attrNameLst>
                                          <p:attrName>ppt_y</p:attrName>
                                        </p:attrNameLst>
                                      </p:cBhvr>
                                      <p:tavLst>
                                        <p:tav tm="0">
                                          <p:val>
                                            <p:strVal val="#ppt_y"/>
                                          </p:val>
                                        </p:tav>
                                        <p:tav tm="100000">
                                          <p:val>
                                            <p:strVal val="#ppt_y"/>
                                          </p:val>
                                        </p:tav>
                                      </p:tavLst>
                                    </p:anim>
                                    <p:anim calcmode="lin" valueType="num">
                                      <p:cBhvr>
                                        <p:cTn id="9" dur="500" fill="hold"/>
                                        <p:tgtEl>
                                          <p:spTgt spid="2765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65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651"/>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randombar(horizontal)">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8"/>
                                        </p:tgtEl>
                                        <p:attrNameLst>
                                          <p:attrName>ppt_y</p:attrName>
                                        </p:attrNameLst>
                                      </p:cBhvr>
                                      <p:tavLst>
                                        <p:tav tm="0">
                                          <p:val>
                                            <p:strVal val="#ppt_y"/>
                                          </p:val>
                                        </p:tav>
                                        <p:tav tm="100000">
                                          <p:val>
                                            <p:strVal val="#ppt_y"/>
                                          </p:val>
                                        </p:tav>
                                      </p:tavLst>
                                    </p:anim>
                                    <p:anim calcmode="lin" valueType="num">
                                      <p:cBhvr>
                                        <p:cTn id="2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P spid="2" grpId="0" bldLvl="0" animBg="1"/>
      <p:bldP spid="8" grpId="0"/>
      <p:bldP spid="9"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descr="雪3.jpg"/>
          <p:cNvPicPr>
            <a:picLocks noChangeAspect="1" noChangeArrowheads="1"/>
          </p:cNvPicPr>
          <p:nvPr/>
        </p:nvPicPr>
        <p:blipFill>
          <a:blip r:embed="rId1" cstate="email"/>
          <a:srcRect/>
          <a:stretch>
            <a:fillRect/>
          </a:stretch>
        </p:blipFill>
        <p:spPr bwMode="auto">
          <a:xfrm>
            <a:off x="79375" y="3066415"/>
            <a:ext cx="8837295" cy="340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8890" y="86995"/>
            <a:ext cx="9092565" cy="1445260"/>
          </a:xfrm>
          <a:prstGeom prst="rect">
            <a:avLst/>
          </a:prstGeom>
          <a:noFill/>
        </p:spPr>
        <p:txBody>
          <a:bodyPr wrap="square" rtlCol="0">
            <a:spAutoFit/>
          </a:bodyPr>
          <a:p>
            <a:pPr>
              <a:lnSpc>
                <a:spcPct val="110000"/>
              </a:lnSpc>
            </a:pPr>
            <a:r>
              <a:rPr kumimoji="1" lang="zh-CN" altLang="en-US" sz="4000" b="1" dirty="0">
                <a:latin typeface="黑体" panose="02010609060101010101" pitchFamily="49" charset="-122"/>
                <a:ea typeface="黑体" panose="02010609060101010101" pitchFamily="49" charset="-122"/>
                <a:cs typeface="+mj-cs"/>
                <a:sym typeface="+mn-ea"/>
              </a:rPr>
              <a:t>“江山如此多娇，引无数英雄竞折腰”这句在词中有什么作用？</a:t>
            </a:r>
            <a:endParaRPr lang="zh-CN" altLang="en-US" sz="4000"/>
          </a:p>
        </p:txBody>
      </p:sp>
      <p:sp>
        <p:nvSpPr>
          <p:cNvPr id="3" name="文本框 2"/>
          <p:cNvSpPr txBox="1"/>
          <p:nvPr/>
        </p:nvSpPr>
        <p:spPr>
          <a:xfrm>
            <a:off x="-40640" y="1483995"/>
            <a:ext cx="9185275" cy="1322070"/>
          </a:xfrm>
          <a:prstGeom prst="rect">
            <a:avLst/>
          </a:prstGeom>
          <a:noFill/>
        </p:spPr>
        <p:txBody>
          <a:bodyPr wrap="square" rtlCol="0">
            <a:spAutoFit/>
          </a:bodyPr>
          <a:p>
            <a:pPr marL="457200" indent="-457200" defTabSz="1219200">
              <a:spcBef>
                <a:spcPts val="125"/>
              </a:spcBef>
              <a:buFontTx/>
              <a:buNone/>
              <a:defRPr/>
            </a:pPr>
            <a:r>
              <a:rPr kumimoji="1" lang="en-US" altLang="zh-CN" sz="4000" b="1" dirty="0">
                <a:solidFill>
                  <a:srgbClr val="FF0000"/>
                </a:solidFill>
                <a:latin typeface="楷体" panose="02010609060101010101" pitchFamily="49" charset="-122"/>
                <a:ea typeface="楷体" panose="02010609060101010101" pitchFamily="49" charset="-122"/>
                <a:sym typeface="+mn-ea"/>
              </a:rPr>
              <a:t> </a:t>
            </a:r>
            <a:r>
              <a:rPr kumimoji="1" lang="zh-CN" altLang="en-US" sz="4000" b="1" dirty="0">
                <a:solidFill>
                  <a:srgbClr val="FF0000"/>
                </a:solidFill>
                <a:latin typeface="楷体" panose="02010609060101010101" pitchFamily="49" charset="-122"/>
                <a:ea typeface="楷体" panose="02010609060101010101" pitchFamily="49" charset="-122"/>
                <a:sym typeface="+mn-ea"/>
              </a:rPr>
              <a:t>承上启下，这一过渡使全词浑然一体，成为有机的整体。</a:t>
            </a:r>
            <a:endParaRPr kumimoji="1" lang="zh-CN" altLang="en-US" sz="4000" b="1" dirty="0">
              <a:solidFill>
                <a:srgbClr val="FF0000"/>
              </a:solidFill>
              <a:latin typeface="楷体" panose="02010609060101010101" pitchFamily="49" charset="-122"/>
              <a:ea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9633" name="组合 3"/>
          <p:cNvGrpSpPr/>
          <p:nvPr/>
        </p:nvGrpSpPr>
        <p:grpSpPr bwMode="auto">
          <a:xfrm>
            <a:off x="3326765" y="163830"/>
            <a:ext cx="3041650" cy="708393"/>
            <a:chOff x="1477213" y="960162"/>
            <a:chExt cx="2459788" cy="638956"/>
          </a:xfrm>
        </p:grpSpPr>
        <p:pic>
          <p:nvPicPr>
            <p:cNvPr id="69634" name="图片 1"/>
            <p:cNvPicPr>
              <a:picLocks noChangeAspect="1" noChangeArrowheads="1"/>
            </p:cNvPicPr>
            <p:nvPr/>
          </p:nvPicPr>
          <p:blipFill>
            <a:blip r:embed="rId1" cstate="email">
              <a:clrChange>
                <a:clrFrom>
                  <a:srgbClr val="FFFEFD"/>
                </a:clrFrom>
                <a:clrTo>
                  <a:srgbClr val="FFFEFD">
                    <a:alpha val="0"/>
                  </a:srgbClr>
                </a:clrTo>
              </a:clrChange>
            </a:blip>
            <a:srcRect/>
            <a:stretch>
              <a:fillRect/>
            </a:stretch>
          </p:blipFill>
          <p:spPr bwMode="auto">
            <a:xfrm>
              <a:off x="1527259" y="991683"/>
              <a:ext cx="2409742" cy="607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5" name="文本框 2"/>
            <p:cNvSpPr txBox="1">
              <a:spLocks noChangeArrowheads="1"/>
            </p:cNvSpPr>
            <p:nvPr/>
          </p:nvSpPr>
          <p:spPr bwMode="auto">
            <a:xfrm>
              <a:off x="1477213" y="960162"/>
              <a:ext cx="2076874" cy="63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ctr"/>
              <a:r>
                <a:rPr lang="zh-CN" altLang="en-US" sz="4000" b="1" dirty="0">
                  <a:solidFill>
                    <a:srgbClr val="0070C0"/>
                  </a:solidFill>
                  <a:latin typeface="+mj-ea"/>
                  <a:ea typeface="+mj-ea"/>
                </a:rPr>
                <a:t>艺术特色</a:t>
              </a:r>
              <a:endParaRPr lang="zh-CN" altLang="en-US" sz="4000" b="1" dirty="0">
                <a:solidFill>
                  <a:srgbClr val="0070C0"/>
                </a:solidFill>
                <a:latin typeface="+mj-ea"/>
                <a:ea typeface="+mj-ea"/>
              </a:endParaRPr>
            </a:p>
          </p:txBody>
        </p:sp>
      </p:grpSp>
      <p:sp>
        <p:nvSpPr>
          <p:cNvPr id="6" name="Text Box 4"/>
          <p:cNvSpPr txBox="1">
            <a:spLocks noChangeArrowheads="1"/>
          </p:cNvSpPr>
          <p:nvPr/>
        </p:nvSpPr>
        <p:spPr bwMode="auto">
          <a:xfrm>
            <a:off x="459105" y="1102360"/>
            <a:ext cx="7781290" cy="706755"/>
          </a:xfrm>
          <a:prstGeom prst="rect">
            <a:avLst/>
          </a:prstGeom>
          <a:noFill/>
          <a:ln w="9525">
            <a:noFill/>
            <a:miter lim="800000"/>
          </a:ln>
          <a:effectLst/>
        </p:spPr>
        <p:txBody>
          <a:bodyPr wrap="square">
            <a:spAutoFit/>
          </a:bodyPr>
          <a:lstStyle/>
          <a:p>
            <a:pPr>
              <a:spcBef>
                <a:spcPct val="50000"/>
              </a:spcBef>
              <a:buFontTx/>
              <a:buNone/>
              <a:defRPr/>
            </a:pPr>
            <a:r>
              <a:rPr kumimoji="1" lang="zh-CN" altLang="en-US" sz="4000" b="1" dirty="0">
                <a:solidFill>
                  <a:srgbClr val="FF0000"/>
                </a:solidFill>
                <a:latin typeface="黑体" panose="02010609060101010101" pitchFamily="49" charset="-122"/>
                <a:ea typeface="黑体" panose="02010609060101010101" pitchFamily="49" charset="-122"/>
              </a:rPr>
              <a:t>（一）写景、抒情、议论相结合。</a:t>
            </a:r>
            <a:endParaRPr kumimoji="1" lang="zh-CN" altLang="en-US" sz="4000" b="1" dirty="0">
              <a:solidFill>
                <a:srgbClr val="FF0000"/>
              </a:solidFill>
              <a:latin typeface="黑体" panose="02010609060101010101" pitchFamily="49" charset="-122"/>
              <a:ea typeface="黑体" panose="02010609060101010101" pitchFamily="49" charset="-122"/>
            </a:endParaRPr>
          </a:p>
        </p:txBody>
      </p:sp>
      <p:sp>
        <p:nvSpPr>
          <p:cNvPr id="8" name="Text Box 5"/>
          <p:cNvSpPr txBox="1">
            <a:spLocks noChangeArrowheads="1"/>
          </p:cNvSpPr>
          <p:nvPr/>
        </p:nvSpPr>
        <p:spPr bwMode="auto">
          <a:xfrm>
            <a:off x="97790" y="1730375"/>
            <a:ext cx="8888095" cy="3169285"/>
          </a:xfrm>
          <a:prstGeom prst="rect">
            <a:avLst/>
          </a:prstGeom>
          <a:noFill/>
          <a:ln w="9525">
            <a:noFill/>
            <a:miter lim="800000"/>
          </a:ln>
          <a:effectLst/>
        </p:spPr>
        <p:txBody>
          <a:bodyPr wrap="square">
            <a:spAutoFit/>
          </a:bodyPr>
          <a:lstStyle/>
          <a:p>
            <a:pPr>
              <a:spcBef>
                <a:spcPct val="50000"/>
              </a:spcBef>
              <a:buFontTx/>
              <a:buNone/>
              <a:defRPr/>
            </a:pPr>
            <a:r>
              <a:rPr kumimoji="1" lang="zh-CN" altLang="en-US" sz="2600" b="1" dirty="0">
                <a:solidFill>
                  <a:srgbClr val="FF0000"/>
                </a:solidFill>
                <a:latin typeface="+mn-ea"/>
                <a:ea typeface="+mn-ea"/>
              </a:rPr>
              <a:t>       </a:t>
            </a:r>
            <a:r>
              <a:rPr kumimoji="1" lang="zh-CN" altLang="en-US" sz="4000" b="1" dirty="0">
                <a:solidFill>
                  <a:srgbClr val="2521DD"/>
                </a:solidFill>
                <a:latin typeface="新宋体" panose="02010609030101010101" charset="-122"/>
                <a:ea typeface="新宋体" panose="02010609030101010101" charset="-122"/>
              </a:rPr>
              <a:t>本篇虽题为咏雪，实际上它却不仅仅是一幅美丽的风景画，而是一首雄壮的抒情诗，上阕，即景生情；下阕抒情，寓情于议。作者将写景、抒情、议论熔为一炉。</a:t>
            </a:r>
            <a:endParaRPr kumimoji="1" lang="zh-CN" altLang="en-US" sz="4000" b="1" dirty="0">
              <a:solidFill>
                <a:srgbClr val="2521DD"/>
              </a:solidFill>
              <a:latin typeface="新宋体" panose="02010609030101010101" charset="-122"/>
              <a:ea typeface="新宋体" panose="02010609030101010101" charset="-122"/>
            </a:endParaRPr>
          </a:p>
        </p:txBody>
      </p:sp>
      <p:sp>
        <p:nvSpPr>
          <p:cNvPr id="9" name="Text Box 4"/>
          <p:cNvSpPr txBox="1">
            <a:spLocks noChangeArrowheads="1"/>
          </p:cNvSpPr>
          <p:nvPr/>
        </p:nvSpPr>
        <p:spPr bwMode="auto">
          <a:xfrm>
            <a:off x="114300" y="5022850"/>
            <a:ext cx="8590280" cy="706755"/>
          </a:xfrm>
          <a:prstGeom prst="rect">
            <a:avLst/>
          </a:prstGeom>
          <a:noFill/>
          <a:ln w="9525">
            <a:noFill/>
            <a:miter lim="800000"/>
          </a:ln>
          <a:effectLst/>
        </p:spPr>
        <p:txBody>
          <a:bodyPr wrap="square">
            <a:spAutoFit/>
          </a:bodyPr>
          <a:lstStyle/>
          <a:p>
            <a:pPr>
              <a:spcBef>
                <a:spcPct val="50000"/>
              </a:spcBef>
              <a:buFontTx/>
              <a:buNone/>
              <a:defRPr/>
            </a:pPr>
            <a:r>
              <a:rPr kumimoji="1" lang="zh-CN" altLang="en-US" sz="4000" b="1" dirty="0">
                <a:solidFill>
                  <a:srgbClr val="FF0000"/>
                </a:solidFill>
                <a:latin typeface="黑体" panose="02010609060101010101" pitchFamily="49" charset="-122"/>
                <a:ea typeface="黑体" panose="02010609060101010101" pitchFamily="49" charset="-122"/>
              </a:rPr>
              <a:t>（二）动静相衬，虚实相生。</a:t>
            </a:r>
            <a:endParaRPr kumimoji="1" lang="zh-CN" altLang="en-US" sz="40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dissolve">
                                      <p:cBhvr>
                                        <p:cTn id="1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27305" y="1783715"/>
            <a:ext cx="9006840" cy="1322070"/>
          </a:xfrm>
          <a:prstGeom prst="rect">
            <a:avLst/>
          </a:prstGeom>
          <a:noFill/>
        </p:spPr>
        <p:txBody>
          <a:bodyPr wrap="square" rtlCol="0">
            <a:spAutoFit/>
          </a:bodyPr>
          <a:p>
            <a:pPr>
              <a:spcBef>
                <a:spcPct val="50000"/>
              </a:spcBef>
              <a:buFontTx/>
              <a:buNone/>
              <a:defRPr/>
            </a:pPr>
            <a:r>
              <a:rPr kumimoji="1" lang="zh-CN" altLang="en-US" sz="4000" b="1" dirty="0">
                <a:solidFill>
                  <a:srgbClr val="FF0000"/>
                </a:solidFill>
                <a:latin typeface="黑体" panose="02010609060101010101" pitchFamily="49" charset="-122"/>
                <a:ea typeface="黑体" panose="02010609060101010101" pitchFamily="49" charset="-122"/>
                <a:sym typeface="+mn-ea"/>
              </a:rPr>
              <a:t>（四）运用比喻、拟人、对偶等修辞手法。</a:t>
            </a:r>
            <a:endParaRPr kumimoji="1" lang="zh-CN" altLang="en-US" sz="4000" b="1" dirty="0">
              <a:solidFill>
                <a:srgbClr val="FF0000"/>
              </a:solidFill>
              <a:latin typeface="黑体" panose="02010609060101010101" pitchFamily="49" charset="-122"/>
              <a:ea typeface="黑体" panose="02010609060101010101" pitchFamily="49" charset="-122"/>
              <a:sym typeface="+mn-ea"/>
            </a:endParaRPr>
          </a:p>
        </p:txBody>
      </p:sp>
      <p:sp>
        <p:nvSpPr>
          <p:cNvPr id="3" name="文本框 2"/>
          <p:cNvSpPr txBox="1"/>
          <p:nvPr/>
        </p:nvSpPr>
        <p:spPr>
          <a:xfrm>
            <a:off x="67945" y="415290"/>
            <a:ext cx="8811260" cy="706755"/>
          </a:xfrm>
          <a:prstGeom prst="rect">
            <a:avLst/>
          </a:prstGeom>
          <a:noFill/>
        </p:spPr>
        <p:txBody>
          <a:bodyPr wrap="square" rtlCol="0">
            <a:spAutoFit/>
          </a:bodyPr>
          <a:p>
            <a:r>
              <a:rPr kumimoji="1" lang="zh-CN" altLang="en-US" sz="4000" b="1" dirty="0">
                <a:solidFill>
                  <a:srgbClr val="FF0000"/>
                </a:solidFill>
                <a:latin typeface="黑体" panose="02010609060101010101" pitchFamily="49" charset="-122"/>
                <a:ea typeface="黑体" panose="02010609060101010101" pitchFamily="49" charset="-122"/>
                <a:sym typeface="+mn-ea"/>
              </a:rPr>
              <a:t>（三）用词准确、精练，形象鲜明。</a:t>
            </a:r>
            <a:endParaRPr kumimoji="1" lang="zh-CN" altLang="en-US" sz="4000" b="1" dirty="0">
              <a:solidFill>
                <a:srgbClr val="FF0000"/>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3"/>
          <p:cNvSpPr>
            <a:spLocks noGrp="1" noChangeArrowheads="1"/>
          </p:cNvSpPr>
          <p:nvPr>
            <p:ph type="title"/>
          </p:nvPr>
        </p:nvSpPr>
        <p:spPr>
          <a:xfrm>
            <a:off x="664845" y="96520"/>
            <a:ext cx="2894013" cy="901700"/>
          </a:xfrm>
        </p:spPr>
        <p:txBody>
          <a:bodyPr/>
          <a:lstStyle/>
          <a:p>
            <a:r>
              <a:rPr lang="zh-CN" altLang="en-US" b="1" dirty="0" smtClean="0">
                <a:solidFill>
                  <a:srgbClr val="FF0000"/>
                </a:solidFill>
                <a:latin typeface="微软雅黑" panose="020B0503020204020204" pitchFamily="34" charset="-122"/>
                <a:ea typeface="微软雅黑" panose="020B0503020204020204" pitchFamily="34" charset="-122"/>
              </a:rPr>
              <a:t>作者简介</a:t>
            </a:r>
            <a:endParaRPr lang="zh-CN" altLang="en-US" b="1" dirty="0" smtClean="0">
              <a:solidFill>
                <a:srgbClr val="FF0000"/>
              </a:solidFill>
              <a:latin typeface="微软雅黑" panose="020B0503020204020204" pitchFamily="34" charset="-122"/>
              <a:ea typeface="微软雅黑" panose="020B0503020204020204" pitchFamily="34" charset="-122"/>
            </a:endParaRPr>
          </a:p>
        </p:txBody>
      </p:sp>
      <p:sp>
        <p:nvSpPr>
          <p:cNvPr id="203780" name="Rectangle 4"/>
          <p:cNvSpPr>
            <a:spLocks noGrp="1" noChangeArrowheads="1"/>
          </p:cNvSpPr>
          <p:nvPr>
            <p:ph idx="1"/>
          </p:nvPr>
        </p:nvSpPr>
        <p:spPr>
          <a:xfrm>
            <a:off x="3616325" y="45720"/>
            <a:ext cx="5547360" cy="7008495"/>
          </a:xfrm>
        </p:spPr>
        <p:txBody>
          <a:bodyPr rtlCol="0">
            <a:normAutofit fontScale="70000"/>
          </a:bodyPr>
          <a:lstStyle/>
          <a:p>
            <a:pPr fontAlgn="auto">
              <a:lnSpc>
                <a:spcPct val="150000"/>
              </a:lnSpc>
              <a:spcAft>
                <a:spcPts val="0"/>
              </a:spcAft>
              <a:buFontTx/>
              <a:buNone/>
              <a:defRPr/>
            </a:pPr>
            <a:r>
              <a:rPr lang="en-US" altLang="zh-CN" sz="3000" dirty="0">
                <a:solidFill>
                  <a:srgbClr val="FF0000"/>
                </a:solidFill>
              </a:rPr>
              <a:t>       </a:t>
            </a:r>
            <a:r>
              <a:rPr lang="zh-CN" altLang="en-US" sz="4000" b="1" dirty="0" smtClean="0">
                <a:solidFill>
                  <a:schemeClr val="tx1">
                    <a:lumMod val="95000"/>
                    <a:lumOff val="5000"/>
                  </a:schemeClr>
                </a:solidFill>
              </a:rPr>
              <a:t>毛</a:t>
            </a:r>
            <a:r>
              <a:rPr lang="zh-CN" altLang="en-US" sz="4000" b="1" dirty="0">
                <a:solidFill>
                  <a:schemeClr val="tx1">
                    <a:lumMod val="95000"/>
                    <a:lumOff val="5000"/>
                  </a:schemeClr>
                </a:solidFill>
              </a:rPr>
              <a:t>泽东， 字润之，湖南湘潭人。</a:t>
            </a:r>
            <a:r>
              <a:rPr lang="zh-CN" altLang="en-US" sz="4000" b="1" dirty="0">
                <a:solidFill>
                  <a:srgbClr val="CC3300"/>
                </a:solidFill>
              </a:rPr>
              <a:t>伟大的无产阶级革命家、军事家、思想家，</a:t>
            </a:r>
            <a:r>
              <a:rPr lang="zh-CN" altLang="en-US" sz="4000" b="1" dirty="0">
                <a:solidFill>
                  <a:schemeClr val="tx1">
                    <a:lumMod val="95000"/>
                    <a:lumOff val="5000"/>
                  </a:schemeClr>
                </a:solidFill>
              </a:rPr>
              <a:t>中华人民共和国第一任国家主席，中国共产党第一代领导集体的核心。</a:t>
            </a:r>
            <a:endParaRPr lang="zh-CN" altLang="en-US" sz="4000" b="1" dirty="0">
              <a:solidFill>
                <a:schemeClr val="tx1">
                  <a:lumMod val="95000"/>
                  <a:lumOff val="5000"/>
                </a:schemeClr>
              </a:solidFill>
            </a:endParaRPr>
          </a:p>
          <a:p>
            <a:pPr fontAlgn="auto">
              <a:lnSpc>
                <a:spcPct val="150000"/>
              </a:lnSpc>
              <a:spcAft>
                <a:spcPts val="0"/>
              </a:spcAft>
              <a:buFontTx/>
              <a:buNone/>
              <a:defRPr/>
            </a:pPr>
            <a:r>
              <a:rPr lang="zh-CN" altLang="en-US" sz="3000" b="1" dirty="0">
                <a:solidFill>
                  <a:schemeClr val="tx1">
                    <a:lumMod val="95000"/>
                    <a:lumOff val="5000"/>
                  </a:schemeClr>
                </a:solidFill>
              </a:rPr>
              <a:t>       </a:t>
            </a:r>
            <a:r>
              <a:rPr lang="zh-CN" altLang="en-US" sz="4000" b="1" dirty="0">
                <a:solidFill>
                  <a:schemeClr val="tx1">
                    <a:lumMod val="95000"/>
                    <a:lumOff val="5000"/>
                  </a:schemeClr>
                </a:solidFill>
                <a:latin typeface="黑体" panose="02010609060101010101" pitchFamily="49" charset="-122"/>
                <a:ea typeface="黑体" panose="02010609060101010101" pitchFamily="49" charset="-122"/>
                <a:cs typeface="黑体" panose="02010609060101010101" pitchFamily="49" charset="-122"/>
              </a:rPr>
              <a:t>他的诗词创作，艺术性很高，充满革命豪情，享誉海内外，一个外国朋友曾说：“一个诗人赢得了一个新中国。”</a:t>
            </a:r>
            <a:endParaRPr lang="zh-CN" altLang="en-US" sz="4000" b="1" dirty="0">
              <a:solidFill>
                <a:schemeClr val="tx1">
                  <a:lumMod val="95000"/>
                  <a:lumOff val="5000"/>
                </a:schemeClr>
              </a:solidFill>
              <a:latin typeface="黑体" panose="02010609060101010101" pitchFamily="49" charset="-122"/>
              <a:ea typeface="黑体" panose="02010609060101010101" pitchFamily="49" charset="-122"/>
              <a:cs typeface="黑体" panose="02010609060101010101" pitchFamily="49" charset="-122"/>
            </a:endParaRPr>
          </a:p>
          <a:p>
            <a:pPr fontAlgn="auto">
              <a:lnSpc>
                <a:spcPct val="150000"/>
              </a:lnSpc>
              <a:spcAft>
                <a:spcPts val="0"/>
              </a:spcAft>
              <a:buFontTx/>
              <a:buNone/>
              <a:defRPr/>
            </a:pPr>
            <a:r>
              <a:rPr lang="zh-CN" altLang="en-US" sz="4000" b="1" dirty="0">
                <a:solidFill>
                  <a:srgbClr val="000099"/>
                </a:solidFill>
                <a:latin typeface="黑体" panose="02010609060101010101" pitchFamily="49" charset="-122"/>
                <a:ea typeface="黑体" panose="02010609060101010101" pitchFamily="49" charset="-122"/>
                <a:cs typeface="黑体" panose="02010609060101010101" pitchFamily="49" charset="-122"/>
              </a:rPr>
              <a:t>    </a:t>
            </a:r>
            <a:r>
              <a:rPr lang="zh-CN" altLang="en-US" sz="4000" b="1" dirty="0">
                <a:solidFill>
                  <a:schemeClr val="tx1">
                    <a:lumMod val="95000"/>
                    <a:lumOff val="5000"/>
                  </a:schemeClr>
                </a:solidFill>
                <a:latin typeface="黑体" panose="02010609060101010101" pitchFamily="49" charset="-122"/>
                <a:ea typeface="黑体" panose="02010609060101010101" pitchFamily="49" charset="-122"/>
                <a:cs typeface="黑体" panose="02010609060101010101" pitchFamily="49" charset="-122"/>
              </a:rPr>
              <a:t>本文选自</a:t>
            </a:r>
            <a:r>
              <a:rPr lang="en-US" altLang="zh-CN" sz="4000" b="1" dirty="0">
                <a:solidFill>
                  <a:schemeClr val="tx1">
                    <a:lumMod val="95000"/>
                    <a:lumOff val="5000"/>
                  </a:schemeClr>
                </a:solidFill>
                <a:latin typeface="黑体" panose="02010609060101010101" pitchFamily="49" charset="-122"/>
                <a:ea typeface="黑体" panose="02010609060101010101" pitchFamily="49" charset="-122"/>
                <a:cs typeface="黑体" panose="02010609060101010101" pitchFamily="49" charset="-122"/>
              </a:rPr>
              <a:t>《</a:t>
            </a:r>
            <a:r>
              <a:rPr lang="zh-CN" altLang="en-US" sz="4000" b="1" dirty="0">
                <a:solidFill>
                  <a:srgbClr val="CC3300"/>
                </a:solidFill>
                <a:latin typeface="黑体" panose="02010609060101010101" pitchFamily="49" charset="-122"/>
                <a:ea typeface="黑体" panose="02010609060101010101" pitchFamily="49" charset="-122"/>
                <a:cs typeface="黑体" panose="02010609060101010101" pitchFamily="49" charset="-122"/>
              </a:rPr>
              <a:t>毛泽东诗词集</a:t>
            </a:r>
            <a:r>
              <a:rPr lang="en-US" altLang="zh-CN" sz="4000" b="1" dirty="0" smtClean="0">
                <a:solidFill>
                  <a:schemeClr val="tx1">
                    <a:lumMod val="95000"/>
                    <a:lumOff val="5000"/>
                  </a:schemeClr>
                </a:solidFill>
                <a:latin typeface="黑体" panose="02010609060101010101" pitchFamily="49" charset="-122"/>
                <a:ea typeface="黑体" panose="02010609060101010101" pitchFamily="49" charset="-122"/>
                <a:cs typeface="黑体" panose="02010609060101010101" pitchFamily="49" charset="-122"/>
              </a:rPr>
              <a:t>》</a:t>
            </a:r>
            <a:r>
              <a:rPr lang="zh-CN" altLang="en-US" sz="4000" b="1" dirty="0" smtClean="0">
                <a:solidFill>
                  <a:schemeClr val="tx1">
                    <a:lumMod val="95000"/>
                    <a:lumOff val="5000"/>
                  </a:schemeClr>
                </a:solidFill>
                <a:latin typeface="黑体" panose="02010609060101010101" pitchFamily="49" charset="-122"/>
                <a:ea typeface="黑体" panose="02010609060101010101" pitchFamily="49" charset="-122"/>
                <a:cs typeface="黑体" panose="02010609060101010101" pitchFamily="49" charset="-122"/>
              </a:rPr>
              <a:t>。</a:t>
            </a:r>
            <a:endParaRPr lang="zh-CN" altLang="en-US" sz="4000" b="1" dirty="0" smtClean="0">
              <a:solidFill>
                <a:schemeClr val="tx1">
                  <a:lumMod val="95000"/>
                  <a:lumOff val="5000"/>
                </a:schemeClr>
              </a:solidFill>
              <a:latin typeface="黑体" panose="02010609060101010101" pitchFamily="49" charset="-122"/>
              <a:ea typeface="黑体" panose="02010609060101010101" pitchFamily="49" charset="-122"/>
              <a:cs typeface="黑体" panose="02010609060101010101" pitchFamily="49" charset="-122"/>
            </a:endParaRPr>
          </a:p>
        </p:txBody>
      </p:sp>
      <p:pic>
        <p:nvPicPr>
          <p:cNvPr id="9219" name="Picture 6"/>
          <p:cNvPicPr>
            <a:picLocks noChangeAspect="1" noChangeArrowheads="1"/>
          </p:cNvPicPr>
          <p:nvPr/>
        </p:nvPicPr>
        <p:blipFill>
          <a:blip r:embed="rId1"/>
          <a:srcRect/>
          <a:stretch>
            <a:fillRect/>
          </a:stretch>
        </p:blipFill>
        <p:spPr bwMode="auto">
          <a:xfrm>
            <a:off x="106611" y="1076325"/>
            <a:ext cx="3674438" cy="53975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3780">
                                            <p:txEl>
                                              <p:pRg st="0" end="0"/>
                                            </p:txEl>
                                          </p:spTgt>
                                        </p:tgtEl>
                                        <p:attrNameLst>
                                          <p:attrName>style.visibility</p:attrName>
                                        </p:attrNameLst>
                                      </p:cBhvr>
                                      <p:to>
                                        <p:strVal val="visible"/>
                                      </p:to>
                                    </p:set>
                                    <p:animEffect transition="in" filter="blinds(horizontal)">
                                      <p:cBhvr>
                                        <p:cTn id="7" dur="500"/>
                                        <p:tgtEl>
                                          <p:spTgt spid="20378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3780">
                                            <p:txEl>
                                              <p:pRg st="1" end="1"/>
                                            </p:txEl>
                                          </p:spTgt>
                                        </p:tgtEl>
                                        <p:attrNameLst>
                                          <p:attrName>style.visibility</p:attrName>
                                        </p:attrNameLst>
                                      </p:cBhvr>
                                      <p:to>
                                        <p:strVal val="visible"/>
                                      </p:to>
                                    </p:set>
                                    <p:animEffect transition="in" filter="blinds(horizontal)">
                                      <p:cBhvr>
                                        <p:cTn id="12" dur="500"/>
                                        <p:tgtEl>
                                          <p:spTgt spid="20378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3780">
                                            <p:txEl>
                                              <p:pRg st="2" end="2"/>
                                            </p:txEl>
                                          </p:spTgt>
                                        </p:tgtEl>
                                        <p:attrNameLst>
                                          <p:attrName>style.visibility</p:attrName>
                                        </p:attrNameLst>
                                      </p:cBhvr>
                                      <p:to>
                                        <p:strVal val="visible"/>
                                      </p:to>
                                    </p:set>
                                    <p:animEffect transition="in" filter="blinds(horizontal)">
                                      <p:cBhvr>
                                        <p:cTn id="17" dur="500"/>
                                        <p:tgtEl>
                                          <p:spTgt spid="20378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80"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0657" name="组合 3"/>
          <p:cNvGrpSpPr/>
          <p:nvPr/>
        </p:nvGrpSpPr>
        <p:grpSpPr bwMode="auto">
          <a:xfrm>
            <a:off x="2736850" y="157589"/>
            <a:ext cx="3517900" cy="738043"/>
            <a:chOff x="1445444" y="991683"/>
            <a:chExt cx="2491557" cy="607435"/>
          </a:xfrm>
        </p:grpSpPr>
        <p:pic>
          <p:nvPicPr>
            <p:cNvPr id="70658" name="图片 1"/>
            <p:cNvPicPr>
              <a:picLocks noChangeAspect="1" noChangeArrowheads="1"/>
            </p:cNvPicPr>
            <p:nvPr/>
          </p:nvPicPr>
          <p:blipFill>
            <a:blip r:embed="rId1" cstate="email">
              <a:clrChange>
                <a:clrFrom>
                  <a:srgbClr val="FFFEFD"/>
                </a:clrFrom>
                <a:clrTo>
                  <a:srgbClr val="FFFEFD">
                    <a:alpha val="0"/>
                  </a:srgbClr>
                </a:clrTo>
              </a:clrChange>
            </a:blip>
            <a:srcRect/>
            <a:stretch>
              <a:fillRect/>
            </a:stretch>
          </p:blipFill>
          <p:spPr bwMode="auto">
            <a:xfrm>
              <a:off x="1527259" y="991683"/>
              <a:ext cx="2409742" cy="607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59" name="文本框 2"/>
            <p:cNvSpPr txBox="1">
              <a:spLocks noChangeArrowheads="1"/>
            </p:cNvSpPr>
            <p:nvPr/>
          </p:nvSpPr>
          <p:spPr bwMode="auto">
            <a:xfrm>
              <a:off x="1445444" y="1013021"/>
              <a:ext cx="2076874" cy="58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ctr"/>
              <a:r>
                <a:rPr lang="zh-CN" altLang="en-US" sz="4000" b="1" dirty="0">
                  <a:solidFill>
                    <a:srgbClr val="0070C0"/>
                  </a:solidFill>
                  <a:latin typeface="+mj-ea"/>
                  <a:ea typeface="+mj-ea"/>
                </a:rPr>
                <a:t>课堂小结</a:t>
              </a:r>
              <a:endParaRPr lang="zh-CN" altLang="en-US" sz="4000" b="1" dirty="0">
                <a:solidFill>
                  <a:srgbClr val="0070C0"/>
                </a:solidFill>
                <a:latin typeface="+mj-ea"/>
                <a:ea typeface="+mj-ea"/>
              </a:endParaRPr>
            </a:p>
          </p:txBody>
        </p:sp>
      </p:grpSp>
      <p:sp>
        <p:nvSpPr>
          <p:cNvPr id="2" name="文本框 1"/>
          <p:cNvSpPr txBox="1">
            <a:spLocks noChangeArrowheads="1"/>
          </p:cNvSpPr>
          <p:nvPr/>
        </p:nvSpPr>
        <p:spPr bwMode="auto">
          <a:xfrm>
            <a:off x="93980" y="1106170"/>
            <a:ext cx="8970645" cy="5300345"/>
          </a:xfrm>
          <a:prstGeom prst="rect">
            <a:avLst/>
          </a:prstGeom>
          <a:noFill/>
          <a:ln w="9525">
            <a:noFill/>
            <a:miter lim="800000"/>
          </a:ln>
        </p:spPr>
        <p:txBody>
          <a:bodyPr wrap="square" lIns="68580" tIns="34290" rIns="68580" bIns="34290">
            <a:spAutoFit/>
          </a:bodyPr>
          <a:lstStyle/>
          <a:p>
            <a:pPr>
              <a:lnSpc>
                <a:spcPct val="170000"/>
              </a:lnSpc>
              <a:spcBef>
                <a:spcPts val="1800"/>
              </a:spcBef>
              <a:buFont typeface="Times New Roman" panose="02020603050405020304" pitchFamily="18" charset="0"/>
              <a:buNone/>
              <a:defRPr/>
            </a:pPr>
            <a:r>
              <a:rPr kumimoji="1" lang="en-US" altLang="zh-CN" sz="2700" b="1" dirty="0">
                <a:latin typeface="+mn-ea"/>
                <a:ea typeface="+mn-ea"/>
              </a:rPr>
              <a:t>	 </a:t>
            </a:r>
            <a:r>
              <a:rPr kumimoji="1" lang="en-US" altLang="zh-CN" sz="4000" b="1" dirty="0">
                <a:solidFill>
                  <a:schemeClr val="tx1"/>
                </a:solidFill>
                <a:latin typeface="黑体" panose="02010609060101010101" pitchFamily="49" charset="-122"/>
                <a:ea typeface="黑体" panose="02010609060101010101" pitchFamily="49" charset="-122"/>
                <a:cs typeface="黑体" panose="02010609060101010101" pitchFamily="49" charset="-122"/>
              </a:rPr>
              <a:t>《</a:t>
            </a:r>
            <a:r>
              <a:rPr kumimoji="1" lang="zh-CN" altLang="en-US" sz="4000" b="1" dirty="0">
                <a:solidFill>
                  <a:schemeClr val="tx1"/>
                </a:solidFill>
                <a:latin typeface="黑体" panose="02010609060101010101" pitchFamily="49" charset="-122"/>
                <a:ea typeface="黑体" panose="02010609060101010101" pitchFamily="49" charset="-122"/>
                <a:cs typeface="黑体" panose="02010609060101010101" pitchFamily="49" charset="-122"/>
              </a:rPr>
              <a:t>沁园春</a:t>
            </a:r>
            <a:r>
              <a:rPr kumimoji="1" lang="en-US" altLang="zh-CN" sz="4000" b="1" dirty="0">
                <a:solidFill>
                  <a:schemeClr val="tx1"/>
                </a:solidFill>
                <a:latin typeface="黑体" panose="02010609060101010101" pitchFamily="49" charset="-122"/>
                <a:ea typeface="黑体" panose="02010609060101010101" pitchFamily="49" charset="-122"/>
                <a:cs typeface="黑体" panose="02010609060101010101" pitchFamily="49" charset="-122"/>
              </a:rPr>
              <a:t>·</a:t>
            </a:r>
            <a:r>
              <a:rPr kumimoji="1" lang="zh-CN" altLang="en-US" sz="4000" b="1" dirty="0">
                <a:solidFill>
                  <a:schemeClr val="tx1"/>
                </a:solidFill>
                <a:latin typeface="黑体" panose="02010609060101010101" pitchFamily="49" charset="-122"/>
                <a:ea typeface="黑体" panose="02010609060101010101" pitchFamily="49" charset="-122"/>
                <a:cs typeface="黑体" panose="02010609060101010101" pitchFamily="49" charset="-122"/>
              </a:rPr>
              <a:t>雪</a:t>
            </a:r>
            <a:r>
              <a:rPr kumimoji="1" lang="en-US" altLang="zh-CN" sz="4000" b="1" dirty="0">
                <a:solidFill>
                  <a:schemeClr val="tx1"/>
                </a:solidFill>
                <a:latin typeface="黑体" panose="02010609060101010101" pitchFamily="49" charset="-122"/>
                <a:ea typeface="黑体" panose="02010609060101010101" pitchFamily="49" charset="-122"/>
                <a:cs typeface="黑体" panose="02010609060101010101" pitchFamily="49" charset="-122"/>
              </a:rPr>
              <a:t>》</a:t>
            </a:r>
            <a:r>
              <a:rPr kumimoji="1" lang="zh-CN" altLang="en-US" sz="4000" b="1" dirty="0">
                <a:solidFill>
                  <a:schemeClr val="tx1"/>
                </a:solidFill>
                <a:latin typeface="黑体" panose="02010609060101010101" pitchFamily="49" charset="-122"/>
                <a:ea typeface="黑体" panose="02010609060101010101" pitchFamily="49" charset="-122"/>
                <a:cs typeface="黑体" panose="02010609060101010101" pitchFamily="49" charset="-122"/>
              </a:rPr>
              <a:t>是毛泽东主席的名篇，分上下两</a:t>
            </a:r>
            <a:r>
              <a:rPr lang="zh-CN" altLang="en-US" sz="40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阕</a:t>
            </a:r>
            <a:r>
              <a:rPr kumimoji="1" lang="zh-CN" altLang="en-US" sz="4000" b="1" dirty="0">
                <a:solidFill>
                  <a:schemeClr val="tx1"/>
                </a:solidFill>
                <a:latin typeface="黑体" panose="02010609060101010101" pitchFamily="49" charset="-122"/>
                <a:ea typeface="黑体" panose="02010609060101010101" pitchFamily="49" charset="-122"/>
                <a:cs typeface="黑体" panose="02010609060101010101" pitchFamily="49" charset="-122"/>
              </a:rPr>
              <a:t>。上</a:t>
            </a:r>
            <a:r>
              <a:rPr lang="zh-CN" altLang="en-US" sz="4000" b="1" dirty="0">
                <a:latin typeface="黑体" panose="02010609060101010101" pitchFamily="49" charset="-122"/>
                <a:ea typeface="黑体" panose="02010609060101010101" pitchFamily="49" charset="-122"/>
                <a:cs typeface="黑体" panose="02010609060101010101" pitchFamily="49" charset="-122"/>
                <a:sym typeface="+mn-ea"/>
              </a:rPr>
              <a:t>阕</a:t>
            </a:r>
            <a:r>
              <a:rPr kumimoji="1" lang="zh-CN" altLang="en-US" sz="4000" b="1" dirty="0">
                <a:solidFill>
                  <a:schemeClr val="tx1"/>
                </a:solidFill>
                <a:latin typeface="黑体" panose="02010609060101010101" pitchFamily="49" charset="-122"/>
                <a:ea typeface="黑体" panose="02010609060101010101" pitchFamily="49" charset="-122"/>
                <a:cs typeface="黑体" panose="02010609060101010101" pitchFamily="49" charset="-122"/>
              </a:rPr>
              <a:t>描写北国雪景，展现祖国山河的壮丽；下</a:t>
            </a:r>
            <a:r>
              <a:rPr lang="zh-CN" altLang="en-US" sz="4000" b="1" dirty="0">
                <a:latin typeface="黑体" panose="02010609060101010101" pitchFamily="49" charset="-122"/>
                <a:ea typeface="黑体" panose="02010609060101010101" pitchFamily="49" charset="-122"/>
                <a:cs typeface="黑体" panose="02010609060101010101" pitchFamily="49" charset="-122"/>
                <a:sym typeface="+mn-ea"/>
              </a:rPr>
              <a:t>阕</a:t>
            </a:r>
            <a:r>
              <a:rPr kumimoji="1" lang="zh-CN" altLang="en-US" sz="4000" b="1" dirty="0">
                <a:solidFill>
                  <a:schemeClr val="tx1"/>
                </a:solidFill>
                <a:latin typeface="黑体" panose="02010609060101010101" pitchFamily="49" charset="-122"/>
                <a:ea typeface="黑体" panose="02010609060101010101" pitchFamily="49" charset="-122"/>
                <a:cs typeface="黑体" panose="02010609060101010101" pitchFamily="49" charset="-122"/>
              </a:rPr>
              <a:t>由祖国山河的壮丽而感叹，并引出英雄人物，纵论历代英雄人物，抒发诗人伟大的抱负</a:t>
            </a:r>
            <a:r>
              <a:rPr kumimoji="1" lang="zh-CN" altLang="en-US" sz="4000" b="1" dirty="0" smtClean="0">
                <a:solidFill>
                  <a:schemeClr val="tx1"/>
                </a:solidFill>
                <a:latin typeface="黑体" panose="02010609060101010101" pitchFamily="49" charset="-122"/>
                <a:ea typeface="黑体" panose="02010609060101010101" pitchFamily="49" charset="-122"/>
                <a:cs typeface="黑体" panose="02010609060101010101" pitchFamily="49" charset="-122"/>
              </a:rPr>
              <a:t>。</a:t>
            </a:r>
            <a:r>
              <a:rPr kumimoji="1" lang="zh-CN" altLang="en-US" sz="4000" b="1" dirty="0" smtClean="0">
                <a:latin typeface="+mn-ea"/>
                <a:ea typeface="+mn-ea"/>
              </a:rPr>
              <a:t> </a:t>
            </a:r>
            <a:endParaRPr kumimoji="1" lang="en-US" altLang="zh-CN" sz="4000" b="1" dirty="0">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385" name="组合 3"/>
          <p:cNvGrpSpPr/>
          <p:nvPr/>
        </p:nvGrpSpPr>
        <p:grpSpPr bwMode="auto">
          <a:xfrm>
            <a:off x="349250" y="411163"/>
            <a:ext cx="2062163" cy="544512"/>
            <a:chOff x="1438698" y="982657"/>
            <a:chExt cx="2498303" cy="616461"/>
          </a:xfrm>
        </p:grpSpPr>
        <p:pic>
          <p:nvPicPr>
            <p:cNvPr id="16386" name="图片 1"/>
            <p:cNvPicPr>
              <a:picLocks noChangeAspect="1" noChangeArrowheads="1"/>
            </p:cNvPicPr>
            <p:nvPr/>
          </p:nvPicPr>
          <p:blipFill>
            <a:blip r:embed="rId1" cstate="email">
              <a:clrChange>
                <a:clrFrom>
                  <a:srgbClr val="FFFEFD"/>
                </a:clrFrom>
                <a:clrTo>
                  <a:srgbClr val="FFFEFD">
                    <a:alpha val="0"/>
                  </a:srgbClr>
                </a:clrTo>
              </a:clrChange>
            </a:blip>
            <a:srcRect/>
            <a:stretch>
              <a:fillRect/>
            </a:stretch>
          </p:blipFill>
          <p:spPr bwMode="auto">
            <a:xfrm>
              <a:off x="1527259" y="991683"/>
              <a:ext cx="2409742" cy="607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文本框 2"/>
            <p:cNvSpPr txBox="1">
              <a:spLocks noChangeArrowheads="1"/>
            </p:cNvSpPr>
            <p:nvPr/>
          </p:nvSpPr>
          <p:spPr bwMode="auto">
            <a:xfrm>
              <a:off x="1438698" y="982657"/>
              <a:ext cx="2076874" cy="59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ctr"/>
              <a:r>
                <a:rPr lang="zh-CN" altLang="en-US" sz="2800" b="1" dirty="0">
                  <a:solidFill>
                    <a:srgbClr val="0070C0"/>
                  </a:solidFill>
                  <a:latin typeface="黑体" panose="02010609060101010101" pitchFamily="49" charset="-122"/>
                  <a:ea typeface="黑体" panose="02010609060101010101" pitchFamily="49" charset="-122"/>
                </a:rPr>
                <a:t>词的特点</a:t>
              </a:r>
              <a:endParaRPr lang="zh-CN" altLang="en-US" sz="2800" b="1" dirty="0">
                <a:solidFill>
                  <a:srgbClr val="0070C0"/>
                </a:solidFill>
                <a:latin typeface="黑体" panose="02010609060101010101" pitchFamily="49" charset="-122"/>
                <a:ea typeface="黑体" panose="02010609060101010101" pitchFamily="49" charset="-122"/>
              </a:endParaRPr>
            </a:p>
          </p:txBody>
        </p:sp>
      </p:grpSp>
      <p:sp>
        <p:nvSpPr>
          <p:cNvPr id="12291" name="Rectangle 6"/>
          <p:cNvSpPr>
            <a:spLocks noChangeArrowheads="1"/>
          </p:cNvSpPr>
          <p:nvPr/>
        </p:nvSpPr>
        <p:spPr bwMode="auto">
          <a:xfrm>
            <a:off x="544513" y="946150"/>
            <a:ext cx="7848600" cy="5311775"/>
          </a:xfrm>
          <a:prstGeom prst="rect">
            <a:avLst/>
          </a:prstGeom>
          <a:noFill/>
          <a:ln w="9525">
            <a:noFill/>
            <a:miter lim="800000"/>
          </a:ln>
        </p:spPr>
        <p:txBody>
          <a:bodyPr>
            <a:spAutoFit/>
          </a:bodyPr>
          <a:lstStyle/>
          <a:p>
            <a:pPr>
              <a:lnSpc>
                <a:spcPts val="3600"/>
              </a:lnSpc>
              <a:spcBef>
                <a:spcPct val="50000"/>
              </a:spcBef>
              <a:buFontTx/>
              <a:buNone/>
              <a:defRPr/>
            </a:pPr>
            <a:r>
              <a:rPr kumimoji="1" lang="zh-CN" altLang="en-US" sz="2800" b="1" dirty="0">
                <a:latin typeface="+mn-ea"/>
                <a:ea typeface="+mn-ea"/>
              </a:rPr>
              <a:t>    </a:t>
            </a:r>
            <a:r>
              <a:rPr kumimoji="1" lang="zh-CN" altLang="en-US" sz="2600" b="1" dirty="0">
                <a:latin typeface="+mn-ea"/>
                <a:ea typeface="+mn-ea"/>
              </a:rPr>
              <a:t>古代一种韵文形式，又叫</a:t>
            </a:r>
            <a:r>
              <a:rPr kumimoji="1" lang="zh-CN" altLang="en-US" sz="2600" b="1" u="sng" dirty="0">
                <a:solidFill>
                  <a:srgbClr val="FF0000"/>
                </a:solidFill>
                <a:latin typeface="+mn-ea"/>
                <a:ea typeface="+mn-ea"/>
              </a:rPr>
              <a:t>长短句、诗余、曲子词</a:t>
            </a:r>
            <a:r>
              <a:rPr kumimoji="1" lang="zh-CN" altLang="en-US" sz="2600" b="1" dirty="0">
                <a:latin typeface="+mn-ea"/>
                <a:ea typeface="+mn-ea"/>
              </a:rPr>
              <a:t>等。原来可以合乐演唱，句式长短不一。乐谱失传后，只剩下词牌，词牌就是词的调子，每个词牌规定了这首词的</a:t>
            </a:r>
            <a:r>
              <a:rPr kumimoji="1" lang="zh-CN" altLang="en-US" sz="2600" b="1" u="sng" dirty="0">
                <a:solidFill>
                  <a:srgbClr val="FF0000"/>
                </a:solidFill>
                <a:latin typeface="+mn-ea"/>
                <a:ea typeface="+mn-ea"/>
              </a:rPr>
              <a:t>字数、句数、平仄声调和韵脚</a:t>
            </a:r>
            <a:r>
              <a:rPr kumimoji="1" lang="zh-CN" altLang="en-US" sz="2600" b="1" dirty="0">
                <a:latin typeface="+mn-ea"/>
                <a:ea typeface="+mn-ea"/>
              </a:rPr>
              <a:t>。所以把写词叫做“填词</a:t>
            </a:r>
            <a:r>
              <a:rPr kumimoji="1" lang="zh-CN" altLang="en-US" sz="2600" b="1" i="1" dirty="0">
                <a:latin typeface="+mn-ea"/>
                <a:ea typeface="+mn-ea"/>
              </a:rPr>
              <a:t>”，</a:t>
            </a:r>
            <a:r>
              <a:rPr kumimoji="1" lang="zh-CN" altLang="en-US" sz="2600" b="1" dirty="0">
                <a:latin typeface="+mn-ea"/>
                <a:ea typeface="+mn-ea"/>
              </a:rPr>
              <a:t>历史上</a:t>
            </a:r>
            <a:r>
              <a:rPr kumimoji="1" lang="zh-CN" altLang="en-US" sz="2600" b="1" u="sng" dirty="0">
                <a:solidFill>
                  <a:srgbClr val="FF0000"/>
                </a:solidFill>
                <a:latin typeface="+mn-ea"/>
                <a:ea typeface="+mn-ea"/>
              </a:rPr>
              <a:t>宋代</a:t>
            </a:r>
            <a:r>
              <a:rPr kumimoji="1" lang="zh-CN" altLang="en-US" sz="2600" b="1" dirty="0">
                <a:latin typeface="+mn-ea"/>
                <a:ea typeface="+mn-ea"/>
              </a:rPr>
              <a:t>是词的创作繁荣时期，涌现了</a:t>
            </a:r>
            <a:r>
              <a:rPr kumimoji="1" lang="zh-CN" altLang="en-US" sz="2600" b="1" u="sng" dirty="0">
                <a:solidFill>
                  <a:srgbClr val="FF0000"/>
                </a:solidFill>
                <a:latin typeface="+mn-ea"/>
                <a:ea typeface="+mn-ea"/>
              </a:rPr>
              <a:t>苏轼、辛弃疾</a:t>
            </a:r>
            <a:r>
              <a:rPr kumimoji="1" lang="zh-CN" altLang="en-US" sz="2600" b="1" dirty="0">
                <a:latin typeface="+mn-ea"/>
                <a:ea typeface="+mn-ea"/>
              </a:rPr>
              <a:t>等为代表的的豪放派词人和以</a:t>
            </a:r>
            <a:r>
              <a:rPr kumimoji="1" lang="zh-CN" altLang="en-US" sz="2600" b="1" u="sng" dirty="0">
                <a:solidFill>
                  <a:srgbClr val="FF0000"/>
                </a:solidFill>
                <a:latin typeface="+mn-ea"/>
                <a:ea typeface="+mn-ea"/>
              </a:rPr>
              <a:t>李清照、柳永</a:t>
            </a:r>
            <a:r>
              <a:rPr kumimoji="1" lang="zh-CN" altLang="en-US" sz="2600" b="1" dirty="0">
                <a:latin typeface="+mn-ea"/>
                <a:ea typeface="+mn-ea"/>
              </a:rPr>
              <a:t>为代表的婉约派词人。 </a:t>
            </a:r>
            <a:endParaRPr kumimoji="1" lang="zh-CN" altLang="en-US" sz="2600" b="1" dirty="0">
              <a:latin typeface="+mn-ea"/>
              <a:ea typeface="+mn-ea"/>
            </a:endParaRPr>
          </a:p>
          <a:p>
            <a:pPr>
              <a:lnSpc>
                <a:spcPts val="3600"/>
              </a:lnSpc>
              <a:spcBef>
                <a:spcPct val="50000"/>
              </a:spcBef>
              <a:buFontTx/>
              <a:buNone/>
              <a:defRPr/>
            </a:pPr>
            <a:r>
              <a:rPr kumimoji="1" lang="en-US" altLang="zh-CN" sz="2600" b="1" dirty="0">
                <a:solidFill>
                  <a:srgbClr val="FF0000"/>
                </a:solidFill>
                <a:latin typeface="+mn-ea"/>
                <a:ea typeface="+mn-ea"/>
              </a:rPr>
              <a:t>    《</a:t>
            </a:r>
            <a:r>
              <a:rPr kumimoji="1" lang="zh-CN" altLang="en-US" sz="2600" b="1" dirty="0">
                <a:solidFill>
                  <a:srgbClr val="FF0000"/>
                </a:solidFill>
                <a:latin typeface="+mn-ea"/>
                <a:ea typeface="+mn-ea"/>
              </a:rPr>
              <a:t>沁园春</a:t>
            </a:r>
            <a:r>
              <a:rPr kumimoji="1" lang="en-US" altLang="zh-CN" sz="2600" b="1" dirty="0">
                <a:solidFill>
                  <a:srgbClr val="FF0000"/>
                </a:solidFill>
                <a:latin typeface="+mn-ea"/>
                <a:ea typeface="+mn-ea"/>
              </a:rPr>
              <a:t>》</a:t>
            </a:r>
            <a:r>
              <a:rPr kumimoji="1" lang="zh-CN" altLang="en-US" sz="2600" b="1" dirty="0">
                <a:solidFill>
                  <a:srgbClr val="FF0000"/>
                </a:solidFill>
                <a:latin typeface="+mn-ea"/>
                <a:ea typeface="+mn-ea"/>
              </a:rPr>
              <a:t>这个词牌规定</a:t>
            </a:r>
            <a:r>
              <a:rPr kumimoji="1" lang="en-US" altLang="zh-CN" sz="2600" b="1" dirty="0">
                <a:solidFill>
                  <a:srgbClr val="FF0000"/>
                </a:solidFill>
                <a:latin typeface="+mn-ea"/>
                <a:ea typeface="+mn-ea"/>
              </a:rPr>
              <a:t>114</a:t>
            </a:r>
            <a:r>
              <a:rPr kumimoji="1" lang="zh-CN" altLang="en-US" sz="2600" b="1" dirty="0">
                <a:solidFill>
                  <a:srgbClr val="FF0000"/>
                </a:solidFill>
                <a:latin typeface="+mn-ea"/>
                <a:ea typeface="+mn-ea"/>
              </a:rPr>
              <a:t>个字，分上下两阕，上阕</a:t>
            </a:r>
            <a:r>
              <a:rPr kumimoji="1" lang="en-US" altLang="zh-CN" sz="2600" b="1" dirty="0">
                <a:solidFill>
                  <a:srgbClr val="FF0000"/>
                </a:solidFill>
                <a:latin typeface="+mn-ea"/>
                <a:ea typeface="+mn-ea"/>
              </a:rPr>
              <a:t>13</a:t>
            </a:r>
            <a:r>
              <a:rPr kumimoji="1" lang="zh-CN" altLang="en-US" sz="2600" b="1" dirty="0">
                <a:solidFill>
                  <a:srgbClr val="FF0000"/>
                </a:solidFill>
                <a:latin typeface="+mn-ea"/>
                <a:ea typeface="+mn-ea"/>
              </a:rPr>
              <a:t>句，下阕</a:t>
            </a:r>
            <a:r>
              <a:rPr kumimoji="1" lang="en-US" altLang="zh-CN" sz="2600" b="1" dirty="0">
                <a:solidFill>
                  <a:srgbClr val="FF0000"/>
                </a:solidFill>
                <a:latin typeface="+mn-ea"/>
                <a:ea typeface="+mn-ea"/>
              </a:rPr>
              <a:t>12</a:t>
            </a:r>
            <a:r>
              <a:rPr kumimoji="1" lang="zh-CN" altLang="en-US" sz="2600" b="1" dirty="0">
                <a:solidFill>
                  <a:srgbClr val="FF0000"/>
                </a:solidFill>
                <a:latin typeface="+mn-ea"/>
                <a:ea typeface="+mn-ea"/>
              </a:rPr>
              <a:t>句，句号处必须压韵。</a:t>
            </a:r>
            <a:r>
              <a:rPr kumimoji="1" lang="zh-CN" altLang="en-US" sz="2600" b="1" dirty="0">
                <a:latin typeface="+mn-ea"/>
                <a:ea typeface="+mn-ea"/>
              </a:rPr>
              <a:t>“沁园”相传是东汉明帝女儿沁水公主的园林，曾被外戚窦宪夺取，后人作诗以咏其事。</a:t>
            </a:r>
            <a:endParaRPr kumimoji="1" lang="zh-CN" altLang="en-US" sz="2600" b="1" dirty="0">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fade">
                                      <p:cBhvr>
                                        <p:cTn id="7" dur="1000"/>
                                        <p:tgtEl>
                                          <p:spTgt spid="12291">
                                            <p:txEl>
                                              <p:pRg st="0" end="0"/>
                                            </p:txEl>
                                          </p:spTgt>
                                        </p:tgtEl>
                                      </p:cBhvr>
                                    </p:animEffect>
                                    <p:anim calcmode="lin" valueType="num">
                                      <p:cBhvr>
                                        <p:cTn id="8" dur="10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29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291">
                                            <p:txEl>
                                              <p:pRg st="1" end="1"/>
                                            </p:txEl>
                                          </p:spTgt>
                                        </p:tgtEl>
                                        <p:attrNameLst>
                                          <p:attrName>style.visibility</p:attrName>
                                        </p:attrNameLst>
                                      </p:cBhvr>
                                      <p:to>
                                        <p:strVal val="visible"/>
                                      </p:to>
                                    </p:set>
                                    <p:animEffect transition="in" filter="fade">
                                      <p:cBhvr>
                                        <p:cTn id="14" dur="1000"/>
                                        <p:tgtEl>
                                          <p:spTgt spid="12291">
                                            <p:txEl>
                                              <p:pRg st="1" end="1"/>
                                            </p:txEl>
                                          </p:spTgt>
                                        </p:tgtEl>
                                      </p:cBhvr>
                                    </p:animEffect>
                                    <p:anim calcmode="lin" valueType="num">
                                      <p:cBhvr>
                                        <p:cTn id="15" dur="10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229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409" name="组合 3"/>
          <p:cNvGrpSpPr/>
          <p:nvPr/>
        </p:nvGrpSpPr>
        <p:grpSpPr bwMode="auto">
          <a:xfrm>
            <a:off x="349250" y="411163"/>
            <a:ext cx="2062163" cy="544512"/>
            <a:chOff x="1438698" y="982657"/>
            <a:chExt cx="2498303" cy="616461"/>
          </a:xfrm>
        </p:grpSpPr>
        <p:pic>
          <p:nvPicPr>
            <p:cNvPr id="17410" name="图片 1"/>
            <p:cNvPicPr>
              <a:picLocks noChangeAspect="1" noChangeArrowheads="1"/>
            </p:cNvPicPr>
            <p:nvPr/>
          </p:nvPicPr>
          <p:blipFill>
            <a:blip r:embed="rId1" cstate="email">
              <a:clrChange>
                <a:clrFrom>
                  <a:srgbClr val="FFFEFD"/>
                </a:clrFrom>
                <a:clrTo>
                  <a:srgbClr val="FFFEFD">
                    <a:alpha val="0"/>
                  </a:srgbClr>
                </a:clrTo>
              </a:clrChange>
            </a:blip>
            <a:srcRect/>
            <a:stretch>
              <a:fillRect/>
            </a:stretch>
          </p:blipFill>
          <p:spPr bwMode="auto">
            <a:xfrm>
              <a:off x="1527259" y="991683"/>
              <a:ext cx="2409742" cy="607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文本框 2"/>
            <p:cNvSpPr txBox="1">
              <a:spLocks noChangeArrowheads="1"/>
            </p:cNvSpPr>
            <p:nvPr/>
          </p:nvSpPr>
          <p:spPr bwMode="auto">
            <a:xfrm>
              <a:off x="1438698" y="982657"/>
              <a:ext cx="2076874" cy="586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ctr"/>
              <a:r>
                <a:rPr lang="zh-CN" altLang="en-US" sz="2800" b="1" dirty="0">
                  <a:solidFill>
                    <a:srgbClr val="0070C0"/>
                  </a:solidFill>
                  <a:latin typeface="黑体" panose="02010609060101010101" pitchFamily="49" charset="-122"/>
                  <a:ea typeface="黑体" panose="02010609060101010101" pitchFamily="49" charset="-122"/>
                </a:rPr>
                <a:t>写作背景</a:t>
              </a:r>
              <a:endParaRPr lang="zh-CN" altLang="en-US" sz="2800" b="1" dirty="0">
                <a:solidFill>
                  <a:srgbClr val="0070C0"/>
                </a:solidFill>
                <a:latin typeface="黑体" panose="02010609060101010101" pitchFamily="49" charset="-122"/>
                <a:ea typeface="黑体" panose="02010609060101010101" pitchFamily="49" charset="-122"/>
              </a:endParaRPr>
            </a:p>
          </p:txBody>
        </p:sp>
      </p:grpSp>
      <p:sp>
        <p:nvSpPr>
          <p:cNvPr id="11267" name="Text Box 6"/>
          <p:cNvSpPr txBox="1">
            <a:spLocks noChangeArrowheads="1"/>
          </p:cNvSpPr>
          <p:nvPr/>
        </p:nvSpPr>
        <p:spPr bwMode="auto">
          <a:xfrm>
            <a:off x="179388" y="982663"/>
            <a:ext cx="8785225" cy="5478462"/>
          </a:xfrm>
          <a:prstGeom prst="rect">
            <a:avLst/>
          </a:prstGeom>
          <a:noFill/>
          <a:ln w="9525">
            <a:noFill/>
            <a:miter lim="800000"/>
          </a:ln>
        </p:spPr>
        <p:txBody>
          <a:bodyPr>
            <a:spAutoFit/>
          </a:bodyPr>
          <a:lstStyle/>
          <a:p>
            <a:pPr>
              <a:spcBef>
                <a:spcPct val="50000"/>
              </a:spcBef>
              <a:buFontTx/>
              <a:buNone/>
              <a:defRPr/>
            </a:pPr>
            <a:r>
              <a:rPr kumimoji="1" lang="en-US" altLang="zh-CN" sz="2600" b="1" dirty="0">
                <a:latin typeface="+mn-ea"/>
                <a:ea typeface="+mn-ea"/>
              </a:rPr>
              <a:t>   </a:t>
            </a:r>
            <a:r>
              <a:rPr kumimoji="1" lang="en-US" altLang="zh-CN" sz="2800" b="1" dirty="0">
                <a:latin typeface="楷体" panose="02010609060101010101" pitchFamily="49" charset="-122"/>
                <a:ea typeface="楷体" panose="02010609060101010101" pitchFamily="49" charset="-122"/>
              </a:rPr>
              <a:t>《</a:t>
            </a:r>
            <a:r>
              <a:rPr kumimoji="1" lang="zh-CN" altLang="en-US" sz="2800" b="1" dirty="0">
                <a:latin typeface="楷体" panose="02010609060101010101" pitchFamily="49" charset="-122"/>
                <a:ea typeface="楷体" panose="02010609060101010101" pitchFamily="49" charset="-122"/>
              </a:rPr>
              <a:t>沁园春</a:t>
            </a:r>
            <a:r>
              <a:rPr kumimoji="1" lang="en-US" altLang="zh-CN" sz="2800" b="1" dirty="0">
                <a:latin typeface="楷体" panose="02010609060101010101" pitchFamily="49" charset="-122"/>
                <a:ea typeface="楷体" panose="02010609060101010101" pitchFamily="49" charset="-122"/>
              </a:rPr>
              <a:t>·</a:t>
            </a:r>
            <a:r>
              <a:rPr kumimoji="1" lang="zh-CN" altLang="en-US" sz="2800" b="1" dirty="0">
                <a:latin typeface="楷体" panose="02010609060101010101" pitchFamily="49" charset="-122"/>
                <a:ea typeface="楷体" panose="02010609060101010101" pitchFamily="49" charset="-122"/>
              </a:rPr>
              <a:t>雪</a:t>
            </a:r>
            <a:r>
              <a:rPr kumimoji="1" lang="en-US" altLang="zh-CN" sz="2800" b="1" dirty="0">
                <a:latin typeface="楷体" panose="02010609060101010101" pitchFamily="49" charset="-122"/>
                <a:ea typeface="楷体" panose="02010609060101010101" pitchFamily="49" charset="-122"/>
              </a:rPr>
              <a:t>》</a:t>
            </a:r>
            <a:r>
              <a:rPr kumimoji="1" lang="zh-CN" altLang="en-US" sz="2800" b="1" dirty="0">
                <a:latin typeface="楷体" panose="02010609060101010101" pitchFamily="49" charset="-122"/>
                <a:ea typeface="楷体" panose="02010609060101010101" pitchFamily="49" charset="-122"/>
              </a:rPr>
              <a:t>写于</a:t>
            </a:r>
            <a:r>
              <a:rPr kumimoji="1" lang="en-US" altLang="zh-CN" sz="2800" b="1" dirty="0">
                <a:latin typeface="楷体" panose="02010609060101010101" pitchFamily="49" charset="-122"/>
                <a:ea typeface="楷体" panose="02010609060101010101" pitchFamily="49" charset="-122"/>
              </a:rPr>
              <a:t>1936</a:t>
            </a:r>
            <a:r>
              <a:rPr kumimoji="1" lang="zh-CN" altLang="en-US" sz="2800" b="1" dirty="0">
                <a:latin typeface="楷体" panose="02010609060101010101" pitchFamily="49" charset="-122"/>
                <a:ea typeface="楷体" panose="02010609060101010101" pitchFamily="49" charset="-122"/>
              </a:rPr>
              <a:t>年</a:t>
            </a:r>
            <a:r>
              <a:rPr kumimoji="1" lang="en-US" altLang="zh-CN" sz="2800" b="1" dirty="0">
                <a:latin typeface="楷体" panose="02010609060101010101" pitchFamily="49" charset="-122"/>
                <a:ea typeface="楷体" panose="02010609060101010101" pitchFamily="49" charset="-122"/>
              </a:rPr>
              <a:t>2</a:t>
            </a:r>
            <a:r>
              <a:rPr kumimoji="1" lang="zh-CN" altLang="en-US" sz="2800" b="1" dirty="0">
                <a:latin typeface="楷体" panose="02010609060101010101" pitchFamily="49" charset="-122"/>
                <a:ea typeface="楷体" panose="02010609060101010101" pitchFamily="49" charset="-122"/>
              </a:rPr>
              <a:t>月。当时</a:t>
            </a:r>
            <a:r>
              <a:rPr kumimoji="1" lang="en-US" altLang="zh-CN" sz="2800" b="1" dirty="0">
                <a:latin typeface="楷体" panose="02010609060101010101" pitchFamily="49" charset="-122"/>
                <a:ea typeface="楷体" panose="02010609060101010101" pitchFamily="49" charset="-122"/>
              </a:rPr>
              <a:t>,</a:t>
            </a:r>
            <a:r>
              <a:rPr kumimoji="1" lang="zh-CN" altLang="en-US" sz="2800" b="1" dirty="0">
                <a:latin typeface="楷体" panose="02010609060101010101" pitchFamily="49" charset="-122"/>
                <a:ea typeface="楷体" panose="02010609060101010101" pitchFamily="49" charset="-122"/>
              </a:rPr>
              <a:t>遵义会议确立了毛泽东同志在全党的领导地位。毛泽东同志率领长征部队胜利到达陕北之后，领导全党展开了反抗日本帝国主义的伟大斗争。在陕北清涧县，毛泽东同志曾于一场大雪之后攀登到海拔千米、白雪覆盖的塬上视察地形，欣赏“北国风光”，过后饱含激情地写下了这首气吞山河的壮丽诗篇。</a:t>
            </a:r>
            <a:endParaRPr kumimoji="1" lang="zh-CN" altLang="en-US" sz="2800" b="1" dirty="0">
              <a:latin typeface="楷体" panose="02010609060101010101" pitchFamily="49" charset="-122"/>
              <a:ea typeface="楷体" panose="02010609060101010101" pitchFamily="49" charset="-122"/>
            </a:endParaRPr>
          </a:p>
          <a:p>
            <a:pPr>
              <a:spcBef>
                <a:spcPct val="50000"/>
              </a:spcBef>
              <a:buFontTx/>
              <a:buNone/>
              <a:defRPr/>
            </a:pPr>
            <a:r>
              <a:rPr kumimoji="1" lang="zh-CN" altLang="en-US" sz="2800" b="1" dirty="0">
                <a:latin typeface="楷体" panose="02010609060101010101" pitchFamily="49" charset="-122"/>
                <a:ea typeface="楷体" panose="02010609060101010101" pitchFamily="49" charset="-122"/>
              </a:rPr>
              <a:t>    抗战胜利后公开发表。</a:t>
            </a:r>
            <a:r>
              <a:rPr kumimoji="1" lang="en-US" altLang="zh-CN" sz="2800" b="1" dirty="0">
                <a:latin typeface="楷体" panose="02010609060101010101" pitchFamily="49" charset="-122"/>
                <a:ea typeface="楷体" panose="02010609060101010101" pitchFamily="49" charset="-122"/>
              </a:rPr>
              <a:t>1945</a:t>
            </a:r>
            <a:r>
              <a:rPr kumimoji="1" lang="zh-CN" altLang="en-US" sz="2800" b="1" dirty="0">
                <a:latin typeface="楷体" panose="02010609060101010101" pitchFamily="49" charset="-122"/>
                <a:ea typeface="楷体" panose="02010609060101010101" pitchFamily="49" charset="-122"/>
              </a:rPr>
              <a:t>年</a:t>
            </a:r>
            <a:r>
              <a:rPr kumimoji="1" lang="en-US" altLang="zh-CN" sz="2800" b="1" dirty="0">
                <a:latin typeface="楷体" panose="02010609060101010101" pitchFamily="49" charset="-122"/>
                <a:ea typeface="楷体" panose="02010609060101010101" pitchFamily="49" charset="-122"/>
              </a:rPr>
              <a:t>8</a:t>
            </a:r>
            <a:r>
              <a:rPr kumimoji="1" lang="zh-CN" altLang="en-US" sz="2800" b="1" dirty="0">
                <a:latin typeface="楷体" panose="02010609060101010101" pitchFamily="49" charset="-122"/>
                <a:ea typeface="楷体" panose="02010609060101010101" pitchFamily="49" charset="-122"/>
              </a:rPr>
              <a:t>月重庆谈判期间，爱国民主柳亚子向毛泽东“索句”</a:t>
            </a:r>
            <a:r>
              <a:rPr kumimoji="1" lang="en-US" altLang="zh-CN" sz="2800" b="1" dirty="0">
                <a:latin typeface="楷体" panose="02010609060101010101" pitchFamily="49" charset="-122"/>
                <a:ea typeface="楷体" panose="02010609060101010101" pitchFamily="49" charset="-122"/>
              </a:rPr>
              <a:t>,</a:t>
            </a:r>
            <a:r>
              <a:rPr kumimoji="1" lang="zh-CN" altLang="en-US" sz="2800" b="1" dirty="0">
                <a:latin typeface="楷体" panose="02010609060101010101" pitchFamily="49" charset="-122"/>
                <a:ea typeface="楷体" panose="02010609060101010101" pitchFamily="49" charset="-122"/>
              </a:rPr>
              <a:t>毛泽东即赠此词。柳读后，评价道：“展读之余，以为中国有词以来第一作手，虽苏、辛未能抗，况余子乎？”公开发表后，在中国革命何去何从的紧要关头，给人民以鼓舞。</a:t>
            </a:r>
            <a:endParaRPr kumimoji="1" lang="zh-CN" altLang="en-US" sz="2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randombar(horizontal)">
                                      <p:cBhvr>
                                        <p:cTn id="7" dur="500"/>
                                        <p:tgtEl>
                                          <p:spTgt spid="112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randombar(horizontal)">
                                      <p:cBhvr>
                                        <p:cTn id="12" dur="500"/>
                                        <p:tgtEl>
                                          <p:spTgt spid="1126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57"/>
          <p:cNvGrpSpPr/>
          <p:nvPr/>
        </p:nvGrpSpPr>
        <p:grpSpPr bwMode="auto">
          <a:xfrm>
            <a:off x="1590040" y="123190"/>
            <a:ext cx="7286625" cy="6609080"/>
            <a:chOff x="1200" y="192"/>
            <a:chExt cx="4272" cy="3600"/>
          </a:xfrm>
        </p:grpSpPr>
        <p:sp>
          <p:nvSpPr>
            <p:cNvPr id="25" name="Rectangle 3"/>
            <p:cNvSpPr>
              <a:spLocks noChangeArrowheads="1"/>
            </p:cNvSpPr>
            <p:nvPr/>
          </p:nvSpPr>
          <p:spPr bwMode="auto">
            <a:xfrm>
              <a:off x="5280" y="192"/>
              <a:ext cx="144" cy="3600"/>
            </a:xfrm>
            <a:prstGeom prst="rect">
              <a:avLst/>
            </a:prstGeom>
            <a:gradFill rotWithShape="0">
              <a:gsLst>
                <a:gs pos="0">
                  <a:schemeClr val="tx2"/>
                </a:gs>
                <a:gs pos="50000">
                  <a:schemeClr val="bg2"/>
                </a:gs>
                <a:gs pos="100000">
                  <a:schemeClr val="tx2"/>
                </a:gs>
              </a:gsLst>
              <a:lin ang="0" scaled="1"/>
            </a:gradFill>
            <a:ln w="9525">
              <a:solidFill>
                <a:schemeClr val="tx1"/>
              </a:solidFill>
              <a:miter lim="800000"/>
            </a:ln>
            <a:effectLst/>
          </p:spPr>
          <p:txBody>
            <a:bodyPr wrap="none" anchor="ctr"/>
            <a:lstStyle/>
            <a:p>
              <a:pPr>
                <a:buFontTx/>
                <a:buNone/>
                <a:defRPr/>
              </a:pPr>
              <a:endParaRPr kumimoji="1" lang="zh-CN" altLang="en-US"/>
            </a:p>
          </p:txBody>
        </p:sp>
        <p:sp>
          <p:nvSpPr>
            <p:cNvPr id="18435" name="Rectangle 4"/>
            <p:cNvSpPr>
              <a:spLocks noChangeArrowheads="1"/>
            </p:cNvSpPr>
            <p:nvPr/>
          </p:nvSpPr>
          <p:spPr bwMode="auto">
            <a:xfrm>
              <a:off x="5232" y="288"/>
              <a:ext cx="240" cy="3408"/>
            </a:xfrm>
            <a:prstGeom prst="rect">
              <a:avLst/>
            </a:prstGeom>
            <a:gradFill rotWithShape="0">
              <a:gsLst>
                <a:gs pos="0">
                  <a:srgbClr val="765E47"/>
                </a:gs>
                <a:gs pos="50000">
                  <a:srgbClr val="FFCC99"/>
                </a:gs>
                <a:gs pos="100000">
                  <a:srgbClr val="765E47"/>
                </a:gs>
              </a:gsLst>
              <a:lin ang="0" scaled="1"/>
            </a:gradFill>
            <a:ln w="9525">
              <a:solidFill>
                <a:schemeClr val="tx1"/>
              </a:solidFill>
              <a:miter lim="800000"/>
            </a:ln>
          </p:spPr>
          <p:txBody>
            <a:bodyPr wrap="none" anchor="ctr"/>
            <a:lstStyle/>
            <a:p>
              <a:endParaRPr lang="zh-CN" altLang="en-US"/>
            </a:p>
          </p:txBody>
        </p:sp>
        <p:sp>
          <p:nvSpPr>
            <p:cNvPr id="18436" name="Rectangle 5"/>
            <p:cNvSpPr>
              <a:spLocks noChangeArrowheads="1"/>
            </p:cNvSpPr>
            <p:nvPr/>
          </p:nvSpPr>
          <p:spPr bwMode="auto">
            <a:xfrm>
              <a:off x="1200" y="293"/>
              <a:ext cx="4032" cy="3403"/>
            </a:xfrm>
            <a:prstGeom prst="rect">
              <a:avLst/>
            </a:prstGeom>
            <a:gradFill rotWithShape="0">
              <a:gsLst>
                <a:gs pos="0">
                  <a:srgbClr val="765E47"/>
                </a:gs>
                <a:gs pos="100000">
                  <a:srgbClr val="FFCC99"/>
                </a:gs>
              </a:gsLst>
              <a:path path="shape">
                <a:fillToRect l="50000" t="50000" r="50000" b="50000"/>
              </a:path>
            </a:gradFill>
            <a:ln w="9525">
              <a:solidFill>
                <a:schemeClr val="tx1"/>
              </a:solidFill>
              <a:miter lim="800000"/>
            </a:ln>
          </p:spPr>
          <p:txBody>
            <a:bodyPr wrap="none" anchor="ctr"/>
            <a:lstStyle/>
            <a:p>
              <a:endParaRPr lang="zh-CN" altLang="en-US"/>
            </a:p>
          </p:txBody>
        </p:sp>
        <p:pic>
          <p:nvPicPr>
            <p:cNvPr id="18437" name="Picture 51" descr="XUE"/>
            <p:cNvPicPr>
              <a:picLocks noChangeAspect="1" noChangeArrowheads="1"/>
            </p:cNvPicPr>
            <p:nvPr/>
          </p:nvPicPr>
          <p:blipFill>
            <a:blip r:embed="rId1"/>
            <a:srcRect/>
            <a:stretch>
              <a:fillRect/>
            </a:stretch>
          </p:blipFill>
          <p:spPr bwMode="auto">
            <a:xfrm>
              <a:off x="1632" y="960"/>
              <a:ext cx="3216" cy="2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Rectangle 55"/>
            <p:cNvSpPr>
              <a:spLocks noChangeArrowheads="1"/>
            </p:cNvSpPr>
            <p:nvPr/>
          </p:nvSpPr>
          <p:spPr bwMode="auto">
            <a:xfrm>
              <a:off x="1632" y="963"/>
              <a:ext cx="3216" cy="2157"/>
            </a:xfrm>
            <a:prstGeom prst="rect">
              <a:avLst/>
            </a:prstGeom>
            <a:noFill/>
            <a:ln w="19050">
              <a:solidFill>
                <a:srgbClr val="800080"/>
              </a:solidFill>
              <a:miter lim="800000"/>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8439" name="Text Box 8"/>
          <p:cNvSpPr txBox="1">
            <a:spLocks noChangeArrowheads="1"/>
          </p:cNvSpPr>
          <p:nvPr/>
        </p:nvSpPr>
        <p:spPr bwMode="auto">
          <a:xfrm>
            <a:off x="2697163" y="2925763"/>
            <a:ext cx="1006475" cy="9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nchor="ct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endParaRPr lang="zh-CN" altLang="zh-CN" sz="5400">
              <a:latin typeface="Arial" panose="020B0604020202020204" pitchFamily="34" charset="0"/>
              <a:ea typeface="方正水柱简体" pitchFamily="65" charset="-122"/>
            </a:endParaRPr>
          </a:p>
        </p:txBody>
      </p:sp>
      <p:sp>
        <p:nvSpPr>
          <p:cNvPr id="18440" name="Text Box 22"/>
          <p:cNvSpPr txBox="1">
            <a:spLocks noChangeArrowheads="1"/>
          </p:cNvSpPr>
          <p:nvPr/>
        </p:nvSpPr>
        <p:spPr bwMode="auto">
          <a:xfrm>
            <a:off x="228600" y="838200"/>
            <a:ext cx="184150" cy="457200"/>
          </a:xfrm>
          <a:prstGeom prst="rect">
            <a:avLst/>
          </a:prstGeom>
          <a:noFill/>
          <a:ln>
            <a:noFill/>
          </a:ln>
          <a:effectLst>
            <a:outerShdw dist="40159" dir="4293849"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endParaRPr lang="zh-CN" altLang="zh-CN"/>
          </a:p>
        </p:txBody>
      </p:sp>
      <p:grpSp>
        <p:nvGrpSpPr>
          <p:cNvPr id="18441" name="Group 33"/>
          <p:cNvGrpSpPr/>
          <p:nvPr/>
        </p:nvGrpSpPr>
        <p:grpSpPr bwMode="auto">
          <a:xfrm>
            <a:off x="0" y="53975"/>
            <a:ext cx="1925955" cy="6781800"/>
            <a:chOff x="-61" y="144"/>
            <a:chExt cx="1261" cy="3696"/>
          </a:xfrm>
        </p:grpSpPr>
        <p:sp>
          <p:nvSpPr>
            <p:cNvPr id="18442" name="Rectangle 15" descr="胡桃"/>
            <p:cNvSpPr>
              <a:spLocks noChangeArrowheads="1"/>
            </p:cNvSpPr>
            <p:nvPr/>
          </p:nvSpPr>
          <p:spPr bwMode="auto">
            <a:xfrm>
              <a:off x="-61" y="144"/>
              <a:ext cx="1021" cy="369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4" name="AutoShape 16">
              <a:hlinkClick r:id="rId2" action="ppaction://hlinksldjump" highlightClick="1"/>
            </p:cNvPr>
            <p:cNvSpPr>
              <a:spLocks noChangeArrowheads="1"/>
            </p:cNvSpPr>
            <p:nvPr/>
          </p:nvSpPr>
          <p:spPr bwMode="auto">
            <a:xfrm>
              <a:off x="288" y="1056"/>
              <a:ext cx="384" cy="576"/>
            </a:xfrm>
            <a:prstGeom prst="actionButtonBlank">
              <a:avLst/>
            </a:prstGeom>
            <a:gradFill rotWithShape="0">
              <a:gsLst>
                <a:gs pos="0">
                  <a:srgbClr val="FF9966">
                    <a:gamma/>
                    <a:shade val="40000"/>
                    <a:invGamma/>
                  </a:srgbClr>
                </a:gs>
                <a:gs pos="50000">
                  <a:srgbClr val="FF9966"/>
                </a:gs>
                <a:gs pos="100000">
                  <a:srgbClr val="FF9966">
                    <a:gamma/>
                    <a:shade val="40000"/>
                    <a:invGamma/>
                  </a:srgbClr>
                </a:gs>
              </a:gsLst>
              <a:lin ang="0" scaled="1"/>
            </a:gradFill>
            <a:ln w="9525">
              <a:solidFill>
                <a:schemeClr val="tx1"/>
              </a:solidFill>
              <a:miter lim="800000"/>
            </a:ln>
            <a:effectLst/>
          </p:spPr>
          <p:txBody>
            <a:bodyPr wrap="none" anchor="ctr"/>
            <a:lstStyle/>
            <a:p>
              <a:r>
                <a:rPr lang="zh-CN" altLang="en-US" sz="2800">
                  <a:solidFill>
                    <a:schemeClr val="bg1"/>
                  </a:solidFill>
                  <a:effectLst>
                    <a:outerShdw blurRad="38100" dist="38100" dir="2700000" algn="tl">
                      <a:srgbClr val="000000"/>
                    </a:outerShdw>
                  </a:effectLst>
                  <a:latin typeface="楷体_GB2312" pitchFamily="49" charset="-122"/>
                  <a:ea typeface="楷体_GB2312" pitchFamily="49" charset="-122"/>
                </a:rPr>
                <a:t>书</a:t>
              </a:r>
              <a:endParaRPr lang="zh-CN" altLang="en-US" sz="2800">
                <a:solidFill>
                  <a:schemeClr val="bg1"/>
                </a:solidFill>
                <a:effectLst>
                  <a:outerShdw blurRad="38100" dist="38100" dir="2700000" algn="tl">
                    <a:srgbClr val="000000"/>
                  </a:outerShdw>
                </a:effectLst>
                <a:latin typeface="楷体_GB2312" pitchFamily="49" charset="-122"/>
                <a:ea typeface="楷体_GB2312" pitchFamily="49" charset="-122"/>
              </a:endParaRPr>
            </a:p>
          </p:txBody>
        </p:sp>
        <p:sp>
          <p:nvSpPr>
            <p:cNvPr id="35" name="AutoShape 17">
              <a:hlinkClick r:id="rId3" action="ppaction://hlinksldjump" highlightClick="1"/>
            </p:cNvPr>
            <p:cNvSpPr>
              <a:spLocks noChangeArrowheads="1"/>
            </p:cNvSpPr>
            <p:nvPr/>
          </p:nvSpPr>
          <p:spPr bwMode="auto">
            <a:xfrm>
              <a:off x="288" y="1680"/>
              <a:ext cx="384" cy="576"/>
            </a:xfrm>
            <a:prstGeom prst="actionButtonBlank">
              <a:avLst/>
            </a:prstGeom>
            <a:gradFill rotWithShape="0">
              <a:gsLst>
                <a:gs pos="0">
                  <a:srgbClr val="FF9966">
                    <a:gamma/>
                    <a:shade val="40000"/>
                    <a:invGamma/>
                  </a:srgbClr>
                </a:gs>
                <a:gs pos="50000">
                  <a:srgbClr val="FF9966"/>
                </a:gs>
                <a:gs pos="100000">
                  <a:srgbClr val="FF9966">
                    <a:gamma/>
                    <a:shade val="40000"/>
                    <a:invGamma/>
                  </a:srgbClr>
                </a:gs>
              </a:gsLst>
              <a:lin ang="0" scaled="1"/>
            </a:gradFill>
            <a:ln w="9525">
              <a:solidFill>
                <a:schemeClr val="tx1"/>
              </a:solidFill>
              <a:miter lim="800000"/>
            </a:ln>
            <a:effectLst/>
          </p:spPr>
          <p:txBody>
            <a:bodyPr wrap="none" anchor="ctr"/>
            <a:lstStyle/>
            <a:p>
              <a:r>
                <a:rPr lang="zh-CN" altLang="en-US" sz="2800">
                  <a:solidFill>
                    <a:schemeClr val="bg1"/>
                  </a:solidFill>
                  <a:effectLst>
                    <a:outerShdw blurRad="38100" dist="38100" dir="2700000" algn="tl">
                      <a:srgbClr val="000000"/>
                    </a:outerShdw>
                  </a:effectLst>
                  <a:latin typeface="楷体_GB2312" pitchFamily="49" charset="-122"/>
                  <a:ea typeface="楷体_GB2312" pitchFamily="49" charset="-122"/>
                </a:rPr>
                <a:t>法</a:t>
              </a:r>
              <a:endParaRPr lang="zh-CN" altLang="en-US" sz="2800">
                <a:solidFill>
                  <a:schemeClr val="bg1"/>
                </a:solidFill>
                <a:effectLst>
                  <a:outerShdw blurRad="38100" dist="38100" dir="2700000" algn="tl">
                    <a:srgbClr val="000000"/>
                  </a:outerShdw>
                </a:effectLst>
                <a:latin typeface="楷体_GB2312" pitchFamily="49" charset="-122"/>
                <a:ea typeface="楷体_GB2312" pitchFamily="49" charset="-122"/>
              </a:endParaRPr>
            </a:p>
          </p:txBody>
        </p:sp>
        <p:sp>
          <p:nvSpPr>
            <p:cNvPr id="36" name="AutoShape 18">
              <a:hlinkClick r:id="rId4" action="ppaction://hlinksldjump" highlightClick="1"/>
            </p:cNvPr>
            <p:cNvSpPr>
              <a:spLocks noChangeArrowheads="1"/>
            </p:cNvSpPr>
            <p:nvPr/>
          </p:nvSpPr>
          <p:spPr bwMode="auto">
            <a:xfrm>
              <a:off x="288" y="2304"/>
              <a:ext cx="384" cy="576"/>
            </a:xfrm>
            <a:prstGeom prst="actionButtonBlank">
              <a:avLst/>
            </a:prstGeom>
            <a:gradFill rotWithShape="0">
              <a:gsLst>
                <a:gs pos="0">
                  <a:srgbClr val="FF9966">
                    <a:gamma/>
                    <a:shade val="40000"/>
                    <a:invGamma/>
                  </a:srgbClr>
                </a:gs>
                <a:gs pos="50000">
                  <a:srgbClr val="FF9966"/>
                </a:gs>
                <a:gs pos="100000">
                  <a:srgbClr val="FF9966">
                    <a:gamma/>
                    <a:shade val="40000"/>
                    <a:invGamma/>
                  </a:srgbClr>
                </a:gs>
              </a:gsLst>
              <a:lin ang="0" scaled="1"/>
            </a:gradFill>
            <a:ln w="9525">
              <a:solidFill>
                <a:schemeClr val="tx1"/>
              </a:solidFill>
              <a:miter lim="800000"/>
            </a:ln>
            <a:effectLst/>
          </p:spPr>
          <p:txBody>
            <a:bodyPr wrap="none" anchor="ctr"/>
            <a:lstStyle/>
            <a:p>
              <a:r>
                <a:rPr lang="zh-CN" altLang="en-US" sz="2800">
                  <a:solidFill>
                    <a:schemeClr val="bg1"/>
                  </a:solidFill>
                  <a:effectLst>
                    <a:outerShdw blurRad="38100" dist="38100" dir="2700000" algn="tl">
                      <a:srgbClr val="000000"/>
                    </a:outerShdw>
                  </a:effectLst>
                  <a:latin typeface="楷体_GB2312" pitchFamily="49" charset="-122"/>
                  <a:ea typeface="楷体_GB2312" pitchFamily="49" charset="-122"/>
                </a:rPr>
                <a:t>欣</a:t>
              </a:r>
              <a:endParaRPr lang="zh-CN" altLang="en-US" sz="2800">
                <a:solidFill>
                  <a:schemeClr val="bg1"/>
                </a:solidFill>
                <a:effectLst>
                  <a:outerShdw blurRad="38100" dist="38100" dir="2700000" algn="tl">
                    <a:srgbClr val="000000"/>
                  </a:outerShdw>
                </a:effectLst>
                <a:latin typeface="楷体_GB2312" pitchFamily="49" charset="-122"/>
                <a:ea typeface="楷体_GB2312" pitchFamily="49" charset="-122"/>
              </a:endParaRPr>
            </a:p>
          </p:txBody>
        </p:sp>
        <p:sp>
          <p:nvSpPr>
            <p:cNvPr id="37" name="AutoShape 19">
              <a:hlinkClick r:id="rId5" action="ppaction://hlinksldjump" highlightClick="1"/>
            </p:cNvPr>
            <p:cNvSpPr>
              <a:spLocks noChangeArrowheads="1"/>
            </p:cNvSpPr>
            <p:nvPr/>
          </p:nvSpPr>
          <p:spPr bwMode="auto">
            <a:xfrm>
              <a:off x="288" y="2928"/>
              <a:ext cx="384" cy="576"/>
            </a:xfrm>
            <a:prstGeom prst="actionButtonBlank">
              <a:avLst/>
            </a:prstGeom>
            <a:gradFill rotWithShape="0">
              <a:gsLst>
                <a:gs pos="0">
                  <a:srgbClr val="FF9966">
                    <a:gamma/>
                    <a:shade val="40000"/>
                    <a:invGamma/>
                  </a:srgbClr>
                </a:gs>
                <a:gs pos="50000">
                  <a:srgbClr val="FF9966"/>
                </a:gs>
                <a:gs pos="100000">
                  <a:srgbClr val="FF9966">
                    <a:gamma/>
                    <a:shade val="40000"/>
                    <a:invGamma/>
                  </a:srgbClr>
                </a:gs>
              </a:gsLst>
              <a:lin ang="0" scaled="1"/>
            </a:gradFill>
            <a:ln w="9525">
              <a:solidFill>
                <a:schemeClr val="tx1"/>
              </a:solidFill>
              <a:miter lim="800000"/>
            </a:ln>
            <a:effectLst/>
          </p:spPr>
          <p:txBody>
            <a:bodyPr wrap="none" anchor="ctr"/>
            <a:lstStyle/>
            <a:p>
              <a:r>
                <a:rPr lang="zh-CN" altLang="en-US" sz="2800">
                  <a:solidFill>
                    <a:schemeClr val="bg1"/>
                  </a:solidFill>
                  <a:effectLst>
                    <a:outerShdw blurRad="38100" dist="38100" dir="2700000" algn="tl">
                      <a:srgbClr val="000000"/>
                    </a:outerShdw>
                  </a:effectLst>
                  <a:latin typeface="楷体_GB2312" pitchFamily="49" charset="-122"/>
                  <a:ea typeface="楷体_GB2312" pitchFamily="49" charset="-122"/>
                </a:rPr>
                <a:t>赏</a:t>
              </a:r>
              <a:endParaRPr lang="zh-CN" altLang="en-US" sz="2800">
                <a:solidFill>
                  <a:schemeClr val="bg1"/>
                </a:solidFill>
                <a:effectLst>
                  <a:outerShdw blurRad="38100" dist="38100" dir="2700000" algn="tl">
                    <a:srgbClr val="000000"/>
                  </a:outerShdw>
                </a:effectLst>
                <a:latin typeface="楷体_GB2312" pitchFamily="49" charset="-122"/>
                <a:ea typeface="楷体_GB2312" pitchFamily="49" charset="-122"/>
              </a:endParaRPr>
            </a:p>
          </p:txBody>
        </p:sp>
        <p:sp>
          <p:nvSpPr>
            <p:cNvPr id="18447" name="Rectangle 20" descr="沙滩"/>
            <p:cNvSpPr>
              <a:spLocks noChangeArrowheads="1"/>
            </p:cNvSpPr>
            <p:nvPr/>
          </p:nvSpPr>
          <p:spPr bwMode="auto">
            <a:xfrm>
              <a:off x="336" y="288"/>
              <a:ext cx="384" cy="528"/>
            </a:xfrm>
            <a:prstGeom prst="rect">
              <a:avLst/>
            </a:prstGeom>
            <a:blipFill dpi="0" rotWithShape="0">
              <a:blip r:embed="rId6"/>
              <a:srcRect/>
              <a:tile tx="0" ty="0" sx="100000" sy="100000" flip="none" algn="tl"/>
            </a:blipFill>
            <a:ln w="9525">
              <a:solidFill>
                <a:schemeClr val="tx1"/>
              </a:solidFill>
              <a:miter lim="800000"/>
            </a:ln>
            <a:effectLst>
              <a:outerShdw dist="107763" dir="2700000" algn="ctr" rotWithShape="0">
                <a:schemeClr val="tx2"/>
              </a:outerShdw>
            </a:effectLst>
          </p:spPr>
          <p:txBody>
            <a:bodyPr wrap="none" anchor="ctr"/>
            <a:lstStyle/>
            <a:p>
              <a:endParaRPr lang="zh-CN" altLang="en-US"/>
            </a:p>
          </p:txBody>
        </p:sp>
        <p:sp>
          <p:nvSpPr>
            <p:cNvPr id="18448" name="Rectangle 21"/>
            <p:cNvSpPr>
              <a:spLocks noChangeArrowheads="1"/>
            </p:cNvSpPr>
            <p:nvPr/>
          </p:nvSpPr>
          <p:spPr bwMode="auto">
            <a:xfrm>
              <a:off x="384" y="336"/>
              <a:ext cx="96" cy="288"/>
            </a:xfrm>
            <a:prstGeom prst="rect">
              <a:avLst/>
            </a:prstGeom>
            <a:solidFill>
              <a:schemeClr val="bg1"/>
            </a:solidFill>
            <a:ln w="9525">
              <a:solidFill>
                <a:schemeClr val="tx1"/>
              </a:solidFill>
              <a:miter lim="800000"/>
            </a:ln>
          </p:spPr>
          <p:txBody>
            <a:bodyPr wrap="none" anchor="ctr"/>
            <a:lstStyle/>
            <a:p>
              <a:endParaRPr lang="zh-CN" altLang="en-US"/>
            </a:p>
          </p:txBody>
        </p:sp>
        <p:sp>
          <p:nvSpPr>
            <p:cNvPr id="40" name="Rectangle 23"/>
            <p:cNvSpPr>
              <a:spLocks noChangeArrowheads="1"/>
            </p:cNvSpPr>
            <p:nvPr/>
          </p:nvSpPr>
          <p:spPr bwMode="auto">
            <a:xfrm>
              <a:off x="1008" y="192"/>
              <a:ext cx="148" cy="3600"/>
            </a:xfrm>
            <a:prstGeom prst="rect">
              <a:avLst/>
            </a:prstGeom>
            <a:gradFill rotWithShape="0">
              <a:gsLst>
                <a:gs pos="0">
                  <a:schemeClr val="tx1"/>
                </a:gs>
                <a:gs pos="50000">
                  <a:schemeClr val="tx1">
                    <a:gamma/>
                    <a:tint val="60000"/>
                    <a:invGamma/>
                  </a:schemeClr>
                </a:gs>
                <a:gs pos="100000">
                  <a:schemeClr val="tx1"/>
                </a:gs>
              </a:gsLst>
              <a:lin ang="0" scaled="1"/>
            </a:gradFill>
            <a:ln w="9525">
              <a:solidFill>
                <a:schemeClr val="tx1"/>
              </a:solidFill>
              <a:miter lim="800000"/>
            </a:ln>
            <a:effectLst/>
          </p:spPr>
          <p:txBody>
            <a:bodyPr wrap="none" anchor="ctr"/>
            <a:lstStyle/>
            <a:p>
              <a:pPr>
                <a:buFontTx/>
                <a:buNone/>
                <a:defRPr/>
              </a:pPr>
              <a:endParaRPr kumimoji="1" lang="zh-CN" altLang="en-US"/>
            </a:p>
          </p:txBody>
        </p:sp>
        <p:sp>
          <p:nvSpPr>
            <p:cNvPr id="18450" name="Rectangle 24"/>
            <p:cNvSpPr>
              <a:spLocks noChangeArrowheads="1"/>
            </p:cNvSpPr>
            <p:nvPr/>
          </p:nvSpPr>
          <p:spPr bwMode="auto">
            <a:xfrm>
              <a:off x="960" y="288"/>
              <a:ext cx="240" cy="3408"/>
            </a:xfrm>
            <a:prstGeom prst="rect">
              <a:avLst/>
            </a:prstGeom>
            <a:gradFill rotWithShape="0">
              <a:gsLst>
                <a:gs pos="0">
                  <a:srgbClr val="765E47"/>
                </a:gs>
                <a:gs pos="50000">
                  <a:srgbClr val="FFCC99"/>
                </a:gs>
                <a:gs pos="100000">
                  <a:srgbClr val="765E47"/>
                </a:gs>
              </a:gsLst>
              <a:lin ang="0" scaled="1"/>
            </a:gradFill>
            <a:ln w="9525">
              <a:solidFill>
                <a:schemeClr val="tx1"/>
              </a:solidFill>
              <a:miter lim="800000"/>
            </a:ln>
          </p:spPr>
          <p:txBody>
            <a:bodyPr wrap="none" anchor="ct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0-#ppt_w/2"/>
                                          </p:val>
                                        </p:tav>
                                        <p:tav tm="100000">
                                          <p:val>
                                            <p:strVal val="#ppt_x"/>
                                          </p:val>
                                        </p:tav>
                                      </p:tavLst>
                                    </p:anim>
                                    <p:anim calcmode="lin" valueType="num">
                                      <p:cBhvr additive="base">
                                        <p:cTn id="8" dur="5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p:cNvSpPr/>
          <p:nvPr/>
        </p:nvSpPr>
        <p:spPr>
          <a:xfrm>
            <a:off x="1613697" y="2282543"/>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www.1ppt.com/sucai/</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www.1ppt.com/tubiao/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www.1ppt.com/powerpoint/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范文下载：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www.1ppt.com/fanwen/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www.1ppt.com/jiaoan/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论坛：</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www.1ppt.com/kejian/shuxue/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www.1ppt.com/kejian/meishu/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www.1ppt.com/kejian/wuli/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www.1ppt.com/kejian/shengwu/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www.1ppt.com/kejian/lishi/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9457" name="Text Box 1026"/>
          <p:cNvSpPr txBox="1">
            <a:spLocks noChangeArrowheads="1"/>
          </p:cNvSpPr>
          <p:nvPr/>
        </p:nvSpPr>
        <p:spPr bwMode="auto">
          <a:xfrm>
            <a:off x="234315" y="1981200"/>
            <a:ext cx="8629015" cy="4399915"/>
          </a:xfrm>
          <a:prstGeom prst="rect">
            <a:avLst/>
          </a:prstGeom>
          <a:noFill/>
          <a:ln>
            <a:noFill/>
          </a:ln>
          <a:effectLst>
            <a:outerShdw dist="35921" dir="2700000" sy="50000" kx="2205167"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r>
              <a:rPr lang="en-US" altLang="zh-CN" sz="4000" b="1" dirty="0">
                <a:solidFill>
                  <a:srgbClr val="2747BE"/>
                </a:solidFill>
                <a:latin typeface="黑体" panose="02010609060101010101" pitchFamily="49" charset="-122"/>
                <a:ea typeface="黑体" panose="02010609060101010101" pitchFamily="49" charset="-122"/>
                <a:cs typeface="黑体" panose="02010609060101010101" pitchFamily="49" charset="-122"/>
              </a:rPr>
              <a:t> </a:t>
            </a:r>
            <a:r>
              <a:rPr lang="zh-CN" altLang="en-US" sz="4000" b="1" u="sng" dirty="0">
                <a:solidFill>
                  <a:srgbClr val="2747BE"/>
                </a:solidFill>
                <a:latin typeface="黑体" panose="02010609060101010101" pitchFamily="49" charset="-122"/>
                <a:ea typeface="黑体" panose="02010609060101010101" pitchFamily="49" charset="-122"/>
                <a:cs typeface="黑体" panose="02010609060101010101" pitchFamily="49" charset="-122"/>
              </a:rPr>
              <a:t>滔滔</a:t>
            </a:r>
            <a:r>
              <a:rPr lang="zh-CN" altLang="en-US" sz="4000" b="1" dirty="0">
                <a:solidFill>
                  <a:srgbClr val="0D0D0D"/>
                </a:solidFill>
                <a:latin typeface="黑体" panose="02010609060101010101" pitchFamily="49" charset="-122"/>
                <a:ea typeface="黑体" panose="02010609060101010101" pitchFamily="49" charset="-122"/>
                <a:cs typeface="黑体" panose="02010609060101010101" pitchFamily="49" charset="-122"/>
              </a:rPr>
              <a:t> </a:t>
            </a:r>
            <a:r>
              <a:rPr lang="zh-CN" altLang="en-US" sz="4000" b="1" dirty="0">
                <a:solidFill>
                  <a:srgbClr val="CC9900"/>
                </a:solidFill>
                <a:latin typeface="黑体" panose="02010609060101010101" pitchFamily="49" charset="-122"/>
                <a:ea typeface="黑体" panose="02010609060101010101" pitchFamily="49" charset="-122"/>
                <a:cs typeface="黑体" panose="02010609060101010101" pitchFamily="49" charset="-122"/>
              </a:rPr>
              <a:t>          </a:t>
            </a:r>
            <a:r>
              <a:rPr lang="zh-CN" altLang="en-US" sz="4000" b="1" dirty="0">
                <a:solidFill>
                  <a:srgbClr val="0D0D0D"/>
                </a:solidFill>
                <a:latin typeface="黑体" panose="02010609060101010101" pitchFamily="49" charset="-122"/>
                <a:ea typeface="黑体" panose="02010609060101010101" pitchFamily="49" charset="-122"/>
                <a:cs typeface="黑体" panose="02010609060101010101" pitchFamily="49" charset="-122"/>
                <a:sym typeface="+mn-ea"/>
              </a:rPr>
              <a:t>妖</a:t>
            </a:r>
            <a:r>
              <a:rPr lang="zh-CN" altLang="en-US" sz="4000" b="1" u="sng" dirty="0">
                <a:solidFill>
                  <a:srgbClr val="2747BE"/>
                </a:solidFill>
                <a:latin typeface="黑体" panose="02010609060101010101" pitchFamily="49" charset="-122"/>
                <a:ea typeface="黑体" panose="02010609060101010101" pitchFamily="49" charset="-122"/>
                <a:cs typeface="黑体" panose="02010609060101010101" pitchFamily="49" charset="-122"/>
                <a:sym typeface="+mn-ea"/>
              </a:rPr>
              <a:t>娆</a:t>
            </a:r>
            <a:r>
              <a:rPr lang="zh-CN" altLang="en-US" sz="4000" b="1" dirty="0">
                <a:solidFill>
                  <a:srgbClr val="0D0D0D"/>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4000" b="1" dirty="0">
                <a:solidFill>
                  <a:srgbClr val="CC9900"/>
                </a:solidFill>
                <a:latin typeface="黑体" panose="02010609060101010101" pitchFamily="49" charset="-122"/>
                <a:ea typeface="黑体" panose="02010609060101010101" pitchFamily="49" charset="-122"/>
                <a:cs typeface="黑体" panose="02010609060101010101" pitchFamily="49" charset="-122"/>
              </a:rPr>
              <a:t>     </a:t>
            </a:r>
            <a:r>
              <a:rPr lang="zh-CN" altLang="en-US" sz="4000" b="1" u="sng" dirty="0">
                <a:solidFill>
                  <a:srgbClr val="2747BE"/>
                </a:solidFill>
                <a:latin typeface="黑体" panose="02010609060101010101" pitchFamily="49" charset="-122"/>
                <a:ea typeface="黑体" panose="02010609060101010101" pitchFamily="49" charset="-122"/>
                <a:cs typeface="黑体" panose="02010609060101010101" pitchFamily="49" charset="-122"/>
              </a:rPr>
              <a:t>折</a:t>
            </a:r>
            <a:r>
              <a:rPr lang="zh-CN" altLang="en-US" sz="4000" b="1" dirty="0">
                <a:solidFill>
                  <a:schemeClr val="tx1"/>
                </a:solidFill>
                <a:latin typeface="黑体" panose="02010609060101010101" pitchFamily="49" charset="-122"/>
                <a:ea typeface="黑体" panose="02010609060101010101" pitchFamily="49" charset="-122"/>
                <a:cs typeface="黑体" panose="02010609060101010101" pitchFamily="49" charset="-122"/>
              </a:rPr>
              <a:t>腰</a:t>
            </a:r>
            <a:r>
              <a:rPr lang="zh-CN" altLang="en-US" sz="4000" b="1" dirty="0">
                <a:solidFill>
                  <a:srgbClr val="CC9900"/>
                </a:solidFill>
                <a:latin typeface="黑体" panose="02010609060101010101" pitchFamily="49" charset="-122"/>
                <a:ea typeface="黑体" panose="02010609060101010101" pitchFamily="49" charset="-122"/>
                <a:cs typeface="黑体" panose="02010609060101010101" pitchFamily="49" charset="-122"/>
              </a:rPr>
              <a:t>   </a:t>
            </a:r>
            <a:endParaRPr lang="zh-CN" altLang="en-US" sz="4000" b="1" dirty="0">
              <a:solidFill>
                <a:srgbClr val="CC9900"/>
              </a:solidFill>
              <a:latin typeface="黑体" panose="02010609060101010101" pitchFamily="49" charset="-122"/>
              <a:ea typeface="黑体" panose="02010609060101010101" pitchFamily="49" charset="-122"/>
              <a:cs typeface="黑体" panose="02010609060101010101" pitchFamily="49" charset="-122"/>
            </a:endParaRPr>
          </a:p>
          <a:p>
            <a:pPr>
              <a:spcBef>
                <a:spcPct val="50000"/>
              </a:spcBef>
            </a:pPr>
            <a:r>
              <a:rPr lang="zh-CN" altLang="en-US" sz="4000" b="1" dirty="0">
                <a:solidFill>
                  <a:srgbClr val="CC9900"/>
                </a:solidFill>
                <a:latin typeface="黑体" panose="02010609060101010101" pitchFamily="49" charset="-122"/>
                <a:ea typeface="黑体" panose="02010609060101010101" pitchFamily="49" charset="-122"/>
                <a:cs typeface="黑体" panose="02010609060101010101" pitchFamily="49" charset="-122"/>
              </a:rPr>
              <a:t>   </a:t>
            </a:r>
            <a:endParaRPr lang="zh-CN" altLang="en-US" sz="4000" b="1" dirty="0">
              <a:solidFill>
                <a:srgbClr val="CC9900"/>
              </a:solidFill>
              <a:latin typeface="黑体" panose="02010609060101010101" pitchFamily="49" charset="-122"/>
              <a:ea typeface="黑体" panose="02010609060101010101" pitchFamily="49" charset="-122"/>
              <a:cs typeface="黑体" panose="02010609060101010101" pitchFamily="49" charset="-122"/>
            </a:endParaRPr>
          </a:p>
          <a:p>
            <a:pPr>
              <a:spcBef>
                <a:spcPct val="50000"/>
              </a:spcBef>
            </a:pPr>
            <a:r>
              <a:rPr lang="zh-CN" altLang="en-US" sz="4000" b="1" dirty="0">
                <a:solidFill>
                  <a:srgbClr val="0D0D0D"/>
                </a:solidFill>
                <a:latin typeface="黑体" panose="02010609060101010101" pitchFamily="49" charset="-122"/>
                <a:ea typeface="黑体" panose="02010609060101010101" pitchFamily="49" charset="-122"/>
                <a:cs typeface="黑体" panose="02010609060101010101" pitchFamily="49" charset="-122"/>
              </a:rPr>
              <a:t> 风</a:t>
            </a:r>
            <a:r>
              <a:rPr lang="zh-CN" altLang="en-US" sz="4000" b="1" u="sng" dirty="0">
                <a:solidFill>
                  <a:srgbClr val="2747BE"/>
                </a:solidFill>
                <a:latin typeface="黑体" panose="02010609060101010101" pitchFamily="49" charset="-122"/>
                <a:ea typeface="黑体" panose="02010609060101010101" pitchFamily="49" charset="-122"/>
                <a:cs typeface="黑体" panose="02010609060101010101" pitchFamily="49" charset="-122"/>
              </a:rPr>
              <a:t>骚</a:t>
            </a:r>
            <a:r>
              <a:rPr lang="zh-CN" altLang="en-US" sz="4000" b="1" dirty="0">
                <a:solidFill>
                  <a:srgbClr val="CC9900"/>
                </a:solidFill>
                <a:latin typeface="黑体" panose="02010609060101010101" pitchFamily="49" charset="-122"/>
                <a:ea typeface="黑体" panose="02010609060101010101" pitchFamily="49" charset="-122"/>
                <a:cs typeface="黑体" panose="02010609060101010101" pitchFamily="49" charset="-122"/>
              </a:rPr>
              <a:t>          </a:t>
            </a:r>
            <a:r>
              <a:rPr lang="zh-CN" altLang="en-US" sz="4000" b="1" dirty="0">
                <a:solidFill>
                  <a:schemeClr val="tx1"/>
                </a:solidFill>
                <a:latin typeface="黑体" panose="02010609060101010101" pitchFamily="49" charset="-122"/>
                <a:ea typeface="黑体" panose="02010609060101010101" pitchFamily="49" charset="-122"/>
                <a:cs typeface="黑体" panose="02010609060101010101" pitchFamily="49" charset="-122"/>
              </a:rPr>
              <a:t>天</a:t>
            </a:r>
            <a:r>
              <a:rPr lang="zh-CN" altLang="en-US" sz="4000" b="1" u="sng" dirty="0">
                <a:solidFill>
                  <a:srgbClr val="2747BE"/>
                </a:solidFill>
                <a:latin typeface="黑体" panose="02010609060101010101" pitchFamily="49" charset="-122"/>
                <a:ea typeface="黑体" panose="02010609060101010101" pitchFamily="49" charset="-122"/>
                <a:cs typeface="黑体" panose="02010609060101010101" pitchFamily="49" charset="-122"/>
              </a:rPr>
              <a:t>骄</a:t>
            </a:r>
            <a:r>
              <a:rPr lang="zh-CN" altLang="en-US" sz="4000" b="1" dirty="0">
                <a:solidFill>
                  <a:srgbClr val="CC9900"/>
                </a:solidFill>
                <a:latin typeface="黑体" panose="02010609060101010101" pitchFamily="49" charset="-122"/>
                <a:ea typeface="黑体" panose="02010609060101010101" pitchFamily="49" charset="-122"/>
                <a:cs typeface="黑体" panose="02010609060101010101" pitchFamily="49" charset="-122"/>
              </a:rPr>
              <a:t>       </a:t>
            </a:r>
            <a:r>
              <a:rPr lang="zh-CN" altLang="en-US" sz="4000" b="1" dirty="0">
                <a:solidFill>
                  <a:schemeClr val="tx1"/>
                </a:solidFill>
                <a:latin typeface="黑体" panose="02010609060101010101" pitchFamily="49" charset="-122"/>
                <a:ea typeface="黑体" panose="02010609060101010101" pitchFamily="49" charset="-122"/>
                <a:cs typeface="黑体" panose="02010609060101010101" pitchFamily="49" charset="-122"/>
              </a:rPr>
              <a:t>风</a:t>
            </a:r>
            <a:r>
              <a:rPr lang="zh-CN" altLang="en-US" sz="4000" b="1" u="sng" dirty="0">
                <a:solidFill>
                  <a:srgbClr val="2747BE"/>
                </a:solidFill>
                <a:latin typeface="黑体" panose="02010609060101010101" pitchFamily="49" charset="-122"/>
                <a:ea typeface="黑体" panose="02010609060101010101" pitchFamily="49" charset="-122"/>
                <a:cs typeface="黑体" panose="02010609060101010101" pitchFamily="49" charset="-122"/>
              </a:rPr>
              <a:t>流</a:t>
            </a:r>
            <a:endParaRPr lang="zh-CN" altLang="en-US" sz="4000" b="1" dirty="0">
              <a:solidFill>
                <a:srgbClr val="0D0D0D"/>
              </a:solidFill>
              <a:latin typeface="黑体" panose="02010609060101010101" pitchFamily="49" charset="-122"/>
              <a:ea typeface="黑体" panose="02010609060101010101" pitchFamily="49" charset="-122"/>
              <a:cs typeface="黑体" panose="02010609060101010101" pitchFamily="49" charset="-122"/>
            </a:endParaRPr>
          </a:p>
          <a:p>
            <a:pPr>
              <a:spcBef>
                <a:spcPct val="50000"/>
              </a:spcBef>
            </a:pPr>
            <a:endParaRPr lang="zh-CN" altLang="en-US" sz="4000" b="1" dirty="0">
              <a:solidFill>
                <a:srgbClr val="CC9900"/>
              </a:solidFill>
              <a:latin typeface="黑体" panose="02010609060101010101" pitchFamily="49" charset="-122"/>
              <a:ea typeface="黑体" panose="02010609060101010101" pitchFamily="49" charset="-122"/>
              <a:cs typeface="黑体" panose="02010609060101010101" pitchFamily="49" charset="-122"/>
            </a:endParaRPr>
          </a:p>
          <a:p>
            <a:pPr>
              <a:spcBef>
                <a:spcPct val="50000"/>
              </a:spcBef>
            </a:pPr>
            <a:r>
              <a:rPr lang="zh-CN" altLang="en-US" sz="4000" b="1" dirty="0">
                <a:solidFill>
                  <a:srgbClr val="0D0D0D"/>
                </a:solidFill>
                <a:latin typeface="黑体" panose="02010609060101010101" pitchFamily="49" charset="-122"/>
                <a:ea typeface="黑体" panose="02010609060101010101" pitchFamily="49" charset="-122"/>
                <a:cs typeface="黑体" panose="02010609060101010101" pitchFamily="49" charset="-122"/>
              </a:rPr>
              <a:t>成吉思</a:t>
            </a:r>
            <a:r>
              <a:rPr lang="zh-CN" altLang="en-US" sz="4000" b="1" u="sng" dirty="0">
                <a:solidFill>
                  <a:srgbClr val="2747BE"/>
                </a:solidFill>
                <a:latin typeface="黑体" panose="02010609060101010101" pitchFamily="49" charset="-122"/>
                <a:ea typeface="黑体" panose="02010609060101010101" pitchFamily="49" charset="-122"/>
                <a:cs typeface="黑体" panose="02010609060101010101" pitchFamily="49" charset="-122"/>
              </a:rPr>
              <a:t>汗</a:t>
            </a:r>
            <a:r>
              <a:rPr lang="zh-CN" altLang="en-US" sz="4000" b="1" dirty="0">
                <a:solidFill>
                  <a:srgbClr val="CC9900"/>
                </a:solidFill>
                <a:latin typeface="黑体" panose="02010609060101010101" pitchFamily="49" charset="-122"/>
                <a:ea typeface="黑体" panose="02010609060101010101" pitchFamily="49" charset="-122"/>
                <a:cs typeface="黑体" panose="02010609060101010101" pitchFamily="49" charset="-122"/>
              </a:rPr>
              <a:t>         </a:t>
            </a:r>
            <a:r>
              <a:rPr lang="zh-CN" altLang="en-US" sz="4000" b="1" u="sng" dirty="0">
                <a:solidFill>
                  <a:srgbClr val="2747BE"/>
                </a:solidFill>
                <a:latin typeface="黑体" panose="02010609060101010101" pitchFamily="49" charset="-122"/>
                <a:ea typeface="黑体" panose="02010609060101010101" pitchFamily="49" charset="-122"/>
                <a:cs typeface="黑体" panose="02010609060101010101" pitchFamily="49" charset="-122"/>
              </a:rPr>
              <a:t>数</a:t>
            </a:r>
            <a:r>
              <a:rPr lang="zh-CN" altLang="en-US" sz="4000" b="1" dirty="0">
                <a:solidFill>
                  <a:srgbClr val="0D0D0D"/>
                </a:solidFill>
                <a:latin typeface="黑体" panose="02010609060101010101" pitchFamily="49" charset="-122"/>
                <a:ea typeface="黑体" panose="02010609060101010101" pitchFamily="49" charset="-122"/>
                <a:cs typeface="黑体" panose="02010609060101010101" pitchFamily="49" charset="-122"/>
              </a:rPr>
              <a:t>风流人物</a:t>
            </a:r>
            <a:endParaRPr lang="zh-CN" altLang="en-US" sz="4000" b="1" dirty="0">
              <a:solidFill>
                <a:srgbClr val="0D0D0D"/>
              </a:solidFill>
              <a:latin typeface="黑体" panose="02010609060101010101" pitchFamily="49" charset="-122"/>
              <a:ea typeface="黑体" panose="02010609060101010101" pitchFamily="49" charset="-122"/>
              <a:cs typeface="黑体" panose="02010609060101010101" pitchFamily="49" charset="-122"/>
            </a:endParaRPr>
          </a:p>
        </p:txBody>
      </p:sp>
      <p:sp>
        <p:nvSpPr>
          <p:cNvPr id="14339" name="Text Box 1027"/>
          <p:cNvSpPr txBox="1">
            <a:spLocks noChangeArrowheads="1"/>
          </p:cNvSpPr>
          <p:nvPr/>
        </p:nvSpPr>
        <p:spPr bwMode="auto">
          <a:xfrm>
            <a:off x="60325" y="1320800"/>
            <a:ext cx="2320925" cy="70675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r>
              <a:rPr lang="en-US" altLang="zh-CN" sz="4000" b="1">
                <a:solidFill>
                  <a:srgbClr val="FF0000"/>
                </a:solidFill>
                <a:latin typeface="Arial" panose="020B0604020202020204" pitchFamily="34" charset="0"/>
                <a:cs typeface="Arial" panose="020B0604020202020204" pitchFamily="34" charset="0"/>
              </a:rPr>
              <a:t>t</a:t>
            </a:r>
            <a:r>
              <a:rPr lang="en-US" altLang="zh-CN" sz="4000" b="1">
                <a:solidFill>
                  <a:srgbClr val="FF0000"/>
                </a:solidFill>
                <a:latin typeface="宋体" panose="02010600030101010101" pitchFamily="2" charset="-122"/>
                <a:cs typeface="Arial" panose="020B0604020202020204" pitchFamily="34" charset="0"/>
              </a:rPr>
              <a:t>ā</a:t>
            </a:r>
            <a:r>
              <a:rPr lang="en-US" altLang="zh-CN" sz="4000" b="1">
                <a:solidFill>
                  <a:srgbClr val="FF0000"/>
                </a:solidFill>
                <a:latin typeface="Arial" panose="020B0604020202020204" pitchFamily="34" charset="0"/>
                <a:cs typeface="Arial" panose="020B0604020202020204" pitchFamily="34" charset="0"/>
              </a:rPr>
              <a:t>o </a:t>
            </a:r>
            <a:r>
              <a:rPr lang="en-US" altLang="zh-CN" sz="4000" b="1">
                <a:solidFill>
                  <a:srgbClr val="FF0000"/>
                </a:solidFill>
                <a:latin typeface="Arial" panose="020B0604020202020204" pitchFamily="34" charset="0"/>
                <a:cs typeface="Arial" panose="020B0604020202020204" pitchFamily="34" charset="0"/>
                <a:sym typeface="+mn-ea"/>
              </a:rPr>
              <a:t>t</a:t>
            </a:r>
            <a:r>
              <a:rPr lang="en-US" altLang="zh-CN" sz="4000" b="1">
                <a:solidFill>
                  <a:srgbClr val="FF0000"/>
                </a:solidFill>
                <a:latin typeface="宋体" panose="02010600030101010101" pitchFamily="2" charset="-122"/>
                <a:cs typeface="Arial" panose="020B0604020202020204" pitchFamily="34" charset="0"/>
                <a:sym typeface="+mn-ea"/>
              </a:rPr>
              <a:t>ā</a:t>
            </a:r>
            <a:r>
              <a:rPr lang="en-US" altLang="zh-CN" sz="4000" b="1">
                <a:solidFill>
                  <a:srgbClr val="FF0000"/>
                </a:solidFill>
                <a:latin typeface="Arial" panose="020B0604020202020204" pitchFamily="34" charset="0"/>
                <a:cs typeface="Arial" panose="020B0604020202020204" pitchFamily="34" charset="0"/>
                <a:sym typeface="+mn-ea"/>
              </a:rPr>
              <a:t>o</a:t>
            </a:r>
            <a:endParaRPr lang="en-US" altLang="zh-CN" sz="4000" b="1">
              <a:solidFill>
                <a:srgbClr val="FF0000"/>
              </a:solidFill>
              <a:latin typeface="Arial" panose="020B0604020202020204" pitchFamily="34" charset="0"/>
              <a:cs typeface="Arial" panose="020B0604020202020204" pitchFamily="34" charset="0"/>
              <a:sym typeface="+mn-ea"/>
            </a:endParaRPr>
          </a:p>
        </p:txBody>
      </p:sp>
      <p:sp>
        <p:nvSpPr>
          <p:cNvPr id="14340" name="Text Box 1028"/>
          <p:cNvSpPr txBox="1">
            <a:spLocks noChangeArrowheads="1"/>
          </p:cNvSpPr>
          <p:nvPr/>
        </p:nvSpPr>
        <p:spPr bwMode="auto">
          <a:xfrm>
            <a:off x="716915" y="3190875"/>
            <a:ext cx="1447800" cy="70675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r>
              <a:rPr lang="en-US" altLang="zh-CN" sz="4000" b="1">
                <a:solidFill>
                  <a:srgbClr val="FF0000"/>
                </a:solidFill>
                <a:latin typeface="Arial" panose="020B0604020202020204" pitchFamily="34" charset="0"/>
                <a:cs typeface="Arial" panose="020B0604020202020204" pitchFamily="34" charset="0"/>
              </a:rPr>
              <a:t>s</a:t>
            </a:r>
            <a:r>
              <a:rPr lang="en-US" altLang="zh-CN" sz="4000" b="1">
                <a:solidFill>
                  <a:srgbClr val="FF0000"/>
                </a:solidFill>
                <a:latin typeface="宋体" panose="02010600030101010101" pitchFamily="2" charset="-122"/>
                <a:cs typeface="Arial" panose="020B0604020202020204" pitchFamily="34" charset="0"/>
              </a:rPr>
              <a:t>ā</a:t>
            </a:r>
            <a:r>
              <a:rPr lang="en-US" altLang="zh-CN" sz="4000" b="1">
                <a:solidFill>
                  <a:srgbClr val="FF0000"/>
                </a:solidFill>
                <a:latin typeface="Arial" panose="020B0604020202020204" pitchFamily="34" charset="0"/>
                <a:cs typeface="Arial" panose="020B0604020202020204" pitchFamily="34" charset="0"/>
              </a:rPr>
              <a:t>o</a:t>
            </a:r>
            <a:endParaRPr lang="en-US" altLang="zh-CN" sz="4000" b="1">
              <a:solidFill>
                <a:srgbClr val="FF0000"/>
              </a:solidFill>
              <a:latin typeface="Arial" panose="020B0604020202020204" pitchFamily="34" charset="0"/>
              <a:cs typeface="Arial" panose="020B0604020202020204" pitchFamily="34" charset="0"/>
            </a:endParaRPr>
          </a:p>
        </p:txBody>
      </p:sp>
      <p:sp>
        <p:nvSpPr>
          <p:cNvPr id="14341" name="Text Box 1029"/>
          <p:cNvSpPr txBox="1">
            <a:spLocks noChangeArrowheads="1"/>
          </p:cNvSpPr>
          <p:nvPr/>
        </p:nvSpPr>
        <p:spPr bwMode="auto">
          <a:xfrm>
            <a:off x="1527810" y="5042535"/>
            <a:ext cx="1222375" cy="70675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r>
              <a:rPr lang="en-US" altLang="zh-CN" sz="3600">
                <a:solidFill>
                  <a:srgbClr val="0066FF"/>
                </a:solidFill>
              </a:rPr>
              <a:t> </a:t>
            </a:r>
            <a:r>
              <a:rPr lang="en-US" altLang="zh-CN" sz="4000" b="1">
                <a:solidFill>
                  <a:srgbClr val="FF0000"/>
                </a:solidFill>
                <a:latin typeface="Arial" panose="020B0604020202020204" pitchFamily="34" charset="0"/>
                <a:cs typeface="Arial" panose="020B0604020202020204" pitchFamily="34" charset="0"/>
              </a:rPr>
              <a:t>h</a:t>
            </a:r>
            <a:r>
              <a:rPr lang="en-US" altLang="zh-CN" sz="4000" b="1">
                <a:solidFill>
                  <a:srgbClr val="FF0000"/>
                </a:solidFill>
                <a:latin typeface="宋体" panose="02010600030101010101" pitchFamily="2" charset="-122"/>
                <a:cs typeface="Arial" panose="020B0604020202020204" pitchFamily="34" charset="0"/>
              </a:rPr>
              <a:t>á</a:t>
            </a:r>
            <a:r>
              <a:rPr lang="en-US" altLang="zh-CN" sz="4000" b="1">
                <a:solidFill>
                  <a:srgbClr val="FF0000"/>
                </a:solidFill>
                <a:latin typeface="Arial" panose="020B0604020202020204" pitchFamily="34" charset="0"/>
                <a:cs typeface="Arial" panose="020B0604020202020204" pitchFamily="34" charset="0"/>
              </a:rPr>
              <a:t>n</a:t>
            </a:r>
            <a:endParaRPr lang="en-US" altLang="zh-CN" sz="4000" b="1">
              <a:solidFill>
                <a:srgbClr val="FF0000"/>
              </a:solidFill>
              <a:latin typeface="Arial" panose="020B0604020202020204" pitchFamily="34" charset="0"/>
              <a:cs typeface="Arial" panose="020B0604020202020204" pitchFamily="34" charset="0"/>
            </a:endParaRPr>
          </a:p>
        </p:txBody>
      </p:sp>
      <p:sp>
        <p:nvSpPr>
          <p:cNvPr id="19461" name="Text Box 1030"/>
          <p:cNvSpPr txBox="1">
            <a:spLocks noChangeArrowheads="1"/>
          </p:cNvSpPr>
          <p:nvPr/>
        </p:nvSpPr>
        <p:spPr bwMode="auto">
          <a:xfrm>
            <a:off x="1257935" y="36830"/>
            <a:ext cx="6477000" cy="70675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ctr">
              <a:spcBef>
                <a:spcPct val="50000"/>
              </a:spcBef>
            </a:pPr>
            <a:r>
              <a:rPr lang="zh-CN" altLang="en-US" sz="4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读读   写写</a:t>
            </a:r>
            <a:endParaRPr lang="zh-CN" altLang="en-US" sz="4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344" name="Text Box 1032"/>
          <p:cNvSpPr txBox="1">
            <a:spLocks noChangeArrowheads="1"/>
          </p:cNvSpPr>
          <p:nvPr/>
        </p:nvSpPr>
        <p:spPr bwMode="auto">
          <a:xfrm>
            <a:off x="4062095" y="1360170"/>
            <a:ext cx="2057400" cy="70675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ctr">
              <a:spcBef>
                <a:spcPct val="50000"/>
              </a:spcBef>
            </a:pPr>
            <a:r>
              <a:rPr lang="en-US" altLang="zh-CN" sz="4000" b="1">
                <a:solidFill>
                  <a:srgbClr val="FF0000"/>
                </a:solidFill>
                <a:latin typeface="Arial" panose="020B0604020202020204" pitchFamily="34" charset="0"/>
                <a:cs typeface="Arial" panose="020B0604020202020204" pitchFamily="34" charset="0"/>
              </a:rPr>
              <a:t>r</a:t>
            </a:r>
            <a:r>
              <a:rPr lang="en-US" altLang="zh-CN" sz="4000" b="1">
                <a:solidFill>
                  <a:srgbClr val="FF0000"/>
                </a:solidFill>
                <a:latin typeface="宋体" panose="02010600030101010101" pitchFamily="2" charset="-122"/>
                <a:cs typeface="Arial" panose="020B0604020202020204" pitchFamily="34" charset="0"/>
              </a:rPr>
              <a:t>á</a:t>
            </a:r>
            <a:r>
              <a:rPr lang="en-US" altLang="zh-CN" sz="4000" b="1">
                <a:solidFill>
                  <a:srgbClr val="FF0000"/>
                </a:solidFill>
                <a:latin typeface="Arial" panose="020B0604020202020204" pitchFamily="34" charset="0"/>
                <a:cs typeface="Arial" panose="020B0604020202020204" pitchFamily="34" charset="0"/>
              </a:rPr>
              <a:t>o</a:t>
            </a:r>
            <a:endParaRPr lang="en-US" altLang="zh-CN" sz="4000" b="1">
              <a:solidFill>
                <a:srgbClr val="FF0000"/>
              </a:solidFill>
              <a:latin typeface="Arial" panose="020B0604020202020204" pitchFamily="34" charset="0"/>
              <a:cs typeface="Arial" panose="020B0604020202020204" pitchFamily="34" charset="0"/>
            </a:endParaRPr>
          </a:p>
        </p:txBody>
      </p:sp>
      <p:sp>
        <p:nvSpPr>
          <p:cNvPr id="14345" name="Text Box 1033"/>
          <p:cNvSpPr txBox="1">
            <a:spLocks noChangeArrowheads="1"/>
          </p:cNvSpPr>
          <p:nvPr/>
        </p:nvSpPr>
        <p:spPr bwMode="auto">
          <a:xfrm>
            <a:off x="6690360" y="1359535"/>
            <a:ext cx="1600200" cy="70675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ctr">
              <a:spcBef>
                <a:spcPct val="50000"/>
              </a:spcBef>
            </a:pPr>
            <a:r>
              <a:rPr lang="en-US" altLang="zh-CN" sz="4000" b="1">
                <a:solidFill>
                  <a:srgbClr val="FF0000"/>
                </a:solidFill>
                <a:latin typeface="Arial" panose="020B0604020202020204" pitchFamily="34" charset="0"/>
                <a:cs typeface="Arial" panose="020B0604020202020204" pitchFamily="34" charset="0"/>
              </a:rPr>
              <a:t>zhé</a:t>
            </a:r>
            <a:endParaRPr lang="en-US" altLang="zh-CN" sz="4000" b="1">
              <a:solidFill>
                <a:srgbClr val="FF0000"/>
              </a:solidFill>
              <a:latin typeface="Arial" panose="020B0604020202020204" pitchFamily="34" charset="0"/>
              <a:cs typeface="Arial" panose="020B0604020202020204" pitchFamily="34" charset="0"/>
            </a:endParaRPr>
          </a:p>
        </p:txBody>
      </p:sp>
      <p:sp>
        <p:nvSpPr>
          <p:cNvPr id="14346" name="Text Box 1034"/>
          <p:cNvSpPr txBox="1">
            <a:spLocks noChangeArrowheads="1"/>
          </p:cNvSpPr>
          <p:nvPr/>
        </p:nvSpPr>
        <p:spPr bwMode="auto">
          <a:xfrm>
            <a:off x="4354195" y="3230245"/>
            <a:ext cx="1181100" cy="70675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r>
              <a:rPr lang="en-US" altLang="zh-CN" sz="4000" b="1">
                <a:solidFill>
                  <a:srgbClr val="FF0000"/>
                </a:solidFill>
                <a:latin typeface="Arial" panose="020B0604020202020204" pitchFamily="34" charset="0"/>
                <a:cs typeface="Arial" panose="020B0604020202020204" pitchFamily="34" charset="0"/>
              </a:rPr>
              <a:t>ji</a:t>
            </a:r>
            <a:r>
              <a:rPr lang="en-US" altLang="zh-CN" sz="4000" b="1">
                <a:solidFill>
                  <a:srgbClr val="FF0000"/>
                </a:solidFill>
                <a:latin typeface="宋体" panose="02010600030101010101" pitchFamily="2" charset="-122"/>
                <a:cs typeface="Arial" panose="020B0604020202020204" pitchFamily="34" charset="0"/>
              </a:rPr>
              <a:t>ā</a:t>
            </a:r>
            <a:r>
              <a:rPr lang="en-US" altLang="zh-CN" sz="4000" b="1">
                <a:solidFill>
                  <a:srgbClr val="FF0000"/>
                </a:solidFill>
                <a:latin typeface="Arial" panose="020B0604020202020204" pitchFamily="34" charset="0"/>
                <a:cs typeface="Arial" panose="020B0604020202020204" pitchFamily="34" charset="0"/>
              </a:rPr>
              <a:t>o</a:t>
            </a:r>
            <a:endParaRPr lang="en-US" altLang="zh-CN" sz="4000" b="1">
              <a:solidFill>
                <a:srgbClr val="FF0000"/>
              </a:solidFill>
              <a:latin typeface="Arial" panose="020B0604020202020204" pitchFamily="34" charset="0"/>
              <a:cs typeface="Arial" panose="020B0604020202020204" pitchFamily="34" charset="0"/>
            </a:endParaRPr>
          </a:p>
        </p:txBody>
      </p:sp>
      <p:sp>
        <p:nvSpPr>
          <p:cNvPr id="14347" name="Text Box 1035"/>
          <p:cNvSpPr txBox="1">
            <a:spLocks noChangeArrowheads="1"/>
          </p:cNvSpPr>
          <p:nvPr/>
        </p:nvSpPr>
        <p:spPr bwMode="auto">
          <a:xfrm>
            <a:off x="7193915" y="3173095"/>
            <a:ext cx="1066800" cy="70675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ctr">
              <a:spcBef>
                <a:spcPct val="50000"/>
              </a:spcBef>
            </a:pPr>
            <a:r>
              <a:rPr lang="en-US" altLang="zh-CN" sz="4000" b="1">
                <a:solidFill>
                  <a:srgbClr val="FF0000"/>
                </a:solidFill>
                <a:latin typeface="Arial" panose="020B0604020202020204" pitchFamily="34" charset="0"/>
                <a:cs typeface="Arial" panose="020B0604020202020204" pitchFamily="34" charset="0"/>
              </a:rPr>
              <a:t>liú</a:t>
            </a:r>
            <a:endParaRPr lang="en-US" altLang="zh-CN" sz="4000" b="1">
              <a:solidFill>
                <a:srgbClr val="FF0000"/>
              </a:solidFill>
              <a:latin typeface="Arial" panose="020B0604020202020204" pitchFamily="34" charset="0"/>
              <a:cs typeface="Arial" panose="020B0604020202020204" pitchFamily="34" charset="0"/>
            </a:endParaRPr>
          </a:p>
        </p:txBody>
      </p:sp>
      <p:sp>
        <p:nvSpPr>
          <p:cNvPr id="14348" name="Text Box 1036"/>
          <p:cNvSpPr txBox="1">
            <a:spLocks noChangeArrowheads="1"/>
          </p:cNvSpPr>
          <p:nvPr/>
        </p:nvSpPr>
        <p:spPr bwMode="auto">
          <a:xfrm>
            <a:off x="4053840" y="5003800"/>
            <a:ext cx="1676400" cy="70675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ctr">
              <a:spcBef>
                <a:spcPct val="50000"/>
              </a:spcBef>
            </a:pPr>
            <a:r>
              <a:rPr lang="en-US" altLang="zh-CN" sz="4000" b="1">
                <a:solidFill>
                  <a:srgbClr val="FF0000"/>
                </a:solidFill>
                <a:latin typeface="Arial" panose="020B0604020202020204" pitchFamily="34" charset="0"/>
                <a:cs typeface="Arial" panose="020B0604020202020204" pitchFamily="34" charset="0"/>
              </a:rPr>
              <a:t>shǔ</a:t>
            </a:r>
            <a:endParaRPr lang="en-US" altLang="zh-CN" sz="4000" b="1">
              <a:solidFill>
                <a:srgbClr val="FF0000"/>
              </a:solidFill>
              <a:latin typeface="Arial" panose="020B0604020202020204" pitchFamily="34" charset="0"/>
              <a:cs typeface="Arial" panose="020B060402020202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Effect transition="in" filter="blinds(horizontal)">
                                      <p:cBhvr>
                                        <p:cTn id="7" dur="500"/>
                                        <p:tgtEl>
                                          <p:spTgt spid="1946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9457"/>
                                        </p:tgtEl>
                                        <p:attrNameLst>
                                          <p:attrName>style.visibility</p:attrName>
                                        </p:attrNameLst>
                                      </p:cBhvr>
                                      <p:to>
                                        <p:strVal val="visible"/>
                                      </p:to>
                                    </p:set>
                                    <p:animEffect transition="in" filter="strips(downRight)">
                                      <p:cBhvr>
                                        <p:cTn id="12" dur="500"/>
                                        <p:tgtEl>
                                          <p:spTgt spid="1945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4339"/>
                                        </p:tgtEl>
                                        <p:attrNameLst>
                                          <p:attrName>style.visibility</p:attrName>
                                        </p:attrNameLst>
                                      </p:cBhvr>
                                      <p:to>
                                        <p:strVal val="visible"/>
                                      </p:to>
                                    </p:set>
                                    <p:anim calcmode="lin" valueType="num">
                                      <p:cBhvr additive="base">
                                        <p:cTn id="17" dur="500" fill="hold"/>
                                        <p:tgtEl>
                                          <p:spTgt spid="14339"/>
                                        </p:tgtEl>
                                        <p:attrNameLst>
                                          <p:attrName>ppt_x</p:attrName>
                                        </p:attrNameLst>
                                      </p:cBhvr>
                                      <p:tavLst>
                                        <p:tav tm="0">
                                          <p:val>
                                            <p:strVal val="0-#ppt_w/2"/>
                                          </p:val>
                                        </p:tav>
                                        <p:tav tm="100000">
                                          <p:val>
                                            <p:strVal val="#ppt_x"/>
                                          </p:val>
                                        </p:tav>
                                      </p:tavLst>
                                    </p:anim>
                                    <p:anim calcmode="lin" valueType="num">
                                      <p:cBhvr additive="base">
                                        <p:cTn id="18" dur="500" fill="hold"/>
                                        <p:tgtEl>
                                          <p:spTgt spid="1433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4344"/>
                                        </p:tgtEl>
                                        <p:attrNameLst>
                                          <p:attrName>style.visibility</p:attrName>
                                        </p:attrNameLst>
                                      </p:cBhvr>
                                      <p:to>
                                        <p:strVal val="visible"/>
                                      </p:to>
                                    </p:set>
                                    <p:anim calcmode="lin" valueType="num">
                                      <p:cBhvr additive="base">
                                        <p:cTn id="23" dur="500" fill="hold"/>
                                        <p:tgtEl>
                                          <p:spTgt spid="14344"/>
                                        </p:tgtEl>
                                        <p:attrNameLst>
                                          <p:attrName>ppt_x</p:attrName>
                                        </p:attrNameLst>
                                      </p:cBhvr>
                                      <p:tavLst>
                                        <p:tav tm="0">
                                          <p:val>
                                            <p:strVal val="0-#ppt_w/2"/>
                                          </p:val>
                                        </p:tav>
                                        <p:tav tm="100000">
                                          <p:val>
                                            <p:strVal val="#ppt_x"/>
                                          </p:val>
                                        </p:tav>
                                      </p:tavLst>
                                    </p:anim>
                                    <p:anim calcmode="lin" valueType="num">
                                      <p:cBhvr additive="base">
                                        <p:cTn id="24" dur="500" fill="hold"/>
                                        <p:tgtEl>
                                          <p:spTgt spid="1434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14345"/>
                                        </p:tgtEl>
                                        <p:attrNameLst>
                                          <p:attrName>style.visibility</p:attrName>
                                        </p:attrNameLst>
                                      </p:cBhvr>
                                      <p:to>
                                        <p:strVal val="visible"/>
                                      </p:to>
                                    </p:set>
                                    <p:anim calcmode="lin" valueType="num">
                                      <p:cBhvr additive="base">
                                        <p:cTn id="29" dur="500" fill="hold"/>
                                        <p:tgtEl>
                                          <p:spTgt spid="14345"/>
                                        </p:tgtEl>
                                        <p:attrNameLst>
                                          <p:attrName>ppt_x</p:attrName>
                                        </p:attrNameLst>
                                      </p:cBhvr>
                                      <p:tavLst>
                                        <p:tav tm="0">
                                          <p:val>
                                            <p:strVal val="1+#ppt_w/2"/>
                                          </p:val>
                                        </p:tav>
                                        <p:tav tm="100000">
                                          <p:val>
                                            <p:strVal val="#ppt_x"/>
                                          </p:val>
                                        </p:tav>
                                      </p:tavLst>
                                    </p:anim>
                                    <p:anim calcmode="lin" valueType="num">
                                      <p:cBhvr additive="base">
                                        <p:cTn id="30" dur="500" fill="hold"/>
                                        <p:tgtEl>
                                          <p:spTgt spid="14345"/>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4340"/>
                                        </p:tgtEl>
                                        <p:attrNameLst>
                                          <p:attrName>style.visibility</p:attrName>
                                        </p:attrNameLst>
                                      </p:cBhvr>
                                      <p:to>
                                        <p:strVal val="visible"/>
                                      </p:to>
                                    </p:set>
                                    <p:anim calcmode="lin" valueType="num">
                                      <p:cBhvr additive="base">
                                        <p:cTn id="35" dur="500" fill="hold"/>
                                        <p:tgtEl>
                                          <p:spTgt spid="14340"/>
                                        </p:tgtEl>
                                        <p:attrNameLst>
                                          <p:attrName>ppt_x</p:attrName>
                                        </p:attrNameLst>
                                      </p:cBhvr>
                                      <p:tavLst>
                                        <p:tav tm="0">
                                          <p:val>
                                            <p:strVal val="0-#ppt_w/2"/>
                                          </p:val>
                                        </p:tav>
                                        <p:tav tm="100000">
                                          <p:val>
                                            <p:strVal val="#ppt_x"/>
                                          </p:val>
                                        </p:tav>
                                      </p:tavLst>
                                    </p:anim>
                                    <p:anim calcmode="lin" valueType="num">
                                      <p:cBhvr additive="base">
                                        <p:cTn id="36" dur="500" fill="hold"/>
                                        <p:tgtEl>
                                          <p:spTgt spid="1434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4346"/>
                                        </p:tgtEl>
                                        <p:attrNameLst>
                                          <p:attrName>style.visibility</p:attrName>
                                        </p:attrNameLst>
                                      </p:cBhvr>
                                      <p:to>
                                        <p:strVal val="visible"/>
                                      </p:to>
                                    </p:set>
                                    <p:anim calcmode="lin" valueType="num">
                                      <p:cBhvr additive="base">
                                        <p:cTn id="41" dur="500" fill="hold"/>
                                        <p:tgtEl>
                                          <p:spTgt spid="14346"/>
                                        </p:tgtEl>
                                        <p:attrNameLst>
                                          <p:attrName>ppt_x</p:attrName>
                                        </p:attrNameLst>
                                      </p:cBhvr>
                                      <p:tavLst>
                                        <p:tav tm="0">
                                          <p:val>
                                            <p:strVal val="0-#ppt_w/2"/>
                                          </p:val>
                                        </p:tav>
                                        <p:tav tm="100000">
                                          <p:val>
                                            <p:strVal val="#ppt_x"/>
                                          </p:val>
                                        </p:tav>
                                      </p:tavLst>
                                    </p:anim>
                                    <p:anim calcmode="lin" valueType="num">
                                      <p:cBhvr additive="base">
                                        <p:cTn id="42" dur="500" fill="hold"/>
                                        <p:tgtEl>
                                          <p:spTgt spid="14346"/>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14347"/>
                                        </p:tgtEl>
                                        <p:attrNameLst>
                                          <p:attrName>style.visibility</p:attrName>
                                        </p:attrNameLst>
                                      </p:cBhvr>
                                      <p:to>
                                        <p:strVal val="visible"/>
                                      </p:to>
                                    </p:set>
                                    <p:anim calcmode="lin" valueType="num">
                                      <p:cBhvr additive="base">
                                        <p:cTn id="47" dur="500" fill="hold"/>
                                        <p:tgtEl>
                                          <p:spTgt spid="14347"/>
                                        </p:tgtEl>
                                        <p:attrNameLst>
                                          <p:attrName>ppt_x</p:attrName>
                                        </p:attrNameLst>
                                      </p:cBhvr>
                                      <p:tavLst>
                                        <p:tav tm="0">
                                          <p:val>
                                            <p:strVal val="1+#ppt_w/2"/>
                                          </p:val>
                                        </p:tav>
                                        <p:tav tm="100000">
                                          <p:val>
                                            <p:strVal val="#ppt_x"/>
                                          </p:val>
                                        </p:tav>
                                      </p:tavLst>
                                    </p:anim>
                                    <p:anim calcmode="lin" valueType="num">
                                      <p:cBhvr additive="base">
                                        <p:cTn id="48" dur="500" fill="hold"/>
                                        <p:tgtEl>
                                          <p:spTgt spid="14347"/>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14341"/>
                                        </p:tgtEl>
                                        <p:attrNameLst>
                                          <p:attrName>style.visibility</p:attrName>
                                        </p:attrNameLst>
                                      </p:cBhvr>
                                      <p:to>
                                        <p:strVal val="visible"/>
                                      </p:to>
                                    </p:set>
                                    <p:anim calcmode="lin" valueType="num">
                                      <p:cBhvr additive="base">
                                        <p:cTn id="53" dur="500" fill="hold"/>
                                        <p:tgtEl>
                                          <p:spTgt spid="14341"/>
                                        </p:tgtEl>
                                        <p:attrNameLst>
                                          <p:attrName>ppt_x</p:attrName>
                                        </p:attrNameLst>
                                      </p:cBhvr>
                                      <p:tavLst>
                                        <p:tav tm="0">
                                          <p:val>
                                            <p:strVal val="0-#ppt_w/2"/>
                                          </p:val>
                                        </p:tav>
                                        <p:tav tm="100000">
                                          <p:val>
                                            <p:strVal val="#ppt_x"/>
                                          </p:val>
                                        </p:tav>
                                      </p:tavLst>
                                    </p:anim>
                                    <p:anim calcmode="lin" valueType="num">
                                      <p:cBhvr additive="base">
                                        <p:cTn id="54" dur="500" fill="hold"/>
                                        <p:tgtEl>
                                          <p:spTgt spid="14341"/>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grpId="0" nodeType="clickEffect">
                                  <p:stCondLst>
                                    <p:cond delay="0"/>
                                  </p:stCondLst>
                                  <p:childTnLst>
                                    <p:set>
                                      <p:cBhvr>
                                        <p:cTn id="58" dur="1" fill="hold">
                                          <p:stCondLst>
                                            <p:cond delay="0"/>
                                          </p:stCondLst>
                                        </p:cTn>
                                        <p:tgtEl>
                                          <p:spTgt spid="14348"/>
                                        </p:tgtEl>
                                        <p:attrNameLst>
                                          <p:attrName>style.visibility</p:attrName>
                                        </p:attrNameLst>
                                      </p:cBhvr>
                                      <p:to>
                                        <p:strVal val="visible"/>
                                      </p:to>
                                    </p:set>
                                    <p:anim calcmode="lin" valueType="num">
                                      <p:cBhvr additive="base">
                                        <p:cTn id="59" dur="500" fill="hold"/>
                                        <p:tgtEl>
                                          <p:spTgt spid="14348"/>
                                        </p:tgtEl>
                                        <p:attrNameLst>
                                          <p:attrName>ppt_x</p:attrName>
                                        </p:attrNameLst>
                                      </p:cBhvr>
                                      <p:tavLst>
                                        <p:tav tm="0">
                                          <p:val>
                                            <p:strVal val="1+#ppt_w/2"/>
                                          </p:val>
                                        </p:tav>
                                        <p:tav tm="100000">
                                          <p:val>
                                            <p:strVal val="#ppt_x"/>
                                          </p:val>
                                        </p:tav>
                                      </p:tavLst>
                                    </p:anim>
                                    <p:anim calcmode="lin" valueType="num">
                                      <p:cBhvr additive="base">
                                        <p:cTn id="60" dur="500" fill="hold"/>
                                        <p:tgtEl>
                                          <p:spTgt spid="143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animBg="1"/>
      <p:bldP spid="19457" grpId="0" animBg="1"/>
      <p:bldP spid="14339" grpId="0" animBg="1"/>
      <p:bldP spid="14344" grpId="0" animBg="1"/>
      <p:bldP spid="14345" grpId="0" animBg="1"/>
      <p:bldP spid="14340" grpId="0" animBg="1"/>
      <p:bldP spid="14346" grpId="0" animBg="1"/>
      <p:bldP spid="14347" grpId="0" animBg="1"/>
      <p:bldP spid="14341" grpId="0" animBg="1"/>
      <p:bldP spid="14348"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1505" name="Group 2"/>
          <p:cNvGrpSpPr/>
          <p:nvPr/>
        </p:nvGrpSpPr>
        <p:grpSpPr bwMode="auto">
          <a:xfrm>
            <a:off x="381000" y="304800"/>
            <a:ext cx="8305800" cy="1828800"/>
            <a:chOff x="240" y="432"/>
            <a:chExt cx="5232" cy="912"/>
          </a:xfrm>
        </p:grpSpPr>
        <p:grpSp>
          <p:nvGrpSpPr>
            <p:cNvPr id="21506" name="Group 3"/>
            <p:cNvGrpSpPr/>
            <p:nvPr/>
          </p:nvGrpSpPr>
          <p:grpSpPr bwMode="auto">
            <a:xfrm>
              <a:off x="288" y="510"/>
              <a:ext cx="5136" cy="772"/>
              <a:chOff x="288" y="510"/>
              <a:chExt cx="5136" cy="772"/>
            </a:xfrm>
          </p:grpSpPr>
          <p:pic>
            <p:nvPicPr>
              <p:cNvPr id="21507" name="Picture 4" descr="flash033"/>
              <p:cNvPicPr>
                <a:picLocks noChangeAspect="1" noChangeArrowheads="1"/>
              </p:cNvPicPr>
              <p:nvPr/>
            </p:nvPicPr>
            <p:blipFill>
              <a:blip r:embed="rId1"/>
              <a:srcRect/>
              <a:stretch>
                <a:fillRect/>
              </a:stretch>
            </p:blipFill>
            <p:spPr bwMode="auto">
              <a:xfrm>
                <a:off x="4373" y="528"/>
                <a:ext cx="1051" cy="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5" descr="j0283219"/>
              <p:cNvPicPr>
                <a:picLocks noChangeAspect="1" noChangeArrowheads="1"/>
              </p:cNvPicPr>
              <p:nvPr/>
            </p:nvPicPr>
            <p:blipFill>
              <a:blip r:embed="rId2"/>
              <a:srcRect/>
              <a:stretch>
                <a:fillRect/>
              </a:stretch>
            </p:blipFill>
            <p:spPr bwMode="auto">
              <a:xfrm>
                <a:off x="3072" y="510"/>
                <a:ext cx="1104" cy="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6" descr="flash021"/>
              <p:cNvPicPr>
                <a:picLocks noChangeAspect="1" noChangeArrowheads="1"/>
              </p:cNvPicPr>
              <p:nvPr/>
            </p:nvPicPr>
            <p:blipFill>
              <a:blip r:embed="rId3"/>
              <a:srcRect/>
              <a:stretch>
                <a:fillRect/>
              </a:stretch>
            </p:blipFill>
            <p:spPr bwMode="auto">
              <a:xfrm>
                <a:off x="1680" y="528"/>
                <a:ext cx="120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7" descr="flash012"/>
              <p:cNvPicPr>
                <a:picLocks noChangeAspect="1" noChangeArrowheads="1"/>
              </p:cNvPicPr>
              <p:nvPr/>
            </p:nvPicPr>
            <p:blipFill>
              <a:blip r:embed="rId4"/>
              <a:srcRect/>
              <a:stretch>
                <a:fillRect/>
              </a:stretch>
            </p:blipFill>
            <p:spPr bwMode="auto">
              <a:xfrm>
                <a:off x="288" y="528"/>
                <a:ext cx="1128" cy="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511" name="Line 8"/>
            <p:cNvSpPr>
              <a:spLocks noChangeShapeType="1"/>
            </p:cNvSpPr>
            <p:nvPr/>
          </p:nvSpPr>
          <p:spPr bwMode="auto">
            <a:xfrm>
              <a:off x="240" y="432"/>
              <a:ext cx="5232" cy="0"/>
            </a:xfrm>
            <a:prstGeom prst="line">
              <a:avLst/>
            </a:prstGeom>
            <a:noFill/>
            <a:ln w="76200" cmpd="thickThin">
              <a:solidFill>
                <a:srgbClr val="FF99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512" name="Line 9"/>
            <p:cNvSpPr>
              <a:spLocks noChangeShapeType="1"/>
            </p:cNvSpPr>
            <p:nvPr/>
          </p:nvSpPr>
          <p:spPr bwMode="auto">
            <a:xfrm>
              <a:off x="240" y="1344"/>
              <a:ext cx="5232" cy="0"/>
            </a:xfrm>
            <a:prstGeom prst="line">
              <a:avLst/>
            </a:prstGeom>
            <a:noFill/>
            <a:ln w="76200" cmpd="thickThin">
              <a:solidFill>
                <a:srgbClr val="FF99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21513" name="WordArt 10"/>
          <p:cNvSpPr>
            <a:spLocks noChangeArrowheads="1" noChangeShapeType="1" noTextEdit="1"/>
          </p:cNvSpPr>
          <p:nvPr/>
        </p:nvSpPr>
        <p:spPr bwMode="auto">
          <a:xfrm>
            <a:off x="304800" y="3200400"/>
            <a:ext cx="8458200" cy="3352800"/>
          </a:xfrm>
          <a:prstGeom prst="rect">
            <a:avLst/>
          </a:prstGeom>
        </p:spPr>
        <p:txBody>
          <a:bodyPr wrap="none" fromWordArt="1">
            <a:prstTxWarp prst="textFadeUp">
              <a:avLst>
                <a:gd name="adj" fmla="val 9991"/>
              </a:avLst>
            </a:prstTxWarp>
          </a:bodyPr>
          <a:lstStyle/>
          <a:p>
            <a:pPr algn="ctr"/>
            <a:r>
              <a:rPr lang="zh-CN" altLang="en-US" sz="3600" kern="10">
                <a:ln w="12700">
                  <a:solidFill>
                    <a:srgbClr val="B2B2B2"/>
                  </a:solidFill>
                  <a:round/>
                </a:ln>
                <a:gradFill rotWithShape="1">
                  <a:gsLst>
                    <a:gs pos="0">
                      <a:srgbClr val="520402"/>
                    </a:gs>
                    <a:gs pos="100000">
                      <a:srgbClr val="FFCC00"/>
                    </a:gs>
                  </a:gsLst>
                  <a:lin ang="5400000" scaled="1"/>
                </a:gradFill>
                <a:effectLst>
                  <a:outerShdw dist="35921" dir="2700000" sy="50000" rotWithShape="0">
                    <a:srgbClr val="875B0D"/>
                  </a:outerShdw>
                </a:effectLst>
                <a:latin typeface="宋体" panose="02010600030101010101" pitchFamily="2" charset="-122"/>
                <a:ea typeface="宋体" panose="02010600030101010101" pitchFamily="2" charset="-122"/>
              </a:rPr>
              <a:t>欣赏朗读</a:t>
            </a:r>
            <a:endParaRPr lang="zh-CN" altLang="en-US" sz="3600" kern="10">
              <a:ln w="12700">
                <a:solidFill>
                  <a:srgbClr val="B2B2B2"/>
                </a:solidFill>
                <a:round/>
              </a:ln>
              <a:gradFill rotWithShape="1">
                <a:gsLst>
                  <a:gs pos="0">
                    <a:srgbClr val="520402"/>
                  </a:gs>
                  <a:gs pos="100000">
                    <a:srgbClr val="FFCC00"/>
                  </a:gs>
                </a:gsLst>
                <a:lin ang="5400000" scaled="1"/>
              </a:gradFill>
              <a:effectLst>
                <a:outerShdw dist="35921" dir="2700000" sy="50000" rotWithShape="0">
                  <a:srgbClr val="875B0D"/>
                </a:outerShdw>
              </a:effectLst>
              <a:latin typeface="宋体" panose="02010600030101010101" pitchFamily="2" charset="-122"/>
              <a:ea typeface="宋体" panose="02010600030101010101" pitchFamily="2" charset="-122"/>
            </a:endParaRPr>
          </a:p>
        </p:txBody>
      </p:sp>
      <p:pic>
        <p:nvPicPr>
          <p:cNvPr id="2" name="唐国强朗诵">
            <a:hlinkClick r:id="" action="ppaction://media"/>
          </p:cNvPr>
          <p:cNvPicPr/>
          <p:nvPr>
            <a:audioFile r:link="rId5"/>
            <p:extLst>
              <p:ext uri="{DAA4B4D4-6D71-4841-9C94-3DE7FCFB9230}">
                <p14:media xmlns:p14="http://schemas.microsoft.com/office/powerpoint/2010/main" r:embed="rId6"/>
              </p:ext>
            </p:extLst>
          </p:nvPr>
        </p:nvPicPr>
        <p:blipFill>
          <a:blip r:embed="rId7"/>
          <a:stretch>
            <a:fillRect/>
          </a:stretch>
        </p:blipFill>
        <p:spPr>
          <a:xfrm>
            <a:off x="4290695" y="2614930"/>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additive="base">
                                        <p:cTn id="6" dur="11943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第一PPT模板网-WWW.1PPT.COM">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Fan</Template>
  <TotalTime>0</TotalTime>
  <Words>5577</Words>
  <Application>WPS 演示</Application>
  <PresentationFormat>全屏显示(4:3)</PresentationFormat>
  <Paragraphs>339</Paragraphs>
  <Slides>40</Slides>
  <Notes>21</Notes>
  <HiddenSlides>0</HiddenSlides>
  <MMClips>1</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40</vt:i4>
      </vt:variant>
    </vt:vector>
  </HeadingPairs>
  <TitlesOfParts>
    <vt:vector size="63" baseType="lpstr">
      <vt:lpstr>Arial</vt:lpstr>
      <vt:lpstr>宋体</vt:lpstr>
      <vt:lpstr>Wingdings</vt:lpstr>
      <vt:lpstr>Times New Roman</vt:lpstr>
      <vt:lpstr>Franklin Gothic Medium</vt:lpstr>
      <vt:lpstr>微软雅黑</vt:lpstr>
      <vt:lpstr>Wingdings 2</vt:lpstr>
      <vt:lpstr>Arial</vt:lpstr>
      <vt:lpstr>黑体</vt:lpstr>
      <vt:lpstr>楷体</vt:lpstr>
      <vt:lpstr>方正水柱简体</vt:lpstr>
      <vt:lpstr>楷体_GB2312</vt:lpstr>
      <vt:lpstr>Calibri</vt:lpstr>
      <vt:lpstr>Franklin Gothic Book</vt:lpstr>
      <vt:lpstr>Arial Unicode MS</vt:lpstr>
      <vt:lpstr>华文隶书</vt:lpstr>
      <vt:lpstr>华文彩云</vt:lpstr>
      <vt:lpstr>华文楷体</vt:lpstr>
      <vt:lpstr>仿宋</vt:lpstr>
      <vt:lpstr>楷体_GB2312</vt:lpstr>
      <vt:lpstr>新宋体</vt:lpstr>
      <vt:lpstr>Wingdings</vt:lpstr>
      <vt:lpstr>第一PPT模板网-WWW.1PPT.COM</vt:lpstr>
      <vt:lpstr>第一单元    活动·探究</vt:lpstr>
      <vt:lpstr>PowerPoint 演示文稿</vt:lpstr>
      <vt:lpstr>PowerPoint 演示文稿</vt:lpstr>
      <vt:lpstr>作者简介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找出最能体现本诗主旨的句子。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description>第一PPT模板网-WWW.1PPT.COM</dc:description>
  <dc:subject>第一PPT模板网-WWW.1PPT.COM</dc:subject>
  <cp:category>第一PPT模板网-WWW.1PPT.COM</cp:category>
  <cp:lastModifiedBy>THTF</cp:lastModifiedBy>
  <cp:revision>74</cp:revision>
  <dcterms:created xsi:type="dcterms:W3CDTF">2005-09-12T07:32:00Z</dcterms:created>
  <dcterms:modified xsi:type="dcterms:W3CDTF">2018-09-02T00:26:03Z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