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  <p:sldId id="363" r:id="rId110"/>
    <p:sldId id="364" r:id="rId111"/>
    <p:sldId id="365" r:id="rId112"/>
    <p:sldId id="366" r:id="rId113"/>
    <p:sldId id="367" r:id="rId114"/>
    <p:sldId id="368" r:id="rId115"/>
    <p:sldId id="369" r:id="rId116"/>
    <p:sldId id="370" r:id="rId117"/>
    <p:sldId id="371" r:id="rId118"/>
    <p:sldId id="372" r:id="rId119"/>
    <p:sldId id="373" r:id="rId120"/>
    <p:sldId id="374" r:id="rId121"/>
    <p:sldId id="375" r:id="rId122"/>
    <p:sldId id="376" r:id="rId123"/>
    <p:sldId id="377" r:id="rId124"/>
    <p:sldId id="378" r:id="rId125"/>
    <p:sldId id="379" r:id="rId126"/>
    <p:sldId id="380" r:id="rId127"/>
    <p:sldId id="381" r:id="rId128"/>
    <p:sldId id="382" r:id="rId129"/>
    <p:sldId id="383" r:id="rId130"/>
    <p:sldId id="384" r:id="rId131"/>
    <p:sldId id="385" r:id="rId132"/>
    <p:sldId id="386" r:id="rId133"/>
    <p:sldId id="387" r:id="rId134"/>
    <p:sldId id="388" r:id="rId135"/>
    <p:sldId id="389" r:id="rId136"/>
    <p:sldId id="390" r:id="rId137"/>
    <p:sldId id="391" r:id="rId138"/>
    <p:sldId id="392" r:id="rId1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3" Type="http://schemas.openxmlformats.org/officeDocument/2006/relationships/tableStyles" Target="tableStyles.xml"/><Relationship Id="rId142" Type="http://schemas.openxmlformats.org/officeDocument/2006/relationships/viewProps" Target="viewProps.xml"/><Relationship Id="rId141" Type="http://schemas.openxmlformats.org/officeDocument/2006/relationships/presProps" Target="presProps.xml"/><Relationship Id="rId140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9587" y="2553202"/>
            <a:ext cx="5828643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 部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编版初中教材重点字词梳理</a:t>
            </a:r>
            <a:endParaRPr lang="zh-CN" altLang="zh-CN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0390" y="1596515"/>
            <a:ext cx="2326481" cy="610076"/>
            <a:chOff x="608" y="1180"/>
            <a:chExt cx="4885" cy="1281"/>
          </a:xfrm>
        </p:grpSpPr>
        <p:sp>
          <p:nvSpPr>
            <p:cNvPr id="7" name="矩形 6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3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401" y="2528994"/>
            <a:ext cx="7535570" cy="2084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7199" y="1542089"/>
            <a:ext cx="7089601" cy="5977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九年级上册</a:t>
            </a:r>
            <a:r>
              <a:rPr lang="en-US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 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《沁园春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雪》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（毛泽东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滔滔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惟余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驰蜡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红装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素裹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《我爱这土地》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（艾青）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汹涌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腐烂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7832" y="1509941"/>
            <a:ext cx="7168337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《乡愁》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（余光中）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邮票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fén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《你是人间的四月天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一句爱的赞颂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》（林徽因）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冠冕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呢喃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《我看》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（穆旦）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丰润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勃发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流盼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曳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953" y="1542089"/>
            <a:ext cx="7208094" cy="690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《敬业与乐业》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（梁启超）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征引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亵渎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秘诀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浪荡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妄想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杜绝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断章取义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不二法门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言不及义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不舍（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406" y="1542089"/>
            <a:ext cx="7029190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《就英法联军远征中国致巴特勒上尉的信》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（雨果）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赞誉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恍若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缎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璃（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惊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剪影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荡然无存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富丽堂皇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丰功伟绩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4079" y="1542089"/>
            <a:ext cx="7575842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《论教养》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（利哈乔夫）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贤达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守（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取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遵循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zhēn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疲惫不堪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大发雷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理所当然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随心所欲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一意孤行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自吹自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扭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作态（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随机应变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彬有礼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附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风雅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矫揉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造作（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jiǎo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róu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9293" y="1542089"/>
            <a:ext cx="7645415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《精神的三间小屋》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（毕淑敏）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雄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hún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广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mào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宽宥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域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游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困厄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 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囔（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tān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李代桃僵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相得益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彰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自惭形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悲欢离合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不容发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9049" y="1542089"/>
            <a:ext cx="756590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铁马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骨立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 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抽丝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茧（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可望而不可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118" y="1552805"/>
            <a:ext cx="8241764" cy="5548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《岳阳楼记》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（范仲淹）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守（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fēi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隐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浩浩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汤（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shāng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摧（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qiáng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岸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芷汀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兰（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zhǐ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tīng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静影沉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忘（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朝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夕阴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《醉翁亭记》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（欧阳修）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láng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伛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阴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翳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4201" y="1542089"/>
            <a:ext cx="7615598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《湖心亭看雪》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（张岱）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衣（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《诗词三首》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（李白､刘禹锡､苏轼）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投箸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què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户（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精神（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322" y="1542089"/>
            <a:ext cx="7655355" cy="6550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《故乡》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影像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祭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伶俐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xùn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鄙夷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伶仃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世面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障壁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gǒng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6798" y="2885948"/>
            <a:ext cx="2737290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7001" y="1542089"/>
            <a:ext cx="8529998" cy="6419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shé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展转（现在写作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辗转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恣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zì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缺土（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xíng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《我的叔叔于勒》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（莫泊桑）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拮据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蹋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褴褛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lán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详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狼狈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与日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增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十拿九稳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郑重其事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莫名其妙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2922" y="1542089"/>
            <a:ext cx="7198155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《孤独之旅》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（曹文轩）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kōu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家底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觅食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乖巧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空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驱除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温顺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之不理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一落千丈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歇斯底里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6675" y="1542089"/>
            <a:ext cx="6790650" cy="497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《中国人失掉自信力了吗》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玄虚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渺茫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麻醉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摧残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怀古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埋头苦干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舍身求法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后继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自欺欺人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不足为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据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4749" y="1542089"/>
            <a:ext cx="7794503" cy="7324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《怀疑与学问》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（顾颉刚）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凶险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视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虚妄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盲从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流俗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墨守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停滞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草为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19*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《谈创造性思维》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（罗迦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探求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创意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压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zhà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行之有效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孜不倦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zī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不言而喻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轻而易举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持之以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héng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7649" y="1542089"/>
            <a:ext cx="710870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《创造宣言》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（陶行知）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nuò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灌溉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画龙点睛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哑口无言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山穷水尽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无路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775" y="1542089"/>
            <a:ext cx="7476450" cy="600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《智取生辰纲》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（施耐庵）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歇息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刀（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嘘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怅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xǐng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chěng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分晓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聒噪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luó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喏连声（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面面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勾当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gòu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506" y="1542089"/>
            <a:ext cx="771499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《范进中举》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（吴敬梓）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wǎn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缠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央及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dìng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幸（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xǐng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不由分说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3471" y="1542089"/>
            <a:ext cx="7377059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《三顾茅庐》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（罗贯中）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zhāng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失礼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傲慢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玉（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疏懒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贱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存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席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经世奇才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贤如渴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食壶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顿开茅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775" y="1542089"/>
            <a:ext cx="7476450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《刘姥姥进大观园》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（曹雪芹）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léng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怪道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片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停（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尾（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zhèng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促狭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席（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liǎo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5032" y="1563521"/>
            <a:ext cx="6253937" cy="5008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九年级下册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《祖国啊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我亲爱的祖国》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（舒婷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     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滩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新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迷惘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伤痕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累（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lěi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877" y="1602407"/>
            <a:ext cx="799358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必背一七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~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九年级重点字词分册</a:t>
            </a:r>
            <a:r>
              <a:rPr lang="zh-CN" altLang="en-US" sz="21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识记</a:t>
            </a:r>
            <a:endParaRPr lang="zh-CN" altLang="en-US" sz="21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中考对字音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字形的考查基本源自于部编版初中六册语文教材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我们只有牢固掌握教材中出现的重点字词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才能轻松过关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掌握教材的重点字词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识记量很大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故编者对部编版七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~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九年级教材中“课下注释”和“读读写写”的易考字词详细梳理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方便学生背记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其中对易读错字词加点并标注拼音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对易写错字词标为黑体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建议先熟练掌握教材每个单元的重点字音字形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之后在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练测本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的“默写一”中进行即时检测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7588" y="1563521"/>
            <a:ext cx="7088824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《梅岭三章》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（陈毅）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旗（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jīng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血雨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义成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仁</a:t>
            </a:r>
            <a:endParaRPr lang="en-US" altLang="zh-CN" sz="2100" b="1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《短诗五首》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（沈尹默､戴望舒､卞之琳､芦荻､聂鲁达）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漫漫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装饰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《海燕》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（高尔基）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苍茫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ōu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灭</a:t>
            </a:r>
            <a:endParaRPr lang="zh-CN" altLang="zh-CN" sz="2100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953" y="1563521"/>
            <a:ext cx="7208094" cy="497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《孔乙己》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菜（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侍候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疤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笑（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拖欠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或（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辩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夹袄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蓬蓬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唠唠叨叨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置辩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2557" y="1563521"/>
            <a:ext cx="7078886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《变色龙》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（契诃夫）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nǐng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shāi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醋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坎肩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旗帜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洋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溢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温情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恐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无精打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无缘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想天开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4262" y="1563521"/>
            <a:ext cx="7635476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《溜索》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（阿城）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sāi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跺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迟疑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探视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俯身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扭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qǐng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寻思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打脚踢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之力（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战战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0547" y="1509944"/>
            <a:ext cx="8182906" cy="687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《蒲柳人家（节选）》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（刘绍棠）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qín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臜（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白瞪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乍蓬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招架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熏陶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xūn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táo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隐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biē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官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荣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魏碑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马子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一气呵成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不知好歹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妙手回春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插刀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望眼欲穿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之乐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如坐针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9695" y="1574236"/>
            <a:ext cx="7904610" cy="400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《鱼我所欲也》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亦我所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《唐雎不辱使命》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挠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免冠徒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qiāng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3082" y="1542090"/>
            <a:ext cx="7377836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《送东阳马生序》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（宋濂）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něi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弗之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怠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日再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箧曳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袍敝衣（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2717" y="1542090"/>
            <a:ext cx="7258566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《词四首》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（范仲淹､苏轼､辛弃疾､秋瑾）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管（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貂裘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diāo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4262" y="1563521"/>
            <a:ext cx="7635476" cy="6912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第四单元</a:t>
            </a:r>
            <a:endParaRPr lang="zh-CN" altLang="zh-CN" sz="22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《短文两篇》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（弗朗西斯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培根､马南邨）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枝节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学究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涉猎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颖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劝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高谈阔论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味同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章摘句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诸如此类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吹毛求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8136" y="1563521"/>
            <a:ext cx="7267729" cy="50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狂</a:t>
            </a:r>
            <a:r>
              <a:rPr lang="zh-CN" altLang="zh-CN" sz="225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妄</a:t>
            </a:r>
            <a:r>
              <a:rPr lang="zh-CN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自大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咬文嚼字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25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豁</a:t>
            </a:r>
            <a:r>
              <a:rPr lang="zh-CN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然贯通</a:t>
            </a:r>
            <a:endParaRPr lang="en-US" altLang="zh-CN" sz="22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开卷有益</a:t>
            </a:r>
            <a:endParaRPr lang="zh-CN" altLang="zh-CN" sz="22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《山水画的意境》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（李可染）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kuí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  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chóu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真挚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xuàn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身临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境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胸有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朝暮暮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浮光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掠影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3430" y="1542098"/>
            <a:ext cx="7754344" cy="551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七年级上册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第一单元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《春》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（朱自清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朗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酝酿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卖弄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喉咙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转（现在多写作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婉转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亮（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黄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hōng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sǒu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朋引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花枝招展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8928" y="1563521"/>
            <a:ext cx="7526146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《无言之美》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（朱光潜）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pín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附丽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姑且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两悉称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心旷神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轻描淡写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栩如生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目不忍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信手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来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8379" y="1563521"/>
            <a:ext cx="734724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《驱遣我们的想象》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（叶圣陶）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歌谣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得意扬扬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无可比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拟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953" y="1552805"/>
            <a:ext cx="7208094" cy="594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《屈原（节选）》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（郭沫若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尚（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鞠躬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收揽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立（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睥睨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利（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秽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景仰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众取宠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tāng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565" y="1552808"/>
            <a:ext cx="7208871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《天下第一楼（节选）》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（何冀平）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鼎盛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  	 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  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歇脚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  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捣蛋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凄惨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雕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画栋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赫赫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扬扬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  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咬牙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脚（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另请高明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骂骂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咧（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8174" y="1552808"/>
            <a:ext cx="740765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《枣儿》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（孙鸿）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威严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囫囵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lún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钢盔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凝视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踌躇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喃自语（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手蹑脚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无可奈何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9353" y="1542089"/>
            <a:ext cx="7665294" cy="5458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《曹刿论战》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焉（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视其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辙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《邹忌讽齐王纳谏》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丽（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zhāo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进（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于齐（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2984" y="1520657"/>
            <a:ext cx="7218033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《出师表》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（诸葛亮）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wěi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恢弘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fěi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罚（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漏（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quē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阵（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zōu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史（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8866" y="1520657"/>
            <a:ext cx="750626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《诗词曲五首》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（岑参､辛弃疾､文天祥､张养浩）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lěi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谷（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瀚海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móu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归客（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6313" y="1542098"/>
            <a:ext cx="7359968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《济南的冬天》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（老舍）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响晴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单单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安适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善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肌肤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秀气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敞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绿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蓄（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chéng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空灵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地毯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63" y="1542098"/>
            <a:ext cx="7273766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《雨的四季》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（刘湛秋）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媚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镜（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léng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毛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衣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铃铛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端庄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屋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造访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吝啬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瓢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泼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1719" y="1542098"/>
            <a:ext cx="766623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绿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淅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争先恐后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咄逼人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《古代诗歌四首》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（曹操､李白､王湾､马致远）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石（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竦峙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sǒng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涯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2955" y="1542098"/>
            <a:ext cx="7544753" cy="5458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《秋天的怀念》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（史铁生）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瘫痪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沉寂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侍弄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nòng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憔悴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央求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仿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淡雅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高洁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翻来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喜出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外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2990" y="1542098"/>
            <a:ext cx="7272814" cy="687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《散步》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（莫怀戚）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信服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领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两全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水波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粼（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各得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所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7*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《散文诗二首》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（泰戈尔､冰心）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gěng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bàn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dǎo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zǐ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花瑞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莲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蓬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5828" y="1542098"/>
            <a:ext cx="7587615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菡萏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亭亭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徘徊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pái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斜（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绪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世说新语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二则》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（刘义庆）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谢道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君在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fǒu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4714" y="2910659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内江考什么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6313" y="1542098"/>
            <a:ext cx="7281386" cy="642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《从百草园到三味书屋》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ɡuì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yín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xiāo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梁（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8198" y="1542098"/>
            <a:ext cx="7693343" cy="5875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绳（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蔼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恭敬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博学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博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儒（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尺（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狗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倜傥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淋漓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绣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shēn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罗（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hǎn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沸（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dǐng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5810" y="1542098"/>
            <a:ext cx="7791782" cy="6811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《再塑生命的人》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（海伦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凯勒）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kǎi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niǎn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弄（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zèng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惭愧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cán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悔恨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激荡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摸索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满（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盼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然不同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小心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疲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不堪（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为一谈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然而生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所为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花团锦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美不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收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然大悟（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4383" y="1542098"/>
            <a:ext cx="777327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论语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十二章》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lún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之者（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xǐng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不习乎（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者如斯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8198" y="1542098"/>
            <a:ext cx="7659880" cy="642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《纪念白求恩》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（毛泽东）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xùn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动机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狭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极端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热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chén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冷清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纯粹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chún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鄙薄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出路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轻怕重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不关心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麻木不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精益求精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见异思迁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836" y="1558290"/>
            <a:ext cx="7824311" cy="6811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《植树的牧羊人》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乔诺）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帐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墟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缝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滚烫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秘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磨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chóu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硬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朗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挺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山毛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光秃秃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不毛之地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根问底（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沉默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生机勃勃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28" y="1542098"/>
            <a:ext cx="7850981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《走一步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再走一步》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（莫顿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亨特）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趴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附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jǐng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悬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崖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晕眩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yūn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哭泣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shēn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色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恍惚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huǎng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惊讶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抽噎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畏惧</a:t>
            </a:r>
            <a:endParaRPr lang="zh-CN" altLang="zh-CN" sz="2100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161" y="1577340"/>
            <a:ext cx="7325678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喘吁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chuǎn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xū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参差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cēn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犹豫不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决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堂大笑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措</a:t>
            </a:r>
            <a:endParaRPr lang="en-US" altLang="zh-CN" sz="2100" b="1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《诫子书》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（诸葛亮）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yín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躁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君子之行（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290" y="1542098"/>
            <a:ext cx="850011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《猫》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（郑振铎）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忧郁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红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懒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怂恿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sǒng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yǒng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预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骂（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chéng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悲楚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冤枉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nüè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芙蓉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提心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畏罪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7721" y="1550670"/>
            <a:ext cx="7729061" cy="5967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《动物笑谈》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（康拉德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劳伦兹）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chēn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写照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匍匐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需索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原委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滑翔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俯冲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蹒跚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鸭（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迫不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待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大相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神采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3643" y="1572867"/>
            <a:ext cx="8092975" cy="4939030"/>
            <a:chOff x="341194" y="914400"/>
            <a:chExt cx="10790633" cy="6585373"/>
          </a:xfrm>
        </p:grpSpPr>
        <p:sp>
          <p:nvSpPr>
            <p:cNvPr id="2" name="矩形 1"/>
            <p:cNvSpPr/>
            <p:nvPr/>
          </p:nvSpPr>
          <p:spPr>
            <a:xfrm>
              <a:off x="341194" y="914400"/>
              <a:ext cx="10790633" cy="6585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en-US" altLang="zh-CN" sz="210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r>
                <a:rPr lang="en-US" altLang="zh-CN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字音</a:t>
              </a:r>
              <a:endPara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样题</a:t>
              </a:r>
              <a:r>
                <a:rPr lang="en-US" altLang="zh-CN" sz="210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(2019•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内江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下列词语中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加点字的读音完全正确的一项是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     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)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粗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犷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kuàng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修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葺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qì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歇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斯底里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xiē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孜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孜不倦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zī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狡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黠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xiá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斡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旋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wò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拈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轻怕重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zhān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骇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人听闻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hài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挫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折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cuò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缄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默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jiān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挑拔离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间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jiàn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锲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而不舍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qiè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100" kern="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龟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裂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guī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蛮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横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héng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	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恹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恹</a:t>
              </a:r>
              <a:r>
                <a:rPr lang="zh-CN" altLang="en-US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欲睡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yān</a:t>
              </a:r>
              <a:r>
                <a:rPr lang="en-US" altLang="zh-CN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	</a:t>
              </a: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惟妙惟</a:t>
              </a:r>
              <a:r>
                <a:rPr lang="zh-CN" altLang="en-US" sz="2100" kern="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肖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xiào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endPara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Shape 16870"/>
            <p:cNvSpPr/>
            <p:nvPr/>
          </p:nvSpPr>
          <p:spPr>
            <a:xfrm>
              <a:off x="341194" y="1052856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1631" y="2552078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2506" y="1551146"/>
            <a:ext cx="724757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《狼》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（蒲松龄）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蔽成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丘（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7245" y="1542098"/>
            <a:ext cx="7545229" cy="6421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《皇帝的新装》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（安徒生）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pìn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耀（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愚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蠢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现款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chéng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钦差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chāi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圈定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狡猾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章（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不可救药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人听闻（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随声附和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378" y="1542098"/>
            <a:ext cx="7064527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《天上的街市》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（郭沫若）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缥缈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piāo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定然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列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闲游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《女娲造人》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（袁珂）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荒凉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寂寞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勃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澄澈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非凡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灵敏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8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5728" y="3601900"/>
            <a:ext cx="336709" cy="285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0085" y="1559719"/>
            <a:ext cx="7887383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绵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莽莽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zhēn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神通广大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灵机一动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兴高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烈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眉开眼笑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供（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xiá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《寓言四则》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慕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虚荣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kǎi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溉汲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gài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zhòng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人忧天（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所寄（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蹈（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5926" y="1552037"/>
            <a:ext cx="7172149" cy="5492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七年级下册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《邓稼先》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（杨振宁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xiòng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tǐng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割（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zǎi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元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基（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聘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背诵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带（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昼夜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chóu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昆仑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1179" y="1542089"/>
            <a:ext cx="8261642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可歌可泣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为人知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至死不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xiè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鞠躬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jū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gōng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当之无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家喻户晓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锋芒毕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马革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皆知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9232" y="1542089"/>
            <a:ext cx="7625537" cy="687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《说和做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记闻一多先生言行片段》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（臧克家）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钻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梳头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补（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小楷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独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澎湃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péng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大无畏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而不舍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望闻问切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目不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kuī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兀兀穷年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尽心血（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心不在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1766" y="1542089"/>
            <a:ext cx="6820468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蚁排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而出（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潜心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气冲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牛（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dǒu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慷慨淋漓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乎不同（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jiǒng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8928" y="1542089"/>
            <a:ext cx="7526146" cy="6419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《回忆鲁迅先生（节选）》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（萧红）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kāi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碟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咳嗽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调羹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tiáo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肉（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草率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洗澡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悠然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吩咐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瘩（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痛绝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不以为然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《孙权劝学》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（司马光）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博士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9232" y="1542089"/>
            <a:ext cx="7625537" cy="600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《黄河颂》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（光未然）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浩浩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《老山界》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（陆定一）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咀嚼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促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捐杂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入梦（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不可捉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4252" y="1638352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本题考查汉字的字音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粗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guǎng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轻怕重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niān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jūn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蛮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hèng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8014" y="1542089"/>
            <a:ext cx="7227972" cy="5967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《土地的誓言》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（端木蕻良）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誓言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胸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膛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泛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鸣（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粱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lǒng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埋葬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壤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耻辱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775" y="1542089"/>
            <a:ext cx="747645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《木兰诗》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（郭茂倩）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军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鞍鞯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溅（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shuò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kǎi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十二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zhuǎn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3836" y="1542089"/>
            <a:ext cx="7496329" cy="645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《阿长与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山海经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憎恶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zēng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菩萨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土匪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茉莉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竿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zhāi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霹雳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sǒng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粗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守寡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shuāng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593" y="1542089"/>
            <a:ext cx="7416815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《老王》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（杨绛）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恐（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塌败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肿胀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降格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凑合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笨（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三轮（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dēng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197" y="1542089"/>
            <a:ext cx="7287607" cy="7651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《台阶》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（李森祥）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kǎn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厚道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糟糕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醒悟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午（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烦躁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庄稼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低眉顺眼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自言自语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言外之意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微不足道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大庭广众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《卖油翁》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（欧阳修）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家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429" y="1542089"/>
            <a:ext cx="6993143" cy="642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《叶圣陶先生二三事》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（张中行）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疏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商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切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léi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扭（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人不倦（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不耻下问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以身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则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颠沛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流离（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pèi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2497" y="1542089"/>
            <a:ext cx="7059007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《驿路梨花》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（彭荆风）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扛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路（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迷茫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陡峭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露宿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lòu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莹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jùn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536" y="1542089"/>
            <a:ext cx="7724929" cy="551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《最苦与最乐》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（梁启超）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失意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达观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督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排解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重负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海阔天空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悲天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mǐn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《短文两篇》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（刘禹锡､周敦颐）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泥（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玩（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9901" y="1542089"/>
            <a:ext cx="7844198" cy="400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《紫藤萝瀑布》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（宗璞）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bèng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逗（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密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忍俊不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盘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卧龙（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浆（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qióng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4262" y="1542089"/>
            <a:ext cx="7635476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《一棵小桃树》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（贾平凹）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嗦（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wěi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魂魄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抖（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luǒ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灼灼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马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坡（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wéi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气方刚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轰烈烈（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祸不单行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3643" y="1572867"/>
            <a:ext cx="808303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加点字的读音完全正确的一项是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C)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贮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蓄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zhù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哺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育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pǔ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义愤填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膺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yīng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广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袤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无垠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mào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啜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泣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chuò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荒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谬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miào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潺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潺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流水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chán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繁花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嫩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叶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lèn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诘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责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jié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讪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笑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shàn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忍俊不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禁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jīn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深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恶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痛疾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wù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谧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mì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淳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朴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chún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塞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翁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失马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wēng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差不齐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cān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2314" y="1602684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369" y="4095674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本题考查字音的辨析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哺育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荒谬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繁花嫩叶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nèn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参差不齐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cēn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7649" y="1542089"/>
            <a:ext cx="710870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《外国诗二首》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（普希金､弗罗斯特）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息（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怀恋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足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萋（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回顾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《古代诗歌五首》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（陈子昂､杜甫､王安石､陆游､龚自珍）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tún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liǎo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3228" y="1542089"/>
            <a:ext cx="7297546" cy="594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《伟大的悲剧》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（茨威格）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搂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昔日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堡垒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凛冽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lǐn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疲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佩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保佑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léi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4566" y="1542089"/>
            <a:ext cx="7734868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qìng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zhěng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坚持不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风餐露宿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毛骨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闷不乐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耀武扬威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怏不乐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姗来迟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忧心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忡（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白雪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ái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506" y="1542089"/>
            <a:ext cx="7714990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《太空一日》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（杨利伟）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模拟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严谨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chóu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擦（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障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概率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五脏六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千钧重负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人寻味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本末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惊心动魄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凝神（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bǐng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7832" y="1542089"/>
            <a:ext cx="7168337" cy="551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《带上她的眼睛》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（刘慈欣）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lóng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漫步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旋律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闲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拍摄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凝固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lǒng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吟唱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孤零零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期而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有灵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海角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2314" y="1542089"/>
            <a:ext cx="6999372" cy="2803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《河中石兽》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（纪昀）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流（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171" y="1542089"/>
            <a:ext cx="7605659" cy="467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八年级上册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《消息二则》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（毛泽东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退（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业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枯拉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锐不可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dāng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《首届诺贝尔奖颁发》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树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裁（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zhòng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巨额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9293" y="1542089"/>
            <a:ext cx="764541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飞天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凌空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跳水姑娘吕伟夺魁记》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（夏浩然､樊云芳）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空（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盈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潮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新秀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耳欲聋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眼花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屏息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声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064" y="1542098"/>
            <a:ext cx="7555872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《一着惊海天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目击我国航母舰载战斗机首架次成功着舰》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（蔡年迟､蒲海洋）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wěi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舰岛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wéi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浩瀚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跟踪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咆哮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紧绷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一丝不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gǒu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白手起家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精竭虑（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9657" y="1542089"/>
            <a:ext cx="776468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《国行公祭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为佑世界和平》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（钟声）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初衷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改（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抵赖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图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辱没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dùn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彰显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惨绝人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振聋发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3643" y="1572867"/>
            <a:ext cx="799358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(2017•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加点字的注音完全正确的一项是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澎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湃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bài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镂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lòu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波光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粼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粼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lín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相形见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绌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chù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憔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悴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qiáo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瞥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piē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销声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匿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迹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nì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强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聒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不舍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guō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炽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痛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chì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阔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chuò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如法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炮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制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pào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鳞次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栉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jié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吊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唁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yàn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酝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酿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niàng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叱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咤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风云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chà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</a:t>
            </a:r>
            <a:r>
              <a:rPr lang="zh-CN" altLang="en-US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戛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然而止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jiá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0471" y="1602684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643" y="4095674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本题考查字音的辨析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澎湃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pài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如法炮制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páo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鳞次栉比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zhì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叱咤风云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zhà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2618" y="1542089"/>
            <a:ext cx="7098764" cy="642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《藤野先生》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yīnɡ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fēi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）（现在写作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烂漫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宛如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标致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解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pōu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掌故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xùn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责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采（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）（现在写作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喝彩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1523" y="1542089"/>
            <a:ext cx="6740955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呜呼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凄然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诲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寓居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油光可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精通时事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无消息（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yǎo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抑扬顿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正人君子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深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痛疾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8014" y="1542089"/>
            <a:ext cx="7227972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《回忆我的母亲》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（朱德）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耕种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zhóu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宽厚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仁慈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连夜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勉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劳任怨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为富不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仁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3166" y="1542089"/>
            <a:ext cx="7277668" cy="687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《列夫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托尔斯泰》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（茨威格）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yǒu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崎岖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qí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qū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yōng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滞留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愚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钝</a:t>
            </a:r>
            <a:endParaRPr lang="zh-CN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器宇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慈祥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mèi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酒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绳（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jiāng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ánɡ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9232" y="1542089"/>
            <a:ext cx="762553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侏儒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zèng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wěi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àng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胆怯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滥造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藏污纳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gòu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立鸡群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首低眉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正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危坐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然失色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诚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诚恐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三分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2862" y="1542089"/>
            <a:ext cx="7178276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《美丽的颜色》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（艾芙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居里）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léi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微妙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热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筋疲力尽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悦色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9171" y="1542089"/>
            <a:ext cx="7605659" cy="4973320"/>
            <a:chOff x="1025561" y="913119"/>
            <a:chExt cx="10140879" cy="6631093"/>
          </a:xfrm>
        </p:grpSpPr>
        <p:sp>
          <p:nvSpPr>
            <p:cNvPr id="2" name="矩形 1"/>
            <p:cNvSpPr/>
            <p:nvPr/>
          </p:nvSpPr>
          <p:spPr>
            <a:xfrm>
              <a:off x="1025561" y="913119"/>
              <a:ext cx="10140879" cy="6631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25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第三</a:t>
              </a:r>
              <a:r>
                <a:rPr lang="zh-CN" altLang="zh-CN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单元</a:t>
              </a:r>
              <a:endParaRPr lang="en-US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10</a:t>
              </a:r>
              <a:r>
                <a:rPr lang="zh-CN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《三峡》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（郦道元）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zh-CN" sz="2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阙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quē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	</a:t>
              </a:r>
              <a:r>
                <a:rPr lang="zh-CN" altLang="zh-CN" sz="2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曦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月（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xī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	</a:t>
              </a:r>
              <a:r>
                <a:rPr lang="zh-CN" altLang="zh-CN" sz="2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襄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陵（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xiāng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沿</a:t>
              </a:r>
              <a:r>
                <a:rPr lang="zh-CN" altLang="zh-CN" sz="2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溯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		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素</a:t>
              </a:r>
              <a:r>
                <a:rPr lang="zh-CN" altLang="zh-CN" sz="2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湍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tuān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绝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   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yǎn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飞</a:t>
              </a:r>
              <a:r>
                <a:rPr lang="zh-CN" altLang="zh-CN" sz="2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漱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shù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</a:t>
              </a:r>
              <a:r>
                <a:rPr lang="zh-CN" altLang="zh-CN" sz="2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引（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zhǔ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11</a:t>
              </a:r>
              <a:r>
                <a:rPr lang="zh-CN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《短文二篇》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（陶弘景､苏轼）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zh-CN" sz="2100" dirty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荇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xìng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	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沉</a:t>
              </a:r>
              <a:r>
                <a:rPr lang="zh-CN" altLang="zh-CN" sz="2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鳞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				</a:t>
              </a:r>
              <a:r>
                <a:rPr lang="zh-CN" altLang="zh-CN" sz="2100" dirty="0" smtClean="0">
                  <a:solidFill>
                    <a:srgbClr val="FF00F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与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其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奇者（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yù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43283" y="3039297"/>
              <a:ext cx="405512" cy="4104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328" y="1542089"/>
            <a:ext cx="7983346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《与朱元思书》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（吴均）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碧（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天（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yuān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经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世务（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lún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成韵（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《唐诗五首》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（王绩､崔颢､王维､李白､白居易）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倚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4688" y="1542089"/>
            <a:ext cx="7774624" cy="594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《背影》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（朱自清）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chāi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警醒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赋闲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游逛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踌躇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chóu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马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干（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蹒跚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触目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伤怀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536" y="1542089"/>
            <a:ext cx="7724929" cy="5967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《白杨礼赞》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（茅盾）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kěn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主宰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丫枝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婆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伟岸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宛然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妙手偶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坦荡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暗长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恹欲睡（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不折不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náo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纵横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1755" y="1558035"/>
            <a:ext cx="799358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endParaRPr lang="zh-CN" altLang="en-US" sz="21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(2019•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下列词语书写完全正确的一项是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禁锢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缥缈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诚惶诚恐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神彩奕奕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摇曳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掂量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殚精竭虑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走投无路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狡辩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烦燥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相辅相成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漫不经心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粗糙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狼籍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为富不仁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出新裁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4401" y="2055585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755" y="4462424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本题考查汉字的字形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神彩奕奕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神采奕奕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烦燥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烦躁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狼籍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狼藉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自出新裁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自出心裁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406" y="1542089"/>
            <a:ext cx="702919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《散文二篇》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（严文井､罗素）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味（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xìng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洗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bēi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牛犊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茸毛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逝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深渊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星辰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2618" y="1542089"/>
            <a:ext cx="7098764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17*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《昆明的雨》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汪曾祺）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方比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篱笆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情味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痕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匝（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张目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舌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02338" y="2647717"/>
            <a:ext cx="320750" cy="307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4444" y="1542089"/>
            <a:ext cx="7695111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《中国石拱桥》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（茅以昇）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河（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雄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zǎi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残损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古朴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dūn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推崇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qīn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序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幕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巧妙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绝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交头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惟妙惟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xiào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独一无二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953" y="1542089"/>
            <a:ext cx="7208094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《苏州园林》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（叶圣陶）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映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chèn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败笔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雷同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嶙峋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xún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依傍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蔷薇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wēi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芭蕉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雕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lòu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斟酌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zhēn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明艳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因地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宜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自出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重峦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叠嶂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俯仰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姿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418" y="1542089"/>
            <a:ext cx="8013164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《蝉》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（法布尔）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挖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劣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折皱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碎（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防御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顾忌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联结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跳蚤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lüè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车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寻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欢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愉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懒洋洋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不怀好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无动于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衷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784" y="1542089"/>
            <a:ext cx="8132433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《梦回繁华》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（毛宁）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翰林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城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考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田畴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chóu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舳舻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踏青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宏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遒劲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长途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跋涉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春寒料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摩肩接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2922" y="1542089"/>
            <a:ext cx="7198155" cy="400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三章》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quǎn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yuè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益（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zēng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胶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士（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百里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丈夫之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guàn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乏其身（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kònɡ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2679" y="1542089"/>
            <a:ext cx="711864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《愚公移山》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担（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箕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běn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妻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始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chèn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穷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以应（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北之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2618" y="1542089"/>
            <a:ext cx="7098764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《周亚夫军细柳》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（司马迁）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弓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甲（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《诗词五首》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（陶渊明､杜甫､李贺､杜牧､李清照）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脂（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893" y="1520318"/>
            <a:ext cx="7281525" cy="5977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八年级下册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《社戏》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（鲁迅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归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xǐng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偏僻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照例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欺侮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宽慰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嘱咐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礼数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撺掇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cuān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3643" y="1572867"/>
            <a:ext cx="799358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下列词语书写完全正确的一项是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瘫痪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烦闷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既往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中流抵柱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菜畦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颓唐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各得其所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衰草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连天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羁绊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萧瑟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小心冀冀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恪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尽职守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拂晓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踌躇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芸芸众生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视同人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3347" y="1572867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643" y="4065857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本题考查字形的辨析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中流抵柱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中流砥柱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小心冀冀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小心翼翼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一视同人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一视同仁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349" y="1542089"/>
            <a:ext cx="7337303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chà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chán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跃（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蕴藻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juàn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jiǎo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jiù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漂渺（现在写作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缥缈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好歹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《回延安》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（贺敬之）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登时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méi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羊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手巾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7832" y="1542089"/>
            <a:ext cx="7168337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《安塞腰鼓》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（刘成章）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流苏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tóng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kàng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羁绊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闭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rǒng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击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震撼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磅礴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射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大彻大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叹为观止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然而止（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3106" y="1542089"/>
            <a:ext cx="725779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《灯笼》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（吴伯箫）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炕（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niào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领域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sòng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旋（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慕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qiāng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色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熙然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姚（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暖融融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马前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卒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3044" y="1542089"/>
            <a:ext cx="7237911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《大自然的语言》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（竺可桢）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méng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次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piān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育（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棠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殊（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连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花香鸟语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声匿迹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途（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zài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周而复始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草长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飞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7649" y="1542089"/>
            <a:ext cx="7108703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《阿西莫夫短文两篇》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tún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骼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流逝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皱（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两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星（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撞击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致密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yǔn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溯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天衣无缝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197" y="1542089"/>
            <a:ext cx="7287607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《大雁归来》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（利奥波德）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ǎi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赌注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准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猎（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shòu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嚷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凋零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燥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颈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蹼鹬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目空一切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偷偷摸摸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2497" y="1542089"/>
            <a:ext cx="7059007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《时间的脚印》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（陶世龙）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踪迹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装置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烤（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hōng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腐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jūn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帷幕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wéi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4262" y="1542089"/>
            <a:ext cx="7635476" cy="400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《桃花源记》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（陶渊明）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惋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缤纷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然开朗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黄发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还家（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722" y="1542089"/>
            <a:ext cx="8112555" cy="639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《小石潭记》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（柳宗元）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清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冽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远逝（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犬牙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怆幽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qiǎo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《核舟记》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（魏学洢）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mǐn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ruò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壬戌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rén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章（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轩敞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9110" y="1542089"/>
            <a:ext cx="7585781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诗经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二首》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méi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雎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窈窕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yǎo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tiǎo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好逑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hǎo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mèi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3643" y="1572867"/>
            <a:ext cx="799358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(2017•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下列词语书写完全正确的一项是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 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云翳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馈赠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姗姗来迟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锋芒必露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归咎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匍匐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妙手回春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通霄达旦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真缔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阴霾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沧海桑田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豁然贯通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犀利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和煦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味同嚼蜡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浩瀚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无垠</a:t>
            </a:r>
            <a:endParaRPr lang="zh-CN" altLang="en-US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90711" y="1582212"/>
            <a:ext cx="26120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643" y="4065857"/>
            <a:ext cx="799358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本题考查字形的辨析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锋芒必露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锋芒毕露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通霄达旦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通宵达旦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9879" y="1542089"/>
            <a:ext cx="6204242" cy="594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《最后一次讲演》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（闻一多）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晓得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无耻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毒手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诬蔑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杀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悲愤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捶击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恐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怖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势力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毁灭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鄙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予（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蛮横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mán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hèng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光明正大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拨离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tiǎo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3481" y="1542089"/>
            <a:ext cx="6357038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《应有格物致知精神》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（丁肇中）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望（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miǎn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探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察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探讨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激变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彷徨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páng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huáng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手旁观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不知所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措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7832" y="1542089"/>
            <a:ext cx="7168337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《我一生中的重要抉择》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（王选）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阻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ài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势（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duò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药（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gāo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多多益善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阳奉阴违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招摇撞骗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风口浪尖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平易近人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词夺理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qiǎng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不修边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幅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953" y="1542089"/>
            <a:ext cx="7208094" cy="6419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《庆祝奥林匹克运动复兴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周年》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（顾拜旦）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联邦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zhāi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襁褓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qiǎng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bǎo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崩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kuì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拙劣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肤浅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目睹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zhǎn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钟爱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分崩离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暴风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惊受怕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将就木（</a:t>
            </a:r>
            <a:r>
              <a:rPr lang="en-US" altLang="zh-CN"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xíng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相辅相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成</a:t>
            </a:r>
            <a:endParaRPr lang="en-US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其说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536" y="1542089"/>
            <a:ext cx="7724929" cy="5458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《壶口瀑布》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（梁衡）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告诫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sǎng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xuán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驰骋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chěng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凝重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迂回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湿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震耳欲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lóng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深不可测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后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拥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怒不可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5175" y="1542089"/>
            <a:ext cx="7933650" cy="687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《在长江源头各拉丹冬》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（马丽华）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黑（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rú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凄凉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蜿蜒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消长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jié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jīng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安营扎寨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变化多端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风云变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气势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磅礴</a:t>
            </a:r>
            <a:endParaRPr lang="en-US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接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而至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风景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历在目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川流不息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不经心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3471" y="1542089"/>
            <a:ext cx="7377059" cy="5423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《登勃朗峰》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（马克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吐温）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辚（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lín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级（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shè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qióng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逗留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wǔ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浮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颠簸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diān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野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打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息万变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纷至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其实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7710" y="1542089"/>
            <a:ext cx="712858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《一滴水经过丽江》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（阿来）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zhàn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喧哗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奔流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立（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yìng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jìnɡ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翠（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fěi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擦拭</a:t>
            </a:r>
            <a:endParaRPr lang="zh-CN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硕大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喧腾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亭台楼阁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神迷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349" y="1542089"/>
            <a:ext cx="7337303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第六单元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庄子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二则》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kūn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梁（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háo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鱼（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tiáo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&lt;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礼记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&gt;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二则》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guān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命（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yuè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mù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半（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fèn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能（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9293" y="1542089"/>
            <a:ext cx="764541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23*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《马说》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（韩愈）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zhǐ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死（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pián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外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xiàn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马者（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《唐诗二首》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（杜甫､白居易）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ào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juàn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qīn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林梢（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cháng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突兀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茅（</a:t>
            </a:r>
            <a:r>
              <a:rPr lang="en-US" altLang="zh-CN"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chóng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18532</Words>
  <Application>WPS 演示</Application>
  <PresentationFormat>在屏幕上显示</PresentationFormat>
  <Paragraphs>1084</Paragraphs>
  <Slides>137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137</vt:i4>
      </vt:variant>
    </vt:vector>
  </HeadingPairs>
  <TitlesOfParts>
    <vt:vector size="144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