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4179" r:id="rId2"/>
    <p:sldId id="4291" r:id="rId3"/>
    <p:sldId id="3496" r:id="rId4"/>
    <p:sldId id="2687" r:id="rId5"/>
    <p:sldId id="4536" r:id="rId6"/>
    <p:sldId id="4538" r:id="rId7"/>
    <p:sldId id="4010" r:id="rId8"/>
    <p:sldId id="4267" r:id="rId9"/>
    <p:sldId id="4211" r:id="rId10"/>
    <p:sldId id="4408" r:id="rId11"/>
    <p:sldId id="4409" r:id="rId12"/>
    <p:sldId id="4537" r:id="rId13"/>
    <p:sldId id="4426" r:id="rId14"/>
    <p:sldId id="4500" r:id="rId15"/>
    <p:sldId id="4501" r:id="rId16"/>
    <p:sldId id="4520" r:id="rId17"/>
    <p:sldId id="2945" r:id="rId18"/>
    <p:sldId id="4079" r:id="rId19"/>
    <p:sldId id="3354" r:id="rId20"/>
    <p:sldId id="4522" r:id="rId21"/>
    <p:sldId id="4108" r:id="rId22"/>
    <p:sldId id="4539" r:id="rId23"/>
    <p:sldId id="4269" r:id="rId24"/>
    <p:sldId id="4503" r:id="rId25"/>
    <p:sldId id="4413" r:id="rId26"/>
    <p:sldId id="4523" r:id="rId27"/>
  </p:sldIdLst>
  <p:sldSz cx="9144000" cy="6858000" type="screen4x3"/>
  <p:notesSz cx="6858000" cy="9144000"/>
  <p:custDataLst>
    <p:tags r:id="rId30"/>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2">
          <p15:clr>
            <a:srgbClr val="A4A3A4"/>
          </p15:clr>
        </p15:guide>
        <p15:guide id="2" pos="292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p:cViewPr varScale="1">
        <p:scale>
          <a:sx n="113" d="100"/>
          <a:sy n="113" d="100"/>
        </p:scale>
        <p:origin x="816" y="114"/>
      </p:cViewPr>
      <p:guideLst>
        <p:guide orient="horz" pos="2062"/>
        <p:guide pos="2927"/>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E8043118-8122-41E0-A4F8-2D8A7FE37E04}" type="datetimeFigureOut">
              <a:rPr lang="zh-CN" altLang="en-US"/>
              <a:t>2022/2/10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A0E018BC-DE04-40E5-98E6-AEE45582C669}" type="slidenum">
              <a:rPr lang="zh-CN" altLang="en-US"/>
              <a:t>‹#›</a:t>
            </a:fld>
            <a:endParaRPr lang="zh-CN" altLang="en-US"/>
          </a:p>
        </p:txBody>
      </p:sp>
    </p:spTree>
    <p:extLst>
      <p:ext uri="{BB962C8B-B14F-4D97-AF65-F5344CB8AC3E}">
        <p14:creationId xmlns:p14="http://schemas.microsoft.com/office/powerpoint/2010/main" val="18732827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633E473F-49D4-4BDD-8F98-AB57931D4345}" type="datetimeFigureOut">
              <a:rPr lang="zh-CN" altLang="en-US"/>
              <a:t>2022/2/10</a:t>
            </a:fld>
            <a:endParaRPr lang="zh-CN" altLang="en-US"/>
          </a:p>
        </p:txBody>
      </p:sp>
      <p:sp>
        <p:nvSpPr>
          <p:cNvPr id="2052" name="幻灯片图像占位符 3"/>
          <p:cNvSpPr>
            <a:spLocks noGrp="1" noRot="1" noChangeAspect="1"/>
          </p:cNvSpPr>
          <p:nvPr>
            <p:ph type="sldImg" idx="6"/>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190A68F2-25E7-491B-B1F1-F0A716341143}" type="slidenum">
              <a:rPr lang="zh-CN" altLang="en-US"/>
              <a:t>‹#›</a:t>
            </a:fld>
            <a:endParaRPr lang="zh-CN" altLang="en-US"/>
          </a:p>
        </p:txBody>
      </p:sp>
    </p:spTree>
    <p:extLst>
      <p:ext uri="{BB962C8B-B14F-4D97-AF65-F5344CB8AC3E}">
        <p14:creationId xmlns:p14="http://schemas.microsoft.com/office/powerpoint/2010/main" val="46457680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363400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207090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28377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287606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648612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510140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2742222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039571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956187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992882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790257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983287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899772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371948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61397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498580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887718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3877239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p:sp>
      <p:sp>
        <p:nvSpPr>
          <p:cNvPr id="5632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761956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922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82E55D58-56B6-46BB-874F-F8DD1F77A3AD}"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078888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DEBAD8B3-FAAC-482B-8F7D-90F0E7D3CDE6}"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373023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D9573BDA-EE7B-4CC4-9723-55ED91803F51}"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744128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F5554999-F320-44A7-841E-6902B3C8EC56}"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938675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525735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127893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141995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lvl1pPr>
              <a:defRPr/>
            </a:lvl1pPr>
          </a:lstStyle>
          <a:p>
            <a:pPr>
              <a:defRPr/>
            </a:pPr>
            <a:fld id="{98853BDD-4290-4332-95C9-27FCF8AEA015}"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E1C8183-8A58-4CEC-9907-6C6249924CF1}" type="slidenum">
              <a:rPr lang="zh-CN"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A2997DE2-E49C-4D24-8206-1AF4639B70F3}"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9B282F1-FDF1-46A4-836F-42ECD95BD4F6}" type="slidenum">
              <a:rPr lang="zh-CN"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BB375102-EC16-4EFD-B491-D846811DD94A}" type="datetimeFigureOut">
              <a:rPr lang="zh-CN" altLang="en-US"/>
              <a:t>2022/2/10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7ED3C3-5838-4E76-AC44-9361590FB35A}" type="slidenum">
              <a:rPr lang="zh-CN" altLang="en-US"/>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7FBDF63E-3A5F-44E1-A5E6-C97C7B20FE3A}" type="datetimeFigureOut">
              <a:rPr lang="zh-CN" altLang="en-US"/>
              <a:t>2022/2/10</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7C57169-450B-48D4-A420-2223152C3E66}" type="slidenum">
              <a:rPr lang="zh-CN" altLang="en-US"/>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915F60E-3047-49FD-B18C-87DA31DAF65D}" type="datetimeFigureOut">
              <a:rPr lang="zh-CN" altLang="en-US"/>
              <a:t>2022/2/10</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5AFF06DD-49AF-4F0D-AF07-29E80042B325}" type="slidenum">
              <a:rPr lang="zh-CN" altLang="en-US"/>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642664A7-A864-420F-A586-599D138559C2}" type="datetimeFigureOut">
              <a:rPr lang="zh-CN" altLang="en-US"/>
              <a:t>2022/2/10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AF929C1E-8EE2-405E-BA6C-A1C9D5C80F44}" type="slidenum">
              <a:rPr lang="zh-CN" altLang="en-US"/>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68BB387A-5B1A-4B23-8537-0C858F5E25F9}"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1E28C69-E2DB-477E-B5CB-7C18A6C242D6}" type="slidenum">
              <a:rPr lang="zh-CN" altLang="en-US"/>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ea typeface="微软雅黑" panose="020B0503020204020204" charset="-122"/>
              </a:defRPr>
            </a:lvl1pPr>
          </a:lstStyle>
          <a:p>
            <a:pPr>
              <a:defRPr/>
            </a:pPr>
            <a:fld id="{63BC5809-11F8-49BD-89AE-B977AC0F086C}" type="datetimeFigureOut">
              <a:rPr lang="zh-CN" altLang="en-US"/>
              <a:t>2022/2/10</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ea typeface="微软雅黑" panose="020B0503020204020204" charset="-122"/>
              </a:defRPr>
            </a:lvl1pPr>
          </a:lstStyle>
          <a:p>
            <a:pPr>
              <a:defRPr/>
            </a:pPr>
            <a:fld id="{38101B3B-8A3D-4CB5-BEEB-D55E6DE1ACA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l" rtl="0" fontAlgn="base">
        <a:lnSpc>
          <a:spcPct val="90000"/>
        </a:lnSpc>
        <a:spcBef>
          <a:spcPct val="0"/>
        </a:spcBef>
        <a:spcAft>
          <a:spcPct val="0"/>
        </a:spcAft>
        <a:defRPr sz="4400" kern="1200">
          <a:solidFill>
            <a:schemeClr val="tx1"/>
          </a:solidFill>
          <a:latin typeface="+mj-lt"/>
          <a:ea typeface="微软雅黑" panose="020B0503020204020204" charset="-122"/>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0223"/>
          <p:cNvSpPr/>
          <p:nvPr>
            <p:custDataLst>
              <p:tags r:id="rId1"/>
            </p:custDataLst>
          </p:nvPr>
        </p:nvSpPr>
        <p:spPr>
          <a:xfrm>
            <a:off x="635" y="2440940"/>
            <a:ext cx="9144000" cy="1106805"/>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ctr" eaLnBrk="1" hangingPunct="1">
              <a:lnSpc>
                <a:spcPct val="110000"/>
              </a:lnSpc>
              <a:defRPr/>
            </a:pPr>
            <a:r>
              <a:rPr lang="zh-CN" altLang="en-US" sz="60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天文学上的旷世之争</a:t>
            </a:r>
          </a:p>
        </p:txBody>
      </p:sp>
      <p:sp>
        <p:nvSpPr>
          <p:cNvPr id="4099" name="文本框 2"/>
          <p:cNvSpPr txBox="1">
            <a:spLocks noChangeArrowheads="1"/>
          </p:cNvSpPr>
          <p:nvPr/>
        </p:nvSpPr>
        <p:spPr bwMode="auto">
          <a:xfrm>
            <a:off x="0" y="4222750"/>
            <a:ext cx="9144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5400" b="1"/>
              <a:t>关增建</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1184275" y="2803525"/>
            <a:ext cx="7148513"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600" b="1">
                <a:solidFill>
                  <a:srgbClr val="7030A0"/>
                </a:solidFill>
                <a:latin typeface="宋体" panose="02010600030101010101" pitchFamily="2" charset="-122"/>
              </a:rPr>
              <a:t>结合课文内容，概括中国古代天文学史上有关宇宙结构模式的各个学说的基本观点及其优缺点。</a:t>
            </a:r>
          </a:p>
        </p:txBody>
      </p:sp>
      <p:pic>
        <p:nvPicPr>
          <p:cNvPr id="22531" name="图片 5"/>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3357880" y="91821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6"/>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340735" y="61277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
        <p:nvSpPr>
          <p:cNvPr id="9" name="Text Box 5"/>
          <p:cNvSpPr txBox="1">
            <a:spLocks noChangeArrowheads="1"/>
          </p:cNvSpPr>
          <p:nvPr/>
        </p:nvSpPr>
        <p:spPr bwMode="auto">
          <a:xfrm>
            <a:off x="341313" y="1819275"/>
            <a:ext cx="8647112" cy="4492625"/>
          </a:xfrm>
          <a:prstGeom prst="rect">
            <a:avLst/>
          </a:prstGeom>
          <a:noFill/>
          <a:ln w="9525">
            <a:noFill/>
            <a:miter lim="800000"/>
          </a:ln>
          <a:effectLst/>
        </p:spPr>
        <p:txBody>
          <a:bodyPr>
            <a:spAutoFit/>
          </a:bodyPr>
          <a:lstStyle/>
          <a:p>
            <a:pPr eaLnBrk="1" hangingPunct="1">
              <a:spcBef>
                <a:spcPct val="0"/>
              </a:spcBef>
              <a:defRPr/>
            </a:pPr>
            <a:r>
              <a:rPr lang="zh-CN" altLang="en-US" sz="2600" b="1">
                <a:solidFill>
                  <a:schemeClr val="accent6"/>
                </a:solidFill>
                <a:latin typeface="宋体" panose="02010600030101010101" pitchFamily="2" charset="-122"/>
                <a:cs typeface="宋体" panose="02010600030101010101" pitchFamily="2" charset="-122"/>
              </a:rPr>
              <a:t>（1）“天圆地方”说：</a:t>
            </a:r>
          </a:p>
          <a:p>
            <a:pPr eaLnBrk="1" hangingPunct="1">
              <a:spcBef>
                <a:spcPct val="0"/>
              </a:spcBef>
              <a:defRPr/>
            </a:pPr>
            <a:r>
              <a:rPr lang="zh-CN" altLang="en-US" sz="2600" b="1">
                <a:latin typeface="宋体" panose="02010600030101010101" pitchFamily="2" charset="-122"/>
                <a:cs typeface="宋体" panose="02010600030101010101" pitchFamily="2" charset="-122"/>
              </a:rPr>
              <a:t>基本观点：天是圆形平盖，在人的头顶上方悬置，地是方的，静止不动。</a:t>
            </a:r>
          </a:p>
          <a:p>
            <a:pPr eaLnBrk="1" hangingPunct="1">
              <a:spcBef>
                <a:spcPct val="0"/>
              </a:spcBef>
              <a:defRPr/>
            </a:pPr>
            <a:r>
              <a:rPr lang="zh-CN" altLang="en-US" sz="2600" b="1">
                <a:latin typeface="宋体" panose="02010600030101010101" pitchFamily="2" charset="-122"/>
                <a:cs typeface="宋体" panose="02010600030101010101" pitchFamily="2" charset="-122"/>
              </a:rPr>
              <a:t>优缺点：①没有形成系统的学说；②存在着比较明显的漏洞。</a:t>
            </a:r>
          </a:p>
          <a:p>
            <a:pPr eaLnBrk="1" hangingPunct="1">
              <a:spcBef>
                <a:spcPct val="0"/>
              </a:spcBef>
              <a:defRPr/>
            </a:pPr>
            <a:r>
              <a:rPr lang="zh-CN" altLang="en-US" sz="2600" b="1">
                <a:solidFill>
                  <a:schemeClr val="accent6"/>
                </a:solidFill>
                <a:latin typeface="宋体" panose="02010600030101010101" pitchFamily="2" charset="-122"/>
                <a:cs typeface="宋体" panose="02010600030101010101" pitchFamily="2" charset="-122"/>
              </a:rPr>
              <a:t>（2）宣夜说：</a:t>
            </a:r>
          </a:p>
          <a:p>
            <a:pPr eaLnBrk="1" hangingPunct="1">
              <a:spcBef>
                <a:spcPct val="0"/>
              </a:spcBef>
              <a:defRPr/>
            </a:pPr>
            <a:r>
              <a:rPr lang="zh-CN" altLang="en-US" sz="2600" b="1">
                <a:latin typeface="宋体" panose="02010600030101010101" pitchFamily="2" charset="-122"/>
                <a:cs typeface="宋体" panose="02010600030101010101" pitchFamily="2" charset="-122"/>
              </a:rPr>
              <a:t>基本观点：天体是自由飘浮在虚空中的，它们彼此没有联系，没有相互作用，因此彼此的运动相互独立，没有共同的规律可循。</a:t>
            </a:r>
          </a:p>
          <a:p>
            <a:pPr eaLnBrk="1" hangingPunct="1">
              <a:spcBef>
                <a:spcPct val="0"/>
              </a:spcBef>
              <a:defRPr/>
            </a:pPr>
            <a:r>
              <a:rPr lang="zh-CN" altLang="en-US" sz="2600" b="1">
                <a:latin typeface="宋体" panose="02010600030101010101" pitchFamily="2" charset="-122"/>
                <a:cs typeface="宋体" panose="02010600030101010101" pitchFamily="2" charset="-122"/>
              </a:rPr>
              <a:t>优缺点：①不能给人们提供有用的信息；②在本质上是反理性的。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 calcmode="lin" valueType="num">
                                      <p:cBhvr additive="base">
                                        <p:cTn id="37"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6"/>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340735" y="61277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
        <p:nvSpPr>
          <p:cNvPr id="9" name="Text Box 5"/>
          <p:cNvSpPr txBox="1">
            <a:spLocks noChangeArrowheads="1"/>
          </p:cNvSpPr>
          <p:nvPr/>
        </p:nvSpPr>
        <p:spPr bwMode="auto">
          <a:xfrm>
            <a:off x="341313" y="1819275"/>
            <a:ext cx="8647112" cy="4092575"/>
          </a:xfrm>
          <a:prstGeom prst="rect">
            <a:avLst/>
          </a:prstGeom>
          <a:noFill/>
          <a:ln w="9525">
            <a:noFill/>
            <a:miter lim="800000"/>
          </a:ln>
          <a:effectLst/>
        </p:spPr>
        <p:txBody>
          <a:bodyPr>
            <a:spAutoFit/>
          </a:bodyPr>
          <a:lstStyle/>
          <a:p>
            <a:pPr eaLnBrk="1" hangingPunct="1">
              <a:spcBef>
                <a:spcPct val="0"/>
              </a:spcBef>
              <a:defRPr/>
            </a:pPr>
            <a:r>
              <a:rPr lang="zh-CN" altLang="en-US" sz="2600" b="1">
                <a:solidFill>
                  <a:schemeClr val="accent6"/>
                </a:solidFill>
                <a:latin typeface="宋体" panose="02010600030101010101" pitchFamily="2" charset="-122"/>
                <a:cs typeface="宋体" panose="02010600030101010101" pitchFamily="2" charset="-122"/>
              </a:rPr>
              <a:t>（3）盖天说：</a:t>
            </a:r>
          </a:p>
          <a:p>
            <a:pPr eaLnBrk="1" hangingPunct="1">
              <a:spcBef>
                <a:spcPct val="0"/>
              </a:spcBef>
              <a:defRPr/>
            </a:pPr>
            <a:r>
              <a:rPr lang="zh-CN" altLang="en-US" sz="2600" b="1">
                <a:latin typeface="宋体" panose="02010600030101010101" pitchFamily="2" charset="-122"/>
                <a:cs typeface="宋体" panose="02010600030101010101" pitchFamily="2" charset="-122"/>
              </a:rPr>
              <a:t>基本观点：天地是两个中央凸起的平行平面，天在上，地在下，天离地的距离是8万里，日月星辰围绕着北极依附在天壳上运动。</a:t>
            </a:r>
          </a:p>
          <a:p>
            <a:pPr eaLnBrk="1" hangingPunct="1">
              <a:spcBef>
                <a:spcPct val="0"/>
              </a:spcBef>
              <a:defRPr/>
            </a:pPr>
            <a:r>
              <a:rPr lang="zh-CN" altLang="en-US" sz="2600" b="1">
                <a:latin typeface="宋体" panose="02010600030101010101" pitchFamily="2" charset="-122"/>
                <a:cs typeface="宋体" panose="02010600030101010101" pitchFamily="2" charset="-122"/>
              </a:rPr>
              <a:t>优缺点：①具有很强的应用价值；②能够为人们提供有价值的信息；③对宇宙结构本身的描述是错误的。</a:t>
            </a:r>
          </a:p>
          <a:p>
            <a:pPr eaLnBrk="1" hangingPunct="1">
              <a:spcBef>
                <a:spcPct val="0"/>
              </a:spcBef>
              <a:defRPr/>
            </a:pPr>
            <a:r>
              <a:rPr lang="zh-CN" altLang="en-US" sz="2600" b="1">
                <a:solidFill>
                  <a:schemeClr val="accent6"/>
                </a:solidFill>
                <a:latin typeface="宋体" panose="02010600030101010101" pitchFamily="2" charset="-122"/>
                <a:cs typeface="宋体" panose="02010600030101010101" pitchFamily="2" charset="-122"/>
              </a:rPr>
              <a:t>（4）浑天说：</a:t>
            </a:r>
          </a:p>
          <a:p>
            <a:pPr eaLnBrk="1" hangingPunct="1">
              <a:spcBef>
                <a:spcPct val="0"/>
              </a:spcBef>
              <a:defRPr/>
            </a:pPr>
            <a:r>
              <a:rPr lang="zh-CN" altLang="en-US" sz="2600" b="1">
                <a:latin typeface="宋体" panose="02010600030101010101" pitchFamily="2" charset="-122"/>
                <a:cs typeface="宋体" panose="02010600030101010101" pitchFamily="2" charset="-122"/>
              </a:rPr>
              <a:t>基本观点：天是个圆球，天包着地，天大而地小。</a:t>
            </a:r>
          </a:p>
          <a:p>
            <a:pPr eaLnBrk="1" hangingPunct="1">
              <a:spcBef>
                <a:spcPct val="0"/>
              </a:spcBef>
              <a:defRPr/>
            </a:pPr>
            <a:r>
              <a:rPr lang="zh-CN" altLang="en-US" sz="2600" b="1">
                <a:latin typeface="宋体" panose="02010600030101010101" pitchFamily="2" charset="-122"/>
                <a:cs typeface="宋体" panose="02010600030101010101" pitchFamily="2" charset="-122"/>
              </a:rPr>
              <a:t>优缺点：①与实际天象符合得最好；②没有地球观念，没有意识到海洋也是大地的部分。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 calcmode="lin" valueType="num">
                                      <p:cBhvr additive="base">
                                        <p:cTn id="37"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641350" y="3022600"/>
            <a:ext cx="8008938" cy="3106738"/>
          </a:xfrm>
          <a:prstGeom prst="rect">
            <a:avLst/>
          </a:prstGeom>
          <a:noFill/>
          <a:ln w="9525">
            <a:noFill/>
            <a:miter lim="800000"/>
          </a:ln>
          <a:effectLst/>
        </p:spPr>
        <p:txBody>
          <a:bodyPr>
            <a:spAutoFit/>
          </a:bodyPr>
          <a:lstStyle/>
          <a:p>
            <a:pPr eaLnBrk="1" hangingPunct="1">
              <a:spcBef>
                <a:spcPct val="0"/>
              </a:spcBef>
              <a:defRPr/>
            </a:pPr>
            <a:r>
              <a:rPr sz="2800" b="1">
                <a:solidFill>
                  <a:schemeClr val="accent6"/>
                </a:solidFill>
                <a:latin typeface="宋体" panose="02010600030101010101" pitchFamily="2" charset="-122"/>
                <a:cs typeface="宋体" panose="02010600030101010101" pitchFamily="2" charset="-122"/>
              </a:rPr>
              <a:t>①对比论证。</a:t>
            </a:r>
            <a:r>
              <a:rPr sz="2800" b="1">
                <a:latin typeface="宋体" panose="02010600030101010101" pitchFamily="2" charset="-122"/>
                <a:cs typeface="宋体" panose="02010600030101010101" pitchFamily="2" charset="-122"/>
              </a:rPr>
              <a:t>如“宣夜说主张的是一种无限空间的宇宙图景，认为日月星辰自由飘浮在虚空之中。这与古希腊人的水晶天说完全不同。希腊人认为天是某种特殊材料形成的固体天球，日月星辰分布在不同的球层上”。将“宣夜说”与古希腊的“水晶天说”进行对比，表现了“宣夜说”科学的一面。</a:t>
            </a:r>
          </a:p>
        </p:txBody>
      </p:sp>
      <p:pic>
        <p:nvPicPr>
          <p:cNvPr id="28675" name="图片 6"/>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340735" y="63817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
        <p:nvSpPr>
          <p:cNvPr id="28677" name="Text Box 4"/>
          <p:cNvSpPr txBox="1">
            <a:spLocks noChangeArrowheads="1"/>
          </p:cNvSpPr>
          <p:nvPr/>
        </p:nvSpPr>
        <p:spPr bwMode="auto">
          <a:xfrm>
            <a:off x="641350" y="1730375"/>
            <a:ext cx="8158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200" b="1">
                <a:solidFill>
                  <a:srgbClr val="7030A0"/>
                </a:solidFill>
                <a:latin typeface="宋体" panose="02010600030101010101" pitchFamily="2" charset="-122"/>
              </a:rPr>
              <a:t>为了体现科普文的科学性，作者主要运用了哪些论证手法？请举例说明。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36600" y="1989138"/>
            <a:ext cx="8007350" cy="3968750"/>
          </a:xfrm>
          <a:prstGeom prst="rect">
            <a:avLst/>
          </a:prstGeom>
          <a:noFill/>
          <a:ln w="9525">
            <a:noFill/>
            <a:miter lim="800000"/>
          </a:ln>
          <a:effectLst/>
        </p:spPr>
        <p:txBody>
          <a:bodyPr>
            <a:spAutoFit/>
          </a:bodyPr>
          <a:lstStyle/>
          <a:p>
            <a:pPr eaLnBrk="1" hangingPunct="1">
              <a:spcBef>
                <a:spcPct val="0"/>
              </a:spcBef>
              <a:defRPr/>
            </a:pPr>
            <a:r>
              <a:rPr sz="2800" b="1">
                <a:solidFill>
                  <a:schemeClr val="accent6"/>
                </a:solidFill>
                <a:latin typeface="宋体" panose="02010600030101010101" pitchFamily="2" charset="-122"/>
                <a:cs typeface="宋体" panose="02010600030101010101" pitchFamily="2" charset="-122"/>
              </a:rPr>
              <a:t>②引用论证。</a:t>
            </a:r>
            <a:r>
              <a:rPr sz="2800" b="1">
                <a:latin typeface="宋体" panose="02010600030101010101" pitchFamily="2" charset="-122"/>
                <a:cs typeface="宋体" panose="02010600030101010101" pitchFamily="2" charset="-122"/>
              </a:rPr>
              <a:t>文中在介绍各种天文学说及争论时，大量引用古书的记载，这一方面增加了内容的真实性，另一方面也增强了文章的说服力。如文章第13段引用朱熹的话，表明朱熹从天文观测仪器的制作角度反对“盖天说”。</a:t>
            </a:r>
          </a:p>
          <a:p>
            <a:pPr eaLnBrk="1" hangingPunct="1">
              <a:spcBef>
                <a:spcPct val="0"/>
              </a:spcBef>
              <a:defRPr/>
            </a:pPr>
            <a:r>
              <a:rPr sz="2800" b="1">
                <a:solidFill>
                  <a:schemeClr val="accent6"/>
                </a:solidFill>
                <a:latin typeface="宋体" panose="02010600030101010101" pitchFamily="2" charset="-122"/>
                <a:cs typeface="宋体" panose="02010600030101010101" pitchFamily="2" charset="-122"/>
              </a:rPr>
              <a:t>③举例论证。</a:t>
            </a:r>
            <a:r>
              <a:rPr sz="2800" b="1">
                <a:latin typeface="宋体" panose="02010600030101010101" pitchFamily="2" charset="-122"/>
                <a:cs typeface="宋体" panose="02010600030101010101" pitchFamily="2" charset="-122"/>
              </a:rPr>
              <a:t>文中在介绍各种“浑盖之争”时，列举了扬雄、王充、葛洪、何承天、朱熹等人的例子，证实这场旷日持久的争论的热闹与激烈程度。</a:t>
            </a:r>
          </a:p>
        </p:txBody>
      </p:sp>
      <p:pic>
        <p:nvPicPr>
          <p:cNvPr id="30723" name="图片 6"/>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35788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895350" y="2901950"/>
            <a:ext cx="7764463"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宋体" panose="02010600030101010101" pitchFamily="2" charset="-122"/>
              </a:rPr>
              <a:t>“</a:t>
            </a:r>
            <a:r>
              <a:rPr lang="zh-CN" sz="2800" b="1">
                <a:latin typeface="宋体" panose="02010600030101010101" pitchFamily="2" charset="-122"/>
              </a:rPr>
              <a:t>浑盖之争”的本质是有关宇宙结构问题的学术之争和科学思想之争。</a:t>
            </a:r>
          </a:p>
          <a:p>
            <a:pPr eaLnBrk="1" hangingPunct="1"/>
            <a:r>
              <a:rPr lang="zh-CN" altLang="zh-CN" sz="2800" b="1">
                <a:latin typeface="宋体" panose="02010600030101010101" pitchFamily="2" charset="-122"/>
              </a:rPr>
              <a:t>①“</a:t>
            </a:r>
            <a:r>
              <a:rPr lang="zh-CN" sz="2800" b="1">
                <a:latin typeface="宋体" panose="02010600030101010101" pitchFamily="2" charset="-122"/>
              </a:rPr>
              <a:t>浑盖之争”是围绕有关宇宙结构问题展开的，涉及宇宙结构的方方面面，比如，天是一个平面还是一个“圆球”，天地之间的关系是上下还是内外，等等。</a:t>
            </a:r>
          </a:p>
          <a:p>
            <a:pPr eaLnBrk="1" hangingPunct="1"/>
            <a:endParaRPr lang="zh-CN" altLang="zh-CN" sz="2800" b="1">
              <a:latin typeface="宋体" panose="02010600030101010101" pitchFamily="2" charset="-122"/>
            </a:endParaRPr>
          </a:p>
        </p:txBody>
      </p:sp>
      <p:pic>
        <p:nvPicPr>
          <p:cNvPr id="32771" name="图片 4"/>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3357880" y="63817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
        <p:nvSpPr>
          <p:cNvPr id="32773" name="Text Box 4"/>
          <p:cNvSpPr txBox="1">
            <a:spLocks noChangeArrowheads="1"/>
          </p:cNvSpPr>
          <p:nvPr/>
        </p:nvSpPr>
        <p:spPr bwMode="auto">
          <a:xfrm>
            <a:off x="806450" y="1666875"/>
            <a:ext cx="7943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000" b="1">
                <a:solidFill>
                  <a:srgbClr val="7030A0"/>
                </a:solidFill>
                <a:latin typeface="宋体" panose="02010600030101010101" pitchFamily="2" charset="-122"/>
              </a:rPr>
              <a:t>根据你对课文内容的理解，说一说“浑盖之争”的本质是什么。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690563" y="1989138"/>
            <a:ext cx="7762875"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宋体" panose="02010600030101010101" pitchFamily="2" charset="-122"/>
              </a:rPr>
              <a:t>②“</a:t>
            </a:r>
            <a:r>
              <a:rPr lang="zh-CN" sz="2800" b="1">
                <a:latin typeface="宋体" panose="02010600030101010101" pitchFamily="2" charset="-122"/>
              </a:rPr>
              <a:t>浑盖之争”秉持着一个重要原则：判断一个学说是否正确，关键在于其是否符合实际情况，而不是看其是否遵循某种先验的哲学观念。在争论中，人们重视通过实地天文观测，并使用仪器进行校验，来比较两种学说的优劣，与希腊天文学的某些特点有明显的不同。</a:t>
            </a:r>
          </a:p>
          <a:p>
            <a:pPr eaLnBrk="1" hangingPunct="1"/>
            <a:r>
              <a:rPr lang="zh-CN" altLang="zh-CN" sz="2800" b="1">
                <a:latin typeface="宋体" panose="02010600030101010101" pitchFamily="2" charset="-122"/>
              </a:rPr>
              <a:t>③“</a:t>
            </a:r>
            <a:r>
              <a:rPr lang="zh-CN" sz="2800" b="1">
                <a:latin typeface="宋体" panose="02010600030101010101" pitchFamily="2" charset="-122"/>
              </a:rPr>
              <a:t>浑盖之争”完全符合学术发展规律，政治和宗教等非学术因素没有介入到这场争论之中。</a:t>
            </a:r>
          </a:p>
        </p:txBody>
      </p:sp>
      <p:pic>
        <p:nvPicPr>
          <p:cNvPr id="34819" name="图片 4"/>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3323590" y="63817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descr="企业微信截图_1605927333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45363" y="4051300"/>
            <a:ext cx="1798637"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731838" y="1914525"/>
            <a:ext cx="7680325"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本文回顾我国古代关于宇宙结构模式的论争，向读者介绍了中国古代天文学关于宇宙结构的几种主要学说，以中国古代天文学上的一场持续千余年之久的学术争论为话题，表现了中国古人对宇宙问题的关注程度，指出中国古代天文学有重视实际校验的传统，向读者普及了中国古代天文学方面的知识。</a:t>
            </a:r>
          </a:p>
        </p:txBody>
      </p:sp>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中心思想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descr="caf6878c30ac403d392cfdf2198474ec_9379590_111842011356_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75475" y="536575"/>
            <a:ext cx="216852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艺术特色</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sp>
        <p:nvSpPr>
          <p:cNvPr id="4" name="矩形 3"/>
          <p:cNvSpPr/>
          <p:nvPr/>
        </p:nvSpPr>
        <p:spPr>
          <a:xfrm>
            <a:off x="542925" y="1784350"/>
            <a:ext cx="8058150" cy="4244975"/>
          </a:xfrm>
          <a:prstGeom prst="rect">
            <a:avLst/>
          </a:prstGeom>
          <a:noFill/>
          <a:ln w="9525">
            <a:noFill/>
          </a:ln>
        </p:spPr>
        <p:txBody>
          <a:bodyPr>
            <a:spAutoFit/>
          </a:bodyPr>
          <a:lstStyle/>
          <a:p>
            <a:pPr eaLnBrk="1" hangingPunct="1">
              <a:defRPr/>
            </a:pPr>
            <a:r>
              <a:rPr lang="zh-CN" altLang="en-US" sz="3000" b="1">
                <a:solidFill>
                  <a:schemeClr val="accent6"/>
                </a:solidFill>
                <a:latin typeface="宋体" panose="02010600030101010101" pitchFamily="2" charset="-122"/>
                <a:cs typeface="宋体" panose="02010600030101010101" pitchFamily="2" charset="-122"/>
              </a:rPr>
              <a:t>（1）启迪深刻，发人深省。</a:t>
            </a:r>
          </a:p>
          <a:p>
            <a:pPr eaLnBrk="1" hangingPunct="1">
              <a:defRPr/>
            </a:pPr>
            <a:r>
              <a:rPr lang="zh-CN" altLang="en-US" sz="3000" b="1">
                <a:latin typeface="宋体" panose="02010600030101010101" pitchFamily="2" charset="-122"/>
                <a:cs typeface="宋体" panose="02010600030101010101" pitchFamily="2" charset="-122"/>
              </a:rPr>
              <a:t>文章分析中国天文学上的旷世之争，给读者以深刻的启迪，中国古代这场旷世之争，秉持着一个重要原则：关键在于是否符合实际情况。它是中国古代天文学的一个优秀传统。</a:t>
            </a:r>
          </a:p>
          <a:p>
            <a:pPr eaLnBrk="1" hangingPunct="1">
              <a:defRPr/>
            </a:pPr>
            <a:r>
              <a:rPr lang="zh-CN" altLang="en-US" sz="3000" b="1">
                <a:solidFill>
                  <a:schemeClr val="accent6"/>
                </a:solidFill>
                <a:latin typeface="宋体" panose="02010600030101010101" pitchFamily="2" charset="-122"/>
                <a:cs typeface="宋体" panose="02010600030101010101" pitchFamily="2" charset="-122"/>
              </a:rPr>
              <a:t>（2）引例充实，阐释明晰。</a:t>
            </a:r>
          </a:p>
          <a:p>
            <a:pPr eaLnBrk="1" hangingPunct="1">
              <a:defRPr/>
            </a:pPr>
            <a:r>
              <a:rPr lang="zh-CN" altLang="en-US" sz="3000" b="1">
                <a:latin typeface="宋体" panose="02010600030101010101" pitchFamily="2" charset="-122"/>
                <a:cs typeface="宋体" panose="02010600030101010101" pitchFamily="2" charset="-122"/>
              </a:rPr>
              <a:t>文章在论证观点时用了大量丰富的材料，使文章具有很强的说服力和历史感；在阐述材料时做到简洁明晰，让读者易于接受。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40963" name="图片 2" descr="17f7e8b428530db89d694540a08f009b_t01363e36b40e7fc12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639050" y="5062538"/>
            <a:ext cx="1504950"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文本框 3"/>
          <p:cNvSpPr txBox="1">
            <a:spLocks noChangeArrowheads="1"/>
          </p:cNvSpPr>
          <p:nvPr/>
        </p:nvSpPr>
        <p:spPr bwMode="auto">
          <a:xfrm>
            <a:off x="419100" y="1835150"/>
            <a:ext cx="8305800"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rPr>
              <a:t>1.</a:t>
            </a:r>
            <a:r>
              <a:rPr lang="zh-CN" sz="2600" b="1">
                <a:latin typeface="宋体" panose="02010600030101010101" pitchFamily="2" charset="-122"/>
              </a:rPr>
              <a:t>在下面一段文字横线处补写恰当的语句，使整段文字语意完整连贯，内容贴切，逻辑严密。每处不超过</a:t>
            </a:r>
            <a:r>
              <a:rPr lang="zh-CN" altLang="zh-CN" sz="2600" b="1">
                <a:latin typeface="宋体" panose="02010600030101010101" pitchFamily="2" charset="-122"/>
              </a:rPr>
              <a:t>15</a:t>
            </a:r>
            <a:r>
              <a:rPr lang="zh-CN" sz="2600" b="1">
                <a:latin typeface="宋体" panose="02010600030101010101" pitchFamily="2" charset="-122"/>
              </a:rPr>
              <a:t>个字。</a:t>
            </a:r>
          </a:p>
          <a:p>
            <a:pPr eaLnBrk="1" hangingPunct="1"/>
            <a:r>
              <a:rPr lang="zh-CN" altLang="zh-CN" sz="2600" b="1">
                <a:latin typeface="宋体" panose="02010600030101010101" pitchFamily="2" charset="-122"/>
              </a:rPr>
              <a:t>    </a:t>
            </a:r>
            <a:r>
              <a:rPr lang="zh-CN" sz="2600" b="1">
                <a:latin typeface="宋体" panose="02010600030101010101" pitchFamily="2" charset="-122"/>
              </a:rPr>
              <a:t>航天食品与地面普通食品一样，都是为人体提供能量和营养的，但空间环境的不同和航天员工作、生活的特点，①</a:t>
            </a:r>
            <a:r>
              <a:rPr lang="zh-CN" altLang="zh-CN" sz="2600" b="1">
                <a:latin typeface="宋体" panose="02010600030101010101" pitchFamily="2" charset="-122"/>
              </a:rPr>
              <a:t>____________</a:t>
            </a:r>
            <a:r>
              <a:rPr lang="zh-CN" sz="2600" b="1">
                <a:latin typeface="宋体" panose="02010600030101010101" pitchFamily="2" charset="-122"/>
              </a:rPr>
              <a:t>。航天食品都是从地球携带到太空的，为了节省空间和有效载荷，②</a:t>
            </a:r>
            <a:r>
              <a:rPr lang="zh-CN" altLang="zh-CN" sz="2600" b="1">
                <a:latin typeface="宋体" panose="02010600030101010101" pitchFamily="2" charset="-122"/>
              </a:rPr>
              <a:t>____________</a:t>
            </a:r>
            <a:r>
              <a:rPr lang="zh-CN" sz="2600" b="1">
                <a:latin typeface="宋体" panose="02010600030101010101" pitchFamily="2" charset="-122"/>
              </a:rPr>
              <a:t>；在长期的太空飞行中，航天员食欲容易下降，③</a:t>
            </a:r>
            <a:r>
              <a:rPr lang="zh-CN" altLang="zh-CN" sz="2600" b="1">
                <a:latin typeface="宋体" panose="02010600030101010101" pitchFamily="2" charset="-122"/>
              </a:rPr>
              <a:t>____________</a:t>
            </a:r>
            <a:r>
              <a:rPr lang="zh-CN" sz="2600" b="1">
                <a:latin typeface="宋体" panose="02010600030101010101" pitchFamily="2" charset="-122"/>
              </a:rPr>
              <a:t>，以确保航天员有较大的选择余地，同时还应最大限度地考虑到每名航天员的口味。</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115" y="79184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学习目标</a:t>
            </a:r>
          </a:p>
        </p:txBody>
      </p:sp>
      <p:pic>
        <p:nvPicPr>
          <p:cNvPr id="6147"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91350" y="4362450"/>
            <a:ext cx="215265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1174750" y="2308225"/>
            <a:ext cx="7064375"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9pPr>
          </a:lstStyle>
          <a:p>
            <a:pPr eaLnBrk="1" hangingPunct="1">
              <a:lnSpc>
                <a:spcPct val="100000"/>
              </a:lnSpc>
              <a:spcBef>
                <a:spcPct val="0"/>
              </a:spcBef>
              <a:buFont typeface="Arial" panose="020B0604020202020204" pitchFamily="34" charset="0"/>
              <a:buNone/>
            </a:pPr>
            <a:r>
              <a:rPr lang="zh-CN" altLang="en-US" sz="3600" b="1">
                <a:latin typeface="宋体" panose="02010600030101010101" pitchFamily="2" charset="-122"/>
                <a:ea typeface="宋体" panose="02010600030101010101" pitchFamily="2" charset="-122"/>
              </a:rPr>
              <a:t>1.积累、识记重要字词。</a:t>
            </a:r>
          </a:p>
          <a:p>
            <a:pPr eaLnBrk="1" hangingPunct="1">
              <a:lnSpc>
                <a:spcPct val="100000"/>
              </a:lnSpc>
              <a:spcBef>
                <a:spcPct val="0"/>
              </a:spcBef>
              <a:buFont typeface="Arial" panose="020B0604020202020204" pitchFamily="34" charset="0"/>
              <a:buNone/>
            </a:pPr>
            <a:r>
              <a:rPr lang="zh-CN" altLang="en-US" sz="3600" b="1">
                <a:latin typeface="宋体" panose="02010600030101010101" pitchFamily="2" charset="-122"/>
                <a:ea typeface="宋体" panose="02010600030101010101" pitchFamily="2" charset="-122"/>
              </a:rPr>
              <a:t>2.掌握文章的说明方法。</a:t>
            </a:r>
          </a:p>
          <a:p>
            <a:pPr eaLnBrk="1" hangingPunct="1">
              <a:lnSpc>
                <a:spcPct val="100000"/>
              </a:lnSpc>
              <a:spcBef>
                <a:spcPct val="0"/>
              </a:spcBef>
              <a:buFont typeface="Arial" panose="020B0604020202020204" pitchFamily="34" charset="0"/>
              <a:buNone/>
            </a:pPr>
            <a:r>
              <a:rPr lang="zh-CN" altLang="en-US" sz="3600" b="1">
                <a:latin typeface="宋体" panose="02010600030101010101" pitchFamily="2" charset="-122"/>
                <a:ea typeface="宋体" panose="02010600030101010101" pitchFamily="2" charset="-122"/>
              </a:rPr>
              <a:t>3.反复诵读本文，理解文章的基本观点。</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43011" name="图片 2" descr="17f7e8b428530db89d694540a08f009b_t01363e36b40e7fc12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767638" y="5062538"/>
            <a:ext cx="1376362"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87363" y="1435100"/>
            <a:ext cx="8169275" cy="5092700"/>
          </a:xfrm>
          <a:prstGeom prst="rect">
            <a:avLst/>
          </a:prstGeom>
          <a:noFill/>
        </p:spPr>
        <p:txBody>
          <a:bodyPr>
            <a:spAutoFit/>
          </a:bodyPr>
          <a:lstStyle/>
          <a:p>
            <a:pPr eaLnBrk="1" hangingPunct="1">
              <a:defRPr/>
            </a:pPr>
            <a:r>
              <a:rPr lang="zh-CN" altLang="en-US" sz="2500" b="1">
                <a:solidFill>
                  <a:schemeClr val="accent5"/>
                </a:solidFill>
              </a:rPr>
              <a:t>答案：【示例】①决定了航天食品的特殊性；②航天食品应该体积小、重量轻；③航天食品应有较多的种类和花样</a:t>
            </a:r>
          </a:p>
          <a:p>
            <a:pPr eaLnBrk="1" hangingPunct="1">
              <a:defRPr/>
            </a:pPr>
            <a:r>
              <a:rPr lang="zh-CN" altLang="en-US" sz="2500" b="1">
                <a:solidFill>
                  <a:schemeClr val="accent5"/>
                </a:solidFill>
              </a:rPr>
              <a:t>解析：本题考查语言表达简明、连贯、准确的能力。通读语段可知，语段的中心话题是航天食品的特殊性。①处，前面一句中的“但”表明，此处讲的应是航天食品与地面普通食品的不同之处；再根据“空间环境的不同和航天员工作、生活的特点”这些内容来推断，此处应填写“决定了航天食品的特殊性”之类的语句。②处，根据“为了节省空间和有效载荷”来推断，此处应填写“航天食品应该体积小、重量轻”之类的语句。③处，根据后文“确保航天员有较大的选择余地”“考虑到每名航天员的口味”来推断，此处应填写“航天食品应有较多的种类和花样”之类的语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6"/>
          <p:cNvSpPr txBox="1">
            <a:spLocks noChangeArrowheads="1"/>
          </p:cNvSpPr>
          <p:nvPr/>
        </p:nvSpPr>
        <p:spPr bwMode="auto">
          <a:xfrm>
            <a:off x="558800" y="1924050"/>
            <a:ext cx="82296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latin typeface="宋体" panose="02010600030101010101" pitchFamily="2" charset="-122"/>
              </a:rPr>
              <a:t>2.</a:t>
            </a:r>
            <a:r>
              <a:rPr lang="en-US" sz="2800" b="1">
                <a:latin typeface="宋体" panose="02010600030101010101" pitchFamily="2" charset="-122"/>
              </a:rPr>
              <a:t>请用“天文学”作为句子的开头，重组下面的句子，可适当增删词语，但不得改变原句意思。</a:t>
            </a:r>
          </a:p>
          <a:p>
            <a:pPr eaLnBrk="1" hangingPunct="1"/>
            <a:r>
              <a:rPr lang="en-US" altLang="zh-CN" sz="2800" b="1">
                <a:latin typeface="宋体" panose="02010600030101010101" pitchFamily="2" charset="-122"/>
              </a:rPr>
              <a:t>    </a:t>
            </a:r>
          </a:p>
          <a:p>
            <a:pPr eaLnBrk="1" hangingPunct="1"/>
            <a:r>
              <a:rPr lang="en-US" altLang="zh-CN" sz="2800" b="1">
                <a:latin typeface="宋体" panose="02010600030101010101" pitchFamily="2" charset="-122"/>
              </a:rPr>
              <a:t>    </a:t>
            </a:r>
            <a:r>
              <a:rPr lang="en-US" sz="2800" b="1">
                <a:latin typeface="宋体" panose="02010600030101010101" pitchFamily="2" charset="-122"/>
              </a:rPr>
              <a:t>推动自然科学发展和高新技术发展，促进人类社会进步的最重要、最活跃的前沿学科之一是天文学。它是人类认识宇宙的科学，对其他门类的自然科学和技术进步有着巨大推动作用。</a:t>
            </a:r>
          </a:p>
        </p:txBody>
      </p:sp>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45060" name="图片 2" descr="17f7e8b428530db89d694540a08f009b_t01363e36b40e7fc12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720013" y="5062538"/>
            <a:ext cx="142398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47107" name="图片 2" descr="17f7e8b428530db89d694540a08f009b_t01363e36b40e7fc12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767638" y="5062538"/>
            <a:ext cx="1376362"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731838" y="1847850"/>
            <a:ext cx="7939087" cy="3830638"/>
          </a:xfrm>
          <a:prstGeom prst="rect">
            <a:avLst/>
          </a:prstGeom>
          <a:noFill/>
        </p:spPr>
        <p:txBody>
          <a:bodyPr>
            <a:spAutoFit/>
          </a:bodyPr>
          <a:lstStyle/>
          <a:p>
            <a:pPr eaLnBrk="1" hangingPunct="1">
              <a:defRPr/>
            </a:pPr>
            <a:r>
              <a:rPr lang="zh-CN" altLang="en-US" sz="2700" b="1">
                <a:solidFill>
                  <a:schemeClr val="accent5"/>
                </a:solidFill>
              </a:rPr>
              <a:t>答案：天文学是人类认识宇宙的科学，是推动自然科学发展和高新技术发展，促进人类社会进步的最重要、最活跃的前沿学科之一，对其他门类的自然科学和技术进步有着巨大推动作用。</a:t>
            </a:r>
          </a:p>
          <a:p>
            <a:pPr eaLnBrk="1" hangingPunct="1">
              <a:defRPr/>
            </a:pPr>
            <a:r>
              <a:rPr lang="zh-CN" altLang="en-US" sz="2700" b="1">
                <a:solidFill>
                  <a:schemeClr val="accent5"/>
                </a:solidFill>
              </a:rPr>
              <a:t>解析：本题相对比较简单，因为题干只是要求以“天文学”为开头重组文段，所以我们只要在所给句子中选择一个句子以“天文学”开头，然后将其他句子拿过来放在其后即可，但是要注意逻辑性，不要出现语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49155" name="图片 2" descr="17f7e8b428530db89d694540a08f009b_t01363e36b40e7fc12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777163" y="5062538"/>
            <a:ext cx="136683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文本框 1"/>
          <p:cNvSpPr txBox="1">
            <a:spLocks noChangeArrowheads="1"/>
          </p:cNvSpPr>
          <p:nvPr/>
        </p:nvSpPr>
        <p:spPr bwMode="auto">
          <a:xfrm>
            <a:off x="358775" y="1595438"/>
            <a:ext cx="820102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rPr>
              <a:t>3.</a:t>
            </a:r>
            <a:r>
              <a:rPr lang="en-US" sz="2600" b="1">
                <a:latin typeface="宋体" panose="02010600030101010101" pitchFamily="2" charset="-122"/>
              </a:rPr>
              <a:t>下面是有关爱因斯坦的材料，请筛选最重要的信息，简明地介绍爱因斯坦，不超过</a:t>
            </a:r>
            <a:r>
              <a:rPr lang="en-US" altLang="zh-CN" sz="2600" b="1">
                <a:latin typeface="宋体" panose="02010600030101010101" pitchFamily="2" charset="-122"/>
              </a:rPr>
              <a:t>100</a:t>
            </a:r>
            <a:r>
              <a:rPr lang="en-US" sz="2600" b="1">
                <a:latin typeface="宋体" panose="02010600030101010101" pitchFamily="2" charset="-122"/>
              </a:rPr>
              <a:t>字。</a:t>
            </a:r>
          </a:p>
          <a:p>
            <a:pPr eaLnBrk="1" hangingPunct="1"/>
            <a:r>
              <a:rPr lang="en-US" altLang="zh-CN" sz="2600" b="1">
                <a:latin typeface="宋体" panose="02010600030101010101" pitchFamily="2" charset="-122"/>
              </a:rPr>
              <a:t>    ①</a:t>
            </a:r>
            <a:r>
              <a:rPr lang="en-US" sz="2600" b="1">
                <a:latin typeface="宋体" panose="02010600030101010101" pitchFamily="2" charset="-122"/>
              </a:rPr>
              <a:t>爱因斯坦</a:t>
            </a:r>
            <a:r>
              <a:rPr lang="en-US" altLang="zh-CN" sz="2600" b="1">
                <a:latin typeface="宋体" panose="02010600030101010101" pitchFamily="2" charset="-122"/>
              </a:rPr>
              <a:t>1921</a:t>
            </a:r>
            <a:r>
              <a:rPr lang="en-US" sz="2600" b="1">
                <a:latin typeface="宋体" panose="02010600030101010101" pitchFamily="2" charset="-122"/>
              </a:rPr>
              <a:t>年成功解释了光电效应，因此荣获诺贝尔物理学奖。②爱因斯坦在物理学上最重要的贡献是创立了相对论。③爱因斯坦出生于德国，后移居美国。④爱因斯坦是</a:t>
            </a:r>
            <a:r>
              <a:rPr lang="en-US" altLang="zh-CN" sz="2600" b="1">
                <a:latin typeface="宋体" panose="02010600030101010101" pitchFamily="2" charset="-122"/>
              </a:rPr>
              <a:t>20</a:t>
            </a:r>
            <a:r>
              <a:rPr lang="en-US" sz="2600" b="1">
                <a:latin typeface="宋体" panose="02010600030101010101" pitchFamily="2" charset="-122"/>
              </a:rPr>
              <a:t>世纪最杰出的物理学家。⑤爱因斯坦</a:t>
            </a:r>
            <a:r>
              <a:rPr lang="en-US" altLang="zh-CN" sz="2600" b="1">
                <a:latin typeface="宋体" panose="02010600030101010101" pitchFamily="2" charset="-122"/>
              </a:rPr>
              <a:t>1879</a:t>
            </a:r>
            <a:r>
              <a:rPr lang="en-US" sz="2600" b="1">
                <a:latin typeface="宋体" panose="02010600030101010101" pitchFamily="2" charset="-122"/>
              </a:rPr>
              <a:t>年生，</a:t>
            </a:r>
            <a:r>
              <a:rPr lang="en-US" altLang="zh-CN" sz="2600" b="1">
                <a:latin typeface="宋体" panose="02010600030101010101" pitchFamily="2" charset="-122"/>
              </a:rPr>
              <a:t>1955</a:t>
            </a:r>
            <a:r>
              <a:rPr lang="en-US" sz="2600" b="1">
                <a:latin typeface="宋体" panose="02010600030101010101" pitchFamily="2" charset="-122"/>
              </a:rPr>
              <a:t>年去世。⑥英国物理学家汤姆逊激动地说：“爱因斯坦的相对论是人类思想史上最伟大的成就之一。”⑦爱因斯坦是一位可以和牛顿相媲美的物理学家。⑧普朗克发现了量子论，量子论和爱因斯坦的相对论构成了</a:t>
            </a:r>
            <a:r>
              <a:rPr lang="en-US" altLang="zh-CN" sz="2600" b="1">
                <a:latin typeface="宋体" panose="02010600030101010101" pitchFamily="2" charset="-122"/>
              </a:rPr>
              <a:t>20</a:t>
            </a:r>
            <a:r>
              <a:rPr lang="en-US" sz="2600" b="1">
                <a:latin typeface="宋体" panose="02010600030101010101" pitchFamily="2" charset="-122"/>
              </a:rPr>
              <a:t>世纪物理学的两大支柱。</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51203" name="图片 2" descr="17f7e8b428530db89d694540a08f009b_t01363e36b40e7fc12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700963" y="4981575"/>
            <a:ext cx="1443037"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87363" y="1647825"/>
            <a:ext cx="8169275" cy="4706938"/>
          </a:xfrm>
          <a:prstGeom prst="rect">
            <a:avLst/>
          </a:prstGeom>
          <a:noFill/>
        </p:spPr>
        <p:txBody>
          <a:bodyPr>
            <a:spAutoFit/>
          </a:bodyPr>
          <a:lstStyle/>
          <a:p>
            <a:pPr eaLnBrk="1" hangingPunct="1">
              <a:defRPr/>
            </a:pPr>
            <a:r>
              <a:rPr lang="zh-CN" altLang="en-US" sz="2500" b="1">
                <a:solidFill>
                  <a:schemeClr val="accent5"/>
                </a:solidFill>
              </a:rPr>
              <a:t>答案：爱因斯坦（1879—1955），出生于德国，后移居美国，是20世纪最杰出的物理学家。他最重要的贡献是创立了相对论。相对论是20世纪物理学的两大支柱之一。1921年他因成功解释了光电效应，荣获诺贝尔物理学奖。</a:t>
            </a:r>
          </a:p>
          <a:p>
            <a:pPr eaLnBrk="1" hangingPunct="1">
              <a:defRPr/>
            </a:pPr>
            <a:r>
              <a:rPr lang="zh-CN" altLang="en-US" sz="2500" b="1">
                <a:solidFill>
                  <a:schemeClr val="accent5"/>
                </a:solidFill>
              </a:rPr>
              <a:t>解析：解答本题，首先要对语段中的信息逐条进行推敲，找到它们的精髓所在，探明它们各自的意向，提炼出它们的要义，总结出它们的内在联系；然后将其融合、贯通；最后压缩、概括出它们的核心内容。①介绍了爱因斯坦最突出的荣誉；②⑥⑧都是在介绍其成就，有重复性内容，其中，②⑧比⑥更准确、直接、简明，故取②⑧舍⑥；③介绍了其出生地和移居地；④⑦皆为评价，而④更客观，也更符合爱因斯坦的实际情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658495"/>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sym typeface="+mn-ea"/>
              </a:rPr>
              <a:t>当堂检测</a:t>
            </a:r>
            <a:endParaRPr lang="zh-CN" altLang="en-US" sz="4800">
              <a:ln w="22225">
                <a:solidFill>
                  <a:schemeClr val="accent2"/>
                </a:solidFill>
                <a:prstDash val="solid"/>
              </a:ln>
              <a:solidFill>
                <a:schemeClr val="accent2"/>
              </a:solidFill>
              <a:latin typeface="仿宋" panose="02010609060101010101" charset="-122"/>
              <a:ea typeface="仿宋" panose="02010609060101010101" charset="-122"/>
            </a:endParaRPr>
          </a:p>
        </p:txBody>
      </p:sp>
      <p:pic>
        <p:nvPicPr>
          <p:cNvPr id="53251" name="图片 2" descr="17f7e8b428530db89d694540a08f009b_t01363e36b40e7fc12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796213" y="5062538"/>
            <a:ext cx="134778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文本框 5"/>
          <p:cNvSpPr txBox="1">
            <a:spLocks noChangeArrowheads="1"/>
          </p:cNvSpPr>
          <p:nvPr/>
        </p:nvSpPr>
        <p:spPr bwMode="auto">
          <a:xfrm>
            <a:off x="614363" y="1774825"/>
            <a:ext cx="7916862"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latin typeface="宋体" panose="02010600030101010101" pitchFamily="2" charset="-122"/>
              </a:rPr>
              <a:t>4.</a:t>
            </a:r>
            <a:r>
              <a:rPr lang="zh-CN" sz="2800" b="1">
                <a:latin typeface="宋体" panose="02010600030101010101" pitchFamily="2" charset="-122"/>
              </a:rPr>
              <a:t>微写作。</a:t>
            </a:r>
          </a:p>
          <a:p>
            <a:pPr eaLnBrk="1" hangingPunct="1"/>
            <a:r>
              <a:rPr lang="zh-CN" sz="2800" b="1">
                <a:latin typeface="宋体" panose="02010600030101010101" pitchFamily="2" charset="-122"/>
              </a:rPr>
              <a:t>道尔顿发现色盲症，弗莱明发现青霉素，詹纳发明牛痘接种法预防天花。正因为他们不仅抓住了机遇，而且有着勇于探索的科学精神，所以才有了这些科学发现。古今中外有许多科学家为社会的发展做出了重大贡献，请仿照</a:t>
            </a:r>
            <a:r>
              <a:rPr lang="zh-CN" altLang="zh-CN" sz="2800" b="1">
                <a:latin typeface="宋体" panose="02010600030101010101" pitchFamily="2" charset="-122"/>
              </a:rPr>
              <a:t>《</a:t>
            </a:r>
            <a:r>
              <a:rPr lang="zh-CN" sz="2800" b="1">
                <a:latin typeface="宋体" panose="02010600030101010101" pitchFamily="2" charset="-122"/>
              </a:rPr>
              <a:t>感动中国</a:t>
            </a:r>
            <a:r>
              <a:rPr lang="zh-CN" altLang="zh-CN" sz="2800" b="1">
                <a:latin typeface="宋体" panose="02010600030101010101" pitchFamily="2" charset="-122"/>
              </a:rPr>
              <a:t>》</a:t>
            </a:r>
            <a:r>
              <a:rPr lang="zh-CN" sz="2800" b="1">
                <a:latin typeface="宋体" panose="02010600030101010101" pitchFamily="2" charset="-122"/>
              </a:rPr>
              <a:t>年度人物颁奖词的形式，选择一位熟悉的科学家，为他写一段文字，介绍其经历和成就，体现其科学精神。不少于</a:t>
            </a:r>
            <a:r>
              <a:rPr lang="zh-CN" altLang="zh-CN" sz="2800" b="1">
                <a:latin typeface="宋体" panose="02010600030101010101" pitchFamily="2" charset="-122"/>
              </a:rPr>
              <a:t>100</a:t>
            </a:r>
            <a:r>
              <a:rPr lang="zh-CN" sz="2800" b="1">
                <a:latin typeface="宋体" panose="02010600030101010101" pitchFamily="2" charset="-122"/>
              </a:rPr>
              <a:t>字。</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41370" y="55499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当堂检测</a:t>
            </a:r>
          </a:p>
        </p:txBody>
      </p:sp>
      <p:pic>
        <p:nvPicPr>
          <p:cNvPr id="55299" name="图片 1" descr="17f7e8b428530db89d694540a08f009b_t01363e36b40e7fc12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904163" y="5164138"/>
            <a:ext cx="1239837"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457200" y="1489075"/>
            <a:ext cx="8332788" cy="4522788"/>
          </a:xfrm>
          <a:prstGeom prst="rect">
            <a:avLst/>
          </a:prstGeom>
          <a:noFill/>
        </p:spPr>
        <p:txBody>
          <a:bodyPr>
            <a:spAutoFit/>
          </a:bodyPr>
          <a:lstStyle/>
          <a:p>
            <a:pPr eaLnBrk="1" hangingPunct="1">
              <a:defRPr/>
            </a:pPr>
            <a:r>
              <a:rPr sz="2400" b="1">
                <a:solidFill>
                  <a:schemeClr val="accent5"/>
                </a:solidFill>
                <a:latin typeface="宋体" panose="02010600030101010101" pitchFamily="2" charset="-122"/>
                <a:cs typeface="宋体" panose="02010600030101010101" pitchFamily="2" charset="-122"/>
              </a:rPr>
              <a:t>解析：写作指导：（1）选取合适的写作对象，如邓稼先、袁隆平、钱伟长、霍金、达尔文等。</a:t>
            </a:r>
          </a:p>
          <a:p>
            <a:pPr eaLnBrk="1" hangingPunct="1">
              <a:defRPr/>
            </a:pPr>
            <a:r>
              <a:rPr sz="2400" b="1">
                <a:solidFill>
                  <a:schemeClr val="accent5"/>
                </a:solidFill>
                <a:latin typeface="宋体" panose="02010600030101010101" pitchFamily="2" charset="-122"/>
                <a:cs typeface="宋体" panose="02010600030101010101" pitchFamily="2" charset="-122"/>
              </a:rPr>
              <a:t>（2）语言要简洁精练，高度概括人物的经历和闪光点，寥寥数句，展现人物的神韵与风采。</a:t>
            </a:r>
          </a:p>
          <a:p>
            <a:pPr eaLnBrk="1" hangingPunct="1">
              <a:defRPr/>
            </a:pPr>
            <a:r>
              <a:rPr sz="2400" b="1">
                <a:solidFill>
                  <a:schemeClr val="accent5"/>
                </a:solidFill>
                <a:latin typeface="宋体" panose="02010600030101010101" pitchFamily="2" charset="-122"/>
                <a:cs typeface="宋体" panose="02010600030101010101" pitchFamily="2" charset="-122"/>
              </a:rPr>
              <a:t>（3）对人物事迹的评价，要体现一定的深度，触及人物的精神内核，挖掘其成就背后体现出的科学精神，既要有高度，也要有深度。</a:t>
            </a:r>
          </a:p>
          <a:p>
            <a:pPr eaLnBrk="1" hangingPunct="1">
              <a:defRPr/>
            </a:pPr>
            <a:r>
              <a:rPr sz="2400" b="1">
                <a:solidFill>
                  <a:schemeClr val="accent5"/>
                </a:solidFill>
                <a:latin typeface="宋体" panose="02010600030101010101" pitchFamily="2" charset="-122"/>
                <a:cs typeface="宋体" panose="02010600030101010101" pitchFamily="2" charset="-122"/>
              </a:rPr>
              <a:t>（4）饱含情感，真挚赞美人物的事迹与精神，以达到以情感人的艺术效果。</a:t>
            </a:r>
          </a:p>
          <a:p>
            <a:pPr eaLnBrk="1" hangingPunct="1">
              <a:defRPr/>
            </a:pPr>
            <a:r>
              <a:rPr sz="2400" b="1">
                <a:solidFill>
                  <a:schemeClr val="accent5"/>
                </a:solidFill>
                <a:latin typeface="宋体" panose="02010600030101010101" pitchFamily="2" charset="-122"/>
                <a:cs typeface="宋体" panose="02010600030101010101" pitchFamily="2" charset="-122"/>
              </a:rPr>
              <a:t>（5）语句清新，文笔优美。句式上可以长短句结合，风格上可以刚柔并济，抒情、描写、议论等各有侧重，也可以恰当引用一些名言名句，使人读来朗朗上口，给人以美的享受。</a:t>
            </a:r>
          </a:p>
        </p:txBody>
      </p:sp>
      <p:pic>
        <p:nvPicPr>
          <p:cNvPr id="55300" name="New picture"/>
          <p:cNvPicPr/>
          <p:nvPr/>
        </p:nvPicPr>
        <p:blipFill>
          <a:blip r:embed="rId4"/>
          <a:stretch>
            <a:fillRect/>
          </a:stretch>
        </p:blipFill>
        <p:spPr>
          <a:xfrm>
            <a:off x="11163300" y="12103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1138" y="1577975"/>
            <a:ext cx="5441950" cy="4662488"/>
          </a:xfrm>
          <a:prstGeom prst="rect">
            <a:avLst/>
          </a:prstGeom>
        </p:spPr>
        <p:txBody>
          <a:bodyPr>
            <a:spAutoFit/>
          </a:bodyPr>
          <a:lstStyle/>
          <a:p>
            <a:pPr eaLnBrk="1" hangingPunct="1">
              <a:defRPr/>
            </a:pPr>
            <a:r>
              <a:rPr lang="en-US" sz="2700" b="1">
                <a:latin typeface="宋体" panose="02010600030101010101" pitchFamily="2" charset="-122"/>
                <a:cs typeface="宋体" panose="02010600030101010101" pitchFamily="2" charset="-122"/>
                <a:sym typeface="+mn-ea"/>
              </a:rPr>
              <a:t>    关增建，男，1956年生，</a:t>
            </a:r>
            <a:r>
              <a:rPr lang="en-US" sz="2700" b="1">
                <a:solidFill>
                  <a:schemeClr val="accent6"/>
                </a:solidFill>
                <a:latin typeface="宋体" panose="02010600030101010101" pitchFamily="2" charset="-122"/>
                <a:cs typeface="宋体" panose="02010600030101010101" pitchFamily="2" charset="-122"/>
                <a:sym typeface="+mn-ea"/>
              </a:rPr>
              <a:t>博士生导师，教授</a:t>
            </a:r>
            <a:r>
              <a:rPr lang="en-US" sz="2700" b="1">
                <a:latin typeface="宋体" panose="02010600030101010101" pitchFamily="2" charset="-122"/>
                <a:cs typeface="宋体" panose="02010600030101010101" pitchFamily="2" charset="-122"/>
                <a:sym typeface="+mn-ea"/>
              </a:rPr>
              <a:t>。1990年毕业于中国科技大学，师从李志超、钱临照教授，获科学史博士学位。同年入郑州大学工作，1992年初破格晋升副教授，1995年破格晋升教授，任郑州大学文博学院院长。2000年调入上海交通大学，现任上海交通大学人文学院科学史与科学哲学系教授，博士生导师，人文学院常务副院长、党总支书记。</a:t>
            </a:r>
          </a:p>
        </p:txBody>
      </p:sp>
      <p:sp>
        <p:nvSpPr>
          <p:cNvPr id="4" name="文本框 3"/>
          <p:cNvSpPr txBox="1"/>
          <p:nvPr/>
        </p:nvSpPr>
        <p:spPr>
          <a:xfrm>
            <a:off x="332359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走进作者</a:t>
            </a:r>
          </a:p>
        </p:txBody>
      </p:sp>
      <p:pic>
        <p:nvPicPr>
          <p:cNvPr id="8196" name="图片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bwMode="auto">
          <a:xfrm>
            <a:off x="5851525" y="1851025"/>
            <a:ext cx="3292475" cy="411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2359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走进作者</a:t>
            </a:r>
          </a:p>
        </p:txBody>
      </p:sp>
      <p:pic>
        <p:nvPicPr>
          <p:cNvPr id="10243"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91350" y="4362450"/>
            <a:ext cx="215265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文本框 99"/>
          <p:cNvSpPr txBox="1"/>
          <p:nvPr/>
        </p:nvSpPr>
        <p:spPr>
          <a:xfrm>
            <a:off x="593725" y="1765300"/>
            <a:ext cx="8170863" cy="4244975"/>
          </a:xfrm>
          <a:prstGeom prst="rect">
            <a:avLst/>
          </a:prstGeom>
          <a:noFill/>
          <a:ln w="9525">
            <a:noFill/>
          </a:ln>
        </p:spPr>
        <p:txBody>
          <a:bodyPr>
            <a:spAutoFit/>
          </a:bodyPr>
          <a:lstStyle/>
          <a:p>
            <a:pPr eaLnBrk="1" hangingPunct="1">
              <a:defRPr/>
            </a:pPr>
            <a:r>
              <a:rPr lang="zh-CN" sz="2700" b="1">
                <a:solidFill>
                  <a:srgbClr val="000000"/>
                </a:solidFill>
                <a:latin typeface="宋体" panose="02010600030101010101" pitchFamily="2" charset="-122"/>
                <a:cs typeface="宋体" panose="02010600030101010101" pitchFamily="2" charset="-122"/>
              </a:rPr>
              <a:t>主要从事</a:t>
            </a:r>
            <a:r>
              <a:rPr lang="zh-CN" sz="2700" b="1">
                <a:solidFill>
                  <a:schemeClr val="accent6"/>
                </a:solidFill>
                <a:latin typeface="宋体" panose="02010600030101010101" pitchFamily="2" charset="-122"/>
                <a:cs typeface="宋体" panose="02010600030101010101" pitchFamily="2" charset="-122"/>
              </a:rPr>
              <a:t>物理学史、计量史研究</a:t>
            </a:r>
            <a:r>
              <a:rPr lang="zh-CN" sz="2700" b="1">
                <a:solidFill>
                  <a:srgbClr val="000000"/>
                </a:solidFill>
                <a:latin typeface="宋体" panose="02010600030101010101" pitchFamily="2" charset="-122"/>
                <a:cs typeface="宋体" panose="02010600030101010101" pitchFamily="2" charset="-122"/>
              </a:rPr>
              <a:t>，出版著作6部，发表论文百余篇，获河南省哲学社会科学优秀成果二等奖两次，河南省社科联优秀成果一等奖一次，河南省自然科学优秀论文一、二等奖各一次，安徽省自然科学优秀论文二等奖一次，其他奖项多种。日本计量史学会学报《计量史研究》曾两度介绍其计量史方面的工作，给予高度评价。</a:t>
            </a:r>
          </a:p>
          <a:p>
            <a:pPr eaLnBrk="1" hangingPunct="1">
              <a:defRPr/>
            </a:pPr>
            <a:r>
              <a:rPr lang="zh-CN" sz="2700" b="1">
                <a:solidFill>
                  <a:srgbClr val="000000"/>
                </a:solidFill>
                <a:latin typeface="宋体" panose="02010600030101010101" pitchFamily="2" charset="-122"/>
                <a:cs typeface="宋体" panose="02010600030101010101" pitchFamily="2" charset="-122"/>
              </a:rPr>
              <a:t>贡献：和丘光明被誉为“</a:t>
            </a:r>
            <a:r>
              <a:rPr lang="zh-CN" sz="2700" b="1">
                <a:solidFill>
                  <a:schemeClr val="accent6"/>
                </a:solidFill>
                <a:latin typeface="宋体" panose="02010600030101010101" pitchFamily="2" charset="-122"/>
                <a:cs typeface="宋体" panose="02010600030101010101" pitchFamily="2" charset="-122"/>
              </a:rPr>
              <a:t>中国计量史界的双璧</a:t>
            </a:r>
            <a:r>
              <a:rPr lang="zh-CN" sz="2700" b="1">
                <a:solidFill>
                  <a:srgbClr val="000000"/>
                </a:solidFill>
                <a:latin typeface="宋体" panose="02010600030101010101" pitchFamily="2" charset="-122"/>
                <a:cs typeface="宋体" panose="02010600030101010101" pitchFamily="2" charset="-122"/>
              </a:rPr>
              <a:t>”。</a:t>
            </a:r>
          </a:p>
          <a:p>
            <a:pPr eaLnBrk="1" hangingPunct="1">
              <a:defRPr/>
            </a:pPr>
            <a:r>
              <a:rPr lang="zh-CN" sz="2700" b="1">
                <a:solidFill>
                  <a:srgbClr val="000000"/>
                </a:solidFill>
                <a:latin typeface="宋体" panose="02010600030101010101" pitchFamily="2" charset="-122"/>
                <a:cs typeface="宋体" panose="02010600030101010101" pitchFamily="2" charset="-122"/>
              </a:rPr>
              <a:t>代表作品：《中国古代物理思想探索》《中华文明史话·计量史话》。</a:t>
            </a:r>
            <a:endParaRPr lang="zh-CN" altLang="en-US" sz="2700" b="1">
              <a:solidFill>
                <a:srgbClr val="000000"/>
              </a:solidFill>
              <a:latin typeface="宋体" panose="02010600030101010101" pitchFamily="2"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2359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背景介绍</a:t>
            </a:r>
          </a:p>
        </p:txBody>
      </p:sp>
      <p:pic>
        <p:nvPicPr>
          <p:cNvPr id="12291"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278688" y="4649788"/>
            <a:ext cx="1865312"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矩形 7"/>
          <p:cNvSpPr>
            <a:spLocks noChangeArrowheads="1"/>
          </p:cNvSpPr>
          <p:nvPr/>
        </p:nvSpPr>
        <p:spPr bwMode="auto">
          <a:xfrm>
            <a:off x="696913" y="1693863"/>
            <a:ext cx="7750175" cy="383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a:latin typeface="宋体" panose="02010600030101010101" pitchFamily="2" charset="-122"/>
                <a:sym typeface="+mn-ea"/>
              </a:rPr>
              <a:t>    </a:t>
            </a:r>
            <a:r>
              <a:rPr lang="zh-CN" sz="2700" b="1">
                <a:latin typeface="宋体" panose="02010600030101010101" pitchFamily="2" charset="-122"/>
                <a:sym typeface="+mn-ea"/>
              </a:rPr>
              <a:t>中国古代关于宇宙结构学说的争论有很多，其中浑盖之争</a:t>
            </a:r>
            <a:r>
              <a:rPr lang="zh-CN" altLang="zh-CN" sz="2700" b="1">
                <a:latin typeface="宋体" panose="02010600030101010101" pitchFamily="2" charset="-122"/>
                <a:sym typeface="+mn-ea"/>
              </a:rPr>
              <a:t>——</a:t>
            </a:r>
            <a:r>
              <a:rPr lang="zh-CN" sz="2700" b="1">
                <a:latin typeface="宋体" panose="02010600030101010101" pitchFamily="2" charset="-122"/>
                <a:sym typeface="+mn-ea"/>
              </a:rPr>
              <a:t>浑天说和盖天说的争论最为严重。浑天说与盖天说是中国占代天文学上两大主流学派的理论，两派都创造了许多天文仪器，用于观测、记录、研究和演示天象。浑天学派的浑天仪和浑象奇瑰雄浑，在历史上备受推崇；盖天学派的圭表也广为世人所知。今天再进行浑盖之争当然已经亳无意义，但如果把盖天图仪纳入人类天文学史，则依然是很有意义的。</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2359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资料链接</a:t>
            </a:r>
          </a:p>
        </p:txBody>
      </p:sp>
      <p:pic>
        <p:nvPicPr>
          <p:cNvPr id="14339"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94575" y="4765675"/>
            <a:ext cx="1749425"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696913" y="1693863"/>
            <a:ext cx="7750175" cy="4708525"/>
          </a:xfrm>
          <a:prstGeom prst="rect">
            <a:avLst/>
          </a:prstGeom>
        </p:spPr>
        <p:txBody>
          <a:bodyPr>
            <a:spAutoFit/>
          </a:bodyPr>
          <a:lstStyle/>
          <a:p>
            <a:pPr algn="ctr" eaLnBrk="1" hangingPunct="1">
              <a:spcBef>
                <a:spcPct val="0"/>
              </a:spcBef>
              <a:defRPr/>
            </a:pPr>
            <a:r>
              <a:rPr lang="en-US" sz="2700" b="1">
                <a:latin typeface="宋体" panose="02010600030101010101" pitchFamily="2" charset="-122"/>
                <a:cs typeface="宋体" panose="02010600030101010101" pitchFamily="2" charset="-122"/>
                <a:sym typeface="+mn-ea"/>
              </a:rPr>
              <a:t>  </a:t>
            </a:r>
            <a:r>
              <a:rPr lang="en-US" sz="2700" b="1">
                <a:solidFill>
                  <a:schemeClr val="accent6"/>
                </a:solidFill>
                <a:latin typeface="宋体" panose="02010600030101010101" pitchFamily="2" charset="-122"/>
                <a:cs typeface="宋体" panose="02010600030101010101" pitchFamily="2" charset="-122"/>
                <a:sym typeface="+mn-ea"/>
              </a:rPr>
              <a:t>  </a:t>
            </a:r>
            <a:r>
              <a:rPr lang="en-US" sz="3000" b="1">
                <a:solidFill>
                  <a:schemeClr val="accent6"/>
                </a:solidFill>
                <a:latin typeface="宋体" panose="02010600030101010101" pitchFamily="2" charset="-122"/>
                <a:cs typeface="宋体" panose="02010600030101010101" pitchFamily="2" charset="-122"/>
                <a:sym typeface="+mn-ea"/>
              </a:rPr>
              <a:t>“地心说”与“日心说”</a:t>
            </a:r>
            <a:endParaRPr lang="en-US" sz="2700" b="1">
              <a:latin typeface="宋体" panose="02010600030101010101" pitchFamily="2" charset="-122"/>
              <a:cs typeface="宋体" panose="02010600030101010101" pitchFamily="2" charset="-122"/>
              <a:sym typeface="+mn-ea"/>
            </a:endParaRPr>
          </a:p>
          <a:p>
            <a:pPr eaLnBrk="1" hangingPunct="1">
              <a:spcBef>
                <a:spcPct val="0"/>
              </a:spcBef>
              <a:defRPr/>
            </a:pPr>
            <a:r>
              <a:rPr sz="2700" b="1">
                <a:latin typeface="宋体" panose="02010600030101010101" pitchFamily="2" charset="-122"/>
                <a:cs typeface="宋体" panose="02010600030101010101" pitchFamily="2" charset="-122"/>
                <a:sym typeface="+mn-ea"/>
              </a:rPr>
              <a:t>    “地心说”起源很早，最初由米利都学派形成初步理念，后由古希腊学者欧多克斯提出，经亚里士多德完善，又经托勒密进一步发展而成。该学说认为宇宙是一个有限的球体，分为天地两层，地球位于宇宙中心，所以日月围绕地球运行，物体总是落向地面。</a:t>
            </a:r>
          </a:p>
          <a:p>
            <a:pPr eaLnBrk="1" hangingPunct="1">
              <a:spcBef>
                <a:spcPct val="0"/>
              </a:spcBef>
              <a:defRPr/>
            </a:pPr>
            <a:r>
              <a:rPr sz="2700" b="1">
                <a:latin typeface="宋体" panose="02010600030101010101" pitchFamily="2" charset="-122"/>
                <a:cs typeface="宋体" panose="02010600030101010101" pitchFamily="2" charset="-122"/>
                <a:sym typeface="+mn-ea"/>
              </a:rPr>
              <a:t>    “日心说”由哥白尼提出，认为地球是球形的，地球在运动，并且24小时自转一周。太阳是不动的，地球以及其他行星都以太阳为中心做圆周运动，只有月亮环绕地球运行。</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23590" y="95250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题目解说</a:t>
            </a:r>
          </a:p>
        </p:txBody>
      </p:sp>
      <p:pic>
        <p:nvPicPr>
          <p:cNvPr id="1638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91350" y="4362450"/>
            <a:ext cx="215265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554038" y="2352675"/>
            <a:ext cx="80359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    </a:t>
            </a:r>
            <a:r>
              <a:rPr lang="zh-CN" altLang="zh-CN" sz="3200" b="1">
                <a:latin typeface="宋体" panose="02010600030101010101" pitchFamily="2" charset="-122"/>
              </a:rPr>
              <a:t>“</a:t>
            </a:r>
            <a:r>
              <a:rPr lang="zh-CN" sz="3200" b="1">
                <a:latin typeface="宋体" panose="02010600030101010101" pitchFamily="2" charset="-122"/>
              </a:rPr>
              <a:t>天文学上”框定了争论的范围，“旷世之争”点明了争论时间之久，“天文学上的旷世之争”在文中主要指“浑盖之争”。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2359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层次结构</a:t>
            </a:r>
          </a:p>
        </p:txBody>
      </p:sp>
      <p:pic>
        <p:nvPicPr>
          <p:cNvPr id="18435"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91350" y="4362450"/>
            <a:ext cx="215265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533400" y="1574800"/>
            <a:ext cx="8077200" cy="4492625"/>
          </a:xfrm>
          <a:prstGeom prst="rect">
            <a:avLst/>
          </a:prstGeom>
          <a:noFill/>
          <a:ln w="9525">
            <a:noFill/>
          </a:ln>
        </p:spPr>
        <p:txBody>
          <a:bodyPr>
            <a:spAutoFit/>
          </a:bodyPr>
          <a:lstStyle/>
          <a:p>
            <a:pPr eaLnBrk="1" hangingPunct="1">
              <a:defRPr/>
            </a:pPr>
            <a:r>
              <a:rPr lang="zh-CN" sz="2600" b="1">
                <a:latin typeface="宋体" panose="02010600030101010101" pitchFamily="2" charset="-122"/>
                <a:cs typeface="宋体" panose="02010600030101010101" pitchFamily="2" charset="-122"/>
              </a:rPr>
              <a:t>全文可分为四个部分：</a:t>
            </a:r>
          </a:p>
          <a:p>
            <a:pPr eaLnBrk="1" hangingPunct="1">
              <a:defRPr/>
            </a:pPr>
            <a:r>
              <a:rPr lang="zh-CN" sz="2600" b="1">
                <a:solidFill>
                  <a:schemeClr val="accent6"/>
                </a:solidFill>
                <a:latin typeface="宋体" panose="02010600030101010101" pitchFamily="2" charset="-122"/>
                <a:cs typeface="宋体" panose="02010600030101010101" pitchFamily="2" charset="-122"/>
              </a:rPr>
              <a:t>第一部分（第1段）</a:t>
            </a:r>
            <a:r>
              <a:rPr lang="zh-CN" sz="2600" b="1">
                <a:latin typeface="宋体" panose="02010600030101010101" pitchFamily="2" charset="-122"/>
                <a:cs typeface="宋体" panose="02010600030101010101" pitchFamily="2" charset="-122"/>
              </a:rPr>
              <a:t>，从“日心说”与“地心说”之争引出“浑盖之争”。</a:t>
            </a:r>
          </a:p>
          <a:p>
            <a:pPr eaLnBrk="1" hangingPunct="1">
              <a:defRPr/>
            </a:pPr>
            <a:r>
              <a:rPr lang="zh-CN" sz="2600" b="1">
                <a:solidFill>
                  <a:schemeClr val="accent6"/>
                </a:solidFill>
                <a:latin typeface="宋体" panose="02010600030101010101" pitchFamily="2" charset="-122"/>
                <a:cs typeface="宋体" panose="02010600030101010101" pitchFamily="2" charset="-122"/>
              </a:rPr>
              <a:t>第二部分（第2-9段）</a:t>
            </a:r>
            <a:r>
              <a:rPr lang="zh-CN" sz="2600" b="1">
                <a:latin typeface="宋体" panose="02010600030101010101" pitchFamily="2" charset="-122"/>
                <a:cs typeface="宋体" panose="02010600030101010101" pitchFamily="2" charset="-122"/>
              </a:rPr>
              <a:t>，介绍我国古代天文学史上的四种观点——“‘天圓地方’说”“宣夜说”“盖天说”“浑天说”以及它们的基本观点、历史贡献及相互关系，进而引出核心话题——“浑盖之争”。</a:t>
            </a:r>
          </a:p>
          <a:p>
            <a:pPr eaLnBrk="1" hangingPunct="1">
              <a:defRPr/>
            </a:pPr>
            <a:r>
              <a:rPr lang="zh-CN" sz="2600" b="1">
                <a:solidFill>
                  <a:schemeClr val="accent6"/>
                </a:solidFill>
                <a:latin typeface="宋体" panose="02010600030101010101" pitchFamily="2" charset="-122"/>
                <a:cs typeface="宋体" panose="02010600030101010101" pitchFamily="2" charset="-122"/>
              </a:rPr>
              <a:t>第三部分（第10-15段）</a:t>
            </a:r>
            <a:r>
              <a:rPr lang="zh-CN" sz="2600" b="1">
                <a:latin typeface="宋体" panose="02010600030101010101" pitchFamily="2" charset="-122"/>
                <a:cs typeface="宋体" panose="02010600030101010101" pitchFamily="2" charset="-122"/>
              </a:rPr>
              <a:t>，引经据典，列举事例，具体介绍“浑盖之争”。</a:t>
            </a:r>
          </a:p>
          <a:p>
            <a:pPr eaLnBrk="1" hangingPunct="1">
              <a:defRPr/>
            </a:pPr>
            <a:r>
              <a:rPr lang="zh-CN" sz="2600" b="1">
                <a:solidFill>
                  <a:schemeClr val="accent6"/>
                </a:solidFill>
                <a:latin typeface="宋体" panose="02010600030101010101" pitchFamily="2" charset="-122"/>
                <a:cs typeface="宋体" panose="02010600030101010101" pitchFamily="2" charset="-122"/>
              </a:rPr>
              <a:t>第四部分（第16段）</a:t>
            </a:r>
            <a:r>
              <a:rPr lang="zh-CN" sz="2600" b="1">
                <a:latin typeface="宋体" panose="02010600030101010101" pitchFamily="2" charset="-122"/>
                <a:cs typeface="宋体" panose="02010600030101010101" pitchFamily="2" charset="-122"/>
              </a:rPr>
              <a:t>，概括并高度评价“浑盖之争”在中国天文学史上的作用与意义。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23590" y="629920"/>
            <a:ext cx="3954145" cy="829945"/>
          </a:xfrm>
          <a:prstGeom prst="rect">
            <a:avLst/>
          </a:prstGeom>
          <a:noFill/>
        </p:spPr>
        <p:txBody>
          <a:bodyPr>
            <a:spAutoFit/>
          </a:bodyPr>
          <a:lstStyle/>
          <a:p>
            <a:pPr eaLnBrk="1" hangingPunct="1">
              <a:defRPr/>
            </a:pPr>
            <a:r>
              <a:rPr lang="zh-CN" altLang="en-US" sz="4800">
                <a:ln w="22225">
                  <a:solidFill>
                    <a:schemeClr val="accent2"/>
                  </a:solidFill>
                  <a:prstDash val="solid"/>
                </a:ln>
                <a:solidFill>
                  <a:schemeClr val="accent2"/>
                </a:solidFill>
                <a:latin typeface="仿宋" panose="02010609060101010101" charset="-122"/>
                <a:ea typeface="仿宋" panose="02010609060101010101" charset="-122"/>
              </a:rPr>
              <a:t>文本研究</a:t>
            </a:r>
          </a:p>
        </p:txBody>
      </p:sp>
      <p:sp>
        <p:nvSpPr>
          <p:cNvPr id="3" name="Text Box 5"/>
          <p:cNvSpPr txBox="1">
            <a:spLocks noChangeArrowheads="1"/>
          </p:cNvSpPr>
          <p:nvPr/>
        </p:nvSpPr>
        <p:spPr bwMode="auto">
          <a:xfrm>
            <a:off x="681038" y="2801938"/>
            <a:ext cx="8059737"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作者从地心说与日心说的争论，引出“浑盖之争”，总领全文。</a:t>
            </a:r>
          </a:p>
          <a:p>
            <a:pPr eaLnBrk="1" hangingPunct="1"/>
            <a:r>
              <a:rPr lang="zh-CN" altLang="en-US" sz="2600" b="1">
                <a:latin typeface="宋体" panose="02010600030101010101" pitchFamily="2" charset="-122"/>
              </a:rPr>
              <a:t>主体部分以时间先后为序，首先介绍了“天圆地方”说、宣夜说、盖天说，绘制了中国古代前期宇宙结构学说的发展过程的清晰脉络；然后以“浑盖之争”为核心，介绍了盖天说与浑天说持续一千三四百年的学术争论；最后让读者对中国古代天文学关于宇宙结构学说的演进与进步过程有了一个完整而清晰的了解。</a:t>
            </a:r>
          </a:p>
        </p:txBody>
      </p:sp>
      <p:pic>
        <p:nvPicPr>
          <p:cNvPr id="20484" name="图片 4"/>
          <p:cNvPicPr>
            <a:picLocks noChangeAspect="1"/>
          </p:cNvPicPr>
          <p:nvPr/>
        </p:nvPicPr>
        <p:blipFill>
          <a:blip r:embed="rId3">
            <a:extLst>
              <a:ext uri="{28A0092B-C50C-407E-A947-70E740481C1C}">
                <a14:useLocalDpi xmlns:a14="http://schemas.microsoft.com/office/drawing/2010/main" val="0"/>
              </a:ext>
            </a:extLst>
          </a:blip>
          <a:srcRect r="288" b="5006"/>
          <a:stretch>
            <a:fillRect/>
          </a:stretch>
        </p:blipFill>
        <p:spPr bwMode="auto">
          <a:xfrm>
            <a:off x="0" y="423863"/>
            <a:ext cx="23304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4"/>
          <p:cNvSpPr txBox="1">
            <a:spLocks noChangeArrowheads="1"/>
          </p:cNvSpPr>
          <p:nvPr/>
        </p:nvSpPr>
        <p:spPr bwMode="auto">
          <a:xfrm>
            <a:off x="681038" y="1635125"/>
            <a:ext cx="813276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本文是怎样梳理概括中国古代宇宙结构学说的发展过程的？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000,&quot;width&quot;:4800}"/>
</p:tagLst>
</file>

<file path=ppt/theme/theme1.xml><?xml version="1.0" encoding="utf-8"?>
<a:theme xmlns:a="http://schemas.openxmlformats.org/drawingml/2006/main" name="新教材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2201</Words>
  <Application>Microsoft Office PowerPoint</Application>
  <PresentationFormat>全屏显示(4:3)</PresentationFormat>
  <Paragraphs>98</Paragraphs>
  <Slides>26</Slides>
  <Notes>26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仿宋</vt:lpstr>
      <vt:lpstr>黑体</vt:lpstr>
      <vt:lpstr>宋体</vt:lpstr>
      <vt:lpstr>微软雅黑</vt:lpstr>
      <vt:lpstr>Arial</vt:lpstr>
      <vt:lpstr>Calibri</vt:lpstr>
      <vt:lpstr>Calibri Light</vt:lpstr>
      <vt:lpstr>新教材模板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2021-06-22T10:28:50Z</cp:lastPrinted>
  <dcterms:created xsi:type="dcterms:W3CDTF">2021-06-22T10:28:50Z</dcterms:created>
  <dcterms:modified xsi:type="dcterms:W3CDTF">2022-02-10T03:21:22Z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