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1026" r:id="rId3"/>
    <p:sldId id="953" r:id="rId4"/>
    <p:sldId id="1028" r:id="rId5"/>
    <p:sldId id="954" r:id="rId6"/>
    <p:sldId id="955" r:id="rId7"/>
    <p:sldId id="956" r:id="rId8"/>
    <p:sldId id="957" r:id="rId9"/>
    <p:sldId id="963" r:id="rId10"/>
    <p:sldId id="964" r:id="rId11"/>
    <p:sldId id="965" r:id="rId12"/>
    <p:sldId id="967" r:id="rId13"/>
    <p:sldId id="969" r:id="rId14"/>
    <p:sldId id="1017" r:id="rId15"/>
    <p:sldId id="1018" r:id="rId16"/>
    <p:sldId id="970" r:id="rId17"/>
    <p:sldId id="971" r:id="rId18"/>
    <p:sldId id="972" r:id="rId19"/>
    <p:sldId id="973" r:id="rId20"/>
    <p:sldId id="1022" r:id="rId21"/>
    <p:sldId id="1039" r:id="rId22"/>
    <p:sldId id="1019" r:id="rId23"/>
    <p:sldId id="1020" r:id="rId24"/>
    <p:sldId id="1021" r:id="rId25"/>
    <p:sldId id="974" r:id="rId26"/>
    <p:sldId id="1023" r:id="rId27"/>
    <p:sldId id="976" r:id="rId28"/>
    <p:sldId id="977" r:id="rId29"/>
    <p:sldId id="978" r:id="rId30"/>
    <p:sldId id="980" r:id="rId31"/>
    <p:sldId id="1040" r:id="rId32"/>
    <p:sldId id="979" r:id="rId33"/>
    <p:sldId id="981" r:id="rId34"/>
    <p:sldId id="982" r:id="rId35"/>
    <p:sldId id="983" r:id="rId36"/>
    <p:sldId id="1024" r:id="rId37"/>
    <p:sldId id="984" r:id="rId38"/>
    <p:sldId id="1025" r:id="rId39"/>
    <p:sldId id="1041" r:id="rId40"/>
    <p:sldId id="985" r:id="rId41"/>
    <p:sldId id="986" r:id="rId42"/>
    <p:sldId id="1029" r:id="rId43"/>
    <p:sldId id="987" r:id="rId44"/>
    <p:sldId id="988" r:id="rId45"/>
    <p:sldId id="989" r:id="rId46"/>
    <p:sldId id="990" r:id="rId47"/>
    <p:sldId id="1034" r:id="rId48"/>
    <p:sldId id="1035" r:id="rId49"/>
    <p:sldId id="991" r:id="rId50"/>
    <p:sldId id="992" r:id="rId51"/>
    <p:sldId id="993" r:id="rId52"/>
    <p:sldId id="994" r:id="rId53"/>
    <p:sldId id="995" r:id="rId54"/>
    <p:sldId id="996" r:id="rId55"/>
    <p:sldId id="997" r:id="rId56"/>
    <p:sldId id="999" r:id="rId57"/>
    <p:sldId id="1000" r:id="rId58"/>
    <p:sldId id="1001" r:id="rId59"/>
    <p:sldId id="1002" r:id="rId60"/>
    <p:sldId id="1003" r:id="rId61"/>
    <p:sldId id="1004" r:id="rId62"/>
    <p:sldId id="1005" r:id="rId63"/>
    <p:sldId id="1006" r:id="rId64"/>
    <p:sldId id="1007" r:id="rId65"/>
    <p:sldId id="1008" r:id="rId66"/>
    <p:sldId id="1009" r:id="rId67"/>
    <p:sldId id="1032" r:id="rId68"/>
    <p:sldId id="1010" r:id="rId69"/>
    <p:sldId id="1011" r:id="rId70"/>
    <p:sldId id="1012" r:id="rId71"/>
    <p:sldId id="1013" r:id="rId72"/>
    <p:sldId id="1014" r:id="rId73"/>
    <p:sldId id="1015" r:id="rId74"/>
    <p:sldId id="1033" r:id="rId75"/>
    <p:sldId id="1036" r:id="rId76"/>
    <p:sldId id="1037" r:id="rId77"/>
    <p:sldId id="1038" r:id="rId78"/>
  </p:sldIdLst>
  <p:sldSz cx="12190413" cy="6859588"/>
  <p:notesSz cx="6858000" cy="9144000"/>
  <p:custDataLst>
    <p:tags r:id="rId7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91313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91313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91313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91313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 varScale="1">
        <p:scale>
          <a:sx n="78" d="100"/>
          <a:sy n="78" d="100"/>
        </p:scale>
        <p:origin x="534" y="84"/>
      </p:cViewPr>
      <p:guideLst>
        <p:guide orient="horz" pos="218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tags" Target="tags/tag1.xml" /><Relationship Id="rId8" Type="http://schemas.openxmlformats.org/officeDocument/2006/relationships/slide" Target="slides/slide6.xml" /><Relationship Id="rId80" Type="http://schemas.openxmlformats.org/officeDocument/2006/relationships/presProps" Target="presProps.xml" /><Relationship Id="rId81" Type="http://schemas.openxmlformats.org/officeDocument/2006/relationships/viewProps" Target="viewProps.xml" /><Relationship Id="rId82" Type="http://schemas.openxmlformats.org/officeDocument/2006/relationships/theme" Target="theme/theme1.xml" /><Relationship Id="rId83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F74798E-E7EE-4CCB-BC32-1FCF68AFE52F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3765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3F02D9A-0DCA-4495-8DBE-5EBD0B64572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64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93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793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793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793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37130" algn="l" defTabSz="121793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85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85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85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85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21"/>
            <a:ext cx="10361851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FDC9A-4237-49A5-913B-63D3F4DD84D4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420C2-E5CE-4EF1-8919-5389A26853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F2A7A-8E75-47E3-A570-3AD7233CA86C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BAD69-4DF2-421E-BAA6-30993A4C1E1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0628-0440-4E1C-976F-39B935BA42BB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74A3E-2892-48C1-8B58-156A927940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5"/>
          <p:cNvSpPr/>
          <p:nvPr userDrawn="1"/>
        </p:nvSpPr>
        <p:spPr>
          <a:xfrm>
            <a:off x="0" y="2314575"/>
            <a:ext cx="12190413" cy="24590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defTabSz="913765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0694C-B7AC-45A3-B633-30EBD4445A8C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188CB-9622-4A93-8E3D-D3232F83438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07389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17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3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56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31CE1-97F3-49BC-951D-E17127909426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C6936-401A-452E-B507-4C775B36648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00573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3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5E3B1-CD2E-46E6-AFFD-8BAFE32F2C6D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B147D-5C39-4FF7-868F-CE99BFCB372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170" indent="0">
              <a:buNone/>
              <a:defRPr sz="1900" b="1"/>
            </a:lvl7pPr>
            <a:lvl8pPr marL="3809365" indent="0">
              <a:buNone/>
              <a:defRPr sz="1900" b="1"/>
            </a:lvl8pPr>
            <a:lvl9pPr marL="435356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170" indent="0">
              <a:buNone/>
              <a:defRPr sz="1900" b="1"/>
            </a:lvl7pPr>
            <a:lvl8pPr marL="3809365" indent="0">
              <a:buNone/>
              <a:defRPr sz="1900" b="1"/>
            </a:lvl8pPr>
            <a:lvl9pPr marL="435356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81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F52C4-B55C-4966-AD06-63EAB64FC6D7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C6CA-BFBC-4125-859E-478F96C7C8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0BC62-59BB-4A5B-9269-27B0DEAD9D65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3AC2D-1560-4BCC-96FF-1CDED70700D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C34B2-230C-4195-98D9-C07075EEC699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8FDBE-500C-4D7F-A162-B61A0967BE2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435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170" indent="0">
              <a:buNone/>
              <a:defRPr sz="1100"/>
            </a:lvl7pPr>
            <a:lvl8pPr marL="3809365" indent="0">
              <a:buNone/>
              <a:defRPr sz="1100"/>
            </a:lvl8pPr>
            <a:lvl9pPr marL="435356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6E6B1-5E8A-488E-94CB-27A266136B13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1B713-6182-4B4F-BF65-1F398518F6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9"/>
            <a:ext cx="7314248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6780" indent="0">
              <a:buNone/>
              <a:defRPr sz="2400"/>
            </a:lvl5pPr>
            <a:lvl6pPr marL="2720975" indent="0">
              <a:buNone/>
              <a:defRPr sz="2400"/>
            </a:lvl6pPr>
            <a:lvl7pPr marL="3265170" indent="0">
              <a:buNone/>
              <a:defRPr sz="2400"/>
            </a:lvl7pPr>
            <a:lvl8pPr marL="3809365" indent="0">
              <a:buNone/>
              <a:defRPr sz="2400"/>
            </a:lvl8pPr>
            <a:lvl9pPr marL="4353560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170" indent="0">
              <a:buNone/>
              <a:defRPr sz="1100"/>
            </a:lvl7pPr>
            <a:lvl8pPr marL="3809365" indent="0">
              <a:buNone/>
              <a:defRPr sz="1100"/>
            </a:lvl8pPr>
            <a:lvl9pPr marL="435356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074FC-889A-45FE-9FED-043CA2F7E41C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EFCF2-B6B7-4771-9E5D-C0AD15ED2A7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8810" tIns="54406" rIns="108810" bIns="5440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686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8810" tIns="54406" rIns="108810" bIns="5440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l" defTabSz="913765" fontAlgn="auto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0E9160-1CB8-4AE3-9CBB-5F2363EF12DB}" type="datetimeFigureOut">
              <a:rPr lang="zh-CN" altLang="en-US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ctr" defTabSz="913765" fontAlgn="auto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r" defTabSz="913765" fontAlgn="auto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B05C91-BA1C-45E6-A852-9F5D8EC8F3C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890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755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950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145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340" indent="-271780" algn="l" defTabSz="10877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17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365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560" algn="l" defTabSz="1087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5.png" /><Relationship Id="rId4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16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阿房宫赋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24" name="矩形 8223"/>
          <p:cNvSpPr>
            <a:spLocks noChangeArrowheads="1" noChangeShapeType="1" noTextEdit="1"/>
          </p:cNvSpPr>
          <p:nvPr/>
        </p:nvSpPr>
        <p:spPr bwMode="auto">
          <a:xfrm>
            <a:off x="912813" y="476250"/>
            <a:ext cx="6526212" cy="20891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恢宏的阿房宫</a:t>
            </a:r>
          </a:p>
        </p:txBody>
      </p:sp>
      <p:pic>
        <p:nvPicPr>
          <p:cNvPr id="29698" name="图片 9217" descr="图片3"/>
          <p:cNvPicPr>
            <a:picLocks noChangeAspect="1" noChangeArrowheads="1"/>
          </p:cNvPicPr>
          <p:nvPr/>
        </p:nvPicPr>
        <p:blipFill>
          <a:blip r:embed="rId2"/>
          <a:srcRect b="9467"/>
          <a:stretch>
            <a:fillRect/>
          </a:stretch>
        </p:blipFill>
        <p:spPr bwMode="auto">
          <a:xfrm>
            <a:off x="0" y="2214563"/>
            <a:ext cx="12190413" cy="45021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图片 77827" descr="房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7830" name="矩形 77829"/>
          <p:cNvSpPr>
            <a:spLocks noChangeArrowheads="1" noChangeShapeType="1" noTextEdit="1"/>
          </p:cNvSpPr>
          <p:nvPr/>
        </p:nvSpPr>
        <p:spPr bwMode="auto">
          <a:xfrm>
            <a:off x="1008063" y="692150"/>
            <a:ext cx="4867275" cy="1873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美丽的宫舞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文本框 43013"/>
          <p:cNvSpPr txBox="1">
            <a:spLocks noChangeArrowheads="1"/>
          </p:cNvSpPr>
          <p:nvPr/>
        </p:nvSpPr>
        <p:spPr bwMode="auto">
          <a:xfrm>
            <a:off x="3600450" y="692150"/>
            <a:ext cx="3933825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3015" name="文本框 43014"/>
          <p:cNvSpPr txBox="1"/>
          <p:nvPr/>
        </p:nvSpPr>
        <p:spPr>
          <a:xfrm>
            <a:off x="0" y="423863"/>
            <a:ext cx="4224338" cy="849312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pPr algn="ctr" defTabSz="913130">
              <a:spcBef>
                <a:spcPct val="50000"/>
              </a:spcBef>
              <a:defRPr/>
            </a:pP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关于“赋”</a:t>
            </a:r>
          </a:p>
        </p:txBody>
      </p:sp>
      <p:sp>
        <p:nvSpPr>
          <p:cNvPr id="31747" name="文本框 43015"/>
          <p:cNvSpPr txBox="1">
            <a:spLocks noChangeArrowheads="1"/>
          </p:cNvSpPr>
          <p:nvPr/>
        </p:nvSpPr>
        <p:spPr bwMode="auto">
          <a:xfrm>
            <a:off x="96838" y="1066800"/>
            <a:ext cx="12142787" cy="5280025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</a:t>
            </a:r>
            <a:r>
              <a:rPr lang="zh-CN" altLang="en-US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赋，是介于韵文和散文之间的一种文体。始于战国赵荀子的</a:t>
            </a:r>
            <a:r>
              <a:rPr lang="en-US" altLang="zh-CN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</a:t>
            </a:r>
            <a:r>
              <a:rPr lang="zh-CN" altLang="en-US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赋篇</a:t>
            </a:r>
            <a:r>
              <a:rPr lang="en-US" altLang="zh-CN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》</a:t>
            </a:r>
            <a:r>
              <a:rPr lang="zh-CN" altLang="en-US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，汉代成为一种特定的文学体裁。它讲求字句的整齐和声调的和谐，描写事物极尽铺陈夸张之能事，而于结尾部分常发一点议论，以寄托讽喻之意。赋的代表作还有</a:t>
            </a:r>
            <a:r>
              <a:rPr lang="zh-CN" altLang="en-US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欧阳修的</a:t>
            </a:r>
            <a:r>
              <a:rPr lang="en-US" altLang="zh-CN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</a:t>
            </a:r>
            <a:r>
              <a:rPr lang="zh-CN" altLang="en-US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秋色赋</a:t>
            </a:r>
            <a:r>
              <a:rPr lang="en-US" altLang="zh-CN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》</a:t>
            </a:r>
            <a:r>
              <a:rPr lang="zh-CN" altLang="en-US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、苏轼的</a:t>
            </a:r>
            <a:r>
              <a:rPr lang="en-US" altLang="zh-CN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</a:t>
            </a:r>
            <a:r>
              <a:rPr lang="zh-CN" altLang="en-US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赤壁赋</a:t>
            </a:r>
            <a:r>
              <a:rPr lang="en-US" altLang="zh-CN" sz="4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》</a:t>
            </a:r>
            <a:r>
              <a:rPr lang="zh-CN" altLang="en-US" sz="48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等。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0" y="0"/>
            <a:ext cx="12190413" cy="628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kumimoji="1" lang="en-US" altLang="zh-CN" sz="5200" b="1">
                <a:solidFill>
                  <a:srgbClr val="CC0000"/>
                </a:solidFill>
              </a:rPr>
              <a:t>                           </a:t>
            </a:r>
            <a:r>
              <a:rPr kumimoji="1" lang="zh-CN" altLang="en-US" sz="5200" b="1">
                <a:solidFill>
                  <a:srgbClr val="CC0000"/>
                </a:solidFill>
              </a:rPr>
              <a:t>赋</a:t>
            </a:r>
            <a:endParaRPr kumimoji="1" lang="zh-CN" altLang="en-US" sz="5200" b="1">
              <a:solidFill>
                <a:srgbClr val="0000FF"/>
              </a:solidFill>
              <a:latin typeface="Garamond" panose="02020404030301010803" pitchFamily="18" charset="0"/>
              <a:ea typeface="楷体_GB2312" pitchFamily="49" charset="-122"/>
            </a:endParaRPr>
          </a:p>
          <a:p>
            <a:r>
              <a:rPr kumimoji="1" lang="zh-CN" altLang="en-US" sz="4300" b="1">
                <a:solidFill>
                  <a:srgbClr val="0000FF"/>
                </a:solidFill>
                <a:latin typeface="Garamond" panose="02020404030301010803" pitchFamily="18" charset="0"/>
                <a:ea typeface="楷体_GB2312" pitchFamily="49" charset="-122"/>
              </a:rPr>
              <a:t>     这篇文章的体裁是“赋”。“赋”作为一种文体有一个演变的过程。它是由</a:t>
            </a:r>
            <a:r>
              <a:rPr kumimoji="1" lang="en-US" altLang="zh-CN" sz="43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43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诗经</a:t>
            </a:r>
            <a:r>
              <a:rPr kumimoji="1" lang="en-US" altLang="zh-CN" sz="43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4300" b="1">
                <a:latin typeface="楷体_GB2312" pitchFamily="49" charset="-122"/>
                <a:ea typeface="楷体_GB2312" pitchFamily="49" charset="-122"/>
              </a:rPr>
              <a:t>、 </a:t>
            </a:r>
            <a:r>
              <a:rPr kumimoji="1" lang="en-US" altLang="zh-CN" sz="43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43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楚辞</a:t>
            </a:r>
            <a:r>
              <a:rPr kumimoji="1" lang="en-US" altLang="zh-CN" sz="43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4300" b="1">
                <a:latin typeface="楷体_GB2312" pitchFamily="49" charset="-122"/>
                <a:ea typeface="楷体_GB2312" pitchFamily="49" charset="-122"/>
              </a:rPr>
              <a:t>发展起来的</a:t>
            </a:r>
            <a:r>
              <a:rPr kumimoji="1" lang="en-US" altLang="zh-CN" sz="4300" b="1">
                <a:latin typeface="楷体_GB2312" pitchFamily="49" charset="-122"/>
                <a:ea typeface="楷体_GB2312" pitchFamily="49" charset="-122"/>
              </a:rPr>
              <a:t>. </a:t>
            </a:r>
            <a:r>
              <a:rPr kumimoji="1" lang="en-US" altLang="zh-CN" sz="4300" b="1">
                <a:solidFill>
                  <a:srgbClr val="CC0000"/>
                </a:solidFill>
              </a:rPr>
              <a:t>《</a:t>
            </a:r>
            <a:r>
              <a:rPr kumimoji="1" lang="zh-CN" altLang="en-US" sz="4300" b="1">
                <a:solidFill>
                  <a:srgbClr val="CC0000"/>
                </a:solidFill>
              </a:rPr>
              <a:t>诗经</a:t>
            </a:r>
            <a:r>
              <a:rPr kumimoji="1" lang="en-US" altLang="zh-CN" sz="4300" b="1">
                <a:solidFill>
                  <a:srgbClr val="CC0000"/>
                </a:solidFill>
              </a:rPr>
              <a:t>》</a:t>
            </a:r>
            <a:r>
              <a:rPr kumimoji="1" lang="zh-CN" altLang="en-US" sz="4300" b="1">
                <a:solidFill>
                  <a:srgbClr val="CC0000"/>
                </a:solidFill>
              </a:rPr>
              <a:t>是赋的远源</a:t>
            </a:r>
            <a:r>
              <a:rPr kumimoji="1" lang="zh-CN" altLang="en-US" sz="4300" b="1"/>
              <a:t>、 </a:t>
            </a:r>
            <a:r>
              <a:rPr kumimoji="1" lang="en-US" altLang="zh-CN" sz="4300" b="1"/>
              <a:t>《</a:t>
            </a:r>
            <a:r>
              <a:rPr kumimoji="1" lang="zh-CN" altLang="en-US" sz="4300" b="1">
                <a:solidFill>
                  <a:srgbClr val="CC0000"/>
                </a:solidFill>
              </a:rPr>
              <a:t>楚辞</a:t>
            </a:r>
            <a:r>
              <a:rPr kumimoji="1" lang="en-US" altLang="zh-CN" sz="4300" b="1"/>
              <a:t>》</a:t>
            </a:r>
            <a:r>
              <a:rPr kumimoji="1" lang="zh-CN" altLang="en-US" sz="4300" b="1"/>
              <a:t>则是它的近源</a:t>
            </a:r>
            <a:r>
              <a:rPr kumimoji="1" lang="en-US" altLang="zh-CN" sz="4300" b="1"/>
              <a:t>.</a:t>
            </a:r>
            <a:r>
              <a:rPr kumimoji="1" lang="zh-CN" altLang="en-US" sz="43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赋体以</a:t>
            </a:r>
            <a:r>
              <a:rPr kumimoji="1" lang="en-US" altLang="zh-CN" sz="4300" b="1"/>
              <a:t>《</a:t>
            </a:r>
            <a:r>
              <a:rPr kumimoji="1" lang="zh-CN" altLang="en-US" sz="4300" b="1">
                <a:solidFill>
                  <a:srgbClr val="CC0000"/>
                </a:solidFill>
              </a:rPr>
              <a:t>楚辞</a:t>
            </a:r>
            <a:r>
              <a:rPr kumimoji="1" lang="en-US" altLang="zh-CN" sz="4300" b="1"/>
              <a:t>》</a:t>
            </a:r>
            <a:r>
              <a:rPr kumimoji="1" lang="zh-CN" altLang="en-US" sz="43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为滥觞，至荀况始有定名。它</a:t>
            </a:r>
            <a:r>
              <a:rPr kumimoji="1" lang="zh-CN" altLang="en-US" sz="4300" b="1">
                <a:solidFill>
                  <a:srgbClr val="0000FF"/>
                </a:solidFill>
                <a:latin typeface="Garamond" panose="02020404030301010803" pitchFamily="18" charset="0"/>
                <a:ea typeface="楷体_GB2312" pitchFamily="49" charset="-122"/>
              </a:rPr>
              <a:t>出现于战国后期，到了汉代才形成确定的体制，这是赋的渊源。赋体的流变大致经历了</a:t>
            </a:r>
            <a:r>
              <a:rPr kumimoji="1" lang="zh-CN" altLang="en-US" sz="4300" b="1">
                <a:solidFill>
                  <a:srgbClr val="FF5050"/>
                </a:solidFill>
                <a:latin typeface="Garamond" panose="02020404030301010803" pitchFamily="18" charset="0"/>
                <a:ea typeface="楷体_GB2312" pitchFamily="49" charset="-122"/>
              </a:rPr>
              <a:t>骚赋、汉赋、骈赋、律赋、文赋</a:t>
            </a:r>
            <a:r>
              <a:rPr kumimoji="1" lang="zh-CN" altLang="en-US" sz="4300" b="1">
                <a:solidFill>
                  <a:srgbClr val="0000FF"/>
                </a:solidFill>
                <a:latin typeface="Garamond" panose="02020404030301010803" pitchFamily="18" charset="0"/>
                <a:ea typeface="楷体_GB2312" pitchFamily="49" charset="-122"/>
              </a:rPr>
              <a:t>各个阶段。</a:t>
            </a:r>
          </a:p>
          <a:p>
            <a:r>
              <a:rPr kumimoji="1" lang="zh-CN" altLang="en-US" sz="4800" b="1">
                <a:solidFill>
                  <a:srgbClr val="0000FF"/>
                </a:solidFill>
                <a:latin typeface="Garamond" panose="02020404030301010803" pitchFamily="18" charset="0"/>
                <a:ea typeface="楷体_GB2312" pitchFamily="49" charset="-122"/>
              </a:rPr>
              <a:t>    </a:t>
            </a:r>
          </a:p>
        </p:txBody>
      </p:sp>
    </p:spTree>
  </p:cSld>
  <p:clrMapOvr>
    <a:masterClrMapping/>
  </p:clrMapOvr>
  <p:transition>
    <p:checker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979488" y="1562100"/>
            <a:ext cx="5978525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endParaRPr lang="zh-CN" altLang="zh-CN"/>
          </a:p>
        </p:txBody>
      </p:sp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0" y="0"/>
            <a:ext cx="12190413" cy="5895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kumimoji="1" lang="en-US" altLang="zh-CN" sz="5200" b="1">
                <a:solidFill>
                  <a:srgbClr val="CC0000"/>
                </a:solidFill>
              </a:rPr>
              <a:t>                       </a:t>
            </a:r>
            <a:r>
              <a:rPr kumimoji="1" lang="zh-CN" altLang="en-US" sz="5200" b="1">
                <a:solidFill>
                  <a:srgbClr val="CC0000"/>
                </a:solidFill>
              </a:rPr>
              <a:t>赋</a:t>
            </a:r>
          </a:p>
          <a:p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关于</a:t>
            </a:r>
            <a:r>
              <a:rPr kumimoji="1"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赋的特点</a:t>
            </a:r>
            <a:r>
              <a:rPr kumimoji="1"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文心雕龙</a:t>
            </a:r>
            <a:r>
              <a:rPr kumimoji="1"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-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诠赋</a:t>
            </a:r>
            <a:r>
              <a:rPr kumimoji="1"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说：“</a:t>
            </a:r>
            <a:r>
              <a:rPr kumimoji="1" lang="zh-CN" altLang="en-US" sz="36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赋者，铺也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；铺采摛</a:t>
            </a:r>
            <a:r>
              <a:rPr kumimoji="1" lang="en-US" altLang="zh-CN" sz="3600" b="1">
                <a:solidFill>
                  <a:srgbClr val="FF5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chī 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文，体物写志也。”体物写志，指赋的内容；铺采摛文指赋的形貌。</a:t>
            </a:r>
          </a:p>
          <a:p>
            <a:r>
              <a:rPr kumimoji="1"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kumimoji="1"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、在语言上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多用</a:t>
            </a:r>
            <a:r>
              <a:rPr kumimoji="1"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华丽的辞藻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描写事物，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注重铺陈，讲究声韵之美，着上绚丽色彩。</a:t>
            </a:r>
          </a:p>
          <a:p>
            <a:r>
              <a:rPr kumimoji="1"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kumimoji="1"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、在</a:t>
            </a:r>
            <a:r>
              <a:rPr kumimoji="1"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手法</a:t>
            </a:r>
            <a:r>
              <a:rPr kumimoji="1"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上</a:t>
            </a:r>
            <a:r>
              <a:rPr kumimoji="1"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对偶、排比、比喻、夸张等修辞手法，多采用托物言志、借古讽今的手法。</a:t>
            </a:r>
            <a:endParaRPr kumimoji="1" lang="en-US" altLang="zh-CN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在内容上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重在：摹写事物，抒发情感，表达思想。</a:t>
            </a:r>
            <a:endParaRPr kumimoji="1"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en-US" altLang="zh-CN" sz="3600">
              <a:solidFill>
                <a:srgbClr val="FF505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文本框 44035"/>
          <p:cNvSpPr txBox="1">
            <a:spLocks noChangeArrowheads="1"/>
          </p:cNvSpPr>
          <p:nvPr/>
        </p:nvSpPr>
        <p:spPr bwMode="auto">
          <a:xfrm>
            <a:off x="1103313" y="333375"/>
            <a:ext cx="8736012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200" b="1">
                <a:solidFill>
                  <a:srgbClr val="6600FF"/>
                </a:solidFill>
                <a:ea typeface="华文新魏" panose="02010800040101010101" charset="-122"/>
                <a:cs typeface="华文新魏" panose="02010800040101010101" charset="-122"/>
              </a:rPr>
              <a:t>正音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623888" y="1196975"/>
            <a:ext cx="11039475" cy="5080000"/>
          </a:xfrm>
          <a:prstGeom prst="rect">
            <a:avLst/>
          </a:prstGeom>
          <a:noFill/>
          <a:ln w="571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50" tIns="54425" rIns="108850" bIns="54425">
            <a:spAutoFit/>
          </a:bodyPr>
          <a:lstStyle/>
          <a:p>
            <a:pPr defTabSz="913130">
              <a:spcBef>
                <a:spcPct val="50000"/>
              </a:spcBef>
              <a:defRPr/>
            </a:pP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缦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màn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囷囷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焉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qūn   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霁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何虹</a:t>
            </a:r>
          </a:p>
          <a:p>
            <a:pPr defTabSz="913130">
              <a:spcBef>
                <a:spcPct val="50000"/>
              </a:spcBef>
              <a:defRPr/>
            </a:pP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妃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嫔媵嫱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pín yìng qiáng  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焚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椒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jiāo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兰</a:t>
            </a:r>
          </a:p>
          <a:p>
            <a:pPr defTabSz="913130">
              <a:spcBef>
                <a:spcPct val="50000"/>
              </a:spcBef>
              <a:defRPr/>
            </a:pP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辘辘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lù 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杳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yǎo       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妍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  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摽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掠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piāo  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鼎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铛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chēng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逦迤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lǐyǐ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锱铢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zī zhū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架梁之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椽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chuán  </a:t>
            </a:r>
          </a:p>
          <a:p>
            <a:pPr defTabSz="913130">
              <a:spcBef>
                <a:spcPct val="50000"/>
              </a:spcBef>
              <a:defRPr/>
            </a:pP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庾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粟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粒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yǔsù    </a:t>
            </a:r>
            <a:r>
              <a:rPr lang="zh-CN" altLang="en-US" sz="3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槛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jiàn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呕哑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ōuyā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参差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cēncī   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兀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wù        </a:t>
            </a: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啄</a:t>
            </a:r>
            <a:r>
              <a:rPr lang="en-US" altLang="zh-CN" sz="3800" b="1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165100" y="0"/>
          <a:ext cx="6481763" cy="955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4679950" imgH="550545" progId="">
                  <p:embed/>
                </p:oleObj>
              </mc:Choice>
              <mc:Fallback>
                <p:oleObj r:id="rId2" imgW="4679950" imgH="55054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5100" y="0"/>
                        <a:ext cx="6481763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31800" y="1125538"/>
            <a:ext cx="11276013" cy="302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一（</a:t>
            </a:r>
            <a:r>
              <a:rPr lang="en-US" altLang="zh-CN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—</a:t>
            </a:r>
            <a:r>
              <a:rPr lang="en-US" altLang="zh-CN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43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由外到内，由楼阁建筑到人物活动，铺叙阿房宫建筑宏伟、豪华，极写宫中生活荒淫、奢靡。</a:t>
            </a:r>
            <a:endParaRPr lang="zh-CN" altLang="en-US" sz="43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31800" y="4006850"/>
            <a:ext cx="11276013" cy="2392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二（</a:t>
            </a:r>
            <a:r>
              <a:rPr lang="en-US" altLang="zh-CN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—</a:t>
            </a:r>
            <a:r>
              <a:rPr lang="en-US" altLang="zh-CN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43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15000"/>
              </a:lnSpc>
            </a:pPr>
            <a:r>
              <a:rPr lang="zh-CN" altLang="en-US" sz="43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由古及今，铺写秦始皇骄奢淫逸，终于导致灭亡，讽喻当朝切勿重蹈覆辙。</a:t>
            </a:r>
            <a:endParaRPr lang="zh-CN" altLang="en-US" sz="29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标题 83969"/>
          <p:cNvSpPr>
            <a:spLocks noGrp="1" noRot="1" noChangeArrowheads="1"/>
          </p:cNvSpPr>
          <p:nvPr>
            <p:ph type="title"/>
          </p:nvPr>
        </p:nvSpPr>
        <p:spPr>
          <a:xfrm>
            <a:off x="719138" y="0"/>
            <a:ext cx="10971212" cy="908050"/>
          </a:xfrm>
        </p:spPr>
        <p:txBody>
          <a:bodyPr/>
          <a:lstStyle/>
          <a:p>
            <a:pPr eaLnBrk="1" hangingPunct="1"/>
            <a:r>
              <a:rPr lang="zh-CN" altLang="en-US" sz="5700" b="1" smtClean="0">
                <a:solidFill>
                  <a:srgbClr val="FF3300"/>
                </a:solidFill>
                <a:ea typeface="华文新魏" panose="02010800040101010101" charset="-122"/>
                <a:cs typeface="华文新魏" panose="02010800040101010101" charset="-122"/>
              </a:rPr>
              <a:t>第一段重点词语</a:t>
            </a:r>
          </a:p>
        </p:txBody>
      </p:sp>
      <p:sp>
        <p:nvSpPr>
          <p:cNvPr id="83971" name="文本占位符 83970"/>
          <p:cNvSpPr>
            <a:spLocks noGrp="1" noRot="1"/>
          </p:cNvSpPr>
          <p:nvPr>
            <p:ph idx="1"/>
          </p:nvPr>
        </p:nvSpPr>
        <p:spPr>
          <a:xfrm>
            <a:off x="0" y="549275"/>
            <a:ext cx="3790950" cy="5789613"/>
          </a:xfrm>
        </p:spPr>
        <p:txBody>
          <a:bodyPr/>
          <a:lstStyle/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48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重点词语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六王</a:t>
            </a:r>
            <a:r>
              <a:rPr lang="zh-CN" altLang="en-US" sz="2800" b="1" noProof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毕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咸阳：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廊腰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缦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钩心斗角：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盘盘</a:t>
            </a:r>
            <a:r>
              <a:rPr lang="zh-CN" altLang="en-US" sz="2800" b="1" noProof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2800" b="1" noProof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霁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何虹：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复道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行空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a typeface="黑体" panose="02010609060101010101" pitchFamily="2" charset="-122"/>
              </a:rPr>
              <a:t>歌台暖</a:t>
            </a:r>
            <a:r>
              <a:rPr lang="zh-CN" altLang="en-US" sz="2800" b="1" noProof="1">
                <a:solidFill>
                  <a:srgbClr val="FF0000"/>
                </a:solidFill>
                <a:ea typeface="黑体" panose="02010609060101010101" pitchFamily="2" charset="-122"/>
              </a:rPr>
              <a:t>响</a:t>
            </a:r>
            <a:r>
              <a:rPr lang="zh-CN" altLang="en-US" sz="2800" b="1" noProof="1">
                <a:solidFill>
                  <a:srgbClr val="000000"/>
                </a:solidFill>
                <a:ea typeface="黑体" panose="02010609060101010101" pitchFamily="2" charset="-122"/>
              </a:rPr>
              <a:t>：</a:t>
            </a:r>
          </a:p>
          <a:p>
            <a:pPr marL="408305" indent="-408305" defTabSz="1087755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气候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齐</a:t>
            </a:r>
            <a:r>
              <a:rPr lang="zh-CN" altLang="en-US" sz="28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</p:txBody>
      </p:sp>
      <p:sp>
        <p:nvSpPr>
          <p:cNvPr id="83972" name="矩形 83971"/>
          <p:cNvSpPr>
            <a:spLocks noChangeArrowheads="1"/>
          </p:cNvSpPr>
          <p:nvPr/>
        </p:nvSpPr>
        <p:spPr bwMode="auto">
          <a:xfrm>
            <a:off x="2908300" y="1254125"/>
            <a:ext cx="2835275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完了、结束。</a:t>
            </a:r>
            <a:r>
              <a:rPr lang="zh-CN" alt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3973" name="矩形 83972"/>
          <p:cNvSpPr>
            <a:spLocks noChangeArrowheads="1"/>
          </p:cNvSpPr>
          <p:nvPr/>
        </p:nvSpPr>
        <p:spPr bwMode="auto">
          <a:xfrm>
            <a:off x="2832100" y="1757363"/>
            <a:ext cx="1493838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通向。</a:t>
            </a:r>
          </a:p>
        </p:txBody>
      </p:sp>
      <p:sp>
        <p:nvSpPr>
          <p:cNvPr id="83974" name="矩形 83973"/>
          <p:cNvSpPr>
            <a:spLocks noChangeArrowheads="1"/>
          </p:cNvSpPr>
          <p:nvPr/>
        </p:nvSpPr>
        <p:spPr bwMode="auto">
          <a:xfrm>
            <a:off x="2733675" y="2276475"/>
            <a:ext cx="7016750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原指丝绸，这里指像丝绸那样萦绕。</a:t>
            </a:r>
          </a:p>
        </p:txBody>
      </p:sp>
      <p:sp>
        <p:nvSpPr>
          <p:cNvPr id="83975" name="矩形 83974"/>
          <p:cNvSpPr>
            <a:spLocks noChangeArrowheads="1"/>
          </p:cNvSpPr>
          <p:nvPr/>
        </p:nvSpPr>
        <p:spPr bwMode="auto">
          <a:xfrm>
            <a:off x="2733675" y="2765425"/>
            <a:ext cx="6167438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指宫室建筑结构错综复杂精密。</a:t>
            </a:r>
          </a:p>
        </p:txBody>
      </p:sp>
      <p:sp>
        <p:nvSpPr>
          <p:cNvPr id="83976" name="矩形 83975"/>
          <p:cNvSpPr>
            <a:spLocks noChangeArrowheads="1"/>
          </p:cNvSpPr>
          <p:nvPr/>
        </p:nvSpPr>
        <p:spPr bwMode="auto">
          <a:xfrm>
            <a:off x="2733675" y="3284538"/>
            <a:ext cx="2768600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的样子。</a:t>
            </a:r>
          </a:p>
        </p:txBody>
      </p:sp>
      <p:sp>
        <p:nvSpPr>
          <p:cNvPr id="83977" name="矩形 83976"/>
          <p:cNvSpPr>
            <a:spLocks noChangeArrowheads="1"/>
          </p:cNvSpPr>
          <p:nvPr/>
        </p:nvSpPr>
        <p:spPr bwMode="auto">
          <a:xfrm>
            <a:off x="2700338" y="3790950"/>
            <a:ext cx="2344737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雨后天晴。</a:t>
            </a:r>
          </a:p>
        </p:txBody>
      </p:sp>
      <p:sp>
        <p:nvSpPr>
          <p:cNvPr id="83978" name="矩形 83977"/>
          <p:cNvSpPr>
            <a:spLocks noChangeArrowheads="1"/>
          </p:cNvSpPr>
          <p:nvPr/>
        </p:nvSpPr>
        <p:spPr bwMode="auto">
          <a:xfrm>
            <a:off x="2605088" y="4367213"/>
            <a:ext cx="2344737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横跨半空。</a:t>
            </a:r>
          </a:p>
        </p:txBody>
      </p:sp>
      <p:sp>
        <p:nvSpPr>
          <p:cNvPr id="83979" name="矩形 83978"/>
          <p:cNvSpPr>
            <a:spLocks noChangeArrowheads="1"/>
          </p:cNvSpPr>
          <p:nvPr/>
        </p:nvSpPr>
        <p:spPr bwMode="auto">
          <a:xfrm>
            <a:off x="2638425" y="4943475"/>
            <a:ext cx="4468813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声响，指歌声和乐声。</a:t>
            </a:r>
          </a:p>
        </p:txBody>
      </p:sp>
      <p:sp>
        <p:nvSpPr>
          <p:cNvPr id="83981" name="矩形 83980"/>
          <p:cNvSpPr>
            <a:spLocks noChangeArrowheads="1"/>
          </p:cNvSpPr>
          <p:nvPr/>
        </p:nvSpPr>
        <p:spPr bwMode="auto">
          <a:xfrm>
            <a:off x="2593975" y="5473700"/>
            <a:ext cx="7708900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气候，天气（风雨晴雪）；齐，相同。</a:t>
            </a:r>
          </a:p>
          <a:p>
            <a:pPr>
              <a:spcBef>
                <a:spcPct val="20000"/>
              </a:spcBef>
            </a:pPr>
            <a:endParaRPr lang="zh-CN" altLang="en-US" sz="3300" b="1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  <p:bldP spid="83975" grpId="0"/>
      <p:bldP spid="83976" grpId="0"/>
      <p:bldP spid="83977" grpId="0"/>
      <p:bldP spid="83978" grpId="0"/>
      <p:bldP spid="83979" grpId="0"/>
      <p:bldP spid="839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 noRot="1"/>
          </p:cNvSpPr>
          <p:nvPr>
            <p:ph type="body" idx="4294967295"/>
          </p:nvPr>
        </p:nvSpPr>
        <p:spPr>
          <a:xfrm>
            <a:off x="0" y="549275"/>
            <a:ext cx="4308475" cy="6121400"/>
          </a:xfrm>
        </p:spPr>
        <p:txBody>
          <a:bodyPr/>
          <a:lstStyle/>
          <a:p>
            <a:pPr marL="408305" indent="-408305" defTabSz="1087755" eaLnBrk="1" hangingPunct="1">
              <a:lnSpc>
                <a:spcPct val="14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　   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六王</a:t>
            </a: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毕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，四海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一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；蜀山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兀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，阿房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出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。覆压三百余里，隔离天日。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骊山北</a:t>
            </a:r>
            <a:r>
              <a:rPr lang="zh-CN" altLang="en-US" b="1" u="sng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构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而西折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，直</a:t>
            </a:r>
            <a:r>
              <a:rPr lang="zh-CN" altLang="en-US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走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咸阳。</a:t>
            </a:r>
          </a:p>
        </p:txBody>
      </p:sp>
      <p:sp>
        <p:nvSpPr>
          <p:cNvPr id="23555" name="Rectangle 3"/>
          <p:cNvSpPr>
            <a:spLocks noRot="1"/>
          </p:cNvSpPr>
          <p:nvPr/>
        </p:nvSpPr>
        <p:spPr>
          <a:xfrm>
            <a:off x="4751388" y="520700"/>
            <a:ext cx="7202487" cy="600551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8850" tIns="54425" rIns="108850" bIns="54425"/>
          <a:lstStyle/>
          <a:p>
            <a:pPr marL="408305" indent="-408305" algn="just" defTabSz="91313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altLang="x-none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   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六国</a:t>
            </a:r>
            <a:r>
              <a:rPr lang="zh-CN" altLang="en-US" sz="43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覆灭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了，天下</a:t>
            </a:r>
            <a:r>
              <a:rPr lang="zh-CN" altLang="en-US" sz="43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统一了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；蜀地山林</a:t>
            </a:r>
            <a:r>
              <a:rPr lang="zh-CN" altLang="en-US" sz="43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被砍伐一空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，阿房宫</a:t>
            </a:r>
            <a:r>
              <a:rPr lang="zh-CN" altLang="en-US" sz="43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建成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了。它覆盖了三百多里地，高楼重阁遮天蔽日。</a:t>
            </a:r>
            <a:r>
              <a:rPr lang="zh-CN" altLang="en-US" sz="43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（阿房宫）从骊山的北面</a:t>
            </a:r>
            <a:r>
              <a:rPr lang="zh-CN" altLang="en-US" sz="4300" b="1" u="sng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建起</a:t>
            </a:r>
            <a:r>
              <a:rPr lang="zh-CN" altLang="en-US" sz="43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，然后折向西</a:t>
            </a:r>
            <a:r>
              <a:rPr lang="zh-CN" altLang="en-US" sz="43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3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直通到到咸阳。</a:t>
            </a:r>
          </a:p>
        </p:txBody>
      </p:sp>
      <p:sp>
        <p:nvSpPr>
          <p:cNvPr id="38915" name="Line 4"/>
          <p:cNvSpPr>
            <a:spLocks noChangeShapeType="1"/>
          </p:cNvSpPr>
          <p:nvPr/>
        </p:nvSpPr>
        <p:spPr bwMode="auto">
          <a:xfrm flipH="1">
            <a:off x="4464050" y="1268413"/>
            <a:ext cx="0" cy="44656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7652" name="矩形 23556"/>
          <p:cNvSpPr>
            <a:spLocks noChangeArrowheads="1" noChangeShapeType="1" noTextEdit="1"/>
          </p:cNvSpPr>
          <p:nvPr/>
        </p:nvSpPr>
        <p:spPr bwMode="auto">
          <a:xfrm>
            <a:off x="3119560" y="0"/>
            <a:ext cx="5333306" cy="476360"/>
          </a:xfrm>
          <a:prstGeom prst="rect">
            <a:avLst/>
          </a:prstGeom>
        </p:spPr>
        <p:txBody>
          <a:bodyPr wrap="none" lIns="108850" tIns="54425" rIns="108850" bIns="54425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3130">
              <a:defRPr/>
            </a:pPr>
            <a:r>
              <a:rPr lang="zh-CN" altLang="en-US" sz="5700" kern="1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课文译文（</a:t>
            </a:r>
            <a:r>
              <a:rPr lang="en-US" altLang="zh-CN" sz="5700" kern="1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1</a:t>
            </a:r>
            <a:r>
              <a:rPr lang="zh-CN" altLang="en-US" sz="5700" kern="1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75"/>
            <a:ext cx="12382500" cy="614521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(1) 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家君作宰，路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名区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滕王阁序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》)(2)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永和初，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为河间相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张衡传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已而相如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廉颇蔺相如列传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则无敌国外患者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生于忧患，死于安乐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每一令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，平伐其功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屈原列传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新妇谓府吏：何意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此言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孔雀东南飞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(7)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余人各复延至其家，皆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酒食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桃花源记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(8)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殚其地之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，竭其庐之入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捕蛇者说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(9)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古之圣人，其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人也远矣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师说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(10)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水落而石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者，山间之四时也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醉翁亭记</a:t>
            </a: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(11)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蜀山兀，阿房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出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（</a:t>
            </a:r>
            <a:r>
              <a:rPr lang="zh-CN" altLang="zh-CN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《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阿房宫赋</a:t>
            </a:r>
            <a:r>
              <a:rPr lang="zh-CN" altLang="zh-CN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》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华文中宋" panose="02010600040101010101" charset="-122"/>
              </a:rPr>
              <a:t>）</a:t>
            </a:r>
            <a:endParaRPr 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动词，经过；</a:t>
            </a:r>
            <a:r>
              <a:rPr 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动词，外放、外迁；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动词，出去、外出；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在国外，对外；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动词，发出，发布；</a:t>
            </a:r>
            <a:r>
              <a:rPr 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动词，说出，写出；</a:t>
            </a:r>
            <a:r>
              <a:rPr 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(7)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动词，拿出；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(8)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名词，出产的东西；</a:t>
            </a:r>
            <a:r>
              <a:rPr 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(9)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动词，超过，超出；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动词，显露；（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）动词，建成。</a:t>
            </a:r>
          </a:p>
          <a:p>
            <a:pPr eaLnBrk="1" hangingPunct="1">
              <a:defRPr/>
            </a:pPr>
            <a:endParaRPr lang="zh-CN" altLang="en-US" sz="2400" b="1" smtClean="0"/>
          </a:p>
        </p:txBody>
      </p:sp>
      <p:sp>
        <p:nvSpPr>
          <p:cNvPr id="3993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1437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zh-CN" altLang="en-US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101379" descr="Y8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1384" name="文本框 101383"/>
          <p:cNvSpPr txBox="1"/>
          <p:nvPr/>
        </p:nvSpPr>
        <p:spPr>
          <a:xfrm>
            <a:off x="334963" y="4943475"/>
            <a:ext cx="5472112" cy="771525"/>
          </a:xfrm>
          <a:prstGeom prst="rect">
            <a:avLst/>
          </a:prstGeom>
          <a:noFill/>
          <a:ln w="9525">
            <a:noFill/>
          </a:ln>
        </p:spPr>
        <p:txBody>
          <a:bodyPr wrap="none" lIns="108850" tIns="54425" rIns="108850" bIns="54425">
            <a:spAutoFit/>
          </a:bodyPr>
          <a:lstStyle/>
          <a:p>
            <a:pPr defTabSz="913130">
              <a:defRPr/>
            </a:pPr>
            <a:r>
              <a:rPr lang="en-US" altLang="zh-CN" sz="4300" b="1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4300" b="1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古来之赋此为第一”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572274"/>
          </a:xfrm>
          <a:solidFill>
            <a:srgbClr val="FFFF00"/>
          </a:solidFill>
        </p:spPr>
        <p:txBody>
          <a:bodyPr/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</a:rPr>
              <a:t>高考链接</a:t>
            </a:r>
            <a:r>
              <a:rPr lang="en-US" altLang="zh-CN" sz="4000" b="1" smtClean="0">
                <a:solidFill>
                  <a:srgbClr val="FF0000"/>
                </a:solidFill>
              </a:rPr>
              <a:t>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572274"/>
            <a:ext cx="12190412" cy="6429420"/>
          </a:xfrm>
        </p:spPr>
        <p:txBody>
          <a:bodyPr/>
          <a:lstStyle/>
          <a:p>
            <a:pPr>
              <a:buNone/>
            </a:pP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(1)(2016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浙江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老人乃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酒果饷之，鲜洁非人世所有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琅嬛福地记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)____</a:t>
            </a:r>
            <a:endParaRPr lang="zh-CN" altLang="en-US" sz="26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(2)(2015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天津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知西安之咸宁，誓于神，不以一钱自污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御史梁皙次先生传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zh-CN" altLang="en-US" sz="26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(3)(2014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江西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既来，而皆恶截冠雄鸡而击之，曳而逐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之，已而竞还啄其粟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截冠雄鸡志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)__</a:t>
            </a:r>
            <a:endParaRPr lang="zh-CN" altLang="en-US" sz="26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(4)(2013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湖北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肃入，对坐，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酒馔，执礼甚恭，且录其居止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廉希宪事略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zh-CN" altLang="en-US" sz="26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拿出　</a:t>
            </a:r>
            <a:r>
              <a:rPr 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外放、外迁　</a:t>
            </a:r>
            <a:r>
              <a:rPr 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出去　</a:t>
            </a:r>
            <a:r>
              <a:rPr 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拿出</a:t>
            </a:r>
            <a:endParaRPr lang="en-US" altLang="zh-CN" sz="26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）老人于是拿出酒菜果品给他吃，食物的鲜美洁净不是人间能拥有的。</a:t>
            </a:r>
            <a:endParaRPr lang="en-US" altLang="zh-CN" sz="26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）他出京管理西安咸宁，曾对神灵发誓，不因贪占一钱而使自己受到污染。</a:t>
            </a:r>
            <a:endParaRPr lang="en-US" altLang="zh-CN" sz="26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 所有的鸡听到声音成群跑到有粟米的地方来，来到以后却都讨厌被切了鸡冠的公鸡并攻击它，拖拽（它）驱赶（它）使它出去，随后（又）争相回去啄食那些粟粒。</a:t>
            </a:r>
            <a:endParaRPr lang="en-US" altLang="zh-CN" sz="26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）（廉希宪）恭敬地（把秀才们）迎入家里，陪他们坐着，摆出酒食，对待他们的礼节非常恭敬，并且记下他们住的地方。</a:t>
            </a:r>
          </a:p>
          <a:p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92868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文言实词积累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88"/>
            <a:ext cx="12190413" cy="59309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木为巢以避群害。（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韩非子 五蠹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抑王兴甲兵，危士臣，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怨于诸侯。（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齐桓晋文之事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）骊山北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而西折，直走咸阳。（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）不速去，无俟奸人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陷。（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左忠毅公逸事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）彼实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吾二君，寡君得而食之，不厌。（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殽之战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构兵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交兵；交战。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构扇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连续煽动。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构赏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悬赏。 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架木。（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交；结。（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构筑；造成。（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罗织罪名对人陷害。（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挑拨离间。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85725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高考链接</a:t>
            </a: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0" y="857250"/>
            <a:ext cx="12190413" cy="52705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2008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上海卷）又于屋后构小园，作亭其中，取靖节</a:t>
            </a:r>
            <a:r>
              <a:rPr lang="zh-CN" altLang="en-US" b="1" smtClean="0">
                <a:ea typeface="黑体" panose="02010609060101010101" pitchFamily="2" charset="-122"/>
              </a:rPr>
              <a:t>“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悠然见南山</a:t>
            </a:r>
            <a:r>
              <a:rPr lang="zh-CN" altLang="en-US" b="1" smtClean="0">
                <a:ea typeface="黑体" panose="02010609060101010101" pitchFamily="2" charset="-122"/>
              </a:rPr>
              <a:t>”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之语以为名。</a:t>
            </a:r>
            <a:endParaRPr lang="en-US" altLang="zh-CN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译文：又在房子的后面建了一座小花园，在园子中建了一座亭子，用陶渊明</a:t>
            </a:r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悠然见南山</a:t>
            </a:r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的诗句作为亭子的名字。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Freeform 2"/>
          <p:cNvSpPr/>
          <p:nvPr/>
        </p:nvSpPr>
        <p:spPr bwMode="auto">
          <a:xfrm>
            <a:off x="5519738" y="3670300"/>
            <a:ext cx="2701925" cy="720725"/>
          </a:xfrm>
          <a:custGeom>
            <a:gdLst>
              <a:gd name="T0" fmla="*/ 2606712 w 1277"/>
              <a:gd name="T1" fmla="*/ 336550 h 454"/>
              <a:gd name="T2" fmla="*/ 2606712 w 1277"/>
              <a:gd name="T3" fmla="*/ 47625 h 454"/>
              <a:gd name="T4" fmla="*/ 2414171 w 1277"/>
              <a:gd name="T5" fmla="*/ 47625 h 454"/>
              <a:gd name="T6" fmla="*/ 2414171 w 1277"/>
              <a:gd name="T7" fmla="*/ 265113 h 454"/>
              <a:gd name="T8" fmla="*/ 2221630 w 1277"/>
              <a:gd name="T9" fmla="*/ 265113 h 454"/>
              <a:gd name="T10" fmla="*/ 2221630 w 1277"/>
              <a:gd name="T11" fmla="*/ 120650 h 454"/>
              <a:gd name="T12" fmla="*/ 1933876 w 1277"/>
              <a:gd name="T13" fmla="*/ 120650 h 454"/>
              <a:gd name="T14" fmla="*/ 1933876 w 1277"/>
              <a:gd name="T15" fmla="*/ 265113 h 454"/>
              <a:gd name="T16" fmla="*/ 1743450 w 1277"/>
              <a:gd name="T17" fmla="*/ 265113 h 454"/>
              <a:gd name="T18" fmla="*/ 1743450 w 1277"/>
              <a:gd name="T19" fmla="*/ 120650 h 454"/>
              <a:gd name="T20" fmla="*/ 1455696 w 1277"/>
              <a:gd name="T21" fmla="*/ 47625 h 454"/>
              <a:gd name="T22" fmla="*/ 1263155 w 1277"/>
              <a:gd name="T23" fmla="*/ 120650 h 454"/>
              <a:gd name="T24" fmla="*/ 1358368 w 1277"/>
              <a:gd name="T25" fmla="*/ 265113 h 454"/>
              <a:gd name="T26" fmla="*/ 1165827 w 1277"/>
              <a:gd name="T27" fmla="*/ 265113 h 454"/>
              <a:gd name="T28" fmla="*/ 975401 w 1277"/>
              <a:gd name="T29" fmla="*/ 265113 h 454"/>
              <a:gd name="T30" fmla="*/ 975401 w 1277"/>
              <a:gd name="T31" fmla="*/ 47625 h 454"/>
              <a:gd name="T32" fmla="*/ 782860 w 1277"/>
              <a:gd name="T33" fmla="*/ 47625 h 454"/>
              <a:gd name="T34" fmla="*/ 782860 w 1277"/>
              <a:gd name="T35" fmla="*/ 265113 h 454"/>
              <a:gd name="T36" fmla="*/ 590319 w 1277"/>
              <a:gd name="T37" fmla="*/ 265113 h 454"/>
              <a:gd name="T38" fmla="*/ 590319 w 1277"/>
              <a:gd name="T39" fmla="*/ 120650 h 454"/>
              <a:gd name="T40" fmla="*/ 399893 w 1277"/>
              <a:gd name="T41" fmla="*/ 120650 h 454"/>
              <a:gd name="T42" fmla="*/ 399893 w 1277"/>
              <a:gd name="T43" fmla="*/ 265113 h 454"/>
              <a:gd name="T44" fmla="*/ 207352 w 1277"/>
              <a:gd name="T45" fmla="*/ 265113 h 454"/>
              <a:gd name="T46" fmla="*/ 207352 w 1277"/>
              <a:gd name="T47" fmla="*/ 407988 h 454"/>
              <a:gd name="T48" fmla="*/ 207352 w 1277"/>
              <a:gd name="T49" fmla="*/ 552450 h 454"/>
              <a:gd name="T50" fmla="*/ 207352 w 1277"/>
              <a:gd name="T51" fmla="*/ 696913 h 454"/>
              <a:gd name="T52" fmla="*/ 1455696 w 1277"/>
              <a:gd name="T53" fmla="*/ 696913 h 454"/>
              <a:gd name="T54" fmla="*/ 2221630 w 1277"/>
              <a:gd name="T55" fmla="*/ 696913 h 454"/>
              <a:gd name="T56" fmla="*/ 2606712 w 1277"/>
              <a:gd name="T57" fmla="*/ 696913 h 454"/>
              <a:gd name="T58" fmla="*/ 2701925 w 1277"/>
              <a:gd name="T59" fmla="*/ 623888 h 454"/>
              <a:gd name="T60" fmla="*/ 2606712 w 1277"/>
              <a:gd name="T61" fmla="*/ 336550 h 45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77"/>
              <a:gd name="T94" fmla="*/ 0 h 454"/>
              <a:gd name="T95" fmla="*/ 1277 w 1277"/>
              <a:gd name="T96" fmla="*/ 454 h 454"/>
            </a:gdLst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77" h="453">
                <a:moveTo>
                  <a:pt x="1232" y="212"/>
                </a:moveTo>
                <a:cubicBezTo>
                  <a:pt x="1224" y="151"/>
                  <a:pt x="1247" y="60"/>
                  <a:pt x="1232" y="30"/>
                </a:cubicBezTo>
                <a:cubicBezTo>
                  <a:pt x="1217" y="0"/>
                  <a:pt x="1156" y="7"/>
                  <a:pt x="1141" y="30"/>
                </a:cubicBezTo>
                <a:cubicBezTo>
                  <a:pt x="1126" y="53"/>
                  <a:pt x="1156" y="144"/>
                  <a:pt x="1141" y="167"/>
                </a:cubicBezTo>
                <a:cubicBezTo>
                  <a:pt x="1126" y="190"/>
                  <a:pt x="1065" y="182"/>
                  <a:pt x="1050" y="167"/>
                </a:cubicBezTo>
                <a:cubicBezTo>
                  <a:pt x="1035" y="152"/>
                  <a:pt x="1073" y="91"/>
                  <a:pt x="1050" y="76"/>
                </a:cubicBezTo>
                <a:cubicBezTo>
                  <a:pt x="1027" y="61"/>
                  <a:pt x="937" y="61"/>
                  <a:pt x="914" y="76"/>
                </a:cubicBezTo>
                <a:cubicBezTo>
                  <a:pt x="891" y="91"/>
                  <a:pt x="929" y="152"/>
                  <a:pt x="914" y="167"/>
                </a:cubicBezTo>
                <a:cubicBezTo>
                  <a:pt x="899" y="182"/>
                  <a:pt x="839" y="182"/>
                  <a:pt x="824" y="167"/>
                </a:cubicBezTo>
                <a:cubicBezTo>
                  <a:pt x="809" y="152"/>
                  <a:pt x="847" y="99"/>
                  <a:pt x="824" y="76"/>
                </a:cubicBezTo>
                <a:cubicBezTo>
                  <a:pt x="801" y="53"/>
                  <a:pt x="726" y="30"/>
                  <a:pt x="688" y="30"/>
                </a:cubicBezTo>
                <a:cubicBezTo>
                  <a:pt x="650" y="30"/>
                  <a:pt x="605" y="53"/>
                  <a:pt x="597" y="76"/>
                </a:cubicBezTo>
                <a:cubicBezTo>
                  <a:pt x="589" y="99"/>
                  <a:pt x="650" y="152"/>
                  <a:pt x="642" y="167"/>
                </a:cubicBezTo>
                <a:cubicBezTo>
                  <a:pt x="634" y="182"/>
                  <a:pt x="581" y="167"/>
                  <a:pt x="551" y="167"/>
                </a:cubicBezTo>
                <a:cubicBezTo>
                  <a:pt x="521" y="167"/>
                  <a:pt x="476" y="190"/>
                  <a:pt x="461" y="167"/>
                </a:cubicBezTo>
                <a:cubicBezTo>
                  <a:pt x="446" y="144"/>
                  <a:pt x="476" y="53"/>
                  <a:pt x="461" y="30"/>
                </a:cubicBezTo>
                <a:cubicBezTo>
                  <a:pt x="446" y="7"/>
                  <a:pt x="385" y="7"/>
                  <a:pt x="370" y="30"/>
                </a:cubicBezTo>
                <a:cubicBezTo>
                  <a:pt x="355" y="53"/>
                  <a:pt x="385" y="144"/>
                  <a:pt x="370" y="167"/>
                </a:cubicBezTo>
                <a:cubicBezTo>
                  <a:pt x="355" y="190"/>
                  <a:pt x="294" y="182"/>
                  <a:pt x="279" y="167"/>
                </a:cubicBezTo>
                <a:cubicBezTo>
                  <a:pt x="264" y="152"/>
                  <a:pt x="294" y="91"/>
                  <a:pt x="279" y="76"/>
                </a:cubicBezTo>
                <a:cubicBezTo>
                  <a:pt x="264" y="61"/>
                  <a:pt x="204" y="61"/>
                  <a:pt x="189" y="76"/>
                </a:cubicBezTo>
                <a:cubicBezTo>
                  <a:pt x="174" y="91"/>
                  <a:pt x="204" y="152"/>
                  <a:pt x="189" y="167"/>
                </a:cubicBezTo>
                <a:cubicBezTo>
                  <a:pt x="174" y="182"/>
                  <a:pt x="113" y="152"/>
                  <a:pt x="98" y="167"/>
                </a:cubicBezTo>
                <a:cubicBezTo>
                  <a:pt x="83" y="182"/>
                  <a:pt x="98" y="227"/>
                  <a:pt x="98" y="257"/>
                </a:cubicBezTo>
                <a:cubicBezTo>
                  <a:pt x="98" y="287"/>
                  <a:pt x="98" y="318"/>
                  <a:pt x="98" y="348"/>
                </a:cubicBezTo>
                <a:cubicBezTo>
                  <a:pt x="98" y="378"/>
                  <a:pt x="0" y="424"/>
                  <a:pt x="98" y="439"/>
                </a:cubicBezTo>
                <a:cubicBezTo>
                  <a:pt x="196" y="454"/>
                  <a:pt x="529" y="439"/>
                  <a:pt x="688" y="439"/>
                </a:cubicBezTo>
                <a:cubicBezTo>
                  <a:pt x="847" y="439"/>
                  <a:pt x="959" y="439"/>
                  <a:pt x="1050" y="439"/>
                </a:cubicBezTo>
                <a:cubicBezTo>
                  <a:pt x="1141" y="439"/>
                  <a:pt x="1194" y="447"/>
                  <a:pt x="1232" y="439"/>
                </a:cubicBezTo>
                <a:cubicBezTo>
                  <a:pt x="1270" y="431"/>
                  <a:pt x="1277" y="431"/>
                  <a:pt x="1277" y="393"/>
                </a:cubicBezTo>
                <a:cubicBezTo>
                  <a:pt x="1277" y="355"/>
                  <a:pt x="1240" y="273"/>
                  <a:pt x="1232" y="21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1" name="Freeform 3"/>
          <p:cNvSpPr/>
          <p:nvPr/>
        </p:nvSpPr>
        <p:spPr bwMode="auto">
          <a:xfrm>
            <a:off x="5543550" y="3124200"/>
            <a:ext cx="3046413" cy="1830388"/>
          </a:xfrm>
          <a:custGeom>
            <a:gdLst>
              <a:gd name="T0" fmla="*/ 35423 w 1376"/>
              <a:gd name="T1" fmla="*/ 1434629 h 888"/>
              <a:gd name="T2" fmla="*/ 141694 w 1376"/>
              <a:gd name="T3" fmla="*/ 643109 h 888"/>
              <a:gd name="T4" fmla="*/ 885585 w 1376"/>
              <a:gd name="T5" fmla="*/ 148410 h 888"/>
              <a:gd name="T6" fmla="*/ 1948287 w 1376"/>
              <a:gd name="T7" fmla="*/ 49470 h 888"/>
              <a:gd name="T8" fmla="*/ 2904719 w 1376"/>
              <a:gd name="T9" fmla="*/ 445230 h 888"/>
              <a:gd name="T10" fmla="*/ 2798449 w 1376"/>
              <a:gd name="T11" fmla="*/ 1038869 h 888"/>
              <a:gd name="T12" fmla="*/ 2479639 w 1376"/>
              <a:gd name="T13" fmla="*/ 1434629 h 888"/>
              <a:gd name="T14" fmla="*/ 1948287 w 1376"/>
              <a:gd name="T15" fmla="*/ 1731448 h 888"/>
              <a:gd name="T16" fmla="*/ 1416936 w 1376"/>
              <a:gd name="T17" fmla="*/ 1830388 h 888"/>
              <a:gd name="T18" fmla="*/ 885585 w 1376"/>
              <a:gd name="T19" fmla="*/ 1731448 h 888"/>
              <a:gd name="T20" fmla="*/ 247964 w 1376"/>
              <a:gd name="T21" fmla="*/ 1632508 h 888"/>
              <a:gd name="T22" fmla="*/ 35423 w 1376"/>
              <a:gd name="T23" fmla="*/ 1434629 h 8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76"/>
              <a:gd name="T37" fmla="*/ 0 h 888"/>
              <a:gd name="T38" fmla="*/ 1376 w 1376"/>
              <a:gd name="T39" fmla="*/ 888 h 888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76" h="887">
                <a:moveTo>
                  <a:pt x="16" y="696"/>
                </a:moveTo>
                <a:cubicBezTo>
                  <a:pt x="8" y="616"/>
                  <a:pt x="0" y="416"/>
                  <a:pt x="64" y="312"/>
                </a:cubicBezTo>
                <a:cubicBezTo>
                  <a:pt x="128" y="208"/>
                  <a:pt x="264" y="120"/>
                  <a:pt x="400" y="72"/>
                </a:cubicBezTo>
                <a:cubicBezTo>
                  <a:pt x="536" y="24"/>
                  <a:pt x="728" y="0"/>
                  <a:pt x="880" y="24"/>
                </a:cubicBezTo>
                <a:cubicBezTo>
                  <a:pt x="1032" y="48"/>
                  <a:pt x="1248" y="136"/>
                  <a:pt x="1312" y="216"/>
                </a:cubicBezTo>
                <a:cubicBezTo>
                  <a:pt x="1376" y="296"/>
                  <a:pt x="1296" y="424"/>
                  <a:pt x="1264" y="504"/>
                </a:cubicBezTo>
                <a:cubicBezTo>
                  <a:pt x="1232" y="584"/>
                  <a:pt x="1184" y="640"/>
                  <a:pt x="1120" y="696"/>
                </a:cubicBezTo>
                <a:cubicBezTo>
                  <a:pt x="1056" y="752"/>
                  <a:pt x="960" y="808"/>
                  <a:pt x="880" y="840"/>
                </a:cubicBezTo>
                <a:cubicBezTo>
                  <a:pt x="800" y="872"/>
                  <a:pt x="720" y="888"/>
                  <a:pt x="640" y="888"/>
                </a:cubicBezTo>
                <a:cubicBezTo>
                  <a:pt x="560" y="888"/>
                  <a:pt x="488" y="856"/>
                  <a:pt x="400" y="840"/>
                </a:cubicBezTo>
                <a:cubicBezTo>
                  <a:pt x="312" y="824"/>
                  <a:pt x="176" y="816"/>
                  <a:pt x="112" y="792"/>
                </a:cubicBezTo>
                <a:cubicBezTo>
                  <a:pt x="48" y="768"/>
                  <a:pt x="24" y="776"/>
                  <a:pt x="16" y="696"/>
                </a:cubicBezTo>
                <a:close/>
              </a:path>
            </a:pathLst>
          </a:custGeom>
          <a:noFill/>
          <a:ln w="76200" cmpd="sng">
            <a:solidFill>
              <a:srgbClr val="FF0066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1" name="Freeform 4"/>
          <p:cNvSpPr/>
          <p:nvPr/>
        </p:nvSpPr>
        <p:spPr bwMode="auto">
          <a:xfrm>
            <a:off x="0" y="0"/>
            <a:ext cx="6094413" cy="6199188"/>
          </a:xfrm>
          <a:custGeom>
            <a:gdLst>
              <a:gd name="T0" fmla="*/ 4487271 w 3064"/>
              <a:gd name="T1" fmla="*/ 0 h 4048"/>
              <a:gd name="T2" fmla="*/ 5346535 w 3064"/>
              <a:gd name="T3" fmla="*/ 294033 h 4048"/>
              <a:gd name="T4" fmla="*/ 6014851 w 3064"/>
              <a:gd name="T5" fmla="*/ 514557 h 4048"/>
              <a:gd name="T6" fmla="*/ 5823904 w 3064"/>
              <a:gd name="T7" fmla="*/ 1176131 h 4048"/>
              <a:gd name="T8" fmla="*/ 5537482 w 3064"/>
              <a:gd name="T9" fmla="*/ 1470163 h 4048"/>
              <a:gd name="T10" fmla="*/ 5537482 w 3064"/>
              <a:gd name="T11" fmla="*/ 1984721 h 4048"/>
              <a:gd name="T12" fmla="*/ 5728430 w 3064"/>
              <a:gd name="T13" fmla="*/ 2278753 h 4048"/>
              <a:gd name="T14" fmla="*/ 5632956 w 3064"/>
              <a:gd name="T15" fmla="*/ 2572786 h 4048"/>
              <a:gd name="T16" fmla="*/ 4964640 w 3064"/>
              <a:gd name="T17" fmla="*/ 2719802 h 4048"/>
              <a:gd name="T18" fmla="*/ 4105375 w 3064"/>
              <a:gd name="T19" fmla="*/ 2646294 h 4048"/>
              <a:gd name="T20" fmla="*/ 3723479 w 3064"/>
              <a:gd name="T21" fmla="*/ 2646294 h 4048"/>
              <a:gd name="T22" fmla="*/ 3723479 w 3064"/>
              <a:gd name="T23" fmla="*/ 2940326 h 4048"/>
              <a:gd name="T24" fmla="*/ 4009901 w 3064"/>
              <a:gd name="T25" fmla="*/ 3234360 h 4048"/>
              <a:gd name="T26" fmla="*/ 3341584 w 3064"/>
              <a:gd name="T27" fmla="*/ 3601900 h 4048"/>
              <a:gd name="T28" fmla="*/ 2673267 w 3064"/>
              <a:gd name="T29" fmla="*/ 3528392 h 4048"/>
              <a:gd name="T30" fmla="*/ 2482320 w 3064"/>
              <a:gd name="T31" fmla="*/ 3307868 h 4048"/>
              <a:gd name="T32" fmla="*/ 2004950 w 3064"/>
              <a:gd name="T33" fmla="*/ 3013835 h 4048"/>
              <a:gd name="T34" fmla="*/ 1432108 w 3064"/>
              <a:gd name="T35" fmla="*/ 2940326 h 4048"/>
              <a:gd name="T36" fmla="*/ 954738 w 3064"/>
              <a:gd name="T37" fmla="*/ 3087343 h 4048"/>
              <a:gd name="T38" fmla="*/ 1145686 w 3064"/>
              <a:gd name="T39" fmla="*/ 3601900 h 4048"/>
              <a:gd name="T40" fmla="*/ 859264 w 3064"/>
              <a:gd name="T41" fmla="*/ 3895933 h 4048"/>
              <a:gd name="T42" fmla="*/ 572843 w 3064"/>
              <a:gd name="T43" fmla="*/ 4116457 h 4048"/>
              <a:gd name="T44" fmla="*/ 1336634 w 3064"/>
              <a:gd name="T45" fmla="*/ 4483998 h 4048"/>
              <a:gd name="T46" fmla="*/ 1336634 w 3064"/>
              <a:gd name="T47" fmla="*/ 4631014 h 4048"/>
              <a:gd name="T48" fmla="*/ 859264 w 3064"/>
              <a:gd name="T49" fmla="*/ 5145571 h 4048"/>
              <a:gd name="T50" fmla="*/ 859264 w 3064"/>
              <a:gd name="T51" fmla="*/ 5733636 h 4048"/>
              <a:gd name="T52" fmla="*/ 1050212 w 3064"/>
              <a:gd name="T53" fmla="*/ 6027669 h 4048"/>
              <a:gd name="T54" fmla="*/ 954738 w 3064"/>
              <a:gd name="T55" fmla="*/ 6174685 h 4048"/>
              <a:gd name="T56" fmla="*/ 572843 w 3064"/>
              <a:gd name="T57" fmla="*/ 6101177 h 4048"/>
              <a:gd name="T58" fmla="*/ 286422 w 3064"/>
              <a:gd name="T59" fmla="*/ 6174685 h 4048"/>
              <a:gd name="T60" fmla="*/ 0 w 3064"/>
              <a:gd name="T61" fmla="*/ 6174685 h 404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064"/>
              <a:gd name="T94" fmla="*/ 0 h 4048"/>
              <a:gd name="T95" fmla="*/ 3064 w 3064"/>
              <a:gd name="T96" fmla="*/ 4048 h 4048"/>
            </a:gdLst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064" h="4048">
                <a:moveTo>
                  <a:pt x="2256" y="0"/>
                </a:moveTo>
                <a:cubicBezTo>
                  <a:pt x="2408" y="68"/>
                  <a:pt x="2560" y="136"/>
                  <a:pt x="2688" y="192"/>
                </a:cubicBezTo>
                <a:cubicBezTo>
                  <a:pt x="2816" y="248"/>
                  <a:pt x="2984" y="240"/>
                  <a:pt x="3024" y="336"/>
                </a:cubicBezTo>
                <a:cubicBezTo>
                  <a:pt x="3064" y="432"/>
                  <a:pt x="2968" y="664"/>
                  <a:pt x="2928" y="768"/>
                </a:cubicBezTo>
                <a:cubicBezTo>
                  <a:pt x="2888" y="872"/>
                  <a:pt x="2808" y="872"/>
                  <a:pt x="2784" y="960"/>
                </a:cubicBezTo>
                <a:cubicBezTo>
                  <a:pt x="2760" y="1048"/>
                  <a:pt x="2768" y="1208"/>
                  <a:pt x="2784" y="1296"/>
                </a:cubicBezTo>
                <a:cubicBezTo>
                  <a:pt x="2800" y="1384"/>
                  <a:pt x="2872" y="1424"/>
                  <a:pt x="2880" y="1488"/>
                </a:cubicBezTo>
                <a:cubicBezTo>
                  <a:pt x="2888" y="1552"/>
                  <a:pt x="2896" y="1632"/>
                  <a:pt x="2832" y="1680"/>
                </a:cubicBezTo>
                <a:cubicBezTo>
                  <a:pt x="2768" y="1728"/>
                  <a:pt x="2624" y="1768"/>
                  <a:pt x="2496" y="1776"/>
                </a:cubicBezTo>
                <a:cubicBezTo>
                  <a:pt x="2368" y="1784"/>
                  <a:pt x="2168" y="1736"/>
                  <a:pt x="2064" y="1728"/>
                </a:cubicBezTo>
                <a:cubicBezTo>
                  <a:pt x="1960" y="1720"/>
                  <a:pt x="1904" y="1696"/>
                  <a:pt x="1872" y="1728"/>
                </a:cubicBezTo>
                <a:cubicBezTo>
                  <a:pt x="1840" y="1760"/>
                  <a:pt x="1848" y="1856"/>
                  <a:pt x="1872" y="1920"/>
                </a:cubicBezTo>
                <a:cubicBezTo>
                  <a:pt x="1896" y="1984"/>
                  <a:pt x="2048" y="2040"/>
                  <a:pt x="2016" y="2112"/>
                </a:cubicBezTo>
                <a:cubicBezTo>
                  <a:pt x="1984" y="2184"/>
                  <a:pt x="1792" y="2320"/>
                  <a:pt x="1680" y="2352"/>
                </a:cubicBezTo>
                <a:cubicBezTo>
                  <a:pt x="1568" y="2384"/>
                  <a:pt x="1416" y="2336"/>
                  <a:pt x="1344" y="2304"/>
                </a:cubicBezTo>
                <a:cubicBezTo>
                  <a:pt x="1272" y="2272"/>
                  <a:pt x="1304" y="2216"/>
                  <a:pt x="1248" y="2160"/>
                </a:cubicBezTo>
                <a:cubicBezTo>
                  <a:pt x="1192" y="2104"/>
                  <a:pt x="1096" y="2008"/>
                  <a:pt x="1008" y="1968"/>
                </a:cubicBezTo>
                <a:cubicBezTo>
                  <a:pt x="920" y="1928"/>
                  <a:pt x="808" y="1912"/>
                  <a:pt x="720" y="1920"/>
                </a:cubicBezTo>
                <a:cubicBezTo>
                  <a:pt x="632" y="1928"/>
                  <a:pt x="504" y="1944"/>
                  <a:pt x="480" y="2016"/>
                </a:cubicBezTo>
                <a:cubicBezTo>
                  <a:pt x="456" y="2088"/>
                  <a:pt x="584" y="2264"/>
                  <a:pt x="576" y="2352"/>
                </a:cubicBezTo>
                <a:cubicBezTo>
                  <a:pt x="568" y="2440"/>
                  <a:pt x="480" y="2488"/>
                  <a:pt x="432" y="2544"/>
                </a:cubicBezTo>
                <a:cubicBezTo>
                  <a:pt x="384" y="2600"/>
                  <a:pt x="248" y="2624"/>
                  <a:pt x="288" y="2688"/>
                </a:cubicBezTo>
                <a:cubicBezTo>
                  <a:pt x="328" y="2752"/>
                  <a:pt x="608" y="2872"/>
                  <a:pt x="672" y="2928"/>
                </a:cubicBezTo>
                <a:cubicBezTo>
                  <a:pt x="736" y="2984"/>
                  <a:pt x="712" y="2952"/>
                  <a:pt x="672" y="3024"/>
                </a:cubicBezTo>
                <a:cubicBezTo>
                  <a:pt x="632" y="3096"/>
                  <a:pt x="472" y="3240"/>
                  <a:pt x="432" y="3360"/>
                </a:cubicBezTo>
                <a:cubicBezTo>
                  <a:pt x="392" y="3480"/>
                  <a:pt x="416" y="3648"/>
                  <a:pt x="432" y="3744"/>
                </a:cubicBezTo>
                <a:cubicBezTo>
                  <a:pt x="448" y="3840"/>
                  <a:pt x="520" y="3888"/>
                  <a:pt x="528" y="3936"/>
                </a:cubicBezTo>
                <a:cubicBezTo>
                  <a:pt x="536" y="3984"/>
                  <a:pt x="520" y="4024"/>
                  <a:pt x="480" y="4032"/>
                </a:cubicBezTo>
                <a:cubicBezTo>
                  <a:pt x="440" y="4040"/>
                  <a:pt x="344" y="3984"/>
                  <a:pt x="288" y="3984"/>
                </a:cubicBezTo>
                <a:cubicBezTo>
                  <a:pt x="232" y="3984"/>
                  <a:pt x="192" y="4024"/>
                  <a:pt x="144" y="4032"/>
                </a:cubicBezTo>
                <a:cubicBezTo>
                  <a:pt x="96" y="4040"/>
                  <a:pt x="32" y="4048"/>
                  <a:pt x="0" y="40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2" name="Freeform 5"/>
          <p:cNvSpPr/>
          <p:nvPr/>
        </p:nvSpPr>
        <p:spPr bwMode="auto">
          <a:xfrm>
            <a:off x="7567613" y="0"/>
            <a:ext cx="3995737" cy="7253288"/>
          </a:xfrm>
          <a:custGeom>
            <a:gdLst>
              <a:gd name="T0" fmla="*/ 2488870 w 1888"/>
              <a:gd name="T1" fmla="*/ 0 h 4664"/>
              <a:gd name="T2" fmla="*/ 2387284 w 1888"/>
              <a:gd name="T3" fmla="*/ 895775 h 4664"/>
              <a:gd name="T4" fmla="*/ 2590457 w 1888"/>
              <a:gd name="T5" fmla="*/ 1492958 h 4664"/>
              <a:gd name="T6" fmla="*/ 2590457 w 1888"/>
              <a:gd name="T7" fmla="*/ 1791550 h 4664"/>
              <a:gd name="T8" fmla="*/ 2488870 w 1888"/>
              <a:gd name="T9" fmla="*/ 2388733 h 4664"/>
              <a:gd name="T10" fmla="*/ 2184111 w 1888"/>
              <a:gd name="T11" fmla="*/ 2836620 h 4664"/>
              <a:gd name="T12" fmla="*/ 2082524 w 1888"/>
              <a:gd name="T13" fmla="*/ 3657747 h 4664"/>
              <a:gd name="T14" fmla="*/ 2184111 w 1888"/>
              <a:gd name="T15" fmla="*/ 4180282 h 4664"/>
              <a:gd name="T16" fmla="*/ 2488870 w 1888"/>
              <a:gd name="T17" fmla="*/ 4478874 h 4664"/>
              <a:gd name="T18" fmla="*/ 2488870 w 1888"/>
              <a:gd name="T19" fmla="*/ 4777465 h 4664"/>
              <a:gd name="T20" fmla="*/ 2793630 w 1888"/>
              <a:gd name="T21" fmla="*/ 5150705 h 4664"/>
              <a:gd name="T22" fmla="*/ 2793630 w 1888"/>
              <a:gd name="T23" fmla="*/ 5523944 h 4664"/>
              <a:gd name="T24" fmla="*/ 3809495 w 1888"/>
              <a:gd name="T25" fmla="*/ 6121127 h 4664"/>
              <a:gd name="T26" fmla="*/ 3911082 w 1888"/>
              <a:gd name="T27" fmla="*/ 6569016 h 4664"/>
              <a:gd name="T28" fmla="*/ 3301563 w 1888"/>
              <a:gd name="T29" fmla="*/ 7166199 h 4664"/>
              <a:gd name="T30" fmla="*/ 2895217 w 1888"/>
              <a:gd name="T31" fmla="*/ 7091551 h 4664"/>
              <a:gd name="T32" fmla="*/ 2793630 w 1888"/>
              <a:gd name="T33" fmla="*/ 6867607 h 4664"/>
              <a:gd name="T34" fmla="*/ 2082524 w 1888"/>
              <a:gd name="T35" fmla="*/ 7091551 h 4664"/>
              <a:gd name="T36" fmla="*/ 1371418 w 1888"/>
              <a:gd name="T37" fmla="*/ 7016903 h 4664"/>
              <a:gd name="T38" fmla="*/ 457139 w 1888"/>
              <a:gd name="T39" fmla="*/ 6867607 h 4664"/>
              <a:gd name="T40" fmla="*/ 50793 w 1888"/>
              <a:gd name="T41" fmla="*/ 7016903 h 4664"/>
              <a:gd name="T42" fmla="*/ 152380 w 1888"/>
              <a:gd name="T43" fmla="*/ 7166199 h 4664"/>
              <a:gd name="T44" fmla="*/ 660313 w 1888"/>
              <a:gd name="T45" fmla="*/ 7166199 h 466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888"/>
              <a:gd name="T70" fmla="*/ 0 h 4664"/>
              <a:gd name="T71" fmla="*/ 1888 w 1888"/>
              <a:gd name="T72" fmla="*/ 4664 h 4664"/>
            </a:gdLst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888" h="4664">
                <a:moveTo>
                  <a:pt x="1176" y="0"/>
                </a:moveTo>
                <a:cubicBezTo>
                  <a:pt x="1148" y="208"/>
                  <a:pt x="1120" y="416"/>
                  <a:pt x="1128" y="576"/>
                </a:cubicBezTo>
                <a:cubicBezTo>
                  <a:pt x="1136" y="736"/>
                  <a:pt x="1208" y="864"/>
                  <a:pt x="1224" y="960"/>
                </a:cubicBezTo>
                <a:cubicBezTo>
                  <a:pt x="1240" y="1056"/>
                  <a:pt x="1232" y="1056"/>
                  <a:pt x="1224" y="1152"/>
                </a:cubicBezTo>
                <a:cubicBezTo>
                  <a:pt x="1216" y="1248"/>
                  <a:pt x="1208" y="1424"/>
                  <a:pt x="1176" y="1536"/>
                </a:cubicBezTo>
                <a:cubicBezTo>
                  <a:pt x="1144" y="1648"/>
                  <a:pt x="1064" y="1688"/>
                  <a:pt x="1032" y="1824"/>
                </a:cubicBezTo>
                <a:cubicBezTo>
                  <a:pt x="1000" y="1960"/>
                  <a:pt x="984" y="2208"/>
                  <a:pt x="984" y="2352"/>
                </a:cubicBezTo>
                <a:cubicBezTo>
                  <a:pt x="984" y="2496"/>
                  <a:pt x="1000" y="2600"/>
                  <a:pt x="1032" y="2688"/>
                </a:cubicBezTo>
                <a:cubicBezTo>
                  <a:pt x="1064" y="2776"/>
                  <a:pt x="1152" y="2816"/>
                  <a:pt x="1176" y="2880"/>
                </a:cubicBezTo>
                <a:cubicBezTo>
                  <a:pt x="1200" y="2944"/>
                  <a:pt x="1152" y="3000"/>
                  <a:pt x="1176" y="3072"/>
                </a:cubicBezTo>
                <a:cubicBezTo>
                  <a:pt x="1200" y="3144"/>
                  <a:pt x="1296" y="3232"/>
                  <a:pt x="1320" y="3312"/>
                </a:cubicBezTo>
                <a:cubicBezTo>
                  <a:pt x="1344" y="3392"/>
                  <a:pt x="1240" y="3448"/>
                  <a:pt x="1320" y="3552"/>
                </a:cubicBezTo>
                <a:cubicBezTo>
                  <a:pt x="1400" y="3656"/>
                  <a:pt x="1712" y="3824"/>
                  <a:pt x="1800" y="3936"/>
                </a:cubicBezTo>
                <a:cubicBezTo>
                  <a:pt x="1888" y="4048"/>
                  <a:pt x="1888" y="4112"/>
                  <a:pt x="1848" y="4224"/>
                </a:cubicBezTo>
                <a:cubicBezTo>
                  <a:pt x="1808" y="4336"/>
                  <a:pt x="1640" y="4552"/>
                  <a:pt x="1560" y="4608"/>
                </a:cubicBezTo>
                <a:cubicBezTo>
                  <a:pt x="1480" y="4664"/>
                  <a:pt x="1408" y="4592"/>
                  <a:pt x="1368" y="4560"/>
                </a:cubicBezTo>
                <a:cubicBezTo>
                  <a:pt x="1328" y="4528"/>
                  <a:pt x="1384" y="4416"/>
                  <a:pt x="1320" y="4416"/>
                </a:cubicBezTo>
                <a:cubicBezTo>
                  <a:pt x="1256" y="4416"/>
                  <a:pt x="1096" y="4544"/>
                  <a:pt x="984" y="4560"/>
                </a:cubicBezTo>
                <a:cubicBezTo>
                  <a:pt x="872" y="4576"/>
                  <a:pt x="776" y="4536"/>
                  <a:pt x="648" y="4512"/>
                </a:cubicBezTo>
                <a:cubicBezTo>
                  <a:pt x="520" y="4488"/>
                  <a:pt x="320" y="4416"/>
                  <a:pt x="216" y="4416"/>
                </a:cubicBezTo>
                <a:cubicBezTo>
                  <a:pt x="112" y="4416"/>
                  <a:pt x="48" y="4480"/>
                  <a:pt x="24" y="4512"/>
                </a:cubicBezTo>
                <a:cubicBezTo>
                  <a:pt x="0" y="4544"/>
                  <a:pt x="24" y="4592"/>
                  <a:pt x="72" y="4608"/>
                </a:cubicBezTo>
                <a:cubicBezTo>
                  <a:pt x="120" y="4624"/>
                  <a:pt x="216" y="4616"/>
                  <a:pt x="312" y="460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4" name="Freeform 6"/>
          <p:cNvSpPr/>
          <p:nvPr/>
        </p:nvSpPr>
        <p:spPr bwMode="auto">
          <a:xfrm>
            <a:off x="101600" y="3811588"/>
            <a:ext cx="10463213" cy="939800"/>
          </a:xfrm>
          <a:custGeom>
            <a:gdLst>
              <a:gd name="T0" fmla="*/ 0 w 4512"/>
              <a:gd name="T1" fmla="*/ 546100 h 592"/>
              <a:gd name="T2" fmla="*/ 1224419 w 4512"/>
              <a:gd name="T3" fmla="*/ 546100 h 592"/>
              <a:gd name="T4" fmla="*/ 1892283 w 4512"/>
              <a:gd name="T5" fmla="*/ 850900 h 592"/>
              <a:gd name="T6" fmla="*/ 2782769 w 4512"/>
              <a:gd name="T7" fmla="*/ 927100 h 592"/>
              <a:gd name="T8" fmla="*/ 3895877 w 4512"/>
              <a:gd name="T9" fmla="*/ 927100 h 592"/>
              <a:gd name="T10" fmla="*/ 4786364 w 4512"/>
              <a:gd name="T11" fmla="*/ 850900 h 592"/>
              <a:gd name="T12" fmla="*/ 5454228 w 4512"/>
              <a:gd name="T13" fmla="*/ 774700 h 592"/>
              <a:gd name="T14" fmla="*/ 5899471 w 4512"/>
              <a:gd name="T15" fmla="*/ 546100 h 592"/>
              <a:gd name="T16" fmla="*/ 6456025 w 4512"/>
              <a:gd name="T17" fmla="*/ 546100 h 592"/>
              <a:gd name="T18" fmla="*/ 7012578 w 4512"/>
              <a:gd name="T19" fmla="*/ 393700 h 592"/>
              <a:gd name="T20" fmla="*/ 7457821 w 4512"/>
              <a:gd name="T21" fmla="*/ 241300 h 592"/>
              <a:gd name="T22" fmla="*/ 7680443 w 4512"/>
              <a:gd name="T23" fmla="*/ 165100 h 592"/>
              <a:gd name="T24" fmla="*/ 8459618 w 4512"/>
              <a:gd name="T25" fmla="*/ 165100 h 592"/>
              <a:gd name="T26" fmla="*/ 9016171 w 4512"/>
              <a:gd name="T27" fmla="*/ 88900 h 592"/>
              <a:gd name="T28" fmla="*/ 9461414 w 4512"/>
              <a:gd name="T29" fmla="*/ 12700 h 592"/>
              <a:gd name="T30" fmla="*/ 9684038 w 4512"/>
              <a:gd name="T31" fmla="*/ 12700 h 592"/>
              <a:gd name="T32" fmla="*/ 10129281 w 4512"/>
              <a:gd name="T33" fmla="*/ 12700 h 592"/>
              <a:gd name="T34" fmla="*/ 10463213 w 4512"/>
              <a:gd name="T35" fmla="*/ 12700 h 5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512"/>
              <a:gd name="T55" fmla="*/ 0 h 592"/>
              <a:gd name="T56" fmla="*/ 4512 w 4512"/>
              <a:gd name="T57" fmla="*/ 592 h 59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512" h="592">
                <a:moveTo>
                  <a:pt x="0" y="344"/>
                </a:moveTo>
                <a:cubicBezTo>
                  <a:pt x="196" y="328"/>
                  <a:pt x="392" y="312"/>
                  <a:pt x="528" y="344"/>
                </a:cubicBezTo>
                <a:cubicBezTo>
                  <a:pt x="664" y="376"/>
                  <a:pt x="704" y="496"/>
                  <a:pt x="816" y="536"/>
                </a:cubicBezTo>
                <a:cubicBezTo>
                  <a:pt x="928" y="576"/>
                  <a:pt x="1056" y="576"/>
                  <a:pt x="1200" y="584"/>
                </a:cubicBezTo>
                <a:cubicBezTo>
                  <a:pt x="1344" y="592"/>
                  <a:pt x="1536" y="592"/>
                  <a:pt x="1680" y="584"/>
                </a:cubicBezTo>
                <a:cubicBezTo>
                  <a:pt x="1824" y="576"/>
                  <a:pt x="1952" y="552"/>
                  <a:pt x="2064" y="536"/>
                </a:cubicBezTo>
                <a:cubicBezTo>
                  <a:pt x="2176" y="520"/>
                  <a:pt x="2272" y="520"/>
                  <a:pt x="2352" y="488"/>
                </a:cubicBezTo>
                <a:cubicBezTo>
                  <a:pt x="2432" y="456"/>
                  <a:pt x="2472" y="368"/>
                  <a:pt x="2544" y="344"/>
                </a:cubicBezTo>
                <a:cubicBezTo>
                  <a:pt x="2616" y="320"/>
                  <a:pt x="2704" y="360"/>
                  <a:pt x="2784" y="344"/>
                </a:cubicBezTo>
                <a:cubicBezTo>
                  <a:pt x="2864" y="328"/>
                  <a:pt x="2952" y="280"/>
                  <a:pt x="3024" y="248"/>
                </a:cubicBezTo>
                <a:cubicBezTo>
                  <a:pt x="3096" y="216"/>
                  <a:pt x="3168" y="176"/>
                  <a:pt x="3216" y="152"/>
                </a:cubicBezTo>
                <a:cubicBezTo>
                  <a:pt x="3264" y="128"/>
                  <a:pt x="3240" y="112"/>
                  <a:pt x="3312" y="104"/>
                </a:cubicBezTo>
                <a:cubicBezTo>
                  <a:pt x="3384" y="96"/>
                  <a:pt x="3552" y="112"/>
                  <a:pt x="3648" y="104"/>
                </a:cubicBezTo>
                <a:cubicBezTo>
                  <a:pt x="3744" y="96"/>
                  <a:pt x="3816" y="72"/>
                  <a:pt x="3888" y="56"/>
                </a:cubicBezTo>
                <a:cubicBezTo>
                  <a:pt x="3960" y="40"/>
                  <a:pt x="4032" y="16"/>
                  <a:pt x="4080" y="8"/>
                </a:cubicBezTo>
                <a:cubicBezTo>
                  <a:pt x="4128" y="0"/>
                  <a:pt x="4128" y="8"/>
                  <a:pt x="4176" y="8"/>
                </a:cubicBezTo>
                <a:cubicBezTo>
                  <a:pt x="4224" y="8"/>
                  <a:pt x="4312" y="8"/>
                  <a:pt x="4368" y="8"/>
                </a:cubicBezTo>
                <a:cubicBezTo>
                  <a:pt x="4424" y="8"/>
                  <a:pt x="4488" y="8"/>
                  <a:pt x="4512" y="8"/>
                </a:cubicBezTo>
              </a:path>
            </a:pathLst>
          </a:custGeom>
          <a:noFill/>
          <a:ln w="76200" cmpd="sng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5" name="Freeform 7"/>
          <p:cNvSpPr/>
          <p:nvPr/>
        </p:nvSpPr>
        <p:spPr bwMode="auto">
          <a:xfrm>
            <a:off x="3556000" y="2133600"/>
            <a:ext cx="7008813" cy="2147888"/>
          </a:xfrm>
          <a:custGeom>
            <a:gdLst>
              <a:gd name="T0" fmla="*/ 0 w 3312"/>
              <a:gd name="T1" fmla="*/ 0 h 1352"/>
              <a:gd name="T2" fmla="*/ 203154 w 3312"/>
              <a:gd name="T3" fmla="*/ 457538 h 1352"/>
              <a:gd name="T4" fmla="*/ 406308 w 3312"/>
              <a:gd name="T5" fmla="*/ 533795 h 1352"/>
              <a:gd name="T6" fmla="*/ 1015770 w 3312"/>
              <a:gd name="T7" fmla="*/ 915077 h 1352"/>
              <a:gd name="T8" fmla="*/ 1523655 w 3312"/>
              <a:gd name="T9" fmla="*/ 1220102 h 1352"/>
              <a:gd name="T10" fmla="*/ 1929963 w 3312"/>
              <a:gd name="T11" fmla="*/ 1601384 h 1352"/>
              <a:gd name="T12" fmla="*/ 2234694 w 3312"/>
              <a:gd name="T13" fmla="*/ 1982666 h 1352"/>
              <a:gd name="T14" fmla="*/ 2844156 w 3312"/>
              <a:gd name="T15" fmla="*/ 2058922 h 1352"/>
              <a:gd name="T16" fmla="*/ 3555195 w 3312"/>
              <a:gd name="T17" fmla="*/ 2058922 h 1352"/>
              <a:gd name="T18" fmla="*/ 3859926 w 3312"/>
              <a:gd name="T19" fmla="*/ 2135179 h 1352"/>
              <a:gd name="T20" fmla="*/ 4063080 w 3312"/>
              <a:gd name="T21" fmla="*/ 1982666 h 1352"/>
              <a:gd name="T22" fmla="*/ 4469389 w 3312"/>
              <a:gd name="T23" fmla="*/ 1830153 h 1352"/>
              <a:gd name="T24" fmla="*/ 4875697 w 3312"/>
              <a:gd name="T25" fmla="*/ 1830153 h 1352"/>
              <a:gd name="T26" fmla="*/ 5688312 w 3312"/>
              <a:gd name="T27" fmla="*/ 1753897 h 1352"/>
              <a:gd name="T28" fmla="*/ 5993043 w 3312"/>
              <a:gd name="T29" fmla="*/ 1677641 h 1352"/>
              <a:gd name="T30" fmla="*/ 6297774 w 3312"/>
              <a:gd name="T31" fmla="*/ 1601384 h 1352"/>
              <a:gd name="T32" fmla="*/ 6704082 w 3312"/>
              <a:gd name="T33" fmla="*/ 1677641 h 1352"/>
              <a:gd name="T34" fmla="*/ 7008813 w 3312"/>
              <a:gd name="T35" fmla="*/ 1677641 h 13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312"/>
              <a:gd name="T55" fmla="*/ 0 h 1352"/>
              <a:gd name="T56" fmla="*/ 3312 w 3312"/>
              <a:gd name="T57" fmla="*/ 1352 h 135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311" h="1352">
                <a:moveTo>
                  <a:pt x="0" y="0"/>
                </a:moveTo>
                <a:cubicBezTo>
                  <a:pt x="32" y="116"/>
                  <a:pt x="64" y="232"/>
                  <a:pt x="96" y="288"/>
                </a:cubicBezTo>
                <a:cubicBezTo>
                  <a:pt x="128" y="344"/>
                  <a:pt x="128" y="288"/>
                  <a:pt x="192" y="336"/>
                </a:cubicBezTo>
                <a:cubicBezTo>
                  <a:pt x="256" y="384"/>
                  <a:pt x="392" y="504"/>
                  <a:pt x="480" y="576"/>
                </a:cubicBezTo>
                <a:cubicBezTo>
                  <a:pt x="568" y="648"/>
                  <a:pt x="648" y="696"/>
                  <a:pt x="720" y="768"/>
                </a:cubicBezTo>
                <a:cubicBezTo>
                  <a:pt x="792" y="840"/>
                  <a:pt x="856" y="928"/>
                  <a:pt x="912" y="1008"/>
                </a:cubicBezTo>
                <a:cubicBezTo>
                  <a:pt x="968" y="1088"/>
                  <a:pt x="984" y="1200"/>
                  <a:pt x="1056" y="1248"/>
                </a:cubicBezTo>
                <a:cubicBezTo>
                  <a:pt x="1128" y="1296"/>
                  <a:pt x="1240" y="1288"/>
                  <a:pt x="1344" y="1296"/>
                </a:cubicBezTo>
                <a:cubicBezTo>
                  <a:pt x="1448" y="1304"/>
                  <a:pt x="1600" y="1288"/>
                  <a:pt x="1680" y="1296"/>
                </a:cubicBezTo>
                <a:cubicBezTo>
                  <a:pt x="1760" y="1304"/>
                  <a:pt x="1784" y="1352"/>
                  <a:pt x="1824" y="1344"/>
                </a:cubicBezTo>
                <a:cubicBezTo>
                  <a:pt x="1864" y="1336"/>
                  <a:pt x="1872" y="1280"/>
                  <a:pt x="1920" y="1248"/>
                </a:cubicBezTo>
                <a:cubicBezTo>
                  <a:pt x="1968" y="1216"/>
                  <a:pt x="2048" y="1168"/>
                  <a:pt x="2112" y="1152"/>
                </a:cubicBezTo>
                <a:cubicBezTo>
                  <a:pt x="2176" y="1136"/>
                  <a:pt x="2208" y="1160"/>
                  <a:pt x="2304" y="1152"/>
                </a:cubicBezTo>
                <a:cubicBezTo>
                  <a:pt x="2400" y="1144"/>
                  <a:pt x="2600" y="1120"/>
                  <a:pt x="2688" y="1104"/>
                </a:cubicBezTo>
                <a:cubicBezTo>
                  <a:pt x="2776" y="1088"/>
                  <a:pt x="2784" y="1072"/>
                  <a:pt x="2832" y="1056"/>
                </a:cubicBezTo>
                <a:cubicBezTo>
                  <a:pt x="2880" y="1040"/>
                  <a:pt x="2920" y="1008"/>
                  <a:pt x="2976" y="1008"/>
                </a:cubicBezTo>
                <a:cubicBezTo>
                  <a:pt x="3032" y="1008"/>
                  <a:pt x="3112" y="1048"/>
                  <a:pt x="3168" y="1056"/>
                </a:cubicBezTo>
                <a:cubicBezTo>
                  <a:pt x="3224" y="1064"/>
                  <a:pt x="3280" y="1056"/>
                  <a:pt x="3312" y="1056"/>
                </a:cubicBezTo>
              </a:path>
            </a:pathLst>
          </a:custGeom>
          <a:noFill/>
          <a:ln w="76200" cmpd="sng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5" name="AutoShape 8"/>
          <p:cNvSpPr>
            <a:spLocks noChangeArrowheads="1"/>
          </p:cNvSpPr>
          <p:nvPr/>
        </p:nvSpPr>
        <p:spPr bwMode="auto">
          <a:xfrm>
            <a:off x="6602413" y="4497388"/>
            <a:ext cx="203200" cy="152400"/>
          </a:xfrm>
          <a:custGeom>
            <a:gdLst>
              <a:gd name="T0" fmla="*/ 955670 w 21600"/>
              <a:gd name="T1" fmla="*/ 0 h 21600"/>
              <a:gd name="T2" fmla="*/ 279889 w 21600"/>
              <a:gd name="T3" fmla="*/ 157494 h 21600"/>
              <a:gd name="T4" fmla="*/ 0 w 21600"/>
              <a:gd name="T5" fmla="*/ 537760 h 21600"/>
              <a:gd name="T6" fmla="*/ 279889 w 21600"/>
              <a:gd name="T7" fmla="*/ 918019 h 21600"/>
              <a:gd name="T8" fmla="*/ 955670 w 21600"/>
              <a:gd name="T9" fmla="*/ 1075514 h 21600"/>
              <a:gd name="T10" fmla="*/ 1631451 w 21600"/>
              <a:gd name="T11" fmla="*/ 918019 h 21600"/>
              <a:gd name="T12" fmla="*/ 1911340 w 21600"/>
              <a:gd name="T13" fmla="*/ 537760 h 21600"/>
              <a:gd name="T14" fmla="*/ 1631451 w 21600"/>
              <a:gd name="T15" fmla="*/ 15749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16" name="Text Box 9"/>
          <p:cNvSpPr txBox="1">
            <a:spLocks noChangeArrowheads="1"/>
          </p:cNvSpPr>
          <p:nvPr/>
        </p:nvSpPr>
        <p:spPr bwMode="auto">
          <a:xfrm>
            <a:off x="6196013" y="4527550"/>
            <a:ext cx="182880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西安</a:t>
            </a:r>
          </a:p>
        </p:txBody>
      </p:sp>
      <p:sp>
        <p:nvSpPr>
          <p:cNvPr id="43017" name="AutoShape 10"/>
          <p:cNvSpPr>
            <a:spLocks noChangeArrowheads="1"/>
          </p:cNvSpPr>
          <p:nvPr/>
        </p:nvSpPr>
        <p:spPr bwMode="auto">
          <a:xfrm>
            <a:off x="9040813" y="3582988"/>
            <a:ext cx="203200" cy="228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18" name="Text Box 11"/>
          <p:cNvSpPr txBox="1">
            <a:spLocks noChangeArrowheads="1"/>
          </p:cNvSpPr>
          <p:nvPr/>
        </p:nvSpPr>
        <p:spPr bwMode="auto">
          <a:xfrm>
            <a:off x="8736013" y="3811588"/>
            <a:ext cx="1625600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华山</a:t>
            </a:r>
          </a:p>
        </p:txBody>
      </p:sp>
      <p:sp>
        <p:nvSpPr>
          <p:cNvPr id="43019" name="Oval 12"/>
          <p:cNvSpPr>
            <a:spLocks noChangeArrowheads="1"/>
          </p:cNvSpPr>
          <p:nvPr/>
        </p:nvSpPr>
        <p:spPr bwMode="auto">
          <a:xfrm>
            <a:off x="7821613" y="41163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0" name="Text Box 13"/>
          <p:cNvSpPr txBox="1">
            <a:spLocks noChangeArrowheads="1"/>
          </p:cNvSpPr>
          <p:nvPr/>
        </p:nvSpPr>
        <p:spPr bwMode="auto">
          <a:xfrm>
            <a:off x="7516813" y="4116388"/>
            <a:ext cx="1828800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临潼</a:t>
            </a:r>
          </a:p>
        </p:txBody>
      </p:sp>
      <p:sp>
        <p:nvSpPr>
          <p:cNvPr id="43021" name="Oval 14"/>
          <p:cNvSpPr>
            <a:spLocks noChangeArrowheads="1"/>
          </p:cNvSpPr>
          <p:nvPr/>
        </p:nvSpPr>
        <p:spPr bwMode="auto">
          <a:xfrm>
            <a:off x="6094413" y="41925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2" name="Text Box 15"/>
          <p:cNvSpPr txBox="1">
            <a:spLocks noChangeArrowheads="1"/>
          </p:cNvSpPr>
          <p:nvPr/>
        </p:nvSpPr>
        <p:spPr bwMode="auto">
          <a:xfrm>
            <a:off x="5181600" y="4192588"/>
            <a:ext cx="1522413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咸阳</a:t>
            </a:r>
          </a:p>
        </p:txBody>
      </p:sp>
      <p:sp>
        <p:nvSpPr>
          <p:cNvPr id="43023" name="Oval 16"/>
          <p:cNvSpPr>
            <a:spLocks noChangeArrowheads="1"/>
          </p:cNvSpPr>
          <p:nvPr/>
        </p:nvSpPr>
        <p:spPr bwMode="auto">
          <a:xfrm>
            <a:off x="2844800" y="42687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4" name="Text Box 17"/>
          <p:cNvSpPr txBox="1">
            <a:spLocks noChangeArrowheads="1"/>
          </p:cNvSpPr>
          <p:nvPr/>
        </p:nvSpPr>
        <p:spPr bwMode="auto">
          <a:xfrm>
            <a:off x="2438400" y="4298950"/>
            <a:ext cx="152400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宝鸡</a:t>
            </a:r>
          </a:p>
        </p:txBody>
      </p:sp>
      <p:sp>
        <p:nvSpPr>
          <p:cNvPr id="43025" name="Oval 18"/>
          <p:cNvSpPr>
            <a:spLocks noChangeArrowheads="1"/>
          </p:cNvSpPr>
          <p:nvPr/>
        </p:nvSpPr>
        <p:spPr bwMode="auto">
          <a:xfrm>
            <a:off x="7415213" y="76200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6" name="Text Box 19"/>
          <p:cNvSpPr txBox="1">
            <a:spLocks noChangeArrowheads="1"/>
          </p:cNvSpPr>
          <p:nvPr/>
        </p:nvSpPr>
        <p:spPr bwMode="auto">
          <a:xfrm>
            <a:off x="7212013" y="182563"/>
            <a:ext cx="21336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延安</a:t>
            </a:r>
          </a:p>
        </p:txBody>
      </p:sp>
      <p:sp>
        <p:nvSpPr>
          <p:cNvPr id="43027" name="AutoShape 20"/>
          <p:cNvSpPr>
            <a:spLocks noChangeArrowheads="1"/>
          </p:cNvSpPr>
          <p:nvPr/>
        </p:nvSpPr>
        <p:spPr bwMode="auto">
          <a:xfrm>
            <a:off x="2133600" y="3200400"/>
            <a:ext cx="1727200" cy="687388"/>
          </a:xfrm>
          <a:prstGeom prst="wedgeRoundRectCallout">
            <a:avLst>
              <a:gd name="adj1" fmla="val 173898"/>
              <a:gd name="adj2" fmla="val 96065"/>
              <a:gd name="adj3" fmla="val 16667"/>
            </a:avLst>
          </a:prstGeom>
          <a:solidFill>
            <a:srgbClr val="FFFFEB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pPr algn="ctr"/>
            <a:r>
              <a:rPr kumimoji="1" lang="zh-CN" altLang="en-US" sz="3800" b="1">
                <a:latin typeface="Times New Roman" panose="02020603050405020304" pitchFamily="18" charset="0"/>
              </a:rPr>
              <a:t>咸阳</a:t>
            </a:r>
          </a:p>
        </p:txBody>
      </p:sp>
      <p:sp>
        <p:nvSpPr>
          <p:cNvPr id="43028" name="Freeform 21"/>
          <p:cNvSpPr/>
          <p:nvPr/>
        </p:nvSpPr>
        <p:spPr bwMode="auto">
          <a:xfrm>
            <a:off x="9599613" y="-63500"/>
            <a:ext cx="693737" cy="3887788"/>
          </a:xfrm>
          <a:custGeom>
            <a:gdLst>
              <a:gd name="T0" fmla="*/ 558374 w 328"/>
              <a:gd name="T1" fmla="*/ 139757 h 2448"/>
              <a:gd name="T2" fmla="*/ 456851 w 328"/>
              <a:gd name="T3" fmla="*/ 902068 h 2448"/>
              <a:gd name="T4" fmla="*/ 558374 w 328"/>
              <a:gd name="T5" fmla="*/ 1283224 h 2448"/>
              <a:gd name="T6" fmla="*/ 456851 w 328"/>
              <a:gd name="T7" fmla="*/ 2197998 h 2448"/>
              <a:gd name="T8" fmla="*/ 253806 w 328"/>
              <a:gd name="T9" fmla="*/ 2655384 h 2448"/>
              <a:gd name="T10" fmla="*/ 152284 w 328"/>
              <a:gd name="T11" fmla="*/ 2807847 h 2448"/>
              <a:gd name="T12" fmla="*/ 50761 w 328"/>
              <a:gd name="T13" fmla="*/ 3493927 h 2448"/>
              <a:gd name="T14" fmla="*/ 50761 w 328"/>
              <a:gd name="T15" fmla="*/ 3798852 h 2448"/>
              <a:gd name="T16" fmla="*/ 355329 w 328"/>
              <a:gd name="T17" fmla="*/ 3875083 h 2448"/>
              <a:gd name="T18" fmla="*/ 558374 w 328"/>
              <a:gd name="T19" fmla="*/ 3875083 h 2448"/>
              <a:gd name="T20" fmla="*/ 253806 w 328"/>
              <a:gd name="T21" fmla="*/ 3798852 h 2448"/>
              <a:gd name="T22" fmla="*/ 355329 w 328"/>
              <a:gd name="T23" fmla="*/ 3570158 h 2448"/>
              <a:gd name="T24" fmla="*/ 355329 w 328"/>
              <a:gd name="T25" fmla="*/ 3265234 h 2448"/>
              <a:gd name="T26" fmla="*/ 355329 w 328"/>
              <a:gd name="T27" fmla="*/ 2884078 h 2448"/>
              <a:gd name="T28" fmla="*/ 456851 w 328"/>
              <a:gd name="T29" fmla="*/ 2655384 h 2448"/>
              <a:gd name="T30" fmla="*/ 558374 w 328"/>
              <a:gd name="T31" fmla="*/ 2350460 h 2448"/>
              <a:gd name="T32" fmla="*/ 659896 w 328"/>
              <a:gd name="T33" fmla="*/ 1893073 h 2448"/>
              <a:gd name="T34" fmla="*/ 659896 w 328"/>
              <a:gd name="T35" fmla="*/ 1664380 h 2448"/>
              <a:gd name="T36" fmla="*/ 659896 w 328"/>
              <a:gd name="T37" fmla="*/ 1435686 h 2448"/>
              <a:gd name="T38" fmla="*/ 659896 w 328"/>
              <a:gd name="T39" fmla="*/ 1130762 h 2448"/>
              <a:gd name="T40" fmla="*/ 456851 w 328"/>
              <a:gd name="T41" fmla="*/ 978300 h 2448"/>
              <a:gd name="T42" fmla="*/ 355329 w 328"/>
              <a:gd name="T43" fmla="*/ 520913 h 2448"/>
              <a:gd name="T44" fmla="*/ 355329 w 328"/>
              <a:gd name="T45" fmla="*/ 63526 h 2448"/>
              <a:gd name="T46" fmla="*/ 558374 w 328"/>
              <a:gd name="T47" fmla="*/ 139757 h 24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28"/>
              <a:gd name="T73" fmla="*/ 0 h 2448"/>
              <a:gd name="T74" fmla="*/ 328 w 328"/>
              <a:gd name="T75" fmla="*/ 2448 h 2448"/>
            </a:gdLst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28" h="2448">
                <a:moveTo>
                  <a:pt x="264" y="88"/>
                </a:moveTo>
                <a:cubicBezTo>
                  <a:pt x="272" y="176"/>
                  <a:pt x="216" y="448"/>
                  <a:pt x="216" y="568"/>
                </a:cubicBezTo>
                <a:cubicBezTo>
                  <a:pt x="216" y="688"/>
                  <a:pt x="264" y="672"/>
                  <a:pt x="264" y="808"/>
                </a:cubicBezTo>
                <a:cubicBezTo>
                  <a:pt x="264" y="944"/>
                  <a:pt x="240" y="1240"/>
                  <a:pt x="216" y="1384"/>
                </a:cubicBezTo>
                <a:cubicBezTo>
                  <a:pt x="192" y="1528"/>
                  <a:pt x="144" y="1608"/>
                  <a:pt x="120" y="1672"/>
                </a:cubicBezTo>
                <a:cubicBezTo>
                  <a:pt x="96" y="1736"/>
                  <a:pt x="88" y="1680"/>
                  <a:pt x="72" y="1768"/>
                </a:cubicBezTo>
                <a:cubicBezTo>
                  <a:pt x="56" y="1856"/>
                  <a:pt x="32" y="2096"/>
                  <a:pt x="24" y="2200"/>
                </a:cubicBezTo>
                <a:cubicBezTo>
                  <a:pt x="16" y="2304"/>
                  <a:pt x="0" y="2352"/>
                  <a:pt x="24" y="2392"/>
                </a:cubicBezTo>
                <a:cubicBezTo>
                  <a:pt x="48" y="2432"/>
                  <a:pt x="128" y="2432"/>
                  <a:pt x="168" y="2440"/>
                </a:cubicBezTo>
                <a:cubicBezTo>
                  <a:pt x="208" y="2448"/>
                  <a:pt x="272" y="2448"/>
                  <a:pt x="264" y="2440"/>
                </a:cubicBezTo>
                <a:cubicBezTo>
                  <a:pt x="256" y="2432"/>
                  <a:pt x="136" y="2424"/>
                  <a:pt x="120" y="2392"/>
                </a:cubicBezTo>
                <a:cubicBezTo>
                  <a:pt x="104" y="2360"/>
                  <a:pt x="160" y="2304"/>
                  <a:pt x="168" y="2248"/>
                </a:cubicBezTo>
                <a:cubicBezTo>
                  <a:pt x="176" y="2192"/>
                  <a:pt x="168" y="2128"/>
                  <a:pt x="168" y="2056"/>
                </a:cubicBezTo>
                <a:cubicBezTo>
                  <a:pt x="168" y="1984"/>
                  <a:pt x="160" y="1880"/>
                  <a:pt x="168" y="1816"/>
                </a:cubicBezTo>
                <a:cubicBezTo>
                  <a:pt x="176" y="1752"/>
                  <a:pt x="200" y="1728"/>
                  <a:pt x="216" y="1672"/>
                </a:cubicBezTo>
                <a:cubicBezTo>
                  <a:pt x="232" y="1616"/>
                  <a:pt x="248" y="1560"/>
                  <a:pt x="264" y="1480"/>
                </a:cubicBezTo>
                <a:cubicBezTo>
                  <a:pt x="280" y="1400"/>
                  <a:pt x="304" y="1264"/>
                  <a:pt x="312" y="1192"/>
                </a:cubicBezTo>
                <a:cubicBezTo>
                  <a:pt x="320" y="1120"/>
                  <a:pt x="312" y="1096"/>
                  <a:pt x="312" y="1048"/>
                </a:cubicBezTo>
                <a:cubicBezTo>
                  <a:pt x="312" y="1000"/>
                  <a:pt x="312" y="960"/>
                  <a:pt x="312" y="904"/>
                </a:cubicBezTo>
                <a:cubicBezTo>
                  <a:pt x="312" y="848"/>
                  <a:pt x="328" y="760"/>
                  <a:pt x="312" y="712"/>
                </a:cubicBezTo>
                <a:cubicBezTo>
                  <a:pt x="296" y="664"/>
                  <a:pt x="240" y="680"/>
                  <a:pt x="216" y="616"/>
                </a:cubicBezTo>
                <a:cubicBezTo>
                  <a:pt x="192" y="552"/>
                  <a:pt x="176" y="424"/>
                  <a:pt x="168" y="328"/>
                </a:cubicBezTo>
                <a:cubicBezTo>
                  <a:pt x="160" y="232"/>
                  <a:pt x="152" y="80"/>
                  <a:pt x="168" y="40"/>
                </a:cubicBezTo>
                <a:cubicBezTo>
                  <a:pt x="184" y="0"/>
                  <a:pt x="256" y="0"/>
                  <a:pt x="264" y="88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29" name="AutoShape 22"/>
          <p:cNvSpPr>
            <a:spLocks noChangeArrowheads="1"/>
          </p:cNvSpPr>
          <p:nvPr/>
        </p:nvSpPr>
        <p:spPr bwMode="auto">
          <a:xfrm>
            <a:off x="8532813" y="2743200"/>
            <a:ext cx="1625600" cy="609600"/>
          </a:xfrm>
          <a:prstGeom prst="wedgeRoundRectCallout">
            <a:avLst>
              <a:gd name="adj1" fmla="val -86718"/>
              <a:gd name="adj2" fmla="val 175523"/>
              <a:gd name="adj3" fmla="val 16667"/>
            </a:avLst>
          </a:prstGeom>
          <a:solidFill>
            <a:srgbClr val="FFFFEB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pPr algn="ctr"/>
            <a:r>
              <a:rPr kumimoji="1" lang="zh-CN" altLang="en-US" sz="3800" b="1">
                <a:latin typeface="Times New Roman" panose="02020603050405020304" pitchFamily="18" charset="0"/>
              </a:rPr>
              <a:t>骊山</a:t>
            </a:r>
          </a:p>
        </p:txBody>
      </p:sp>
      <p:sp>
        <p:nvSpPr>
          <p:cNvPr id="43030" name="Freeform 23"/>
          <p:cNvSpPr/>
          <p:nvPr/>
        </p:nvSpPr>
        <p:spPr bwMode="auto">
          <a:xfrm>
            <a:off x="9617075" y="3276600"/>
            <a:ext cx="2692400" cy="560388"/>
          </a:xfrm>
          <a:custGeom>
            <a:gdLst>
              <a:gd name="T0" fmla="*/ 2573867 w 1272"/>
              <a:gd name="T1" fmla="*/ 152833 h 352"/>
              <a:gd name="T2" fmla="*/ 1761067 w 1272"/>
              <a:gd name="T3" fmla="*/ 458499 h 352"/>
              <a:gd name="T4" fmla="*/ 1049867 w 1272"/>
              <a:gd name="T5" fmla="*/ 534916 h 352"/>
              <a:gd name="T6" fmla="*/ 135467 w 1272"/>
              <a:gd name="T7" fmla="*/ 534916 h 352"/>
              <a:gd name="T8" fmla="*/ 237067 w 1272"/>
              <a:gd name="T9" fmla="*/ 382083 h 352"/>
              <a:gd name="T10" fmla="*/ 440267 w 1272"/>
              <a:gd name="T11" fmla="*/ 382083 h 352"/>
              <a:gd name="T12" fmla="*/ 745067 w 1272"/>
              <a:gd name="T13" fmla="*/ 382083 h 352"/>
              <a:gd name="T14" fmla="*/ 1049867 w 1272"/>
              <a:gd name="T15" fmla="*/ 382083 h 352"/>
              <a:gd name="T16" fmla="*/ 1354667 w 1272"/>
              <a:gd name="T17" fmla="*/ 305666 h 352"/>
              <a:gd name="T18" fmla="*/ 1557867 w 1272"/>
              <a:gd name="T19" fmla="*/ 305666 h 352"/>
              <a:gd name="T20" fmla="*/ 1964266 w 1272"/>
              <a:gd name="T21" fmla="*/ 229250 h 352"/>
              <a:gd name="T22" fmla="*/ 2269067 w 1272"/>
              <a:gd name="T23" fmla="*/ 152833 h 352"/>
              <a:gd name="T24" fmla="*/ 2472267 w 1272"/>
              <a:gd name="T25" fmla="*/ 0 h 352"/>
              <a:gd name="T26" fmla="*/ 2573867 w 1272"/>
              <a:gd name="T27" fmla="*/ 152833 h 3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72"/>
              <a:gd name="T43" fmla="*/ 0 h 352"/>
              <a:gd name="T44" fmla="*/ 1272 w 1272"/>
              <a:gd name="T45" fmla="*/ 352 h 352"/>
            </a:gdLst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72" h="352">
                <a:moveTo>
                  <a:pt x="1216" y="96"/>
                </a:moveTo>
                <a:cubicBezTo>
                  <a:pt x="1160" y="144"/>
                  <a:pt x="952" y="248"/>
                  <a:pt x="832" y="288"/>
                </a:cubicBezTo>
                <a:cubicBezTo>
                  <a:pt x="712" y="328"/>
                  <a:pt x="624" y="328"/>
                  <a:pt x="496" y="336"/>
                </a:cubicBezTo>
                <a:cubicBezTo>
                  <a:pt x="368" y="344"/>
                  <a:pt x="128" y="352"/>
                  <a:pt x="64" y="336"/>
                </a:cubicBezTo>
                <a:cubicBezTo>
                  <a:pt x="0" y="320"/>
                  <a:pt x="88" y="256"/>
                  <a:pt x="112" y="240"/>
                </a:cubicBezTo>
                <a:cubicBezTo>
                  <a:pt x="136" y="224"/>
                  <a:pt x="168" y="240"/>
                  <a:pt x="208" y="240"/>
                </a:cubicBezTo>
                <a:cubicBezTo>
                  <a:pt x="248" y="240"/>
                  <a:pt x="304" y="240"/>
                  <a:pt x="352" y="240"/>
                </a:cubicBezTo>
                <a:cubicBezTo>
                  <a:pt x="400" y="240"/>
                  <a:pt x="448" y="248"/>
                  <a:pt x="496" y="240"/>
                </a:cubicBezTo>
                <a:cubicBezTo>
                  <a:pt x="544" y="232"/>
                  <a:pt x="600" y="200"/>
                  <a:pt x="640" y="192"/>
                </a:cubicBezTo>
                <a:cubicBezTo>
                  <a:pt x="680" y="184"/>
                  <a:pt x="688" y="200"/>
                  <a:pt x="736" y="192"/>
                </a:cubicBezTo>
                <a:cubicBezTo>
                  <a:pt x="784" y="184"/>
                  <a:pt x="872" y="160"/>
                  <a:pt x="928" y="144"/>
                </a:cubicBezTo>
                <a:cubicBezTo>
                  <a:pt x="984" y="128"/>
                  <a:pt x="1032" y="120"/>
                  <a:pt x="1072" y="96"/>
                </a:cubicBezTo>
                <a:cubicBezTo>
                  <a:pt x="1112" y="72"/>
                  <a:pt x="1152" y="0"/>
                  <a:pt x="1168" y="0"/>
                </a:cubicBezTo>
                <a:cubicBezTo>
                  <a:pt x="1184" y="0"/>
                  <a:pt x="1272" y="48"/>
                  <a:pt x="1216" y="96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31" name="Text Box 24"/>
          <p:cNvSpPr txBox="1">
            <a:spLocks noChangeArrowheads="1"/>
          </p:cNvSpPr>
          <p:nvPr/>
        </p:nvSpPr>
        <p:spPr bwMode="auto">
          <a:xfrm>
            <a:off x="10347325" y="1295400"/>
            <a:ext cx="727075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300" b="1">
                <a:solidFill>
                  <a:schemeClr val="accent2"/>
                </a:solidFill>
                <a:latin typeface="Times New Roman" panose="02020603050405020304" pitchFamily="18" charset="0"/>
              </a:rPr>
              <a:t>黄河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/>
      <p:bldP spid="174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 noRot="1"/>
          </p:cNvSpPr>
          <p:nvPr>
            <p:ph type="body" idx="4294967295"/>
          </p:nvPr>
        </p:nvSpPr>
        <p:spPr>
          <a:xfrm>
            <a:off x="0" y="333375"/>
            <a:ext cx="4222750" cy="6526213"/>
          </a:xfrm>
        </p:spPr>
        <p:txBody>
          <a:bodyPr lIns="0" rIns="0"/>
          <a:lstStyle/>
          <a:p>
            <a:pPr marL="408305" indent="-408305" defTabSz="1087755" eaLnBrk="1" hangingPunct="1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x-none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二川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溶溶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，流入宫墙。五步一楼，十步一阁。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廊腰缦回</a:t>
            </a:r>
            <a:r>
              <a:rPr lang="zh-CN" altLang="en-US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檐牙高啄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。各抱地势，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钩心斗角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。盘盘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焉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，囷囷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焉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蜂房水涡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，矗不知乎几千万</a:t>
            </a:r>
            <a:r>
              <a:rPr lang="zh-CN" altLang="en-US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落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  <p:sp>
        <p:nvSpPr>
          <p:cNvPr id="24579" name="Rectangle 3"/>
          <p:cNvSpPr>
            <a:spLocks noRot="1"/>
          </p:cNvSpPr>
          <p:nvPr/>
        </p:nvSpPr>
        <p:spPr>
          <a:xfrm>
            <a:off x="4078288" y="188913"/>
            <a:ext cx="8112125" cy="68595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8850" tIns="54425" rIns="108850" bIns="54425"/>
          <a:lstStyle/>
          <a:p>
            <a:pPr marL="408305" indent="-408305" defTabSz="91313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altLang="x-none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渭水和樊川两道河</a:t>
            </a:r>
            <a:r>
              <a:rPr lang="zh-CN" altLang="en-US" sz="38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缓缓流淌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，流进了宫墙。五步一座高楼，十步一座亭阁。</a:t>
            </a:r>
            <a:r>
              <a:rPr lang="zh-CN" altLang="en-US" sz="38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腰带似的长廊像绸带迂回曲折</a:t>
            </a:r>
            <a:r>
              <a:rPr lang="zh-CN" altLang="en-US" sz="3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8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屋檐高高翘起像鸟嘴向空中飞啄</a:t>
            </a:r>
            <a:r>
              <a:rPr lang="zh-CN" altLang="en-US" sz="3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这些楼台亭阁，各自随着地势不同而建，</a:t>
            </a:r>
            <a:r>
              <a:rPr lang="zh-CN" altLang="en-US" sz="3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宫殿群参差分布，彼此圆环掩抱，飞檐交错连接</a:t>
            </a:r>
            <a:r>
              <a:rPr lang="zh-CN" altLang="en-US" sz="3800" b="1" u="sng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盘旋着，曲折着，</a:t>
            </a:r>
            <a:r>
              <a:rPr lang="zh-CN" altLang="en-US" sz="3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像蜂房那样密集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像水涡那样套连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，巍峨矗立，不知道有几千万</a:t>
            </a:r>
            <a:r>
              <a:rPr lang="zh-CN" altLang="en-US" sz="3800" b="1" u="sng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座</a:t>
            </a:r>
            <a:r>
              <a:rPr lang="zh-CN" altLang="en-US" sz="3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  <p:sp>
        <p:nvSpPr>
          <p:cNvPr id="44035" name="Line 4"/>
          <p:cNvSpPr>
            <a:spLocks noChangeShapeType="1"/>
          </p:cNvSpPr>
          <p:nvPr/>
        </p:nvSpPr>
        <p:spPr bwMode="auto">
          <a:xfrm flipH="1">
            <a:off x="4368800" y="188913"/>
            <a:ext cx="0" cy="64817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占位符 29697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14313"/>
            <a:ext cx="4165600" cy="6456362"/>
          </a:xfrm>
        </p:spPr>
        <p:txBody>
          <a:bodyPr lIns="0" rIns="0"/>
          <a:lstStyle/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长桥卧波，未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云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龙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？复道行空，不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霁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虹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？高低冥迷，不知西东。歌台暖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响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，春光融融；舞殿冷袖，风雨凄凄。一日之内，一宫之间，而</a:t>
            </a:r>
            <a:r>
              <a:rPr lang="zh-CN" altLang="en-US" sz="3600" b="1" u="sng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气候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不齐。 </a:t>
            </a:r>
          </a:p>
        </p:txBody>
      </p:sp>
      <p:sp>
        <p:nvSpPr>
          <p:cNvPr id="29699" name="矩形 29698"/>
          <p:cNvSpPr>
            <a:spLocks noRot="1" noChangeArrowheads="1"/>
          </p:cNvSpPr>
          <p:nvPr/>
        </p:nvSpPr>
        <p:spPr bwMode="auto">
          <a:xfrm>
            <a:off x="3879850" y="0"/>
            <a:ext cx="8310563" cy="8840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那长桥卧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水面上就像蛟龙，可是没有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风云涌起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，怎么会</a:t>
            </a:r>
            <a:r>
              <a:rPr lang="zh-CN" altLang="en-US" sz="3800" b="1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蛟龙飞腾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？那楼阁之间的通道架在半空就像彩虹，可是并非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雨过天晴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，怎么会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产生霓虹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？楼阁高高低低，幽冥迷离，使人辨不清南北西东。高台上传来温柔的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歌声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，使人感到如同春光一般温暖；大殿里寒气逼人的舞袖飘拂，仿佛风雨交加那样凄冷。就在同一天之内，同一座宫里，而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阴晴冷暖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却截然不同。 </a:t>
            </a:r>
          </a:p>
        </p:txBody>
      </p:sp>
      <p:sp>
        <p:nvSpPr>
          <p:cNvPr id="45059" name="直接连接符 29699"/>
          <p:cNvSpPr>
            <a:spLocks noChangeShapeType="1"/>
          </p:cNvSpPr>
          <p:nvPr/>
        </p:nvSpPr>
        <p:spPr bwMode="auto">
          <a:xfrm>
            <a:off x="4165600" y="0"/>
            <a:ext cx="3175" cy="663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标题 209921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2" name="文本占位符 20992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3" name="图片 209923" descr="10096099_92556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4463" y="68263"/>
            <a:ext cx="11950700" cy="667543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标题 14131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6" name="文本占位符 141314" descr="未标题-1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</p:spPr>
      </p:pic>
      <p:sp>
        <p:nvSpPr>
          <p:cNvPr id="141316" name="椭圆 141315"/>
          <p:cNvSpPr>
            <a:spLocks noChangeArrowheads="1"/>
          </p:cNvSpPr>
          <p:nvPr/>
        </p:nvSpPr>
        <p:spPr bwMode="auto">
          <a:xfrm>
            <a:off x="1103313" y="2060575"/>
            <a:ext cx="5281612" cy="282098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标题 14233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</a:p>
        </p:txBody>
      </p:sp>
      <p:sp>
        <p:nvSpPr>
          <p:cNvPr id="48130" name="文本占位符 142338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1" name="图片 142339" descr="未标题-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249363" y="-819150"/>
            <a:ext cx="13488988" cy="8110538"/>
          </a:xfrm>
          <a:prstGeom prst="rect">
            <a:avLst/>
          </a:prstGeom>
          <a:noFill/>
          <a:ln w="9525" cap="rnd">
            <a:solidFill>
              <a:srgbClr val="FF0000"/>
            </a:solidFill>
            <a:prstDash val="sysDot"/>
            <a:miter lim="800000"/>
          </a:ln>
        </p:spPr>
      </p:pic>
      <p:sp>
        <p:nvSpPr>
          <p:cNvPr id="142341" name="椭圆 142340"/>
          <p:cNvSpPr>
            <a:spLocks noChangeArrowheads="1"/>
          </p:cNvSpPr>
          <p:nvPr/>
        </p:nvSpPr>
        <p:spPr bwMode="auto">
          <a:xfrm>
            <a:off x="6670675" y="549275"/>
            <a:ext cx="3686175" cy="19907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矩形 28673"/>
          <p:cNvSpPr>
            <a:spLocks noChangeArrowheads="1"/>
          </p:cNvSpPr>
          <p:nvPr/>
        </p:nvSpPr>
        <p:spPr bwMode="auto">
          <a:xfrm>
            <a:off x="2159000" y="1341438"/>
            <a:ext cx="3149600" cy="849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总写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外</a:t>
            </a: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貌</a:t>
            </a:r>
          </a:p>
        </p:txBody>
      </p:sp>
      <p:sp>
        <p:nvSpPr>
          <p:cNvPr id="28675" name="矩形 28674"/>
          <p:cNvSpPr>
            <a:spLocks noChangeArrowheads="1"/>
          </p:cNvSpPr>
          <p:nvPr/>
        </p:nvSpPr>
        <p:spPr bwMode="auto">
          <a:xfrm>
            <a:off x="1930400" y="4192588"/>
            <a:ext cx="3048000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细写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内</a:t>
            </a: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部</a:t>
            </a:r>
          </a:p>
        </p:txBody>
      </p:sp>
      <p:sp>
        <p:nvSpPr>
          <p:cNvPr id="28676" name="矩形 28675"/>
          <p:cNvSpPr>
            <a:spLocks noChangeArrowheads="1"/>
          </p:cNvSpPr>
          <p:nvPr/>
        </p:nvSpPr>
        <p:spPr bwMode="auto">
          <a:xfrm>
            <a:off x="5384800" y="3430588"/>
            <a:ext cx="3656013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先写楼阁</a:t>
            </a:r>
          </a:p>
        </p:txBody>
      </p:sp>
      <p:sp>
        <p:nvSpPr>
          <p:cNvPr id="28677" name="矩形 28676"/>
          <p:cNvSpPr>
            <a:spLocks noChangeArrowheads="1"/>
          </p:cNvSpPr>
          <p:nvPr/>
        </p:nvSpPr>
        <p:spPr bwMode="auto">
          <a:xfrm>
            <a:off x="5384800" y="4344988"/>
            <a:ext cx="4367213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次写长桥复道</a:t>
            </a:r>
          </a:p>
        </p:txBody>
      </p:sp>
      <p:sp>
        <p:nvSpPr>
          <p:cNvPr id="28678" name="矩形 28677"/>
          <p:cNvSpPr>
            <a:spLocks noChangeArrowheads="1"/>
          </p:cNvSpPr>
          <p:nvPr/>
        </p:nvSpPr>
        <p:spPr bwMode="auto">
          <a:xfrm>
            <a:off x="5384800" y="5259388"/>
            <a:ext cx="5789613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后写宫中歌舞盛况</a:t>
            </a:r>
          </a:p>
        </p:txBody>
      </p:sp>
      <p:sp>
        <p:nvSpPr>
          <p:cNvPr id="50182" name="文本框 28678"/>
          <p:cNvSpPr txBox="1">
            <a:spLocks noChangeArrowheads="1"/>
          </p:cNvSpPr>
          <p:nvPr/>
        </p:nvSpPr>
        <p:spPr bwMode="auto">
          <a:xfrm>
            <a:off x="423863" y="1071563"/>
            <a:ext cx="1019175" cy="296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latin typeface="Tahoma" panose="020b0604030504040204" pitchFamily="34" charset="0"/>
              </a:rPr>
              <a:t> </a:t>
            </a:r>
            <a:r>
              <a:rPr lang="zh-CN" altLang="en-US" sz="5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第一段</a:t>
            </a:r>
          </a:p>
        </p:txBody>
      </p:sp>
      <p:sp>
        <p:nvSpPr>
          <p:cNvPr id="28680" name="矩形 28679"/>
          <p:cNvSpPr>
            <a:spLocks noChangeArrowheads="1"/>
          </p:cNvSpPr>
          <p:nvPr/>
        </p:nvSpPr>
        <p:spPr bwMode="auto">
          <a:xfrm>
            <a:off x="4846638" y="1341438"/>
            <a:ext cx="6402387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（巨大耗资、宏伟规模、楼阁之高）</a:t>
            </a:r>
          </a:p>
        </p:txBody>
      </p:sp>
      <p:sp>
        <p:nvSpPr>
          <p:cNvPr id="28681" name="左大括号 28680"/>
          <p:cNvSpPr/>
          <p:nvPr/>
        </p:nvSpPr>
        <p:spPr bwMode="auto">
          <a:xfrm>
            <a:off x="1422400" y="1219200"/>
            <a:ext cx="508000" cy="3354388"/>
          </a:xfrm>
          <a:prstGeom prst="leftBrace">
            <a:avLst>
              <a:gd name="adj1" fmla="val 73185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08850" tIns="54425" rIns="108850" bIns="54425" anchor="ctr"/>
          <a:lstStyle/>
          <a:p>
            <a:pPr algn="ctr"/>
            <a:endParaRPr lang="zh-CN" altLang="en-US" sz="2900" b="1">
              <a:latin typeface="Tahoma" panose="020b0604030504040204" pitchFamily="34" charset="0"/>
            </a:endParaRPr>
          </a:p>
        </p:txBody>
      </p:sp>
      <p:sp>
        <p:nvSpPr>
          <p:cNvPr id="28682" name="左大括号 28681"/>
          <p:cNvSpPr/>
          <p:nvPr/>
        </p:nvSpPr>
        <p:spPr bwMode="auto">
          <a:xfrm>
            <a:off x="4978400" y="3735388"/>
            <a:ext cx="304800" cy="1752600"/>
          </a:xfrm>
          <a:prstGeom prst="leftBrace">
            <a:avLst>
              <a:gd name="adj1" fmla="val 63729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08850" tIns="54425" rIns="108850" bIns="54425" anchor="ctr"/>
          <a:lstStyle/>
          <a:p>
            <a:pPr algn="ctr"/>
            <a:endParaRPr lang="zh-CN" altLang="en-US" sz="290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8683" name="文本框 28682"/>
          <p:cNvSpPr txBox="1">
            <a:spLocks noChangeArrowheads="1"/>
          </p:cNvSpPr>
          <p:nvPr/>
        </p:nvSpPr>
        <p:spPr bwMode="auto">
          <a:xfrm>
            <a:off x="10971213" y="3200400"/>
            <a:ext cx="914400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建筑</a:t>
            </a:r>
          </a:p>
        </p:txBody>
      </p:sp>
      <p:sp>
        <p:nvSpPr>
          <p:cNvPr id="28684" name="文本框 28683"/>
          <p:cNvSpPr txBox="1">
            <a:spLocks noChangeArrowheads="1"/>
          </p:cNvSpPr>
          <p:nvPr/>
        </p:nvSpPr>
        <p:spPr bwMode="auto">
          <a:xfrm>
            <a:off x="10971213" y="5259388"/>
            <a:ext cx="914400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人物</a:t>
            </a:r>
          </a:p>
        </p:txBody>
      </p:sp>
      <p:sp>
        <p:nvSpPr>
          <p:cNvPr id="28685" name="右中括号 28684"/>
          <p:cNvSpPr/>
          <p:nvPr/>
        </p:nvSpPr>
        <p:spPr bwMode="auto">
          <a:xfrm>
            <a:off x="9853613" y="3659188"/>
            <a:ext cx="304800" cy="1600200"/>
          </a:xfrm>
          <a:prstGeom prst="rightBracket">
            <a:avLst>
              <a:gd name="adj" fmla="val 58236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8686" name="直接连接符 28685"/>
          <p:cNvSpPr>
            <a:spLocks noChangeShapeType="1"/>
          </p:cNvSpPr>
          <p:nvPr/>
        </p:nvSpPr>
        <p:spPr bwMode="auto">
          <a:xfrm flipH="1">
            <a:off x="11377613" y="4573588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8687" name="文本框 28686"/>
          <p:cNvSpPr txBox="1">
            <a:spLocks noChangeArrowheads="1"/>
          </p:cNvSpPr>
          <p:nvPr/>
        </p:nvSpPr>
        <p:spPr bwMode="auto">
          <a:xfrm>
            <a:off x="239713" y="5375275"/>
            <a:ext cx="4224337" cy="10937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4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 宏伟壮丽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  <p:bldP spid="28680" grpId="0"/>
      <p:bldP spid="28681" grpId="0"/>
      <p:bldP spid="28682" grpId="0"/>
      <p:bldP spid="28683" grpId="0"/>
      <p:bldP spid="28684" grpId="0"/>
      <p:bldP spid="28686" grpId="0"/>
      <p:bldP spid="286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71563"/>
            <a:ext cx="12025313" cy="5029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扫除阅读障碍，准确流畅朗读全文。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了解文学文化常识，积累掌握本文重要的常见文言实虚词的意义和用法。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准确翻译文中的重要句子，分析理解文章内容和写作技巧。</a:t>
            </a:r>
            <a:endParaRPr lang="en-US" altLang="zh-CN" sz="52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（第</a:t>
            </a: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1-2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</a:p>
        </p:txBody>
      </p:sp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0" y="0"/>
            <a:ext cx="12025313" cy="1016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第一课时 </a:t>
            </a:r>
            <a:r>
              <a:rPr lang="en-US" altLang="zh-CN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 </a:t>
            </a:r>
            <a:endParaRPr lang="zh-CN" altLang="en-US" sz="60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44" name="Picture 4" descr="Y7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0413" cy="667063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10653914" y="365210"/>
            <a:ext cx="1536500" cy="7758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kumimoji="1" lang="zh-CN" altLang="en-US" sz="7100" b="1">
                <a:solidFill>
                  <a:srgbClr val="FF0066"/>
                </a:solidFill>
                <a:latin typeface="Times New Roman" panose="02020603050405020304" pitchFamily="18" charset="0"/>
              </a:rPr>
              <a:t>多少楼台烟雨中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文本占位符 173058"/>
          <p:cNvSpPr>
            <a:spLocks noGrp="1" noRot="1" noChangeArrowheads="1"/>
          </p:cNvSpPr>
          <p:nvPr>
            <p:ph idx="1"/>
          </p:nvPr>
        </p:nvSpPr>
        <p:spPr>
          <a:xfrm>
            <a:off x="6334125" y="620713"/>
            <a:ext cx="5905500" cy="93503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000000"/>
                </a:solidFill>
                <a:ea typeface="黑体" panose="02010609060101010101" pitchFamily="2" charset="-122"/>
              </a:rPr>
              <a:t>这段运用了什么手法？</a:t>
            </a:r>
          </a:p>
        </p:txBody>
      </p:sp>
      <p:sp>
        <p:nvSpPr>
          <p:cNvPr id="173060" name="文本框 173059"/>
          <p:cNvSpPr txBox="1">
            <a:spLocks noChangeArrowheads="1"/>
          </p:cNvSpPr>
          <p:nvPr/>
        </p:nvSpPr>
        <p:spPr bwMode="auto">
          <a:xfrm>
            <a:off x="2014538" y="4078288"/>
            <a:ext cx="10175875" cy="1176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虚实结合</a:t>
            </a: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：实写楼阁、廊檐，描写细致入微；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                  虚写长桥、复道，想象神奇瑰丽。</a:t>
            </a:r>
          </a:p>
        </p:txBody>
      </p:sp>
      <p:sp>
        <p:nvSpPr>
          <p:cNvPr id="173062" name="文本框 173061"/>
          <p:cNvSpPr txBox="1">
            <a:spLocks noChangeArrowheads="1"/>
          </p:cNvSpPr>
          <p:nvPr/>
        </p:nvSpPr>
        <p:spPr bwMode="auto">
          <a:xfrm>
            <a:off x="6575425" y="2781300"/>
            <a:ext cx="6719888" cy="1047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900" b="1">
                <a:solidFill>
                  <a:srgbClr val="FF0000"/>
                </a:solidFill>
                <a:ea typeface="黑体" panose="02010609060101010101" pitchFamily="2" charset="-122"/>
              </a:rPr>
              <a:t>夸张</a:t>
            </a: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：一日之内，一宫之间， 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           而气候不齐。</a:t>
            </a:r>
          </a:p>
        </p:txBody>
      </p:sp>
      <p:sp>
        <p:nvSpPr>
          <p:cNvPr id="49156" name="矩形 173062"/>
          <p:cNvSpPr>
            <a:spLocks noChangeArrowheads="1"/>
          </p:cNvSpPr>
          <p:nvPr/>
        </p:nvSpPr>
        <p:spPr bwMode="auto">
          <a:xfrm>
            <a:off x="334963" y="-100013"/>
            <a:ext cx="4608512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4300" b="1">
                <a:solidFill>
                  <a:srgbClr val="FF0000"/>
                </a:solidFill>
                <a:ea typeface="黑体" panose="02010609060101010101" pitchFamily="2" charset="-122"/>
              </a:rPr>
              <a:t>思考：</a:t>
            </a:r>
          </a:p>
        </p:txBody>
      </p:sp>
      <p:sp>
        <p:nvSpPr>
          <p:cNvPr id="173064" name="文本框 173063"/>
          <p:cNvSpPr txBox="1">
            <a:spLocks noChangeArrowheads="1"/>
          </p:cNvSpPr>
          <p:nvPr/>
        </p:nvSpPr>
        <p:spPr bwMode="auto">
          <a:xfrm>
            <a:off x="6575425" y="1484313"/>
            <a:ext cx="6911975" cy="1047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900" b="1">
                <a:solidFill>
                  <a:srgbClr val="FF0000"/>
                </a:solidFill>
                <a:ea typeface="黑体" panose="02010609060101010101" pitchFamily="2" charset="-122"/>
              </a:rPr>
              <a:t>比喻</a:t>
            </a: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：复道行空，不霁何虹。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           长桥卧波，未云何龙。</a:t>
            </a:r>
          </a:p>
        </p:txBody>
      </p:sp>
      <p:sp>
        <p:nvSpPr>
          <p:cNvPr id="173065" name="矩形 173064"/>
          <p:cNvSpPr>
            <a:spLocks noChangeArrowheads="1"/>
          </p:cNvSpPr>
          <p:nvPr/>
        </p:nvSpPr>
        <p:spPr bwMode="auto">
          <a:xfrm>
            <a:off x="2351088" y="5443538"/>
            <a:ext cx="9120187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ea typeface="华文新魏" panose="02010800040101010101" charset="-122"/>
                <a:cs typeface="华文新魏" panose="02010800040101010101" charset="-122"/>
              </a:rPr>
              <a:t>第一段铺叙阿房宫的雄伟壮观。</a:t>
            </a:r>
          </a:p>
        </p:txBody>
      </p:sp>
      <p:pic>
        <p:nvPicPr>
          <p:cNvPr id="49159" name="图片 173066" descr="图片1"/>
          <p:cNvPicPr>
            <a:picLocks noChangeAspect="1" noChangeArrowheads="1"/>
          </p:cNvPicPr>
          <p:nvPr/>
        </p:nvPicPr>
        <p:blipFill>
          <a:blip r:embed="rId2"/>
          <a:srcRect b="23543"/>
          <a:stretch>
            <a:fillRect/>
          </a:stretch>
        </p:blipFill>
        <p:spPr bwMode="auto">
          <a:xfrm>
            <a:off x="0" y="620713"/>
            <a:ext cx="6386513" cy="330993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0" grpId="0"/>
      <p:bldP spid="173062" grpId="0"/>
      <p:bldP spid="173064" grpId="0"/>
      <p:bldP spid="1730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2" name="标题 87041"/>
          <p:cNvSpPr>
            <a:spLocks noGrp="1" noRot="1"/>
          </p:cNvSpPr>
          <p:nvPr>
            <p:ph type="title"/>
          </p:nvPr>
        </p:nvSpPr>
        <p:spPr>
          <a:xfrm>
            <a:off x="623888" y="0"/>
            <a:ext cx="10971212" cy="647700"/>
          </a:xfrm>
        </p:spPr>
        <p:txBody>
          <a:bodyPr/>
          <a:lstStyle/>
          <a:p>
            <a:pPr defTabSz="1087755" eaLnBrk="1" hangingPunct="1">
              <a:defRPr/>
            </a:pPr>
            <a:r>
              <a:rPr lang="zh-CN" altLang="en-US" sz="57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charset="-122"/>
              </a:rPr>
              <a:t>第二段重点词语</a:t>
            </a:r>
          </a:p>
        </p:txBody>
      </p:sp>
      <p:sp>
        <p:nvSpPr>
          <p:cNvPr id="51202" name="文本占位符 87042"/>
          <p:cNvSpPr>
            <a:spLocks noGrp="1" noRot="1" noChangeArrowheads="1"/>
          </p:cNvSpPr>
          <p:nvPr>
            <p:ph idx="1"/>
          </p:nvPr>
        </p:nvSpPr>
        <p:spPr>
          <a:xfrm>
            <a:off x="-49213" y="928688"/>
            <a:ext cx="5087938" cy="59309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辇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来于秦：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朝歌夜弦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300" b="1" smtClean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绿云扰扰：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300" b="1" smtClean="0"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000000"/>
                </a:solidFill>
                <a:ea typeface="黑体" panose="02010609060101010101" pitchFamily="2" charset="-122"/>
              </a:rPr>
              <a:t>腻：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000000"/>
                </a:solidFill>
                <a:ea typeface="黑体" panose="02010609060101010101" pitchFamily="2" charset="-122"/>
              </a:rPr>
              <a:t>雷霆</a:t>
            </a:r>
            <a:r>
              <a:rPr lang="zh-CN" altLang="en-US" sz="3300" b="1" smtClean="0">
                <a:solidFill>
                  <a:srgbClr val="FF0000"/>
                </a:solidFill>
                <a:ea typeface="黑体" panose="02010609060101010101" pitchFamily="2" charset="-122"/>
              </a:rPr>
              <a:t>乍</a:t>
            </a:r>
            <a:r>
              <a:rPr lang="zh-CN" altLang="en-US" sz="3300" b="1" smtClean="0">
                <a:solidFill>
                  <a:srgbClr val="000000"/>
                </a:solidFill>
                <a:ea typeface="黑体" panose="02010609060101010101" pitchFamily="2" charset="-122"/>
              </a:rPr>
              <a:t>惊：</a:t>
            </a:r>
            <a:endParaRPr lang="zh-CN" altLang="en-US" sz="33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杳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不知其所</a:t>
            </a:r>
            <a:r>
              <a:rPr lang="zh-CN" altLang="en-US" sz="33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缦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立远视：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3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7046" name="矩形 87045"/>
          <p:cNvSpPr>
            <a:spLocks noChangeArrowheads="1"/>
          </p:cNvSpPr>
          <p:nvPr/>
        </p:nvSpPr>
        <p:spPr bwMode="auto">
          <a:xfrm>
            <a:off x="3024188" y="785813"/>
            <a:ext cx="6591300" cy="810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坐着车（名作状）。</a:t>
            </a: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朝、夜（名作状）；</a:t>
            </a:r>
          </a:p>
          <a:p>
            <a:pPr>
              <a:spcBef>
                <a:spcPct val="2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歌、弦（名作动），唱歌、弹琴。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绿云，形容女子的头发乌黑浓密。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扰扰，蓬松的样子。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粉腻脂水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突然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见不到踪影；之：到。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同“慢”，久久地。</a:t>
            </a:r>
          </a:p>
          <a:p>
            <a:pPr eaLnBrk="0" hangingPunct="0">
              <a:lnSpc>
                <a:spcPct val="140000"/>
              </a:lnSpc>
            </a:pPr>
            <a:endParaRPr lang="zh-CN" altLang="en-US" sz="33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endParaRPr lang="zh-CN" altLang="en-US" sz="3300" b="1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/>
            <a:endParaRPr lang="zh-CN" altLang="en-US" b="1">
              <a:solidFill>
                <a:srgbClr val="0000FF"/>
              </a:solidFill>
            </a:endParaRPr>
          </a:p>
          <a:p>
            <a:pPr eaLnBrk="0" hangingPunct="0"/>
            <a:endParaRPr lang="zh-CN" altLang="en-US" b="1">
              <a:solidFill>
                <a:srgbClr val="0000FF"/>
              </a:solidFill>
            </a:endParaRPr>
          </a:p>
        </p:txBody>
      </p:sp>
      <p:pic>
        <p:nvPicPr>
          <p:cNvPr id="51204" name="图片 87050" descr="t01072a8d2b45c99c1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61325" y="3575050"/>
            <a:ext cx="4129088" cy="32845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7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7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7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7160" name="矩形 177159"/>
          <p:cNvSpPr>
            <a:spLocks noChangeArrowheads="1"/>
          </p:cNvSpPr>
          <p:nvPr/>
        </p:nvSpPr>
        <p:spPr bwMode="auto">
          <a:xfrm>
            <a:off x="0" y="4510088"/>
            <a:ext cx="7872413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ea typeface="华文新魏" panose="02010800040101010101" charset="-122"/>
                <a:cs typeface="华文新魏" panose="02010800040101010101" charset="-122"/>
              </a:rPr>
              <a:t>第二段铺叙阿房宫的宫女生活。</a:t>
            </a:r>
            <a:endParaRPr lang="zh-CN" altLang="en-US" sz="4000" b="1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pic>
        <p:nvPicPr>
          <p:cNvPr id="52226" name="图片 177161" descr="QQ图片201311062126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346338">
            <a:off x="9356725" y="0"/>
            <a:ext cx="2833688" cy="2667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7164" name="内容占位符 177163"/>
          <p:cNvSpPr>
            <a:spLocks noGrp="1" noRot="1" noChangeArrowheads="1"/>
          </p:cNvSpPr>
          <p:nvPr>
            <p:ph idx="1"/>
          </p:nvPr>
        </p:nvSpPr>
        <p:spPr>
          <a:xfrm>
            <a:off x="431800" y="692150"/>
            <a:ext cx="11385550" cy="41957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美女起床四步骤：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、照镜子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、梳美发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、化靓妆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、熏香气</a:t>
            </a:r>
          </a:p>
        </p:txBody>
      </p:sp>
      <p:pic>
        <p:nvPicPr>
          <p:cNvPr id="52228" name="图片 177164" descr="20121205104400307"/>
          <p:cNvPicPr>
            <a:picLocks noChangeAspect="1" noChangeArrowheads="1"/>
          </p:cNvPicPr>
          <p:nvPr/>
        </p:nvPicPr>
        <p:blipFill>
          <a:blip r:embed="rId3"/>
          <a:srcRect l="26273" b="9071"/>
          <a:stretch>
            <a:fillRect/>
          </a:stretch>
        </p:blipFill>
        <p:spPr bwMode="auto">
          <a:xfrm>
            <a:off x="8418513" y="2752725"/>
            <a:ext cx="3771900" cy="41068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7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7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7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7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7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7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文本占位符 20481"/>
          <p:cNvSpPr>
            <a:spLocks noGrp="1" noRot="1" noChangeArrowheads="1"/>
          </p:cNvSpPr>
          <p:nvPr>
            <p:ph idx="1"/>
          </p:nvPr>
        </p:nvSpPr>
        <p:spPr>
          <a:xfrm>
            <a:off x="0" y="260350"/>
            <a:ext cx="4308475" cy="6383338"/>
          </a:xfrm>
        </p:spPr>
        <p:txBody>
          <a:bodyPr lIns="0" rIns="0"/>
          <a:lstStyle/>
          <a:p>
            <a:pPr algn="just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妃嫔媵嫱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，王子皇孙，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辞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楼下殿，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辇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秦，朝歌夜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弦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，为秦宫人。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荧荧，开妆镜也；绿云扰扰，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梳晓鬟也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；渭流涨腻，弃脂水也；烟斜雾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，焚椒兰也。 </a:t>
            </a:r>
          </a:p>
        </p:txBody>
      </p:sp>
      <p:sp>
        <p:nvSpPr>
          <p:cNvPr id="20483" name="矩形 20482"/>
          <p:cNvSpPr>
            <a:spLocks noRot="1" noChangeArrowheads="1"/>
          </p:cNvSpPr>
          <p:nvPr/>
        </p:nvSpPr>
        <p:spPr bwMode="auto">
          <a:xfrm>
            <a:off x="4379913" y="0"/>
            <a:ext cx="8002587" cy="7392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六国的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妃嫔宫女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、诸侯王族的女儿孙女，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辞别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了故国的宫殿阁楼，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乘坐辇车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秦国。她们早上唱歌，晚上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弹琴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，成为秦皇的宫人。每天清晨，只见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明亮的星光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晶莹闪烁，原来是她们打开了梳妆的明镜；又见墨绿的云彩纷纷扰扰，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原来是她们一早在梳理发鬓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；渭水涨起一层油腻，那是她们洗脸后泼下的脂粉水；轻烟缭绕，香雾弥漫，那是她们焚烧异香的椒兰。 </a:t>
            </a:r>
          </a:p>
        </p:txBody>
      </p:sp>
      <p:sp>
        <p:nvSpPr>
          <p:cNvPr id="53251" name="直接连接符 20483"/>
          <p:cNvSpPr>
            <a:spLocks noChangeShapeType="1"/>
          </p:cNvSpPr>
          <p:nvPr/>
        </p:nvSpPr>
        <p:spPr bwMode="auto">
          <a:xfrm>
            <a:off x="4665663" y="0"/>
            <a:ext cx="3175" cy="6738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内容占位符 2"/>
          <p:cNvSpPr>
            <a:spLocks noGrp="1"/>
          </p:cNvSpPr>
          <p:nvPr>
            <p:ph idx="1"/>
          </p:nvPr>
        </p:nvSpPr>
        <p:spPr>
          <a:xfrm>
            <a:off x="0" y="785813"/>
            <a:ext cx="12190413" cy="6073775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（一）</a:t>
            </a:r>
            <a:r>
              <a:rPr lang="en-US" altLang="zh-CN" sz="3200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héng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）直栏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槛。（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）烟斜雾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，焚椒兰也。（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）浩浩汤汤，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无际涯。（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岳阳楼记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柯上蔽，在昼犹昏。（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与朱元思书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）白露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江，水光接天（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赤壁赋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（二）</a:t>
            </a:r>
            <a:r>
              <a:rPr lang="en-US" altLang="zh-CN" sz="3200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hèng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6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文帝宽，不忍罚，以此吴日益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。”（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吴王濞传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）然奋之诛夷，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遇飞祸矣。（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三国志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吴主五子传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与“纵”“竖”相对。（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横着；成横状。（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广远；宽阔。（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交错。（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遮断，遮蔽；（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蛮横；残暴。（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出人意料</a:t>
            </a:r>
          </a:p>
        </p:txBody>
      </p:sp>
      <p:sp>
        <p:nvSpPr>
          <p:cNvPr id="54274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endParaRPr lang="zh-CN" altLang="en-US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文本占位符 21505"/>
          <p:cNvSpPr>
            <a:spLocks noGrp="1" noRot="1" noChangeArrowheads="1"/>
          </p:cNvSpPr>
          <p:nvPr>
            <p:ph idx="1"/>
          </p:nvPr>
        </p:nvSpPr>
        <p:spPr>
          <a:xfrm>
            <a:off x="144463" y="214313"/>
            <a:ext cx="3592512" cy="6502400"/>
          </a:xfrm>
        </p:spPr>
        <p:txBody>
          <a:bodyPr lIns="0" rIns="0"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　　　雷霆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乍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惊，宫车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也；辘辘远听，杳不知其所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也。一肌一容，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态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妍，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缦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立远视，而望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焉；有不见者，三十六年。</a:t>
            </a:r>
          </a:p>
        </p:txBody>
      </p:sp>
      <p:sp>
        <p:nvSpPr>
          <p:cNvPr id="21507" name="矩形 21506"/>
          <p:cNvSpPr>
            <a:spLocks noRot="1" noChangeArrowheads="1"/>
          </p:cNvSpPr>
          <p:nvPr/>
        </p:nvSpPr>
        <p:spPr bwMode="auto">
          <a:xfrm>
            <a:off x="3665538" y="-23813"/>
            <a:ext cx="8431212" cy="6883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 algn="just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雷霆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忽然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震响，原来是宫车从这里</a:t>
            </a:r>
            <a:r>
              <a:rPr lang="zh-CN" altLang="en-US" sz="43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驰过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；辘辘的车轮声渐听渐远，杳然无声，不知它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驶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向何方。宫女们每一处肌肤，每一种姿态，都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极力显示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自己的妩媚娇妍。她们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久久地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伫立着，眺望着远处，希望皇帝能光临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宠幸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；可怜有的人三十六年始终未曾见过皇帝的身影。</a:t>
            </a:r>
          </a:p>
        </p:txBody>
      </p:sp>
      <p:sp>
        <p:nvSpPr>
          <p:cNvPr id="55299" name="直接连接符 21507"/>
          <p:cNvSpPr>
            <a:spLocks noChangeShapeType="1"/>
          </p:cNvSpPr>
          <p:nvPr/>
        </p:nvSpPr>
        <p:spPr bwMode="auto">
          <a:xfrm flipH="1">
            <a:off x="3879850" y="-239713"/>
            <a:ext cx="0" cy="709930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r>
              <a:rPr lang="zh-CN" altLang="en-US" smtClean="0"/>
              <a:t>（</a:t>
            </a:r>
            <a:r>
              <a:rPr lang="en-US" altLang="zh-CN" smtClean="0"/>
              <a:t>7</a:t>
            </a:r>
            <a:r>
              <a:rPr lang="zh-CN" altLang="en-US" smtClean="0"/>
              <a:t>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内容占位符 2"/>
          <p:cNvSpPr>
            <a:spLocks noGrp="1"/>
          </p:cNvSpPr>
          <p:nvPr>
            <p:ph idx="1"/>
          </p:nvPr>
        </p:nvSpPr>
        <p:spPr>
          <a:xfrm>
            <a:off x="0" y="785813"/>
            <a:ext cx="12190413" cy="60737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）幸有舟楫迟，得尽所历妙。（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过小孤山大孤山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）君不如肉袒伏斧质请罪，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得脱矣。（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廉蔺列传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）财物无所取，妇女无所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。 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鸿门宴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可广问讯，不得便相许。 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孔雀东南飞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⑥帝王到某处。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：“缦立远视，而望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焉。”</a:t>
            </a:r>
            <a:b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幸民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】⒈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侥幸苟生而怠惰的人。⒉幸福之民。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①副词，幸亏。 ②副词，侥幸。 ③动词，宠幸；宠爱。 ④敬词，希望对方照自己的意见做，可译为“希望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⑤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</a:t>
            </a:r>
            <a:endParaRPr lang="zh-CN" altLang="en-US" sz="4000" smtClean="0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88957"/>
            <a:ext cx="12670835" cy="604977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000" b="1"/>
              <a:t>第二段主要写什么？内容可分为几层？写法上有何特点？目的是什么</a:t>
            </a:r>
            <a:r>
              <a:rPr lang="zh-CN" altLang="en-US" sz="3100" b="1" smtClean="0"/>
              <a:t>？</a:t>
            </a:r>
            <a:endParaRPr lang="zh-CN" altLang="en-US" sz="4000" b="1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100"/>
              <a:t>          </a:t>
            </a:r>
            <a:r>
              <a:rPr lang="zh-CN" altLang="en-US" sz="4500" b="1"/>
              <a:t>宫人之来历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宫人之众多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宫人之</a:t>
            </a:r>
            <a:r>
              <a:rPr lang="zh-CN" altLang="en-US" sz="4500" b="1" smtClean="0"/>
              <a:t>哀怨</a:t>
            </a:r>
            <a:endParaRPr lang="zh-CN" altLang="en-US" sz="4500" b="1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 来源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 数量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 处置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500" b="1"/>
              <a:t>            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165853" y="1786719"/>
            <a:ext cx="785818" cy="1587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r>
              <a:rPr lang="zh-CN" altLang="en-US" sz="4800" b="1">
                <a:solidFill>
                  <a:srgbClr val="FF0066"/>
                </a:solidFill>
              </a:rPr>
              <a:t>美人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165853" y="3572670"/>
            <a:ext cx="642941" cy="1587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r>
              <a:rPr lang="zh-CN" altLang="en-US" sz="4800" b="1">
                <a:solidFill>
                  <a:srgbClr val="FF0066"/>
                </a:solidFill>
              </a:rPr>
              <a:t>珍宝</a:t>
            </a:r>
          </a:p>
        </p:txBody>
      </p:sp>
      <p:sp>
        <p:nvSpPr>
          <p:cNvPr id="21509" name="AutoShape 8"/>
          <p:cNvSpPr/>
          <p:nvPr/>
        </p:nvSpPr>
        <p:spPr bwMode="auto">
          <a:xfrm>
            <a:off x="951670" y="1429531"/>
            <a:ext cx="142876" cy="1785950"/>
          </a:xfrm>
          <a:prstGeom prst="leftBracket">
            <a:avLst>
              <a:gd name="adj" fmla="val 164312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21510" name="AutoShape 9"/>
          <p:cNvSpPr/>
          <p:nvPr/>
        </p:nvSpPr>
        <p:spPr bwMode="auto">
          <a:xfrm>
            <a:off x="951670" y="3501232"/>
            <a:ext cx="214314" cy="1643074"/>
          </a:xfrm>
          <a:prstGeom prst="leftBracket">
            <a:avLst>
              <a:gd name="adj" fmla="val 34985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121866" name="Text Box 10"/>
          <p:cNvSpPr txBox="1">
            <a:spLocks noChangeArrowheads="1"/>
          </p:cNvSpPr>
          <p:nvPr/>
        </p:nvSpPr>
        <p:spPr bwMode="auto">
          <a:xfrm>
            <a:off x="4809323" y="1643845"/>
            <a:ext cx="2786082" cy="27414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r>
              <a:rPr lang="zh-CN" altLang="en-US" sz="5700" b="1">
                <a:solidFill>
                  <a:srgbClr val="0000FF"/>
                </a:solidFill>
              </a:rPr>
              <a:t>比喻、排比、夸张</a:t>
            </a:r>
          </a:p>
        </p:txBody>
      </p:sp>
      <p:sp>
        <p:nvSpPr>
          <p:cNvPr id="121867" name="Text Box 11"/>
          <p:cNvSpPr txBox="1">
            <a:spLocks noChangeArrowheads="1"/>
          </p:cNvSpPr>
          <p:nvPr/>
        </p:nvSpPr>
        <p:spPr bwMode="auto">
          <a:xfrm>
            <a:off x="7095338" y="929465"/>
            <a:ext cx="4714908" cy="4788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r>
              <a:rPr lang="zh-CN" altLang="en-US" sz="3800" b="1"/>
              <a:t>写歌舞之盛、美人之多、珍宝</a:t>
            </a:r>
            <a:r>
              <a:rPr lang="zh-CN" altLang="en-US" sz="3800" b="1" smtClean="0"/>
              <a:t>之富</a:t>
            </a:r>
            <a:r>
              <a:rPr lang="zh-CN" altLang="en-US" sz="3800" b="1"/>
              <a:t>，由写人的被欺凌转而写物的被践踏，表现了宫人的悲惨命运，揭示了秦统治者的骄奢淫逸</a:t>
            </a:r>
          </a:p>
          <a:p>
            <a:endParaRPr lang="en-US" altLang="zh-CN" sz="3800" b="1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5430058"/>
            <a:ext cx="12190413" cy="10947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8850" tIns="54425" rIns="108850" bIns="54425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旨在说明秦统治者之奢侈腐化已达到了无以复加的地步。而维持这种奢侈生活所进行的横征暴敛，正是导致秦王朝覆亡的根本原因。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61" grpId="0"/>
      <p:bldP spid="21509" grpId="0"/>
      <p:bldP spid="21510" grpId="0"/>
      <p:bldP spid="121866" grpId="0"/>
      <p:bldP spid="121867" grpId="0"/>
      <p:bldP spid="215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文本框 22529"/>
          <p:cNvSpPr txBox="1">
            <a:spLocks noChangeArrowheads="1"/>
          </p:cNvSpPr>
          <p:nvPr/>
        </p:nvSpPr>
        <p:spPr bwMode="auto">
          <a:xfrm>
            <a:off x="357188" y="1214438"/>
            <a:ext cx="1020762" cy="290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第二段</a:t>
            </a:r>
          </a:p>
        </p:txBody>
      </p:sp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1487488" y="2781300"/>
            <a:ext cx="1727200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宫女</a:t>
            </a:r>
          </a:p>
        </p:txBody>
      </p:sp>
      <p:sp>
        <p:nvSpPr>
          <p:cNvPr id="22532" name="左大括号 22531"/>
          <p:cNvSpPr/>
          <p:nvPr/>
        </p:nvSpPr>
        <p:spPr bwMode="auto">
          <a:xfrm>
            <a:off x="3214688" y="1773238"/>
            <a:ext cx="704850" cy="3068637"/>
          </a:xfrm>
          <a:prstGeom prst="leftBrace">
            <a:avLst>
              <a:gd name="adj1" fmla="val 48212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2533" name="文本框 22532"/>
          <p:cNvSpPr txBox="1">
            <a:spLocks noChangeArrowheads="1"/>
          </p:cNvSpPr>
          <p:nvPr/>
        </p:nvSpPr>
        <p:spPr bwMode="auto">
          <a:xfrm>
            <a:off x="3790950" y="1268413"/>
            <a:ext cx="1625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来历</a:t>
            </a:r>
          </a:p>
        </p:txBody>
      </p:sp>
      <p:sp>
        <p:nvSpPr>
          <p:cNvPr id="22534" name="文本框 22533"/>
          <p:cNvSpPr txBox="1">
            <a:spLocks noChangeArrowheads="1"/>
          </p:cNvSpPr>
          <p:nvPr/>
        </p:nvSpPr>
        <p:spPr bwMode="auto">
          <a:xfrm>
            <a:off x="3695700" y="2727325"/>
            <a:ext cx="1727200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众多</a:t>
            </a:r>
          </a:p>
        </p:txBody>
      </p:sp>
      <p:sp>
        <p:nvSpPr>
          <p:cNvPr id="22535" name="文本框 22534"/>
          <p:cNvSpPr txBox="1">
            <a:spLocks noChangeArrowheads="1"/>
          </p:cNvSpPr>
          <p:nvPr/>
        </p:nvSpPr>
        <p:spPr bwMode="auto">
          <a:xfrm>
            <a:off x="3887788" y="4294188"/>
            <a:ext cx="1828800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哀怨</a:t>
            </a:r>
          </a:p>
        </p:txBody>
      </p:sp>
      <p:sp>
        <p:nvSpPr>
          <p:cNvPr id="22536" name="文本框 22535"/>
          <p:cNvSpPr txBox="1">
            <a:spLocks noChangeArrowheads="1"/>
          </p:cNvSpPr>
          <p:nvPr/>
        </p:nvSpPr>
        <p:spPr bwMode="auto">
          <a:xfrm>
            <a:off x="719138" y="5303838"/>
            <a:ext cx="9805987" cy="9874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7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穷奢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极欲奢侈和贪欲到了极点</a:t>
            </a:r>
          </a:p>
        </p:txBody>
      </p:sp>
      <p:sp>
        <p:nvSpPr>
          <p:cNvPr id="22537" name="文本框 22536"/>
          <p:cNvSpPr txBox="1">
            <a:spLocks noChangeArrowheads="1"/>
          </p:cNvSpPr>
          <p:nvPr/>
        </p:nvSpPr>
        <p:spPr bwMode="auto">
          <a:xfrm>
            <a:off x="5422900" y="1125538"/>
            <a:ext cx="28432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3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妃嫔媵嫱</a:t>
            </a:r>
          </a:p>
        </p:txBody>
      </p:sp>
      <p:sp>
        <p:nvSpPr>
          <p:cNvPr id="22538" name="文本框 22537"/>
          <p:cNvSpPr txBox="1">
            <a:spLocks noChangeArrowheads="1"/>
          </p:cNvSpPr>
          <p:nvPr/>
        </p:nvSpPr>
        <p:spPr bwMode="auto">
          <a:xfrm>
            <a:off x="5327650" y="2781300"/>
            <a:ext cx="4062413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明星</a:t>
            </a:r>
            <a:r>
              <a:rPr lang="en-US" altLang="zh-CN" sz="43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zh-CN" altLang="en-US" sz="43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所之也</a:t>
            </a:r>
          </a:p>
        </p:txBody>
      </p:sp>
      <p:sp>
        <p:nvSpPr>
          <p:cNvPr id="22539" name="矩形 22538"/>
          <p:cNvSpPr>
            <a:spLocks noChangeArrowheads="1"/>
          </p:cNvSpPr>
          <p:nvPr/>
        </p:nvSpPr>
        <p:spPr bwMode="auto">
          <a:xfrm>
            <a:off x="7953375" y="714375"/>
            <a:ext cx="4524375" cy="1433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承上段</a:t>
            </a:r>
          </a:p>
          <a:p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歌舞之盛</a:t>
            </a:r>
          </a:p>
        </p:txBody>
      </p:sp>
      <p:sp>
        <p:nvSpPr>
          <p:cNvPr id="22540" name="矩形 22539"/>
          <p:cNvSpPr>
            <a:spLocks noChangeArrowheads="1"/>
          </p:cNvSpPr>
          <p:nvPr/>
        </p:nvSpPr>
        <p:spPr bwMode="auto">
          <a:xfrm>
            <a:off x="9310688" y="2143125"/>
            <a:ext cx="2714625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比喻</a:t>
            </a:r>
          </a:p>
          <a:p>
            <a:pPr>
              <a:lnSpc>
                <a:spcPct val="120000"/>
              </a:lnSpc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排比</a:t>
            </a:r>
          </a:p>
          <a:p>
            <a:pPr>
              <a:lnSpc>
                <a:spcPct val="120000"/>
              </a:lnSpc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夸张</a:t>
            </a:r>
          </a:p>
        </p:txBody>
      </p:sp>
      <p:sp>
        <p:nvSpPr>
          <p:cNvPr id="22541" name="文本框 22540"/>
          <p:cNvSpPr txBox="1">
            <a:spLocks noChangeArrowheads="1"/>
          </p:cNvSpPr>
          <p:nvPr/>
        </p:nvSpPr>
        <p:spPr bwMode="auto">
          <a:xfrm>
            <a:off x="5451475" y="3930650"/>
            <a:ext cx="3430588" cy="1300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缦立、望幸、                 不见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矩形 136194"/>
          <p:cNvSpPr>
            <a:spLocks noChangeArrowheads="1"/>
          </p:cNvSpPr>
          <p:nvPr/>
        </p:nvSpPr>
        <p:spPr bwMode="auto">
          <a:xfrm>
            <a:off x="3379788" y="500063"/>
            <a:ext cx="8810625" cy="537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杜牧，字</a:t>
            </a:r>
            <a:r>
              <a:rPr lang="zh-CN" altLang="en-US" sz="3800" b="1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牧之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，晚唐杰出诗人。出身名门</a:t>
            </a:r>
            <a:r>
              <a:rPr lang="en-US" altLang="zh-CN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26 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岁中进士，曾任黄州、池州、睦州刺史，官至中书舍人</a:t>
            </a:r>
            <a:r>
              <a:rPr lang="en-US" altLang="zh-CN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晚年居住在长安城南的樊川别墅，后世因称他“</a:t>
            </a:r>
            <a:r>
              <a:rPr lang="zh-CN" altLang="en-US" sz="38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杜樊川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”自号为“</a:t>
            </a:r>
            <a:r>
              <a:rPr lang="zh-CN" altLang="en-US" sz="3800" b="1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樊川居士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”杜牧诗歌创作成就突出，其以清丽自然的诗风在晚唐诗坛独树一帜人们将他和杜甫相比，因而称之为“小杜”；他又和</a:t>
            </a:r>
            <a:r>
              <a:rPr lang="zh-CN" altLang="en-US" sz="38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李商隐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同时代且齐名被人们合称为“</a:t>
            </a:r>
            <a:r>
              <a:rPr lang="zh-CN" altLang="en-US" sz="3800" b="1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小李杜</a:t>
            </a:r>
            <a:r>
              <a:rPr lang="zh-CN" altLang="en-US" sz="3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”。</a:t>
            </a:r>
          </a:p>
        </p:txBody>
      </p:sp>
      <p:pic>
        <p:nvPicPr>
          <p:cNvPr id="22530" name="图片 136195" descr="QQ图片2013110408120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49213" y="981075"/>
            <a:ext cx="3627438" cy="51133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标题 205825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12190413" cy="100012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此段用了哪些修辞手法？</a:t>
            </a:r>
          </a:p>
        </p:txBody>
      </p:sp>
      <p:sp>
        <p:nvSpPr>
          <p:cNvPr id="205827" name="内容占位符 205826"/>
          <p:cNvSpPr>
            <a:spLocks noGrp="1" noRot="1" noChangeArrowheads="1"/>
          </p:cNvSpPr>
          <p:nvPr>
            <p:ph idx="1"/>
          </p:nvPr>
        </p:nvSpPr>
        <p:spPr>
          <a:xfrm>
            <a:off x="236538" y="1000125"/>
            <a:ext cx="7107237" cy="5502275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明星荧荧，开妆镜也；</a:t>
            </a:r>
            <a:r>
              <a:rPr lang="zh-CN" altLang="en-US" sz="32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</a:p>
          <a:p>
            <a:pPr eaLnBrk="1" hangingPunct="1"/>
            <a:endParaRPr lang="zh-CN" altLang="en-US" sz="32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绿云扰扰，梳晓鬟也；</a:t>
            </a:r>
            <a:r>
              <a:rPr lang="zh-CN" altLang="en-US" sz="32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</a:p>
          <a:p>
            <a:pPr eaLnBrk="1" hangingPunct="1"/>
            <a:endParaRPr lang="zh-CN" altLang="en-US" sz="32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渭流涨</a:t>
            </a:r>
            <a:r>
              <a:rPr lang="zh-CN" altLang="en-US" sz="3200" b="1" u="sng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腻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，弃脂水也；</a:t>
            </a:r>
            <a:r>
              <a:rPr lang="zh-CN" altLang="en-US" sz="32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夸张</a:t>
            </a:r>
          </a:p>
          <a:p>
            <a:pPr eaLnBrk="1" hangingPunct="1"/>
            <a:endParaRPr lang="zh-CN" altLang="en-US" sz="32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烟斜雾横，焚椒兰也。</a:t>
            </a:r>
            <a:r>
              <a:rPr lang="zh-CN" altLang="en-US" sz="32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夸张</a:t>
            </a:r>
          </a:p>
          <a:p>
            <a:pPr eaLnBrk="1" hangingPunct="1"/>
            <a:endParaRPr lang="zh-CN" altLang="en-US" sz="32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雷霆乍惊，宫车过也。</a:t>
            </a:r>
            <a:r>
              <a:rPr lang="zh-CN" altLang="en-US" sz="32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夸张</a:t>
            </a:r>
          </a:p>
        </p:txBody>
      </p:sp>
      <p:pic>
        <p:nvPicPr>
          <p:cNvPr id="58371" name="图片 205827" descr="20121205104400192"/>
          <p:cNvPicPr>
            <a:picLocks noChangeAspect="1" noChangeArrowheads="1"/>
          </p:cNvPicPr>
          <p:nvPr/>
        </p:nvPicPr>
        <p:blipFill>
          <a:blip r:embed="rId2"/>
          <a:srcRect l="4874" t="20760" r="8150"/>
          <a:stretch>
            <a:fillRect/>
          </a:stretch>
        </p:blipFill>
        <p:spPr bwMode="auto">
          <a:xfrm>
            <a:off x="7583488" y="2349500"/>
            <a:ext cx="4606925" cy="45100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00125"/>
            <a:ext cx="12025313" cy="51006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、检查背诵默写（</a:t>
            </a: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1-2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、积累掌握本文重要的文言实虚词的意义和用法。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、准确翻译文中的重要句子，分析理解文章内容和写作技巧。</a:t>
            </a:r>
          </a:p>
        </p:txBody>
      </p:sp>
      <p:sp>
        <p:nvSpPr>
          <p:cNvPr id="59394" name="矩形 2"/>
          <p:cNvSpPr>
            <a:spLocks noChangeArrowheads="1"/>
          </p:cNvSpPr>
          <p:nvPr/>
        </p:nvSpPr>
        <p:spPr bwMode="auto">
          <a:xfrm>
            <a:off x="0" y="0"/>
            <a:ext cx="12025313" cy="1016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第二课时 </a:t>
            </a:r>
            <a:r>
              <a:rPr lang="en-US" altLang="zh-CN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 </a:t>
            </a:r>
            <a:endParaRPr lang="zh-CN" altLang="en-US" sz="6000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2" name="标题 97281"/>
          <p:cNvSpPr>
            <a:spLocks noGrp="1" noRot="1"/>
          </p:cNvSpPr>
          <p:nvPr>
            <p:ph type="title"/>
          </p:nvPr>
        </p:nvSpPr>
        <p:spPr>
          <a:xfrm>
            <a:off x="623888" y="0"/>
            <a:ext cx="10971212" cy="1143000"/>
          </a:xfrm>
        </p:spPr>
        <p:txBody>
          <a:bodyPr/>
          <a:lstStyle/>
          <a:p>
            <a:pPr defTabSz="1087755" eaLnBrk="1" hangingPunct="1">
              <a:defRPr/>
            </a:pPr>
            <a:r>
              <a:rPr lang="zh-CN" altLang="en-US" sz="57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charset="-122"/>
              </a:rPr>
              <a:t>第三段重点词语</a:t>
            </a:r>
          </a:p>
        </p:txBody>
      </p:sp>
      <p:sp>
        <p:nvSpPr>
          <p:cNvPr id="60418" name="文本占位符 97282"/>
          <p:cNvSpPr>
            <a:spLocks noGrp="1" noRot="1" noChangeArrowheads="1"/>
          </p:cNvSpPr>
          <p:nvPr>
            <p:ph idx="1"/>
          </p:nvPr>
        </p:nvSpPr>
        <p:spPr>
          <a:xfrm>
            <a:off x="336550" y="3357563"/>
            <a:ext cx="3359150" cy="30257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000000"/>
                </a:solidFill>
              </a:rPr>
              <a:t>逦迤</a:t>
            </a:r>
            <a:r>
              <a:rPr lang="zh-CN" altLang="en-US" sz="3100" smtClean="0">
                <a:solidFill>
                  <a:srgbClr val="000000"/>
                </a:solidFill>
              </a:rPr>
              <a:t> ：</a:t>
            </a:r>
            <a:endParaRPr lang="zh-CN" altLang="en-US" sz="31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人亦</a:t>
            </a:r>
            <a:r>
              <a:rPr lang="zh-CN" altLang="en-US" sz="31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念</a:t>
            </a: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其家：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/>
              <a:t>庾</a:t>
            </a:r>
            <a:r>
              <a:rPr lang="zh-CN" altLang="en-US" sz="3100" smtClean="0"/>
              <a:t> </a:t>
            </a:r>
            <a:endParaRPr lang="zh-CN" altLang="en-US" sz="31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直栏横</a:t>
            </a:r>
            <a:r>
              <a:rPr lang="zh-CN" altLang="en-US" sz="31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槛</a:t>
            </a: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函谷</a:t>
            </a:r>
            <a:r>
              <a:rPr lang="zh-CN" altLang="en-US" sz="31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</a:t>
            </a: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</a:t>
            </a:r>
            <a:r>
              <a:rPr lang="zh-CN" altLang="en-US" sz="31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焦土：</a:t>
            </a:r>
          </a:p>
        </p:txBody>
      </p:sp>
      <p:sp>
        <p:nvSpPr>
          <p:cNvPr id="60419" name="矩形 97283"/>
          <p:cNvSpPr>
            <a:spLocks noChangeArrowheads="1"/>
          </p:cNvSpPr>
          <p:nvPr/>
        </p:nvSpPr>
        <p:spPr bwMode="auto">
          <a:xfrm>
            <a:off x="334963" y="1052513"/>
            <a:ext cx="12142787" cy="2547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燕赵之</a:t>
            </a: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收藏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：</a:t>
            </a:r>
          </a:p>
          <a:p>
            <a:pPr>
              <a:lnSpc>
                <a:spcPct val="120000"/>
              </a:lnSpc>
            </a:pP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韩魏之</a:t>
            </a: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经营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：</a:t>
            </a:r>
          </a:p>
          <a:p>
            <a:pPr>
              <a:lnSpc>
                <a:spcPct val="120000"/>
              </a:lnSpc>
            </a:pP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鼎铛玉石   </a:t>
            </a:r>
          </a:p>
          <a:p>
            <a:pPr>
              <a:lnSpc>
                <a:spcPct val="120000"/>
              </a:lnSpc>
            </a:pP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金块珠砾</a:t>
            </a:r>
          </a:p>
        </p:txBody>
      </p:sp>
      <p:sp>
        <p:nvSpPr>
          <p:cNvPr id="60420" name="左大括号 97284"/>
          <p:cNvSpPr/>
          <p:nvPr/>
        </p:nvSpPr>
        <p:spPr bwMode="auto">
          <a:xfrm>
            <a:off x="2733675" y="2233613"/>
            <a:ext cx="95250" cy="908050"/>
          </a:xfrm>
          <a:prstGeom prst="leftBrace">
            <a:avLst>
              <a:gd name="adj1" fmla="val 105749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97286" name="矩形 97285"/>
          <p:cNvSpPr>
            <a:spLocks noChangeArrowheads="1"/>
          </p:cNvSpPr>
          <p:nvPr/>
        </p:nvSpPr>
        <p:spPr bwMode="auto">
          <a:xfrm>
            <a:off x="3023372" y="1052513"/>
            <a:ext cx="8057378" cy="64609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收藏的金银珠宝（动作名）。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聚敛的金银珠宝（动作名） 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鼎、玉、金、珠（名作状）“把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……”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铛、石、块、砾（名作动）“当作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……”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连绵不断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顾念。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露天谷仓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栏杆。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被攻占。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可惜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古今异义）</a:t>
            </a: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b="1">
              <a:solidFill>
                <a:srgbClr val="0000FF"/>
              </a:solidFill>
            </a:endParaRPr>
          </a:p>
        </p:txBody>
      </p:sp>
      <p:pic>
        <p:nvPicPr>
          <p:cNvPr id="60422" name="图片 97286" descr="QQ图片2013110621425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472488" y="3502025"/>
            <a:ext cx="3717925" cy="33575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7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7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72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2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72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72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文本占位符 23553"/>
          <p:cNvSpPr>
            <a:spLocks noGrp="1" noRot="1" noChangeArrowheads="1"/>
          </p:cNvSpPr>
          <p:nvPr>
            <p:ph idx="1"/>
          </p:nvPr>
        </p:nvSpPr>
        <p:spPr>
          <a:xfrm>
            <a:off x="382588" y="981075"/>
            <a:ext cx="4368800" cy="4249738"/>
          </a:xfrm>
        </p:spPr>
        <p:txBody>
          <a:bodyPr lIns="0" rIns="0"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4300" b="1" smtClean="0">
                <a:latin typeface="黑体" panose="02010609060101010101" pitchFamily="2" charset="-122"/>
                <a:ea typeface="黑体" panose="02010609060101010101" pitchFamily="2" charset="-122"/>
              </a:rPr>
              <a:t>　　燕、赵之</a:t>
            </a:r>
            <a:r>
              <a:rPr lang="zh-CN" altLang="en-US" sz="43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收藏</a:t>
            </a:r>
            <a:r>
              <a:rPr lang="zh-CN" altLang="en-US" sz="4300" b="1" smtClean="0">
                <a:latin typeface="黑体" panose="02010609060101010101" pitchFamily="2" charset="-122"/>
                <a:ea typeface="黑体" panose="02010609060101010101" pitchFamily="2" charset="-122"/>
              </a:rPr>
              <a:t>，韩、魏之</a:t>
            </a:r>
            <a:r>
              <a:rPr lang="zh-CN" altLang="en-US" sz="43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经营</a:t>
            </a:r>
            <a:r>
              <a:rPr lang="zh-CN" altLang="en-US" sz="4300" b="1" smtClean="0">
                <a:latin typeface="黑体" panose="02010609060101010101" pitchFamily="2" charset="-122"/>
                <a:ea typeface="黑体" panose="02010609060101010101" pitchFamily="2" charset="-122"/>
              </a:rPr>
              <a:t>，齐、楚之</a:t>
            </a:r>
            <a:r>
              <a:rPr lang="zh-CN" altLang="en-US" sz="43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精英</a:t>
            </a:r>
            <a:r>
              <a:rPr lang="zh-CN" altLang="en-US" sz="4300" b="1" smtClean="0">
                <a:latin typeface="黑体" panose="02010609060101010101" pitchFamily="2" charset="-122"/>
                <a:ea typeface="黑体" panose="02010609060101010101" pitchFamily="2" charset="-122"/>
              </a:rPr>
              <a:t>，几世几年，</a:t>
            </a:r>
            <a:r>
              <a:rPr lang="zh-CN" altLang="en-US" sz="43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摽掠其人</a:t>
            </a:r>
            <a:r>
              <a:rPr lang="zh-CN" altLang="en-US" sz="4300" b="1" smtClean="0">
                <a:latin typeface="黑体" panose="02010609060101010101" pitchFamily="2" charset="-122"/>
                <a:ea typeface="黑体" panose="02010609060101010101" pitchFamily="2" charset="-122"/>
              </a:rPr>
              <a:t>，倚叠如山。 </a:t>
            </a:r>
          </a:p>
        </p:txBody>
      </p:sp>
      <p:sp>
        <p:nvSpPr>
          <p:cNvPr id="23555" name="矩形 23554"/>
          <p:cNvSpPr>
            <a:spLocks noRot="1" noChangeArrowheads="1"/>
          </p:cNvSpPr>
          <p:nvPr/>
        </p:nvSpPr>
        <p:spPr bwMode="auto">
          <a:xfrm>
            <a:off x="5133975" y="692150"/>
            <a:ext cx="6719888" cy="5473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 algn="just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燕国赵国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收藏的奇物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，韩国魏国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聚敛的珍品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，齐国楚国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保存的瑰宝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，都是多少代、多少年，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en-US" altLang="zh-CN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本国</a:t>
            </a:r>
            <a:r>
              <a:rPr lang="en-US" altLang="zh-CN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人民手中掠夺来的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，堆积如山。 </a:t>
            </a:r>
          </a:p>
        </p:txBody>
      </p:sp>
      <p:sp>
        <p:nvSpPr>
          <p:cNvPr id="61443" name="直接连接符 23555"/>
          <p:cNvSpPr>
            <a:spLocks noChangeShapeType="1"/>
          </p:cNvSpPr>
          <p:nvPr/>
        </p:nvSpPr>
        <p:spPr bwMode="auto">
          <a:xfrm flipH="1">
            <a:off x="5038725" y="-96838"/>
            <a:ext cx="0" cy="695642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5" name="文本占位符 24577"/>
          <p:cNvSpPr>
            <a:spLocks noGrp="1" noRot="1" noChangeArrowheads="1"/>
          </p:cNvSpPr>
          <p:nvPr>
            <p:ph idx="1"/>
          </p:nvPr>
        </p:nvSpPr>
        <p:spPr>
          <a:xfrm>
            <a:off x="0" y="765175"/>
            <a:ext cx="4846638" cy="5834063"/>
          </a:xfrm>
        </p:spPr>
        <p:txBody>
          <a:bodyPr lIns="0" rIns="0"/>
          <a:lstStyle/>
          <a:p>
            <a:pPr algn="just" eaLnBrk="1" hangingPunct="1">
              <a:lnSpc>
                <a:spcPct val="17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一旦不能有，输来</a:t>
            </a:r>
            <a:r>
              <a:rPr lang="zh-CN" altLang="en-US" sz="40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间。</a:t>
            </a:r>
            <a:r>
              <a:rPr lang="zh-CN" altLang="en-US" sz="40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鼎铛玉石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0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金块珠砾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，弃掷</a:t>
            </a:r>
            <a:r>
              <a:rPr lang="zh-CN" altLang="en-US" sz="40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逦迤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，秦人视</a:t>
            </a:r>
            <a:r>
              <a:rPr lang="zh-CN" altLang="en-US" sz="40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4000" b="1" smtClean="0">
                <a:latin typeface="黑体" panose="02010609060101010101" pitchFamily="2" charset="-122"/>
                <a:ea typeface="黑体" panose="02010609060101010101" pitchFamily="2" charset="-122"/>
              </a:rPr>
              <a:t>，亦不甚惜。 </a:t>
            </a:r>
          </a:p>
        </p:txBody>
      </p:sp>
      <p:sp>
        <p:nvSpPr>
          <p:cNvPr id="24579" name="矩形 24578"/>
          <p:cNvSpPr>
            <a:spLocks noRot="1" noChangeArrowheads="1"/>
          </p:cNvSpPr>
          <p:nvPr/>
        </p:nvSpPr>
        <p:spPr bwMode="auto">
          <a:xfrm>
            <a:off x="5038725" y="115888"/>
            <a:ext cx="6721475" cy="6553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 algn="just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一旦</a:t>
            </a:r>
            <a:r>
              <a:rPr lang="en-US" altLang="zh-CN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国家破亡</a:t>
            </a:r>
            <a:r>
              <a:rPr lang="en-US" altLang="zh-CN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不能再占有，都运送到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这阿房宫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中。而秦人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把宝鼎看作铁锅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把宝玉看作石头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把黄金当成土块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把珍珠当作砂砾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，乱丢乱扔，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连绵不断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，秦人看到</a:t>
            </a:r>
            <a:r>
              <a:rPr lang="zh-CN" altLang="en-US" sz="43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这些宝物</a:t>
            </a:r>
            <a:r>
              <a:rPr lang="zh-CN" altLang="en-US" sz="4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，也不觉得很可惜。 </a:t>
            </a:r>
          </a:p>
        </p:txBody>
      </p:sp>
      <p:sp>
        <p:nvSpPr>
          <p:cNvPr id="62467" name="直接连接符 24579"/>
          <p:cNvSpPr>
            <a:spLocks noChangeShapeType="1"/>
          </p:cNvSpPr>
          <p:nvPr/>
        </p:nvSpPr>
        <p:spPr bwMode="auto">
          <a:xfrm>
            <a:off x="5232400" y="0"/>
            <a:ext cx="1588" cy="6886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89" name="文本占位符 26625"/>
          <p:cNvSpPr>
            <a:spLocks noGrp="1" noRot="1" noChangeArrowheads="1"/>
          </p:cNvSpPr>
          <p:nvPr>
            <p:ph idx="1"/>
          </p:nvPr>
        </p:nvSpPr>
        <p:spPr>
          <a:xfrm>
            <a:off x="-236538" y="260350"/>
            <a:ext cx="4841876" cy="6049963"/>
          </a:xfrm>
        </p:spPr>
        <p:txBody>
          <a:bodyPr lIns="0" rIns="0"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　嗟乎！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一人之心，千万人之心也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。秦爱纷奢，人亦念其家；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奈何取之尽锱铢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，用之如泥沙？使负栋之柱，多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南亩之农夫；架梁之椽，多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机上之工女；钉头磷磷，多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在庾之粟粒；</a:t>
            </a:r>
          </a:p>
        </p:txBody>
      </p:sp>
      <p:sp>
        <p:nvSpPr>
          <p:cNvPr id="26627" name="矩形 26626"/>
          <p:cNvSpPr>
            <a:spLocks noRot="1" noChangeArrowheads="1"/>
          </p:cNvSpPr>
          <p:nvPr/>
        </p:nvSpPr>
        <p:spPr bwMode="auto">
          <a:xfrm>
            <a:off x="4656138" y="188913"/>
            <a:ext cx="7534275" cy="6859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唉！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一个人的心思，也是千万人的心思（人同此心）啊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。秦始皇喜欢繁华奢侈，老百姓也眷念着自己的家。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为什么搜刮财宝时连一分一厘也不放过，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挥霍起来却把它当作泥沙（一样不加珍惜）？竟然使得阿房宫支承大梁的柱子，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田里的农夫还要多；架在屋梁上的椽子，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织机上的织女还要多；颗颗突出的钉头，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粮仓里的粟粒还多；</a:t>
            </a:r>
          </a:p>
        </p:txBody>
      </p:sp>
      <p:sp>
        <p:nvSpPr>
          <p:cNvPr id="63491" name="直接连接符 26627"/>
          <p:cNvSpPr>
            <a:spLocks noChangeShapeType="1"/>
          </p:cNvSpPr>
          <p:nvPr/>
        </p:nvSpPr>
        <p:spPr bwMode="auto">
          <a:xfrm flipH="1">
            <a:off x="4846638" y="-96838"/>
            <a:ext cx="0" cy="712787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1437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文言实词积累</a:t>
            </a:r>
            <a:r>
              <a:rPr lang="en-US" altLang="zh-CN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75"/>
            <a:ext cx="12190413" cy="614521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其子，择师而教之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师说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》)________________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国事至此，予不得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身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文天祥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《〈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指南录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〉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后序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珍器重宝肥饶之地，以致天下之士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过秦论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纷奢，人亦念其家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》)________________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而不见，搔首踟蹰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静女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》)________________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予独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莲之出淤泥而不染（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爱莲说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(7)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桂影斑驳，风移影动，姗姗可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项脊轩志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(8)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吴广素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人，士卒多为用者（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陈涉世家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_______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爱，爱护；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爱惜，顾惜；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吝惜，舍不得；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喜爱，爱好；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隐蔽，隐藏；（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）羡慕，欣赏；（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）可爱；（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）爱护，爱惜；</a:t>
            </a:r>
            <a:endParaRPr lang="zh-CN" altLang="en-US" sz="280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92868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en-US" altLang="zh-CN" sz="5400" b="1" smtClean="0">
                <a:solidFill>
                  <a:srgbClr val="FF0000"/>
                </a:solidFill>
              </a:rPr>
              <a:t>【</a:t>
            </a:r>
            <a:r>
              <a:rPr lang="zh-CN" altLang="en-US" sz="5400" b="1" smtClean="0">
                <a:solidFill>
                  <a:srgbClr val="FF0000"/>
                </a:solidFill>
              </a:rPr>
              <a:t>高考链接</a:t>
            </a:r>
            <a:r>
              <a:rPr lang="en-US" altLang="zh-CN" sz="5400" b="1" smtClean="0">
                <a:solidFill>
                  <a:srgbClr val="FF0000"/>
                </a:solidFill>
              </a:rPr>
              <a:t>】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65538" name="内容占位符 2"/>
          <p:cNvSpPr>
            <a:spLocks noGrp="1"/>
          </p:cNvSpPr>
          <p:nvPr>
            <p:ph idx="1"/>
          </p:nvPr>
        </p:nvSpPr>
        <p:spPr>
          <a:xfrm>
            <a:off x="0" y="928688"/>
            <a:ext cx="12190413" cy="51990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2017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山东）孝子既无兄弟，极须自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陈书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谢贞传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2016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山东）诚于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民，果于行善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晏子春秋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》)______</a:t>
            </a:r>
            <a:endParaRPr lang="zh-CN" altLang="en-US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(2014·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江苏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不敢倦，不敢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，不敢肆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(《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答严厚舆秀才论为师道书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zh-CN" altLang="en-US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2014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上海）故其理财以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民为先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资治通鉴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2008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江西）吾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之，不吾叛也。使夫往而学焉，夫亦愈知治矣。（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左传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•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子产为政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）爱：疼爱，爱护；（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）爱护，爱惜；（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）爱：吝啬；（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）爱护，爱惜；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爱：喜爱，爱好；</a:t>
            </a:r>
          </a:p>
          <a:p>
            <a:pPr eaLnBrk="1" hangingPunct="1"/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占位符 27649"/>
          <p:cNvSpPr>
            <a:spLocks noGrp="1" noRot="1"/>
          </p:cNvSpPr>
          <p:nvPr>
            <p:ph idx="1"/>
          </p:nvPr>
        </p:nvSpPr>
        <p:spPr>
          <a:xfrm>
            <a:off x="209550" y="1052513"/>
            <a:ext cx="4446588" cy="4538662"/>
          </a:xfrm>
        </p:spPr>
        <p:txBody>
          <a:bodyPr lIns="0" rIns="0"/>
          <a:lstStyle/>
          <a:p>
            <a:pPr marL="408305" indent="-408305" algn="just" defTabSz="1087755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     </a:t>
            </a:r>
          </a:p>
        </p:txBody>
      </p:sp>
      <p:sp>
        <p:nvSpPr>
          <p:cNvPr id="27651" name="矩形 27650"/>
          <p:cNvSpPr>
            <a:spLocks noRot="1" noChangeArrowheads="1"/>
          </p:cNvSpPr>
          <p:nvPr/>
        </p:nvSpPr>
        <p:spPr bwMode="auto">
          <a:xfrm>
            <a:off x="4522788" y="100013"/>
            <a:ext cx="7667625" cy="6859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参差不齐的瓦缝，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人们穿在身上的丝绸的纱线还要多；直的横的栏杆，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全国的城墙还要多；琴声笛声，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嘈杂一片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闹市里的人声还要喧闹。这就使天下的人民不敢讲话，只敢在心里充满愤怒。秦始皇这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暴君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的心却日益骄横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顽固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待到</a:t>
            </a: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戍边的士卒怒吼起来，函谷关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被攻破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；楚人</a:t>
            </a: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项羽</a:t>
            </a: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放了一把大火，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可惜</a:t>
            </a:r>
            <a:r>
              <a:rPr lang="en-US" altLang="zh-CN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800" b="1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那豪华宫殿</a:t>
            </a:r>
            <a:r>
              <a:rPr lang="en-US" altLang="zh-CN" sz="3800" b="1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化成了一片焦土</a:t>
            </a: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！ </a:t>
            </a:r>
          </a:p>
        </p:txBody>
      </p:sp>
      <p:sp>
        <p:nvSpPr>
          <p:cNvPr id="66563" name="直接连接符 27651"/>
          <p:cNvSpPr>
            <a:spLocks noChangeShapeType="1"/>
          </p:cNvSpPr>
          <p:nvPr/>
        </p:nvSpPr>
        <p:spPr bwMode="auto">
          <a:xfrm flipH="1">
            <a:off x="4879975" y="-239713"/>
            <a:ext cx="0" cy="709930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66564" name="矩形 27652"/>
          <p:cNvSpPr>
            <a:spLocks noChangeArrowheads="1"/>
          </p:cNvSpPr>
          <p:nvPr/>
        </p:nvSpPr>
        <p:spPr bwMode="auto">
          <a:xfrm>
            <a:off x="0" y="0"/>
            <a:ext cx="4737100" cy="642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瓦缝参差，多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周身之帛缕；直栏横槛，多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九土之城郭；管弦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呕哑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，多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市人之言语。使天下之人，不敢言而敢怒；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独夫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之心，日益骄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固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。戍卒叫，函谷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；楚人一炬，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可怜焦土</a:t>
            </a: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文本框 28673"/>
          <p:cNvSpPr txBox="1">
            <a:spLocks noChangeArrowheads="1"/>
          </p:cNvSpPr>
          <p:nvPr/>
        </p:nvSpPr>
        <p:spPr bwMode="auto">
          <a:xfrm>
            <a:off x="179388" y="1628775"/>
            <a:ext cx="958850" cy="2659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第三段</a:t>
            </a:r>
          </a:p>
        </p:txBody>
      </p:sp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1776413" y="908050"/>
            <a:ext cx="1624012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珍宝</a:t>
            </a:r>
          </a:p>
        </p:txBody>
      </p:sp>
      <p:sp>
        <p:nvSpPr>
          <p:cNvPr id="28676" name="左大括号 28675"/>
          <p:cNvSpPr/>
          <p:nvPr/>
        </p:nvSpPr>
        <p:spPr bwMode="auto">
          <a:xfrm>
            <a:off x="3790950" y="260350"/>
            <a:ext cx="406400" cy="1981200"/>
          </a:xfrm>
          <a:prstGeom prst="leftBrace">
            <a:avLst>
              <a:gd name="adj1" fmla="val 53986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8677" name="文本框 28676"/>
          <p:cNvSpPr txBox="1">
            <a:spLocks noChangeArrowheads="1"/>
          </p:cNvSpPr>
          <p:nvPr/>
        </p:nvSpPr>
        <p:spPr bwMode="auto">
          <a:xfrm>
            <a:off x="4154488" y="692150"/>
            <a:ext cx="2133600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数量</a:t>
            </a:r>
          </a:p>
        </p:txBody>
      </p:sp>
      <p:sp>
        <p:nvSpPr>
          <p:cNvPr id="28678" name="文本框 28677"/>
          <p:cNvSpPr txBox="1">
            <a:spLocks noChangeArrowheads="1"/>
          </p:cNvSpPr>
          <p:nvPr/>
        </p:nvSpPr>
        <p:spPr bwMode="auto">
          <a:xfrm>
            <a:off x="4175125" y="1635125"/>
            <a:ext cx="2133600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处置</a:t>
            </a:r>
          </a:p>
        </p:txBody>
      </p:sp>
      <p:sp>
        <p:nvSpPr>
          <p:cNvPr id="28679" name="文本框 28678"/>
          <p:cNvSpPr txBox="1">
            <a:spLocks noChangeArrowheads="1"/>
          </p:cNvSpPr>
          <p:nvPr/>
        </p:nvSpPr>
        <p:spPr bwMode="auto">
          <a:xfrm>
            <a:off x="5994400" y="0"/>
            <a:ext cx="6196013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 （剽掠其人）</a:t>
            </a:r>
          </a:p>
        </p:txBody>
      </p:sp>
      <p:sp>
        <p:nvSpPr>
          <p:cNvPr id="28680" name="文本框 28679"/>
          <p:cNvSpPr txBox="1">
            <a:spLocks noChangeArrowheads="1"/>
          </p:cNvSpPr>
          <p:nvPr/>
        </p:nvSpPr>
        <p:spPr bwMode="auto">
          <a:xfrm>
            <a:off x="6670675" y="692150"/>
            <a:ext cx="31496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倚叠如山</a:t>
            </a:r>
          </a:p>
        </p:txBody>
      </p:sp>
      <p:sp>
        <p:nvSpPr>
          <p:cNvPr id="28681" name="文本框 28680"/>
          <p:cNvSpPr txBox="1">
            <a:spLocks noChangeArrowheads="1"/>
          </p:cNvSpPr>
          <p:nvPr/>
        </p:nvSpPr>
        <p:spPr bwMode="auto">
          <a:xfrm>
            <a:off x="6096000" y="1227138"/>
            <a:ext cx="4773613" cy="186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鼎铛玉石，                             金块珠砾，                弃掷逦迤</a:t>
            </a:r>
          </a:p>
        </p:txBody>
      </p:sp>
      <p:sp>
        <p:nvSpPr>
          <p:cNvPr id="28682" name="左大括号 28681"/>
          <p:cNvSpPr/>
          <p:nvPr/>
        </p:nvSpPr>
        <p:spPr bwMode="auto">
          <a:xfrm>
            <a:off x="1295400" y="1341438"/>
            <a:ext cx="481013" cy="4537075"/>
          </a:xfrm>
          <a:prstGeom prst="leftBrace">
            <a:avLst>
              <a:gd name="adj1" fmla="val 104454"/>
              <a:gd name="adj2" fmla="val 47421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8683" name="文本框 28682"/>
          <p:cNvSpPr txBox="1">
            <a:spLocks noChangeArrowheads="1"/>
          </p:cNvSpPr>
          <p:nvPr/>
        </p:nvSpPr>
        <p:spPr bwMode="auto">
          <a:xfrm>
            <a:off x="239713" y="188913"/>
            <a:ext cx="3551237" cy="90963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200" b="1"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穷奢</a:t>
            </a:r>
            <a:r>
              <a:rPr lang="zh-CN" altLang="en-US" sz="52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极欲</a:t>
            </a:r>
          </a:p>
        </p:txBody>
      </p:sp>
      <p:sp>
        <p:nvSpPr>
          <p:cNvPr id="28684" name="文本框 28683"/>
          <p:cNvSpPr txBox="1">
            <a:spLocks noChangeArrowheads="1"/>
          </p:cNvSpPr>
          <p:nvPr/>
        </p:nvSpPr>
        <p:spPr bwMode="auto">
          <a:xfrm>
            <a:off x="1776413" y="2708275"/>
            <a:ext cx="1928812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贪欲</a:t>
            </a:r>
          </a:p>
        </p:txBody>
      </p:sp>
      <p:sp>
        <p:nvSpPr>
          <p:cNvPr id="28685" name="文本框 28684"/>
          <p:cNvSpPr txBox="1">
            <a:spLocks noChangeArrowheads="1"/>
          </p:cNvSpPr>
          <p:nvPr/>
        </p:nvSpPr>
        <p:spPr bwMode="auto">
          <a:xfrm>
            <a:off x="1776413" y="4151313"/>
            <a:ext cx="1624012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挥霍</a:t>
            </a:r>
          </a:p>
        </p:txBody>
      </p:sp>
      <p:sp>
        <p:nvSpPr>
          <p:cNvPr id="28686" name="文本框 28685"/>
          <p:cNvSpPr txBox="1">
            <a:spLocks noChangeArrowheads="1"/>
          </p:cNvSpPr>
          <p:nvPr/>
        </p:nvSpPr>
        <p:spPr bwMode="auto">
          <a:xfrm>
            <a:off x="1776413" y="5302250"/>
            <a:ext cx="1928812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灭亡</a:t>
            </a:r>
          </a:p>
        </p:txBody>
      </p:sp>
      <p:sp>
        <p:nvSpPr>
          <p:cNvPr id="28687" name="文本框 28686"/>
          <p:cNvSpPr txBox="1">
            <a:spLocks noChangeArrowheads="1"/>
          </p:cNvSpPr>
          <p:nvPr/>
        </p:nvSpPr>
        <p:spPr bwMode="auto">
          <a:xfrm>
            <a:off x="3311525" y="2744788"/>
            <a:ext cx="2844800" cy="1338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CC009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一人之心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秦爱纷奢</a:t>
            </a:r>
          </a:p>
        </p:txBody>
      </p:sp>
      <p:sp>
        <p:nvSpPr>
          <p:cNvPr id="28688" name="文本框 28687"/>
          <p:cNvSpPr txBox="1">
            <a:spLocks noChangeArrowheads="1"/>
          </p:cNvSpPr>
          <p:nvPr/>
        </p:nvSpPr>
        <p:spPr bwMode="auto">
          <a:xfrm>
            <a:off x="6288088" y="2744788"/>
            <a:ext cx="3454400" cy="1338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CC009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千万人之心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人亦念其家</a:t>
            </a:r>
          </a:p>
        </p:txBody>
      </p:sp>
      <p:sp>
        <p:nvSpPr>
          <p:cNvPr id="28689" name="文本框 28688"/>
          <p:cNvSpPr txBox="1">
            <a:spLocks noChangeArrowheads="1"/>
          </p:cNvSpPr>
          <p:nvPr/>
        </p:nvSpPr>
        <p:spPr bwMode="auto">
          <a:xfrm>
            <a:off x="2927350" y="4016375"/>
            <a:ext cx="5951538" cy="145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使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多于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en-US" altLang="zh-CN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（六个排比）</a:t>
            </a:r>
          </a:p>
        </p:txBody>
      </p:sp>
      <p:sp>
        <p:nvSpPr>
          <p:cNvPr id="28690" name="文本框 28689"/>
          <p:cNvSpPr txBox="1">
            <a:spLocks noChangeArrowheads="1"/>
          </p:cNvSpPr>
          <p:nvPr/>
        </p:nvSpPr>
        <p:spPr bwMode="auto">
          <a:xfrm>
            <a:off x="4368800" y="5951538"/>
            <a:ext cx="5484813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日益骄固 一片焦土</a:t>
            </a:r>
          </a:p>
        </p:txBody>
      </p:sp>
      <p:sp>
        <p:nvSpPr>
          <p:cNvPr id="28691" name="文本框 28690"/>
          <p:cNvSpPr txBox="1">
            <a:spLocks noChangeArrowheads="1"/>
          </p:cNvSpPr>
          <p:nvPr/>
        </p:nvSpPr>
        <p:spPr bwMode="auto">
          <a:xfrm>
            <a:off x="3311525" y="5372100"/>
            <a:ext cx="416560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CC009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叫、举、一炬</a:t>
            </a:r>
          </a:p>
        </p:txBody>
      </p:sp>
      <p:sp>
        <p:nvSpPr>
          <p:cNvPr id="28692" name="文本框 28691"/>
          <p:cNvSpPr txBox="1">
            <a:spLocks noChangeArrowheads="1"/>
          </p:cNvSpPr>
          <p:nvPr/>
        </p:nvSpPr>
        <p:spPr bwMode="auto">
          <a:xfrm>
            <a:off x="9358313" y="3003550"/>
            <a:ext cx="2208212" cy="773113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常情</a:t>
            </a:r>
          </a:p>
        </p:txBody>
      </p:sp>
      <p:sp>
        <p:nvSpPr>
          <p:cNvPr id="28693" name="文本框 28692"/>
          <p:cNvSpPr txBox="1">
            <a:spLocks noChangeArrowheads="1"/>
          </p:cNvSpPr>
          <p:nvPr/>
        </p:nvSpPr>
        <p:spPr bwMode="auto">
          <a:xfrm>
            <a:off x="9358313" y="4222750"/>
            <a:ext cx="2208212" cy="77152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积怨</a:t>
            </a:r>
          </a:p>
        </p:txBody>
      </p:sp>
      <p:sp>
        <p:nvSpPr>
          <p:cNvPr id="28694" name="文本框 28693"/>
          <p:cNvSpPr txBox="1">
            <a:spLocks noChangeArrowheads="1"/>
          </p:cNvSpPr>
          <p:nvPr/>
        </p:nvSpPr>
        <p:spPr bwMode="auto">
          <a:xfrm>
            <a:off x="9358313" y="5446713"/>
            <a:ext cx="2208212" cy="77152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爆发</a:t>
            </a:r>
          </a:p>
        </p:txBody>
      </p:sp>
      <p:sp>
        <p:nvSpPr>
          <p:cNvPr id="28695" name="文本框 28694"/>
          <p:cNvSpPr txBox="1">
            <a:spLocks noChangeArrowheads="1"/>
          </p:cNvSpPr>
          <p:nvPr/>
        </p:nvSpPr>
        <p:spPr bwMode="auto">
          <a:xfrm>
            <a:off x="0" y="6035675"/>
            <a:ext cx="3790950" cy="9874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7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 自取灭亡</a:t>
            </a:r>
          </a:p>
        </p:txBody>
      </p:sp>
      <p:sp>
        <p:nvSpPr>
          <p:cNvPr id="28696" name="左右箭头 28695"/>
          <p:cNvSpPr>
            <a:spLocks noChangeArrowheads="1"/>
          </p:cNvSpPr>
          <p:nvPr/>
        </p:nvSpPr>
        <p:spPr bwMode="auto">
          <a:xfrm>
            <a:off x="5902325" y="765175"/>
            <a:ext cx="508000" cy="485775"/>
          </a:xfrm>
          <a:prstGeom prst="leftRightArrow">
            <a:avLst>
              <a:gd name="adj1" fmla="val 50000"/>
              <a:gd name="adj2" fmla="val 20005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28697" name="文本框 28696"/>
          <p:cNvSpPr txBox="1">
            <a:spLocks noChangeArrowheads="1"/>
          </p:cNvSpPr>
          <p:nvPr/>
        </p:nvSpPr>
        <p:spPr bwMode="auto">
          <a:xfrm>
            <a:off x="4175125" y="0"/>
            <a:ext cx="2133600" cy="77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来源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8" grpId="0"/>
      <p:bldP spid="28679" grpId="0"/>
      <p:bldP spid="28680" grpId="0"/>
      <p:bldP spid="28681" grpId="0"/>
      <p:bldP spid="28683" grpId="0"/>
      <p:bldP spid="28684" grpId="0"/>
      <p:bldP spid="28685" grpId="0"/>
      <p:bldP spid="28686" grpId="0"/>
      <p:bldP spid="28687" grpId="0"/>
      <p:bldP spid="28688" grpId="0"/>
      <p:bldP spid="28689" grpId="0"/>
      <p:bldP spid="28690" grpId="0"/>
      <p:bldP spid="28691" grpId="0"/>
      <p:bldP spid="28692" grpId="0"/>
      <p:bldP spid="28693" grpId="0"/>
      <p:bldP spid="28694" grpId="0"/>
      <p:bldP spid="28695" grpId="0"/>
      <p:bldP spid="286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53" name="文本框 35852"/>
          <p:cNvSpPr txBox="1"/>
          <p:nvPr/>
        </p:nvSpPr>
        <p:spPr>
          <a:xfrm>
            <a:off x="165100" y="476250"/>
            <a:ext cx="11788775" cy="5757863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 noProof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4800" b="1" noProof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平生五色线，愿补舜衣裳”</a:t>
            </a:r>
          </a:p>
          <a:p>
            <a:pPr>
              <a:spcBef>
                <a:spcPct val="50000"/>
              </a:spcBef>
            </a:pP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杜牧生于晚唐多事之秋，立志经邦济世，希望恢复昔日唐朝的繁荣昌盛。他反对最高统治者穷奢极欲，不恤国事，更痛恨藩镇割据外族侵略，认为必须除去祸患，国家才能安定。由于</a:t>
            </a:r>
            <a:r>
              <a:rPr lang="zh-CN" altLang="en-US" sz="43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性情刚强、直陈利弊</a:t>
            </a:r>
            <a:r>
              <a:rPr lang="zh-CN" altLang="zh-CN" sz="43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lang="zh-CN" altLang="en-US" sz="43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得罪当权</a:t>
            </a:r>
            <a:r>
              <a:rPr lang="zh-CN" altLang="zh-CN" sz="43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zh-CN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所以不为重用</a:t>
            </a:r>
            <a:r>
              <a:rPr lang="zh-CN" altLang="zh-CN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使他有</a:t>
            </a:r>
            <a:r>
              <a:rPr lang="zh-CN" altLang="en-US" sz="43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怀才不遇</a:t>
            </a: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的感觉</a:t>
            </a:r>
            <a:r>
              <a:rPr lang="zh-CN" altLang="zh-CN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于是浪迹于江湖</a:t>
            </a:r>
            <a:r>
              <a:rPr lang="zh-CN" altLang="zh-CN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lang="zh-CN" altLang="en-US" sz="4300" b="1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饮酒赋诗以自遣。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标题 207873"/>
          <p:cNvSpPr>
            <a:spLocks noGrp="1" noRot="1" noChangeArrowheads="1"/>
          </p:cNvSpPr>
          <p:nvPr>
            <p:ph type="title"/>
          </p:nvPr>
        </p:nvSpPr>
        <p:spPr>
          <a:xfrm>
            <a:off x="431800" y="188913"/>
            <a:ext cx="11385550" cy="1125537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/>
              <a:t>本段中有“</a:t>
            </a:r>
            <a:r>
              <a:rPr lang="zh-CN" altLang="en-US" b="1" smtClean="0">
                <a:solidFill>
                  <a:srgbClr val="FF0066"/>
                </a:solidFill>
              </a:rPr>
              <a:t>六多六少</a:t>
            </a:r>
            <a:r>
              <a:rPr lang="zh-CN" altLang="en-US" smtClean="0"/>
              <a:t>”</a:t>
            </a:r>
          </a:p>
        </p:txBody>
      </p:sp>
      <p:sp>
        <p:nvSpPr>
          <p:cNvPr id="207875" name="内容占位符 207874"/>
          <p:cNvSpPr>
            <a:spLocks noGrp="1" noRot="1" noChangeArrowheads="1"/>
          </p:cNvSpPr>
          <p:nvPr>
            <p:ph idx="1"/>
          </p:nvPr>
        </p:nvSpPr>
        <p:spPr>
          <a:xfrm>
            <a:off x="527050" y="1052513"/>
            <a:ext cx="3648075" cy="419576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栋多</a:t>
            </a:r>
          </a:p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椽多</a:t>
            </a:r>
          </a:p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钉头多</a:t>
            </a:r>
          </a:p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瓦多</a:t>
            </a:r>
          </a:p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栏槛多</a:t>
            </a:r>
          </a:p>
          <a:p>
            <a:pPr eaLnBrk="1" hangingPunct="1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管弦多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207880" name="矩形 207879"/>
          <p:cNvSpPr>
            <a:spLocks noRot="1" noChangeArrowheads="1"/>
          </p:cNvSpPr>
          <p:nvPr/>
        </p:nvSpPr>
        <p:spPr bwMode="auto">
          <a:xfrm>
            <a:off x="6478588" y="1052513"/>
            <a:ext cx="3648075" cy="3673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农夫少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织女少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粮食少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衣服少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城郭少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言语少</a:t>
            </a:r>
          </a:p>
          <a:p>
            <a:pPr marL="408305" indent="-408305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endParaRPr lang="zh-CN" altLang="en-US" sz="3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7881" name="矩形 207880"/>
          <p:cNvSpPr>
            <a:spLocks noRot="1" noChangeArrowheads="1"/>
          </p:cNvSpPr>
          <p:nvPr/>
        </p:nvSpPr>
        <p:spPr bwMode="auto">
          <a:xfrm>
            <a:off x="527050" y="5715810"/>
            <a:ext cx="11385550" cy="71197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lIns="108850" tIns="54425" rIns="108850" bIns="54425" anchor="ctr"/>
          <a:lstStyle/>
          <a:p>
            <a:pPr algn="ctr"/>
            <a:r>
              <a:rPr lang="zh-CN" altLang="en-US" sz="5200">
                <a:solidFill>
                  <a:srgbClr val="FF0000"/>
                </a:solidFill>
              </a:rPr>
              <a:t>百姓处于水生火热中！</a:t>
            </a:r>
          </a:p>
        </p:txBody>
      </p:sp>
      <p:sp>
        <p:nvSpPr>
          <p:cNvPr id="207882" name="下箭头 207881"/>
          <p:cNvSpPr>
            <a:spLocks noChangeArrowheads="1"/>
          </p:cNvSpPr>
          <p:nvPr/>
        </p:nvSpPr>
        <p:spPr bwMode="auto">
          <a:xfrm>
            <a:off x="7343775" y="4858554"/>
            <a:ext cx="576263" cy="714380"/>
          </a:xfrm>
          <a:prstGeom prst="downArrow">
            <a:avLst>
              <a:gd name="adj1" fmla="val 50000"/>
              <a:gd name="adj2" fmla="val 375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7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7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7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78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78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78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78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78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78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78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78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 uiExpand="1" build="p"/>
      <p:bldP spid="207880" grpId="0" uiExpand="1" build="p"/>
      <p:bldP spid="20788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标题 20889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69634" name="文本占位符 208899" descr="t01a1d5d0ad901ebce2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/>
          <a:srcRect b="5420"/>
          <a:stretch>
            <a:fillRect/>
          </a:stretch>
        </p:blipFill>
        <p:spPr>
          <a:xfrm>
            <a:off x="7246938" y="1628775"/>
            <a:ext cx="4664075" cy="4681538"/>
          </a:xfrm>
        </p:spPr>
      </p:pic>
      <p:pic>
        <p:nvPicPr>
          <p:cNvPr id="69635" name="图片 208900" descr="308637311965001138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3888" y="2349500"/>
            <a:ext cx="6096000" cy="32226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8" name="文本框 178177"/>
          <p:cNvSpPr txBox="1">
            <a:spLocks noChangeArrowheads="1"/>
          </p:cNvSpPr>
          <p:nvPr/>
        </p:nvSpPr>
        <p:spPr bwMode="auto">
          <a:xfrm>
            <a:off x="527050" y="1374775"/>
            <a:ext cx="10687050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这段用了大量的排比、比喻，铺写了秦王的骄奢淫靡，滥用民力。</a:t>
            </a:r>
            <a:endParaRPr lang="zh-CN" altLang="en-US" sz="33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658" name="文本框 178178"/>
          <p:cNvSpPr txBox="1">
            <a:spLocks noChangeArrowheads="1"/>
          </p:cNvSpPr>
          <p:nvPr/>
        </p:nvSpPr>
        <p:spPr bwMode="auto">
          <a:xfrm>
            <a:off x="623888" y="762000"/>
            <a:ext cx="80645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800" b="1">
                <a:solidFill>
                  <a:srgbClr val="000000"/>
                </a:solidFill>
                <a:ea typeface="黑体" panose="02010609060101010101" pitchFamily="2" charset="-122"/>
              </a:rPr>
              <a:t>1.</a:t>
            </a:r>
            <a:r>
              <a:rPr lang="zh-CN" altLang="en-US" sz="3800" b="1">
                <a:solidFill>
                  <a:srgbClr val="000000"/>
                </a:solidFill>
                <a:ea typeface="黑体" panose="02010609060101010101" pitchFamily="2" charset="-122"/>
              </a:rPr>
              <a:t>本段最突出的手法是什么？</a:t>
            </a:r>
          </a:p>
        </p:txBody>
      </p:sp>
      <p:sp>
        <p:nvSpPr>
          <p:cNvPr id="178180" name="文本框 178179"/>
          <p:cNvSpPr txBox="1">
            <a:spLocks noChangeArrowheads="1"/>
          </p:cNvSpPr>
          <p:nvPr/>
        </p:nvSpPr>
        <p:spPr bwMode="auto">
          <a:xfrm>
            <a:off x="239713" y="2636838"/>
            <a:ext cx="9407525" cy="345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3800" b="1">
                <a:solidFill>
                  <a:srgbClr val="000000"/>
                </a:solidFill>
                <a:ea typeface="黑体" panose="02010609060101010101" pitchFamily="2" charset="-122"/>
              </a:rPr>
              <a:t>2.</a:t>
            </a:r>
            <a:r>
              <a:rPr lang="zh-CN" altLang="en-US" sz="3800" b="1">
                <a:solidFill>
                  <a:srgbClr val="000000"/>
                </a:solidFill>
                <a:ea typeface="黑体" panose="02010609060101010101" pitchFamily="2" charset="-122"/>
              </a:rPr>
              <a:t>秦皇荒淫奢侈的后果如何？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戍卒叫，函谷举，楚人一炬，可怜焦土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9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900" b="1" i="1">
                <a:solidFill>
                  <a:srgbClr val="FF0066"/>
                </a:solidFill>
                <a:ea typeface="黑体" panose="02010609060101010101" pitchFamily="2" charset="-122"/>
              </a:rPr>
              <a:t>叫、举、炬</a:t>
            </a:r>
            <a:r>
              <a:rPr lang="zh-CN" altLang="en-US" sz="29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这三个动词，生动地表现了农民起义迅猛异常，不可压抑。</a:t>
            </a:r>
            <a:r>
              <a:rPr lang="zh-CN" altLang="en-US" sz="29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可怜焦土</a:t>
            </a:r>
            <a:r>
              <a:rPr lang="zh-CN" altLang="en-US" sz="29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’</a:t>
            </a:r>
            <a:r>
              <a:rPr lang="zh-CN" altLang="en-US" sz="2900" b="1">
                <a:solidFill>
                  <a:srgbClr val="0000FF"/>
                </a:solidFill>
                <a:ea typeface="黑体" panose="02010609060101010101" pitchFamily="2" charset="-122"/>
              </a:rPr>
              <a:t>与上面的壮丽描绘形成鲜明的对比，显得收束有力，概括了秦的迅速灭亡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900" b="1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70660" name="文本框 178181"/>
          <p:cNvSpPr txBox="1">
            <a:spLocks noChangeArrowheads="1"/>
          </p:cNvSpPr>
          <p:nvPr/>
        </p:nvSpPr>
        <p:spPr bwMode="auto">
          <a:xfrm>
            <a:off x="334963" y="44450"/>
            <a:ext cx="93091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</a:p>
        </p:txBody>
      </p:sp>
      <p:sp>
        <p:nvSpPr>
          <p:cNvPr id="178183" name="矩形 178182"/>
          <p:cNvSpPr>
            <a:spLocks noChangeArrowheads="1"/>
          </p:cNvSpPr>
          <p:nvPr/>
        </p:nvSpPr>
        <p:spPr bwMode="auto">
          <a:xfrm>
            <a:off x="239713" y="5735638"/>
            <a:ext cx="9964737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ea typeface="华文新魏" panose="02010800040101010101" charset="-122"/>
                <a:cs typeface="华文新魏" panose="02010800040101010101" charset="-122"/>
              </a:rPr>
              <a:t>第三段铺叙阿房宫的珍宝，指出秦朝必亡。</a:t>
            </a:r>
          </a:p>
        </p:txBody>
      </p:sp>
      <p:pic>
        <p:nvPicPr>
          <p:cNvPr id="70662" name="图片 178183" descr="8036315_144205552000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669463" y="2924175"/>
            <a:ext cx="2185987" cy="23780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8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8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8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6371" name="内容占位符 186370"/>
          <p:cNvSpPr>
            <a:spLocks noGrp="1" noRot="1" noChangeArrowheads="1"/>
          </p:cNvSpPr>
          <p:nvPr>
            <p:ph idx="1"/>
          </p:nvPr>
        </p:nvSpPr>
        <p:spPr>
          <a:xfrm>
            <a:off x="527050" y="836613"/>
            <a:ext cx="10971213" cy="208756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ea typeface="黑体" panose="02010609060101010101" pitchFamily="2" charset="-122"/>
              </a:rPr>
              <a:t>1.</a:t>
            </a:r>
            <a:r>
              <a:rPr lang="zh-CN" altLang="en-US" sz="3300" b="1" smtClean="0">
                <a:solidFill>
                  <a:srgbClr val="000000"/>
                </a:solidFill>
                <a:ea typeface="黑体" panose="02010609060101010101" pitchFamily="2" charset="-122"/>
              </a:rPr>
              <a:t>前三段分别从哪些方面描写阿房宫？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0000FF"/>
                </a:solidFill>
                <a:ea typeface="黑体" panose="02010609060101010101" pitchFamily="2" charset="-122"/>
              </a:rPr>
              <a:t>   宫殿建筑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300" b="1" smtClean="0">
                <a:ea typeface="黑体" panose="02010609060101010101" pitchFamily="2" charset="-122"/>
              </a:rPr>
              <a:t>   </a:t>
            </a:r>
            <a:r>
              <a:rPr lang="zh-CN" altLang="en-US" sz="3300" b="1" smtClean="0">
                <a:solidFill>
                  <a:srgbClr val="0000FF"/>
                </a:solidFill>
                <a:ea typeface="黑体" panose="02010609060101010101" pitchFamily="2" charset="-122"/>
              </a:rPr>
              <a:t>宫女生活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300" b="1" smtClean="0">
                <a:solidFill>
                  <a:srgbClr val="0000FF"/>
                </a:solidFill>
                <a:ea typeface="黑体" panose="02010609060101010101" pitchFamily="2" charset="-122"/>
              </a:rPr>
              <a:t>   宫中珍宝</a:t>
            </a:r>
          </a:p>
        </p:txBody>
      </p:sp>
      <p:sp>
        <p:nvSpPr>
          <p:cNvPr id="71682" name="直接连接符 186371"/>
          <p:cNvSpPr>
            <a:spLocks noChangeShapeType="1"/>
          </p:cNvSpPr>
          <p:nvPr/>
        </p:nvSpPr>
        <p:spPr bwMode="auto">
          <a:xfrm>
            <a:off x="3214688" y="1628775"/>
            <a:ext cx="124618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71683" name="直接连接符 186372"/>
          <p:cNvSpPr>
            <a:spLocks noChangeShapeType="1"/>
          </p:cNvSpPr>
          <p:nvPr/>
        </p:nvSpPr>
        <p:spPr bwMode="auto">
          <a:xfrm>
            <a:off x="3214688" y="2133600"/>
            <a:ext cx="124618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71684" name="直接连接符 186373"/>
          <p:cNvSpPr>
            <a:spLocks noChangeShapeType="1"/>
          </p:cNvSpPr>
          <p:nvPr/>
        </p:nvSpPr>
        <p:spPr bwMode="auto">
          <a:xfrm>
            <a:off x="3214688" y="2636838"/>
            <a:ext cx="124618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tailEnd type="triangle" w="med" len="med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86375" name="文本框 186374"/>
          <p:cNvSpPr txBox="1">
            <a:spLocks noChangeArrowheads="1"/>
          </p:cNvSpPr>
          <p:nvPr/>
        </p:nvSpPr>
        <p:spPr bwMode="auto">
          <a:xfrm>
            <a:off x="4846638" y="1341438"/>
            <a:ext cx="6526212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规模宏伟壮观，布局精致密集</a:t>
            </a:r>
          </a:p>
        </p:txBody>
      </p:sp>
      <p:sp>
        <p:nvSpPr>
          <p:cNvPr id="186376" name="文本框 186375"/>
          <p:cNvSpPr txBox="1">
            <a:spLocks noChangeArrowheads="1"/>
          </p:cNvSpPr>
          <p:nvPr/>
        </p:nvSpPr>
        <p:spPr bwMode="auto">
          <a:xfrm>
            <a:off x="4846638" y="1844675"/>
            <a:ext cx="6526212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生活奢华空虚，命运悲惨</a:t>
            </a:r>
          </a:p>
        </p:txBody>
      </p:sp>
      <p:sp>
        <p:nvSpPr>
          <p:cNvPr id="186379" name="文本框 186378"/>
          <p:cNvSpPr txBox="1">
            <a:spLocks noChangeArrowheads="1"/>
          </p:cNvSpPr>
          <p:nvPr/>
        </p:nvSpPr>
        <p:spPr bwMode="auto">
          <a:xfrm>
            <a:off x="4846638" y="2349500"/>
            <a:ext cx="6526212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ea typeface="黑体" panose="02010609060101010101" pitchFamily="2" charset="-122"/>
              </a:rPr>
              <a:t>珍宝众多，过度浪费</a:t>
            </a:r>
          </a:p>
        </p:txBody>
      </p:sp>
      <p:sp>
        <p:nvSpPr>
          <p:cNvPr id="71688" name="文本框 186379"/>
          <p:cNvSpPr txBox="1">
            <a:spLocks noChangeArrowheads="1"/>
          </p:cNvSpPr>
          <p:nvPr/>
        </p:nvSpPr>
        <p:spPr bwMode="auto">
          <a:xfrm>
            <a:off x="719138" y="3284538"/>
            <a:ext cx="9985375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读前三段，你认为秦朝灭亡的原因是什么？</a:t>
            </a:r>
          </a:p>
        </p:txBody>
      </p:sp>
      <p:sp>
        <p:nvSpPr>
          <p:cNvPr id="186381" name="文本框 186380"/>
          <p:cNvSpPr txBox="1">
            <a:spLocks noChangeArrowheads="1"/>
          </p:cNvSpPr>
          <p:nvPr/>
        </p:nvSpPr>
        <p:spPr bwMode="auto">
          <a:xfrm>
            <a:off x="334963" y="3935413"/>
            <a:ext cx="11231562" cy="237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宫女空虚悲惨，以此突出秦皇荒淫到了什么程度。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珍宝数不胜数，以此突出秦皇奢靡到了什么程度。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4300">
                <a:solidFill>
                  <a:srgbClr val="9900CC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自取灭亡！！！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6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6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5" grpId="0"/>
      <p:bldP spid="186376" grpId="0"/>
      <p:bldP spid="18637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标题 98305"/>
          <p:cNvSpPr>
            <a:spLocks noGrp="1" noRot="1"/>
          </p:cNvSpPr>
          <p:nvPr>
            <p:ph type="title"/>
          </p:nvPr>
        </p:nvSpPr>
        <p:spPr>
          <a:xfrm>
            <a:off x="623888" y="-100013"/>
            <a:ext cx="10971212" cy="1008063"/>
          </a:xfrm>
        </p:spPr>
        <p:txBody>
          <a:bodyPr/>
          <a:lstStyle/>
          <a:p>
            <a:pPr defTabSz="1087755" eaLnBrk="1" hangingPunct="1">
              <a:defRPr/>
            </a:pPr>
            <a:r>
              <a:rPr lang="zh-CN" altLang="en-US" sz="57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charset="-122"/>
              </a:rPr>
              <a:t>第四段重点词语</a:t>
            </a:r>
          </a:p>
        </p:txBody>
      </p:sp>
      <p:sp>
        <p:nvSpPr>
          <p:cNvPr id="98307" name="文本占位符 98306"/>
          <p:cNvSpPr>
            <a:spLocks noGrp="1" noRot="1"/>
          </p:cNvSpPr>
          <p:nvPr>
            <p:ph idx="1"/>
          </p:nvPr>
        </p:nvSpPr>
        <p:spPr>
          <a:xfrm>
            <a:off x="0" y="908050"/>
            <a:ext cx="5902325" cy="5689600"/>
          </a:xfrm>
        </p:spPr>
        <p:txBody>
          <a:bodyPr/>
          <a:lstStyle/>
          <a:p>
            <a:pPr marL="408305" indent="-408305" defTabSz="1087755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300" b="1" noProof="1">
                <a:solidFill>
                  <a:srgbClr val="FF3300"/>
                </a:solidFill>
                <a:ea typeface="黑体" panose="02010609060101010101" pitchFamily="2" charset="-122"/>
              </a:rPr>
              <a:t>族：</a:t>
            </a:r>
            <a:r>
              <a:rPr lang="zh-CN" altLang="en-US" sz="3300" b="1" noProof="1">
                <a:solidFill>
                  <a:srgbClr val="0000FF"/>
                </a:solidFill>
                <a:ea typeface="黑体" panose="02010609060101010101" pitchFamily="2" charset="-122"/>
              </a:rPr>
              <a:t>灭族、杀尽。</a:t>
            </a:r>
          </a:p>
          <a:p>
            <a:pPr marL="408305" indent="-408305" defTabSz="1087755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300" b="1" noProof="1">
                <a:solidFill>
                  <a:srgbClr val="FF3300"/>
                </a:solidFill>
                <a:ea typeface="黑体" panose="02010609060101010101" pitchFamily="2" charset="-122"/>
              </a:rPr>
              <a:t>鉴</a:t>
            </a:r>
            <a:r>
              <a:rPr lang="zh-CN" altLang="en-US" sz="3300" b="1" noProof="1">
                <a:solidFill>
                  <a:srgbClr val="FF0000"/>
                </a:solidFill>
                <a:ea typeface="黑体" panose="02010609060101010101" pitchFamily="2" charset="-122"/>
              </a:rPr>
              <a:t>：</a:t>
            </a:r>
            <a:r>
              <a:rPr lang="zh-CN" altLang="en-US" sz="33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en-US" altLang="zh-CN" sz="33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......</a:t>
            </a:r>
            <a:r>
              <a:rPr lang="zh-CN" altLang="en-US" sz="33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为鉴。</a:t>
            </a:r>
          </a:p>
          <a:p>
            <a:pPr marL="408305" indent="-408305" defTabSz="1087755"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300" b="1" noProof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3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原指镜子。古人常以历史或别人的成败比喻为   一面镜子，从中吸取经验教训，引为警戒，故“鉴”又引申为警戒或教训。</a:t>
            </a:r>
          </a:p>
          <a:p>
            <a:pPr marL="408305" indent="-408305" defTabSz="1087755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sz="3300" b="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08305" indent="-408305" defTabSz="1087755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前车之鉴：</a:t>
            </a:r>
            <a:r>
              <a:rPr lang="zh-CN" altLang="en-US" sz="33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前面车子翻倒的教训，比喻先前的失败可以做以后的教训</a:t>
            </a:r>
            <a:r>
              <a:rPr lang="zh-CN" altLang="en-US" sz="33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300" b="1" noProof="1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marL="408305" indent="-408305" defTabSz="1087755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sz="3300" b="1" noProof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408305" indent="-408305" defTabSz="1087755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408305" indent="-408305" defTabSz="1087755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sz="43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2707" name="文本框 98312"/>
          <p:cNvSpPr txBox="1">
            <a:spLocks noChangeArrowheads="1"/>
          </p:cNvSpPr>
          <p:nvPr/>
        </p:nvSpPr>
        <p:spPr bwMode="auto">
          <a:xfrm>
            <a:off x="8975725" y="4006850"/>
            <a:ext cx="1536700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98314" name="文本框 98313"/>
          <p:cNvSpPr txBox="1">
            <a:spLocks noChangeArrowheads="1"/>
          </p:cNvSpPr>
          <p:nvPr/>
        </p:nvSpPr>
        <p:spPr bwMode="auto">
          <a:xfrm>
            <a:off x="6000750" y="1341438"/>
            <a:ext cx="5854700" cy="2141537"/>
          </a:xfrm>
          <a:prstGeom prst="rect">
            <a:avLst/>
          </a:prstGeom>
          <a:noFill/>
          <a:ln w="38100">
            <a:solidFill>
              <a:srgbClr val="800080"/>
            </a:solidFill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以铜为镜，可以正衣冠；</a:t>
            </a:r>
          </a:p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以古为镜，可以知兴替；</a:t>
            </a:r>
          </a:p>
          <a:p>
            <a:pPr eaLnBrk="0" hangingPunct="0"/>
            <a:r>
              <a:rPr lang="zh-CN" altLang="en-US" sz="3300" b="1">
                <a:solidFill>
                  <a:srgbClr val="0000FF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以人为镜，可以明得失。</a:t>
            </a:r>
          </a:p>
          <a:p>
            <a:pPr algn="r" eaLnBrk="0" hangingPunct="0"/>
            <a:r>
              <a:rPr lang="en-US" altLang="zh-CN" sz="3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300" b="1">
                <a:solidFill>
                  <a:srgbClr val="0000FF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唐太宗</a:t>
            </a:r>
          </a:p>
        </p:txBody>
      </p:sp>
      <p:pic>
        <p:nvPicPr>
          <p:cNvPr id="72709" name="图片 98316" descr="16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824913" y="3284538"/>
            <a:ext cx="3365500" cy="35750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29" name="文本占位符 29697"/>
          <p:cNvSpPr>
            <a:spLocks noGrp="1" noRot="1" noChangeArrowheads="1"/>
          </p:cNvSpPr>
          <p:nvPr>
            <p:ph idx="1"/>
          </p:nvPr>
        </p:nvSpPr>
        <p:spPr>
          <a:xfrm>
            <a:off x="95250" y="115888"/>
            <a:ext cx="4751388" cy="6481762"/>
          </a:xfrm>
        </p:spPr>
        <p:txBody>
          <a:bodyPr lIns="0" rIns="0"/>
          <a:lstStyle/>
          <a:p>
            <a:pPr algn="just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灭六国者，六国也，非秦也。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族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秦者，秦也，非天下也。嗟乎！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六国各爱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其人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，则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足以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拒秦；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秦复爱六国之人，则递三世可至万世而为君，谁得而</a:t>
            </a:r>
            <a:r>
              <a:rPr lang="zh-CN" altLang="en-US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族灭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也？ </a:t>
            </a:r>
          </a:p>
        </p:txBody>
      </p:sp>
      <p:sp>
        <p:nvSpPr>
          <p:cNvPr id="29699" name="矩形 29698"/>
          <p:cNvSpPr>
            <a:spLocks noRot="1" noChangeArrowheads="1"/>
          </p:cNvSpPr>
          <p:nvPr/>
        </p:nvSpPr>
        <p:spPr bwMode="auto">
          <a:xfrm>
            <a:off x="5133975" y="188913"/>
            <a:ext cx="6911975" cy="619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spcBef>
                <a:spcPct val="5000"/>
              </a:spcBef>
              <a:buClr>
                <a:schemeClr val="hlink"/>
              </a:buClr>
              <a:buSzPct val="70000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灭六国的是六国自己，不是秦国。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消灭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秦宗族的是秦皇自己，不是天下的人民。唉！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六国的国君能各自爱抚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自己的百姓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，就有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足够</a:t>
            </a:r>
            <a:r>
              <a:rPr lang="en-US" altLang="zh-CN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的力量</a:t>
            </a:r>
            <a:r>
              <a:rPr lang="en-US" altLang="zh-CN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抵抗秦国；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取得天下后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也能爱惜六国的百姓，那就可以传位到三世以至传到万世做皇帝，谁能够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灭掉他们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呢？ </a:t>
            </a:r>
          </a:p>
        </p:txBody>
      </p:sp>
      <p:sp>
        <p:nvSpPr>
          <p:cNvPr id="73731" name="直接连接符 29699"/>
          <p:cNvSpPr>
            <a:spLocks noChangeShapeType="1"/>
          </p:cNvSpPr>
          <p:nvPr/>
        </p:nvSpPr>
        <p:spPr bwMode="auto">
          <a:xfrm flipH="1">
            <a:off x="5232400" y="160338"/>
            <a:ext cx="0" cy="6438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文本占位符 30721"/>
          <p:cNvSpPr>
            <a:spLocks noGrp="1" noRot="1" noChangeArrowheads="1"/>
          </p:cNvSpPr>
          <p:nvPr>
            <p:ph idx="1"/>
          </p:nvPr>
        </p:nvSpPr>
        <p:spPr>
          <a:xfrm>
            <a:off x="0" y="981075"/>
            <a:ext cx="4464050" cy="4897438"/>
          </a:xfrm>
        </p:spPr>
        <p:txBody>
          <a:bodyPr lIns="0" rIns="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秦人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不暇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自哀，而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后人哀之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后人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哀之而不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鉴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之，亦使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后人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而复哀</a:t>
            </a:r>
            <a:r>
              <a:rPr lang="zh-CN" altLang="en-US" sz="4500" b="1" u="sng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后人</a:t>
            </a:r>
            <a:r>
              <a:rPr lang="zh-CN" altLang="en-US" sz="4500" b="1" smtClean="0">
                <a:latin typeface="黑体" panose="02010609060101010101" pitchFamily="2" charset="-122"/>
                <a:ea typeface="黑体" panose="02010609060101010101" pitchFamily="2" charset="-122"/>
              </a:rPr>
              <a:t>也。 </a:t>
            </a:r>
          </a:p>
        </p:txBody>
      </p:sp>
      <p:sp>
        <p:nvSpPr>
          <p:cNvPr id="30723" name="矩形 30722"/>
          <p:cNvSpPr>
            <a:spLocks noRot="1" noChangeArrowheads="1"/>
          </p:cNvSpPr>
          <p:nvPr/>
        </p:nvSpPr>
        <p:spPr bwMode="auto">
          <a:xfrm>
            <a:off x="4846638" y="692150"/>
            <a:ext cx="6721475" cy="540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/>
          <a:lstStyle/>
          <a:p>
            <a:pPr marL="408305" indent="-408305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秦国的统治者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来不及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为自己的灭亡而哀叹，却使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后代人为它哀叹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；如果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后代人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哀叹它而不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引以为鉴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，那么又要让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更后的人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来哀叹</a:t>
            </a:r>
            <a:r>
              <a:rPr lang="zh-CN" altLang="en-US" sz="45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他们（重蹈覆辙）</a:t>
            </a:r>
            <a:r>
              <a:rPr lang="zh-CN" altLang="en-US" sz="45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了。 </a:t>
            </a:r>
          </a:p>
        </p:txBody>
      </p:sp>
      <p:sp>
        <p:nvSpPr>
          <p:cNvPr id="74755" name="直接连接符 30723"/>
          <p:cNvSpPr>
            <a:spLocks noChangeShapeType="1"/>
          </p:cNvSpPr>
          <p:nvPr/>
        </p:nvSpPr>
        <p:spPr bwMode="auto">
          <a:xfrm flipH="1">
            <a:off x="4846638" y="188913"/>
            <a:ext cx="0" cy="60944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文本框 31745"/>
          <p:cNvSpPr txBox="1">
            <a:spLocks noChangeArrowheads="1"/>
          </p:cNvSpPr>
          <p:nvPr/>
        </p:nvSpPr>
        <p:spPr bwMode="auto">
          <a:xfrm>
            <a:off x="-274638" y="2057400"/>
            <a:ext cx="1819276" cy="183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第四段</a:t>
            </a:r>
          </a:p>
        </p:txBody>
      </p:sp>
      <p:sp>
        <p:nvSpPr>
          <p:cNvPr id="31747" name="左大括号 31746"/>
          <p:cNvSpPr/>
          <p:nvPr/>
        </p:nvSpPr>
        <p:spPr bwMode="auto">
          <a:xfrm>
            <a:off x="1625600" y="1524000"/>
            <a:ext cx="711200" cy="2439988"/>
          </a:xfrm>
          <a:prstGeom prst="leftBrace">
            <a:avLst>
              <a:gd name="adj1" fmla="val 38025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31748" name="文本框 31747"/>
          <p:cNvSpPr txBox="1">
            <a:spLocks noChangeArrowheads="1"/>
          </p:cNvSpPr>
          <p:nvPr/>
        </p:nvSpPr>
        <p:spPr bwMode="auto">
          <a:xfrm>
            <a:off x="2235200" y="1066800"/>
            <a:ext cx="8126413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总结六国和秦灭亡的原因</a:t>
            </a:r>
          </a:p>
        </p:txBody>
      </p:sp>
      <p:sp>
        <p:nvSpPr>
          <p:cNvPr id="31749" name="文本框 31748"/>
          <p:cNvSpPr txBox="1">
            <a:spLocks noChangeArrowheads="1"/>
          </p:cNvSpPr>
          <p:nvPr/>
        </p:nvSpPr>
        <p:spPr bwMode="auto">
          <a:xfrm>
            <a:off x="2438400" y="3582988"/>
            <a:ext cx="8018463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讽谏唐王朝勿让悲剧重演</a:t>
            </a:r>
          </a:p>
        </p:txBody>
      </p:sp>
      <p:sp>
        <p:nvSpPr>
          <p:cNvPr id="31750" name="文本框 31749"/>
          <p:cNvSpPr txBox="1">
            <a:spLocks noChangeArrowheads="1"/>
          </p:cNvSpPr>
          <p:nvPr/>
        </p:nvSpPr>
        <p:spPr bwMode="auto">
          <a:xfrm>
            <a:off x="508000" y="5411788"/>
            <a:ext cx="4625975" cy="109378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400" b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charset="-122"/>
                <a:cs typeface="华文彩云" panose="02010800040101010101" charset="-122"/>
              </a:rPr>
              <a:t> 卒章显志</a:t>
            </a:r>
          </a:p>
        </p:txBody>
      </p:sp>
      <p:sp>
        <p:nvSpPr>
          <p:cNvPr id="31751" name="文本框 31750"/>
          <p:cNvSpPr txBox="1">
            <a:spLocks noChangeArrowheads="1"/>
          </p:cNvSpPr>
          <p:nvPr/>
        </p:nvSpPr>
        <p:spPr bwMode="auto">
          <a:xfrm>
            <a:off x="7151688" y="2060575"/>
            <a:ext cx="2743200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不爱民</a:t>
            </a:r>
          </a:p>
        </p:txBody>
      </p:sp>
      <p:sp>
        <p:nvSpPr>
          <p:cNvPr id="31752" name="文本框 31751"/>
          <p:cNvSpPr txBox="1">
            <a:spLocks noChangeArrowheads="1"/>
          </p:cNvSpPr>
          <p:nvPr/>
        </p:nvSpPr>
        <p:spPr bwMode="auto">
          <a:xfrm>
            <a:off x="6958013" y="4367213"/>
            <a:ext cx="3860800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哀之，鉴之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  <p:bldP spid="3175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文本框 32769"/>
          <p:cNvSpPr txBox="1">
            <a:spLocks noChangeArrowheads="1"/>
          </p:cNvSpPr>
          <p:nvPr/>
        </p:nvSpPr>
        <p:spPr bwMode="auto">
          <a:xfrm>
            <a:off x="5902325" y="4943475"/>
            <a:ext cx="2687638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endParaRPr lang="zh-CN" altLang="en-US" sz="5200" b="1"/>
          </a:p>
        </p:txBody>
      </p:sp>
      <p:sp>
        <p:nvSpPr>
          <p:cNvPr id="32771" name="文本框 32770"/>
          <p:cNvSpPr txBox="1">
            <a:spLocks noChangeArrowheads="1"/>
          </p:cNvSpPr>
          <p:nvPr/>
        </p:nvSpPr>
        <p:spPr bwMode="auto">
          <a:xfrm>
            <a:off x="0" y="228600"/>
            <a:ext cx="5486400" cy="2030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5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六王毕 四海一        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5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蜀山兀 阿房出</a:t>
            </a:r>
          </a:p>
        </p:txBody>
      </p:sp>
      <p:sp>
        <p:nvSpPr>
          <p:cNvPr id="32772" name="文本框 32771"/>
          <p:cNvSpPr txBox="1">
            <a:spLocks noChangeArrowheads="1"/>
          </p:cNvSpPr>
          <p:nvPr/>
        </p:nvSpPr>
        <p:spPr bwMode="auto">
          <a:xfrm>
            <a:off x="0" y="4878388"/>
            <a:ext cx="6602413" cy="187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5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戍卒叫 函谷举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5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楚人一炬 可怜焦土</a:t>
            </a:r>
          </a:p>
        </p:txBody>
      </p:sp>
      <p:sp>
        <p:nvSpPr>
          <p:cNvPr id="32773" name="下箭头 32772"/>
          <p:cNvSpPr>
            <a:spLocks noChangeArrowheads="1"/>
          </p:cNvSpPr>
          <p:nvPr/>
        </p:nvSpPr>
        <p:spPr bwMode="auto">
          <a:xfrm>
            <a:off x="1422400" y="990600"/>
            <a:ext cx="203200" cy="4265613"/>
          </a:xfrm>
          <a:prstGeom prst="downArrow">
            <a:avLst>
              <a:gd name="adj1" fmla="val 50000"/>
              <a:gd name="adj2" fmla="val 698962"/>
            </a:avLst>
          </a:prstGeom>
          <a:solidFill>
            <a:srgbClr val="FF0000"/>
          </a:solidFill>
          <a:ln w="9525">
            <a:noFill/>
            <a:miter lim="800000"/>
          </a:ln>
        </p:spPr>
        <p:txBody>
          <a:bodyPr vert="eaVert" wrap="none" lIns="108850" tIns="54425" rIns="108850" bIns="54425" anchor="ctr"/>
          <a:lstStyle/>
          <a:p>
            <a:pPr algn="ctr" eaLnBrk="0" hangingPunct="0"/>
            <a:endParaRPr lang="zh-CN" altLang="en-US" sz="5200" b="1">
              <a:solidFill>
                <a:srgbClr val="000000"/>
              </a:solidFill>
            </a:endParaRPr>
          </a:p>
        </p:txBody>
      </p:sp>
      <p:sp>
        <p:nvSpPr>
          <p:cNvPr id="32774" name="下箭头 32773"/>
          <p:cNvSpPr>
            <a:spLocks noChangeArrowheads="1"/>
          </p:cNvSpPr>
          <p:nvPr/>
        </p:nvSpPr>
        <p:spPr bwMode="auto">
          <a:xfrm>
            <a:off x="3860800" y="1676400"/>
            <a:ext cx="203200" cy="4316413"/>
          </a:xfrm>
          <a:prstGeom prst="downArrow">
            <a:avLst>
              <a:gd name="adj1" fmla="val 50000"/>
              <a:gd name="adj2" fmla="val 707286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lIns="108850" tIns="54425" rIns="108850" bIns="54425" anchor="ctr"/>
          <a:lstStyle/>
          <a:p>
            <a:pPr algn="ctr"/>
            <a:endParaRPr lang="zh-CN" altLang="en-US" sz="2900">
              <a:solidFill>
                <a:srgbClr val="0066FF"/>
              </a:solidFill>
              <a:latin typeface="Tahoma" panose="020b0604030504040204" pitchFamily="34" charset="0"/>
            </a:endParaRPr>
          </a:p>
        </p:txBody>
      </p:sp>
      <p:sp>
        <p:nvSpPr>
          <p:cNvPr id="32775" name="文本框 32774"/>
          <p:cNvSpPr txBox="1">
            <a:spLocks noChangeArrowheads="1"/>
          </p:cNvSpPr>
          <p:nvPr/>
        </p:nvSpPr>
        <p:spPr bwMode="auto">
          <a:xfrm>
            <a:off x="0" y="2276475"/>
            <a:ext cx="6297613" cy="2751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5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重笔浓彩                    铺排渲染                          绘阿房之奢华</a:t>
            </a:r>
          </a:p>
        </p:txBody>
      </p:sp>
      <p:sp>
        <p:nvSpPr>
          <p:cNvPr id="32776" name="右箭头 32775"/>
          <p:cNvSpPr>
            <a:spLocks noChangeArrowheads="1"/>
          </p:cNvSpPr>
          <p:nvPr/>
        </p:nvSpPr>
        <p:spPr bwMode="auto">
          <a:xfrm>
            <a:off x="4943475" y="3284538"/>
            <a:ext cx="2235200" cy="230187"/>
          </a:xfrm>
          <a:prstGeom prst="rightArrow">
            <a:avLst>
              <a:gd name="adj1" fmla="val 50000"/>
              <a:gd name="adj2" fmla="val 181979"/>
            </a:avLst>
          </a:prstGeom>
          <a:solidFill>
            <a:srgbClr val="E5B1FF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32777" name="文本框 32776"/>
          <p:cNvSpPr txBox="1">
            <a:spLocks noChangeArrowheads="1"/>
          </p:cNvSpPr>
          <p:nvPr/>
        </p:nvSpPr>
        <p:spPr bwMode="auto">
          <a:xfrm>
            <a:off x="5232400" y="476250"/>
            <a:ext cx="1630363" cy="1433513"/>
          </a:xfrm>
          <a:prstGeom prst="rect">
            <a:avLst/>
          </a:prstGeom>
          <a:solidFill>
            <a:srgbClr val="D1FFFF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8600" b="1">
                <a:solidFill>
                  <a:srgbClr val="FF0000"/>
                </a:solidFill>
                <a:ea typeface="黑体" panose="02010609060101010101" pitchFamily="2" charset="-122"/>
              </a:rPr>
              <a:t>兴</a:t>
            </a:r>
          </a:p>
        </p:txBody>
      </p:sp>
      <p:sp>
        <p:nvSpPr>
          <p:cNvPr id="32778" name="文本框 32777"/>
          <p:cNvSpPr txBox="1">
            <a:spLocks noChangeArrowheads="1"/>
          </p:cNvSpPr>
          <p:nvPr/>
        </p:nvSpPr>
        <p:spPr bwMode="auto">
          <a:xfrm>
            <a:off x="6500813" y="4802188"/>
            <a:ext cx="1514475" cy="1433512"/>
          </a:xfrm>
          <a:prstGeom prst="rect">
            <a:avLst/>
          </a:prstGeom>
          <a:solidFill>
            <a:srgbClr val="D1FFFF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/>
            <a:r>
              <a:rPr lang="zh-CN" altLang="en-US" sz="8600" b="1">
                <a:solidFill>
                  <a:srgbClr val="0033CC"/>
                </a:solidFill>
                <a:ea typeface="黑体" panose="02010609060101010101" pitchFamily="2" charset="-122"/>
              </a:rPr>
              <a:t>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  <p:bldP spid="32775" grpId="0"/>
      <p:bldP spid="32777" grpId="0"/>
      <p:bldP spid="3277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文本框 33793"/>
          <p:cNvSpPr txBox="1">
            <a:spLocks noChangeArrowheads="1"/>
          </p:cNvSpPr>
          <p:nvPr/>
        </p:nvSpPr>
        <p:spPr bwMode="auto">
          <a:xfrm>
            <a:off x="334963" y="1557338"/>
            <a:ext cx="11423650" cy="4049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以铜为镜，可以正衣冠</a:t>
            </a:r>
          </a:p>
          <a:p>
            <a:pPr>
              <a:spcBef>
                <a:spcPct val="50000"/>
              </a:spcBef>
            </a:pPr>
            <a:r>
              <a:rPr lang="zh-CN" altLang="en-US" sz="6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以史为镜，可以知兴替</a:t>
            </a:r>
          </a:p>
          <a:p>
            <a:pPr>
              <a:spcBef>
                <a:spcPct val="50000"/>
              </a:spcBef>
            </a:pPr>
            <a:r>
              <a:rPr lang="zh-CN" altLang="en-US" sz="6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以人为镜，可以知得失                    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占位符 10241"/>
          <p:cNvSpPr>
            <a:spLocks noGrp="1" noRot="1" noChangeArrowheads="1"/>
          </p:cNvSpPr>
          <p:nvPr>
            <p:ph idx="1"/>
          </p:nvPr>
        </p:nvSpPr>
        <p:spPr>
          <a:xfrm>
            <a:off x="261938" y="836613"/>
            <a:ext cx="11928475" cy="3887787"/>
          </a:xfrm>
        </p:spPr>
        <p:txBody>
          <a:bodyPr/>
          <a:lstStyle/>
          <a:p>
            <a:pPr eaLnBrk="1" hangingPunct="1"/>
            <a:r>
              <a:rPr lang="zh-CN" altLang="en-US" sz="6400" b="1" smtClean="0">
                <a:solidFill>
                  <a:srgbClr val="009900"/>
                </a:solidFill>
              </a:rPr>
              <a:t>杜牧，字</a:t>
            </a:r>
            <a:r>
              <a:rPr lang="en-US" altLang="zh-CN" sz="6400" b="1" smtClean="0">
                <a:solidFill>
                  <a:srgbClr val="009900"/>
                </a:solidFill>
              </a:rPr>
              <a:t>_______</a:t>
            </a:r>
            <a:r>
              <a:rPr lang="zh-CN" altLang="en-US" sz="6400" b="1" smtClean="0">
                <a:solidFill>
                  <a:srgbClr val="009900"/>
                </a:solidFill>
              </a:rPr>
              <a:t>，号</a:t>
            </a:r>
            <a:r>
              <a:rPr lang="en-US" altLang="zh-CN" sz="6400" b="1" smtClean="0">
                <a:solidFill>
                  <a:srgbClr val="009900"/>
                </a:solidFill>
              </a:rPr>
              <a:t>_______</a:t>
            </a:r>
            <a:r>
              <a:rPr lang="zh-CN" altLang="en-US" sz="6400" b="1" smtClean="0">
                <a:solidFill>
                  <a:srgbClr val="009900"/>
                </a:solidFill>
              </a:rPr>
              <a:t>，晚唐杰出的诗人、散文家，与</a:t>
            </a:r>
            <a:r>
              <a:rPr lang="en-US" altLang="zh-CN" sz="6400" b="1" smtClean="0">
                <a:solidFill>
                  <a:srgbClr val="009900"/>
                </a:solidFill>
              </a:rPr>
              <a:t>________</a:t>
            </a:r>
            <a:r>
              <a:rPr lang="zh-CN" altLang="en-US" sz="6400" b="1" smtClean="0">
                <a:solidFill>
                  <a:srgbClr val="009900"/>
                </a:solidFill>
              </a:rPr>
              <a:t>合称为“小李杜”，有文集</a:t>
            </a:r>
            <a:r>
              <a:rPr lang="en-US" altLang="zh-CN" sz="6400" b="1" smtClean="0">
                <a:solidFill>
                  <a:srgbClr val="009900"/>
                </a:solidFill>
              </a:rPr>
              <a:t>《________》</a:t>
            </a:r>
            <a:r>
              <a:rPr lang="zh-CN" altLang="en-US" sz="6400" smtClean="0">
                <a:solidFill>
                  <a:srgbClr val="009900"/>
                </a:solidFill>
              </a:rPr>
              <a:t>。</a:t>
            </a:r>
          </a:p>
          <a:p>
            <a:pPr eaLnBrk="1" hangingPunct="1"/>
            <a:endParaRPr lang="zh-CN" altLang="en-US" sz="6400" smtClean="0">
              <a:solidFill>
                <a:srgbClr val="009900"/>
              </a:solidFill>
            </a:endParaRPr>
          </a:p>
        </p:txBody>
      </p:sp>
      <p:sp>
        <p:nvSpPr>
          <p:cNvPr id="24578" name="文本框 10242"/>
          <p:cNvSpPr txBox="1">
            <a:spLocks noChangeArrowheads="1"/>
          </p:cNvSpPr>
          <p:nvPr/>
        </p:nvSpPr>
        <p:spPr bwMode="auto">
          <a:xfrm>
            <a:off x="4295775" y="692150"/>
            <a:ext cx="2519363" cy="97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700" b="1">
                <a:solidFill>
                  <a:schemeClr val="hlink"/>
                </a:solidFill>
              </a:rPr>
              <a:t>牧之</a:t>
            </a: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8953500" y="857250"/>
            <a:ext cx="2357438" cy="987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700" b="1">
                <a:solidFill>
                  <a:schemeClr val="hlink"/>
                </a:solidFill>
              </a:rPr>
              <a:t>樊川</a:t>
            </a:r>
          </a:p>
        </p:txBody>
      </p:sp>
      <p:sp>
        <p:nvSpPr>
          <p:cNvPr id="24580" name="文本框 10244"/>
          <p:cNvSpPr txBox="1">
            <a:spLocks noChangeArrowheads="1"/>
          </p:cNvSpPr>
          <p:nvPr/>
        </p:nvSpPr>
        <p:spPr bwMode="auto">
          <a:xfrm>
            <a:off x="4006850" y="2781300"/>
            <a:ext cx="3455988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chemeClr val="hlink"/>
                </a:solidFill>
              </a:rPr>
              <a:t>李商隐</a:t>
            </a:r>
          </a:p>
        </p:txBody>
      </p:sp>
      <p:sp>
        <p:nvSpPr>
          <p:cNvPr id="24581" name="文本框 10245"/>
          <p:cNvSpPr txBox="1">
            <a:spLocks noChangeArrowheads="1"/>
          </p:cNvSpPr>
          <p:nvPr/>
        </p:nvSpPr>
        <p:spPr bwMode="auto">
          <a:xfrm>
            <a:off x="6022975" y="3787775"/>
            <a:ext cx="3313113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chemeClr val="hlink"/>
                </a:solidFill>
              </a:rPr>
              <a:t>樊川文集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10244" grpId="0"/>
      <p:bldP spid="24580" grpId="0"/>
      <p:bldP spid="2458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文本框 181249"/>
          <p:cNvSpPr txBox="1">
            <a:spLocks noChangeArrowheads="1"/>
          </p:cNvSpPr>
          <p:nvPr/>
        </p:nvSpPr>
        <p:spPr bwMode="auto">
          <a:xfrm>
            <a:off x="814388" y="2492375"/>
            <a:ext cx="10666412" cy="2449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秦人不暇自哀，而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</a:rPr>
              <a:t>①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后人</a:t>
            </a: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哀之；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</a:rPr>
              <a:t>②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后人</a:t>
            </a: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哀之</a:t>
            </a:r>
          </a:p>
          <a:p>
            <a:pPr>
              <a:spcBef>
                <a:spcPct val="50000"/>
              </a:spcBef>
            </a:pPr>
            <a:endParaRPr lang="zh-CN" altLang="en-US" sz="3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而不鉴之，亦使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后人</a:t>
            </a: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而复哀</a:t>
            </a:r>
            <a:r>
              <a:rPr lang="en-US" altLang="zh-CN" sz="3800" b="1">
                <a:solidFill>
                  <a:srgbClr val="0000FF"/>
                </a:solidFill>
                <a:latin typeface="Times New Roman" panose="02020603050405020304" pitchFamily="18" charset="0"/>
              </a:rPr>
              <a:t>④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后人</a:t>
            </a:r>
            <a:r>
              <a:rPr lang="zh-CN" altLang="en-US" sz="3800" b="1">
                <a:solidFill>
                  <a:srgbClr val="0000FF"/>
                </a:solidFill>
                <a:latin typeface="Times New Roman" panose="02020603050405020304" pitchFamily="18" charset="0"/>
              </a:rPr>
              <a:t>也。</a:t>
            </a:r>
          </a:p>
        </p:txBody>
      </p:sp>
      <p:sp>
        <p:nvSpPr>
          <p:cNvPr id="181251" name="文本框 181250"/>
          <p:cNvSpPr txBox="1">
            <a:spLocks noChangeArrowheads="1"/>
          </p:cNvSpPr>
          <p:nvPr/>
        </p:nvSpPr>
        <p:spPr bwMode="auto">
          <a:xfrm>
            <a:off x="6575425" y="3213100"/>
            <a:ext cx="3657600" cy="6191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汉朝到唐朝的人</a:t>
            </a:r>
          </a:p>
        </p:txBody>
      </p:sp>
      <p:sp>
        <p:nvSpPr>
          <p:cNvPr id="181252" name="直接连接符 181251"/>
          <p:cNvSpPr>
            <a:spLocks noChangeShapeType="1"/>
          </p:cNvSpPr>
          <p:nvPr/>
        </p:nvSpPr>
        <p:spPr bwMode="auto">
          <a:xfrm>
            <a:off x="6345238" y="2984500"/>
            <a:ext cx="711200" cy="228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81253" name="直接连接符 181252"/>
          <p:cNvSpPr>
            <a:spLocks noChangeShapeType="1"/>
          </p:cNvSpPr>
          <p:nvPr/>
        </p:nvSpPr>
        <p:spPr bwMode="auto">
          <a:xfrm flipV="1">
            <a:off x="8878888" y="2984500"/>
            <a:ext cx="609600" cy="228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81254" name="直接连接符 181253"/>
          <p:cNvSpPr>
            <a:spLocks noChangeShapeType="1"/>
          </p:cNvSpPr>
          <p:nvPr/>
        </p:nvSpPr>
        <p:spPr bwMode="auto">
          <a:xfrm>
            <a:off x="8207375" y="3862388"/>
            <a:ext cx="711200" cy="228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81255" name="文本框 181254"/>
          <p:cNvSpPr txBox="1">
            <a:spLocks noChangeArrowheads="1"/>
          </p:cNvSpPr>
          <p:nvPr/>
        </p:nvSpPr>
        <p:spPr bwMode="auto">
          <a:xfrm>
            <a:off x="4464050" y="4960938"/>
            <a:ext cx="2741613" cy="617537"/>
          </a:xfrm>
          <a:prstGeom prst="rect">
            <a:avLst/>
          </a:prstGeom>
          <a:noFill/>
          <a:ln w="38100">
            <a:solidFill>
              <a:srgbClr val="660066"/>
            </a:solidFill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唐以后的人</a:t>
            </a:r>
          </a:p>
        </p:txBody>
      </p:sp>
      <p:sp>
        <p:nvSpPr>
          <p:cNvPr id="181256" name="直接连接符 181255"/>
          <p:cNvSpPr>
            <a:spLocks noChangeShapeType="1"/>
          </p:cNvSpPr>
          <p:nvPr/>
        </p:nvSpPr>
        <p:spPr bwMode="auto">
          <a:xfrm flipH="1">
            <a:off x="5807075" y="4486275"/>
            <a:ext cx="0" cy="457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78856" name="文本框 181256"/>
          <p:cNvSpPr txBox="1">
            <a:spLocks noChangeArrowheads="1"/>
          </p:cNvSpPr>
          <p:nvPr/>
        </p:nvSpPr>
        <p:spPr bwMode="auto">
          <a:xfrm>
            <a:off x="623888" y="1336675"/>
            <a:ext cx="9310687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第四段的那几个“后人”分别指谁？</a:t>
            </a:r>
          </a:p>
        </p:txBody>
      </p:sp>
      <p:sp>
        <p:nvSpPr>
          <p:cNvPr id="78857" name="文本框 181257"/>
          <p:cNvSpPr txBox="1">
            <a:spLocks noChangeArrowheads="1"/>
          </p:cNvSpPr>
          <p:nvPr/>
        </p:nvSpPr>
        <p:spPr bwMode="auto">
          <a:xfrm>
            <a:off x="334963" y="476250"/>
            <a:ext cx="93091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/>
      <p:bldP spid="181252" grpId="0"/>
      <p:bldP spid="181253" grpId="0"/>
      <p:bldP spid="181254" grpId="0"/>
      <p:bldP spid="181255" grpId="0"/>
      <p:bldP spid="18125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7" name="文本框 179201"/>
          <p:cNvSpPr txBox="1">
            <a:spLocks noChangeArrowheads="1"/>
          </p:cNvSpPr>
          <p:nvPr/>
        </p:nvSpPr>
        <p:spPr bwMode="auto">
          <a:xfrm>
            <a:off x="623888" y="476250"/>
            <a:ext cx="10653712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这段指出秦（包括六国在内）灭亡的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原因</a:t>
            </a:r>
            <a:r>
              <a:rPr lang="zh-CN" altLang="en-US" sz="3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到底是什么？作者写作的</a:t>
            </a:r>
            <a:r>
              <a:rPr lang="zh-CN" altLang="en-US" sz="3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目的</a:t>
            </a:r>
            <a:r>
              <a:rPr lang="zh-CN" altLang="en-US" sz="3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又是为了什么？</a:t>
            </a:r>
          </a:p>
          <a:p>
            <a:r>
              <a:rPr lang="zh-CN" altLang="en-US" sz="3800" b="1">
                <a:latin typeface="Times New Roman" panose="02020603050405020304" pitchFamily="18" charset="0"/>
              </a:rPr>
              <a:t>　　</a:t>
            </a:r>
            <a:endParaRPr lang="zh-CN" altLang="en-US" sz="2900">
              <a:latin typeface="Times New Roman" panose="02020603050405020304" pitchFamily="18" charset="0"/>
            </a:endParaRPr>
          </a:p>
        </p:txBody>
      </p:sp>
      <p:sp>
        <p:nvSpPr>
          <p:cNvPr id="179203" name="文本框 179202"/>
          <p:cNvSpPr txBox="1">
            <a:spLocks noChangeArrowheads="1"/>
          </p:cNvSpPr>
          <p:nvPr/>
        </p:nvSpPr>
        <p:spPr bwMode="auto">
          <a:xfrm>
            <a:off x="1200150" y="2060575"/>
            <a:ext cx="9886950" cy="2803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原因：</a:t>
            </a:r>
            <a:r>
              <a:rPr lang="zh-CN" altLang="en-US" sz="3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“不爱其人”</a:t>
            </a: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3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3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目的 ：</a:t>
            </a:r>
            <a:r>
              <a:rPr lang="zh-CN" altLang="en-US" sz="3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“鉴”</a:t>
            </a:r>
            <a:r>
              <a:rPr lang="zh-CN" altLang="en-US" sz="3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即：借古讽今，要唐帝国吸取秦亡的教训，向唐敬宗提出委婉的警告。</a:t>
            </a:r>
          </a:p>
          <a:p>
            <a:r>
              <a:rPr lang="zh-CN" altLang="en-US" sz="3300" b="1">
                <a:solidFill>
                  <a:srgbClr val="990033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</a:t>
            </a:r>
            <a:r>
              <a:rPr lang="zh-CN" altLang="en-US" sz="3300" b="1">
                <a:solidFill>
                  <a:srgbClr val="99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“商女不知王国恨</a:t>
            </a:r>
            <a:r>
              <a:rPr lang="en-US" altLang="zh-CN" sz="3300" b="1">
                <a:solidFill>
                  <a:srgbClr val="99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300" b="1">
                <a:solidFill>
                  <a:srgbClr val="99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至今犹唱后庭花”</a:t>
            </a:r>
          </a:p>
        </p:txBody>
      </p:sp>
      <p:sp>
        <p:nvSpPr>
          <p:cNvPr id="179205" name="矩形 179204"/>
          <p:cNvSpPr>
            <a:spLocks noChangeArrowheads="1"/>
          </p:cNvSpPr>
          <p:nvPr/>
        </p:nvSpPr>
        <p:spPr bwMode="auto">
          <a:xfrm>
            <a:off x="527050" y="5518150"/>
            <a:ext cx="9723438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8850" tIns="54425" rIns="108850" bIns="54425">
            <a:spAutoFit/>
          </a:bodyPr>
          <a:lstStyle/>
          <a:p>
            <a:pPr eaLnBrk="0" hangingPunct="0"/>
            <a:r>
              <a:rPr lang="zh-CN" altLang="en-US" sz="3800" b="1">
                <a:solidFill>
                  <a:srgbClr val="9900CC"/>
                </a:solidFill>
                <a:ea typeface="华文新魏" panose="02010800040101010101" charset="-122"/>
                <a:cs typeface="华文新魏" panose="02010800040101010101" charset="-122"/>
              </a:rPr>
              <a:t>第四段总结历史教训，讽谏唐统治者勿蹈辙</a:t>
            </a:r>
            <a:r>
              <a:rPr lang="zh-CN" altLang="en-US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0226" name="文本框 180225"/>
          <p:cNvSpPr txBox="1"/>
          <p:nvPr/>
        </p:nvSpPr>
        <p:spPr>
          <a:xfrm>
            <a:off x="912813" y="765175"/>
            <a:ext cx="10158412" cy="5449888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pPr algn="ctr" defTabSz="913130">
              <a:spcBef>
                <a:spcPct val="50000"/>
              </a:spcBef>
              <a:buClr>
                <a:schemeClr val="bg1"/>
              </a:buClr>
              <a:defRPr/>
            </a:pPr>
            <a:r>
              <a:rPr lang="zh-CN" altLang="en-US" sz="43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段意理解</a:t>
            </a:r>
          </a:p>
          <a:p>
            <a:pPr defTabSz="913130">
              <a:spcBef>
                <a:spcPct val="50000"/>
              </a:spcBef>
              <a:buClr>
                <a:schemeClr val="bg1"/>
              </a:buClr>
              <a:defRPr/>
            </a:pPr>
            <a:r>
              <a:rPr lang="zh-CN" altLang="en-US" sz="3800" b="1" noProof="1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800" b="1" noProof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这一段作者发表议论，指出六国灭亡秦朝覆灭，其根本原因在于本身自己而非秦国和天下人。作者运用了</a:t>
            </a:r>
            <a:r>
              <a:rPr lang="zh-CN" altLang="en-US" sz="3800" b="1" noProof="1">
                <a:solidFill>
                  <a:srgbClr val="99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假设论证</a:t>
            </a:r>
            <a:r>
              <a:rPr lang="zh-CN" altLang="en-US" sz="3800" b="1" noProof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，说明爱护百姓可以拒敌固国，万世而为君，民心向背决定国家存亡。</a:t>
            </a:r>
          </a:p>
          <a:p>
            <a:pPr defTabSz="913130">
              <a:spcBef>
                <a:spcPct val="50000"/>
              </a:spcBef>
              <a:buClr>
                <a:schemeClr val="bg1"/>
              </a:buClr>
              <a:defRPr/>
            </a:pPr>
            <a:r>
              <a:rPr lang="zh-CN" altLang="en-US" sz="3800" b="1" noProof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作者</a:t>
            </a:r>
            <a:r>
              <a:rPr lang="zh-CN" altLang="en-US" sz="3800" b="1" noProof="1">
                <a:solidFill>
                  <a:srgbClr val="99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讽谏时弊</a:t>
            </a:r>
            <a:r>
              <a:rPr lang="zh-CN" altLang="en-US" sz="3800" b="1" noProof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，希望统治者以秦灭亡为借鉴。</a:t>
            </a:r>
            <a:endParaRPr lang="zh-CN" altLang="en-US" sz="3800" b="1" noProof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Rectangle 4"/>
          <p:cNvSpPr>
            <a:spLocks noChangeArrowheads="1"/>
          </p:cNvSpPr>
          <p:nvPr/>
        </p:nvSpPr>
        <p:spPr bwMode="auto">
          <a:xfrm>
            <a:off x="334963" y="1700213"/>
            <a:ext cx="958850" cy="30257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endParaRPr lang="zh-CN" altLang="zh-CN"/>
          </a:p>
        </p:txBody>
      </p:sp>
      <p:sp>
        <p:nvSpPr>
          <p:cNvPr id="81922" name="Text Box 5"/>
          <p:cNvSpPr txBox="1">
            <a:spLocks noChangeArrowheads="1"/>
          </p:cNvSpPr>
          <p:nvPr/>
        </p:nvSpPr>
        <p:spPr bwMode="auto">
          <a:xfrm>
            <a:off x="433388" y="1916113"/>
            <a:ext cx="958850" cy="259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</a:rPr>
              <a:t>阿房宫赋</a:t>
            </a:r>
          </a:p>
        </p:txBody>
      </p:sp>
      <p:sp>
        <p:nvSpPr>
          <p:cNvPr id="81923" name="AutoShape 7"/>
          <p:cNvSpPr>
            <a:spLocks noChangeArrowheads="1"/>
          </p:cNvSpPr>
          <p:nvPr/>
        </p:nvSpPr>
        <p:spPr bwMode="auto">
          <a:xfrm>
            <a:off x="1677988" y="333375"/>
            <a:ext cx="1536700" cy="1512888"/>
          </a:xfrm>
          <a:prstGeom prst="rightArrowCallout">
            <a:avLst>
              <a:gd name="adj1" fmla="val 32815"/>
              <a:gd name="adj2" fmla="val 32815"/>
              <a:gd name="adj3" fmla="val 16661"/>
              <a:gd name="adj4" fmla="val 6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endParaRPr lang="zh-CN" altLang="zh-CN" sz="3300" b="1"/>
          </a:p>
        </p:txBody>
      </p:sp>
      <p:sp>
        <p:nvSpPr>
          <p:cNvPr id="81924" name="Rectangle 8"/>
          <p:cNvSpPr>
            <a:spLocks noChangeArrowheads="1"/>
          </p:cNvSpPr>
          <p:nvPr/>
        </p:nvSpPr>
        <p:spPr bwMode="auto">
          <a:xfrm>
            <a:off x="3214688" y="260350"/>
            <a:ext cx="3360737" cy="15128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剽掠其人</a:t>
            </a:r>
          </a:p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（建宫宇）</a:t>
            </a:r>
          </a:p>
        </p:txBody>
      </p:sp>
      <p:sp>
        <p:nvSpPr>
          <p:cNvPr id="81925" name="AutoShape 9"/>
          <p:cNvSpPr>
            <a:spLocks noChangeArrowheads="1"/>
          </p:cNvSpPr>
          <p:nvPr/>
        </p:nvSpPr>
        <p:spPr bwMode="auto">
          <a:xfrm>
            <a:off x="6575425" y="765175"/>
            <a:ext cx="863600" cy="719138"/>
          </a:xfrm>
          <a:prstGeom prst="rightArrow">
            <a:avLst>
              <a:gd name="adj1" fmla="val 50000"/>
              <a:gd name="adj2" fmla="val 2500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1926" name="AutoShape 11"/>
          <p:cNvSpPr>
            <a:spLocks noChangeArrowheads="1"/>
          </p:cNvSpPr>
          <p:nvPr/>
        </p:nvSpPr>
        <p:spPr bwMode="auto">
          <a:xfrm>
            <a:off x="7439025" y="620713"/>
            <a:ext cx="2208213" cy="1008062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自灭</a:t>
            </a:r>
          </a:p>
        </p:txBody>
      </p:sp>
      <p:sp>
        <p:nvSpPr>
          <p:cNvPr id="81927" name="AutoShape 12"/>
          <p:cNvSpPr>
            <a:spLocks noChangeArrowheads="1"/>
          </p:cNvSpPr>
          <p:nvPr/>
        </p:nvSpPr>
        <p:spPr bwMode="auto">
          <a:xfrm>
            <a:off x="1677988" y="2565400"/>
            <a:ext cx="1728787" cy="1512888"/>
          </a:xfrm>
          <a:prstGeom prst="rightArrowCallout">
            <a:avLst>
              <a:gd name="adj1" fmla="val 29130"/>
              <a:gd name="adj2" fmla="val 29130"/>
              <a:gd name="adj3" fmla="val 16638"/>
              <a:gd name="adj4" fmla="val 6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1928" name="Text Box 13"/>
          <p:cNvSpPr txBox="1">
            <a:spLocks noChangeArrowheads="1"/>
          </p:cNvSpPr>
          <p:nvPr/>
        </p:nvSpPr>
        <p:spPr bwMode="auto">
          <a:xfrm>
            <a:off x="1209675" y="2708275"/>
            <a:ext cx="1543050" cy="1154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300" b="1">
                <a:solidFill>
                  <a:srgbClr val="6600FF"/>
                </a:solidFill>
              </a:rPr>
              <a:t>秦朝</a:t>
            </a:r>
          </a:p>
        </p:txBody>
      </p:sp>
      <p:sp>
        <p:nvSpPr>
          <p:cNvPr id="81929" name="Text Box 14"/>
          <p:cNvSpPr txBox="1">
            <a:spLocks noChangeArrowheads="1"/>
          </p:cNvSpPr>
          <p:nvPr/>
        </p:nvSpPr>
        <p:spPr bwMode="auto">
          <a:xfrm>
            <a:off x="1112838" y="620713"/>
            <a:ext cx="154305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6600FF"/>
                </a:solidFill>
              </a:rPr>
              <a:t>六国</a:t>
            </a:r>
          </a:p>
        </p:txBody>
      </p:sp>
      <p:sp>
        <p:nvSpPr>
          <p:cNvPr id="81930" name="Rectangle 15"/>
          <p:cNvSpPr>
            <a:spLocks noChangeArrowheads="1"/>
          </p:cNvSpPr>
          <p:nvPr/>
        </p:nvSpPr>
        <p:spPr bwMode="auto">
          <a:xfrm>
            <a:off x="3406775" y="2420938"/>
            <a:ext cx="3649663" cy="158591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不爱六国之人</a:t>
            </a:r>
          </a:p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（阿房宫）</a:t>
            </a:r>
          </a:p>
        </p:txBody>
      </p:sp>
      <p:sp>
        <p:nvSpPr>
          <p:cNvPr id="81931" name="AutoShape 16"/>
          <p:cNvSpPr>
            <a:spLocks noChangeArrowheads="1"/>
          </p:cNvSpPr>
          <p:nvPr/>
        </p:nvSpPr>
        <p:spPr bwMode="auto">
          <a:xfrm>
            <a:off x="7056438" y="2924175"/>
            <a:ext cx="1150937" cy="649288"/>
          </a:xfrm>
          <a:prstGeom prst="rightArrow">
            <a:avLst>
              <a:gd name="adj1" fmla="val 50000"/>
              <a:gd name="adj2" fmla="val 3323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1932" name="AutoShape 17"/>
          <p:cNvSpPr>
            <a:spLocks noChangeArrowheads="1"/>
          </p:cNvSpPr>
          <p:nvPr/>
        </p:nvSpPr>
        <p:spPr bwMode="auto">
          <a:xfrm>
            <a:off x="8207375" y="2708275"/>
            <a:ext cx="2111375" cy="108267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800" b="1">
                <a:solidFill>
                  <a:srgbClr val="6600FF"/>
                </a:solidFill>
              </a:rPr>
              <a:t>自族</a:t>
            </a:r>
          </a:p>
        </p:txBody>
      </p:sp>
      <p:sp>
        <p:nvSpPr>
          <p:cNvPr id="81933" name="AutoShape 18"/>
          <p:cNvSpPr>
            <a:spLocks noChangeArrowheads="1"/>
          </p:cNvSpPr>
          <p:nvPr/>
        </p:nvSpPr>
        <p:spPr bwMode="auto">
          <a:xfrm>
            <a:off x="1677988" y="4367213"/>
            <a:ext cx="1728787" cy="2016125"/>
          </a:xfrm>
          <a:prstGeom prst="rightArrowCallout">
            <a:avLst>
              <a:gd name="adj1" fmla="val 38863"/>
              <a:gd name="adj2" fmla="val 38857"/>
              <a:gd name="adj3" fmla="val 16657"/>
              <a:gd name="adj4" fmla="val 6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1934" name="Text Box 20"/>
          <p:cNvSpPr txBox="1">
            <a:spLocks noChangeArrowheads="1"/>
          </p:cNvSpPr>
          <p:nvPr/>
        </p:nvSpPr>
        <p:spPr bwMode="auto">
          <a:xfrm>
            <a:off x="1871663" y="4510088"/>
            <a:ext cx="881062" cy="184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>
                <a:solidFill>
                  <a:srgbClr val="6600FF"/>
                </a:solidFill>
              </a:rPr>
              <a:t>唐朝</a:t>
            </a:r>
          </a:p>
        </p:txBody>
      </p:sp>
      <p:sp>
        <p:nvSpPr>
          <p:cNvPr id="81935" name="Rectangle 21"/>
          <p:cNvSpPr>
            <a:spLocks noChangeArrowheads="1"/>
          </p:cNvSpPr>
          <p:nvPr/>
        </p:nvSpPr>
        <p:spPr bwMode="auto">
          <a:xfrm>
            <a:off x="3502025" y="4654550"/>
            <a:ext cx="4319588" cy="15128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en-US" altLang="zh-CN" sz="4800" b="1"/>
              <a:t> </a:t>
            </a:r>
            <a:r>
              <a:rPr lang="zh-CN" altLang="en-US" sz="3800" b="1">
                <a:solidFill>
                  <a:srgbClr val="6600FF"/>
                </a:solidFill>
              </a:rPr>
              <a:t>大起宫室 广声色</a:t>
            </a:r>
          </a:p>
          <a:p>
            <a:pPr algn="ctr"/>
            <a:r>
              <a:rPr lang="zh-CN" altLang="en-US" sz="3800" b="1">
                <a:solidFill>
                  <a:srgbClr val="6600FF"/>
                </a:solidFill>
              </a:rPr>
              <a:t>（哀之而不鉴之）</a:t>
            </a:r>
          </a:p>
        </p:txBody>
      </p:sp>
      <p:sp>
        <p:nvSpPr>
          <p:cNvPr id="81936" name="AutoShape 22"/>
          <p:cNvSpPr>
            <a:spLocks noChangeArrowheads="1"/>
          </p:cNvSpPr>
          <p:nvPr/>
        </p:nvSpPr>
        <p:spPr bwMode="auto">
          <a:xfrm>
            <a:off x="7821613" y="5086350"/>
            <a:ext cx="1346200" cy="720725"/>
          </a:xfrm>
          <a:prstGeom prst="rightArrow">
            <a:avLst>
              <a:gd name="adj1" fmla="val 50000"/>
              <a:gd name="adj2" fmla="val 35022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1937" name="AutoShape 23"/>
          <p:cNvSpPr>
            <a:spLocks noChangeArrowheads="1"/>
          </p:cNvSpPr>
          <p:nvPr/>
        </p:nvSpPr>
        <p:spPr bwMode="auto">
          <a:xfrm>
            <a:off x="9167813" y="4870450"/>
            <a:ext cx="2495550" cy="10795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300" b="1">
                <a:solidFill>
                  <a:srgbClr val="6600FF"/>
                </a:solidFill>
              </a:rPr>
              <a:t>自取灭亡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5" name="标题 129025"/>
          <p:cNvSpPr>
            <a:spLocks noGrp="1" noRot="1" noChangeArrowheads="1"/>
          </p:cNvSpPr>
          <p:nvPr>
            <p:ph type="title"/>
          </p:nvPr>
        </p:nvSpPr>
        <p:spPr>
          <a:xfrm>
            <a:off x="49213" y="44450"/>
            <a:ext cx="3551237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solidFill>
                  <a:srgbClr val="FF3300"/>
                </a:solidFill>
                <a:ea typeface="华文琥珀" panose="02010800040101010101" charset="-122"/>
                <a:cs typeface="华文琥珀" panose="02010800040101010101" charset="-122"/>
              </a:rPr>
              <a:t>归纳大意</a:t>
            </a:r>
          </a:p>
        </p:txBody>
      </p:sp>
      <p:sp>
        <p:nvSpPr>
          <p:cNvPr id="82946" name="文本占位符 129026"/>
          <p:cNvSpPr>
            <a:spLocks noGrp="1" noRot="1" noChangeArrowheads="1"/>
          </p:cNvSpPr>
          <p:nvPr>
            <p:ph idx="1"/>
          </p:nvPr>
        </p:nvSpPr>
        <p:spPr>
          <a:xfrm>
            <a:off x="0" y="990600"/>
            <a:ext cx="10080625" cy="4527550"/>
          </a:xfrm>
        </p:spPr>
        <p:txBody>
          <a:bodyPr/>
          <a:lstStyle/>
          <a:p>
            <a:pPr eaLnBrk="1" hangingPunct="1">
              <a:lnSpc>
                <a:spcPct val="17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2" charset="-122"/>
              </a:rPr>
              <a:t>一、铺叙阿房宫的雄伟壮观。</a:t>
            </a:r>
          </a:p>
          <a:p>
            <a:pPr eaLnBrk="1" hangingPunct="1">
              <a:lnSpc>
                <a:spcPct val="17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2" charset="-122"/>
              </a:rPr>
              <a:t>二、铺叙阿房宫的宫女生活。</a:t>
            </a:r>
          </a:p>
          <a:p>
            <a:pPr eaLnBrk="1" hangingPunct="1">
              <a:lnSpc>
                <a:spcPct val="17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2" charset="-122"/>
              </a:rPr>
              <a:t>三、铺叙阿房宫的珍宝，指出秦朝必亡。</a:t>
            </a:r>
          </a:p>
          <a:p>
            <a:pPr eaLnBrk="1" hangingPunct="1">
              <a:lnSpc>
                <a:spcPct val="17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2" charset="-122"/>
              </a:rPr>
              <a:t>四、总结历史教训，讽谏唐统治者勿蹈辙</a:t>
            </a:r>
            <a:r>
              <a:rPr lang="zh-CN" altLang="en-US" sz="3600" b="1" smtClean="0">
                <a:ea typeface="黑体" panose="02010609060101010101" pitchFamily="2" charset="-122"/>
              </a:rPr>
              <a:t>。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82947" name="矩形 129027"/>
          <p:cNvSpPr>
            <a:spLocks noChangeArrowheads="1"/>
          </p:cNvSpPr>
          <p:nvPr/>
        </p:nvSpPr>
        <p:spPr bwMode="auto">
          <a:xfrm>
            <a:off x="10221913" y="1052513"/>
            <a:ext cx="134143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800" b="1">
                <a:solidFill>
                  <a:srgbClr val="000000"/>
                </a:solidFill>
                <a:ea typeface="黑体" panose="02010609060101010101" pitchFamily="2" charset="-122"/>
              </a:rPr>
              <a:t>叙</a:t>
            </a:r>
          </a:p>
        </p:txBody>
      </p:sp>
      <p:sp>
        <p:nvSpPr>
          <p:cNvPr id="82948" name="下箭头 129028"/>
          <p:cNvSpPr>
            <a:spLocks noChangeArrowheads="1"/>
          </p:cNvSpPr>
          <p:nvPr/>
        </p:nvSpPr>
        <p:spPr bwMode="auto">
          <a:xfrm>
            <a:off x="10799763" y="1844675"/>
            <a:ext cx="95250" cy="504825"/>
          </a:xfrm>
          <a:prstGeom prst="downArrow">
            <a:avLst>
              <a:gd name="adj1" fmla="val 50000"/>
              <a:gd name="adj2" fmla="val 176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2949" name="矩形 129029"/>
          <p:cNvSpPr>
            <a:spLocks noChangeArrowheads="1"/>
          </p:cNvSpPr>
          <p:nvPr/>
        </p:nvSpPr>
        <p:spPr bwMode="auto">
          <a:xfrm>
            <a:off x="10317163" y="2420938"/>
            <a:ext cx="1249362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800" b="1">
                <a:solidFill>
                  <a:srgbClr val="000000"/>
                </a:solidFill>
                <a:ea typeface="黑体" panose="02010609060101010101" pitchFamily="2" charset="-122"/>
              </a:rPr>
              <a:t>议</a:t>
            </a:r>
          </a:p>
        </p:txBody>
      </p:sp>
      <p:sp>
        <p:nvSpPr>
          <p:cNvPr id="82950" name="下箭头 129031"/>
          <p:cNvSpPr>
            <a:spLocks noChangeArrowheads="1"/>
          </p:cNvSpPr>
          <p:nvPr/>
        </p:nvSpPr>
        <p:spPr bwMode="auto">
          <a:xfrm>
            <a:off x="10799763" y="3213100"/>
            <a:ext cx="95250" cy="504825"/>
          </a:xfrm>
          <a:prstGeom prst="downArrow">
            <a:avLst>
              <a:gd name="adj1" fmla="val 50000"/>
              <a:gd name="adj2" fmla="val 176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2951" name="矩形 129032"/>
          <p:cNvSpPr>
            <a:spLocks noChangeArrowheads="1"/>
          </p:cNvSpPr>
          <p:nvPr/>
        </p:nvSpPr>
        <p:spPr bwMode="auto">
          <a:xfrm>
            <a:off x="10318750" y="3790950"/>
            <a:ext cx="12493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pPr algn="ctr"/>
            <a:r>
              <a:rPr lang="zh-CN" altLang="en-US" sz="4800" b="1">
                <a:solidFill>
                  <a:srgbClr val="000000"/>
                </a:solidFill>
                <a:ea typeface="黑体" panose="02010609060101010101" pitchFamily="2" charset="-122"/>
              </a:rPr>
              <a:t>谏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文本框 146433"/>
          <p:cNvSpPr txBox="1">
            <a:spLocks noChangeArrowheads="1"/>
          </p:cNvSpPr>
          <p:nvPr/>
        </p:nvSpPr>
        <p:spPr bwMode="auto">
          <a:xfrm>
            <a:off x="-74613" y="1785938"/>
            <a:ext cx="1458913" cy="2951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200" b="1">
                <a:solidFill>
                  <a:srgbClr val="000000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阿房宫赋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83970" name="双大括号 146434"/>
          <p:cNvSpPr>
            <a:spLocks noChangeArrowheads="1"/>
          </p:cNvSpPr>
          <p:nvPr/>
        </p:nvSpPr>
        <p:spPr bwMode="auto">
          <a:xfrm>
            <a:off x="1727200" y="838200"/>
            <a:ext cx="101600" cy="4573588"/>
          </a:xfrm>
          <a:prstGeom prst="bracePair">
            <a:avLst>
              <a:gd name="adj" fmla="val 8333"/>
            </a:avLst>
          </a:prstGeom>
          <a:noFill/>
          <a:ln w="9525">
            <a:noFill/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71" name="左大括号 146435"/>
          <p:cNvSpPr/>
          <p:nvPr/>
        </p:nvSpPr>
        <p:spPr bwMode="auto">
          <a:xfrm>
            <a:off x="2032000" y="2514600"/>
            <a:ext cx="617538" cy="1243013"/>
          </a:xfrm>
          <a:prstGeom prst="leftBrace">
            <a:avLst>
              <a:gd name="adj1" fmla="val 43276"/>
              <a:gd name="adj2" fmla="val 50000"/>
            </a:avLst>
          </a:prstGeom>
          <a:noFill/>
          <a:ln w="9525">
            <a:noFill/>
            <a:round/>
          </a:ln>
        </p:spPr>
        <p:txBody>
          <a:bodyPr wrap="none" lIns="108850" tIns="54425" rIns="108850" bIns="54425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6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972" name="左大括号 146436"/>
          <p:cNvSpPr/>
          <p:nvPr/>
        </p:nvSpPr>
        <p:spPr bwMode="auto">
          <a:xfrm>
            <a:off x="1390650" y="1196975"/>
            <a:ext cx="101600" cy="4649788"/>
          </a:xfrm>
          <a:prstGeom prst="leftBrace">
            <a:avLst>
              <a:gd name="adj1" fmla="val 507659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73" name="文本框 146437"/>
          <p:cNvSpPr txBox="1">
            <a:spLocks noChangeArrowheads="1"/>
          </p:cNvSpPr>
          <p:nvPr/>
        </p:nvSpPr>
        <p:spPr bwMode="auto">
          <a:xfrm>
            <a:off x="1390650" y="1052513"/>
            <a:ext cx="2336800" cy="1957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叙述</a:t>
            </a: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描写</a:t>
            </a:r>
          </a:p>
        </p:txBody>
      </p:sp>
      <p:sp>
        <p:nvSpPr>
          <p:cNvPr id="83974" name="文本框 146438"/>
          <p:cNvSpPr txBox="1">
            <a:spLocks noChangeArrowheads="1"/>
          </p:cNvSpPr>
          <p:nvPr/>
        </p:nvSpPr>
        <p:spPr bwMode="auto">
          <a:xfrm>
            <a:off x="1487488" y="4006850"/>
            <a:ext cx="2336800" cy="195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议论</a:t>
            </a: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抒情</a:t>
            </a:r>
          </a:p>
        </p:txBody>
      </p:sp>
      <p:sp>
        <p:nvSpPr>
          <p:cNvPr id="83975" name="左大括号 146439"/>
          <p:cNvSpPr/>
          <p:nvPr/>
        </p:nvSpPr>
        <p:spPr bwMode="auto">
          <a:xfrm>
            <a:off x="3556000" y="914400"/>
            <a:ext cx="101600" cy="1905000"/>
          </a:xfrm>
          <a:prstGeom prst="leftBrace">
            <a:avLst>
              <a:gd name="adj1" fmla="val 207986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76" name="文本框 146440"/>
          <p:cNvSpPr txBox="1">
            <a:spLocks noChangeArrowheads="1"/>
          </p:cNvSpPr>
          <p:nvPr/>
        </p:nvSpPr>
        <p:spPr bwMode="auto">
          <a:xfrm>
            <a:off x="3860800" y="609600"/>
            <a:ext cx="2335213" cy="1125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雄伟壮观的阿房宫</a:t>
            </a:r>
          </a:p>
        </p:txBody>
      </p:sp>
      <p:sp>
        <p:nvSpPr>
          <p:cNvPr id="83977" name="文本框 146441"/>
          <p:cNvSpPr txBox="1">
            <a:spLocks noChangeArrowheads="1"/>
          </p:cNvSpPr>
          <p:nvPr/>
        </p:nvSpPr>
        <p:spPr bwMode="auto">
          <a:xfrm>
            <a:off x="3759200" y="5030788"/>
            <a:ext cx="2235200" cy="1125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总结教训警示当世</a:t>
            </a:r>
          </a:p>
        </p:txBody>
      </p:sp>
      <p:sp>
        <p:nvSpPr>
          <p:cNvPr id="83978" name="左大括号 146442"/>
          <p:cNvSpPr/>
          <p:nvPr/>
        </p:nvSpPr>
        <p:spPr bwMode="auto">
          <a:xfrm>
            <a:off x="6288088" y="549275"/>
            <a:ext cx="101600" cy="1066800"/>
          </a:xfrm>
          <a:prstGeom prst="leftBrace">
            <a:avLst>
              <a:gd name="adj1" fmla="val 116472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79" name="文本框 146443"/>
          <p:cNvSpPr txBox="1">
            <a:spLocks noChangeArrowheads="1"/>
          </p:cNvSpPr>
          <p:nvPr/>
        </p:nvSpPr>
        <p:spPr bwMode="auto">
          <a:xfrm>
            <a:off x="6500813" y="1295400"/>
            <a:ext cx="2336800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宏大宽广</a:t>
            </a:r>
          </a:p>
        </p:txBody>
      </p:sp>
      <p:sp>
        <p:nvSpPr>
          <p:cNvPr id="83980" name="文本框 146444"/>
          <p:cNvSpPr txBox="1">
            <a:spLocks noChangeArrowheads="1"/>
          </p:cNvSpPr>
          <p:nvPr/>
        </p:nvSpPr>
        <p:spPr bwMode="auto">
          <a:xfrm>
            <a:off x="6500813" y="762000"/>
            <a:ext cx="2336800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宏伟瑰丽</a:t>
            </a:r>
          </a:p>
        </p:txBody>
      </p:sp>
      <p:sp>
        <p:nvSpPr>
          <p:cNvPr id="83981" name="文本框 146445"/>
          <p:cNvSpPr txBox="1">
            <a:spLocks noChangeArrowheads="1"/>
          </p:cNvSpPr>
          <p:nvPr/>
        </p:nvSpPr>
        <p:spPr bwMode="auto">
          <a:xfrm>
            <a:off x="6500813" y="304800"/>
            <a:ext cx="2336800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统一建筑</a:t>
            </a:r>
          </a:p>
        </p:txBody>
      </p:sp>
      <p:sp>
        <p:nvSpPr>
          <p:cNvPr id="83982" name="左大括号 146446"/>
          <p:cNvSpPr/>
          <p:nvPr/>
        </p:nvSpPr>
        <p:spPr bwMode="auto">
          <a:xfrm>
            <a:off x="6288088" y="2133600"/>
            <a:ext cx="101600" cy="1066800"/>
          </a:xfrm>
          <a:prstGeom prst="leftBrace">
            <a:avLst>
              <a:gd name="adj1" fmla="val 116472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83" name="文本框 146447"/>
          <p:cNvSpPr txBox="1">
            <a:spLocks noChangeArrowheads="1"/>
          </p:cNvSpPr>
          <p:nvPr/>
        </p:nvSpPr>
        <p:spPr bwMode="auto">
          <a:xfrm>
            <a:off x="6478588" y="1916113"/>
            <a:ext cx="23368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美人之多</a:t>
            </a:r>
          </a:p>
        </p:txBody>
      </p:sp>
      <p:sp>
        <p:nvSpPr>
          <p:cNvPr id="83984" name="文本框 146448"/>
          <p:cNvSpPr txBox="1">
            <a:spLocks noChangeArrowheads="1"/>
          </p:cNvSpPr>
          <p:nvPr/>
        </p:nvSpPr>
        <p:spPr bwMode="auto">
          <a:xfrm>
            <a:off x="6478588" y="2743200"/>
            <a:ext cx="2336800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珍宝之富</a:t>
            </a:r>
          </a:p>
        </p:txBody>
      </p:sp>
      <p:sp>
        <p:nvSpPr>
          <p:cNvPr id="83985" name="左大括号 146449"/>
          <p:cNvSpPr/>
          <p:nvPr/>
        </p:nvSpPr>
        <p:spPr bwMode="auto">
          <a:xfrm>
            <a:off x="3600450" y="3862388"/>
            <a:ext cx="101600" cy="1905000"/>
          </a:xfrm>
          <a:prstGeom prst="leftBrace">
            <a:avLst>
              <a:gd name="adj1" fmla="val 207986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86" name="文本框 146450"/>
          <p:cNvSpPr txBox="1">
            <a:spLocks noChangeArrowheads="1"/>
          </p:cNvSpPr>
          <p:nvPr/>
        </p:nvSpPr>
        <p:spPr bwMode="auto">
          <a:xfrm>
            <a:off x="3657600" y="3582988"/>
            <a:ext cx="2336800" cy="1125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由描写      转为议论</a:t>
            </a:r>
          </a:p>
        </p:txBody>
      </p:sp>
      <p:sp>
        <p:nvSpPr>
          <p:cNvPr id="83987" name="文本框 146451"/>
          <p:cNvSpPr txBox="1">
            <a:spLocks noChangeArrowheads="1"/>
          </p:cNvSpPr>
          <p:nvPr/>
        </p:nvSpPr>
        <p:spPr bwMode="auto">
          <a:xfrm>
            <a:off x="3983038" y="2276475"/>
            <a:ext cx="2235200" cy="1125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阿房宫内美人珍宝</a:t>
            </a:r>
          </a:p>
        </p:txBody>
      </p:sp>
      <p:sp>
        <p:nvSpPr>
          <p:cNvPr id="83988" name="左大括号 146452"/>
          <p:cNvSpPr/>
          <p:nvPr/>
        </p:nvSpPr>
        <p:spPr bwMode="auto">
          <a:xfrm>
            <a:off x="6288088" y="3430588"/>
            <a:ext cx="101600" cy="1295400"/>
          </a:xfrm>
          <a:prstGeom prst="leftBrace">
            <a:avLst>
              <a:gd name="adj1" fmla="val 14143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89" name="文本框 146453"/>
          <p:cNvSpPr txBox="1">
            <a:spLocks noChangeArrowheads="1"/>
          </p:cNvSpPr>
          <p:nvPr/>
        </p:nvSpPr>
        <p:spPr bwMode="auto">
          <a:xfrm>
            <a:off x="6383338" y="3357563"/>
            <a:ext cx="2336800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对比事例</a:t>
            </a:r>
          </a:p>
        </p:txBody>
      </p:sp>
      <p:sp>
        <p:nvSpPr>
          <p:cNvPr id="83990" name="文本框 146454"/>
          <p:cNvSpPr txBox="1">
            <a:spLocks noChangeArrowheads="1"/>
          </p:cNvSpPr>
          <p:nvPr/>
        </p:nvSpPr>
        <p:spPr bwMode="auto">
          <a:xfrm>
            <a:off x="6399213" y="3887788"/>
            <a:ext cx="23368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秦王骄奢</a:t>
            </a:r>
          </a:p>
        </p:txBody>
      </p:sp>
      <p:sp>
        <p:nvSpPr>
          <p:cNvPr id="83991" name="文本框 146455"/>
          <p:cNvSpPr txBox="1">
            <a:spLocks noChangeArrowheads="1"/>
          </p:cNvSpPr>
          <p:nvPr/>
        </p:nvSpPr>
        <p:spPr bwMode="auto">
          <a:xfrm>
            <a:off x="6383338" y="4510088"/>
            <a:ext cx="23368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宫化焦土</a:t>
            </a:r>
          </a:p>
        </p:txBody>
      </p:sp>
      <p:sp>
        <p:nvSpPr>
          <p:cNvPr id="83992" name="文本框 146456"/>
          <p:cNvSpPr txBox="1">
            <a:spLocks noChangeArrowheads="1"/>
          </p:cNvSpPr>
          <p:nvPr/>
        </p:nvSpPr>
        <p:spPr bwMode="auto">
          <a:xfrm>
            <a:off x="6399213" y="5259388"/>
            <a:ext cx="23368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戒奢爱民</a:t>
            </a:r>
          </a:p>
        </p:txBody>
      </p:sp>
      <p:sp>
        <p:nvSpPr>
          <p:cNvPr id="83993" name="左大括号 146457"/>
          <p:cNvSpPr/>
          <p:nvPr/>
        </p:nvSpPr>
        <p:spPr bwMode="auto">
          <a:xfrm flipH="1">
            <a:off x="8878888" y="765175"/>
            <a:ext cx="395287" cy="4178300"/>
          </a:xfrm>
          <a:prstGeom prst="leftBrace">
            <a:avLst>
              <a:gd name="adj1" fmla="val 117252"/>
              <a:gd name="adj2" fmla="val 49042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83994" name="文本框 146458"/>
          <p:cNvSpPr txBox="1">
            <a:spLocks noChangeArrowheads="1"/>
          </p:cNvSpPr>
          <p:nvPr/>
        </p:nvSpPr>
        <p:spPr bwMode="auto">
          <a:xfrm>
            <a:off x="9167813" y="2420938"/>
            <a:ext cx="2032000" cy="849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借古</a:t>
            </a:r>
          </a:p>
        </p:txBody>
      </p:sp>
      <p:sp>
        <p:nvSpPr>
          <p:cNvPr id="83995" name="文本框 146459"/>
          <p:cNvSpPr txBox="1">
            <a:spLocks noChangeArrowheads="1"/>
          </p:cNvSpPr>
          <p:nvPr/>
        </p:nvSpPr>
        <p:spPr bwMode="auto">
          <a:xfrm>
            <a:off x="9040813" y="5106988"/>
            <a:ext cx="2032000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讽今</a:t>
            </a:r>
          </a:p>
        </p:txBody>
      </p:sp>
      <p:sp>
        <p:nvSpPr>
          <p:cNvPr id="83996" name="文本框 146460"/>
          <p:cNvSpPr txBox="1">
            <a:spLocks noChangeArrowheads="1"/>
          </p:cNvSpPr>
          <p:nvPr/>
        </p:nvSpPr>
        <p:spPr bwMode="auto">
          <a:xfrm>
            <a:off x="10990263" y="620713"/>
            <a:ext cx="914400" cy="638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铺采摛文</a:t>
            </a: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体物言志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3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00125"/>
            <a:ext cx="12025313" cy="51006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、检查背诵默写（</a:t>
            </a: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3-4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、总结检查掌握本文重要的文言实虚词的意义和用法。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5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、开发挖掘杜牧的写作素材。</a:t>
            </a:r>
          </a:p>
        </p:txBody>
      </p:sp>
      <p:sp>
        <p:nvSpPr>
          <p:cNvPr id="84994" name="矩形 2"/>
          <p:cNvSpPr>
            <a:spLocks noChangeArrowheads="1"/>
          </p:cNvSpPr>
          <p:nvPr/>
        </p:nvSpPr>
        <p:spPr bwMode="auto">
          <a:xfrm>
            <a:off x="0" y="0"/>
            <a:ext cx="12025313" cy="1016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第三课时 </a:t>
            </a:r>
            <a:r>
              <a:rPr lang="en-US" altLang="zh-CN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 </a:t>
            </a:r>
            <a:endParaRPr lang="zh-CN" altLang="en-US" sz="6000"/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7" name="Text Box 2"/>
          <p:cNvSpPr txBox="1">
            <a:spLocks noChangeArrowheads="1"/>
          </p:cNvSpPr>
          <p:nvPr/>
        </p:nvSpPr>
        <p:spPr bwMode="auto">
          <a:xfrm>
            <a:off x="239713" y="0"/>
            <a:ext cx="3360737" cy="2163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99"/>
                </a:solidFill>
                <a:latin typeface="Times New Roman" panose="02020603050405020304" pitchFamily="18" charset="0"/>
                <a:ea typeface="华文琥珀" panose="02010800040101010101" charset="-122"/>
                <a:cs typeface="华文琥珀" panose="02010800040101010101" charset="-122"/>
              </a:rPr>
              <a:t>一词多义</a:t>
            </a:r>
          </a:p>
          <a:p>
            <a:pPr>
              <a:spcBef>
                <a:spcPct val="50000"/>
              </a:spcBef>
            </a:pPr>
            <a:endParaRPr lang="zh-CN" altLang="en-US" sz="57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18" name="Text Box 3"/>
          <p:cNvSpPr txBox="1">
            <a:spLocks noChangeArrowheads="1"/>
          </p:cNvSpPr>
          <p:nvPr/>
        </p:nvSpPr>
        <p:spPr bwMode="auto">
          <a:xfrm>
            <a:off x="287338" y="1628775"/>
            <a:ext cx="1008062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</a:p>
        </p:txBody>
      </p:sp>
      <p:sp>
        <p:nvSpPr>
          <p:cNvPr id="86019" name="AutoShape 4"/>
          <p:cNvSpPr/>
          <p:nvPr/>
        </p:nvSpPr>
        <p:spPr bwMode="auto">
          <a:xfrm>
            <a:off x="1200150" y="981075"/>
            <a:ext cx="287338" cy="1871663"/>
          </a:xfrm>
          <a:prstGeom prst="leftBrace">
            <a:avLst>
              <a:gd name="adj1" fmla="val 72255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1582738" y="981075"/>
            <a:ext cx="9694862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六王毕，四海</a:t>
            </a: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en-US" sz="3600" b="1">
                <a:solidFill>
                  <a:srgbClr val="0000FF"/>
                </a:solidFill>
              </a:rPr>
              <a:t>统一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肌</a:t>
            </a: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容                     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全部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楚人</a:t>
            </a: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炬                     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一把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上食埃土，下饮黄泉，用心</a:t>
            </a:r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专一</a:t>
            </a:r>
          </a:p>
        </p:txBody>
      </p:sp>
      <p:sp>
        <p:nvSpPr>
          <p:cNvPr id="86021" name="Text Box 2"/>
          <p:cNvSpPr txBox="1">
            <a:spLocks noChangeArrowheads="1"/>
          </p:cNvSpPr>
          <p:nvPr/>
        </p:nvSpPr>
        <p:spPr bwMode="auto">
          <a:xfrm>
            <a:off x="334963" y="4438650"/>
            <a:ext cx="768350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族</a:t>
            </a:r>
          </a:p>
        </p:txBody>
      </p:sp>
      <p:sp>
        <p:nvSpPr>
          <p:cNvPr id="86022" name="AutoShape 3"/>
          <p:cNvSpPr/>
          <p:nvPr/>
        </p:nvSpPr>
        <p:spPr bwMode="auto">
          <a:xfrm>
            <a:off x="1200150" y="3935413"/>
            <a:ext cx="287338" cy="1584325"/>
          </a:xfrm>
          <a:prstGeom prst="leftBrace">
            <a:avLst>
              <a:gd name="adj1" fmla="val 61162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6023" name="Text Box 4"/>
          <p:cNvSpPr txBox="1">
            <a:spLocks noChangeArrowheads="1"/>
          </p:cNvSpPr>
          <p:nvPr/>
        </p:nvSpPr>
        <p:spPr bwMode="auto">
          <a:xfrm>
            <a:off x="1582738" y="3862388"/>
            <a:ext cx="5994400" cy="2325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族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秦者，秦也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非我</a:t>
            </a: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族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类，其心必异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云气不待</a:t>
            </a:r>
            <a:r>
              <a:rPr lang="zh-CN" altLang="en-US" sz="3600" b="1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族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而雨</a:t>
            </a:r>
          </a:p>
        </p:txBody>
      </p:sp>
      <p:sp>
        <p:nvSpPr>
          <p:cNvPr id="86024" name="Text Box 5"/>
          <p:cNvSpPr txBox="1">
            <a:spLocks noChangeArrowheads="1"/>
          </p:cNvSpPr>
          <p:nvPr/>
        </p:nvSpPr>
        <p:spPr bwMode="auto">
          <a:xfrm>
            <a:off x="6926263" y="3886200"/>
            <a:ext cx="4064000" cy="2325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灭族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家族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聚结</a:t>
            </a: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1" name="Text Box 2"/>
          <p:cNvSpPr txBox="1">
            <a:spLocks noChangeArrowheads="1"/>
          </p:cNvSpPr>
          <p:nvPr/>
        </p:nvSpPr>
        <p:spPr bwMode="auto">
          <a:xfrm>
            <a:off x="0" y="0"/>
            <a:ext cx="10666413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CC3399"/>
                </a:solidFill>
                <a:latin typeface="Times New Roman" panose="02020603050405020304" pitchFamily="18" charset="0"/>
                <a:ea typeface="华文琥珀" panose="02010800040101010101" charset="-122"/>
                <a:cs typeface="华文琥珀" panose="02010800040101010101" charset="-122"/>
              </a:rPr>
              <a:t>词的活用</a:t>
            </a:r>
          </a:p>
        </p:txBody>
      </p:sp>
      <p:sp>
        <p:nvSpPr>
          <p:cNvPr id="87042" name="Text Box 3"/>
          <p:cNvSpPr txBox="1">
            <a:spLocks noChangeArrowheads="1"/>
          </p:cNvSpPr>
          <p:nvPr/>
        </p:nvSpPr>
        <p:spPr bwMode="auto">
          <a:xfrm>
            <a:off x="334963" y="776288"/>
            <a:ext cx="11855450" cy="737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数词活用为动词：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六王毕，四海</a:t>
            </a:r>
            <a:r>
              <a:rPr lang="zh-CN" altLang="en-US" sz="36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  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统一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动词活用为名词：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燕、赵之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收藏</a:t>
            </a:r>
            <a:r>
              <a:rPr lang="zh-CN" altLang="en-US" sz="3600" b="1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收藏的金银财宝。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韩、魏之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经营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聚敛的金银财宝。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名词活用为动词：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</a:t>
            </a:r>
            <a:r>
              <a:rPr lang="zh-CN" altLang="en-US" sz="36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</a:t>
            </a:r>
            <a:r>
              <a:rPr lang="zh-CN" altLang="en-US" sz="36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弦        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唱歌；弹琴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鼎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铛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玉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石</a:t>
            </a:r>
            <a:r>
              <a:rPr lang="zh-CN" altLang="en-US" sz="3600" b="1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当成铁锅；当成石头。</a:t>
            </a:r>
            <a:endParaRPr lang="zh-CN" altLang="en-US" sz="3600" b="1">
              <a:solidFill>
                <a:srgbClr val="99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块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玉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砾</a:t>
            </a:r>
            <a:r>
              <a:rPr lang="zh-CN" altLang="en-US" sz="3600" b="1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当成土块；当成石子。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</a:t>
            </a: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5" name="Text Box 2"/>
          <p:cNvSpPr txBox="1">
            <a:spLocks noChangeArrowheads="1"/>
          </p:cNvSpPr>
          <p:nvPr/>
        </p:nvSpPr>
        <p:spPr bwMode="auto">
          <a:xfrm>
            <a:off x="334963" y="549275"/>
            <a:ext cx="11855450" cy="631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名词直接做状语：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骊山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北构而</a:t>
            </a:r>
            <a:r>
              <a:rPr lang="zh-CN" altLang="en-US" sz="3600" b="1" u="sng">
                <a:solidFill>
                  <a:srgbClr val="CC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折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从骊山。（表处所）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向北；向西。（表方向）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廊腰</a:t>
            </a: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缦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回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像丝绸一样。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蜂房水窝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像蜂房像水窝一样。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辇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来于秦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坐车。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CC"/>
                </a:solidFill>
                <a:latin typeface="Times New Roman" panose="02020603050405020304" pitchFamily="18" charset="0"/>
              </a:rPr>
              <a:t>朝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歌</a:t>
            </a:r>
            <a:r>
              <a:rPr lang="zh-CN" altLang="en-US" sz="3600" b="1">
                <a:solidFill>
                  <a:srgbClr val="CC00CC"/>
                </a:solidFill>
                <a:latin typeface="Times New Roman" panose="02020603050405020304" pitchFamily="18" charset="0"/>
              </a:rPr>
              <a:t>夜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弦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在早上；在晚上。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鼎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铛</a:t>
            </a: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玉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石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鼎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把宝鼎。玉：把美玉。 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                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金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块</a:t>
            </a:r>
            <a:r>
              <a:rPr lang="zh-CN" altLang="en-US" sz="3600" b="1" u="sng">
                <a:solidFill>
                  <a:srgbClr val="CC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珠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砾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金：把黄金。珠：把珠宝。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6" name="文本框 134145"/>
          <p:cNvSpPr txBox="1">
            <a:spLocks noChangeArrowheads="1"/>
          </p:cNvSpPr>
          <p:nvPr/>
        </p:nvSpPr>
        <p:spPr bwMode="auto">
          <a:xfrm>
            <a:off x="7596188" y="857250"/>
            <a:ext cx="3929062" cy="53736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800" b="1">
                <a:solidFill>
                  <a:srgbClr val="FB341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杜牧善于将个人对国家和民族命运的关切熔铸于诗情画意之中。</a:t>
            </a:r>
            <a:r>
              <a:rPr lang="zh-CN" altLang="en-US" sz="3800" b="1">
                <a:solidFill>
                  <a:srgbClr val="010008"/>
                </a:solidFill>
                <a:latin typeface="Times New Roman" panose="02020603050405020304" pitchFamily="18" charset="0"/>
              </a:rPr>
              <a:t>他的诗歌作品与晚唐气象紧密结合，同样也体现了诗歌的现实主义传统精神。</a:t>
            </a:r>
          </a:p>
        </p:txBody>
      </p:sp>
      <p:sp>
        <p:nvSpPr>
          <p:cNvPr id="25602" name="矩形 134146"/>
          <p:cNvSpPr>
            <a:spLocks noChangeArrowheads="1"/>
          </p:cNvSpPr>
          <p:nvPr/>
        </p:nvSpPr>
        <p:spPr bwMode="auto">
          <a:xfrm>
            <a:off x="165100" y="714375"/>
            <a:ext cx="7359650" cy="6276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en-US" altLang="zh-CN" b="1">
                <a:solidFill>
                  <a:srgbClr val="3324FA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3300" b="1">
                <a:solidFill>
                  <a:srgbClr val="66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过华清宫绝句三首</a:t>
            </a:r>
            <a:r>
              <a:rPr lang="zh-CN" altLang="en-US" sz="3300" b="1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（其二）</a:t>
            </a:r>
            <a:r>
              <a:rPr lang="zh-CN" altLang="en-US" sz="3300" b="1">
                <a:solidFill>
                  <a:srgbClr val="3324FA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  </a:t>
            </a:r>
            <a:endParaRPr lang="zh-CN" altLang="en-US" sz="33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长安回望绣成堆，山顶千门次第开。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一骑红尘妃子笑，无人知是荔枝来。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新丰绿树起黄埃，数骑渔阳探使回。</a:t>
            </a:r>
            <a:endParaRPr lang="en-US" altLang="zh-CN" sz="3300" b="1">
              <a:solidFill>
                <a:srgbClr val="3324FA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霓裳一曲千峰上，舞破中原始下来。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3300" b="1">
                <a:solidFill>
                  <a:srgbClr val="66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江南春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千里莺啼绿映红，水村山郭酒旗风。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南朝四百八十寺，多少楼台烟雨中。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3300" b="1">
                <a:solidFill>
                  <a:srgbClr val="66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泊秦淮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烟笼寒水月笼纱，夜泊秦淮近酒家。</a:t>
            </a:r>
          </a:p>
          <a:p>
            <a:r>
              <a:rPr lang="zh-CN" altLang="en-US" sz="3300" b="1">
                <a:solidFill>
                  <a:srgbClr val="3324F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商女不知亡国恨，隔江犹唱后庭花。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2900" b="1">
              <a:solidFill>
                <a:srgbClr val="3324FA"/>
              </a:solidFill>
            </a:endParaRPr>
          </a:p>
        </p:txBody>
      </p:sp>
      <p:sp>
        <p:nvSpPr>
          <p:cNvPr id="25603" name="文本框 134147"/>
          <p:cNvSpPr txBox="1">
            <a:spLocks noChangeArrowheads="1"/>
          </p:cNvSpPr>
          <p:nvPr/>
        </p:nvSpPr>
        <p:spPr bwMode="auto">
          <a:xfrm>
            <a:off x="0" y="0"/>
            <a:ext cx="12190413" cy="7254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</a:rPr>
              <a:t>杜牧的诗多为讽喻诗，长于七绝，情致豪迈。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Text Box 2"/>
          <p:cNvSpPr txBox="1">
            <a:spLocks noChangeArrowheads="1"/>
          </p:cNvSpPr>
          <p:nvPr/>
        </p:nvSpPr>
        <p:spPr bwMode="auto">
          <a:xfrm>
            <a:off x="0" y="0"/>
            <a:ext cx="8634413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99"/>
                </a:solidFill>
                <a:latin typeface="Times New Roman" panose="02020603050405020304" pitchFamily="18" charset="0"/>
                <a:ea typeface="华文琥珀" panose="02010800040101010101" charset="-122"/>
                <a:cs typeface="华文琥珀" panose="02010800040101010101" charset="-122"/>
              </a:rPr>
              <a:t>虚词</a:t>
            </a:r>
          </a:p>
        </p:txBody>
      </p:sp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76200" y="1989138"/>
            <a:ext cx="12192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焉</a:t>
            </a:r>
          </a:p>
        </p:txBody>
      </p:sp>
      <p:sp>
        <p:nvSpPr>
          <p:cNvPr id="89091" name="AutoShape 4"/>
          <p:cNvSpPr/>
          <p:nvPr/>
        </p:nvSpPr>
        <p:spPr bwMode="auto">
          <a:xfrm>
            <a:off x="912813" y="908050"/>
            <a:ext cx="95250" cy="2736850"/>
          </a:xfrm>
          <a:prstGeom prst="leftBrace">
            <a:avLst>
              <a:gd name="adj1" fmla="val 318727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1103313" y="836613"/>
            <a:ext cx="7008812" cy="3513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盘盘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33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囷囷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缦立远视，而望幸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或师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33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或不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积土成山，风雨兴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且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置土石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用亡郑以陪邻</a:t>
            </a:r>
          </a:p>
        </p:txBody>
      </p:sp>
      <p:sp>
        <p:nvSpPr>
          <p:cNvPr id="89093" name="Text Box 6"/>
          <p:cNvSpPr txBox="1">
            <a:spLocks noChangeArrowheads="1"/>
          </p:cNvSpPr>
          <p:nvPr/>
        </p:nvSpPr>
        <p:spPr bwMode="auto">
          <a:xfrm>
            <a:off x="6424613" y="765175"/>
            <a:ext cx="6197600" cy="4122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形容词尾，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en-US" altLang="zh-CN" sz="33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的样子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 代词，她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兼词，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于之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兼词，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从那里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疑问代词，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哪里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反问语气，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何必</a:t>
            </a:r>
            <a:r>
              <a:rPr lang="zh-CN" altLang="en-US" sz="33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4" name="Text Box 2"/>
          <p:cNvSpPr txBox="1">
            <a:spLocks noChangeArrowheads="1"/>
          </p:cNvSpPr>
          <p:nvPr/>
        </p:nvSpPr>
        <p:spPr bwMode="auto">
          <a:xfrm>
            <a:off x="141288" y="4999038"/>
            <a:ext cx="6731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</a:p>
        </p:txBody>
      </p:sp>
      <p:sp>
        <p:nvSpPr>
          <p:cNvPr id="89095" name="AutoShape 4"/>
          <p:cNvSpPr/>
          <p:nvPr/>
        </p:nvSpPr>
        <p:spPr bwMode="auto">
          <a:xfrm>
            <a:off x="814388" y="4222750"/>
            <a:ext cx="193675" cy="2266950"/>
          </a:xfrm>
          <a:prstGeom prst="leftBrace">
            <a:avLst>
              <a:gd name="adj1" fmla="val 129838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89096" name="Text Box 4"/>
          <p:cNvSpPr txBox="1">
            <a:spLocks noChangeArrowheads="1"/>
          </p:cNvSpPr>
          <p:nvPr/>
        </p:nvSpPr>
        <p:spPr bwMode="auto">
          <a:xfrm>
            <a:off x="912813" y="4078288"/>
            <a:ext cx="6048375" cy="3511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骊山北构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西折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而气候不齐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不敢怒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敢言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则递三世可至万世</a:t>
            </a:r>
            <a:r>
              <a:rPr lang="zh-CN" altLang="en-US" sz="33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为君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谁得</a:t>
            </a:r>
            <a:r>
              <a:rPr lang="zh-CN" altLang="en-US" sz="33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族灭也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3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7" name="Text Box 5"/>
          <p:cNvSpPr txBox="1">
            <a:spLocks noChangeArrowheads="1"/>
          </p:cNvSpPr>
          <p:nvPr/>
        </p:nvSpPr>
        <p:spPr bwMode="auto">
          <a:xfrm>
            <a:off x="6767513" y="4078288"/>
            <a:ext cx="5614987" cy="2901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表顺承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表转接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表转接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表顺承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  <a:latin typeface="Times New Roman" panose="02020603050405020304" pitchFamily="18" charset="0"/>
              </a:rPr>
              <a:t>连接状语与中心词的连词</a:t>
            </a: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文本占位符 171010"/>
          <p:cNvSpPr>
            <a:spLocks noGrp="1" noRot="1" noChangeArrowheads="1"/>
          </p:cNvSpPr>
          <p:nvPr>
            <p:ph idx="1"/>
          </p:nvPr>
        </p:nvSpPr>
        <p:spPr>
          <a:xfrm>
            <a:off x="1103313" y="415925"/>
            <a:ext cx="5280025" cy="4527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一日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杳不知其所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燕、赵</a:t>
            </a:r>
            <a:r>
              <a:rPr lang="zh-CN" altLang="en-US" sz="33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收藏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秦人视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一人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后人哀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3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而不鉴</a:t>
            </a:r>
            <a:r>
              <a:rPr lang="zh-CN" altLang="en-US" sz="3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mtClean="0"/>
              <a:t>    </a:t>
            </a:r>
          </a:p>
        </p:txBody>
      </p:sp>
      <p:sp>
        <p:nvSpPr>
          <p:cNvPr id="90114" name="文本框 171011"/>
          <p:cNvSpPr txBox="1">
            <a:spLocks noChangeArrowheads="1"/>
          </p:cNvSpPr>
          <p:nvPr/>
        </p:nvSpPr>
        <p:spPr bwMode="auto">
          <a:xfrm>
            <a:off x="-46038" y="1628775"/>
            <a:ext cx="958851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之</a:t>
            </a:r>
          </a:p>
        </p:txBody>
      </p:sp>
      <p:sp>
        <p:nvSpPr>
          <p:cNvPr id="90115" name="AutoShape 4"/>
          <p:cNvSpPr/>
          <p:nvPr/>
        </p:nvSpPr>
        <p:spPr bwMode="auto">
          <a:xfrm>
            <a:off x="527050" y="692150"/>
            <a:ext cx="576263" cy="2447925"/>
          </a:xfrm>
          <a:prstGeom prst="leftBrace">
            <a:avLst>
              <a:gd name="adj1" fmla="val 47121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90116" name="文本框 171013"/>
          <p:cNvSpPr txBox="1">
            <a:spLocks noChangeArrowheads="1"/>
          </p:cNvSpPr>
          <p:nvPr/>
        </p:nvSpPr>
        <p:spPr bwMode="auto">
          <a:xfrm>
            <a:off x="5902325" y="549275"/>
            <a:ext cx="4319588" cy="320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主谓间，不译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到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助词，的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代词，它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助词，的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代词，它</a:t>
            </a:r>
          </a:p>
        </p:txBody>
      </p:sp>
      <p:sp>
        <p:nvSpPr>
          <p:cNvPr id="90117" name="文本框 171014"/>
          <p:cNvSpPr txBox="1">
            <a:spLocks noChangeArrowheads="1"/>
          </p:cNvSpPr>
          <p:nvPr/>
        </p:nvSpPr>
        <p:spPr bwMode="auto">
          <a:xfrm>
            <a:off x="141288" y="4151313"/>
            <a:ext cx="6731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于</a:t>
            </a:r>
          </a:p>
        </p:txBody>
      </p:sp>
      <p:sp>
        <p:nvSpPr>
          <p:cNvPr id="90118" name="文本框 171016"/>
          <p:cNvSpPr txBox="1">
            <a:spLocks noChangeArrowheads="1"/>
          </p:cNvSpPr>
          <p:nvPr/>
        </p:nvSpPr>
        <p:spPr bwMode="auto">
          <a:xfrm>
            <a:off x="1200150" y="3935413"/>
            <a:ext cx="4511675" cy="1176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ea typeface="黑体" panose="02010609060101010101" pitchFamily="2" charset="-122"/>
              </a:rPr>
              <a:t>1.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辇来</a:t>
            </a: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于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秦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ea typeface="黑体" panose="02010609060101010101" pitchFamily="2" charset="-122"/>
              </a:rPr>
              <a:t>2.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多</a:t>
            </a:r>
            <a:r>
              <a:rPr lang="zh-CN" altLang="en-US" sz="3300" b="1">
                <a:solidFill>
                  <a:srgbClr val="FF0000"/>
                </a:solidFill>
                <a:ea typeface="黑体" panose="02010609060101010101" pitchFamily="2" charset="-122"/>
              </a:rPr>
              <a:t>于</a:t>
            </a:r>
            <a:r>
              <a:rPr lang="zh-CN" altLang="en-US" sz="3300" b="1">
                <a:solidFill>
                  <a:srgbClr val="000000"/>
                </a:solidFill>
                <a:ea typeface="黑体" panose="02010609060101010101" pitchFamily="2" charset="-122"/>
              </a:rPr>
              <a:t>南亩之农夫</a:t>
            </a:r>
          </a:p>
        </p:txBody>
      </p:sp>
      <p:sp>
        <p:nvSpPr>
          <p:cNvPr id="90119" name="AutoShape 4"/>
          <p:cNvSpPr/>
          <p:nvPr/>
        </p:nvSpPr>
        <p:spPr bwMode="auto">
          <a:xfrm>
            <a:off x="814388" y="4006850"/>
            <a:ext cx="385762" cy="863600"/>
          </a:xfrm>
          <a:prstGeom prst="leftBrace">
            <a:avLst>
              <a:gd name="adj1" fmla="val 24833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zh-CN"/>
          </a:p>
        </p:txBody>
      </p:sp>
      <p:sp>
        <p:nvSpPr>
          <p:cNvPr id="90120" name="文本框 171019"/>
          <p:cNvSpPr txBox="1">
            <a:spLocks noChangeArrowheads="1"/>
          </p:cNvSpPr>
          <p:nvPr/>
        </p:nvSpPr>
        <p:spPr bwMode="auto">
          <a:xfrm>
            <a:off x="6000750" y="3935413"/>
            <a:ext cx="4511675" cy="1176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到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srgbClr val="0000FF"/>
                </a:solidFill>
              </a:rPr>
              <a:t>比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7" name="Text Box 2"/>
          <p:cNvSpPr txBox="1">
            <a:spLocks noChangeArrowheads="1"/>
          </p:cNvSpPr>
          <p:nvPr/>
        </p:nvSpPr>
        <p:spPr bwMode="auto">
          <a:xfrm>
            <a:off x="0" y="0"/>
            <a:ext cx="5689600" cy="849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99"/>
                </a:solidFill>
                <a:latin typeface="Times New Roman" panose="02020603050405020304" pitchFamily="18" charset="0"/>
                <a:ea typeface="华文琥珀" panose="02010800040101010101" charset="-122"/>
                <a:cs typeface="华文琥珀" panose="02010800040101010101" charset="-122"/>
              </a:rPr>
              <a:t>判断句</a:t>
            </a:r>
          </a:p>
        </p:txBody>
      </p:sp>
      <p:sp>
        <p:nvSpPr>
          <p:cNvPr id="91138" name="Text Box 3"/>
          <p:cNvSpPr txBox="1">
            <a:spLocks noChangeArrowheads="1"/>
          </p:cNvSpPr>
          <p:nvPr/>
        </p:nvSpPr>
        <p:spPr bwMode="auto">
          <a:xfrm>
            <a:off x="239713" y="836613"/>
            <a:ext cx="11231562" cy="1217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主语后面用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表示停顿，谓语后面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表示判断。形式是 “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者”、“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也”、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91139" name="Text Box 4"/>
          <p:cNvSpPr txBox="1">
            <a:spLocks noChangeArrowheads="1"/>
          </p:cNvSpPr>
          <p:nvPr/>
        </p:nvSpPr>
        <p:spPr bwMode="auto">
          <a:xfrm>
            <a:off x="2446338" y="2378075"/>
            <a:ext cx="8024812" cy="1273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</a:rPr>
              <a:t>如：明星莹莹，开妆镜也。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</a:rPr>
              <a:t>        灭六国者，六国也。</a:t>
            </a:r>
          </a:p>
        </p:txBody>
      </p:sp>
      <p:sp>
        <p:nvSpPr>
          <p:cNvPr id="91140" name="Text Box 5"/>
          <p:cNvSpPr txBox="1">
            <a:spLocks noChangeArrowheads="1"/>
          </p:cNvSpPr>
          <p:nvPr/>
        </p:nvSpPr>
        <p:spPr bwMode="auto">
          <a:xfrm>
            <a:off x="46038" y="3665538"/>
            <a:ext cx="8432800" cy="84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99"/>
                </a:solidFill>
                <a:latin typeface="Times New Roman" panose="02020603050405020304" pitchFamily="18" charset="0"/>
                <a:ea typeface="华文琥珀" panose="02010800040101010101" charset="-122"/>
                <a:cs typeface="华文琥珀" panose="02010800040101010101" charset="-122"/>
              </a:rPr>
              <a:t>状语后置句</a:t>
            </a:r>
          </a:p>
        </p:txBody>
      </p:sp>
      <p:sp>
        <p:nvSpPr>
          <p:cNvPr id="91141" name="Text Box 6"/>
          <p:cNvSpPr txBox="1">
            <a:spLocks noChangeArrowheads="1"/>
          </p:cNvSpPr>
          <p:nvPr/>
        </p:nvSpPr>
        <p:spPr bwMode="auto">
          <a:xfrm>
            <a:off x="481013" y="4467225"/>
            <a:ext cx="11663362" cy="1273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</a:rPr>
              <a:t>如：管弦呕哑，多于市人之言语。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介词结构后置句，“比集市上众人的话语还多”。</a:t>
            </a: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作文素材运用角度</a:t>
            </a:r>
          </a:p>
        </p:txBody>
      </p:sp>
      <p:pic>
        <p:nvPicPr>
          <p:cNvPr id="92162" name="图片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5400" y="713740"/>
            <a:ext cx="12190413" cy="61452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57150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</a:rPr>
              <a:t>1</a:t>
            </a:r>
            <a:r>
              <a:rPr lang="zh-CN" altLang="en-US" sz="4000" b="1" smtClean="0">
                <a:solidFill>
                  <a:srgbClr val="FF0000"/>
                </a:solidFill>
              </a:rPr>
              <a:t>　战胜自己</a:t>
            </a:r>
            <a:endParaRPr lang="zh-CN" altLang="en-US" sz="4000" smtClean="0">
              <a:solidFill>
                <a:srgbClr val="FF0000"/>
              </a:solidFill>
            </a:endParaRPr>
          </a:p>
        </p:txBody>
      </p:sp>
      <p:sp>
        <p:nvSpPr>
          <p:cNvPr id="93186" name="内容占位符 2"/>
          <p:cNvSpPr>
            <a:spLocks noGrp="1"/>
          </p:cNvSpPr>
          <p:nvPr>
            <p:ph idx="1"/>
          </p:nvPr>
        </p:nvSpPr>
        <p:spPr>
          <a:xfrm>
            <a:off x="0" y="500063"/>
            <a:ext cx="12190413" cy="635952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能战胜自己的人，才是最后的胜利者。刘邦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原是一个“贪于财货，好美姬”的地痞，但当他发现要成就大事，必须战胜自己时，他会毫不犹豫地做出决断。他攻下关中后，“籍吏民，封府库，还军霸上”，“财物无所取，妇女无所幸”，他成功了。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唐太宗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想到“水能载舟，亦能覆舟”，倚重直言敢谏的魏征，战胜了志得意满的自己，获得了“贞观之治”的美誉。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朱元璋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听从谋士的建议，“广积粮，缓称王”克服自己急于求成的心理，他也成功了。这样的例子在当今就更多了：陈景润、袁隆平以及奥运健儿，他们无不是先战胜自己，才战胜别人，才战胜困难的。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       杜牧说：“使六国各爱其人，则足以拒秦；使秦复爱六国之人，则递三世可至万世而为君，谁得而族灭也？”不是吗？项羽如果多想想养虎贻患的后果，周瑜如果能容得下别人比自己强，那些贪官如果能克制自己的私欲</a:t>
            </a:r>
            <a:r>
              <a:rPr lang="en-US" altLang="zh-CN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那么，结果怎么样呢？因此，我们有必要时时检讨自己，在前进的路途中，除了要战胜外在的敌人，还要注重自身修养，打铁还要本身健啊。只有注意自身修养，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在成功的时候不得意忘形，在失败的时候不垂头丧气，</a:t>
            </a:r>
            <a:r>
              <a:rPr lang="zh-CN" altLang="en-US" sz="2600" b="1" smtClean="0">
                <a:latin typeface="黑体" panose="02010609060101010101" pitchFamily="2" charset="-122"/>
                <a:ea typeface="黑体" panose="02010609060101010101" pitchFamily="2" charset="-122"/>
              </a:rPr>
              <a:t>总结经验，记取教训，改正错误，才能不被自己打败，才能取得最后成功！</a:t>
            </a: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09" name="内容占位符 2"/>
          <p:cNvSpPr>
            <a:spLocks noGrp="1"/>
          </p:cNvSpPr>
          <p:nvPr>
            <p:ph idx="1"/>
          </p:nvPr>
        </p:nvSpPr>
        <p:spPr>
          <a:xfrm>
            <a:off x="0" y="642938"/>
            <a:ext cx="12190413" cy="548481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    “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前事不忘，后事之师。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历史是一面镜子，是一部人民群众前赴后继创造物质文明和精神文明的历史，也是一部统治者兴衰交替改朝换代的备忘录。一个政权的兴衰最根本的在其自身素质，凡是与发展潮流相吻合，走在时代的前列，政权便得以巩固。倘若政权腐败了，懈怠了，悖逆民意，祸害人民，失去了它应有的先进性，垮台是必然的。有鉴于此，杜牧在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阿房宫赋</a:t>
            </a: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中恳切地向唐王朝提出了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爱人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的劝诫。杜牧去世二十几年，黄巢起义军就攻入了唐朝国都长安，一度辉煌的大唐盛世寿终正寝，真是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亦使后人而复哀后人也。</a:t>
            </a:r>
            <a:r>
              <a:rPr 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32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0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4293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爱惜民力</a:t>
            </a:r>
            <a:endParaRPr lang="zh-CN" altLang="en-US" sz="400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俭以养德</a:t>
            </a:r>
          </a:p>
        </p:txBody>
      </p:sp>
      <p:sp>
        <p:nvSpPr>
          <p:cNvPr id="95234" name="内容占位符 2"/>
          <p:cNvSpPr>
            <a:spLocks noGrp="1"/>
          </p:cNvSpPr>
          <p:nvPr>
            <p:ph idx="1"/>
          </p:nvPr>
        </p:nvSpPr>
        <p:spPr>
          <a:xfrm>
            <a:off x="0" y="785813"/>
            <a:ext cx="12190413" cy="59309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      走过历史的长廊，多少英雄因为过早的骄傲，最后剑在鞘却不能快一步拔出，孤军深入，却已遭四面埋伏，八面围攻；多少学士功成名就后弃书如草芥，官场奔波，戏场流连，再也不能言百姓之疾苦，从此遭天下人唾骂。</a:t>
            </a:r>
            <a:endParaRPr lang="en-US" altLang="zh-CN" sz="32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秦始皇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统一天下，注重改革，成一世伟业，但后来奢靡浮华，最终二世而亡其国；后唐庄宗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李存勖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起先励精图治，取得了一时之盛，但他在光盛之时，宠幸伶人，骄奢无度，最终身死国灭。古之英雄豪杰，不少就栽倒在太平享乐之中，如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唐玄宗、李自成、洪秀全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等，欧阳修感叹道：“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忧劳可以兴国，逸豫可以亡身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。” 今天，不是也有不少功臣精英、政府高官同样栽倒在灯红酒绿、纸醉金迷之中吗？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  <p:pic>
        <p:nvPicPr>
          <p:cNvPr id="9523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0617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文本框 138241"/>
          <p:cNvSpPr txBox="1">
            <a:spLocks noChangeArrowheads="1"/>
          </p:cNvSpPr>
          <p:nvPr/>
        </p:nvSpPr>
        <p:spPr bwMode="auto">
          <a:xfrm>
            <a:off x="0" y="0"/>
            <a:ext cx="12190413" cy="693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5200" b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写  作  背  景</a:t>
            </a:r>
            <a:r>
              <a:rPr lang="zh-CN" altLang="en-US" sz="5200" b="1">
                <a:solidFill>
                  <a:srgbClr val="010008"/>
                </a:solidFill>
                <a:latin typeface="宋体" panose="02010600030101010101" pitchFamily="2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4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杜牧</a:t>
            </a:r>
            <a:r>
              <a:rPr lang="zh-CN" altLang="en-US" sz="3300" b="1">
                <a:solidFill>
                  <a:srgbClr val="0100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处的时代政治腐败，阶级矛盾异常尖锐，加重了人民的痛苦，大唐帝国已处于崩溃的前夕。穆宗李恒以沉溺声色送命，接替他的敬宗李湛，荒淫更甚，好游猎，务声色，大兴土木，不理朝政。对于这一切，杜牧是愤慨而又痛心，他在</a:t>
            </a:r>
            <a:r>
              <a:rPr lang="en-US" altLang="zh-CN" sz="3300" b="1">
                <a:solidFill>
                  <a:srgbClr val="0100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300" b="1">
                <a:solidFill>
                  <a:srgbClr val="0100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上知己文章启</a:t>
            </a:r>
            <a:r>
              <a:rPr lang="en-US" altLang="zh-CN" sz="3300" b="1">
                <a:solidFill>
                  <a:srgbClr val="0100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300" b="1">
                <a:solidFill>
                  <a:srgbClr val="0100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中说：“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宝历</a:t>
            </a:r>
            <a:r>
              <a:rPr lang="en-US" altLang="zh-CN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敬宗的年号</a:t>
            </a:r>
            <a:r>
              <a:rPr lang="en-US" altLang="zh-CN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大起宫室，广声色，故作</a:t>
            </a:r>
            <a:r>
              <a:rPr lang="en-US" altLang="zh-CN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阿房赋</a:t>
            </a:r>
            <a:r>
              <a:rPr lang="en-US" altLang="zh-CN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3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en-US" sz="33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                           </a:t>
            </a:r>
            <a:r>
              <a:rPr lang="zh-CN" altLang="en-US" sz="33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这是一篇</a:t>
            </a:r>
            <a:r>
              <a:rPr lang="zh-CN" altLang="en-US" sz="43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借古讽今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的赋体散文，作者通过描写阿房宫的兴建及其毁灭，生动形象地总结了秦朝统治者骄奢亡国的历史经验，向唐朝统治者发出了警告，表现出一个封建时代正直文人的</a:t>
            </a:r>
            <a:r>
              <a:rPr lang="zh-CN" altLang="en-US" sz="33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忧国忧民、匡世济俗</a:t>
            </a:r>
            <a:r>
              <a:rPr lang="zh-CN" altLang="en-US" sz="33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的情怀。</a:t>
            </a:r>
            <a:endParaRPr lang="zh-CN" altLang="en-US" sz="33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标题 13926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</a:rPr>
              <a:t>关于阿房宫</a:t>
            </a:r>
          </a:p>
        </p:txBody>
      </p:sp>
      <p:sp>
        <p:nvSpPr>
          <p:cNvPr id="28674" name="文本占位符 139266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chemeClr val="bg1"/>
              </a:buClr>
              <a:buFont typeface="Wingdings" panose="05000000000000000000" pitchFamily="2" charset="2"/>
              <a:buNone/>
            </a:pPr>
            <a:r>
              <a:rPr lang="en-US" altLang="zh-CN" sz="43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3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阿房宫” 是秦始皇在位时营造的宫殿，遗址在今西安西南的阿房村。</a:t>
            </a:r>
          </a:p>
          <a:p>
            <a:pPr eaLnBrk="1" hangingPunct="1">
              <a:spcBef>
                <a:spcPct val="0"/>
              </a:spcBef>
              <a:buClr>
                <a:schemeClr val="bg1"/>
              </a:buClr>
              <a:buFont typeface="Wingdings" panose="05000000000000000000" pitchFamily="2" charset="2"/>
              <a:buNone/>
            </a:pPr>
            <a:r>
              <a:rPr lang="zh-CN" altLang="en-US" sz="43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（“阿房”读</a:t>
            </a:r>
            <a:r>
              <a:rPr lang="zh-CN" altLang="en-US" sz="4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43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ē páng” </a:t>
            </a:r>
            <a:r>
              <a:rPr lang="zh-CN" altLang="en-US" sz="43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，是地名）</a:t>
            </a:r>
          </a:p>
          <a:p>
            <a:pPr eaLnBrk="1" hangingPunct="1"/>
            <a:endParaRPr lang="zh-CN" altLang="en-US" sz="430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507</Paragraphs>
  <Slides>76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baseType="lpstr" size="95">
      <vt:lpstr>Arial</vt:lpstr>
      <vt:lpstr>Calibri</vt:lpstr>
      <vt:lpstr>宋体</vt:lpstr>
      <vt:lpstr>微软雅黑</vt:lpstr>
      <vt:lpstr>华文隶书</vt:lpstr>
      <vt:lpstr>隶书</vt:lpstr>
      <vt:lpstr>Wingdings</vt:lpstr>
      <vt:lpstr>黑体</vt:lpstr>
      <vt:lpstr>华文楷体</vt:lpstr>
      <vt:lpstr>华文新魏</vt:lpstr>
      <vt:lpstr>Times New Roman</vt:lpstr>
      <vt:lpstr>楷体_GB2312</vt:lpstr>
      <vt:lpstr>Garamond</vt:lpstr>
      <vt:lpstr>华文中宋</vt:lpstr>
      <vt:lpstr>华文琥珀</vt:lpstr>
      <vt:lpstr>Tahoma</vt:lpstr>
      <vt:lpstr>华文彩云</vt:lpstr>
      <vt:lpstr>楷体</vt:lpstr>
      <vt:lpstr>Office 主题</vt:lpstr>
      <vt:lpstr>阿房宫赋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关于阿房宫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第一段重点词语</vt:lpstr>
      <vt:lpstr>PowerPoint Presentation</vt:lpstr>
      <vt:lpstr>文言实词积累——出(10年10考)</vt:lpstr>
      <vt:lpstr>【高考链接】</vt:lpstr>
      <vt:lpstr>文言实词积累——构</vt:lpstr>
      <vt:lpstr>高考链接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第二段重点词语</vt:lpstr>
      <vt:lpstr>PowerPoint Presentation</vt:lpstr>
      <vt:lpstr>PowerPoint Presentation</vt:lpstr>
      <vt:lpstr>文言实词积累——横</vt:lpstr>
      <vt:lpstr>PowerPoint Presentation</vt:lpstr>
      <vt:lpstr>文言实词积累——幸</vt:lpstr>
      <vt:lpstr>PowerPoint Presentation</vt:lpstr>
      <vt:lpstr>PowerPoint Presentation</vt:lpstr>
      <vt:lpstr>此段用了哪些修辞手法？</vt:lpstr>
      <vt:lpstr>PowerPoint Presentation</vt:lpstr>
      <vt:lpstr>第三段重点词语</vt:lpstr>
      <vt:lpstr>PowerPoint Presentation</vt:lpstr>
      <vt:lpstr>PowerPoint Presentation</vt:lpstr>
      <vt:lpstr>PowerPoint Presentation</vt:lpstr>
      <vt:lpstr>文言实词积累——爱</vt:lpstr>
      <vt:lpstr>【高考链接】</vt:lpstr>
      <vt:lpstr>PowerPoint Presentation</vt:lpstr>
      <vt:lpstr>PowerPoint Presentation</vt:lpstr>
      <vt:lpstr>本段中有“六多六少”</vt:lpstr>
      <vt:lpstr>PowerPoint Presentation</vt:lpstr>
      <vt:lpstr>PowerPoint Presentation</vt:lpstr>
      <vt:lpstr>PowerPoint Presentation</vt:lpstr>
      <vt:lpstr>第四段重点词语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归纳大意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作文素材运用角度</vt:lpstr>
      <vt:lpstr>话题1　战胜自己</vt:lpstr>
      <vt:lpstr>话题2　爱惜民力</vt:lpstr>
      <vt:lpstr>话题3　俭以养德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2021-04-21T16:34:52.606</cp:lastPrinted>
  <dcterms:created xsi:type="dcterms:W3CDTF">2021-04-21T16:34:52Z</dcterms:created>
  <dcterms:modified xsi:type="dcterms:W3CDTF">2021-04-21T08:34:56Z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