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326" r:id="rId5"/>
    <p:sldId id="540" r:id="rId6"/>
    <p:sldId id="541" r:id="rId7"/>
    <p:sldId id="444" r:id="rId8"/>
    <p:sldId id="542" r:id="rId9"/>
    <p:sldId id="507" r:id="rId10"/>
    <p:sldId id="445" r:id="rId11"/>
    <p:sldId id="508" r:id="rId12"/>
    <p:sldId id="486" r:id="rId13"/>
    <p:sldId id="510" r:id="rId14"/>
    <p:sldId id="341" r:id="rId15"/>
    <p:sldId id="544" r:id="rId16"/>
    <p:sldId id="487" r:id="rId17"/>
    <p:sldId id="516" r:id="rId18"/>
    <p:sldId id="519" r:id="rId19"/>
    <p:sldId id="520" r:id="rId20"/>
    <p:sldId id="521" r:id="rId21"/>
    <p:sldId id="522" r:id="rId22"/>
    <p:sldId id="471"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8">
          <p15:clr>
            <a:srgbClr val="A4A3A4"/>
          </p15:clr>
        </p15:guide>
        <p15:guide id="2" pos="389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4" d="100"/>
          <a:sy n="74" d="100"/>
        </p:scale>
        <p:origin x="78" y="144"/>
      </p:cViewPr>
      <p:guideLst>
        <p:guide orient="horz" pos="2168"/>
        <p:guide pos="3894"/>
      </p:guideLst>
    </p:cSldViewPr>
  </p:slideViewPr>
  <p:notesTextViewPr>
    <p:cViewPr>
      <p:scale>
        <a:sx n="100" d="100"/>
        <a:sy n="100" d="100"/>
      </p:scale>
      <p:origin x="0" y="0"/>
    </p:cViewPr>
  </p:notesTextViewPr>
  <p:sorterViewPr>
    <p:cViewPr>
      <p:scale>
        <a:sx n="90" d="100"/>
        <a:sy n="9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tags" Target="tags/tag167.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2022/4/11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537851336"/>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2022/4/11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87114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extLst>
      <p:ext uri="{BB962C8B-B14F-4D97-AF65-F5344CB8AC3E}">
        <p14:creationId xmlns:p14="http://schemas.microsoft.com/office/powerpoint/2010/main" val="3571852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280480068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b="1">
                <a:effectLst>
                  <a:outerShdw blurRad="38100" dist="19050" dir="2700000" algn="tl" rotWithShape="0">
                    <a:schemeClr val="dk1">
                      <a:alpha val="40000"/>
                    </a:schemeClr>
                  </a:outerShdw>
                </a:effectLst>
                <a:ea typeface="宋体" panose="02010600030101010101" pitchFamily="2" charset="-122"/>
                <a:cs typeface="+mn-lt"/>
                <a:sym typeface="+mn-ea"/>
              </a:rPr>
              <a:t>	在这个定义中，“诗歌”是邻近属概念。“直接表现劳动人民思想感情和要求愿望的、劳动人民创作的”是民歌和其他诗歌的本质差别。即种差。</a:t>
            </a:r>
          </a:p>
        </p:txBody>
      </p:sp>
    </p:spTree>
    <p:extLst>
      <p:ext uri="{BB962C8B-B14F-4D97-AF65-F5344CB8AC3E}">
        <p14:creationId xmlns:p14="http://schemas.microsoft.com/office/powerpoint/2010/main" val="426246906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第一步：从材料中找到邻近的属概念是“杂技”。</a:t>
            </a:r>
          </a:p>
          <a:p>
            <a:r>
              <a:rPr lang="zh-CN" altLang="en-US"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第二步：在所提供的材料里，第一句可以提取出要点“以不易被观众察觉的敏捷手法”和“出现奇妙的变化”，第二句中提取要点“借助物理、化学的原理或特殊装置”。这里的“种差”是由多个属性组成的复杂的属性，这些属性在提取时一个也不能少，否则就会造成定义不严密。</a:t>
            </a:r>
          </a:p>
          <a:p>
            <a:r>
              <a:rPr lang="zh-CN" altLang="en-US"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第三步：“以不易被观众察觉的敏捷手法”是魔术的手法，“出现奇妙的变化”是魔术的结果，“借助物理、化学的原理或特殊装置”是魔术的借助装置。按照事理，应该以“装置——手法——结果”为序，这样“魔术”这个概念便可以这样下定义了“魔术是借助物理、化学原理或特殊装置，以不易察觉的敏捷手法，使物体产生奇妙变化的一种杂技。”</a:t>
            </a:r>
          </a:p>
        </p:txBody>
      </p:sp>
    </p:spTree>
    <p:extLst>
      <p:ext uri="{BB962C8B-B14F-4D97-AF65-F5344CB8AC3E}">
        <p14:creationId xmlns:p14="http://schemas.microsoft.com/office/powerpoint/2010/main" val="306109747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indent="0">
              <a:lnSpc>
                <a:spcPct val="100000"/>
              </a:lnSpc>
              <a:buNone/>
            </a:pPr>
            <a:r>
              <a:rPr lang="zh-CN" altLang="en-US" b="1">
                <a:latin typeface="宋体" panose="02010600030101010101" pitchFamily="2" charset="-122"/>
                <a:ea typeface="宋体" panose="02010600030101010101" pitchFamily="2" charset="-122"/>
                <a:cs typeface="宋体" panose="02010600030101010101" pitchFamily="2" charset="-122"/>
                <a:sym typeface="+mn-ea"/>
              </a:rPr>
              <a:t> 在给“魔术”下定义这道试题中，“手法、手段”属于重复信息，删除手段，保留手法；“奇妙变化”“或出现或消失”“变化莫测”“迅速增减隐现的变化”，也属于重复信息，只保留“奇妙地变化”。</a:t>
            </a:r>
          </a:p>
          <a:p>
            <a:pPr marL="0" indent="0">
              <a:lnSpc>
                <a:spcPct val="100000"/>
              </a:lnSpc>
              <a:buNone/>
            </a:pPr>
            <a:r>
              <a:rPr lang="zh-CN" altLang="en-US" b="1">
                <a:latin typeface="宋体" panose="02010600030101010101" pitchFamily="2" charset="-122"/>
                <a:ea typeface="宋体" panose="02010600030101010101" pitchFamily="2" charset="-122"/>
                <a:cs typeface="宋体" panose="02010600030101010101" pitchFamily="2" charset="-122"/>
                <a:sym typeface="+mn-ea"/>
              </a:rPr>
              <a:t>    一个信息在一个句子中不应重复出现，所以应将其删除，才能组合成信息完整而又简洁的句子。</a:t>
            </a:r>
          </a:p>
        </p:txBody>
      </p:sp>
    </p:spTree>
    <p:extLst>
      <p:ext uri="{BB962C8B-B14F-4D97-AF65-F5344CB8AC3E}">
        <p14:creationId xmlns:p14="http://schemas.microsoft.com/office/powerpoint/2010/main" val="16797062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分析：“遗传”是被定义概念，而“自身繁殖的过程”就是“邻近属概念”，其余的“按照亲代所经历的同一发育途径和方式”“摄取环境中的物质建造自身”“产生与亲代相似的复本”是“遗传”区别于其他“繁殖过程”的特有属性，为“种差”。</a:t>
            </a:r>
          </a:p>
        </p:txBody>
      </p:sp>
    </p:spTree>
    <p:extLst>
      <p:ext uri="{BB962C8B-B14F-4D97-AF65-F5344CB8AC3E}">
        <p14:creationId xmlns:p14="http://schemas.microsoft.com/office/powerpoint/2010/main" val="334565857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b="1">
                <a:latin typeface="宋体" panose="02010600030101010101" pitchFamily="2" charset="-122"/>
                <a:ea typeface="宋体" panose="02010600030101010101" pitchFamily="2" charset="-122"/>
                <a:cs typeface="宋体" panose="02010600030101010101" pitchFamily="2" charset="-122"/>
                <a:sym typeface="+mn-ea"/>
              </a:rPr>
              <a:t>分析：“人道干预”是被定义概念，“武力强制行动”是“邻近概念”，而“不得到被干预国的同意”“经过或者不必经过联合国授权”“预防或制止严重而广泛违反人权或国际人道法”则是“种差”。</a:t>
            </a:r>
          </a:p>
        </p:txBody>
      </p:sp>
    </p:spTree>
    <p:extLst>
      <p:ext uri="{BB962C8B-B14F-4D97-AF65-F5344CB8AC3E}">
        <p14:creationId xmlns:p14="http://schemas.microsoft.com/office/powerpoint/2010/main" val="190146781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b="1">
                <a:latin typeface="宋体" panose="02010600030101010101" pitchFamily="2" charset="-122"/>
                <a:ea typeface="宋体" panose="02010600030101010101" pitchFamily="2" charset="-122"/>
                <a:cs typeface="宋体" panose="02010600030101010101" pitchFamily="2" charset="-122"/>
                <a:sym typeface="+mn-ea"/>
              </a:rPr>
              <a:t>分析：“数学语言学”是被定义概念；“一门新兴的边缘学科”是“邻近概念”；其“种差”在内容上有三个方面的要点：（1）运用语言通讯技术和电子计算机（2）实现语言符号的远距离传输和转换（3）用数字化的快速运算来处理非数值符号——语言。</a:t>
            </a:r>
          </a:p>
        </p:txBody>
      </p:sp>
    </p:spTree>
    <p:extLst>
      <p:ext uri="{BB962C8B-B14F-4D97-AF65-F5344CB8AC3E}">
        <p14:creationId xmlns:p14="http://schemas.microsoft.com/office/powerpoint/2010/main" val="407813784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b="1">
                <a:latin typeface="宋体" panose="02010600030101010101" pitchFamily="2" charset="-122"/>
                <a:ea typeface="宋体" panose="02010600030101010101" pitchFamily="2" charset="-122"/>
                <a:cs typeface="宋体" panose="02010600030101010101" pitchFamily="2" charset="-122"/>
                <a:sym typeface="+mn-ea"/>
              </a:rPr>
              <a:t>分析：四个句子都对因特网的特点进行了介绍。但1句中“它与19世纪的报刊和20世纪的广播、电视不同”不是因特网的本质属性，只是因特网与其他媒体相比之下的一般不同之处，应剔除。</a:t>
            </a:r>
          </a:p>
        </p:txBody>
      </p:sp>
    </p:spTree>
    <p:extLst>
      <p:ext uri="{BB962C8B-B14F-4D97-AF65-F5344CB8AC3E}">
        <p14:creationId xmlns:p14="http://schemas.microsoft.com/office/powerpoint/2010/main" val="880975564"/>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b="1">
                <a:latin typeface="宋体" panose="02010600030101010101" pitchFamily="2" charset="-122"/>
                <a:ea typeface="宋体" panose="02010600030101010101" pitchFamily="2" charset="-122"/>
                <a:cs typeface="宋体" panose="02010600030101010101" pitchFamily="2" charset="-122"/>
                <a:sym typeface="+mn-ea"/>
              </a:rPr>
              <a:t>分析：这段文字开头两句话，“20世纪初，人们研究了吖啶、荧光素等染料在光照下的杀虫作用。70年代，约荷等人又研究了卤代荧光素对家蝇的光动力作用，将光活化农药的研究推向一个新的高潮”交待了光活化农药研究的历史和研究水平，属于对光活化农药这一事物的相关背景介绍，应剔除。。</a:t>
            </a:r>
          </a:p>
        </p:txBody>
      </p:sp>
    </p:spTree>
    <p:extLst>
      <p:ext uri="{BB962C8B-B14F-4D97-AF65-F5344CB8AC3E}">
        <p14:creationId xmlns:p14="http://schemas.microsoft.com/office/powerpoint/2010/main" val="305968556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66.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61.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62.xml"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tags" Target="../tags/tag65.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sup.png" TargetMode="External" /><Relationship Id="rId2" Type="http://schemas.openxmlformats.org/officeDocument/2006/relationships/image" Target="../media/image1.png"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78.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73.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80.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4.xml" /><Relationship Id="rId11"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tags" Target="../tags/tag102.xml" /><Relationship Id="rId13" Type="http://schemas.openxmlformats.org/officeDocument/2006/relationships/tags" Target="../tags/tag103.xml" /><Relationship Id="rId14"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96.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09.xml" /><Relationship Id="rId11" Type="http://schemas.openxmlformats.org/officeDocument/2006/relationships/tags" Target="../tags/tag110.xml" /><Relationship Id="rId12" Type="http://schemas.openxmlformats.org/officeDocument/2006/relationships/tags" Target="../tags/tag111.xml" /><Relationship Id="rId13" Type="http://schemas.openxmlformats.org/officeDocument/2006/relationships/tags" Target="../tags/tag112.xml" /><Relationship Id="rId14"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10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18.xml" /><Relationship Id="rId11" Type="http://schemas.openxmlformats.org/officeDocument/2006/relationships/tags" Target="../tags/tag119.xml" /><Relationship Id="rId12" Type="http://schemas.openxmlformats.org/officeDocument/2006/relationships/tags" Target="../tags/tag120.xml" /><Relationship Id="rId13" Type="http://schemas.openxmlformats.org/officeDocument/2006/relationships/tags" Target="../tags/tag121.xml" /><Relationship Id="rId14" Type="http://schemas.openxmlformats.org/officeDocument/2006/relationships/tags" Target="../tags/tag122.xml" /><Relationship Id="rId15" Type="http://schemas.openxmlformats.org/officeDocument/2006/relationships/tags" Target="../tags/tag123.xml" /><Relationship Id="rId16"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114.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4.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tags" Target="../tags/tag131.xml" /><Relationship Id="rId13" Type="http://schemas.openxmlformats.org/officeDocument/2006/relationships/slideMaster" Target="../slideMasters/slideMaster1.xml" /><Relationship Id="rId2" Type="http://schemas.openxmlformats.org/officeDocument/2006/relationships/image" Target="file:///C:\Users\1V994W2\PycharmProjects\PPT_Background_Generation\pic_temp\0_pic_quater_left_up.png" TargetMode="External" /><Relationship Id="rId3" Type="http://schemas.openxmlformats.org/officeDocument/2006/relationships/image" Target="../media/image2.png" /><Relationship Id="rId4" Type="http://schemas.openxmlformats.org/officeDocument/2006/relationships/tags" Target="../tags/tag125.xml" /><Relationship Id="rId5" Type="http://schemas.openxmlformats.org/officeDocument/2006/relationships/image" Target="file:///C:\Users\1V994W2\PycharmProjects\PPT_Background_Generation\pic_temp\1_pic_quater_right_up.png" TargetMode="External" /><Relationship Id="rId6" Type="http://schemas.openxmlformats.org/officeDocument/2006/relationships/image" Target="../media/image3.png"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12.xml" /><Relationship Id="rId11" Type="http://schemas.openxmlformats.org/officeDocument/2006/relationships/tags" Target="../tags/tag13.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7.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tags" Target="../tags/tag1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top.png" TargetMode="External" /><Relationship Id="rId10" Type="http://schemas.openxmlformats.org/officeDocument/2006/relationships/tags" Target="../tags/tag19.xml" /><Relationship Id="rId11" Type="http://schemas.openxmlformats.org/officeDocument/2006/relationships/slideMaster" Target="../slideMasters/slideMaster1.xml" /><Relationship Id="rId2" Type="http://schemas.openxmlformats.org/officeDocument/2006/relationships/image" Target="../media/image4.png" /><Relationship Id="rId3" Type="http://schemas.openxmlformats.org/officeDocument/2006/relationships/tags" Target="../tags/tag14.xml" /><Relationship Id="rId4" Type="http://schemas.openxmlformats.org/officeDocument/2006/relationships/image" Target="file:///C:\Users\1V994W2\PycharmProjects\PPT_Background_Generation\pic_temp\pic_half_down.png" TargetMode="External" /><Relationship Id="rId5" Type="http://schemas.openxmlformats.org/officeDocument/2006/relationships/image" Target="../media/image5.png"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 Id="rId9" Type="http://schemas.openxmlformats.org/officeDocument/2006/relationships/tags" Target="../tags/tag18.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25.xml" /><Relationship Id="rId11" Type="http://schemas.openxmlformats.org/officeDocument/2006/relationships/tags" Target="../tags/tag26.xml" /><Relationship Id="rId12" Type="http://schemas.openxmlformats.org/officeDocument/2006/relationships/tags" Target="../tags/tag27.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20.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33.xml" /><Relationship Id="rId11" Type="http://schemas.openxmlformats.org/officeDocument/2006/relationships/tags" Target="../tags/tag34.xml" /><Relationship Id="rId12" Type="http://schemas.openxmlformats.org/officeDocument/2006/relationships/tags" Target="../tags/tag35.xml" /><Relationship Id="rId13" Type="http://schemas.openxmlformats.org/officeDocument/2006/relationships/tags" Target="../tags/tag36.xml" /><Relationship Id="rId14" Type="http://schemas.openxmlformats.org/officeDocument/2006/relationships/tags" Target="../tags/tag37.xml" /><Relationship Id="rId15"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28.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pic_half_right.png" TargetMode="External" /><Relationship Id="rId2" Type="http://schemas.openxmlformats.org/officeDocument/2006/relationships/image" Target="../media/image6.png"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tags" Target="../tags/tag42.xml"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1.xml" /><Relationship Id="rId11" Type="http://schemas.openxmlformats.org/officeDocument/2006/relationships/tags" Target="../tags/tag52.xml" /><Relationship Id="rId12" Type="http://schemas.openxmlformats.org/officeDocument/2006/relationships/tags" Target="../tags/tag53.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46.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47.xml" /><Relationship Id="rId7" Type="http://schemas.openxmlformats.org/officeDocument/2006/relationships/tags" Target="../tags/tag48.xml" /><Relationship Id="rId8" Type="http://schemas.openxmlformats.org/officeDocument/2006/relationships/tags" Target="../tags/tag49.xml" /><Relationship Id="rId9" Type="http://schemas.openxmlformats.org/officeDocument/2006/relationships/tags" Target="../tags/tag50.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file:///C:\Users\1V994W2\PycharmProjects\PPT_Background_Generation\pic_temp\0_pic_quater_left_up.png" TargetMode="External" /><Relationship Id="rId10" Type="http://schemas.openxmlformats.org/officeDocument/2006/relationships/tags" Target="../tags/tag59.xml" /><Relationship Id="rId11" Type="http://schemas.openxmlformats.org/officeDocument/2006/relationships/tags" Target="../tags/tag60.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54.xml" /><Relationship Id="rId4" Type="http://schemas.openxmlformats.org/officeDocument/2006/relationships/image" Target="file:///C:\Users\1V994W2\PycharmProjects\PPT_Background_Generation\pic_temp\1_pic_quater_right_up.png" TargetMode="External" /><Relationship Id="rId5" Type="http://schemas.openxmlformats.org/officeDocument/2006/relationships/image" Target="../media/image3.png"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tags" Target="../tags/tag57.xml" /><Relationship Id="rId9" Type="http://schemas.openxmlformats.org/officeDocument/2006/relationships/tags" Target="../tags/tag58.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5" name="图片 4"/>
          <p:cNvPicPr/>
          <p:nvPr>
            <p:custDataLst>
              <p:tags r:id="rId3"/>
            </p:custDataLst>
          </p:nvPr>
        </p:nvPicPr>
        <p:blipFill>
          <a:blip r:embed="rId2" r:link="rId1"/>
          <a:stretch>
            <a:fillRect/>
          </a:stretch>
        </p:blipFill>
        <p:spPr>
          <a:xfrm>
            <a:off x="0" y="0"/>
            <a:ext cx="12192000" cy="6858000"/>
          </a:xfrm>
          <a:prstGeom prst="rect">
            <a:avLst/>
          </a:prstGeom>
        </p:spPr>
      </p:pic>
      <p:sp>
        <p:nvSpPr>
          <p:cNvPr id="16" name="日期占位符 15"/>
          <p:cNvSpPr>
            <a:spLocks noGrp="1"/>
          </p:cNvSpPr>
          <p:nvPr>
            <p:ph type="dt" sz="half" idx="10"/>
            <p:custDataLst>
              <p:tags r:id="rId4"/>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17" name="页脚占位符 16"/>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3" name="副标题 2"/>
          <p:cNvSpPr>
            <a:spLocks noGrp="1"/>
          </p:cNvSpPr>
          <p:nvPr>
            <p:ph type="subTitle" idx="14" hasCustomPrompt="1"/>
            <p:custDataLst>
              <p:tags r:id="rId7"/>
            </p:custDataLst>
          </p:nvPr>
        </p:nvSpPr>
        <p:spPr>
          <a:xfrm>
            <a:off x="762000" y="3831591"/>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pitchFamily="3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p>
        </p:txBody>
      </p:sp>
      <p:sp>
        <p:nvSpPr>
          <p:cNvPr id="2" name="标题 1"/>
          <p:cNvSpPr>
            <a:spLocks noGrp="1"/>
          </p:cNvSpPr>
          <p:nvPr>
            <p:ph type="ctrTitle" idx="13" hasCustomPrompt="1"/>
            <p:custDataLst>
              <p:tags r:id="rId8"/>
            </p:custDataLst>
          </p:nvPr>
        </p:nvSpPr>
        <p:spPr>
          <a:xfrm>
            <a:off x="762001" y="2656206"/>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1" cy="577655"/>
          </a:xfrm>
          <a:prstGeom prst="rect">
            <a:avLst/>
          </a:prstGeom>
        </p:spPr>
      </p:pic>
      <p:pic>
        <p:nvPicPr>
          <p:cNvPr id="6" name="图片 5"/>
          <p:cNvPicPr/>
          <p:nvPr>
            <p:custDataLst>
              <p:tags r:id="rId6"/>
            </p:custDataLst>
          </p:nvPr>
        </p:nvPicPr>
        <p:blipFill>
          <a:blip r:embed="rId5" r:link="rId4"/>
          <a:stretch>
            <a:fillRect/>
          </a:stretch>
        </p:blipFill>
        <p:spPr>
          <a:xfrm>
            <a:off x="11471911" y="0"/>
            <a:ext cx="720091" cy="547761"/>
          </a:xfrm>
          <a:prstGeom prst="rect">
            <a:avLst/>
          </a:prstGeom>
        </p:spPr>
      </p:pic>
      <p:sp>
        <p:nvSpPr>
          <p:cNvPr id="3" name="日期占位符 2"/>
          <p:cNvSpPr>
            <a:spLocks noGrp="1"/>
          </p:cNvSpPr>
          <p:nvPr>
            <p:ph type="dt" sz="half" idx="10"/>
            <p:custDataLst>
              <p:tags r:id="rId7"/>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0"/>
            </p:custDataLst>
          </p:nvPr>
        </p:nvSpPr>
        <p:spPr>
          <a:xfrm>
            <a:off x="669931"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sp>
        <p:nvSpPr>
          <p:cNvPr id="3" name="日期占位符 2"/>
          <p:cNvSpPr>
            <a:spLocks noGrp="1"/>
          </p:cNvSpPr>
          <p:nvPr>
            <p:ph type="dt" sz="half" idx="10"/>
            <p:custDataLst>
              <p:tags r:id="rId4"/>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7"/>
            </p:custDataLst>
          </p:nvPr>
        </p:nvSpPr>
        <p:spPr>
          <a:xfrm>
            <a:off x="888983" y="3932238"/>
            <a:ext cx="4572036" cy="370205"/>
          </a:xfrm>
        </p:spPr>
        <p:txBody>
          <a:bodyPr vert="horz" wrap="square" lIns="0" tIns="0" rIns="0" bIns="0" anchor="t" anchorCtr="0">
            <a:normAutofit/>
          </a:bodyPr>
          <a:lstStyle>
            <a:lvl1pPr marL="342900" marR="0" indent="-342900" algn="l" rtl="0" eaLnBrk="1" fontAlgn="auto">
              <a:lnSpc>
                <a:spcPct val="100000"/>
              </a:lnSpc>
              <a:spcBef>
                <a:spcPct val="0"/>
              </a:spcBef>
              <a:spcAft>
                <a:spcPct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ct val="0"/>
              </a:spcBef>
              <a:spcAft>
                <a:spcPct val="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8"/>
            </p:custDataLst>
          </p:nvPr>
        </p:nvSpPr>
        <p:spPr>
          <a:xfrm>
            <a:off x="888983" y="2555558"/>
            <a:ext cx="4572036"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720091" cy="577655"/>
          </a:xfrm>
          <a:prstGeom prst="rect">
            <a:avLst/>
          </a:prstGeom>
        </p:spPr>
      </p:pic>
      <p:pic>
        <p:nvPicPr>
          <p:cNvPr id="6" name="图片 5"/>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标题 1"/>
          <p:cNvSpPr>
            <a:spLocks noGrp="1"/>
          </p:cNvSpPr>
          <p:nvPr>
            <p:ph type="title"/>
            <p:custDataLst>
              <p:tags r:id="rId7"/>
            </p:custDataLst>
          </p:nvPr>
        </p:nvSpPr>
        <p:spPr>
          <a:xfrm>
            <a:off x="669883"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p:custDataLst>
              <p:tags r:id="rId4"/>
            </p:custDataLst>
          </p:nvPr>
        </p:nvPicPr>
        <p:blipFill>
          <a:blip r:embed="rId3" r:link="rId2"/>
          <a:stretch>
            <a:fillRect/>
          </a:stretch>
        </p:blipFill>
        <p:spPr>
          <a:xfrm>
            <a:off x="0" y="0"/>
            <a:ext cx="720091" cy="577655"/>
          </a:xfrm>
          <a:prstGeom prst="rect">
            <a:avLst/>
          </a:prstGeom>
        </p:spPr>
      </p:pic>
      <p:pic>
        <p:nvPicPr>
          <p:cNvPr id="8" name="图片 7"/>
          <p:cNvPicPr/>
          <p:nvPr>
            <p:custDataLst>
              <p:tags r:id="rId7"/>
            </p:custDataLst>
          </p:nvPr>
        </p:nvPicPr>
        <p:blipFill>
          <a:blip r:embed="rId6" r:link="rId5"/>
          <a:stretch>
            <a:fillRect/>
          </a:stretch>
        </p:blipFill>
        <p:spPr>
          <a:xfrm>
            <a:off x="11471911" y="0"/>
            <a:ext cx="720091" cy="547761"/>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10"/>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p:custDataLst>
              <p:tags r:id="rId4"/>
            </p:custDataLst>
          </p:nvPr>
        </p:nvPicPr>
        <p:blipFill>
          <a:blip r:embed="rId3" r:link="rId2"/>
          <a:stretch>
            <a:fillRect/>
          </a:stretch>
        </p:blipFill>
        <p:spPr>
          <a:xfrm>
            <a:off x="11471911" y="0"/>
            <a:ext cx="720091" cy="577655"/>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p:custDataLst>
              <p:tags r:id="rId4"/>
            </p:custDataLst>
          </p:nvPr>
        </p:nvPicPr>
        <p:blipFill>
          <a:blip r:embed="rId3" r:link="rId2"/>
          <a:stretch>
            <a:fillRect/>
          </a:stretch>
        </p:blipFill>
        <p:spPr>
          <a:xfrm>
            <a:off x="0" y="0"/>
            <a:ext cx="720091" cy="577655"/>
          </a:xfrm>
          <a:prstGeom prst="rect">
            <a:avLst/>
          </a:prstGeom>
        </p:spPr>
      </p:pic>
      <p:pic>
        <p:nvPicPr>
          <p:cNvPr id="8" name="图片 7"/>
          <p:cNvPicPr/>
          <p:nvPr>
            <p:custDataLst>
              <p:tags r:id="rId7"/>
            </p:custDataLst>
          </p:nvPr>
        </p:nvPicPr>
        <p:blipFill>
          <a:blip r:embed="rId6" r:link="rId5"/>
          <a:stretch>
            <a:fillRect/>
          </a:stretch>
        </p:blipFill>
        <p:spPr>
          <a:xfrm>
            <a:off x="11471911" y="0"/>
            <a:ext cx="720091" cy="547761"/>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p:custDataLst>
              <p:tags r:id="rId4"/>
            </p:custDataLst>
          </p:nvPr>
        </p:nvPicPr>
        <p:blipFill>
          <a:blip r:embed="rId3" r:link="rId2"/>
          <a:stretch>
            <a:fillRect/>
          </a:stretch>
        </p:blipFill>
        <p:spPr>
          <a:xfrm>
            <a:off x="0" y="0"/>
            <a:ext cx="720091" cy="577655"/>
          </a:xfrm>
          <a:prstGeom prst="rect">
            <a:avLst/>
          </a:prstGeom>
        </p:spPr>
      </p:pic>
      <p:pic>
        <p:nvPicPr>
          <p:cNvPr id="8" name="图片 7"/>
          <p:cNvPicPr/>
          <p:nvPr>
            <p:custDataLst>
              <p:tags r:id="rId7"/>
            </p:custDataLst>
          </p:nvPr>
        </p:nvPicPr>
        <p:blipFill>
          <a:blip r:embed="rId6" r:link="rId5"/>
          <a:stretch>
            <a:fillRect/>
          </a:stretch>
        </p:blipFill>
        <p:spPr>
          <a:xfrm>
            <a:off x="11471911" y="0"/>
            <a:ext cx="720091" cy="547761"/>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p:custDataLst>
              <p:tags r:id="rId4"/>
            </p:custDataLst>
          </p:nvPr>
        </p:nvPicPr>
        <p:blipFill>
          <a:blip r:embed="rId3" r:link="rId2"/>
          <a:stretch>
            <a:fillRect/>
          </a:stretch>
        </p:blipFill>
        <p:spPr>
          <a:xfrm>
            <a:off x="11471911" y="6280345"/>
            <a:ext cx="720091" cy="577655"/>
          </a:xfrm>
          <a:prstGeom prst="rect">
            <a:avLst/>
          </a:prstGeom>
        </p:spPr>
      </p:pic>
      <p:pic>
        <p:nvPicPr>
          <p:cNvPr id="10" name="图片 9"/>
          <p:cNvPicPr/>
          <p:nvPr>
            <p:custDataLst>
              <p:tags r:id="rId7"/>
            </p:custDataLst>
          </p:nvPr>
        </p:nvPicPr>
        <p:blipFill>
          <a:blip r:embed="rId6" r:link="rId5"/>
          <a:stretch>
            <a:fillRect/>
          </a:stretch>
        </p:blipFill>
        <p:spPr>
          <a:xfrm>
            <a:off x="0" y="6310239"/>
            <a:ext cx="720091" cy="547761"/>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p:custDataLst>
              <p:tags r:id="rId4"/>
            </p:custDataLst>
          </p:nvPr>
        </p:nvPicPr>
        <p:blipFill>
          <a:blip r:embed="rId3" r:link="rId2"/>
          <a:stretch>
            <a:fillRect/>
          </a:stretch>
        </p:blipFill>
        <p:spPr>
          <a:xfrm>
            <a:off x="10571797" y="5558277"/>
            <a:ext cx="1620203" cy="1299723"/>
          </a:xfrm>
          <a:prstGeom prst="rect">
            <a:avLst/>
          </a:prstGeom>
        </p:spPr>
      </p:pic>
      <p:pic>
        <p:nvPicPr>
          <p:cNvPr id="8" name="图片 7"/>
          <p:cNvPicPr/>
          <p:nvPr>
            <p:custDataLst>
              <p:tags r:id="rId7"/>
            </p:custDataLst>
          </p:nvPr>
        </p:nvPicPr>
        <p:blipFill>
          <a:blip r:embed="rId6" r:link="rId5"/>
          <a:stretch>
            <a:fillRect/>
          </a:stretch>
        </p:blipFill>
        <p:spPr>
          <a:xfrm>
            <a:off x="0" y="5625538"/>
            <a:ext cx="1620203" cy="1232462"/>
          </a:xfrm>
          <a:prstGeom prst="rect">
            <a:avLst/>
          </a:prstGeom>
        </p:spPr>
      </p:pic>
      <p:sp>
        <p:nvSpPr>
          <p:cNvPr id="2" name="标题 1"/>
          <p:cNvSpPr>
            <a:spLocks noGrp="1"/>
          </p:cNvSpPr>
          <p:nvPr>
            <p:ph type="title" hasCustomPrompt="1"/>
            <p:custDataLst>
              <p:tags r:id="rId8"/>
            </p:custDataLst>
          </p:nvPr>
        </p:nvSpPr>
        <p:spPr>
          <a:xfrm>
            <a:off x="1522800" y="1339200"/>
            <a:ext cx="9144000" cy="2386800"/>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2"/>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1" cy="577655"/>
          </a:xfrm>
          <a:prstGeom prst="rect">
            <a:avLst/>
          </a:prstGeom>
        </p:spPr>
      </p:pic>
      <p:pic>
        <p:nvPicPr>
          <p:cNvPr id="7" name="图片 6"/>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标题 1"/>
          <p:cNvSpPr>
            <a:spLocks noGrp="1"/>
          </p:cNvSpPr>
          <p:nvPr>
            <p:ph type="title"/>
            <p:custDataLst>
              <p:tags r:id="rId7"/>
            </p:custDataLst>
          </p:nvPr>
        </p:nvSpPr>
        <p:spPr>
          <a:xfrm>
            <a:off x="669883"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8"/>
            </p:custDataLst>
          </p:nvPr>
        </p:nvSpPr>
        <p:spPr>
          <a:xfrm>
            <a:off x="669883" y="952508"/>
            <a:ext cx="10852237"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4064000" y="5716016"/>
            <a:ext cx="4064000" cy="1141984"/>
          </a:xfrm>
          <a:prstGeom prst="rect">
            <a:avLst/>
          </a:prstGeom>
        </p:spPr>
      </p:pic>
      <p:pic>
        <p:nvPicPr>
          <p:cNvPr id="7" name="图片 6"/>
          <p:cNvPicPr/>
          <p:nvPr>
            <p:custDataLst>
              <p:tags r:id="rId6"/>
            </p:custDataLst>
          </p:nvPr>
        </p:nvPicPr>
        <p:blipFill>
          <a:blip r:embed="rId5" r:link="rId4"/>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7"/>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5" name="页脚占位符 4"/>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10"/>
            </p:custDataLst>
          </p:nvPr>
        </p:nvSpPr>
        <p:spPr>
          <a:xfrm>
            <a:off x="3629979" y="2610168"/>
            <a:ext cx="4932045" cy="1637665"/>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ct val="0"/>
              </a:spcAft>
              <a:buClrTx/>
              <a:buSzPts val="8000"/>
              <a:buFont typeface="Arial" panose="020b0604020202020204" pitchFamily="34" charset="0"/>
              <a:buNone/>
              <a:defRPr sz="6000" b="0" spc="8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p:custDataLst>
              <p:tags r:id="rId3"/>
            </p:custDataLst>
          </p:nvPr>
        </p:nvPicPr>
        <p:blipFill>
          <a:blip r:embed="rId2" r:link="rId1"/>
          <a:stretch>
            <a:fillRect/>
          </a:stretch>
        </p:blipFill>
        <p:spPr>
          <a:xfrm>
            <a:off x="0" y="0"/>
            <a:ext cx="720091" cy="577655"/>
          </a:xfrm>
          <a:prstGeom prst="rect">
            <a:avLst/>
          </a:prstGeom>
        </p:spPr>
      </p:pic>
      <p:pic>
        <p:nvPicPr>
          <p:cNvPr id="8" name="图片 7"/>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标题 1"/>
          <p:cNvSpPr>
            <a:spLocks noGrp="1"/>
          </p:cNvSpPr>
          <p:nvPr>
            <p:ph type="title"/>
            <p:custDataLst>
              <p:tags r:id="rId7"/>
            </p:custDataLst>
          </p:nvPr>
        </p:nvSpPr>
        <p:spPr>
          <a:xfrm>
            <a:off x="669883"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8"/>
            </p:custDataLst>
          </p:nvPr>
        </p:nvSpPr>
        <p:spPr>
          <a:xfrm>
            <a:off x="669931" y="952508"/>
            <a:ext cx="5283243"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9"/>
            </p:custDataLst>
          </p:nvPr>
        </p:nvSpPr>
        <p:spPr>
          <a:xfrm>
            <a:off x="6238877" y="952508"/>
            <a:ext cx="5283243" cy="5388907"/>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10"/>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720091" cy="577655"/>
          </a:xfrm>
          <a:prstGeom prst="rect">
            <a:avLst/>
          </a:prstGeom>
        </p:spPr>
      </p:pic>
      <p:pic>
        <p:nvPicPr>
          <p:cNvPr id="10" name="图片 9"/>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标题 1"/>
          <p:cNvSpPr>
            <a:spLocks noGrp="1"/>
          </p:cNvSpPr>
          <p:nvPr>
            <p:ph type="title"/>
            <p:custDataLst>
              <p:tags r:id="rId7"/>
            </p:custDataLst>
          </p:nvPr>
        </p:nvSpPr>
        <p:spPr>
          <a:xfrm>
            <a:off x="669883"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8"/>
            </p:custDataLst>
          </p:nvPr>
        </p:nvSpPr>
        <p:spPr>
          <a:xfrm>
            <a:off x="669931" y="952508"/>
            <a:ext cx="5283243"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10"/>
            </p:custDataLst>
          </p:nvPr>
        </p:nvSpPr>
        <p:spPr>
          <a:xfrm>
            <a:off x="6235751" y="952508"/>
            <a:ext cx="5283243"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11"/>
            </p:custDataLst>
          </p:nvPr>
        </p:nvSpPr>
        <p:spPr>
          <a:xfrm>
            <a:off x="6235751" y="1406525"/>
            <a:ext cx="5283243" cy="4934752"/>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2"/>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8" name="页脚占位符 7"/>
          <p:cNvSpPr>
            <a:spLocks noGrp="1"/>
          </p:cNvSpPr>
          <p:nvPr>
            <p:ph type="ftr" sz="quarter" idx="11"/>
            <p:custDataLst>
              <p:tags r:id="rId1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8579555" y="1397000"/>
            <a:ext cx="3612445" cy="4064000"/>
          </a:xfrm>
          <a:prstGeom prst="rect">
            <a:avLst/>
          </a:prstGeom>
        </p:spPr>
      </p:pic>
      <p:sp>
        <p:nvSpPr>
          <p:cNvPr id="2" name="标题 1"/>
          <p:cNvSpPr>
            <a:spLocks noGrp="1"/>
          </p:cNvSpPr>
          <p:nvPr>
            <p:ph type="title"/>
            <p:custDataLst>
              <p:tags r:id="rId4"/>
            </p:custDataLst>
          </p:nvPr>
        </p:nvSpPr>
        <p:spPr>
          <a:xfrm>
            <a:off x="669883"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3" name="页脚占位符 2"/>
          <p:cNvSpPr>
            <a:spLocks noGrp="1"/>
          </p:cNvSpPr>
          <p:nvPr>
            <p:ph type="ftr" sz="quarter" idx="11"/>
            <p:custDataLst>
              <p:tags r:id="rId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p:custDataLst>
              <p:tags r:id="rId3"/>
            </p:custDataLst>
          </p:nvPr>
        </p:nvPicPr>
        <p:blipFill>
          <a:blip r:embed="rId2" r:link="rId1"/>
          <a:stretch>
            <a:fillRect/>
          </a:stretch>
        </p:blipFill>
        <p:spPr>
          <a:xfrm>
            <a:off x="0" y="0"/>
            <a:ext cx="720091" cy="577655"/>
          </a:xfrm>
          <a:prstGeom prst="rect">
            <a:avLst/>
          </a:prstGeom>
        </p:spPr>
      </p:pic>
      <p:pic>
        <p:nvPicPr>
          <p:cNvPr id="8" name="图片 7"/>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标题 1"/>
          <p:cNvSpPr>
            <a:spLocks noGrp="1"/>
          </p:cNvSpPr>
          <p:nvPr>
            <p:ph type="title"/>
            <p:custDataLst>
              <p:tags r:id="rId7"/>
            </p:custDataLst>
          </p:nvPr>
        </p:nvSpPr>
        <p:spPr>
          <a:xfrm>
            <a:off x="669931"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8"/>
            </p:custDataLst>
          </p:nvPr>
        </p:nvSpPr>
        <p:spPr>
          <a:xfrm>
            <a:off x="669931" y="952508"/>
            <a:ext cx="5283243"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3" cy="5388907"/>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10"/>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2022/4/11</a:t>
            </a:fld>
            <a:endParaRPr lang="zh-CN" altLang="en-US"/>
          </a:p>
        </p:txBody>
      </p:sp>
      <p:sp>
        <p:nvSpPr>
          <p:cNvPr id="6" name="页脚占位符 5"/>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p:custDataLst>
              <p:tags r:id="rId3"/>
            </p:custDataLst>
          </p:nvPr>
        </p:nvPicPr>
        <p:blipFill>
          <a:blip r:embed="rId2" r:link="rId1"/>
          <a:stretch>
            <a:fillRect/>
          </a:stretch>
        </p:blipFill>
        <p:spPr>
          <a:xfrm>
            <a:off x="0" y="0"/>
            <a:ext cx="720091" cy="577655"/>
          </a:xfrm>
          <a:prstGeom prst="rect">
            <a:avLst/>
          </a:prstGeom>
        </p:spPr>
      </p:pic>
      <p:pic>
        <p:nvPicPr>
          <p:cNvPr id="7" name="图片 6"/>
          <p:cNvPicPr/>
          <p:nvPr>
            <p:custDataLst>
              <p:tags r:id="rId6"/>
            </p:custDataLst>
          </p:nvPr>
        </p:nvPicPr>
        <p:blipFill>
          <a:blip r:embed="rId5" r:link="rId4"/>
          <a:stretch>
            <a:fillRect/>
          </a:stretch>
        </p:blipFill>
        <p:spPr>
          <a:xfrm>
            <a:off x="11471911" y="0"/>
            <a:ext cx="720091" cy="547761"/>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9"/>
            </p:custDataLst>
          </p:nvPr>
        </p:nvSpPr>
        <p:spPr>
          <a:xfrm>
            <a:off x="879743"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5" name="页脚占位符 4"/>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tags" Target="../tags/tag132.xml" /><Relationship Id="rId24" Type="http://schemas.openxmlformats.org/officeDocument/2006/relationships/tags" Target="../tags/tag133.xml" /><Relationship Id="rId25" Type="http://schemas.openxmlformats.org/officeDocument/2006/relationships/tags" Target="../tags/tag134.xml" /><Relationship Id="rId26" Type="http://schemas.openxmlformats.org/officeDocument/2006/relationships/tags" Target="../tags/tag135.xml" /><Relationship Id="rId27" Type="http://schemas.openxmlformats.org/officeDocument/2006/relationships/tags" Target="../tags/tag136.xml" /><Relationship Id="rId28" Type="http://schemas.openxmlformats.org/officeDocument/2006/relationships/tags" Target="../tags/tag137.xml" /><Relationship Id="rId29" Type="http://schemas.openxmlformats.org/officeDocument/2006/relationships/image" Target="file:///D:\qq&#25991;&#20214;\712321467\Image\C2C\Image2\%7b75232B38-A165-1FB7-499C-2E1C792CACB5%7d.png" TargetMode="External" /><Relationship Id="rId3" Type="http://schemas.openxmlformats.org/officeDocument/2006/relationships/slideLayout" Target="../slideLayouts/slideLayout3.xml" /><Relationship Id="rId30" Type="http://schemas.openxmlformats.org/officeDocument/2006/relationships/image" Target="../media/image7.png" /><Relationship Id="rId31"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3"/>
            </p:custDataLst>
          </p:nvPr>
        </p:nvSpPr>
        <p:spPr>
          <a:xfrm>
            <a:off x="669883"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4"/>
            </p:custDataLst>
          </p:nvPr>
        </p:nvSpPr>
        <p:spPr>
          <a:xfrm>
            <a:off x="669883"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5"/>
            </p:custDataLst>
          </p:nvPr>
        </p:nvSpPr>
        <p:spPr>
          <a:xfrm>
            <a:off x="879743" y="6349833"/>
            <a:ext cx="2700000" cy="3168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2022/4/11</a:t>
            </a:fld>
            <a:endParaRPr lang="zh-CN" altLang="en-US"/>
          </a:p>
        </p:txBody>
      </p:sp>
      <p:sp>
        <p:nvSpPr>
          <p:cNvPr id="5" name="页脚占位符 4"/>
          <p:cNvSpPr>
            <a:spLocks noGrp="1"/>
          </p:cNvSpPr>
          <p:nvPr>
            <p:ph type="ftr" sz="quarter" idx="3"/>
            <p:custDataLst>
              <p:tags r:id="rId26"/>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2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1073743875" descr="学科网 zxxk.com"/>
          <p:cNvPicPr>
            <a:picLocks noChangeAspect="1"/>
          </p:cNvPicPr>
          <p:nvPr/>
        </p:nvPicPr>
        <p:blipFill>
          <a:blip r:embed="rId30" r:link="rId2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50.xml" /><Relationship Id="rId4" Type="http://schemas.openxmlformats.org/officeDocument/2006/relationships/tags" Target="../tags/tag15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2.xml" /><Relationship Id="rId3" Type="http://schemas.openxmlformats.org/officeDocument/2006/relationships/tags" Target="../tags/tag15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54.xml" /><Relationship Id="rId3" Type="http://schemas.openxmlformats.org/officeDocument/2006/relationships/tags" Target="../tags/tag15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6.xml" /><Relationship Id="rId3" Type="http://schemas.openxmlformats.org/officeDocument/2006/relationships/tags" Target="../tags/tag15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tags" Target="../tags/tag158.xml" /><Relationship Id="rId4" Type="http://schemas.openxmlformats.org/officeDocument/2006/relationships/tags" Target="../tags/tag15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 Id="rId3" Type="http://schemas.openxmlformats.org/officeDocument/2006/relationships/tags" Target="../tags/tag16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 Id="rId3" Type="http://schemas.openxmlformats.org/officeDocument/2006/relationships/tags" Target="../tags/tag16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 Id="rId3" Type="http://schemas.openxmlformats.org/officeDocument/2006/relationships/tags" Target="../tags/tag16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xml" /><Relationship Id="rId3" Type="http://schemas.openxmlformats.org/officeDocument/2006/relationships/tags" Target="../tags/tag16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image" Target="../media/image8.png" /><Relationship Id="rId6" Type="http://schemas.openxmlformats.org/officeDocument/2006/relationships/tags" Target="../tags/tag1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140.xml" /><Relationship Id="rId4" Type="http://schemas.openxmlformats.org/officeDocument/2006/relationships/tags" Target="../tags/tag14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1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2.xml" /><Relationship Id="rId3" Type="http://schemas.openxmlformats.org/officeDocument/2006/relationships/tags" Target="../tags/tag14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tags" Target="../tags/tag148.xml" /><Relationship Id="rId4" Type="http://schemas.openxmlformats.org/officeDocument/2006/relationships/tags" Target="../tags/tag14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副标题 1"/>
          <p:cNvSpPr>
            <a:spLocks noGrp="1"/>
          </p:cNvSpPr>
          <p:nvPr>
            <p:ph type="subTitle" idx="14"/>
          </p:nvPr>
        </p:nvSpPr>
        <p:spPr>
          <a:xfrm>
            <a:off x="2855595" y="3967480"/>
            <a:ext cx="2185670" cy="772160"/>
          </a:xfrm>
        </p:spPr>
        <p:txBody>
          <a:bodyPr>
            <a:noAutofit/>
          </a:bodyPr>
          <a:lstStyle/>
          <a:p>
            <a:r>
              <a:rPr lang="zh-CN" altLang="en-US" sz="4800" spc="6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汉仪旗黑-85S" panose="00020600040101010101" pitchFamily="18" charset="-122"/>
                <a:cs typeface="+mj-cs"/>
              </a:rPr>
              <a:t>下定义</a:t>
            </a:r>
            <a:endParaRPr lang="zh-CN" altLang="en-US" sz="2400">
              <a:solidFill>
                <a:schemeClr val="accent1"/>
              </a:solidFill>
              <a:effectLst>
                <a:outerShdw blurRad="38100" dist="25400" dir="5400000" algn="ctr" rotWithShape="0">
                  <a:srgbClr val="6E747A">
                    <a:alpha val="43000"/>
                  </a:srgbClr>
                </a:outerShdw>
              </a:effectLst>
            </a:endParaRPr>
          </a:p>
        </p:txBody>
      </p:sp>
      <p:sp>
        <p:nvSpPr>
          <p:cNvPr id="3" name="标题 2"/>
          <p:cNvSpPr>
            <a:spLocks noGrp="1"/>
          </p:cNvSpPr>
          <p:nvPr>
            <p:ph type="ctrTitle" idx="13"/>
          </p:nvPr>
        </p:nvSpPr>
        <p:spPr>
          <a:xfrm>
            <a:off x="479425" y="2996565"/>
            <a:ext cx="7917180" cy="970915"/>
          </a:xfrm>
        </p:spPr>
        <p:txBody>
          <a:bodyPr>
            <a:normAutofit/>
          </a:bodyPr>
          <a:lstStyle/>
          <a:p>
            <a:r>
              <a:rPr lang="zh-CN" altLang="en-US" sz="48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语言文字运用之压缩语段</a:t>
            </a:r>
          </a:p>
        </p:txBody>
      </p:sp>
    </p:spTree>
    <p:custDataLst>
      <p:tags r:id="rId2"/>
    </p:custDataLst>
  </p:cSld>
  <p:clrMapOvr>
    <a:masterClrMapping/>
  </p:clrMapOvr>
  <p:transition>
    <p:wip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101600" y="836295"/>
            <a:ext cx="11988800" cy="5948045"/>
          </a:xfrm>
        </p:spPr>
        <p:txBody>
          <a:bodyPr>
            <a:noAutofit/>
          </a:bodyPr>
          <a:lstStyle/>
          <a:p>
            <a:pPr marL="0" indent="0">
              <a:lnSpc>
                <a:spcPct val="100000"/>
              </a:lnSpc>
              <a:buNone/>
            </a:pPr>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下定义是对本质属性的概括，既要准确筛选语段中的关键信息，保证重点不缺失，又要归纳信息，淘汰本质属性以外的信息，保证语句简洁。一般来讲，应该淘汰以下六种信息：</a:t>
            </a:r>
          </a:p>
          <a:p>
            <a:pPr marL="0" indent="0">
              <a:lnSpc>
                <a:spcPct val="100000"/>
              </a:lnSpc>
              <a:buNone/>
            </a:pP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（1）重复、冗赘信息；（2）比较信息；</a:t>
            </a:r>
          </a:p>
          <a:p>
            <a:pPr marL="0" indent="0">
              <a:lnSpc>
                <a:spcPct val="100000"/>
              </a:lnSpc>
              <a:buNone/>
            </a:pP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（3）成因、背景信息；（4）描写信息；</a:t>
            </a:r>
          </a:p>
          <a:p>
            <a:pPr marL="0" indent="0">
              <a:lnSpc>
                <a:spcPct val="100000"/>
              </a:lnSpc>
              <a:buNone/>
            </a:pP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（5）作用、意义信息；（6）举例的信息。</a:t>
            </a:r>
          </a:p>
          <a:p>
            <a:pPr marL="0" indent="0">
              <a:lnSpc>
                <a:spcPct val="100000"/>
              </a:lnSpc>
              <a:buNone/>
            </a:pPr>
            <a:r>
              <a:rPr lang="zh-CN" altLang="en-US" sz="3200" b="1">
                <a:latin typeface="宋体" panose="02010600030101010101" pitchFamily="2" charset="-122"/>
                <a:ea typeface="宋体" panose="02010600030101010101" pitchFamily="2" charset="-122"/>
                <a:cs typeface="宋体" panose="02010600030101010101" pitchFamily="2" charset="-122"/>
              </a:rPr>
              <a:t>    以上六种信息直接影响着我们下定义的准确性和严密性，下定义时必须认真解读、辨认，做到准确淘汰。</a:t>
            </a:r>
          </a:p>
        </p:txBody>
      </p:sp>
      <p:sp>
        <p:nvSpPr>
          <p:cNvPr id="3" name="标题 2"/>
          <p:cNvSpPr>
            <a:spLocks noGrp="1"/>
          </p:cNvSpPr>
          <p:nvPr>
            <p:ph type="ctrTitle" idx="13"/>
            <p:custDataLst>
              <p:tags r:id="rId3"/>
            </p:custDataLst>
          </p:nvPr>
        </p:nvSpPr>
        <p:spPr>
          <a:xfrm>
            <a:off x="2927350" y="44450"/>
            <a:ext cx="5937250" cy="730250"/>
          </a:xfrm>
        </p:spPr>
        <p:txBody>
          <a:bodyPr wrap="square">
            <a:noAutofit/>
          </a:bodyPr>
          <a:lstStyle/>
          <a:p>
            <a:pPr algn="dist"/>
            <a:r>
              <a:rPr lang="zh-CN" altLang="en-US" sz="4000" b="1">
                <a:solidFill>
                  <a:schemeClr val="accent1"/>
                </a:solidFill>
                <a:effectLst>
                  <a:outerShdw blurRad="38100" dist="25400" dir="5400000" algn="ctr" rotWithShape="0">
                    <a:srgbClr val="6E747A">
                      <a:alpha val="43000"/>
                    </a:srgbClr>
                  </a:outerShdw>
                </a:effectLst>
                <a:latin typeface="+mn-ea"/>
                <a:sym typeface="+mn-ea"/>
              </a:rPr>
              <a:t>下定义淘汰六种信息</a:t>
            </a:r>
          </a:p>
        </p:txBody>
      </p:sp>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2250" y="548640"/>
            <a:ext cx="11969750" cy="3846195"/>
          </a:xfrm>
          <a:prstGeom prst="rect">
            <a:avLst/>
          </a:prstGeom>
        </p:spPr>
        <p:txBody>
          <a:bodyPr wrap="square">
            <a:spAutoFit/>
          </a:bodyPr>
          <a:lstStyle/>
          <a:p>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对</a:t>
            </a:r>
            <a:r>
              <a:rPr lang="zh-CN"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下面</a:t>
            </a: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这段文字提供的信息进行筛选，给“创造”下定义，不超过</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30</a:t>
            </a:r>
            <a:r>
              <a:rPr lang="zh-CN" alt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字</a:t>
            </a:r>
            <a:r>
              <a:rPr lang="zh-CN"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4</a:t>
            </a:r>
            <a:r>
              <a:rPr lang="zh-CN"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分）</a:t>
            </a:r>
          </a:p>
          <a:p>
            <a:r>
              <a:rPr lang="en-US" altLang="zh-CN" sz="2800" b="1"/>
              <a:t>        </a:t>
            </a:r>
            <a:r>
              <a:rPr lang="zh-CN" altLang="en-US" sz="3600" b="1">
                <a:latin typeface="楷体" panose="02010609060101010101" pitchFamily="49" charset="-122"/>
                <a:ea typeface="楷体" panose="02010609060101010101" pitchFamily="49" charset="-122"/>
              </a:rPr>
              <a:t>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首次获得”这个必要条件。</a:t>
            </a:r>
          </a:p>
        </p:txBody>
      </p:sp>
      <p:sp>
        <p:nvSpPr>
          <p:cNvPr id="33" name="矩形 32"/>
          <p:cNvSpPr/>
          <p:nvPr/>
        </p:nvSpPr>
        <p:spPr>
          <a:xfrm>
            <a:off x="983615" y="5156835"/>
            <a:ext cx="10185400" cy="1322070"/>
          </a:xfrm>
          <a:prstGeom prst="rect">
            <a:avLst/>
          </a:prstGeom>
        </p:spPr>
        <p:txBody>
          <a:bodyPr wrap="square">
            <a:spAutoFit/>
          </a:bodyPr>
          <a:lstStyle/>
          <a:p>
            <a:pPr lvl="0"/>
            <a:r>
              <a:rPr lang="zh-CN" altLang="en-US" sz="40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［参考答案］</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4000" b="1">
                <a:latin typeface="宋体" panose="02010600030101010101" pitchFamily="2" charset="-122"/>
                <a:ea typeface="宋体" panose="02010600030101010101" pitchFamily="2" charset="-122"/>
                <a:cs typeface="宋体" panose="02010600030101010101" pitchFamily="2" charset="-122"/>
              </a:rPr>
              <a:t>创造是人首次获得精神或物质成果的思维和行为活动。（</a:t>
            </a:r>
            <a:r>
              <a:rPr lang="en-US" altLang="zh-CN" sz="4000" b="1">
                <a:latin typeface="宋体" panose="02010600030101010101" pitchFamily="2" charset="-122"/>
                <a:ea typeface="宋体" panose="02010600030101010101" pitchFamily="2" charset="-122"/>
                <a:cs typeface="宋体" panose="02010600030101010101" pitchFamily="2" charset="-122"/>
              </a:rPr>
              <a:t>23</a:t>
            </a:r>
            <a:r>
              <a:rPr lang="zh-CN" altLang="en-US" sz="4000" b="1">
                <a:latin typeface="宋体" panose="02010600030101010101" pitchFamily="2" charset="-122"/>
                <a:ea typeface="宋体" panose="02010600030101010101" pitchFamily="2" charset="-122"/>
                <a:cs typeface="宋体" panose="02010600030101010101" pitchFamily="2" charset="-122"/>
              </a:rPr>
              <a:t>字）</a:t>
            </a:r>
          </a:p>
        </p:txBody>
      </p:sp>
      <p:sp>
        <p:nvSpPr>
          <p:cNvPr id="4" name="标题 3"/>
          <p:cNvSpPr>
            <a:spLocks noGrp="1"/>
          </p:cNvSpPr>
          <p:nvPr>
            <p:ph type="ctrTitle" idx="13"/>
            <p:custDataLst>
              <p:tags r:id="rId2"/>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当堂诊学</a:t>
            </a: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amond(in)">
                                      <p:cBhvr>
                                        <p:cTn id="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idx="13"/>
            <p:custDataLst>
              <p:tags r:id="rId2"/>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目标升华</a:t>
            </a:r>
          </a:p>
        </p:txBody>
      </p:sp>
      <p:sp>
        <p:nvSpPr>
          <p:cNvPr id="89089" name="文本框 1"/>
          <p:cNvSpPr/>
          <p:nvPr/>
        </p:nvSpPr>
        <p:spPr>
          <a:xfrm>
            <a:off x="3215938" y="18325"/>
            <a:ext cx="5036045" cy="607314"/>
          </a:xfrm>
          <a:prstGeom prst="rect">
            <a:avLst/>
          </a:prstGeom>
          <a:solidFill>
            <a:srgbClr val="CCFFFF"/>
          </a:solid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3385" b="1">
                <a:solidFill>
                  <a:srgbClr val="FF0000"/>
                </a:solidFill>
                <a:latin typeface="黑体" panose="02010609060101010101" charset="-122"/>
                <a:ea typeface="黑体" panose="02010609060101010101" charset="-122"/>
              </a:rPr>
              <a:t>下定义的“五条原则”</a:t>
            </a:r>
          </a:p>
        </p:txBody>
      </p:sp>
      <p:sp>
        <p:nvSpPr>
          <p:cNvPr id="89090" name="文本框 2"/>
          <p:cNvSpPr txBox="1"/>
          <p:nvPr/>
        </p:nvSpPr>
        <p:spPr>
          <a:xfrm>
            <a:off x="927250" y="1448514"/>
            <a:ext cx="10144322" cy="1898904"/>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rPr>
              <a:t>(1)定义必须相称：外延相等，不可“过宽”，也不能“过窄”，如“知识分子是受过高等教育的精英”犯了定义“过窄”的错误，因为“具有较高文化水平，从事脑力劳动的人”一般都可称为“知识分子”。</a:t>
            </a:r>
          </a:p>
        </p:txBody>
      </p:sp>
      <p:sp>
        <p:nvSpPr>
          <p:cNvPr id="89091" name="文本框 1"/>
          <p:cNvSpPr txBox="1"/>
          <p:nvPr/>
        </p:nvSpPr>
        <p:spPr>
          <a:xfrm>
            <a:off x="910452" y="3420601"/>
            <a:ext cx="9756288"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rPr>
              <a:t>(2)定义不能循环：如“魔术是一种……魔术”。</a:t>
            </a:r>
          </a:p>
        </p:txBody>
      </p:sp>
      <p:sp>
        <p:nvSpPr>
          <p:cNvPr id="89092" name="文本框 3"/>
          <p:cNvSpPr txBox="1"/>
          <p:nvPr/>
        </p:nvSpPr>
        <p:spPr>
          <a:xfrm>
            <a:off x="927250" y="4122758"/>
            <a:ext cx="10307263"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(3)定义不能否定：如“浪漫主义不是唯美主义”。</a:t>
            </a:r>
          </a:p>
        </p:txBody>
      </p:sp>
      <p:sp>
        <p:nvSpPr>
          <p:cNvPr id="89093" name="文本框 4"/>
          <p:cNvSpPr txBox="1"/>
          <p:nvPr/>
        </p:nvSpPr>
        <p:spPr>
          <a:xfrm>
            <a:off x="927250" y="4855152"/>
            <a:ext cx="10098967"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(4)定义不能比喻：如“教师是人类灵魂的工程师”。</a:t>
            </a:r>
          </a:p>
        </p:txBody>
      </p:sp>
      <p:sp>
        <p:nvSpPr>
          <p:cNvPr id="89094" name="文本框 5"/>
          <p:cNvSpPr txBox="1"/>
          <p:nvPr/>
        </p:nvSpPr>
        <p:spPr>
          <a:xfrm>
            <a:off x="927250" y="5588179"/>
            <a:ext cx="10157761" cy="543306"/>
          </a:xfrm>
          <a:prstGeom prst="rect">
            <a:avLst/>
          </a:prstGeom>
          <a:noFill/>
          <a:ln w="9525">
            <a:noFill/>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Arial" panose="020b0604020202020204" pitchFamily="34" charset="0"/>
                <a:ea typeface="微软雅黑" panose="020b0503020204020204" pitchFamily="34" charset="-122"/>
              </a:defRPr>
            </a:lvl5pPr>
          </a:lstStyle>
          <a:p>
            <a:pPr lvl="0"/>
            <a:r>
              <a:rPr lang="zh-CN" altLang="en-US" sz="2965" b="1">
                <a:solidFill>
                  <a:srgbClr val="401BC0"/>
                </a:solidFill>
                <a:latin typeface="黑体" panose="02010609060101010101" charset="-122"/>
                <a:ea typeface="黑体" panose="02010609060101010101" charset="-122"/>
                <a:sym typeface="微软雅黑" panose="020b0503020204020204" pitchFamily="34" charset="-122"/>
              </a:rPr>
              <a:t>(5)下定义一般是单句。</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additive="base">
                                        <p:cTn id="6" dur="1" fill="hold">
                                          <p:stCondLst>
                                            <p:cond delay="0"/>
                                          </p:stCondLst>
                                        </p:cTn>
                                        <p:tgtEl>
                                          <p:spTgt spid="890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2" nodeType="clickEffect">
                                  <p:stCondLst>
                                    <p:cond delay="0"/>
                                  </p:stCondLst>
                                  <p:childTnLst>
                                    <p:set>
                                      <p:cBhvr additive="base">
                                        <p:cTn id="10" dur="1" fill="hold">
                                          <p:stCondLst>
                                            <p:cond delay="0"/>
                                          </p:stCondLst>
                                        </p:cTn>
                                        <p:tgtEl>
                                          <p:spTgt spid="8909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3" nodeType="clickEffect">
                                  <p:stCondLst>
                                    <p:cond delay="0"/>
                                  </p:stCondLst>
                                  <p:childTnLst>
                                    <p:set>
                                      <p:cBhvr additive="base">
                                        <p:cTn id="14" dur="1" fill="hold">
                                          <p:stCondLst>
                                            <p:cond delay="0"/>
                                          </p:stCondLst>
                                        </p:cTn>
                                        <p:tgtEl>
                                          <p:spTgt spid="8909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4" nodeType="clickEffect">
                                  <p:stCondLst>
                                    <p:cond delay="0"/>
                                  </p:stCondLst>
                                  <p:childTnLst>
                                    <p:set>
                                      <p:cBhvr additive="base">
                                        <p:cTn id="18" dur="1" fill="hold">
                                          <p:stCondLst>
                                            <p:cond delay="0"/>
                                          </p:stCondLst>
                                        </p:cTn>
                                        <p:tgtEl>
                                          <p:spTgt spid="8909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5" nodeType="clickEffect">
                                  <p:stCondLst>
                                    <p:cond delay="0"/>
                                  </p:stCondLst>
                                  <p:childTnLst>
                                    <p:set>
                                      <p:cBhvr additive="base">
                                        <p:cTn id="22" dur="1" fill="hold">
                                          <p:stCondLst>
                                            <p:cond delay="0"/>
                                          </p:stCondLst>
                                        </p:cTn>
                                        <p:tgtEl>
                                          <p:spTgt spid="89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1"/>
      <p:bldP spid="89091" grpId="2"/>
      <p:bldP spid="89092" grpId="3"/>
      <p:bldP spid="89093" grpId="4"/>
      <p:bldP spid="89094" grpId="5"/>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7990" y="158750"/>
            <a:ext cx="11642725" cy="4892675"/>
          </a:xfrm>
          <a:prstGeom prst="rect">
            <a:avLst/>
          </a:prstGeom>
        </p:spPr>
        <p:txBody>
          <a:bodyPr wrap="square">
            <a:spAutoFit/>
          </a:bodyPr>
          <a:lstStyle/>
          <a:p>
            <a:r>
              <a:rPr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阅读下面的短文，给“禽流感“下一个定义。</a:t>
            </a:r>
          </a:p>
          <a:p>
            <a:r>
              <a:rPr lang="en-US"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	</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禽流感究竟是什么？通俗地说，就是禽类的病毒性流行性感冒，是由A型流感病毒引起的禽类的一种从呼吸系统到严重全身败血症等多种症状的传染病，禽类感染后死亡率很高。1997年5月，香港一名三岁男童体内分离出一株甲型流感病毒，8月确诊为全球首例由A型（H5NI）禽流感病毒引起的人间病例。当年，香港共发生18例确诊病例，其中死亡6例。这也首次证实了H5NI病毒能感染人类，并有很高的致死率。</a:t>
            </a:r>
          </a:p>
          <a:p>
            <a:endParaRPr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endParaRPr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3" name="圆角矩形 2"/>
          <p:cNvSpPr/>
          <p:nvPr/>
        </p:nvSpPr>
        <p:spPr>
          <a:xfrm>
            <a:off x="594995" y="4364990"/>
            <a:ext cx="11308080" cy="1710055"/>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禽流感是禽类由A型流感病毒引起的一种能产生从呼吸系统到全身严重败血症等多种症状，有很高的死亡率，并能感染人类、致死率很高（或严重危害人类健康）的传染病。</a:t>
            </a:r>
            <a:endParaRPr lang="zh-CN" altLang="en-US"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标题 3"/>
          <p:cNvSpPr>
            <a:spLocks noGrp="1"/>
          </p:cNvSpPr>
          <p:nvPr>
            <p:ph type="ctrTitle" idx="13"/>
            <p:custDataLst>
              <p:tags r:id="rId2"/>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当堂诊学</a:t>
            </a: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890" y="548640"/>
            <a:ext cx="11857990" cy="3907790"/>
          </a:xfrm>
          <a:prstGeom prst="rect">
            <a:avLst/>
          </a:prstGeom>
        </p:spPr>
        <p:txBody>
          <a:bodyPr wrap="square">
            <a:spAutoFit/>
          </a:bodyPr>
          <a:lstStyle/>
          <a:p>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【演练</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1</a:t>
            </a:r>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提取下列材料的要点，整合成一个单句，为“遗传”下定义。</a:t>
            </a:r>
          </a:p>
          <a:p>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①遗传是一种生物自身繁殖的过程。</a:t>
            </a:r>
          </a:p>
          <a:p>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②这种繁殖将按照亲代所经历的同一发育途径和方式进行。</a:t>
            </a:r>
          </a:p>
          <a:p>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③在这一过程中，生物将摄取环境中的物质建造自身。</a:t>
            </a:r>
          </a:p>
          <a:p>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④这种繁殖过程所产生的结果是与亲代相似的复本。</a:t>
            </a:r>
          </a:p>
          <a:p>
            <a:endParaRPr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a:p>
            <a:endParaRPr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p:cNvSpPr/>
          <p:nvPr/>
        </p:nvSpPr>
        <p:spPr>
          <a:xfrm>
            <a:off x="983615" y="4149090"/>
            <a:ext cx="10100945" cy="2005330"/>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参考答案</a:t>
            </a:r>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遗传是指生物按照亲代所经历的确良一发育途径和方式，摄取环境中的物质建造自身，产生与亲代相似的复本的一种自身繁殖的过程。</a:t>
            </a:r>
          </a:p>
        </p:txBody>
      </p:sp>
      <p:sp>
        <p:nvSpPr>
          <p:cNvPr id="4" name="标题 3"/>
          <p:cNvSpPr>
            <a:spLocks noGrp="1"/>
          </p:cNvSpPr>
          <p:nvPr>
            <p:ph type="ctrTitle" idx="13"/>
            <p:custDataLst>
              <p:tags r:id="rId3"/>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强化补清</a:t>
            </a:r>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9380" y="332740"/>
            <a:ext cx="11933555" cy="3046095"/>
          </a:xfrm>
          <a:prstGeom prst="rect">
            <a:avLst/>
          </a:prstGeom>
        </p:spPr>
        <p:txBody>
          <a:bodyPr wrap="square">
            <a:spAutoFit/>
          </a:bodyPr>
          <a:lstStyle/>
          <a:p>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【演练</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2</a:t>
            </a:r>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3200" b="1">
                <a:latin typeface="宋体" panose="02010600030101010101" pitchFamily="2" charset="-122"/>
                <a:ea typeface="宋体" panose="02010600030101010101" pitchFamily="2" charset="-122"/>
                <a:cs typeface="宋体" panose="02010600030101010101" pitchFamily="2" charset="-122"/>
              </a:rPr>
              <a:t>请提取要点，整合成一个单句，为“人道干预”下定义。</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①人道干预是由一些国家采取的武力强制行动。</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②人道干预不必得到被干预国的同意。</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③人道干预的目是预防或制止严重而广泛违反人权或国际人道法。</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④人道干预的实施可以经过联合国授权，也可以不经过联合国授权。</a:t>
            </a:r>
          </a:p>
        </p:txBody>
      </p:sp>
      <p:sp>
        <p:nvSpPr>
          <p:cNvPr id="3" name="圆角矩形 2"/>
          <p:cNvSpPr/>
          <p:nvPr/>
        </p:nvSpPr>
        <p:spPr>
          <a:xfrm>
            <a:off x="839470" y="4149090"/>
            <a:ext cx="10177145" cy="2005330"/>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参考答案</a:t>
            </a:r>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人道干预是不必得到被干预国同意，经过或者不必经过联合国授权，为预防或制止严重而广泛违反人权或国际人道法，由一些国家采取的武力强制行动。</a:t>
            </a: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12445" y="260985"/>
            <a:ext cx="11166475" cy="4399915"/>
          </a:xfrm>
          <a:prstGeom prst="rect">
            <a:avLst/>
          </a:prstGeom>
        </p:spPr>
        <p:txBody>
          <a:bodyPr wrap="square">
            <a:spAutoFit/>
          </a:bodyPr>
          <a:lstStyle/>
          <a:p>
            <a:r>
              <a:rPr lang="zh-CN"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【演练</a:t>
            </a:r>
            <a:r>
              <a:rPr lang="en-US" altLang="zh-CN"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3</a:t>
            </a:r>
            <a:r>
              <a:rPr lang="zh-CN"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800" b="1">
                <a:latin typeface="宋体" panose="02010600030101010101" pitchFamily="2" charset="-122"/>
                <a:ea typeface="宋体" panose="02010600030101010101" pitchFamily="2" charset="-122"/>
                <a:cs typeface="宋体" panose="02010600030101010101" pitchFamily="2" charset="-122"/>
              </a:rPr>
              <a:t>提取下列材料的要点，用一个单句给“数学语言学”下定义。</a:t>
            </a:r>
          </a:p>
          <a:p>
            <a:r>
              <a:rPr lang="en-US" sz="2800" b="1">
                <a:latin typeface="宋体" panose="02010600030101010101" pitchFamily="2" charset="-122"/>
                <a:ea typeface="宋体" panose="02010600030101010101" pitchFamily="2" charset="-122"/>
                <a:cs typeface="宋体" panose="02010600030101010101" pitchFamily="2" charset="-122"/>
              </a:rPr>
              <a:t>	</a:t>
            </a: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把数学和语言学这两门相距甚远的学科紧密联系起来的强有力的纽带，是语言符号的远距离传输和转换，后者则用数字化的快速运算来处理非数值符号——语言。20世纪以来的科学发展日新月异，使数学的领域空前地扩展了，语言学的领域也空前扩展了。它们都扩展到以符号系统为主要研究对象，因而就发现了共同的边界，并且彼此渗透。于是一门新兴的边缘学科——数学语言学应运而生了。</a:t>
            </a:r>
            <a:endParaRPr sz="2800" b="1">
              <a:latin typeface="宋体" panose="02010600030101010101" pitchFamily="2" charset="-122"/>
              <a:ea typeface="宋体" panose="02010600030101010101" pitchFamily="2" charset="-122"/>
              <a:cs typeface="宋体" panose="02010600030101010101" pitchFamily="2" charset="-122"/>
            </a:endParaRPr>
          </a:p>
          <a:p>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p:cNvSpPr/>
          <p:nvPr/>
        </p:nvSpPr>
        <p:spPr>
          <a:xfrm>
            <a:off x="622935" y="4580890"/>
            <a:ext cx="11193780" cy="2005330"/>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参考答案</a:t>
            </a:r>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数学语言学是运用语言通讯技术和电子计算机，实现了语言符号怕远距离传输和转换，并用数字化的快速运算来处理非数值号——语言的一门新兴的边缘学科。</a:t>
            </a: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49250" y="245745"/>
            <a:ext cx="11894185" cy="4399915"/>
          </a:xfrm>
          <a:prstGeom prst="rect">
            <a:avLst/>
          </a:prstGeom>
        </p:spPr>
        <p:txBody>
          <a:bodyPr wrap="square">
            <a:spAutoFit/>
          </a:bodyPr>
          <a:lstStyle/>
          <a:p>
            <a:pPr algn="l">
              <a:buClrTx/>
              <a:buSzTx/>
              <a:buFontTx/>
            </a:pPr>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【演练</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4</a:t>
            </a:r>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提取下列材料的要点，整合成一个单句，为“因特网”下定义。</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①因特网是一种新的媒体，它与19世纪的报刊和20世纪的广播、电视不同</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②它跨越时空，全球一网</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③它信息无限，时效性强</a:t>
            </a:r>
          </a:p>
          <a:p>
            <a:pPr algn="l">
              <a:buClrTx/>
              <a:buSzTx/>
              <a:buFontTx/>
            </a:pPr>
            <a:r>
              <a:rPr lang="zh-CN" sz="32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④它集文、图、动画、声音等多种媒体为一体。</a:t>
            </a:r>
          </a:p>
          <a:p>
            <a:endParaRPr sz="2800" b="1">
              <a:latin typeface="宋体" panose="02010600030101010101" pitchFamily="2" charset="-122"/>
              <a:ea typeface="宋体" panose="02010600030101010101" pitchFamily="2" charset="-122"/>
              <a:cs typeface="宋体" panose="02010600030101010101" pitchFamily="2" charset="-122"/>
            </a:endParaRPr>
          </a:p>
          <a:p>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p:cNvSpPr/>
          <p:nvPr/>
        </p:nvSpPr>
        <p:spPr>
          <a:xfrm>
            <a:off x="622935" y="4580890"/>
            <a:ext cx="10573385" cy="2005330"/>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参考答案</a:t>
            </a:r>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因特网是集文、图、动画、声音等多种媒体为一体，跨越时空、全球一网，信息无限、时效性强的一种新的媒体。</a:t>
            </a:r>
          </a:p>
        </p:txBody>
      </p:sp>
      <p:sp>
        <p:nvSpPr>
          <p:cNvPr id="4" name="文本框 3"/>
          <p:cNvSpPr txBox="1"/>
          <p:nvPr/>
        </p:nvSpPr>
        <p:spPr>
          <a:xfrm>
            <a:off x="5087620" y="1701165"/>
            <a:ext cx="6935470" cy="1568450"/>
          </a:xfrm>
          <a:prstGeom prst="rect">
            <a:avLst/>
          </a:prstGeom>
          <a:noFill/>
        </p:spPr>
        <p:txBody>
          <a:bodyPr wrap="square" rtlCol="0" anchor="t">
            <a:spAutoFit/>
          </a:bodyPr>
          <a:lstStyle/>
          <a:p>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如果定义材料中出现被定义概念与相关概念特点的比较内容，不属于被定义概念的本质属性，要汰除。</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63550" y="116840"/>
            <a:ext cx="11263630" cy="5507990"/>
          </a:xfrm>
          <a:prstGeom prst="rect">
            <a:avLst/>
          </a:prstGeom>
        </p:spPr>
        <p:txBody>
          <a:bodyPr wrap="square">
            <a:spAutoFit/>
          </a:bodyPr>
          <a:lstStyle/>
          <a:p>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【演练</a:t>
            </a:r>
            <a:r>
              <a:rPr lang="en-US" alt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5</a:t>
            </a:r>
            <a:r>
              <a:rPr lang="zh-CN" sz="32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3200" b="1">
                <a:latin typeface="宋体" panose="02010600030101010101" pitchFamily="2" charset="-122"/>
                <a:ea typeface="宋体" panose="02010600030101010101" pitchFamily="2" charset="-122"/>
                <a:cs typeface="宋体" panose="02010600030101010101" pitchFamily="2" charset="-122"/>
              </a:rPr>
              <a:t>阅读下面文字，筛选整合相关信息，为“光活化农药”下一定义。</a:t>
            </a:r>
          </a:p>
          <a:p>
            <a:r>
              <a:rPr lang="en-US" sz="3200" b="1">
                <a:latin typeface="楷体" panose="02010609060101010101" pitchFamily="49" charset="-122"/>
                <a:ea typeface="楷体" panose="02010609060101010101" pitchFamily="49" charset="-122"/>
                <a:cs typeface="楷体" panose="02010609060101010101" pitchFamily="49" charset="-122"/>
              </a:rPr>
              <a:t>	</a:t>
            </a:r>
            <a:r>
              <a:rPr sz="3200" b="1">
                <a:latin typeface="楷体" panose="02010609060101010101" pitchFamily="49" charset="-122"/>
                <a:ea typeface="楷体" panose="02010609060101010101" pitchFamily="49" charset="-122"/>
                <a:cs typeface="楷体" panose="02010609060101010101" pitchFamily="49" charset="-122"/>
              </a:rPr>
              <a:t>20世纪初，人们研究了吖啶、荧光素等染料在光照下的杀虫作用。70年代，约荷等人又研究了卤代荧光素对家蝇的光动力作用，将光活化农药的研究推向一个新的高潮。研究中人们发现，一些物质平时并没有毒性，但进入生物体内以后在光诱导的氧化作用下，会变得有毒，从而对家蝇、大蚁、象鼻虫等害虫起到毒害作用。这些物质还具有在自然界迅速降解为无害物质的特性，困此很适合制成农药。近年来，光活化农药的优点和应用前景正引起人们的广泛关注</a:t>
            </a:r>
            <a:r>
              <a:rPr sz="3200" b="1">
                <a:latin typeface="宋体" panose="02010600030101010101" pitchFamily="2" charset="-122"/>
                <a:ea typeface="宋体" panose="02010600030101010101" pitchFamily="2" charset="-122"/>
                <a:cs typeface="宋体" panose="02010600030101010101" pitchFamily="2" charset="-122"/>
              </a:rPr>
              <a:t>。</a:t>
            </a:r>
          </a:p>
          <a:p>
            <a:endParaRPr sz="3200" b="1">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p:cNvSpPr/>
          <p:nvPr/>
        </p:nvSpPr>
        <p:spPr>
          <a:xfrm>
            <a:off x="464185" y="5222875"/>
            <a:ext cx="11507470" cy="1409065"/>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参考答案</a:t>
            </a:r>
            <a:r>
              <a:rPr lang="zh-CN"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光活化农药是用某些平时无毒，但进入生物体后在光照下产生毒性，又可以迅速自然降解为无害物质的物质制成的一种杀虫药（农药）。</a:t>
            </a:r>
          </a:p>
        </p:txBody>
      </p:sp>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13"/>
            <p:custDataLst>
              <p:tags r:id="rId3"/>
            </p:custDataLst>
          </p:nvPr>
        </p:nvSpPr>
        <p:spPr>
          <a:xfrm>
            <a:off x="2190737" y="2773919"/>
            <a:ext cx="3429027" cy="879158"/>
          </a:xfrm>
        </p:spPr>
        <p:txBody>
          <a:bodyPr wrap="square">
            <a:normAutofit/>
          </a:bodyPr>
          <a:lstStyle/>
          <a:p>
            <a:pPr marL="0" indent="0" algn="l">
              <a:lnSpc>
                <a:spcPct val="100000"/>
              </a:lnSpc>
              <a:spcBef>
                <a:spcPct val="0"/>
              </a:spcBef>
              <a:spcAft>
                <a:spcPct val="0"/>
              </a:spcAft>
              <a:buSzTx/>
            </a:pPr>
            <a:r>
              <a:rPr lang="zh-CN" altLang="en-US">
                <a:solidFill>
                  <a:schemeClr val="accent1"/>
                </a:solidFill>
                <a:effectLst>
                  <a:outerShdw blurRad="38100" dist="25400" dir="5400000" algn="ctr" rotWithShape="0">
                    <a:srgbClr val="6E747A">
                      <a:alpha val="43000"/>
                    </a:srgbClr>
                  </a:outerShdw>
                </a:effectLst>
              </a:rPr>
              <a:t>课程结束</a:t>
            </a:r>
          </a:p>
        </p:txBody>
      </p:sp>
      <p:sp>
        <p:nvSpPr>
          <p:cNvPr id="4" name="文本占位符 3"/>
          <p:cNvSpPr>
            <a:spLocks noGrp="1"/>
          </p:cNvSpPr>
          <p:nvPr>
            <p:ph type="body" idx="14"/>
            <p:custDataLst>
              <p:tags r:id="rId4"/>
            </p:custDataLst>
          </p:nvPr>
        </p:nvSpPr>
        <p:spPr>
          <a:xfrm>
            <a:off x="2190750" y="3711575"/>
            <a:ext cx="2564130" cy="277495"/>
          </a:xfrm>
        </p:spPr>
        <p:txBody>
          <a:bodyPr wrap="square">
            <a:noAutofit/>
          </a:bodyPr>
          <a:lstStyle/>
          <a:p>
            <a:pPr marL="457200" indent="-457200" algn="dist">
              <a:lnSpc>
                <a:spcPct val="100000"/>
              </a:lnSpc>
              <a:spcBef>
                <a:spcPct val="0"/>
              </a:spcBef>
              <a:spcAft>
                <a:spcPct val="0"/>
              </a:spcAft>
              <a:buSzTx/>
            </a:pPr>
            <a:r>
              <a:rPr lang="zh-CN" altLang="en-US" sz="1800">
                <a:solidFill>
                  <a:schemeClr val="accent1"/>
                </a:solidFill>
                <a:effectLst>
                  <a:outerShdw blurRad="38100" dist="25400" dir="5400000" algn="ctr" rotWithShape="0">
                    <a:srgbClr val="6E747A">
                      <a:alpha val="43000"/>
                    </a:srgbClr>
                  </a:outerShdw>
                </a:effectLst>
              </a:rPr>
              <a:t>内容学习完成</a:t>
            </a:r>
          </a:p>
        </p:txBody>
      </p:sp>
      <p:pic>
        <p:nvPicPr>
          <p:cNvPr id="5" name="New picture"/>
          <p:cNvPicPr/>
          <p:nvPr/>
        </p:nvPicPr>
        <p:blipFill>
          <a:blip r:embed="rId5"/>
          <a:stretch>
            <a:fillRect/>
          </a:stretch>
        </p:blipFill>
        <p:spPr>
          <a:xfrm>
            <a:off x="11938000" y="11099800"/>
            <a:ext cx="342900" cy="254000"/>
          </a:xfrm>
          <a:prstGeom prst="cube">
            <a:avLst/>
          </a:prstGeom>
        </p:spPr>
      </p:pic>
    </p:spTree>
    <p:custDataLst>
      <p:tags r:id="rId6"/>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矩形 69633"/>
          <p:cNvSpPr/>
          <p:nvPr/>
        </p:nvSpPr>
        <p:spPr>
          <a:xfrm>
            <a:off x="911225" y="548640"/>
            <a:ext cx="4330065" cy="7067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4000" b="1">
                <a:solidFill>
                  <a:srgbClr val="990033"/>
                </a:solidFill>
                <a:ea typeface="黑体" panose="02010609060101010101" charset="-122"/>
              </a:rPr>
              <a:t>什么是语段压缩？</a:t>
            </a:r>
          </a:p>
        </p:txBody>
      </p:sp>
      <p:sp>
        <p:nvSpPr>
          <p:cNvPr id="5123" name="矩形 69634"/>
          <p:cNvSpPr/>
          <p:nvPr/>
        </p:nvSpPr>
        <p:spPr>
          <a:xfrm>
            <a:off x="1415415" y="1916430"/>
            <a:ext cx="9992995" cy="17532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3600" b="1">
                <a:solidFill>
                  <a:srgbClr val="000066"/>
                </a:solidFill>
                <a:latin typeface="黑体" panose="02010609060101010101" charset="-122"/>
                <a:ea typeface="华文中宋" panose="02010600040101010101" pitchFamily="2" charset="-122"/>
              </a:rPr>
              <a:t>    </a:t>
            </a:r>
            <a:r>
              <a:rPr lang="zh-CN" altLang="en-US" sz="3600" b="1">
                <a:solidFill>
                  <a:srgbClr val="000066"/>
                </a:solidFill>
                <a:latin typeface="黑体" panose="02010609060101010101" charset="-122"/>
                <a:ea typeface="华文中宋" panose="02010600040101010101" pitchFamily="2" charset="-122"/>
              </a:rPr>
              <a:t>压缩语段——是指对一个比较长的语段或者几个意义密不可分的语段，进行正确的筛选、准确的提炼、高度的概括压缩。</a:t>
            </a:r>
          </a:p>
        </p:txBody>
      </p:sp>
      <p:sp>
        <p:nvSpPr>
          <p:cNvPr id="5124" name="矩形 69635"/>
          <p:cNvSpPr/>
          <p:nvPr/>
        </p:nvSpPr>
        <p:spPr>
          <a:xfrm>
            <a:off x="1559560" y="4149090"/>
            <a:ext cx="9144000" cy="146304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zh-CN" altLang="en-US" sz="3600" b="1">
                <a:solidFill>
                  <a:srgbClr val="990033"/>
                </a:solidFill>
                <a:latin typeface="华文中宋" panose="02010600040101010101" pitchFamily="2" charset="-122"/>
                <a:ea typeface="华文中宋" panose="02010600040101010101" pitchFamily="2" charset="-122"/>
              </a:rPr>
              <a:t>“压缩语段”主要考查</a:t>
            </a:r>
          </a:p>
          <a:p>
            <a:pPr marL="0" lvl="0" indent="0" eaLnBrk="1" hangingPunct="1">
              <a:spcBef>
                <a:spcPct val="50000"/>
              </a:spcBef>
              <a:buNone/>
            </a:pPr>
            <a:r>
              <a:rPr lang="zh-CN" altLang="en-US" sz="3600" b="1">
                <a:solidFill>
                  <a:srgbClr val="990033"/>
                </a:solidFill>
                <a:latin typeface="华文中宋" panose="02010600040101010101" pitchFamily="2" charset="-122"/>
                <a:ea typeface="华文中宋" panose="02010600040101010101" pitchFamily="2" charset="-122"/>
              </a:rPr>
              <a:t>      筛选、归纳、概括、整合的能力。</a:t>
            </a:r>
          </a:p>
        </p:txBody>
      </p:sp>
      <p:sp>
        <p:nvSpPr>
          <p:cNvPr id="3" name="标题 2"/>
          <p:cNvSpPr>
            <a:spLocks noGrp="1"/>
          </p:cNvSpPr>
          <p:nvPr>
            <p:ph type="ctrTitle" idx="13"/>
            <p:custDataLst>
              <p:tags r:id="rId2"/>
            </p:custDataLst>
          </p:nvPr>
        </p:nvSpPr>
        <p:spPr>
          <a:xfrm>
            <a:off x="10272395" y="6452870"/>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课题导入</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04449"/>
          <p:cNvSpPr>
            <a:spLocks noGrp="1"/>
          </p:cNvSpPr>
          <p:nvPr>
            <p:ph type="title"/>
          </p:nvPr>
        </p:nvSpPr>
        <p:spPr>
          <a:xfrm>
            <a:off x="911225" y="312420"/>
            <a:ext cx="3733800" cy="706755"/>
          </a:xfrm>
          <a:noFill/>
          <a:ln w="9525">
            <a:noFill/>
          </a:ln>
        </p:spPr>
        <p:txBody>
          <a:bodyPr vert="horz" wrap="square" lIns="91440" tIns="45720" rIns="91440" bIns="45720" anchor="t">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algn="l" eaLnBrk="1" hangingPunct="1">
              <a:buClrTx/>
              <a:buSzTx/>
              <a:buFontTx/>
              <a:buNone/>
            </a:pPr>
            <a:r>
              <a:rPr sz="4000" spc="0">
                <a:solidFill>
                  <a:srgbClr val="990033"/>
                </a:solidFill>
                <a:ea typeface="黑体" panose="02010609060101010101" charset="-122"/>
                <a:sym typeface="+mn-ea"/>
              </a:rPr>
              <a:t>下定义</a:t>
            </a:r>
          </a:p>
        </p:txBody>
      </p:sp>
      <p:sp>
        <p:nvSpPr>
          <p:cNvPr id="12291" name="文本占位符 104450"/>
          <p:cNvSpPr>
            <a:spLocks noGrp="1"/>
          </p:cNvSpPr>
          <p:nvPr>
            <p:ph idx="1"/>
          </p:nvPr>
        </p:nvSpPr>
        <p:spPr>
          <a:xfrm>
            <a:off x="335280" y="1268730"/>
            <a:ext cx="11963400" cy="3414395"/>
          </a:xfrm>
          <a:noFill/>
          <a:ln w="9525">
            <a:noFill/>
          </a:ln>
        </p:spPr>
        <p:txBody>
          <a:bodyPr vert="horz" wrap="square" lIns="91440" tIns="45720" rIns="91440" bIns="45720" anchor="t">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algn="l" eaLnBrk="1" hangingPunct="1">
              <a:lnSpc>
                <a:spcPct val="100000"/>
              </a:lnSpc>
              <a:spcBef>
                <a:spcPct val="50000"/>
              </a:spcBef>
              <a:buClrTx/>
              <a:buSzTx/>
              <a:buFontTx/>
              <a:buNone/>
            </a:pPr>
            <a:r>
              <a:rPr lang="en-US" altLang="zh-CN" sz="3600" b="1" spc="0">
                <a:solidFill>
                  <a:srgbClr val="000066"/>
                </a:solidFill>
                <a:latin typeface="黑体" panose="02010609060101010101" charset="-122"/>
                <a:ea typeface="华文中宋" panose="02010600040101010101" pitchFamily="2" charset="-122"/>
                <a:sym typeface="+mn-ea"/>
              </a:rPr>
              <a:t>    所谓下定义，就是用简短明确的语句揭示概念的内涵，即揭示概念所反映的对象的特点或本质的一种逻辑方法。</a:t>
            </a:r>
          </a:p>
          <a:p>
            <a:pPr marL="0" lvl="0" algn="l" eaLnBrk="1" hangingPunct="1">
              <a:lnSpc>
                <a:spcPct val="100000"/>
              </a:lnSpc>
              <a:spcBef>
                <a:spcPct val="50000"/>
              </a:spcBef>
              <a:buClrTx/>
              <a:buSzTx/>
              <a:buFontTx/>
              <a:buNone/>
            </a:pPr>
            <a:r>
              <a:rPr lang="en-US" altLang="zh-CN" sz="3600" b="1" spc="0">
                <a:solidFill>
                  <a:srgbClr val="000066"/>
                </a:solidFill>
                <a:latin typeface="黑体" panose="02010609060101010101" charset="-122"/>
                <a:ea typeface="华文中宋" panose="02010600040101010101" pitchFamily="2" charset="-122"/>
                <a:sym typeface="+mn-ea"/>
              </a:rPr>
              <a:t>   </a:t>
            </a:r>
            <a:r>
              <a:rPr sz="3600" b="1" spc="0">
                <a:solidFill>
                  <a:srgbClr val="000066"/>
                </a:solidFill>
                <a:latin typeface="黑体" panose="02010609060101010101" charset="-122"/>
                <a:ea typeface="华文中宋" panose="02010600040101010101" pitchFamily="2" charset="-122"/>
                <a:sym typeface="+mn-ea"/>
              </a:rPr>
              <a:t>答题</a:t>
            </a:r>
            <a:r>
              <a:rPr lang="en-US" altLang="zh-CN" sz="3600" b="1" spc="0">
                <a:solidFill>
                  <a:srgbClr val="000066"/>
                </a:solidFill>
                <a:latin typeface="黑体" panose="02010609060101010101" charset="-122"/>
                <a:ea typeface="华文中宋" panose="02010600040101010101" pitchFamily="2" charset="-122"/>
                <a:sym typeface="+mn-ea"/>
              </a:rPr>
              <a:t>格式</a:t>
            </a:r>
            <a:r>
              <a:rPr sz="3600" b="1" spc="0">
                <a:solidFill>
                  <a:srgbClr val="000066"/>
                </a:solidFill>
                <a:latin typeface="黑体" panose="02010609060101010101" charset="-122"/>
                <a:ea typeface="华文中宋" panose="02010600040101010101" pitchFamily="2" charset="-122"/>
                <a:sym typeface="+mn-ea"/>
              </a:rPr>
              <a:t>一般</a:t>
            </a:r>
            <a:r>
              <a:rPr lang="en-US" altLang="zh-CN" sz="3600" b="1" spc="0">
                <a:solidFill>
                  <a:srgbClr val="000066"/>
                </a:solidFill>
                <a:latin typeface="黑体" panose="02010609060101010101" charset="-122"/>
                <a:ea typeface="华文中宋" panose="02010600040101010101" pitchFamily="2" charset="-122"/>
                <a:sym typeface="+mn-ea"/>
              </a:rPr>
              <a:t>为</a:t>
            </a:r>
            <a:r>
              <a:rPr sz="3600" b="1" spc="0">
                <a:solidFill>
                  <a:srgbClr val="000066"/>
                </a:solidFill>
                <a:latin typeface="黑体" panose="02010609060101010101" charset="-122"/>
                <a:ea typeface="华文中宋" panose="02010600040101010101" pitchFamily="2" charset="-122"/>
                <a:sym typeface="+mn-ea"/>
              </a:rPr>
              <a:t>：</a:t>
            </a:r>
            <a:r>
              <a:rPr lang="en-US" altLang="zh-CN" sz="3600" b="1" spc="0">
                <a:solidFill>
                  <a:srgbClr val="FF0000"/>
                </a:solidFill>
                <a:latin typeface="黑体" panose="02010609060101010101" charset="-122"/>
                <a:ea typeface="华文中宋" panose="02010600040101010101" pitchFamily="2" charset="-122"/>
                <a:sym typeface="+mn-ea"/>
              </a:rPr>
              <a:t>“……是……”</a:t>
            </a:r>
            <a:endParaRPr lang="en-US" altLang="zh-CN" sz="3600" b="1" spc="0">
              <a:solidFill>
                <a:srgbClr val="000066"/>
              </a:solidFill>
              <a:latin typeface="黑体" panose="02010609060101010101" charset="-122"/>
              <a:ea typeface="华文中宋" panose="02010600040101010101" pitchFamily="2" charset="-122"/>
              <a:sym typeface="+mn-ea"/>
            </a:endParaRPr>
          </a:p>
          <a:p>
            <a:pPr marL="0" lvl="0" algn="l" eaLnBrk="1" hangingPunct="1">
              <a:lnSpc>
                <a:spcPct val="100000"/>
              </a:lnSpc>
              <a:spcBef>
                <a:spcPct val="50000"/>
              </a:spcBef>
              <a:buClrTx/>
              <a:buSzTx/>
              <a:buFontTx/>
              <a:buNone/>
            </a:pPr>
            <a:r>
              <a:rPr lang="en-US" altLang="zh-CN" sz="3600" b="1" spc="0">
                <a:solidFill>
                  <a:srgbClr val="000066"/>
                </a:solidFill>
                <a:latin typeface="黑体" panose="02010609060101010101" charset="-122"/>
                <a:ea typeface="华文中宋" panose="02010600040101010101" pitchFamily="2" charset="-122"/>
                <a:sym typeface="+mn-ea"/>
              </a:rPr>
              <a:t>                   </a:t>
            </a:r>
            <a:r>
              <a:rPr lang="en-US" altLang="zh-CN" sz="3600" b="1" spc="0">
                <a:solidFill>
                  <a:srgbClr val="FF0000"/>
                </a:solidFill>
                <a:latin typeface="黑体" panose="02010609060101010101" charset="-122"/>
                <a:ea typeface="华文中宋" panose="02010600040101010101" pitchFamily="2" charset="-122"/>
                <a:sym typeface="+mn-ea"/>
              </a:rPr>
              <a:t>“……叫……”</a:t>
            </a:r>
          </a:p>
          <a:p>
            <a:pPr marL="342900" marR="0" lvl="0" indent="-342900" defTabSz="914400" eaLnBrk="1" hangingPunct="1">
              <a:lnSpc>
                <a:spcPct val="80000"/>
              </a:lnSpc>
              <a:buNone/>
            </a:pPr>
            <a:endParaRPr lang="en-US" altLang="zh-CN" sz="3600" b="1" spc="0">
              <a:solidFill>
                <a:srgbClr val="000066"/>
              </a:solidFill>
              <a:latin typeface="黑体" panose="02010609060101010101" charset="-122"/>
              <a:ea typeface="华文中宋" panose="02010600040101010101" pitchFamily="2" charset="-122"/>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idx="13"/>
            <p:custDataLst>
              <p:tags r:id="rId3"/>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目标引领</a:t>
            </a:r>
          </a:p>
        </p:txBody>
      </p:sp>
      <p:sp>
        <p:nvSpPr>
          <p:cNvPr id="5122" name="矩形 69633"/>
          <p:cNvSpPr/>
          <p:nvPr/>
        </p:nvSpPr>
        <p:spPr>
          <a:xfrm>
            <a:off x="983615" y="908685"/>
            <a:ext cx="10246995" cy="13220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4000" b="1">
                <a:solidFill>
                  <a:srgbClr val="990033"/>
                </a:solidFill>
                <a:ea typeface="黑体" panose="02010609060101010101" charset="-122"/>
              </a:rPr>
              <a:t>1.</a:t>
            </a:r>
            <a:r>
              <a:rPr lang="zh-CN" altLang="en-US" sz="4000" b="1">
                <a:solidFill>
                  <a:srgbClr val="990033"/>
                </a:solidFill>
                <a:ea typeface="黑体" panose="02010609060101010101" charset="-122"/>
              </a:rPr>
              <a:t>了解下定义的概念，认识下定义的句子组成形式。</a:t>
            </a:r>
          </a:p>
        </p:txBody>
      </p:sp>
      <p:sp>
        <p:nvSpPr>
          <p:cNvPr id="4" name="矩形 69633"/>
          <p:cNvSpPr/>
          <p:nvPr/>
        </p:nvSpPr>
        <p:spPr>
          <a:xfrm>
            <a:off x="983615" y="2980690"/>
            <a:ext cx="9681845" cy="7067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4000" b="1">
                <a:solidFill>
                  <a:srgbClr val="990033"/>
                </a:solidFill>
                <a:ea typeface="黑体" panose="02010609060101010101" charset="-122"/>
              </a:rPr>
              <a:t>2.</a:t>
            </a:r>
            <a:r>
              <a:rPr lang="zh-CN" altLang="en-US" sz="4000" b="1">
                <a:solidFill>
                  <a:srgbClr val="990033"/>
                </a:solidFill>
                <a:ea typeface="黑体" panose="02010609060101010101" charset="-122"/>
              </a:rPr>
              <a:t>学会抓住被定义概念的本质特征。</a:t>
            </a:r>
          </a:p>
        </p:txBody>
      </p:sp>
      <p:sp>
        <p:nvSpPr>
          <p:cNvPr id="6" name="矩形 69633"/>
          <p:cNvSpPr/>
          <p:nvPr/>
        </p:nvSpPr>
        <p:spPr>
          <a:xfrm>
            <a:off x="983615" y="4580890"/>
            <a:ext cx="10110470" cy="7067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4000" b="1">
                <a:solidFill>
                  <a:srgbClr val="990033"/>
                </a:solidFill>
                <a:ea typeface="黑体" panose="02010609060101010101" charset="-122"/>
              </a:rPr>
              <a:t>3.</a:t>
            </a:r>
            <a:r>
              <a:rPr lang="zh-CN" altLang="en-US" sz="4000" b="1">
                <a:solidFill>
                  <a:srgbClr val="990033"/>
                </a:solidFill>
                <a:ea typeface="黑体" panose="02010609060101010101" charset="-122"/>
              </a:rPr>
              <a:t>习题感悟，规范答题，踩准得分点。</a:t>
            </a:r>
          </a:p>
        </p:txBody>
      </p:sp>
    </p:spTree>
    <p:custDataLst>
      <p:tags r:id="rId4"/>
    </p:custDataLst>
  </p:cSld>
  <p:clrMapOvr>
    <a:masterClrMapping/>
  </p:clrMapOvr>
  <p:transition>
    <p:wipe/>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91135" y="260350"/>
            <a:ext cx="11964670" cy="4521835"/>
          </a:xfrm>
          <a:prstGeom prst="rect">
            <a:avLst/>
          </a:prstGeom>
          <a:noFill/>
        </p:spPr>
        <p:txBody>
          <a:bodyPr wrap="square" rtlCol="0" anchor="t">
            <a:spAutoFit/>
          </a:bodyPr>
          <a:lstStyle/>
          <a:p>
            <a:pPr eaLnBrk="1" hangingPunct="1">
              <a:lnSpc>
                <a:spcPct val="90000"/>
              </a:lnSpc>
              <a:buNone/>
            </a:pPr>
            <a:r>
              <a:rPr lang="zh-CN" altLang="en-US" sz="3200" b="1">
                <a:solidFill>
                  <a:schemeClr val="tx1"/>
                </a:solidFill>
                <a:latin typeface="黑体" panose="02010609060101010101" charset="-122"/>
                <a:ea typeface="黑体" panose="02010609060101010101" charset="-122"/>
                <a:sym typeface="+mn-ea"/>
              </a:rPr>
              <a:t>　</a:t>
            </a:r>
            <a:r>
              <a:rPr lang="en-US" altLang="zh-CN" sz="3200" b="1">
                <a:solidFill>
                  <a:schemeClr val="tx1"/>
                </a:solidFill>
                <a:latin typeface="黑体" panose="02010609060101010101" charset="-122"/>
                <a:ea typeface="黑体" panose="02010609060101010101" charset="-122"/>
                <a:sym typeface="+mn-ea"/>
              </a:rPr>
              <a:t>  </a:t>
            </a:r>
            <a:r>
              <a:rPr lang="zh-CN" altLang="en-US" sz="3200" b="1">
                <a:solidFill>
                  <a:schemeClr val="tx1"/>
                </a:solidFill>
                <a:latin typeface="黑体" panose="02010609060101010101" charset="-122"/>
                <a:ea typeface="黑体" panose="02010609060101010101" charset="-122"/>
                <a:sym typeface="+mn-ea"/>
              </a:rPr>
              <a:t>提取下列材料中的要点，整合成一个单句，解释“端午节（不超过40字）（4分）</a:t>
            </a:r>
            <a:br>
              <a:rPr lang="zh-CN" altLang="en-US" sz="3200" b="1">
                <a:solidFill>
                  <a:schemeClr val="tx1"/>
                </a:solidFill>
                <a:latin typeface="黑体" panose="02010609060101010101" charset="-122"/>
                <a:ea typeface="黑体" panose="02010609060101010101" charset="-122"/>
                <a:sym typeface="+mn-ea"/>
              </a:rPr>
            </a:br>
            <a:r>
              <a:rPr lang="zh-CN" altLang="en-US" sz="3200" b="1">
                <a:solidFill>
                  <a:schemeClr val="tx1"/>
                </a:solidFill>
                <a:latin typeface="黑体" panose="02010609060101010101" charset="-122"/>
                <a:ea typeface="黑体" panose="02010609060101010101" charset="-122"/>
                <a:sym typeface="+mn-ea"/>
              </a:rPr>
              <a:t> ① 端午节是我国民间的一个传统节日,又是称端阳节。</a:t>
            </a:r>
            <a:br>
              <a:rPr lang="zh-CN" altLang="en-US" sz="3200" b="1">
                <a:solidFill>
                  <a:schemeClr val="tx1"/>
                </a:solidFill>
                <a:latin typeface="黑体" panose="02010609060101010101" charset="-122"/>
                <a:ea typeface="黑体" panose="02010609060101010101" charset="-122"/>
                <a:sym typeface="+mn-ea"/>
              </a:rPr>
            </a:br>
            <a:r>
              <a:rPr lang="zh-CN" altLang="en-US" sz="3200" b="1">
                <a:solidFill>
                  <a:schemeClr val="tx1"/>
                </a:solidFill>
                <a:latin typeface="黑体" panose="02010609060101010101" charset="-122"/>
                <a:ea typeface="黑体" panose="02010609060101010101" charset="-122"/>
                <a:sym typeface="+mn-ea"/>
              </a:rPr>
              <a:t> ② 端午节的时间是在每年的夏历五月初五这一天。</a:t>
            </a:r>
            <a:br>
              <a:rPr lang="zh-CN" altLang="en-US" sz="3200" b="1">
                <a:solidFill>
                  <a:schemeClr val="tx1"/>
                </a:solidFill>
                <a:latin typeface="黑体" panose="02010609060101010101" charset="-122"/>
                <a:ea typeface="黑体" panose="02010609060101010101" charset="-122"/>
                <a:sym typeface="+mn-ea"/>
              </a:rPr>
            </a:br>
            <a:r>
              <a:rPr lang="zh-CN" altLang="en-US" sz="3200" b="1">
                <a:solidFill>
                  <a:schemeClr val="tx1"/>
                </a:solidFill>
                <a:latin typeface="黑体" panose="02010609060101010101" charset="-122"/>
                <a:ea typeface="黑体" panose="02010609060101010101" charset="-122"/>
                <a:sym typeface="+mn-ea"/>
              </a:rPr>
              <a:t> ③ 端午节的起源说法不一，但大多认为源于纪念投汩罗江自沉的战国时爱国诗人屈原。</a:t>
            </a:r>
            <a:br>
              <a:rPr lang="zh-CN" altLang="en-US" sz="3200" b="1">
                <a:solidFill>
                  <a:schemeClr val="tx1"/>
                </a:solidFill>
                <a:latin typeface="黑体" panose="02010609060101010101" charset="-122"/>
                <a:ea typeface="黑体" panose="02010609060101010101" charset="-122"/>
                <a:sym typeface="+mn-ea"/>
              </a:rPr>
            </a:br>
            <a:r>
              <a:rPr lang="zh-CN" altLang="en-US" sz="3200" b="1">
                <a:solidFill>
                  <a:schemeClr val="tx1"/>
                </a:solidFill>
                <a:latin typeface="黑体" panose="02010609060101010101" charset="-122"/>
                <a:ea typeface="黑体" panose="02010609060101010101" charset="-122"/>
                <a:sym typeface="+mn-ea"/>
              </a:rPr>
              <a:t> ④ 过端午节人们通常要赛龙舟,今年湖北就举行了龙舟竞赛渡活动,香港、澳门也派了代表队参加。</a:t>
            </a:r>
            <a:br>
              <a:rPr lang="zh-CN" altLang="en-US" sz="3200" b="1">
                <a:solidFill>
                  <a:schemeClr val="tx1"/>
                </a:solidFill>
                <a:latin typeface="黑体" panose="02010609060101010101" charset="-122"/>
                <a:ea typeface="黑体" panose="02010609060101010101" charset="-122"/>
                <a:sym typeface="+mn-ea"/>
              </a:rPr>
            </a:br>
            <a:r>
              <a:rPr lang="zh-CN" altLang="en-US" sz="3200" b="1">
                <a:solidFill>
                  <a:schemeClr val="tx1"/>
                </a:solidFill>
                <a:latin typeface="黑体" panose="02010609060101010101" charset="-122"/>
                <a:ea typeface="黑体" panose="02010609060101010101" charset="-122"/>
                <a:sym typeface="+mn-ea"/>
              </a:rPr>
              <a:t> ⑤ 过端午节时南方各省区人们通常要吃粽子,这是用箸叶包裹糯米而煮成的一种食品。</a:t>
            </a:r>
          </a:p>
        </p:txBody>
      </p:sp>
      <p:sp>
        <p:nvSpPr>
          <p:cNvPr id="56324" name="椭圆 56323"/>
          <p:cNvSpPr/>
          <p:nvPr/>
        </p:nvSpPr>
        <p:spPr>
          <a:xfrm>
            <a:off x="766763" y="980440"/>
            <a:ext cx="1728787" cy="719138"/>
          </a:xfrm>
          <a:prstGeom prst="ellipse">
            <a:avLst/>
          </a:prstGeom>
          <a:noFill/>
          <a:ln w="57150" cap="flat" cmpd="sng">
            <a:solidFill>
              <a:srgbClr val="FF33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endParaRPr lang="zh-CN" altLang="en-US" sz="1800"/>
          </a:p>
        </p:txBody>
      </p:sp>
      <p:sp>
        <p:nvSpPr>
          <p:cNvPr id="56325" name="直接连接符 56324"/>
          <p:cNvSpPr/>
          <p:nvPr/>
        </p:nvSpPr>
        <p:spPr>
          <a:xfrm>
            <a:off x="4511358" y="1556068"/>
            <a:ext cx="5400675" cy="0"/>
          </a:xfrm>
          <a:prstGeom prst="line">
            <a:avLst/>
          </a:prstGeom>
          <a:ln w="57150" cap="flat" cmpd="sng">
            <a:solidFill>
              <a:srgbClr val="FF3300"/>
            </a:solidFill>
            <a:prstDash val="solid"/>
            <a:headEnd type="none" w="med" len="med"/>
            <a:tailEnd type="none" w="med" len="med"/>
          </a:ln>
        </p:spPr>
        <p:txBody>
          <a:bodyPr/>
          <a:lstStyle/>
          <a:p>
            <a:endParaRPr/>
          </a:p>
        </p:txBody>
      </p:sp>
      <p:sp>
        <p:nvSpPr>
          <p:cNvPr id="56326" name="直接连接符 56325"/>
          <p:cNvSpPr/>
          <p:nvPr/>
        </p:nvSpPr>
        <p:spPr>
          <a:xfrm>
            <a:off x="5951538" y="2060258"/>
            <a:ext cx="2700337" cy="0"/>
          </a:xfrm>
          <a:prstGeom prst="line">
            <a:avLst/>
          </a:prstGeom>
          <a:ln w="57150" cap="flat" cmpd="sng">
            <a:solidFill>
              <a:srgbClr val="FF3300"/>
            </a:solidFill>
            <a:prstDash val="solid"/>
            <a:headEnd type="none" w="med" len="med"/>
            <a:tailEnd type="none" w="med" len="med"/>
          </a:ln>
        </p:spPr>
        <p:txBody>
          <a:bodyPr/>
          <a:lstStyle/>
          <a:p>
            <a:endParaRPr/>
          </a:p>
        </p:txBody>
      </p:sp>
      <p:sp>
        <p:nvSpPr>
          <p:cNvPr id="56327" name="直接连接符 56326"/>
          <p:cNvSpPr/>
          <p:nvPr/>
        </p:nvSpPr>
        <p:spPr>
          <a:xfrm>
            <a:off x="8255953" y="2636203"/>
            <a:ext cx="1152525" cy="0"/>
          </a:xfrm>
          <a:prstGeom prst="line">
            <a:avLst/>
          </a:prstGeom>
          <a:ln w="76200" cap="flat" cmpd="sng">
            <a:solidFill>
              <a:srgbClr val="FF3300"/>
            </a:solidFill>
            <a:prstDash val="solid"/>
            <a:headEnd type="none" w="med" len="med"/>
            <a:tailEnd type="none" w="med" len="med"/>
          </a:ln>
        </p:spPr>
        <p:txBody>
          <a:bodyPr/>
          <a:lstStyle/>
          <a:p>
            <a:endParaRPr/>
          </a:p>
        </p:txBody>
      </p:sp>
      <p:sp>
        <p:nvSpPr>
          <p:cNvPr id="56329" name="直接连接符 56328"/>
          <p:cNvSpPr/>
          <p:nvPr/>
        </p:nvSpPr>
        <p:spPr>
          <a:xfrm>
            <a:off x="7247573" y="4364990"/>
            <a:ext cx="863600" cy="0"/>
          </a:xfrm>
          <a:prstGeom prst="line">
            <a:avLst/>
          </a:prstGeom>
          <a:ln w="76200" cap="flat" cmpd="sng">
            <a:solidFill>
              <a:srgbClr val="FF3300"/>
            </a:solidFill>
            <a:prstDash val="solid"/>
            <a:headEnd type="none" w="med" len="med"/>
            <a:tailEnd type="none" w="med" len="med"/>
          </a:ln>
        </p:spPr>
        <p:txBody>
          <a:bodyPr/>
          <a:lstStyle/>
          <a:p>
            <a:endParaRPr/>
          </a:p>
        </p:txBody>
      </p:sp>
      <p:sp>
        <p:nvSpPr>
          <p:cNvPr id="4" name="直接连接符 3"/>
          <p:cNvSpPr/>
          <p:nvPr/>
        </p:nvSpPr>
        <p:spPr>
          <a:xfrm>
            <a:off x="4871403" y="3356610"/>
            <a:ext cx="863600" cy="0"/>
          </a:xfrm>
          <a:prstGeom prst="line">
            <a:avLst/>
          </a:prstGeom>
          <a:ln w="76200" cap="flat" cmpd="sng">
            <a:solidFill>
              <a:srgbClr val="FF3300"/>
            </a:solidFill>
            <a:prstDash val="solid"/>
            <a:headEnd type="none" w="med" len="med"/>
            <a:tailEnd type="none" w="med" len="med"/>
          </a:ln>
        </p:spPr>
        <p:txBody>
          <a:bodyPr/>
          <a:lstStyle/>
          <a:p>
            <a:endParaRPr/>
          </a:p>
        </p:txBody>
      </p:sp>
      <p:sp>
        <p:nvSpPr>
          <p:cNvPr id="14338" name="文本占位符 57345"/>
          <p:cNvSpPr>
            <a:spLocks noGrp="1"/>
          </p:cNvSpPr>
          <p:nvPr>
            <p:ph idx="4294967295"/>
          </p:nvPr>
        </p:nvSpPr>
        <p:spPr>
          <a:xfrm>
            <a:off x="1127125" y="4782185"/>
            <a:ext cx="9239885" cy="1864360"/>
          </a:xfrm>
        </p:spPr>
        <p:txBody>
          <a:bodyPr vert="horz" wrap="square" lIns="91440" tIns="45720" rIns="91440" bIns="45720" anchor="t">
            <a:normAutofit lnSpcReduction="10000"/>
          </a:bodyPr>
          <a:lstStyle/>
          <a:p>
            <a:pPr eaLnBrk="1" hangingPunct="1">
              <a:buNone/>
            </a:pPr>
            <a:r>
              <a:rPr lang="zh-CN" altLang="en-US" sz="2800" b="1">
                <a:solidFill>
                  <a:srgbClr val="FF0000"/>
                </a:solidFill>
                <a:latin typeface="黑体" panose="02010609060101010101" charset="-122"/>
                <a:ea typeface="黑体" panose="02010609060101010101" charset="-122"/>
              </a:rPr>
              <a:t>　参考答案：</a:t>
            </a:r>
          </a:p>
          <a:p>
            <a:pPr eaLnBrk="1" hangingPunct="1">
              <a:buNone/>
            </a:pPr>
            <a:r>
              <a:rPr lang="zh-CN" altLang="en-US" sz="2800" b="1">
                <a:solidFill>
                  <a:srgbClr val="FF0000"/>
                </a:solidFill>
                <a:latin typeface="黑体" panose="02010609060101010101" charset="-122"/>
                <a:ea typeface="黑体" panose="02010609060101010101" charset="-122"/>
              </a:rPr>
              <a:t>   端午节是我国夏历五月初五以吃粽子、赛龙舟等形式纪念屈原的一个民间传统节日。</a:t>
            </a:r>
          </a:p>
        </p:txBody>
      </p:sp>
      <p:sp>
        <p:nvSpPr>
          <p:cNvPr id="5" name="标题 4"/>
          <p:cNvSpPr>
            <a:spLocks noGrp="1"/>
          </p:cNvSpPr>
          <p:nvPr>
            <p:ph type="ctrTitle" idx="13"/>
            <p:custDataLst>
              <p:tags r:id="rId2"/>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独立自学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6324"/>
                                        </p:tgtEl>
                                        <p:attrNameLst>
                                          <p:attrName>style.visibility</p:attrName>
                                        </p:attrNameLst>
                                      </p:cBhvr>
                                      <p:to>
                                        <p:strVal val="visible"/>
                                      </p:to>
                                    </p:set>
                                    <p:anim calcmode="lin" valueType="num">
                                      <p:cBhvr additive="base">
                                        <p:cTn id="7" dur="500" fill="hold"/>
                                        <p:tgtEl>
                                          <p:spTgt spid="56324"/>
                                        </p:tgtEl>
                                        <p:attrNameLst>
                                          <p:attrName>ppt_x</p:attrName>
                                        </p:attrNameLst>
                                      </p:cBhvr>
                                      <p:tavLst>
                                        <p:tav tm="0">
                                          <p:val>
                                            <p:strVal val="#ppt_x"/>
                                          </p:val>
                                        </p:tav>
                                        <p:tav tm="100000">
                                          <p:val>
                                            <p:strVal val="#ppt_x"/>
                                          </p:val>
                                        </p:tav>
                                      </p:tavLst>
                                    </p:anim>
                                    <p:anim calcmode="lin" valueType="num">
                                      <p:cBhvr additive="base">
                                        <p:cTn id="8"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6325"/>
                                        </p:tgtEl>
                                        <p:attrNameLst>
                                          <p:attrName>style.visibility</p:attrName>
                                        </p:attrNameLst>
                                      </p:cBhvr>
                                      <p:to>
                                        <p:strVal val="visible"/>
                                      </p:to>
                                    </p:set>
                                    <p:anim calcmode="lin" valueType="num">
                                      <p:cBhvr additive="base">
                                        <p:cTn id="13" dur="500" fill="hold"/>
                                        <p:tgtEl>
                                          <p:spTgt spid="56325"/>
                                        </p:tgtEl>
                                        <p:attrNameLst>
                                          <p:attrName>ppt_x</p:attrName>
                                        </p:attrNameLst>
                                      </p:cBhvr>
                                      <p:tavLst>
                                        <p:tav tm="0">
                                          <p:val>
                                            <p:strVal val="#ppt_x"/>
                                          </p:val>
                                        </p:tav>
                                        <p:tav tm="100000">
                                          <p:val>
                                            <p:strVal val="#ppt_x"/>
                                          </p:val>
                                        </p:tav>
                                      </p:tavLst>
                                    </p:anim>
                                    <p:anim calcmode="lin" valueType="num">
                                      <p:cBhvr additive="base">
                                        <p:cTn id="14" dur="500" fill="hold"/>
                                        <p:tgtEl>
                                          <p:spTgt spid="5632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6326"/>
                                        </p:tgtEl>
                                        <p:attrNameLst>
                                          <p:attrName>style.visibility</p:attrName>
                                        </p:attrNameLst>
                                      </p:cBhvr>
                                      <p:to>
                                        <p:strVal val="visible"/>
                                      </p:to>
                                    </p:set>
                                    <p:anim calcmode="lin" valueType="num">
                                      <p:cBhvr additive="base">
                                        <p:cTn id="17" dur="500" fill="hold"/>
                                        <p:tgtEl>
                                          <p:spTgt spid="56326"/>
                                        </p:tgtEl>
                                        <p:attrNameLst>
                                          <p:attrName>ppt_x</p:attrName>
                                        </p:attrNameLst>
                                      </p:cBhvr>
                                      <p:tavLst>
                                        <p:tav tm="0">
                                          <p:val>
                                            <p:strVal val="#ppt_x"/>
                                          </p:val>
                                        </p:tav>
                                        <p:tav tm="100000">
                                          <p:val>
                                            <p:strVal val="#ppt_x"/>
                                          </p:val>
                                        </p:tav>
                                      </p:tavLst>
                                    </p:anim>
                                    <p:anim calcmode="lin" valueType="num">
                                      <p:cBhvr additive="base">
                                        <p:cTn id="18" dur="500" fill="hold"/>
                                        <p:tgtEl>
                                          <p:spTgt spid="5632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6327"/>
                                        </p:tgtEl>
                                        <p:attrNameLst>
                                          <p:attrName>style.visibility</p:attrName>
                                        </p:attrNameLst>
                                      </p:cBhvr>
                                      <p:to>
                                        <p:strVal val="visible"/>
                                      </p:to>
                                    </p:set>
                                    <p:anim calcmode="lin" valueType="num">
                                      <p:cBhvr additive="base">
                                        <p:cTn id="21" dur="500" fill="hold"/>
                                        <p:tgtEl>
                                          <p:spTgt spid="56327"/>
                                        </p:tgtEl>
                                        <p:attrNameLst>
                                          <p:attrName>ppt_x</p:attrName>
                                        </p:attrNameLst>
                                      </p:cBhvr>
                                      <p:tavLst>
                                        <p:tav tm="0">
                                          <p:val>
                                            <p:strVal val="#ppt_x"/>
                                          </p:val>
                                        </p:tav>
                                        <p:tav tm="100000">
                                          <p:val>
                                            <p:strVal val="#ppt_x"/>
                                          </p:val>
                                        </p:tav>
                                      </p:tavLst>
                                    </p:anim>
                                    <p:anim calcmode="lin" valueType="num">
                                      <p:cBhvr additive="base">
                                        <p:cTn id="22" dur="500" fill="hold"/>
                                        <p:tgtEl>
                                          <p:spTgt spid="5632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6329"/>
                                        </p:tgtEl>
                                        <p:attrNameLst>
                                          <p:attrName>style.visibility</p:attrName>
                                        </p:attrNameLst>
                                      </p:cBhvr>
                                      <p:to>
                                        <p:strVal val="visible"/>
                                      </p:to>
                                    </p:set>
                                    <p:anim calcmode="lin" valueType="num">
                                      <p:cBhvr additive="base">
                                        <p:cTn id="25" dur="500" fill="hold"/>
                                        <p:tgtEl>
                                          <p:spTgt spid="56329"/>
                                        </p:tgtEl>
                                        <p:attrNameLst>
                                          <p:attrName>ppt_x</p:attrName>
                                        </p:attrNameLst>
                                      </p:cBhvr>
                                      <p:tavLst>
                                        <p:tav tm="0">
                                          <p:val>
                                            <p:strVal val="#ppt_x"/>
                                          </p:val>
                                        </p:tav>
                                        <p:tav tm="100000">
                                          <p:val>
                                            <p:strVal val="#ppt_x"/>
                                          </p:val>
                                        </p:tav>
                                      </p:tavLst>
                                    </p:anim>
                                    <p:anim calcmode="lin" valueType="num">
                                      <p:cBhvr additive="base">
                                        <p:cTn id="26" dur="500" fill="hold"/>
                                        <p:tgtEl>
                                          <p:spTgt spid="5632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35" dur="500"/>
                                        <p:tgtEl>
                                          <p:spTgt spid="14338">
                                            <p:txEl>
                                              <p:pRg st="0" end="0"/>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40" dur="500"/>
                                        <p:tgtEl>
                                          <p:spTgt spid="143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Rectangle 3"/>
          <p:cNvSpPr txBox="1">
            <a:spLocks noChangeArrowheads="1"/>
          </p:cNvSpPr>
          <p:nvPr/>
        </p:nvSpPr>
        <p:spPr bwMode="auto">
          <a:xfrm>
            <a:off x="407670" y="548640"/>
            <a:ext cx="11607800" cy="5502275"/>
          </a:xfrm>
          <a:prstGeom prst="rect">
            <a:avLst/>
          </a:prstGeom>
          <a:noFill/>
          <a:ln>
            <a:miter lim="800000"/>
          </a:ln>
        </p:spPr>
        <p:txBody>
          <a:bodyPr vert="horz" wrap="square" lIns="91440" tIns="45720" rIns="91440" bIns="45720" numCol="1" anchor="t" anchorCtr="0" compatLnSpc="1"/>
          <a:lstStyle/>
          <a:p>
            <a:pPr marL="365760" indent="-283210">
              <a:spcBef>
                <a:spcPts val="600"/>
              </a:spcBef>
              <a:buClr>
                <a:schemeClr val="accent1"/>
              </a:buClr>
              <a:buSzPct val="80000"/>
              <a:defRPr/>
            </a:pPr>
            <a:r>
              <a:rPr lang="en-US" altLang="zh-CN" sz="24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	</a:t>
            </a:r>
            <a:r>
              <a:rPr lang="en-US" altLang="zh-CN" sz="40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	</a:t>
            </a:r>
            <a:r>
              <a:rPr lang="zh-CN" altLang="en-US" sz="40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公式：</a:t>
            </a:r>
          </a:p>
          <a:p>
            <a:pPr marL="365760" indent="-283210">
              <a:spcBef>
                <a:spcPts val="600"/>
              </a:spcBef>
              <a:buClr>
                <a:schemeClr val="accent1"/>
              </a:buClr>
              <a:buSzPct val="80000"/>
              <a:defRPr/>
            </a:pPr>
            <a:r>
              <a:rPr lang="en-US" altLang="zh-CN" sz="40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		</a:t>
            </a:r>
            <a:r>
              <a:rPr lang="zh-CN" altLang="en-US" sz="4400" b="1">
                <a:solidFill>
                  <a:schemeClr val="accent1"/>
                </a:solidFill>
                <a:effectLst>
                  <a:outerShdw blurRad="38100" dist="25400" dir="5400000" algn="ctr" rotWithShape="0">
                    <a:srgbClr val="6E747A">
                      <a:alpha val="43000"/>
                    </a:srgbClr>
                  </a:outerShdw>
                </a:effectLst>
                <a:ea typeface="宋体" panose="02010600030101010101" pitchFamily="2" charset="-122"/>
                <a:cs typeface="+mn-lt"/>
              </a:rPr>
              <a:t>被定义概念=种差+邻近属概念</a:t>
            </a:r>
          </a:p>
          <a:p>
            <a:pPr marL="365760" indent="-283210">
              <a:spcBef>
                <a:spcPts val="600"/>
              </a:spcBef>
              <a:buClr>
                <a:schemeClr val="accent1"/>
              </a:buClr>
              <a:buSzPct val="80000"/>
              <a:defRPr/>
            </a:pPr>
            <a:endParaRPr lang="zh-CN" altLang="en-US" sz="40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a:p>
            <a:pPr marL="82550" indent="0">
              <a:spcBef>
                <a:spcPts val="600"/>
              </a:spcBef>
              <a:buClr>
                <a:schemeClr val="accent1"/>
              </a:buClr>
              <a:buSzPct val="80000"/>
              <a:buFont typeface="Arial" panose="020b0604020202020204" pitchFamily="34" charset="0"/>
              <a:buNone/>
              <a:defRPr/>
            </a:pPr>
            <a:r>
              <a:rPr lang="zh-CN" altLang="en-US" sz="40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“种差”是指同一属概念下的种概念所独有的属性（即和其它属概念的本质差别）</a:t>
            </a:r>
          </a:p>
          <a:p>
            <a:pPr marL="82550" indent="0">
              <a:spcBef>
                <a:spcPts val="600"/>
              </a:spcBef>
              <a:buClr>
                <a:schemeClr val="accent1"/>
              </a:buClr>
              <a:buSzPct val="80000"/>
              <a:buFont typeface="Arial" panose="020b0604020202020204" pitchFamily="34" charset="0"/>
              <a:buNone/>
              <a:defRPr/>
            </a:pPr>
            <a:endParaRPr lang="zh-CN" altLang="en-US" sz="40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82550" indent="0">
              <a:spcBef>
                <a:spcPts val="600"/>
              </a:spcBef>
              <a:buClr>
                <a:schemeClr val="accent1"/>
              </a:buClr>
              <a:buSzPct val="80000"/>
              <a:buFont typeface="Arial" panose="020b0604020202020204" pitchFamily="34" charset="0"/>
              <a:buNone/>
              <a:defRPr/>
            </a:pPr>
            <a:r>
              <a:rPr lang="en-US" altLang="zh-CN" sz="40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40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邻近属概念”指包含被定义者的最小的属概念。</a:t>
            </a:r>
            <a:r>
              <a:rPr lang="zh-CN" altLang="en-US" sz="40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多采用判断单句的形式。</a:t>
            </a:r>
            <a:endParaRPr lang="zh-CN" altLang="en-US" sz="40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a:p>
            <a:pPr marL="365760" indent="-283210">
              <a:spcBef>
                <a:spcPts val="600"/>
              </a:spcBef>
              <a:buClr>
                <a:schemeClr val="accent1"/>
              </a:buClr>
              <a:buSzPct val="80000"/>
              <a:defRPr/>
            </a:pPr>
            <a:endParaRPr lang="zh-CN" altLang="en-US" sz="24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a:p>
            <a:pPr marL="365760" indent="-283210">
              <a:spcBef>
                <a:spcPts val="600"/>
              </a:spcBef>
              <a:buClr>
                <a:schemeClr val="accent1"/>
              </a:buClr>
              <a:buSzPct val="80000"/>
              <a:defRPr/>
            </a:pPr>
            <a:endParaRPr lang="zh-CN" altLang="en-US" sz="24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Rectangle 3"/>
          <p:cNvSpPr txBox="1">
            <a:spLocks noChangeArrowheads="1"/>
          </p:cNvSpPr>
          <p:nvPr/>
        </p:nvSpPr>
        <p:spPr bwMode="auto">
          <a:xfrm>
            <a:off x="536575" y="1556385"/>
            <a:ext cx="11119485" cy="1867535"/>
          </a:xfrm>
          <a:prstGeom prst="rect">
            <a:avLst/>
          </a:prstGeom>
          <a:noFill/>
          <a:ln>
            <a:miter lim="800000"/>
          </a:ln>
        </p:spPr>
        <p:txBody>
          <a:bodyPr vert="horz" wrap="square" lIns="91440" tIns="45720" rIns="91440" bIns="45720" numCol="1" anchor="t" anchorCtr="0" compatLnSpc="1"/>
          <a:lstStyle/>
          <a:p>
            <a:pPr marL="365760" indent="-283210">
              <a:spcBef>
                <a:spcPts val="600"/>
              </a:spcBef>
              <a:buClr>
                <a:schemeClr val="accent1"/>
              </a:buClr>
              <a:buSzPct val="80000"/>
              <a:defRPr/>
            </a:pPr>
            <a:endParaRPr lang="zh-CN" altLang="en-US" sz="36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a:p>
            <a:pPr marL="365760" indent="-283210">
              <a:spcBef>
                <a:spcPts val="600"/>
              </a:spcBef>
              <a:buClr>
                <a:schemeClr val="accent1"/>
              </a:buClr>
              <a:buSzPct val="80000"/>
              <a:defRPr/>
            </a:pPr>
            <a:r>
              <a:rPr lang="en-US" altLang="zh-CN" sz="36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		</a:t>
            </a:r>
            <a:r>
              <a:rPr lang="zh-CN" altLang="en-US" sz="3600" b="1">
                <a:solidFill>
                  <a:schemeClr val="tx1"/>
                </a:solidFill>
                <a:effectLst>
                  <a:outerShdw blurRad="38100" dist="19050" dir="2700000" algn="tl" rotWithShape="0">
                    <a:schemeClr val="dk1">
                      <a:alpha val="40000"/>
                    </a:schemeClr>
                  </a:outerShdw>
                </a:effectLst>
                <a:highlight>
                  <a:srgbClr val="FF00FF"/>
                </a:highlight>
                <a:latin typeface="楷体" panose="02010609060101010101" pitchFamily="49" charset="-122"/>
                <a:ea typeface="楷体" panose="02010609060101010101" pitchFamily="49" charset="-122"/>
                <a:cs typeface="+mn-lt"/>
              </a:rPr>
              <a:t>民歌</a:t>
            </a:r>
            <a:r>
              <a:rPr lang="zh-CN" altLang="en-US" sz="36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lt"/>
              </a:rPr>
              <a:t>是</a:t>
            </a:r>
            <a:r>
              <a:rPr lang="zh-CN" altLang="en-US" sz="3600" b="1">
                <a:solidFill>
                  <a:schemeClr val="tx1"/>
                </a:solidFill>
                <a:effectLst>
                  <a:outerShdw blurRad="38100" dist="19050" dir="2700000" algn="tl" rotWithShape="0">
                    <a:schemeClr val="dk1">
                      <a:alpha val="40000"/>
                    </a:schemeClr>
                  </a:outerShdw>
                </a:effectLst>
                <a:highlight>
                  <a:srgbClr val="00FFFF"/>
                </a:highlight>
                <a:latin typeface="楷体" panose="02010609060101010101" pitchFamily="49" charset="-122"/>
                <a:ea typeface="楷体" panose="02010609060101010101" pitchFamily="49" charset="-122"/>
                <a:cs typeface="+mn-lt"/>
              </a:rPr>
              <a:t>直接表现劳动人民思想感情和要求愿望的、劳动人民创作的</a:t>
            </a:r>
            <a:r>
              <a:rPr lang="zh-CN" altLang="en-US" sz="36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lt"/>
              </a:rPr>
              <a:t>诗歌</a:t>
            </a:r>
            <a:r>
              <a:rPr lang="zh-CN" altLang="en-US" sz="36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lt"/>
              </a:rPr>
              <a:t>。</a:t>
            </a:r>
            <a:endParaRPr lang="zh-CN" altLang="en-US" sz="36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a:p>
            <a:pPr marL="365760" indent="-283210">
              <a:spcBef>
                <a:spcPts val="600"/>
              </a:spcBef>
              <a:buClr>
                <a:schemeClr val="accent1"/>
              </a:buClr>
              <a:buSzPct val="80000"/>
              <a:defRPr/>
            </a:pPr>
            <a:r>
              <a:rPr lang="en-US" altLang="zh-CN" sz="3600" b="1">
                <a:solidFill>
                  <a:schemeClr val="tx1"/>
                </a:solidFill>
                <a:effectLst>
                  <a:outerShdw blurRad="38100" dist="19050" dir="2700000" algn="tl" rotWithShape="0">
                    <a:schemeClr val="dk1">
                      <a:alpha val="40000"/>
                    </a:schemeClr>
                  </a:outerShdw>
                </a:effectLst>
                <a:ea typeface="宋体" panose="02010600030101010101" pitchFamily="2" charset="-122"/>
                <a:cs typeface="+mn-lt"/>
              </a:rPr>
              <a:t>	</a:t>
            </a:r>
          </a:p>
          <a:p>
            <a:pPr marL="365760" indent="-283210">
              <a:spcBef>
                <a:spcPts val="600"/>
              </a:spcBef>
              <a:buClr>
                <a:schemeClr val="accent1"/>
              </a:buClr>
              <a:buSzPct val="80000"/>
              <a:defRPr/>
            </a:pPr>
            <a:endParaRPr lang="en-US" altLang="zh-CN" sz="3600" b="1">
              <a:solidFill>
                <a:schemeClr val="tx1"/>
              </a:solidFill>
              <a:effectLst>
                <a:outerShdw blurRad="38100" dist="19050" dir="2700000" algn="tl" rotWithShape="0">
                  <a:schemeClr val="dk1">
                    <a:alpha val="40000"/>
                  </a:schemeClr>
                </a:outerShdw>
              </a:effectLst>
              <a:ea typeface="宋体" panose="02010600030101010101" pitchFamily="2" charset="-122"/>
              <a:cs typeface="+mn-lt"/>
            </a:endParaRPr>
          </a:p>
        </p:txBody>
      </p:sp>
      <p:sp>
        <p:nvSpPr>
          <p:cNvPr id="3" name="圆角矩形标注 2"/>
          <p:cNvSpPr/>
          <p:nvPr/>
        </p:nvSpPr>
        <p:spPr>
          <a:xfrm>
            <a:off x="1415415" y="692785"/>
            <a:ext cx="1916430" cy="130492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被定义概念</a:t>
            </a:r>
          </a:p>
        </p:txBody>
      </p:sp>
      <p:sp>
        <p:nvSpPr>
          <p:cNvPr id="4" name="椭圆形标注 3"/>
          <p:cNvSpPr/>
          <p:nvPr/>
        </p:nvSpPr>
        <p:spPr>
          <a:xfrm>
            <a:off x="6887845" y="260985"/>
            <a:ext cx="4683125" cy="178054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3200"/>
              <a:t>种差（本质特点）</a:t>
            </a:r>
          </a:p>
        </p:txBody>
      </p:sp>
      <p:sp>
        <p:nvSpPr>
          <p:cNvPr id="5" name="流程图: 资料带 4"/>
          <p:cNvSpPr/>
          <p:nvPr/>
        </p:nvSpPr>
        <p:spPr>
          <a:xfrm rot="360000">
            <a:off x="3392805" y="3481070"/>
            <a:ext cx="2447925" cy="1296035"/>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3200"/>
              <a:t>临近属概念</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内容占位符 5"/>
          <p:cNvSpPr>
            <a:spLocks noGrp="1"/>
          </p:cNvSpPr>
          <p:nvPr>
            <p:ph idx="1"/>
          </p:nvPr>
        </p:nvSpPr>
        <p:spPr>
          <a:xfrm>
            <a:off x="368300" y="836295"/>
            <a:ext cx="11456035" cy="5934075"/>
          </a:xfrm>
        </p:spPr>
        <p:txBody>
          <a:bodyPr>
            <a:noAutofit/>
          </a:bodyPr>
          <a:lstStyle/>
          <a:p>
            <a:pPr>
              <a:lnSpc>
                <a:spcPct val="150000"/>
              </a:lnSpc>
            </a:pPr>
            <a:r>
              <a:rPr lang="zh-CN" altLang="en-US" sz="1800" b="1">
                <a:solidFill>
                  <a:schemeClr val="accent1"/>
                </a:solidFill>
                <a:effectLst>
                  <a:outerShdw blurRad="38100" dist="25400" dir="5400000" algn="ctr" rotWithShape="0">
                    <a:srgbClr val="6E747A">
                      <a:alpha val="43000"/>
                    </a:srgbClr>
                  </a:outerShdw>
                </a:effectLst>
                <a:latin typeface="微软雅黑" panose="020b0503020204020204" pitchFamily="34" charset="-122"/>
                <a:cs typeface="微软雅黑" panose="020b0503020204020204" pitchFamily="34" charset="-122"/>
              </a:rPr>
              <a:t>第一步：提取“邻近属概念”</a:t>
            </a:r>
          </a:p>
          <a:p>
            <a:pPr>
              <a:lnSpc>
                <a:spcPct val="150000"/>
              </a:lnSpc>
            </a:pPr>
            <a:r>
              <a:rPr lang="zh-CN" altLang="en-US" sz="1800" b="1">
                <a:latin typeface="微软雅黑" panose="020b0503020204020204" pitchFamily="34" charset="-122"/>
                <a:cs typeface="微软雅黑" panose="020b0503020204020204" pitchFamily="34" charset="-122"/>
              </a:rPr>
              <a:t>下定义时，首先在提供的材料中找一个比种概念大一级的概念，即邻近概念。邻近概念的出现一般有两种情况，一是隐含在所给材料中，要考生自己去提取或者归纳；一种是提取的属概念中没有现成的属概念，需要考生根据材料的内容自己确定属概念。</a:t>
            </a:r>
          </a:p>
          <a:p>
            <a:pPr>
              <a:lnSpc>
                <a:spcPct val="150000"/>
              </a:lnSpc>
            </a:pPr>
            <a:r>
              <a:rPr lang="zh-CN" altLang="en-US" sz="1800" b="1">
                <a:solidFill>
                  <a:schemeClr val="accent1"/>
                </a:solidFill>
                <a:effectLst>
                  <a:outerShdw blurRad="38100" dist="25400" dir="5400000" algn="ctr" rotWithShape="0">
                    <a:srgbClr val="6E747A">
                      <a:alpha val="43000"/>
                    </a:srgbClr>
                  </a:outerShdw>
                </a:effectLst>
                <a:latin typeface="微软雅黑" panose="020b0503020204020204" pitchFamily="34" charset="-122"/>
                <a:cs typeface="微软雅黑" panose="020b0503020204020204" pitchFamily="34" charset="-122"/>
              </a:rPr>
              <a:t>第二步：寻找种差</a:t>
            </a:r>
          </a:p>
          <a:p>
            <a:pPr>
              <a:lnSpc>
                <a:spcPct val="150000"/>
              </a:lnSpc>
            </a:pPr>
            <a:r>
              <a:rPr lang="zh-CN" altLang="en-US" sz="1800" b="1">
                <a:latin typeface="微软雅黑" panose="020b0503020204020204" pitchFamily="34" charset="-122"/>
                <a:cs typeface="微软雅黑" panose="020b0503020204020204" pitchFamily="34" charset="-122"/>
              </a:rPr>
              <a:t>就是寻找那些属于邻近属概念的信息点。要注意有些种差是由多个属性组成复杂的属性，这些属性提取时一个也不能少，否则会造成定义不严密。</a:t>
            </a:r>
          </a:p>
          <a:p>
            <a:pPr>
              <a:lnSpc>
                <a:spcPct val="150000"/>
              </a:lnSpc>
            </a:pPr>
            <a:r>
              <a:rPr lang="zh-CN" altLang="en-US" sz="1800" b="1">
                <a:solidFill>
                  <a:schemeClr val="accent1"/>
                </a:solidFill>
                <a:effectLst>
                  <a:outerShdw blurRad="38100" dist="25400" dir="5400000" algn="ctr" rotWithShape="0">
                    <a:srgbClr val="6E747A">
                      <a:alpha val="43000"/>
                    </a:srgbClr>
                  </a:outerShdw>
                </a:effectLst>
                <a:latin typeface="微软雅黑" panose="020b0503020204020204" pitchFamily="34" charset="-122"/>
                <a:cs typeface="微软雅黑" panose="020b0503020204020204" pitchFamily="34" charset="-122"/>
              </a:rPr>
              <a:t>第三步：整合成单句</a:t>
            </a:r>
          </a:p>
          <a:p>
            <a:pPr>
              <a:lnSpc>
                <a:spcPct val="150000"/>
              </a:lnSpc>
            </a:pPr>
            <a:r>
              <a:rPr lang="zh-CN" altLang="en-US" sz="1800" b="1">
                <a:latin typeface="微软雅黑" panose="020b0503020204020204" pitchFamily="34" charset="-122"/>
                <a:cs typeface="微软雅黑" panose="020b0503020204020204" pitchFamily="34" charset="-122"/>
              </a:rPr>
              <a:t>整合成单句就是将被定义者、种差、属概念，用“是”、“叫”等一类连接词连结起来，使之符合“被定义者=种差+邻近属概念”的公式。要注意这些属性组成的种差是多项定语的排列规律。确定陈述语序，合理排序。确定陈述语序时，一定要仔细分析所给种差的材料，寻找其中的陈述线索，是时间顺序、空间顺序，还是逻辑顺序。</a:t>
            </a:r>
          </a:p>
        </p:txBody>
      </p:sp>
      <p:sp>
        <p:nvSpPr>
          <p:cNvPr id="5" name="标题 4"/>
          <p:cNvSpPr>
            <a:spLocks noGrp="1"/>
          </p:cNvSpPr>
          <p:nvPr>
            <p:ph type="ctrTitle" idx="13"/>
            <p:custDataLst>
              <p:tags r:id="rId2"/>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引导探究</a:t>
            </a:r>
          </a:p>
        </p:txBody>
      </p:sp>
      <p:sp>
        <p:nvSpPr>
          <p:cNvPr id="3" name="标题 2"/>
          <p:cNvSpPr>
            <a:spLocks noGrp="1"/>
          </p:cNvSpPr>
          <p:nvPr>
            <p:custDataLst>
              <p:tags r:id="rId3"/>
            </p:custDataLst>
          </p:nvPr>
        </p:nvSpPr>
        <p:spPr>
          <a:xfrm>
            <a:off x="3288030" y="116205"/>
            <a:ext cx="5118100" cy="469265"/>
          </a:xfrm>
          <a:prstGeom prst="rect">
            <a:avLst/>
          </a:prstGeom>
        </p:spPr>
        <p:txBody>
          <a:bodyPr vert="horz" wrap="square" lIns="0" tIns="0" rIns="0" bIns="0" rtlCol="0" anchor="ctr" anchorCtr="0">
            <a:noAutofit/>
          </a:bodyPr>
          <a:lstStyle>
            <a:lvl1pPr marL="0" marR="0" indent="0" algn="dist" defTabSz="914400" rtl="0" eaLnBrk="1" fontAlgn="auto" latinLnBrk="0" hangingPunct="1">
              <a:lnSpc>
                <a:spcPct val="100000"/>
              </a:lnSpc>
              <a:spcBef>
                <a:spcPct val="0"/>
              </a:spcBef>
              <a:spcAft>
                <a:spcPct val="0"/>
              </a:spcAft>
              <a:buClrTx/>
              <a:buSzPts val="8000"/>
              <a:buFont typeface="Arial" panose="020b0604020202020204" pitchFamily="34" charset="0"/>
              <a:buNone/>
              <a:defRPr sz="6000" b="0" u="none" strike="noStrike" kern="1200" cap="none" spc="800" normalizeH="0">
                <a:solidFill>
                  <a:schemeClr val="tx1"/>
                </a:solidFill>
                <a:uFillTx/>
                <a:latin typeface="Arial" panose="020b0604020202020204" pitchFamily="34" charset="0"/>
                <a:ea typeface="汉仪旗黑-85S" panose="00020600040101010101" pitchFamily="18" charset="-122"/>
                <a:cs typeface="+mj-cs"/>
              </a:defRPr>
            </a:lvl1pPr>
          </a:lstStyle>
          <a:p>
            <a:pPr algn="dist"/>
            <a:r>
              <a:rPr lang="zh-CN" altLang="en-US" sz="3200" b="1">
                <a:solidFill>
                  <a:schemeClr val="accent1"/>
                </a:solidFill>
                <a:effectLst>
                  <a:outerShdw blurRad="38100" dist="25400" dir="5400000" algn="ctr" rotWithShape="0">
                    <a:srgbClr val="6E747A">
                      <a:alpha val="43000"/>
                    </a:srgbClr>
                  </a:outerShdw>
                </a:effectLst>
                <a:latin typeface="+mn-ea"/>
                <a:sym typeface="+mn-ea"/>
              </a:rPr>
              <a:t>下定义走好三个步骤</a:t>
            </a:r>
          </a:p>
        </p:txBody>
      </p:sp>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95325" y="332740"/>
            <a:ext cx="10471150" cy="4338320"/>
          </a:xfrm>
          <a:prstGeom prst="rect">
            <a:avLst/>
          </a:prstGeom>
        </p:spPr>
        <p:txBody>
          <a:bodyPr wrap="square">
            <a:spAutoFit/>
          </a:bodyPr>
          <a:lstStyle/>
          <a:p>
            <a:r>
              <a:rPr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请筛选、整合下列文字中的主要意思，拟写一条“魔术”的定义。要求语言简明，条理清楚，不超过50字。</a:t>
            </a:r>
          </a:p>
          <a:p>
            <a:r>
              <a:rPr lang="en-US" sz="2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p>
          <a:p>
            <a:r>
              <a:rPr lang="en-US"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魔术这种杂技节目以不易被观众察觉的敏捷手法手段，使物质在观众眼前出现奇妙的变化，或出现或消失，真可谓变化莫测。这种表演常常借助物理、化学的原理或某种特殊的装置表演各种物体、动物或水火等迅速增减隐现的变化，令观众目不暇接，产生奇幻莫测的神秘感觉。魔术广受人民群众的喜爱。</a:t>
            </a:r>
          </a:p>
        </p:txBody>
      </p:sp>
      <p:sp>
        <p:nvSpPr>
          <p:cNvPr id="3" name="圆角矩形 2"/>
          <p:cNvSpPr/>
          <p:nvPr/>
        </p:nvSpPr>
        <p:spPr>
          <a:xfrm>
            <a:off x="911225" y="5013325"/>
            <a:ext cx="10375900" cy="1612900"/>
          </a:xfrm>
          <a:prstGeom prst="roundRect">
            <a:avLst/>
          </a:prstGeom>
          <a:solidFill>
            <a:schemeClr val="tx2"/>
          </a:solidFill>
        </p:spPr>
        <p:style>
          <a:lnRef idx="2">
            <a:schemeClr val="accent6"/>
          </a:lnRef>
          <a:fillRef idx="1">
            <a:schemeClr val="lt1"/>
          </a:fillRef>
          <a:effectRef idx="0">
            <a:schemeClr val="accent6"/>
          </a:effectRef>
          <a:fontRef idx="minor">
            <a:schemeClr val="dk1"/>
          </a:fontRef>
        </p:style>
        <p:txBody>
          <a:bodyPr rtlCol="0" anchor="ctr"/>
          <a:lstStyle/>
          <a:p>
            <a:pPr algn="l"/>
            <a:r>
              <a:rPr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魔术是借助物理、化学原理或特殊装置，以不易察觉的敏捷手法，使物体产生奇妙变化的一种杂技。</a:t>
            </a:r>
          </a:p>
        </p:txBody>
      </p:sp>
      <p:sp>
        <p:nvSpPr>
          <p:cNvPr id="4" name="标题 3"/>
          <p:cNvSpPr>
            <a:spLocks noGrp="1"/>
          </p:cNvSpPr>
          <p:nvPr>
            <p:ph type="ctrTitle" idx="13"/>
            <p:custDataLst>
              <p:tags r:id="rId3"/>
            </p:custDataLst>
          </p:nvPr>
        </p:nvSpPr>
        <p:spPr>
          <a:xfrm>
            <a:off x="10299700" y="6381115"/>
            <a:ext cx="1892300" cy="419735"/>
          </a:xfrm>
        </p:spPr>
        <p:txBody>
          <a:bodyPr wrap="square">
            <a:noAutofit/>
          </a:bodyPr>
          <a:lstStyle/>
          <a:p>
            <a:pPr algn="dist"/>
            <a:r>
              <a:rPr lang="zh-CN" altLang="en-US" sz="2400" b="1">
                <a:solidFill>
                  <a:schemeClr val="accent1"/>
                </a:solidFill>
                <a:effectLst>
                  <a:outerShdw blurRad="38100" dist="25400" dir="5400000" algn="ctr" rotWithShape="0">
                    <a:srgbClr val="6E747A">
                      <a:alpha val="43000"/>
                    </a:srgbClr>
                  </a:outerShdw>
                </a:effectLst>
                <a:latin typeface="+mn-ea"/>
                <a:sym typeface="+mn-ea"/>
              </a:rPr>
              <a:t>当堂诊学</a:t>
            </a:r>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TAG_VERSION" val="1.0"/>
  <p:tag name="KSO_WM_TEMPLATE_CATEGORY" val="custom"/>
  <p:tag name="KSO_WM_TEMPLATE_INDEX" val="20204428"/>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04428"/>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428"/>
  <p:tag name="KSO_WM_TEMPLATE_MASTER_THUMB_INDEX" val="12"/>
  <p:tag name="KSO_WM_TEMPLATE_MASTER_TYPE" val="1"/>
  <p:tag name="KSO_WM_TEMPLATE_SUBCATEGORY" val="0"/>
  <p:tag name="KSO_WM_TEMPLATE_THUMBS_INDEX" val="1、4、7、9、12、15、16、21、24、25、26、27、28、31、35、39、44、46、47、48"/>
</p:tagLst>
</file>

<file path=ppt/tags/tag138.xml><?xml version="1.0" encoding="utf-8"?>
<p:tagLst xmlns:p="http://schemas.openxmlformats.org/presentationml/2006/main">
  <p:tag name="KSO_WM_TEMPLATE_CATEGORY" val="custom"/>
  <p:tag name="KSO_WM_TEMPLATE_INDEX" val="20204428"/>
</p:tagLst>
</file>

<file path=ppt/tags/tag139.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1.xml><?xml version="1.0" encoding="utf-8"?>
<p:tagLst xmlns:p="http://schemas.openxmlformats.org/presentationml/2006/main">
  <p:tag name="KSO_WM_BEAUTIFY_FLAG" val="#wm#"/>
  <p:tag name="KSO_WM_SLIDE_ID" val="custom20204355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4428"/>
  <p:tag name="KSO_WM_TEMPLATE_MASTER_TYPE" val="1"/>
  <p:tag name="KSO_WM_TEMPLATE_SUBCATEGORY" val="0"/>
</p:tagLst>
</file>

<file path=ppt/tags/tag142.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3.xml><?xml version="1.0" encoding="utf-8"?>
<p:tagLst xmlns:p="http://schemas.openxmlformats.org/presentationml/2006/main">
  <p:tag name="KSO_WM_BEAUTIFY_FLAG" val="#wm#"/>
  <p:tag name="KSO_WM_TEMPLATE_CATEGORY" val="custom"/>
  <p:tag name="KSO_WM_TEMPLATE_INDEX" val="20204428"/>
</p:tagLst>
</file>

<file path=ppt/tags/tag144.xml><?xml version="1.0" encoding="utf-8"?>
<p:tagLst xmlns:p="http://schemas.openxmlformats.org/presentationml/2006/main">
  <p:tag name="KSO_WM_BEAUTIFY_FLAG" val="#wm#"/>
  <p:tag name="KSO_WM_TEMPLATE_CATEGORY" val="custom"/>
  <p:tag name="KSO_WM_TEMPLATE_INDEX" val="20204428"/>
</p:tagLst>
</file>

<file path=ppt/tags/tag145.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6.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7.xml><?xml version="1.0" encoding="utf-8"?>
<p:tagLst xmlns:p="http://schemas.openxmlformats.org/presentationml/2006/main">
  <p:tag name="KSO_WM_BEAUTIFY_FLAG" val="#wm#"/>
  <p:tag name="KSO_WM_TEMPLATE_CATEGORY" val="custom"/>
  <p:tag name="KSO_WM_TEMPLATE_INDEX" val="20204428"/>
</p:tagLst>
</file>

<file path=ppt/tags/tag148.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49.xml><?xml version="1.0" encoding="utf-8"?>
<p:tagLst xmlns:p="http://schemas.openxmlformats.org/presentationml/2006/main">
  <p:tag name="KSO_WM_TEMPLATE_CATEGORY" val="custom"/>
  <p:tag name="KSO_WM_TEMPLATE_INDEX" val="20204428"/>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51.xml><?xml version="1.0" encoding="utf-8"?>
<p:tagLst xmlns:p="http://schemas.openxmlformats.org/presentationml/2006/main">
  <p:tag name="KSO_WM_BEAUTIFY_FLAG" val="#wm#"/>
  <p:tag name="KSO_WM_TEMPLATE_CATEGORY" val="custom"/>
  <p:tag name="KSO_WM_TEMPLATE_INDEX" val="20204428"/>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53.xml><?xml version="1.0" encoding="utf-8"?>
<p:tagLst xmlns:p="http://schemas.openxmlformats.org/presentationml/2006/main">
  <p:tag name="KSO_WM_TEMPLATE_CATEGORY" val="custom"/>
  <p:tag name="KSO_WM_TEMPLATE_INDEX" val="20204428"/>
</p:tagLst>
</file>

<file path=ppt/tags/tag154.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55.xml><?xml version="1.0" encoding="utf-8"?>
<p:tagLst xmlns:p="http://schemas.openxmlformats.org/presentationml/2006/main">
  <p:tag name="KSO_WM_BEAUTIFY_FLAG" val="#wm#"/>
  <p:tag name="KSO_WM_TEMPLATE_CATEGORY" val="custom"/>
  <p:tag name="KSO_WM_TEMPLATE_INDEX" val="20200968"/>
</p:tagLst>
</file>

<file path=ppt/tags/tag156.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57.xml><?xml version="1.0" encoding="utf-8"?>
<p:tagLst xmlns:p="http://schemas.openxmlformats.org/presentationml/2006/main">
  <p:tag name="KSO_WM_TEMPLATE_CATEGORY" val="custom"/>
  <p:tag name="KSO_WM_TEMPLATE_INDEX" val="20204428"/>
</p:tagLst>
</file>

<file path=ppt/tags/tag158.xml><?xml version="1.0" encoding="utf-8"?>
<p:tagLst xmlns:p="http://schemas.openxmlformats.org/presentationml/2006/main">
  <p:tag name="KSO_WM_BEAUTIFY_FLAG" val="#wm#"/>
  <p:tag name="KSO_WM_TAG_VERSION" val="1.0"/>
  <p:tag name="KSO_WM_TEMPLATE_CATEGORY" val="custom"/>
  <p:tag name="KSO_WM_TEMPLATE_INDEX" val="20204355"/>
  <p:tag name="KSO_WM_UNIT_COMPATIBLE" val="0"/>
  <p:tag name="KSO_WM_UNIT_DIAGRAM_ISNUMVISUAL" val="0"/>
  <p:tag name="KSO_WM_UNIT_DIAGRAM_ISREFERUNIT" val="0"/>
  <p:tag name="KSO_WM_UNIT_HIGHLIGHT" val="0"/>
  <p:tag name="KSO_WM_UNIT_ID" val="custom20204355_7*a*1"/>
  <p:tag name="KSO_WM_UNIT_INDEX" val="1"/>
  <p:tag name="KSO_WM_UNIT_ISCONTENTSTITLE" val="0"/>
  <p:tag name="KSO_WM_UNIT_LAYERLEVEL" val="1"/>
  <p:tag name="KSO_WM_UNIT_NOCLEAR" val="0"/>
  <p:tag name="KSO_WM_UNIT_PRESET_TEXT" val="单击添加大标题"/>
  <p:tag name="KSO_WM_UNIT_TYPE" val="a"/>
  <p:tag name="KSO_WM_UNIT_VALUE" val="9"/>
</p:tagLst>
</file>

<file path=ppt/tags/tag159.xml><?xml version="1.0" encoding="utf-8"?>
<p:tagLst xmlns:p="http://schemas.openxmlformats.org/presentationml/2006/main">
  <p:tag name="KSO_WM_TEMPLATE_CATEGORY" val="custom"/>
  <p:tag name="KSO_WM_TEMPLATE_INDEX" val="20204428"/>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TEMPLATE_CATEGORY" val="custom"/>
  <p:tag name="KSO_WM_TEMPLATE_INDEX" val="20204428"/>
</p:tagLst>
</file>

<file path=ppt/tags/tag161.xml><?xml version="1.0" encoding="utf-8"?>
<p:tagLst xmlns:p="http://schemas.openxmlformats.org/presentationml/2006/main">
  <p:tag name="KSO_WM_TEMPLATE_CATEGORY" val="custom"/>
  <p:tag name="KSO_WM_TEMPLATE_INDEX" val="20204428"/>
</p:tagLst>
</file>

<file path=ppt/tags/tag162.xml><?xml version="1.0" encoding="utf-8"?>
<p:tagLst xmlns:p="http://schemas.openxmlformats.org/presentationml/2006/main">
  <p:tag name="KSO_WM_TEMPLATE_CATEGORY" val="custom"/>
  <p:tag name="KSO_WM_TEMPLATE_INDEX" val="20204428"/>
</p:tagLst>
</file>

<file path=ppt/tags/tag163.xml><?xml version="1.0" encoding="utf-8"?>
<p:tagLst xmlns:p="http://schemas.openxmlformats.org/presentationml/2006/main">
  <p:tag name="KSO_WM_TEMPLATE_CATEGORY" val="custom"/>
  <p:tag name="KSO_WM_TEMPLATE_INDEX" val="20204428"/>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204428"/>
  <p:tag name="KSO_WM_UNIT_COMPATIBLE" val="0"/>
  <p:tag name="KSO_WM_UNIT_DIAGRAM_ISNUMVISUAL" val="0"/>
  <p:tag name="KSO_WM_UNIT_DIAGRAM_ISREFERUNIT" val="0"/>
  <p:tag name="KSO_WM_UNIT_HIGHLIGHT" val="0"/>
  <p:tag name="KSO_WM_UNIT_ID" val="custom20204428_48*a*1"/>
  <p:tag name="KSO_WM_UNIT_INDEX" val="1"/>
  <p:tag name="KSO_WM_UNIT_ISCONTENTSTITLE" val="0"/>
  <p:tag name="KSO_WM_UNIT_LAYERLEVEL" val="1"/>
  <p:tag name="KSO_WM_UNIT_NOCLEAR" val="1"/>
  <p:tag name="KSO_WM_UNIT_PRESET_TEXT" val="谢谢观看"/>
  <p:tag name="KSO_WM_UNIT_TYPE" val="a"/>
  <p:tag name="KSO_WM_UNIT_VALUE" val="10"/>
</p:tagLst>
</file>

<file path=ppt/tags/tag165.xml><?xml version="1.0" encoding="utf-8"?>
<p:tagLst xmlns:p="http://schemas.openxmlformats.org/presentationml/2006/main">
  <p:tag name="KSO_WM_BEAUTIFY_FLAG" val="#wm#"/>
  <p:tag name="KSO_WM_TAG_VERSION" val="1.0"/>
  <p:tag name="KSO_WM_TEMPLATE_CATEGORY" val="custom"/>
  <p:tag name="KSO_WM_TEMPLATE_INDEX" val="20204428"/>
  <p:tag name="KSO_WM_UNIT_COMPATIBLE" val="0"/>
  <p:tag name="KSO_WM_UNIT_DIAGRAM_ISNUMVISUAL" val="0"/>
  <p:tag name="KSO_WM_UNIT_DIAGRAM_ISREFERUNIT" val="0"/>
  <p:tag name="KSO_WM_UNIT_HIGHLIGHT" val="0"/>
  <p:tag name="KSO_WM_UNIT_ID" val="custom20204428_48*b*1"/>
  <p:tag name="KSO_WM_UNIT_INDEX" val="1"/>
  <p:tag name="KSO_WM_UNIT_ISCONTENTSTITLE" val="0"/>
  <p:tag name="KSO_WM_UNIT_LAYERLEVEL" val="1"/>
  <p:tag name="KSO_WM_UNIT_NOCLEAR" val="0"/>
  <p:tag name="KSO_WM_UNIT_PRESET_TEXT" val="单击此处添加副标题内容"/>
  <p:tag name="KSO_WM_UNIT_TYPE" val="b"/>
  <p:tag name="KSO_WM_UNIT_VALUE" val="26"/>
</p:tagLst>
</file>

<file path=ppt/tags/tag166.xml><?xml version="1.0" encoding="utf-8"?>
<p:tagLst xmlns:p="http://schemas.openxmlformats.org/presentationml/2006/main">
  <p:tag name="KSO_WM_BEAUTIFY_FLAG" val="#wm#"/>
  <p:tag name="KSO_WM_SLIDE_ID" val="custom20204428_48"/>
  <p:tag name="KSO_WM_SLIDE_INDEX" val="48"/>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4428"/>
  <p:tag name="KSO_WM_TEMPLATE_MASTER_TYPE" val="1"/>
  <p:tag name="KSO_WM_TEMPLATE_SUBCATEGORY" val="0"/>
  <p:tag name="KSO_WM_TEMPLATE_THUMBS_INDEX" val="1"/>
</p:tagLst>
</file>

<file path=ppt/tags/tag167.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r="http://schemas.openxmlformats.org/officeDocument/2006/relationships" xmlns:a="http://schemas.openxmlformats.org/drawingml/2006/main" name="3_Office 主题​​">
  <a:themeElements>
    <a:clrScheme name="4428">
      <a:dk1>
        <a:srgbClr val="000000"/>
      </a:dk1>
      <a:lt1>
        <a:srgbClr val="FFFFFF"/>
      </a:lt1>
      <a:dk2>
        <a:srgbClr val="EFEAEA"/>
      </a:dk2>
      <a:lt2>
        <a:srgbClr val="FCFBFB"/>
      </a:lt2>
      <a:accent1>
        <a:srgbClr val="D45958"/>
      </a:accent1>
      <a:accent2>
        <a:srgbClr val="BB5971"/>
      </a:accent2>
      <a:accent3>
        <a:srgbClr val="A3598A"/>
      </a:accent3>
      <a:accent4>
        <a:srgbClr val="8A58A2"/>
      </a:accent4>
      <a:accent5>
        <a:srgbClr val="9D8BCF"/>
      </a:accent5>
      <a:accent6>
        <a:srgbClr val="6D6DD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90</Paragraphs>
  <Slides>19</Slides>
  <Notes>10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19</vt:i4>
      </vt:variant>
    </vt:vector>
  </HeadingPairs>
  <TitlesOfParts>
    <vt:vector baseType="lpstr" size="29">
      <vt:lpstr>Arial</vt:lpstr>
      <vt:lpstr>微软雅黑</vt:lpstr>
      <vt:lpstr>汉仪旗黑-85S</vt:lpstr>
      <vt:lpstr>Calibri Light</vt:lpstr>
      <vt:lpstr>Calibri</vt:lpstr>
      <vt:lpstr>黑体</vt:lpstr>
      <vt:lpstr>华文中宋</vt:lpstr>
      <vt:lpstr>宋体</vt:lpstr>
      <vt:lpstr>楷体</vt:lpstr>
      <vt:lpstr>3_Office 主题​​</vt:lpstr>
      <vt:lpstr>语言文字运用之压缩语段</vt:lpstr>
      <vt:lpstr>课题导入</vt:lpstr>
      <vt:lpstr>下定义</vt:lpstr>
      <vt:lpstr>目标引领</vt:lpstr>
      <vt:lpstr>独立自学</vt:lpstr>
      <vt:lpstr>PowerPoint Presentation</vt:lpstr>
      <vt:lpstr>PowerPoint Presentation</vt:lpstr>
      <vt:lpstr>引导探究</vt:lpstr>
      <vt:lpstr>当堂诊学</vt:lpstr>
      <vt:lpstr>下定义淘汰六种信息</vt:lpstr>
      <vt:lpstr>当堂诊学</vt:lpstr>
      <vt:lpstr>目标升华</vt:lpstr>
      <vt:lpstr>当堂诊学</vt:lpstr>
      <vt:lpstr>强化补清</vt:lpstr>
      <vt:lpstr>PowerPoint Presentation</vt:lpstr>
      <vt:lpstr>PowerPoint Presentation</vt:lpstr>
      <vt:lpstr>PowerPoint Presentation</vt:lpstr>
      <vt:lpstr>PowerPoint Presentation</vt:lpstr>
      <vt:lpstr>课程结束</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2022-04-11T09:02:43.296</cp:lastPrinted>
  <dcterms:created xsi:type="dcterms:W3CDTF">2022-04-11T09:02:43Z</dcterms:created>
  <dcterms:modified xsi:type="dcterms:W3CDTF">2022-04-11T01:02:43Z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