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17" r:id="rId3"/>
    <p:sldId id="256" r:id="rId4"/>
    <p:sldId id="321" r:id="rId5"/>
    <p:sldId id="322" r:id="rId6"/>
    <p:sldId id="323" r:id="rId7"/>
    <p:sldId id="324" r:id="rId8"/>
    <p:sldId id="360" r:id="rId9"/>
    <p:sldId id="361" r:id="rId10"/>
    <p:sldId id="362" r:id="rId11"/>
    <p:sldId id="365" r:id="rId12"/>
    <p:sldId id="363" r:id="rId13"/>
    <p:sldId id="364" r:id="rId14"/>
    <p:sldId id="366" r:id="rId15"/>
    <p:sldId id="367" r:id="rId16"/>
    <p:sldId id="291" r:id="rId17"/>
    <p:sldId id="292" r:id="rId18"/>
    <p:sldId id="293" r:id="rId19"/>
    <p:sldId id="294" r:id="rId20"/>
    <p:sldId id="295" r:id="rId21"/>
    <p:sldId id="296" r:id="rId22"/>
    <p:sldId id="29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5050"/>
    <a:srgbClr val="357D83"/>
    <a:srgbClr val="1D4447"/>
    <a:srgbClr val="993300"/>
    <a:srgbClr val="0000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75"/>
    <p:restoredTop sz="94660"/>
  </p:normalViewPr>
  <p:slideViewPr>
    <p:cSldViewPr showGuides="1"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.jpe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image" Target="../media/image1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.jpe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2.jpeg"/><Relationship Id="rId2" Type="http://schemas.openxmlformats.org/officeDocument/2006/relationships/tags" Target="../tags/tag27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.jpeg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2.jpe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.jpeg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2.jpeg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0" y="2966680"/>
            <a:ext cx="9144000" cy="3891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3848100" y="3077806"/>
            <a:ext cx="5219700" cy="1166812"/>
          </a:xfrm>
        </p:spPr>
        <p:txBody>
          <a:bodyPr anchor="t" anchorCtr="0">
            <a:normAutofit/>
          </a:bodyPr>
          <a:lstStyle>
            <a:lvl1pPr algn="l">
              <a:defRPr sz="3600" b="1" u="none" strike="noStrike" kern="1200" cap="none" spc="200" normalizeH="0">
                <a:solidFill>
                  <a:schemeClr val="accent1"/>
                </a:solidFill>
                <a:uFillTx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5431" y="684982"/>
            <a:ext cx="2768844" cy="52713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2966680"/>
            <a:ext cx="9144000" cy="3891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5431" y="684982"/>
            <a:ext cx="2768844" cy="527131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848100" y="3077806"/>
            <a:ext cx="5219700" cy="1166812"/>
          </a:xfrm>
        </p:spPr>
        <p:txBody>
          <a:bodyPr anchor="t" anchorCtr="0">
            <a:normAutofit/>
          </a:bodyPr>
          <a:lstStyle>
            <a:lvl1pPr algn="l">
              <a:defRPr sz="3600" b="1" u="none" strike="noStrike" kern="1200" cap="none" spc="200" normalizeH="0">
                <a:solidFill>
                  <a:schemeClr val="accent1"/>
                </a:solidFill>
                <a:uFillTx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952508"/>
            <a:ext cx="8139178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2966680"/>
            <a:ext cx="9144000" cy="3891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5431" y="684982"/>
            <a:ext cx="2768844" cy="5271318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3771900" y="1820506"/>
            <a:ext cx="5219700" cy="1166812"/>
          </a:xfrm>
        </p:spPr>
        <p:txBody>
          <a:bodyPr anchor="b" anchorCtr="0">
            <a:normAutofit/>
          </a:bodyPr>
          <a:lstStyle>
            <a:lvl1pPr algn="l">
              <a:defRPr sz="3600" b="1" u="none" strike="noStrike" kern="1200" cap="none" spc="200" normalizeH="0">
                <a:solidFill>
                  <a:schemeClr val="accent1"/>
                </a:solidFill>
                <a:uFillTx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771900" y="3095447"/>
            <a:ext cx="5219700" cy="816154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952508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406525"/>
            <a:ext cx="39624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952508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406525"/>
            <a:ext cx="396243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952508"/>
            <a:ext cx="396243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37310"/>
          </a:xfrm>
          <a:custGeom>
            <a:avLst/>
            <a:gdLst>
              <a:gd name="connsiteX0" fmla="*/ 0 w 12192000"/>
              <a:gd name="connsiteY0" fmla="*/ 0 h 637310"/>
              <a:gd name="connsiteX1" fmla="*/ 12192000 w 12192000"/>
              <a:gd name="connsiteY1" fmla="*/ 0 h 637310"/>
              <a:gd name="connsiteX2" fmla="*/ 12192000 w 12192000"/>
              <a:gd name="connsiteY2" fmla="*/ 637310 h 637310"/>
              <a:gd name="connsiteX3" fmla="*/ 0 w 12192000"/>
              <a:gd name="connsiteY3" fmla="*/ 637310 h 6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310">
                <a:moveTo>
                  <a:pt x="0" y="0"/>
                </a:moveTo>
                <a:lnTo>
                  <a:pt x="12192000" y="0"/>
                </a:lnTo>
                <a:lnTo>
                  <a:pt x="12192000" y="637310"/>
                </a:lnTo>
                <a:lnTo>
                  <a:pt x="0" y="637310"/>
                </a:lnTo>
                <a:close/>
              </a:path>
            </a:pathLst>
          </a:custGeom>
          <a:solidFill>
            <a:schemeClr val="accent2"/>
          </a:solidFill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74.xml"/><Relationship Id="rId17" Type="http://schemas.openxmlformats.org/officeDocument/2006/relationships/tags" Target="../tags/tag73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43230"/>
            <a:ext cx="8139178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952508"/>
            <a:ext cx="8139178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6.png"/><Relationship Id="rId3" Type="http://schemas.openxmlformats.org/officeDocument/2006/relationships/tags" Target="../tags/tag86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2.xml"/><Relationship Id="rId4" Type="http://schemas.openxmlformats.org/officeDocument/2006/relationships/image" Target="../media/image5.png"/><Relationship Id="rId3" Type="http://schemas.openxmlformats.org/officeDocument/2006/relationships/tags" Target="../tags/tag8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 b="1">
                <a:solidFill>
                  <a:srgbClr val="FF0000"/>
                </a:solidFill>
              </a:rPr>
              <a:t>有这样一本书：</a:t>
            </a:r>
            <a:endParaRPr lang="zh-CN" altLang="en-US" sz="4800" b="1">
              <a:solidFill>
                <a:srgbClr val="FF0000"/>
              </a:solidFill>
            </a:endParaRPr>
          </a:p>
          <a:p>
            <a:r>
              <a:rPr lang="zh-CN" altLang="en-US"/>
              <a:t>     </a:t>
            </a:r>
            <a:r>
              <a:rPr lang="zh-CN" altLang="en-US" sz="3600" b="1"/>
              <a:t> 半个多世纪以来，一代又一代的青年受到它的教育和鼓舞，它被视为生活教科书、人生路标和精神补品，并引发了全人类关于生命意义的思考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保尔的选择：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冬妮娅、丽达、达雅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612" y="443238"/>
            <a:ext cx="8139178" cy="5388907"/>
          </a:xfrm>
        </p:spPr>
        <p:txBody>
          <a:bodyPr>
            <a:normAutofit lnSpcReduction="20000"/>
          </a:bodyPr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---烈士墓 前的沉思   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endParaRPr lang="zh-CN" altLang="en-US"/>
          </a:p>
          <a:p>
            <a:r>
              <a:rPr lang="zh-CN" altLang="en-US" sz="3200" b="1"/>
              <a:t>人最宝贵的是生命。生命每个人只有一次。人的一生应当这样度过：当回忆往事的时候，他不会因为虚度年华而悔恨，也不会因为碌碌无为而羞愧；在临死的时候，他能够说：“我的整个生命和全部精力，都已经献给了世界上最壮丽的事业——为人类的解放而斗争。”</a:t>
            </a:r>
            <a:endParaRPr lang="zh-CN" altLang="en-US" sz="3200" b="1"/>
          </a:p>
        </p:txBody>
      </p:sp>
      <p:pic>
        <p:nvPicPr>
          <p:cNvPr id="4" name="《钢铁是怎样炼成的》名言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37885" y="5120640"/>
            <a:ext cx="2499360" cy="15227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07344"/>
            <a:ext cx="8139178" cy="441964"/>
          </a:xfrm>
        </p:spPr>
        <p:txBody>
          <a:bodyPr/>
          <a:p>
            <a:r>
              <a:rPr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拓展延伸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en-US" altLang="zh-CN" sz="4400"/>
              <a:t> </a:t>
            </a:r>
            <a:r>
              <a:rPr lang="en-US" altLang="zh-CN"/>
              <a:t>      </a:t>
            </a:r>
            <a:br>
              <a:rPr lang="en-US" altLang="zh-CN"/>
            </a:br>
            <a:r>
              <a:rPr lang="en-US" altLang="zh-CN"/>
              <a:t> </a:t>
            </a:r>
            <a:r>
              <a:rPr lang="zh-CN" altLang="en-US" sz="4400"/>
              <a:t>你如何战胜生活中的困难？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980" y="960755"/>
            <a:ext cx="8948420" cy="5388610"/>
          </a:xfrm>
        </p:spPr>
        <p:txBody>
          <a:bodyPr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sz="2000" b="1"/>
              <a:t> </a:t>
            </a:r>
            <a:r>
              <a:rPr lang="zh-CN" altLang="en-US" sz="2400" b="1"/>
              <a:t> 奥斯特洛夫斯基在解释作品标题时说“钢是在烈火与骤冷中铸造而成的。只有这样它才能成为坚硬的，什么都不惧怕，我们这一代人也是在这样的斗争中、在艰苦的考验中锻炼出来的，并且学会了在生活面前不颓废。（奥斯特洛夫斯基）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前几天有的同学感冒了，或者此时你正遭受着病痛的折磨，亦或者你因为学不好某一学科而烦恼，感受了保尔精神，你觉得怎么做好呢？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     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送给自己的座右铭：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拿起笔，书写一则名言，鼓励自己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</a:rPr>
              <a:t>         给知识注入生命，</a:t>
            </a:r>
            <a:endParaRPr lang="zh-CN" altLang="en-US" sz="3600" b="1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</a:rPr>
              <a:t>         知识因此而鲜活；</a:t>
            </a:r>
            <a:endParaRPr lang="zh-CN" altLang="en-US" sz="3600" b="1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</a:endParaRPr>
          </a:p>
          <a:p>
            <a:pPr marL="342900" lvl="1" indent="0">
              <a:buNone/>
            </a:pPr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</a:rPr>
              <a:t>       给生命融入知识，</a:t>
            </a:r>
            <a:endParaRPr lang="zh-CN" altLang="en-US" sz="3600" b="1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</a:rPr>
              <a:t>         生命因此而厚重。</a:t>
            </a:r>
            <a:endParaRPr lang="zh-CN" altLang="en-US" sz="3600" b="1">
              <a:ln>
                <a:solidFill>
                  <a:sysClr val="windowText" lastClr="000000"/>
                </a:solidFill>
              </a:ln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7310" y="-12700"/>
            <a:ext cx="4762500" cy="3424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480" y="-12700"/>
            <a:ext cx="5200650" cy="3423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945" y="3184525"/>
            <a:ext cx="9616440" cy="3717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1040" y="3241040"/>
            <a:ext cx="58674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春    光    正   好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/>
          <p:nvPr/>
        </p:nvSpPr>
        <p:spPr>
          <a:xfrm>
            <a:off x="857250" y="0"/>
            <a:ext cx="7929563" cy="1428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做 点 习 题</a:t>
            </a:r>
            <a:endParaRPr lang="zh-CN" altLang="zh-C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zh-CN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Rectangle 3"/>
          <p:cNvSpPr/>
          <p:nvPr/>
        </p:nvSpPr>
        <p:spPr>
          <a:xfrm>
            <a:off x="0" y="714375"/>
            <a:ext cx="9144000" cy="5381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、在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的启发和教育下，保尔懂得了许多关于革命工人阶级和阶级斗争的道理。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、保尔救出了朱赫来后，被贵族的儿子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出卖，被白匪关押起来。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、红军攻下了小城谢佩托夫卡，保尔的好朋友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参军了，当了团区委书记。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、保尔最爱读英国小说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，敬佩主人公的斗争精神。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0188" y="714375"/>
            <a:ext cx="24288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朱赫来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 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8" y="3143250"/>
            <a:ext cx="18716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维克托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0893" y="4391978"/>
            <a:ext cx="33702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谢廖沙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0688" y="5572125"/>
            <a:ext cx="2286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《牛虻》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857250" y="-152400"/>
            <a:ext cx="7572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Rectangle 3"/>
          <p:cNvSpPr/>
          <p:nvPr/>
        </p:nvSpPr>
        <p:spPr>
          <a:xfrm>
            <a:off x="0" y="214313"/>
            <a:ext cx="9144000" cy="6643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这些人是无价之宝，钢铁就是这样炼成的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到修铁路的工地视察视察时说的。</a:t>
            </a:r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难道你不能在政府里搞一个比挖土强一点的差事吗？我还以为你当上了委员或委员一类的首长呢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这是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对保尔说的。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   </a:t>
            </a:r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可现在呢，你浑身都是樟脑味儿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是保尔对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说的。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  </a:t>
            </a:r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、在铁路就要修完时，无情的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最终夺去了保尔的战斗力。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313" y="785813"/>
            <a:ext cx="36560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朱赫来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500" y="2928938"/>
            <a:ext cx="69246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冬妮娅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   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3000" y="4643438"/>
            <a:ext cx="20716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冬妮娅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50" y="5143500"/>
            <a:ext cx="53308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伤寒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715000"/>
            <a:ext cx="30003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大叶性肺炎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/>
          <p:nvPr/>
        </p:nvSpPr>
        <p:spPr>
          <a:xfrm>
            <a:off x="857250" y="-152400"/>
            <a:ext cx="7572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Rectangle 3"/>
          <p:cNvSpPr/>
          <p:nvPr/>
        </p:nvSpPr>
        <p:spPr>
          <a:xfrm>
            <a:off x="0" y="0"/>
            <a:ext cx="89154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、保尔在发电厂工作时结识了红军撤退时留下的老水手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，正是在这位老水手的教育下，他才走上了革命的道路。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、保尔的一生中有三位非常重要的女性，他的初恋情人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，在铁路总工厂任共青团书记时认识的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，以及他的妻子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__________ 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、保尔因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__________ 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而被校长开除。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、保尔最后的著作是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__________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688" y="571500"/>
            <a:ext cx="2000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朱赫来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6313" y="3074353"/>
            <a:ext cx="20716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冬妮娅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63" y="4214813"/>
            <a:ext cx="439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丽达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50" y="4929188"/>
            <a:ext cx="4611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达雅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50" y="4786313"/>
            <a:ext cx="42862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在神父家补课时，把一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撮烟末撒在神父家的做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复活节糕用的面团上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00563" y="6072188"/>
            <a:ext cx="5000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《暴风雨所诞生的》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41987" name="Rectangle 3"/>
          <p:cNvSpPr>
            <a:spLocks noGrp="1"/>
          </p:cNvSpPr>
          <p:nvPr>
            <p:ph type="body"/>
          </p:nvPr>
        </p:nvSpPr>
        <p:spPr>
          <a:xfrm>
            <a:off x="85090" y="469900"/>
            <a:ext cx="9144000" cy="5105400"/>
          </a:xfrm>
        </p:spPr>
        <p:txBody>
          <a:bodyPr vert="horz" wrap="square" lIns="91440" tIns="45720" rIns="91440" bIns="45720" anchor="t"/>
          <a:p>
            <a:r>
              <a:rPr lang="en-US" altLang="zh-CN" sz="3600" b="1" dirty="0"/>
              <a:t>13</a:t>
            </a:r>
            <a:r>
              <a:rPr lang="zh-CN" altLang="zh-CN" sz="3600" b="1" dirty="0"/>
              <a:t>、保尔在黑海疗养所企图自杀未遂，又找到了新的生活目标，他要靠</a:t>
            </a:r>
            <a:r>
              <a:rPr lang="en-US" altLang="zh-CN" sz="3600" b="1" dirty="0"/>
              <a:t>________</a:t>
            </a:r>
            <a:r>
              <a:rPr lang="zh-CN" altLang="zh-CN" sz="3600" b="1" dirty="0"/>
              <a:t>回到队伍中去，他把写的小说寄往柯托夫斯基师征求意见，但</a:t>
            </a:r>
            <a:r>
              <a:rPr lang="en-US" altLang="zh-CN" sz="3600" b="1" dirty="0"/>
              <a:t>________</a:t>
            </a:r>
            <a:r>
              <a:rPr lang="zh-CN" altLang="zh-CN" sz="3600" b="1" dirty="0"/>
              <a:t>，他不气馁，重新开始创作，小说最终获得了成功。</a:t>
            </a:r>
            <a:endParaRPr lang="zh-CN" altLang="zh-CN" sz="3600" dirty="0"/>
          </a:p>
          <a:p>
            <a:r>
              <a:rPr lang="en-US" altLang="zh-CN" sz="3600" b="1" dirty="0"/>
              <a:t>14</a:t>
            </a:r>
            <a:r>
              <a:rPr lang="zh-CN" altLang="zh-CN" sz="3600" b="1" dirty="0"/>
              <a:t>、《钢铁是怎样炼成的》通过保尔的成长经历，描绘了从第一次世界大战起，经</a:t>
            </a:r>
            <a:r>
              <a:rPr lang="en-US" altLang="zh-CN" sz="3600" b="1" dirty="0"/>
              <a:t>________</a:t>
            </a:r>
            <a:r>
              <a:rPr lang="zh-CN" altLang="zh-CN" sz="3600" b="1" dirty="0"/>
              <a:t>国内战争到经济恢复时期广阔的社会画面，被誉为</a:t>
            </a:r>
            <a:r>
              <a:rPr lang="en-US" altLang="zh-CN" sz="3600" b="1" dirty="0"/>
              <a:t>“</a:t>
            </a:r>
            <a:r>
              <a:rPr lang="zh-CN" altLang="zh-CN" sz="3600" b="1" dirty="0"/>
              <a:t>生活教科书</a:t>
            </a:r>
            <a:r>
              <a:rPr lang="en-US" altLang="zh-CN" sz="3600" b="1" dirty="0"/>
              <a:t>”</a:t>
            </a:r>
            <a:r>
              <a:rPr lang="zh-CN" altLang="zh-CN" sz="3600" b="1" dirty="0"/>
              <a:t>。</a:t>
            </a:r>
            <a:endParaRPr lang="zh-CN" altLang="zh-CN" sz="3600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0680" y="1372553"/>
            <a:ext cx="24288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文学创作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8640" y="2760345"/>
            <a:ext cx="2786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书稿在途中丢失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645" y="5491163"/>
            <a:ext cx="2571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十月革命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Rot="1"/>
          </p:cNvSpPr>
          <p:nvPr>
            <p:ph type="body"/>
          </p:nvPr>
        </p:nvSpPr>
        <p:spPr>
          <a:xfrm>
            <a:off x="0" y="0"/>
            <a:ext cx="9144000" cy="6627813"/>
          </a:xfrm>
        </p:spPr>
        <p:txBody>
          <a:bodyPr vert="horz" wrap="square" lIns="91440" tIns="45720" rIns="91440" bIns="45720" anchor="t"/>
          <a:p>
            <a:r>
              <a:rPr lang="en-US" altLang="zh-CN" sz="2000" b="1" dirty="0"/>
              <a:t>15</a:t>
            </a:r>
            <a:r>
              <a:rPr lang="zh-CN" altLang="zh-CN" sz="2000" b="1" dirty="0"/>
              <a:t>、人们提出</a:t>
            </a:r>
            <a:r>
              <a:rPr lang="en-US" altLang="zh-CN" sz="2000" b="1" dirty="0"/>
              <a:t>“</a:t>
            </a:r>
            <a:r>
              <a:rPr lang="zh-CN" altLang="zh-CN" sz="2000" b="1" dirty="0"/>
              <a:t>在新时代，要做保尔还是比尔</a:t>
            </a:r>
            <a:r>
              <a:rPr lang="en-US" altLang="zh-CN" sz="2000" b="1" dirty="0"/>
              <a:t>”</a:t>
            </a:r>
            <a:r>
              <a:rPr lang="zh-CN" altLang="zh-CN" sz="2000" b="1" dirty="0"/>
              <a:t>的新命题。与比尔</a:t>
            </a:r>
            <a:r>
              <a:rPr lang="en-US" altLang="zh-CN" sz="2000" b="1" dirty="0">
                <a:latin typeface="Arial" panose="020B0604020202020204" pitchFamily="34" charset="0"/>
              </a:rPr>
              <a:t>·</a:t>
            </a:r>
            <a:r>
              <a:rPr lang="zh-CN" altLang="zh-CN" sz="2000" b="1" dirty="0"/>
              <a:t>盖茨相提并论的保尔，就是</a:t>
            </a:r>
            <a:r>
              <a:rPr lang="en-US" altLang="zh-CN" sz="2000" b="1" dirty="0"/>
              <a:t>_________</a:t>
            </a:r>
            <a:r>
              <a:rPr lang="zh-CN" altLang="zh-CN" sz="2000" b="1" dirty="0"/>
              <a:t>作家奥斯特洛夫斯基《</a:t>
            </a:r>
            <a:r>
              <a:rPr lang="en-US" altLang="zh-CN" sz="2000" b="1" dirty="0"/>
              <a:t>________</a:t>
            </a:r>
            <a:r>
              <a:rPr lang="zh-CN" altLang="zh-CN" sz="2000" b="1" dirty="0"/>
              <a:t>》中的主人公</a:t>
            </a:r>
            <a:r>
              <a:rPr lang="en-US" altLang="zh-CN" sz="2000" b="1" dirty="0"/>
              <a:t>________</a:t>
            </a:r>
            <a:r>
              <a:rPr lang="zh-CN" altLang="zh-CN" sz="2000" b="1" dirty="0"/>
              <a:t>，他受</a:t>
            </a:r>
            <a:r>
              <a:rPr lang="en-US" altLang="zh-CN" sz="2000" b="1" dirty="0"/>
              <a:t>_______ </a:t>
            </a:r>
            <a:r>
              <a:rPr lang="zh-CN" altLang="zh-CN" sz="2000" b="1" dirty="0"/>
              <a:t>等人影响很大，经过艰苦的锻炼，成为共产主义战士。</a:t>
            </a:r>
            <a:endParaRPr lang="zh-CN" altLang="zh-CN" sz="2000" dirty="0"/>
          </a:p>
          <a:p>
            <a:r>
              <a:rPr lang="en-US" altLang="zh-CN" sz="2000" b="1" dirty="0"/>
              <a:t>16</a:t>
            </a:r>
            <a:r>
              <a:rPr lang="zh-CN" altLang="zh-CN" sz="2000" b="1" dirty="0"/>
              <a:t>、保尔以自己的毕生精力，实践了自己的生活原则：人最宝贵的是生命，生命对于我们只有一次。人的一生应当这样度过：</a:t>
            </a:r>
            <a:r>
              <a:rPr lang="en-US" altLang="zh-CN" sz="2000" b="1" dirty="0"/>
              <a:t>________</a:t>
            </a:r>
            <a:r>
              <a:rPr lang="zh-CN" altLang="zh-CN" sz="2000" b="1" dirty="0"/>
              <a:t>，</a:t>
            </a:r>
            <a:r>
              <a:rPr lang="en-US" altLang="zh-CN" sz="2000" b="1" dirty="0"/>
              <a:t>_______</a:t>
            </a:r>
            <a:r>
              <a:rPr lang="zh-CN" altLang="zh-CN" sz="2000" b="1" dirty="0"/>
              <a:t>；这样，在临死的时候，他能够说：</a:t>
            </a:r>
            <a:r>
              <a:rPr lang="en-US" altLang="zh-CN" sz="2000" b="1" dirty="0"/>
              <a:t>“</a:t>
            </a:r>
            <a:r>
              <a:rPr lang="zh-CN" altLang="zh-CN" sz="2000" b="1" dirty="0"/>
              <a:t>我整个的生命和全部精力，都已经献给了世界上最壮丽的事业</a:t>
            </a:r>
            <a:r>
              <a:rPr lang="en-US" altLang="zh-CN" sz="2000" b="1" dirty="0">
                <a:latin typeface="Arial" panose="020B0604020202020204" pitchFamily="34" charset="0"/>
              </a:rPr>
              <a:t>——</a:t>
            </a:r>
            <a:r>
              <a:rPr lang="zh-CN" altLang="zh-CN" sz="2000" b="1" dirty="0"/>
              <a:t>为人类的解放而斗争。</a:t>
            </a:r>
            <a:r>
              <a:rPr lang="en-US" altLang="zh-CN" sz="2000" b="1" dirty="0"/>
              <a:t>”</a:t>
            </a:r>
            <a:r>
              <a:rPr lang="zh-CN" altLang="zh-CN" sz="2000" b="1" dirty="0"/>
              <a:t>这是保尔战斗一生的真实写照，也是他革命乐观主义的深刻概括。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b="1" dirty="0">
                <a:solidFill>
                  <a:srgbClr val="0000CC"/>
                </a:solidFill>
              </a:rPr>
              <a:t> </a:t>
            </a:r>
            <a:endParaRPr lang="en-US" altLang="zh-CN" sz="2000" b="1" dirty="0">
              <a:solidFill>
                <a:srgbClr val="0000CC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0650" y="366713"/>
            <a:ext cx="2071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前苏联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2898" y="458788"/>
            <a:ext cx="25717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钢铁是怎样炼成的</a:t>
            </a:r>
            <a:endParaRPr lang="en-US" altLang="zh-CN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8825" y="721995"/>
            <a:ext cx="285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保尔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柯察金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87065" y="721995"/>
            <a:ext cx="1643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朱赫来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2655" y="1841183"/>
            <a:ext cx="35718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当他回首往事的时候，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不因虚度年华而悔恨，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00278" y="2438718"/>
            <a:ext cx="21431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也不因碌碌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无为而羞耻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4" name="矩形 2053"/>
          <p:cNvSpPr/>
          <p:nvPr/>
        </p:nvSpPr>
        <p:spPr>
          <a:xfrm rot="5400000" flipH="1">
            <a:off x="3545840" y="3301365"/>
            <a:ext cx="1870075" cy="56959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endParaRPr lang="zh-CN" altLang="en-US" sz="3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5" name="图片 2054" descr="20033930-1_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9195" y="-73660"/>
            <a:ext cx="6697980" cy="701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矩形 2055"/>
          <p:cNvSpPr/>
          <p:nvPr/>
        </p:nvSpPr>
        <p:spPr>
          <a:xfrm rot="5400000">
            <a:off x="-1116012" y="2276475"/>
            <a:ext cx="4679950" cy="13668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名著学习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Rot="1"/>
          </p:cNvSpPr>
          <p:nvPr>
            <p:ph type="body"/>
          </p:nvPr>
        </p:nvSpPr>
        <p:spPr>
          <a:xfrm>
            <a:off x="0" y="0"/>
            <a:ext cx="9144000" cy="6219825"/>
          </a:xfrm>
        </p:spPr>
        <p:txBody>
          <a:bodyPr vert="horz" wrap="square" lIns="91440" tIns="45720" rIns="91440" bIns="45720" anchor="t">
            <a:noAutofit/>
          </a:bodyPr>
          <a:p>
            <a:r>
              <a:rPr lang="en-US" altLang="zh-CN" sz="2800" b="1" dirty="0"/>
              <a:t>17</a:t>
            </a:r>
            <a:r>
              <a:rPr lang="zh-CN" altLang="zh-CN" sz="2800" b="1" dirty="0"/>
              <a:t>、这本书分为</a:t>
            </a:r>
            <a:r>
              <a:rPr lang="en-US" altLang="zh-CN" sz="2800" b="1" dirty="0"/>
              <a:t>_______</a:t>
            </a:r>
            <a:r>
              <a:rPr lang="zh-CN" altLang="zh-CN" sz="2800" b="1" dirty="0"/>
              <a:t>部分，第</a:t>
            </a:r>
            <a:r>
              <a:rPr lang="en-US" altLang="zh-CN" sz="2800" b="1" dirty="0"/>
              <a:t>_______</a:t>
            </a:r>
            <a:r>
              <a:rPr lang="zh-CN" altLang="zh-CN" sz="2800" b="1" dirty="0"/>
              <a:t>部分是全书主题全面展开的部分，表现了熔铸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钢铁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和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钢铁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的炼成。</a:t>
            </a:r>
            <a:endParaRPr lang="zh-CN" altLang="zh-CN" sz="2800" dirty="0"/>
          </a:p>
          <a:p>
            <a:r>
              <a:rPr lang="en-US" altLang="zh-CN" sz="2800" b="1" dirty="0"/>
              <a:t>18</a:t>
            </a:r>
            <a:r>
              <a:rPr lang="zh-CN" altLang="zh-CN" sz="2800" b="1" dirty="0"/>
              <a:t>、在下列选项中选出与原文不相符的一项是（　）</a:t>
            </a:r>
            <a:endParaRPr lang="zh-CN" altLang="zh-CN" sz="2800" dirty="0"/>
          </a:p>
          <a:p>
            <a:r>
              <a:rPr lang="en-US" altLang="zh-CN" sz="2800" b="1" dirty="0"/>
              <a:t>A</a:t>
            </a:r>
            <a:r>
              <a:rPr lang="zh-CN" altLang="zh-CN" sz="2800" b="1" dirty="0"/>
              <a:t>、保尔</a:t>
            </a:r>
            <a:r>
              <a:rPr lang="en-US" altLang="zh-CN" sz="2800" b="1" dirty="0"/>
              <a:t>13</a:t>
            </a:r>
            <a:r>
              <a:rPr lang="zh-CN" altLang="zh-CN" sz="2800" b="1" dirty="0"/>
              <a:t>岁就开始参加革命活动</a:t>
            </a:r>
            <a:endParaRPr lang="zh-CN" altLang="zh-CN" sz="2800" dirty="0"/>
          </a:p>
          <a:p>
            <a:r>
              <a:rPr lang="en-US" altLang="zh-CN" sz="2800" b="1" dirty="0"/>
              <a:t>B</a:t>
            </a:r>
            <a:r>
              <a:rPr lang="zh-CN" altLang="zh-CN" sz="2800" b="1" dirty="0"/>
              <a:t>、书中描写了保尔怎样对待监狱、战争、工作友谊、爱情、疾病、挫折等。</a:t>
            </a:r>
            <a:endParaRPr lang="zh-CN" altLang="zh-CN" sz="2800" dirty="0"/>
          </a:p>
          <a:p>
            <a:r>
              <a:rPr lang="en-US" altLang="zh-CN" sz="2800" b="1" dirty="0"/>
              <a:t>C</a:t>
            </a:r>
            <a:r>
              <a:rPr lang="zh-CN" altLang="zh-CN" sz="2800" b="1" dirty="0"/>
              <a:t>、保尔是以作者自己为原型塑造出来的带有自传性质的典型形象。</a:t>
            </a:r>
            <a:endParaRPr lang="zh-CN" altLang="zh-CN" sz="2800" dirty="0"/>
          </a:p>
          <a:p>
            <a:r>
              <a:rPr lang="en-US" altLang="zh-CN" sz="2800" b="1" dirty="0"/>
              <a:t>D</a:t>
            </a:r>
            <a:r>
              <a:rPr lang="zh-CN" altLang="zh-CN" sz="2800" b="1" dirty="0"/>
              <a:t>、《钢铁是怎样炼成的》曾被邮差弄丢过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3172460" y="84455"/>
            <a:ext cx="857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0288" y="84455"/>
            <a:ext cx="1000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38160" y="1825625"/>
            <a:ext cx="928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Rot="1"/>
          </p:cNvSpPr>
          <p:nvPr>
            <p:ph type="body"/>
          </p:nvPr>
        </p:nvSpPr>
        <p:spPr>
          <a:xfrm>
            <a:off x="-152400" y="457200"/>
            <a:ext cx="9296400" cy="3105150"/>
          </a:xfrm>
        </p:spPr>
        <p:txBody>
          <a:bodyPr vert="horz" wrap="square" lIns="91440" tIns="45720" rIns="91440" bIns="45720" anchor="t">
            <a:noAutofit/>
          </a:bodyPr>
          <a:p>
            <a:r>
              <a:rPr lang="en-US" altLang="zh-CN" sz="3200" b="1" dirty="0"/>
              <a:t>19</a:t>
            </a:r>
            <a:r>
              <a:rPr lang="zh-CN" altLang="zh-CN" sz="3200" b="1" dirty="0"/>
              <a:t>、保尔在河边钓鱼是遇到的女孩是</a:t>
            </a:r>
            <a:endParaRPr lang="en-US" altLang="zh-CN" sz="3200" b="1" dirty="0"/>
          </a:p>
          <a:p>
            <a:r>
              <a:rPr lang="zh-CN" altLang="zh-CN" sz="3200" b="1" dirty="0"/>
              <a:t>（　）</a:t>
            </a:r>
            <a:endParaRPr lang="zh-CN" altLang="zh-CN" sz="3200" dirty="0"/>
          </a:p>
          <a:p>
            <a:r>
              <a:rPr lang="en-US" altLang="zh-CN" sz="3200" b="1" dirty="0"/>
              <a:t>A</a:t>
            </a:r>
            <a:r>
              <a:rPr lang="zh-CN" altLang="zh-CN" sz="3200" b="1" dirty="0"/>
              <a:t>、娃莲</a:t>
            </a:r>
            <a:r>
              <a:rPr lang="en-US" altLang="zh-CN" sz="3200" b="1" dirty="0"/>
              <a:t>   B</a:t>
            </a:r>
            <a:r>
              <a:rPr lang="zh-CN" altLang="zh-CN" sz="3200" b="1" dirty="0"/>
              <a:t>、冬妮娅</a:t>
            </a:r>
            <a:r>
              <a:rPr lang="en-US" altLang="zh-CN" sz="3200" b="1" dirty="0"/>
              <a:t>   C</a:t>
            </a:r>
            <a:r>
              <a:rPr lang="zh-CN" altLang="zh-CN" sz="3200" b="1" dirty="0"/>
              <a:t>、达雅</a:t>
            </a:r>
            <a:r>
              <a:rPr lang="en-US" altLang="zh-CN" sz="3200" b="1" dirty="0"/>
              <a:t>    D</a:t>
            </a:r>
            <a:r>
              <a:rPr lang="zh-CN" altLang="zh-CN" sz="3200" b="1" dirty="0"/>
              <a:t>、丽达</a:t>
            </a:r>
            <a:endParaRPr lang="zh-CN" altLang="zh-CN" sz="3200" dirty="0"/>
          </a:p>
          <a:p>
            <a:r>
              <a:rPr lang="en-US" altLang="zh-CN" sz="3200" b="1" dirty="0"/>
              <a:t>20</a:t>
            </a:r>
            <a:r>
              <a:rPr lang="zh-CN" altLang="zh-CN" sz="3200" b="1" dirty="0"/>
              <a:t>、《钢铁是怎样炼成的》多次描述了一条美丽的河，它是（　）</a:t>
            </a:r>
            <a:endParaRPr lang="zh-CN" altLang="zh-CN" sz="3200" dirty="0"/>
          </a:p>
          <a:p>
            <a:r>
              <a:rPr lang="en-US" altLang="zh-CN" sz="3200" b="1" dirty="0"/>
              <a:t>A</a:t>
            </a:r>
            <a:r>
              <a:rPr lang="zh-CN" altLang="zh-CN" sz="3200" b="1" dirty="0"/>
              <a:t>、西德维纳河</a:t>
            </a:r>
            <a:r>
              <a:rPr lang="en-US" altLang="zh-CN" sz="3200" b="1" dirty="0"/>
              <a:t>   B</a:t>
            </a:r>
            <a:r>
              <a:rPr lang="zh-CN" altLang="zh-CN" sz="3200" b="1" dirty="0"/>
              <a:t>、第聂伯河</a:t>
            </a:r>
            <a:r>
              <a:rPr lang="en-US" altLang="zh-CN" sz="3200" b="1" dirty="0"/>
              <a:t>   C</a:t>
            </a:r>
            <a:r>
              <a:rPr lang="zh-CN" altLang="zh-CN" sz="3200" b="1" dirty="0"/>
              <a:t>、顿河</a:t>
            </a:r>
            <a:r>
              <a:rPr lang="en-US" altLang="zh-CN" sz="3200" b="1" dirty="0"/>
              <a:t>   D</a:t>
            </a:r>
            <a:r>
              <a:rPr lang="zh-CN" altLang="zh-CN" sz="3200" b="1" dirty="0"/>
              <a:t>、伏尔加河</a:t>
            </a:r>
            <a:r>
              <a:rPr lang="en-US" altLang="zh-CN" sz="3200" b="1" dirty="0"/>
              <a:t>  </a:t>
            </a:r>
            <a:endParaRPr lang="en-US" altLang="zh-CN" sz="3200" b="1" dirty="0"/>
          </a:p>
        </p:txBody>
      </p:sp>
      <p:sp>
        <p:nvSpPr>
          <p:cNvPr id="45059" name="Rectangle 3"/>
          <p:cNvSpPr/>
          <p:nvPr/>
        </p:nvSpPr>
        <p:spPr>
          <a:xfrm>
            <a:off x="0" y="3048000"/>
            <a:ext cx="9144000" cy="36718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08" y="1314133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3065" y="3562350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34703"/>
            <a:ext cx="8139178" cy="5388907"/>
          </a:xfrm>
        </p:spPr>
        <p:txBody>
          <a:bodyPr>
            <a:normAutofit lnSpcReduction="10000"/>
          </a:bodyPr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教学目标：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endParaRPr lang="zh-CN" altLang="en-US"/>
          </a:p>
          <a:p>
            <a:r>
              <a:rPr lang="zh-CN" altLang="en-US" sz="3600" b="1"/>
              <a:t>1、学生熟悉小说（作者、内容介绍、艺术特色）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2、分析人物形象，体会“保尔”精神，从而延伸到我们的生活中去。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268" name="内容占位符 11267" descr="xin_162020306141807876962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71415" y="-14605"/>
            <a:ext cx="4262755" cy="6887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4815" y="256540"/>
            <a:ext cx="4257675" cy="6677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一、作者介绍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/>
              <a:t>(1904—1936)，</a:t>
            </a:r>
            <a:endParaRPr lang="zh-CN" altLang="en-US"/>
          </a:p>
          <a:p>
            <a:r>
              <a:rPr lang="zh-CN" altLang="en-US"/>
              <a:t>苏联著名作家，出生于乌克兰一个普通工人家庭，12岁开始劳动生涯，15岁加入，参加过保卫苏维埃政权的国内战争。1920年因伤重转业，投入到经济建设的潮流之中，先后负责过团与党的下、中层领导工作，是苏维埃：“优秀的共产主义战士”。在伤病复发导致身体瘫痪、双目失明后，他又走上了文学创作的道路，1935年获得国家最高荣誉——列宁勋章；1936年逝世。一生著述不多，其中最著名的作品为《钢铁是怎样炼成》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二、内容简介：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16668"/>
            <a:ext cx="8139178" cy="5388907"/>
          </a:xfrm>
        </p:spPr>
        <p:txBody>
          <a:bodyPr>
            <a:normAutofit lnSpcReduction="10000"/>
          </a:bodyPr>
          <a:p>
            <a:r>
              <a:rPr lang="zh-CN" altLang="en-US" sz="1800" b="1"/>
              <a:t>钢铁是怎样炼成的描写保尔·柯察金经历第一次世界大战、十月革命、国内战争和国民经济恢复时期的严峻生活。保尔早年丧父，母亲替人洗衣、做饭，哥哥是工人。保尔12岁时，母亲把他送到车站食堂当杂役，受尽了凌辱。</a:t>
            </a:r>
            <a:endParaRPr lang="zh-CN" altLang="en-US" sz="1800" b="1"/>
          </a:p>
          <a:p>
            <a:r>
              <a:rPr lang="zh-CN" altLang="en-US" sz="1800" b="1"/>
              <a:t>十月革命爆发，老布尔什维克朱赫莱在镇上做地下工作。朱赫莱给保尔讲了关于革命、工人阶级和阶级斗争的许多道理。朱赫莱被匪徒抓去了。保尔与朱赫莱一起逃跑。由于维克多的告密，保尔被投进了监牢。从监狱出来后，保尔跳进冬妮亚的花园。冬妮亚和保尔产生了爱情。</a:t>
            </a:r>
            <a:endParaRPr lang="zh-CN" altLang="en-US" sz="1800" b="1"/>
          </a:p>
          <a:p>
            <a:r>
              <a:rPr lang="zh-CN" altLang="en-US" sz="1800" b="1"/>
              <a:t>在激战中，保尔头部受了重伤。出院后，他参加恢复和建设国家的工作。冬妮亚和保尔思想差距越来越大，便分道扬镳。</a:t>
            </a:r>
            <a:endParaRPr lang="zh-CN" altLang="en-US" sz="1800" b="1"/>
          </a:p>
          <a:p>
            <a:r>
              <a:rPr lang="zh-CN" altLang="en-US" sz="1800" b="1"/>
              <a:t>在筑路工程快要结束时，保尔得了伤寒,体质越来越坏。1927年，他几乎完全瘫痪了，接着又双目失明。他一方面决心帮助自己的妻子达雅进步；另一方面决定开始文学创作工作。这样，“保尔又拿起了新的武器，开始了新的生活。”</a:t>
            </a:r>
            <a:endParaRPr lang="zh-CN" altLang="en-US" sz="18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0357" y="613414"/>
            <a:ext cx="8139178" cy="441964"/>
          </a:xfrm>
        </p:spPr>
        <p:txBody>
          <a:bodyPr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三、艺术特点：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2400" b="1"/>
          </a:p>
          <a:p>
            <a:r>
              <a:rPr lang="zh-CN" altLang="en-US" sz="2400" b="1"/>
              <a:t>①这是一部闪烁着崇高的理想主义光芒的长篇小说；</a:t>
            </a:r>
            <a:endParaRPr lang="zh-CN" altLang="en-US" sz="2400" b="1"/>
          </a:p>
          <a:p>
            <a:r>
              <a:rPr lang="zh-CN" altLang="en-US" sz="2400" b="1"/>
              <a:t>②成功地塑造了保尔•柯察金这一无产阶级英雄形象；</a:t>
            </a:r>
            <a:endParaRPr lang="zh-CN" altLang="en-US" sz="2400" b="1"/>
          </a:p>
          <a:p>
            <a:r>
              <a:rPr lang="zh-CN" altLang="en-US" sz="2400" b="1"/>
              <a:t>③小说写人物以叙事和描写为主，同时穿插内心独白、书信和日记、格言警句等，使人物形象有血有肉。</a:t>
            </a:r>
            <a:endParaRPr lang="zh-CN" altLang="en-US" sz="2400" b="1"/>
          </a:p>
          <a:p>
            <a:r>
              <a:rPr lang="zh-CN" altLang="en-US" sz="2400" b="1"/>
              <a:t>④小说的景物描写、心理描写、环境描写也相当出色，语言简洁优美，富有表现力。    </a:t>
            </a:r>
            <a:endParaRPr lang="zh-CN" altLang="en-US" sz="24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144784"/>
            <a:ext cx="8139178" cy="441964"/>
          </a:xfrm>
        </p:spPr>
        <p:txBody>
          <a:bodyPr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四、人物形象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3375" y="807720"/>
            <a:ext cx="8699500" cy="5388610"/>
          </a:xfrm>
        </p:spPr>
        <p:txBody>
          <a:bodyPr>
            <a:no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★</a:t>
            </a:r>
            <a:r>
              <a:rPr lang="zh-CN" altLang="en-US" sz="2000" b="1"/>
              <a:t>保尔出身于贫苦工人家庭，个性倔强，充满青春活力，身残志坚，不畏困难，意志坚定，对共产主义事业抱着坚定不移的信念，是在革命战争中锻炼和党的教育下成长的共产主义战士。（概括）</a:t>
            </a:r>
            <a:endParaRPr lang="zh-CN" altLang="en-US" sz="2000" b="1"/>
          </a:p>
          <a:p>
            <a:r>
              <a:rPr lang="zh-CN" altLang="en-US" sz="2000" b="1"/>
              <a:t>   保尔是一个自觉的、无私的革命战士，他总是把党和祖国的利益放在第一位，战争年代，他驰骋疆场，同外国武装干涉者和白匪军浴血奋战；在恢复国民经济的艰难岁月，他又以全部热情投身于修筑铁路的艰苦工作中，他剿残匪、反走私、平息土地纠纷、建设团组织；为了革命他牺牲爱情；全身瘫痪，双目失明后，他坚持文学创作，仍然继续为党工作。他更是一个刚毅坚强的革命战士，他在人生各个方面都经受住了严峻的考验，在敌人的严刑拷打面前，他坚贞不屈；在枪林弹雨的战场上，他勇往直前，几次身负重伤；在与吞噬生命的病魔的搏斗中，他多次让死神望而却步，创造了“起死回生”的奇迹。他是一个具有钢铁般的意志和顽强奋斗的品质，不屈服于命运，为理想而献身的英雄战士。（结合小说内容分析）</a:t>
            </a:r>
            <a:endParaRPr lang="zh-CN" altLang="en-US" sz="2000" b="1"/>
          </a:p>
        </p:txBody>
      </p:sp>
      <p:pic>
        <p:nvPicPr>
          <p:cNvPr id="4" name="《钢铁是怎样炼成的》保尔经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88835" y="5869305"/>
            <a:ext cx="1385570" cy="10725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活动交流：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>
                <a:ln/>
                <a:solidFill>
                  <a:schemeClr val="accent4"/>
                </a:solidFill>
              </a:rPr>
              <a:t>  </a:t>
            </a:r>
            <a:r>
              <a:rPr lang="zh-CN" altLang="en-US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将你知道的保尔故事说给同桌听</a:t>
            </a:r>
            <a:endParaRPr lang="zh-CN" altLang="en-US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我眼中的“保尔”？</a:t>
            </a:r>
            <a:endParaRPr lang="zh-CN" altLang="en-US" sz="3600" b="1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用“我眼中的保尔是一个</a:t>
            </a:r>
            <a:r>
              <a:rPr lang="zh-CN" altLang="en-US" sz="2800" b="1" u="sng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</a:t>
            </a:r>
            <a:r>
              <a:rPr lang="zh-CN" altLang="en-US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的人，这表现在</a:t>
            </a:r>
            <a:r>
              <a:rPr lang="zh-CN" altLang="en-US" sz="2800" b="1" u="sng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</a:t>
            </a:r>
            <a:r>
              <a:rPr lang="zh-CN" altLang="en-US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事上。”的句式说。</a:t>
            </a:r>
            <a:endParaRPr lang="zh-CN" altLang="en-US" sz="28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ln/>
                <a:solidFill>
                  <a:schemeClr val="accent4"/>
                </a:solidFill>
              </a:rPr>
              <a:t> 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   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保尔精神是指：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r>
              <a:rPr lang="zh-CN" altLang="en-US">
                <a:ln/>
                <a:solidFill>
                  <a:schemeClr val="accent4"/>
                </a:solidFill>
              </a:rPr>
              <a:t>                 </a:t>
            </a: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为理想而献身的精神，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钢铁般的意志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顽强奋斗的高贵品质。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5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5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65_1"/>
  <p:tag name="KSO_WM_TEMPLATE_CATEGORY" val="custom"/>
  <p:tag name="KSO_WM_TEMPLATE_INDEX" val="20177150"/>
  <p:tag name="KSO_WM_TEMPLATE_SUBCATEGORY" val="0"/>
  <p:tag name="KSO_WM_TEMPLATE_THUMBS_INDEX" val="1、6、13、19、26、33"/>
</p:tagLst>
</file>

<file path=ppt/tags/tag75.xml><?xml version="1.0" encoding="utf-8"?>
<p:tagLst xmlns:p="http://schemas.openxmlformats.org/presentationml/2006/main">
  <p:tag name="KSO_WM_TEMPLATE_CATEGORY" val="custom"/>
  <p:tag name="KSO_WM_TEMPLATE_INDEX" val="20177150"/>
</p:tagLst>
</file>

<file path=ppt/tags/tag76.xml><?xml version="1.0" encoding="utf-8"?>
<p:tagLst xmlns:p="http://schemas.openxmlformats.org/presentationml/2006/main">
  <p:tag name="KSO_WM_TEMPLATE_CATEGORY" val="custom"/>
  <p:tag name="KSO_WM_TEMPLATE_INDEX" val="20177150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1.xml><?xml version="1.0" encoding="utf-8"?>
<p:tagLst xmlns:p="http://schemas.openxmlformats.org/presentationml/2006/main">
  <p:tag name="KSO_WM_MEDIACOVER_FLAG" val="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6.xml><?xml version="1.0" encoding="utf-8"?>
<p:tagLst xmlns:p="http://schemas.openxmlformats.org/presentationml/2006/main">
  <p:tag name="KSO_WM_MEDIACOVER_FLAG" val="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77150"/>
</p:tagLst>
</file>

<file path=ppt/tags/tag91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2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3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4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5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6.xml><?xml version="1.0" encoding="utf-8"?>
<p:tagLst xmlns:p="http://schemas.openxmlformats.org/presentationml/2006/main">
  <p:tag name="KSO_WM_TEMPLATE_CATEGORY" val="custom"/>
  <p:tag name="KSO_WM_TEMPLATE_INDEX" val="20177150"/>
</p:tagLst>
</file>

<file path=ppt/tags/tag97.xml><?xml version="1.0" encoding="utf-8"?>
<p:tagLst xmlns:p="http://schemas.openxmlformats.org/presentationml/2006/main">
  <p:tag name="KSO_WM_TEMPLATE_CATEGORY" val="custom"/>
  <p:tag name="KSO_WM_TEMPLATE_INDEX" val="20177150"/>
</p:tagLst>
</file>

<file path=ppt/theme/theme1.xml><?xml version="1.0" encoding="utf-8"?>
<a:theme xmlns:a="http://schemas.openxmlformats.org/drawingml/2006/main" name="Office 主题​​">
  <a:themeElements>
    <a:clrScheme name="20177150">
      <a:dk1>
        <a:srgbClr val="000000"/>
      </a:dk1>
      <a:lt1>
        <a:sysClr val="window" lastClr="FFFFFF"/>
      </a:lt1>
      <a:dk2>
        <a:srgbClr val="EEF7F6"/>
      </a:dk2>
      <a:lt2>
        <a:srgbClr val="FFFFFF"/>
      </a:lt2>
      <a:accent1>
        <a:srgbClr val="226032"/>
      </a:accent1>
      <a:accent2>
        <a:srgbClr val="CBE6DD"/>
      </a:accent2>
      <a:accent3>
        <a:srgbClr val="EEF7F6"/>
      </a:accent3>
      <a:accent4>
        <a:srgbClr val="98F1DD"/>
      </a:accent4>
      <a:accent5>
        <a:srgbClr val="C6E0CA"/>
      </a:accent5>
      <a:accent6>
        <a:srgbClr val="F5E83E"/>
      </a:accent6>
      <a:hlink>
        <a:srgbClr val="5FCBFB"/>
      </a:hlink>
      <a:folHlink>
        <a:srgbClr val="B759B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3358</Words>
  <Application>WPS 演示</Application>
  <PresentationFormat>在屏幕上显示</PresentationFormat>
  <Paragraphs>173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汉仪旗黑-85S</vt:lpstr>
      <vt:lpstr>楷体_GB2312</vt:lpstr>
      <vt:lpstr>新宋体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二、内容简介：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刘淑苹</cp:lastModifiedBy>
  <cp:revision>58</cp:revision>
  <dcterms:created xsi:type="dcterms:W3CDTF">2009-12-31T13:31:00Z</dcterms:created>
  <dcterms:modified xsi:type="dcterms:W3CDTF">2019-06-02T02:54:33Z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