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07" r:id="rId3"/>
    <p:sldId id="731" r:id="rId4"/>
    <p:sldId id="640" r:id="rId5"/>
    <p:sldId id="732" r:id="rId6"/>
    <p:sldId id="735" r:id="rId7"/>
    <p:sldId id="733" r:id="rId8"/>
    <p:sldId id="736" r:id="rId9"/>
    <p:sldId id="734" r:id="rId10"/>
    <p:sldId id="737" r:id="rId11"/>
    <p:sldId id="738" r:id="rId12"/>
    <p:sldId id="739" r:id="rId13"/>
    <p:sldId id="740" r:id="rId14"/>
    <p:sldId id="741" r:id="rId15"/>
    <p:sldId id="742" r:id="rId16"/>
    <p:sldId id="743" r:id="rId17"/>
    <p:sldId id="744" r:id="rId18"/>
    <p:sldId id="745" r:id="rId19"/>
    <p:sldId id="746" r:id="rId20"/>
    <p:sldId id="747" r:id="rId21"/>
    <p:sldId id="748" r:id="rId22"/>
    <p:sldId id="749" r:id="rId23"/>
    <p:sldId id="750" r:id="rId24"/>
    <p:sldId id="751" r:id="rId25"/>
    <p:sldId id="761" r:id="rId26"/>
    <p:sldId id="752" r:id="rId27"/>
    <p:sldId id="753" r:id="rId28"/>
    <p:sldId id="754" r:id="rId29"/>
    <p:sldId id="756" r:id="rId30"/>
    <p:sldId id="755" r:id="rId31"/>
    <p:sldId id="757" r:id="rId32"/>
    <p:sldId id="758" r:id="rId33"/>
    <p:sldId id="760" r:id="rId34"/>
  </p:sldIdLst>
  <p:sldSz cx="12192000" cy="6858000"/>
  <p:notesSz cx="7104063" cy="10234613"/>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377.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2020/11/11</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2020/11/11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2020/11/11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2020/11/11</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2020/11/11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2020/11/11</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2020/11/11</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2020/11/11</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3.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jpeg" /><Relationship Id="rId8" Type="http://schemas.openxmlformats.org/officeDocument/2006/relationships/tags" Target="../tags/tag81.xml" /><Relationship Id="rId9"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9.xml" /><Relationship Id="rId2" Type="http://schemas.openxmlformats.org/officeDocument/2006/relationships/tags" Target="../tags/tag162.xml" /><Relationship Id="rId3" Type="http://schemas.openxmlformats.org/officeDocument/2006/relationships/image" Target="../media/image2.jpe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7.xml" /><Relationship Id="rId2" Type="http://schemas.openxmlformats.org/officeDocument/2006/relationships/tags" Target="../tags/tag170.xml" /><Relationship Id="rId3" Type="http://schemas.openxmlformats.org/officeDocument/2006/relationships/image" Target="../media/image2.jpeg"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tags" Target="../tags/tag175.xml" /><Relationship Id="rId9" Type="http://schemas.openxmlformats.org/officeDocument/2006/relationships/tags" Target="../tags/tag1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2" Type="http://schemas.openxmlformats.org/officeDocument/2006/relationships/tags" Target="../tags/tag178.xml" /><Relationship Id="rId3" Type="http://schemas.openxmlformats.org/officeDocument/2006/relationships/image" Target="../media/image2.jpe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2" Type="http://schemas.openxmlformats.org/officeDocument/2006/relationships/tags" Target="../tags/tag188.xml" /><Relationship Id="rId3" Type="http://schemas.openxmlformats.org/officeDocument/2006/relationships/image" Target="../media/image2.jpeg"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5.xml" /><Relationship Id="rId11" Type="http://schemas.openxmlformats.org/officeDocument/2006/relationships/tags" Target="../tags/tag206.xml" /><Relationship Id="rId2" Type="http://schemas.openxmlformats.org/officeDocument/2006/relationships/tags" Target="../tags/tag198.xml" /><Relationship Id="rId3" Type="http://schemas.openxmlformats.org/officeDocument/2006/relationships/image" Target="../media/image2.jpeg"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4.xml" /><Relationship Id="rId11" Type="http://schemas.openxmlformats.org/officeDocument/2006/relationships/tags" Target="../tags/tag215.xml" /><Relationship Id="rId2" Type="http://schemas.openxmlformats.org/officeDocument/2006/relationships/tags" Target="../tags/tag207.xml" /><Relationship Id="rId3" Type="http://schemas.openxmlformats.org/officeDocument/2006/relationships/image" Target="../media/image2.jpeg"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tags" Target="../tags/tag2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3.xml" /><Relationship Id="rId11" Type="http://schemas.openxmlformats.org/officeDocument/2006/relationships/tags" Target="../tags/tag224.xml" /><Relationship Id="rId12" Type="http://schemas.openxmlformats.org/officeDocument/2006/relationships/tags" Target="../tags/tag225.xml" /><Relationship Id="rId2" Type="http://schemas.openxmlformats.org/officeDocument/2006/relationships/tags" Target="../tags/tag216.xml" /><Relationship Id="rId3" Type="http://schemas.openxmlformats.org/officeDocument/2006/relationships/image" Target="../media/image2.jpeg"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3.xml" /><Relationship Id="rId11" Type="http://schemas.openxmlformats.org/officeDocument/2006/relationships/tags" Target="../tags/tag234.xml" /><Relationship Id="rId2" Type="http://schemas.openxmlformats.org/officeDocument/2006/relationships/tags" Target="../tags/tag226.xml" /><Relationship Id="rId3" Type="http://schemas.openxmlformats.org/officeDocument/2006/relationships/image" Target="../media/image2.jpe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2.xml" /><Relationship Id="rId11" Type="http://schemas.openxmlformats.org/officeDocument/2006/relationships/tags" Target="../tags/tag243.xml" /><Relationship Id="rId2" Type="http://schemas.openxmlformats.org/officeDocument/2006/relationships/tags" Target="../tags/tag235.xml" /><Relationship Id="rId3" Type="http://schemas.openxmlformats.org/officeDocument/2006/relationships/image" Target="../media/image2.jpe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1.xml" /><Relationship Id="rId11" Type="http://schemas.openxmlformats.org/officeDocument/2006/relationships/tags" Target="../tags/tag252.xml" /><Relationship Id="rId2" Type="http://schemas.openxmlformats.org/officeDocument/2006/relationships/tags" Target="../tags/tag244.xml" /><Relationship Id="rId3" Type="http://schemas.openxmlformats.org/officeDocument/2006/relationships/image" Target="../media/image2.jpeg"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1.xml" /><Relationship Id="rId2" Type="http://schemas.openxmlformats.org/officeDocument/2006/relationships/tags" Target="../tags/tag84.xml" /><Relationship Id="rId3" Type="http://schemas.openxmlformats.org/officeDocument/2006/relationships/image" Target="../media/image2.jpeg"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0.xml" /><Relationship Id="rId11" Type="http://schemas.openxmlformats.org/officeDocument/2006/relationships/tags" Target="../tags/tag261.xml" /><Relationship Id="rId2" Type="http://schemas.openxmlformats.org/officeDocument/2006/relationships/tags" Target="../tags/tag253.xml" /><Relationship Id="rId3" Type="http://schemas.openxmlformats.org/officeDocument/2006/relationships/image" Target="../media/image2.jpeg"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9.xml" /><Relationship Id="rId11" Type="http://schemas.openxmlformats.org/officeDocument/2006/relationships/tags" Target="../tags/tag270.xml" /><Relationship Id="rId2" Type="http://schemas.openxmlformats.org/officeDocument/2006/relationships/tags" Target="../tags/tag262.xml" /><Relationship Id="rId3" Type="http://schemas.openxmlformats.org/officeDocument/2006/relationships/image" Target="../media/image2.jpeg"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8.xml" /><Relationship Id="rId11" Type="http://schemas.openxmlformats.org/officeDocument/2006/relationships/tags" Target="../tags/tag279.xml" /><Relationship Id="rId2" Type="http://schemas.openxmlformats.org/officeDocument/2006/relationships/tags" Target="../tags/tag271.xml" /><Relationship Id="rId3" Type="http://schemas.openxmlformats.org/officeDocument/2006/relationships/image" Target="../media/image2.jpeg"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7.xml" /><Relationship Id="rId11" Type="http://schemas.openxmlformats.org/officeDocument/2006/relationships/tags" Target="../tags/tag288.xml" /><Relationship Id="rId2" Type="http://schemas.openxmlformats.org/officeDocument/2006/relationships/tags" Target="../tags/tag280.xml" /><Relationship Id="rId3" Type="http://schemas.openxmlformats.org/officeDocument/2006/relationships/image" Target="../media/image2.jpeg"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6.xml" /><Relationship Id="rId11" Type="http://schemas.openxmlformats.org/officeDocument/2006/relationships/tags" Target="../tags/tag297.xml" /><Relationship Id="rId2" Type="http://schemas.openxmlformats.org/officeDocument/2006/relationships/tags" Target="../tags/tag289.xml" /><Relationship Id="rId3" Type="http://schemas.openxmlformats.org/officeDocument/2006/relationships/image" Target="../media/image2.jpeg"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5.xml" /><Relationship Id="rId11" Type="http://schemas.openxmlformats.org/officeDocument/2006/relationships/tags" Target="../tags/tag306.xml" /><Relationship Id="rId2" Type="http://schemas.openxmlformats.org/officeDocument/2006/relationships/tags" Target="../tags/tag298.xml" /><Relationship Id="rId3" Type="http://schemas.openxmlformats.org/officeDocument/2006/relationships/image" Target="../media/image2.jpeg"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4.xml" /><Relationship Id="rId11" Type="http://schemas.openxmlformats.org/officeDocument/2006/relationships/tags" Target="../tags/tag315.xml" /><Relationship Id="rId2" Type="http://schemas.openxmlformats.org/officeDocument/2006/relationships/tags" Target="../tags/tag307.xml" /><Relationship Id="rId3" Type="http://schemas.openxmlformats.org/officeDocument/2006/relationships/image" Target="../media/image2.jpeg"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tags" Target="../tags/tag3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3.xml" /><Relationship Id="rId11" Type="http://schemas.openxmlformats.org/officeDocument/2006/relationships/tags" Target="../tags/tag324.xml" /><Relationship Id="rId2" Type="http://schemas.openxmlformats.org/officeDocument/2006/relationships/tags" Target="../tags/tag316.xml" /><Relationship Id="rId3" Type="http://schemas.openxmlformats.org/officeDocument/2006/relationships/image" Target="../media/image2.jpeg"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tags" Target="../tags/tag320.xml" /><Relationship Id="rId8" Type="http://schemas.openxmlformats.org/officeDocument/2006/relationships/tags" Target="../tags/tag321.xml" /><Relationship Id="rId9" Type="http://schemas.openxmlformats.org/officeDocument/2006/relationships/tags" Target="../tags/tag3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tags" Target="../tags/tag334.xml" /><Relationship Id="rId2" Type="http://schemas.openxmlformats.org/officeDocument/2006/relationships/tags" Target="../tags/tag325.xml" /><Relationship Id="rId3" Type="http://schemas.openxmlformats.org/officeDocument/2006/relationships/image" Target="../media/image2.jpeg"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tags" Target="../tags/tag329.xml" /><Relationship Id="rId8" Type="http://schemas.openxmlformats.org/officeDocument/2006/relationships/tags" Target="../tags/tag330.xml" /><Relationship Id="rId9" Type="http://schemas.openxmlformats.org/officeDocument/2006/relationships/tags" Target="../tags/tag33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2.xml" /><Relationship Id="rId11" Type="http://schemas.openxmlformats.org/officeDocument/2006/relationships/tags" Target="../tags/tag343.xml" /><Relationship Id="rId12" Type="http://schemas.openxmlformats.org/officeDocument/2006/relationships/tags" Target="../tags/tag344.xml" /><Relationship Id="rId2" Type="http://schemas.openxmlformats.org/officeDocument/2006/relationships/tags" Target="../tags/tag335.xml" /><Relationship Id="rId3" Type="http://schemas.openxmlformats.org/officeDocument/2006/relationships/image" Target="../media/image2.jpe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tags" Target="../tags/tag340.xml" /><Relationship Id="rId9" Type="http://schemas.openxmlformats.org/officeDocument/2006/relationships/tags" Target="../tags/tag34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9.xml" /><Relationship Id="rId11" Type="http://schemas.openxmlformats.org/officeDocument/2006/relationships/tags" Target="../tags/tag100.xml" /><Relationship Id="rId12" Type="http://schemas.openxmlformats.org/officeDocument/2006/relationships/tags" Target="../tags/tag101.xml" /><Relationship Id="rId13" Type="http://schemas.openxmlformats.org/officeDocument/2006/relationships/tags" Target="../tags/tag102.xml" /><Relationship Id="rId14" Type="http://schemas.openxmlformats.org/officeDocument/2006/relationships/tags" Target="../tags/tag103.xml" /><Relationship Id="rId15" Type="http://schemas.openxmlformats.org/officeDocument/2006/relationships/tags" Target="../tags/tag104.xml" /><Relationship Id="rId16" Type="http://schemas.openxmlformats.org/officeDocument/2006/relationships/tags" Target="../tags/tag105.xml" /><Relationship Id="rId17" Type="http://schemas.openxmlformats.org/officeDocument/2006/relationships/tags" Target="../tags/tag106.xml" /><Relationship Id="rId18" Type="http://schemas.openxmlformats.org/officeDocument/2006/relationships/tags" Target="../tags/tag107.xml" /><Relationship Id="rId19" Type="http://schemas.openxmlformats.org/officeDocument/2006/relationships/tags" Target="../tags/tag108.xml" /><Relationship Id="rId2" Type="http://schemas.openxmlformats.org/officeDocument/2006/relationships/tags" Target="../tags/tag92.xml" /><Relationship Id="rId20" Type="http://schemas.openxmlformats.org/officeDocument/2006/relationships/tags" Target="../tags/tag109.xml" /><Relationship Id="rId21" Type="http://schemas.openxmlformats.org/officeDocument/2006/relationships/tags" Target="../tags/tag110.xml" /><Relationship Id="rId22" Type="http://schemas.openxmlformats.org/officeDocument/2006/relationships/tags" Target="../tags/tag111.xml" /><Relationship Id="rId23" Type="http://schemas.openxmlformats.org/officeDocument/2006/relationships/tags" Target="../tags/tag112.xml" /><Relationship Id="rId3" Type="http://schemas.openxmlformats.org/officeDocument/2006/relationships/image" Target="../media/image2.jpeg"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2.xml" /><Relationship Id="rId11" Type="http://schemas.openxmlformats.org/officeDocument/2006/relationships/tags" Target="../tags/tag353.xml" /><Relationship Id="rId12" Type="http://schemas.openxmlformats.org/officeDocument/2006/relationships/tags" Target="../tags/tag354.xml" /><Relationship Id="rId2" Type="http://schemas.openxmlformats.org/officeDocument/2006/relationships/tags" Target="../tags/tag345.xml" /><Relationship Id="rId3" Type="http://schemas.openxmlformats.org/officeDocument/2006/relationships/image" Target="../media/image2.jpeg"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 Id="rId8" Type="http://schemas.openxmlformats.org/officeDocument/2006/relationships/tags" Target="../tags/tag350.xml" /><Relationship Id="rId9" Type="http://schemas.openxmlformats.org/officeDocument/2006/relationships/tags" Target="../tags/tag35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2.xml" /><Relationship Id="rId11" Type="http://schemas.openxmlformats.org/officeDocument/2006/relationships/tags" Target="../tags/tag363.xml" /><Relationship Id="rId12" Type="http://schemas.openxmlformats.org/officeDocument/2006/relationships/tags" Target="../tags/tag364.xml" /><Relationship Id="rId2" Type="http://schemas.openxmlformats.org/officeDocument/2006/relationships/tags" Target="../tags/tag355.xml" /><Relationship Id="rId3" Type="http://schemas.openxmlformats.org/officeDocument/2006/relationships/image" Target="../media/image2.jpeg"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tags" Target="../tags/tag359.xml" /><Relationship Id="rId8" Type="http://schemas.openxmlformats.org/officeDocument/2006/relationships/tags" Target="../tags/tag360.xml" /><Relationship Id="rId9" Type="http://schemas.openxmlformats.org/officeDocument/2006/relationships/tags" Target="../tags/tag36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2.xml" /><Relationship Id="rId11" Type="http://schemas.openxmlformats.org/officeDocument/2006/relationships/tags" Target="../tags/tag373.xml" /><Relationship Id="rId12" Type="http://schemas.openxmlformats.org/officeDocument/2006/relationships/tags" Target="../tags/tag374.xml" /><Relationship Id="rId13" Type="http://schemas.openxmlformats.org/officeDocument/2006/relationships/tags" Target="../tags/tag375.xml" /><Relationship Id="rId14" Type="http://schemas.openxmlformats.org/officeDocument/2006/relationships/image" Target="../media/image4.png" /><Relationship Id="rId15" Type="http://schemas.openxmlformats.org/officeDocument/2006/relationships/tags" Target="../tags/tag376.xml" /><Relationship Id="rId2" Type="http://schemas.openxmlformats.org/officeDocument/2006/relationships/tags" Target="../tags/tag365.xml" /><Relationship Id="rId3" Type="http://schemas.openxmlformats.org/officeDocument/2006/relationships/image" Target="../media/image2.jpeg"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0.xml" /><Relationship Id="rId11" Type="http://schemas.openxmlformats.org/officeDocument/2006/relationships/image" Target="../media/image3.jpeg" /><Relationship Id="rId12" Type="http://schemas.openxmlformats.org/officeDocument/2006/relationships/tags" Target="../tags/tag121.xml" /><Relationship Id="rId2" Type="http://schemas.openxmlformats.org/officeDocument/2006/relationships/tags" Target="../tags/tag113.xml" /><Relationship Id="rId3" Type="http://schemas.openxmlformats.org/officeDocument/2006/relationships/image" Target="../media/image2.jpeg"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9.xml" /><Relationship Id="rId2" Type="http://schemas.openxmlformats.org/officeDocument/2006/relationships/tags" Target="../tags/tag122.xml" /><Relationship Id="rId3" Type="http://schemas.openxmlformats.org/officeDocument/2006/relationships/image" Target="../media/image2.jpeg"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7.xml" /><Relationship Id="rId2" Type="http://schemas.openxmlformats.org/officeDocument/2006/relationships/tags" Target="../tags/tag130.xml" /><Relationship Id="rId3" Type="http://schemas.openxmlformats.org/officeDocument/2006/relationships/image" Target="../media/image2.jpeg"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5.xml" /><Relationship Id="rId2" Type="http://schemas.openxmlformats.org/officeDocument/2006/relationships/tags" Target="../tags/tag138.xml" /><Relationship Id="rId3" Type="http://schemas.openxmlformats.org/officeDocument/2006/relationships/image" Target="../media/image2.jpeg"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3.xml" /><Relationship Id="rId2" Type="http://schemas.openxmlformats.org/officeDocument/2006/relationships/tags" Target="../tags/tag146.xml" /><Relationship Id="rId3" Type="http://schemas.openxmlformats.org/officeDocument/2006/relationships/image" Target="../media/image2.jpeg"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1.xml" /><Relationship Id="rId2" Type="http://schemas.openxmlformats.org/officeDocument/2006/relationships/tags" Target="../tags/tag154.xml" /><Relationship Id="rId3" Type="http://schemas.openxmlformats.org/officeDocument/2006/relationships/image" Target="../media/image2.jpeg"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anose="02010609060101010101" pitchFamily="49" charset="-122"/>
              <a:ea typeface="楷体" panose="02010609060101010101" pitchFamily="49" charset="-122"/>
            </a:endParaRPr>
          </a:p>
          <a:p>
            <a:pPr>
              <a:buNone/>
            </a:pPr>
            <a:r>
              <a:rPr lang="en-US" altLang="zh-CN" sz="2400" smtClean="0">
                <a:latin typeface="楷体" pitchFamily="49" charset="-122"/>
                <a:ea typeface="楷体" pitchFamily="49" charset="-122"/>
              </a:rPr>
              <a:t>.</a:t>
            </a:r>
            <a:endParaRPr lang="zh-CN" altLang="zh-CN" sz="2400">
              <a:latin typeface="楷体" panose="02010609060101010101" pitchFamily="49" charset="-122"/>
              <a:ea typeface="楷体" panose="02010609060101010101" pitchFamily="49" charset="-122"/>
            </a:endParaRPr>
          </a:p>
        </p:txBody>
      </p:sp>
      <p:pic>
        <p:nvPicPr>
          <p:cNvPr id="11" name="Picture 6" descr="C:\Users\Administrator\Desktop\timg (1).jpg"/>
          <p:cNvPicPr>
            <a:picLocks noChangeAspect="1" noChangeArrowheads="1"/>
          </p:cNvPicPr>
          <p:nvPr>
            <p:custDataLst>
              <p:tags r:id="rId8"/>
            </p:custDataLst>
          </p:nvPr>
        </p:nvPicPr>
        <p:blipFill>
          <a:blip r:embed="rId7"/>
          <a:stretch>
            <a:fillRect/>
          </a:stretch>
        </p:blipFill>
        <p:spPr bwMode="auto">
          <a:xfrm>
            <a:off x="218364" y="163773"/>
            <a:ext cx="11668836" cy="6469039"/>
          </a:xfrm>
          <a:prstGeom prst="rect">
            <a:avLst/>
          </a:prstGeom>
          <a:noFill/>
          <a:ln w="9525">
            <a:noFill/>
            <a:miter lim="800000"/>
          </a:ln>
        </p:spPr>
      </p:pic>
      <p:sp>
        <p:nvSpPr>
          <p:cNvPr id="13" name="矩形 12"/>
          <p:cNvSpPr/>
          <p:nvPr>
            <p:custDataLst>
              <p:tags r:id="rId9"/>
            </p:custDataLst>
          </p:nvPr>
        </p:nvSpPr>
        <p:spPr>
          <a:xfrm>
            <a:off x="5314662" y="1211155"/>
            <a:ext cx="3882794" cy="1569660"/>
          </a:xfrm>
          <a:prstGeom prst="rect">
            <a:avLst/>
          </a:prstGeom>
        </p:spPr>
        <p:txBody>
          <a:bodyPr wrap="none">
            <a:spAutoFit/>
          </a:bodyPr>
          <a:lstStyle/>
          <a:p>
            <a:r>
              <a:rPr lang="zh-CN" altLang="en-US" sz="9600" b="1" smtClean="0">
                <a:solidFill>
                  <a:srgbClr val="CC3300"/>
                </a:solidFill>
                <a:effectLst>
                  <a:outerShdw blurRad="38100" dist="38100" dir="2700000" algn="tl">
                    <a:srgbClr val="C0C0C0"/>
                  </a:outerShdw>
                </a:effectLst>
                <a:ea typeface="华文新魏" pitchFamily="2" charset="-122"/>
              </a:rPr>
              <a:t>苏武传</a:t>
            </a:r>
            <a:endParaRPr lang="zh-CN" altLang="en-US"/>
          </a:p>
        </p:txBody>
      </p:sp>
      <p:sp>
        <p:nvSpPr>
          <p:cNvPr id="14" name="矩形 13"/>
          <p:cNvSpPr/>
          <p:nvPr>
            <p:custDataLst>
              <p:tags r:id="rId10"/>
            </p:custDataLst>
          </p:nvPr>
        </p:nvSpPr>
        <p:spPr>
          <a:xfrm>
            <a:off x="6976196" y="3162447"/>
            <a:ext cx="3570208" cy="769441"/>
          </a:xfrm>
          <a:prstGeom prst="rect">
            <a:avLst/>
          </a:prstGeom>
        </p:spPr>
        <p:txBody>
          <a:bodyPr wrap="none">
            <a:spAutoFit/>
          </a:bodyPr>
          <a:lstStyle/>
          <a:p>
            <a:r>
              <a:rPr lang="zh-CN" altLang="en-US" sz="4400" b="1" smtClean="0">
                <a:solidFill>
                  <a:srgbClr val="000066"/>
                </a:solidFill>
                <a:ea typeface="华文行楷" pitchFamily="2" charset="-122"/>
              </a:rPr>
              <a:t>班固</a:t>
            </a:r>
            <a:r>
              <a:rPr lang="en-US" altLang="zh-CN" sz="4400" b="1" smtClean="0">
                <a:solidFill>
                  <a:srgbClr val="000066"/>
                </a:solidFill>
                <a:ea typeface="华文行楷" pitchFamily="2" charset="-122"/>
              </a:rPr>
              <a:t>《</a:t>
            </a:r>
            <a:r>
              <a:rPr lang="zh-CN" altLang="en-US" sz="4400" b="1" smtClean="0">
                <a:solidFill>
                  <a:srgbClr val="000066"/>
                </a:solidFill>
                <a:ea typeface="华文行楷" pitchFamily="2" charset="-122"/>
              </a:rPr>
              <a:t>汉书</a:t>
            </a:r>
            <a:r>
              <a:rPr lang="en-US" altLang="zh-CN" sz="4400" b="1" smtClean="0">
                <a:solidFill>
                  <a:srgbClr val="000066"/>
                </a:solidFill>
                <a:ea typeface="华文行楷" pitchFamily="2" charset="-122"/>
              </a:rPr>
              <a:t>》</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778415" y="16933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41512" y="1147330"/>
            <a:ext cx="8850488" cy="55707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latin typeface="楷体" pitchFamily="49" charset="-122"/>
                <a:ea typeface="楷体" pitchFamily="49" charset="-122"/>
              </a:rPr>
              <a:t>读课文，读准字音。</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厩（</a:t>
            </a:r>
            <a:r>
              <a:rPr lang="en-US" altLang="zh-CN" sz="2400" smtClean="0">
                <a:latin typeface="楷体" pitchFamily="49" charset="-122"/>
                <a:ea typeface="楷体" pitchFamily="49" charset="-122"/>
              </a:rPr>
              <a:t>jiù)</a:t>
            </a:r>
            <a:r>
              <a:rPr lang="zh-CN" altLang="zh-CN" sz="2400" smtClean="0">
                <a:latin typeface="楷体" pitchFamily="49" charset="-122"/>
                <a:ea typeface="楷体" pitchFamily="49" charset="-122"/>
              </a:rPr>
              <a:t>监　 </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且（</a:t>
            </a:r>
            <a:r>
              <a:rPr lang="en-US" altLang="zh-CN" sz="2400" smtClean="0">
                <a:latin typeface="楷体" pitchFamily="49" charset="-122"/>
                <a:ea typeface="楷体" pitchFamily="49" charset="-122"/>
              </a:rPr>
              <a:t>jū</a:t>
            </a:r>
            <a:r>
              <a:rPr lang="zh-CN" altLang="zh-CN" sz="2400" smtClean="0">
                <a:latin typeface="楷体" pitchFamily="49" charset="-122"/>
                <a:ea typeface="楷体" pitchFamily="49" charset="-122"/>
              </a:rPr>
              <a:t>）鞮（</a:t>
            </a:r>
            <a:r>
              <a:rPr lang="en-US" altLang="zh-CN" sz="2400" smtClean="0">
                <a:latin typeface="楷体" pitchFamily="49" charset="-122"/>
                <a:ea typeface="楷体" pitchFamily="49" charset="-122"/>
              </a:rPr>
              <a:t>dī</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栘（</a:t>
            </a:r>
            <a:r>
              <a:rPr lang="en-US" altLang="zh-CN" sz="2400" smtClean="0">
                <a:latin typeface="楷体" pitchFamily="49" charset="-122"/>
                <a:ea typeface="楷体" pitchFamily="49" charset="-122"/>
              </a:rPr>
              <a:t>yí)</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单（</a:t>
            </a:r>
            <a:r>
              <a:rPr lang="en-US" altLang="zh-CN" sz="2400" smtClean="0">
                <a:latin typeface="楷体" pitchFamily="49" charset="-122"/>
                <a:ea typeface="楷体" pitchFamily="49" charset="-122"/>
              </a:rPr>
              <a:t>chán</a:t>
            </a:r>
            <a:r>
              <a:rPr lang="zh-CN" altLang="zh-CN" sz="2400" smtClean="0">
                <a:latin typeface="楷体" pitchFamily="49" charset="-122"/>
                <a:ea typeface="楷体" pitchFamily="49" charset="-122"/>
              </a:rPr>
              <a:t>）于（</a:t>
            </a:r>
            <a:r>
              <a:rPr lang="en-US" altLang="zh-CN" sz="2400" smtClean="0">
                <a:latin typeface="楷体" pitchFamily="49" charset="-122"/>
                <a:ea typeface="楷体" pitchFamily="49" charset="-122"/>
              </a:rPr>
              <a:t>yú</a:t>
            </a:r>
            <a:r>
              <a:rPr lang="zh-CN" altLang="zh-CN" sz="2400" smtClean="0">
                <a:latin typeface="楷体" pitchFamily="49" charset="-122"/>
                <a:ea typeface="楷体" pitchFamily="49" charset="-122"/>
              </a:rPr>
              <a:t>）　</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缑（</a:t>
            </a:r>
            <a:r>
              <a:rPr lang="en-US" altLang="zh-CN" sz="2400" smtClean="0">
                <a:latin typeface="楷体" pitchFamily="49" charset="-122"/>
                <a:ea typeface="楷体" pitchFamily="49" charset="-122"/>
              </a:rPr>
              <a:t>gōu)</a:t>
            </a:r>
            <a:r>
              <a:rPr lang="zh-CN" altLang="zh-CN" sz="2400" smtClean="0">
                <a:latin typeface="楷体" pitchFamily="49" charset="-122"/>
                <a:ea typeface="楷体" pitchFamily="49" charset="-122"/>
              </a:rPr>
              <a:t>王</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遗（</a:t>
            </a:r>
            <a:r>
              <a:rPr lang="en-US" altLang="zh-CN" sz="2400" smtClean="0">
                <a:latin typeface="楷体" pitchFamily="49" charset="-122"/>
                <a:ea typeface="楷体" pitchFamily="49" charset="-122"/>
              </a:rPr>
              <a:t>wèi</a:t>
            </a:r>
            <a:r>
              <a:rPr lang="zh-CN" altLang="zh-CN" sz="2400" smtClean="0">
                <a:latin typeface="楷体" pitchFamily="49" charset="-122"/>
                <a:ea typeface="楷体" pitchFamily="49" charset="-122"/>
              </a:rPr>
              <a:t>）</a:t>
            </a:r>
          </a:p>
          <a:p>
            <a:r>
              <a:rPr lang="zh-CN" altLang="zh-CN" sz="2400" smtClean="0">
                <a:latin typeface="楷体" pitchFamily="49" charset="-122"/>
                <a:ea typeface="楷体" pitchFamily="49" charset="-122"/>
              </a:rPr>
              <a:t>昆（</a:t>
            </a:r>
            <a:r>
              <a:rPr lang="en-US" altLang="zh-CN" sz="2400" smtClean="0">
                <a:latin typeface="楷体" pitchFamily="49" charset="-122"/>
                <a:ea typeface="楷体" pitchFamily="49" charset="-122"/>
              </a:rPr>
              <a:t>hún</a:t>
            </a:r>
            <a:r>
              <a:rPr lang="zh-CN" altLang="zh-CN" sz="2400" smtClean="0">
                <a:latin typeface="楷体" pitchFamily="49" charset="-122"/>
                <a:ea typeface="楷体" pitchFamily="49" charset="-122"/>
              </a:rPr>
              <a:t>）邪（</a:t>
            </a:r>
            <a:r>
              <a:rPr lang="en-US" altLang="zh-CN" sz="2400" smtClean="0">
                <a:latin typeface="楷体" pitchFamily="49" charset="-122"/>
                <a:ea typeface="楷体" pitchFamily="49" charset="-122"/>
              </a:rPr>
              <a:t>yé</a:t>
            </a:r>
            <a:r>
              <a:rPr lang="zh-CN" altLang="zh-CN" sz="2400" smtClean="0">
                <a:latin typeface="楷体" pitchFamily="49" charset="-122"/>
                <a:ea typeface="楷体" pitchFamily="49" charset="-122"/>
              </a:rPr>
              <a:t>）王</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浞（</a:t>
            </a:r>
            <a:r>
              <a:rPr lang="en-US" altLang="zh-CN" sz="2400" smtClean="0">
                <a:latin typeface="楷体" pitchFamily="49" charset="-122"/>
                <a:ea typeface="楷体" pitchFamily="49" charset="-122"/>
              </a:rPr>
              <a:t>zhuó</a:t>
            </a:r>
            <a:r>
              <a:rPr lang="zh-CN" altLang="zh-CN" sz="2400" smtClean="0">
                <a:latin typeface="楷体" pitchFamily="49" charset="-122"/>
                <a:ea typeface="楷体" pitchFamily="49" charset="-122"/>
              </a:rPr>
              <a:t>） </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阏（</a:t>
            </a:r>
            <a:r>
              <a:rPr lang="en-US" altLang="zh-CN" sz="2400" smtClean="0">
                <a:latin typeface="楷体" pitchFamily="49" charset="-122"/>
                <a:ea typeface="楷体" pitchFamily="49" charset="-122"/>
              </a:rPr>
              <a:t>yān</a:t>
            </a:r>
            <a:r>
              <a:rPr lang="zh-CN" altLang="zh-CN" sz="2400" smtClean="0">
                <a:latin typeface="楷体" pitchFamily="49" charset="-122"/>
                <a:ea typeface="楷体" pitchFamily="49" charset="-122"/>
              </a:rPr>
              <a:t>）</a:t>
            </a:r>
          </a:p>
          <a:p>
            <a:r>
              <a:rPr lang="zh-CN" altLang="zh-CN" sz="2400" smtClean="0">
                <a:latin typeface="楷体" pitchFamily="49" charset="-122"/>
                <a:ea typeface="楷体" pitchFamily="49" charset="-122"/>
              </a:rPr>
              <a:t>氏（</a:t>
            </a:r>
            <a:r>
              <a:rPr lang="en-US" altLang="zh-CN" sz="2400" smtClean="0">
                <a:latin typeface="楷体" pitchFamily="49" charset="-122"/>
                <a:ea typeface="楷体" pitchFamily="49" charset="-122"/>
              </a:rPr>
              <a:t>zhī</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弩（</a:t>
            </a:r>
            <a:r>
              <a:rPr lang="en-US" altLang="zh-CN" sz="2400" smtClean="0">
                <a:latin typeface="楷体" pitchFamily="49" charset="-122"/>
                <a:ea typeface="楷体" pitchFamily="49" charset="-122"/>
              </a:rPr>
              <a:t>nǔ</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訾（</a:t>
            </a:r>
            <a:r>
              <a:rPr lang="en-US" altLang="zh-CN" sz="2400" smtClean="0">
                <a:latin typeface="楷体" pitchFamily="49" charset="-122"/>
                <a:ea typeface="楷体" pitchFamily="49" charset="-122"/>
              </a:rPr>
              <a:t>zī</a:t>
            </a:r>
            <a:r>
              <a:rPr lang="zh-CN" altLang="zh-CN" sz="2400" smtClean="0">
                <a:latin typeface="楷体" pitchFamily="49" charset="-122"/>
                <a:ea typeface="楷体" pitchFamily="49" charset="-122"/>
              </a:rPr>
              <a:t>） </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熅（</a:t>
            </a:r>
            <a:r>
              <a:rPr lang="en-US" altLang="zh-CN" sz="2400" smtClean="0">
                <a:latin typeface="楷体" pitchFamily="49" charset="-122"/>
                <a:ea typeface="楷体" pitchFamily="49" charset="-122"/>
              </a:rPr>
              <a:t>yún</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北阙（</a:t>
            </a:r>
            <a:r>
              <a:rPr lang="en-US" altLang="zh-CN" sz="2400" smtClean="0">
                <a:latin typeface="楷体" pitchFamily="49" charset="-122"/>
                <a:ea typeface="楷体" pitchFamily="49" charset="-122"/>
              </a:rPr>
              <a:t>què</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啮（</a:t>
            </a:r>
            <a:r>
              <a:rPr lang="en-US" altLang="zh-CN" sz="2400" smtClean="0">
                <a:latin typeface="楷体" pitchFamily="49" charset="-122"/>
                <a:ea typeface="楷体" pitchFamily="49" charset="-122"/>
              </a:rPr>
              <a:t>niè</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旃（</a:t>
            </a:r>
            <a:r>
              <a:rPr lang="en-US" altLang="zh-CN" sz="2400" smtClean="0">
                <a:latin typeface="楷体" pitchFamily="49" charset="-122"/>
                <a:ea typeface="楷体" pitchFamily="49" charset="-122"/>
              </a:rPr>
              <a:t>zhān</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徙（</a:t>
            </a:r>
            <a:r>
              <a:rPr lang="en-US" altLang="zh-CN" sz="2400" smtClean="0">
                <a:latin typeface="楷体" pitchFamily="49" charset="-122"/>
                <a:ea typeface="楷体" pitchFamily="49" charset="-122"/>
              </a:rPr>
              <a:t>xǐ</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廪（</a:t>
            </a:r>
            <a:r>
              <a:rPr lang="en-US" altLang="zh-CN" sz="2400" smtClean="0">
                <a:latin typeface="楷体" pitchFamily="49" charset="-122"/>
                <a:ea typeface="楷体" pitchFamily="49" charset="-122"/>
              </a:rPr>
              <a:t>lǐn</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旄（</a:t>
            </a:r>
            <a:r>
              <a:rPr lang="en-US" altLang="zh-CN" sz="2400" smtClean="0">
                <a:latin typeface="楷体" pitchFamily="49" charset="-122"/>
                <a:ea typeface="楷体" pitchFamily="49" charset="-122"/>
              </a:rPr>
              <a:t>máo</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於（</a:t>
            </a:r>
            <a:r>
              <a:rPr lang="en-US" altLang="zh-CN" sz="2400" smtClean="0">
                <a:latin typeface="楷体" pitchFamily="49" charset="-122"/>
                <a:ea typeface="楷体" pitchFamily="49" charset="-122"/>
              </a:rPr>
              <a:t>wū</a:t>
            </a:r>
            <a:r>
              <a:rPr lang="zh-CN" altLang="zh-CN" sz="2400" smtClean="0">
                <a:latin typeface="楷体" pitchFamily="49" charset="-122"/>
                <a:ea typeface="楷体" pitchFamily="49" charset="-122"/>
              </a:rPr>
              <a:t>）靬（</a:t>
            </a:r>
            <a:r>
              <a:rPr lang="en-US" altLang="zh-CN" sz="2400" smtClean="0">
                <a:latin typeface="楷体" pitchFamily="49" charset="-122"/>
                <a:ea typeface="楷体" pitchFamily="49" charset="-122"/>
              </a:rPr>
              <a:t>jiān</a:t>
            </a:r>
            <a:r>
              <a:rPr lang="zh-CN" altLang="zh-CN" sz="2400" smtClean="0">
                <a:latin typeface="楷体" pitchFamily="49" charset="-122"/>
                <a:ea typeface="楷体" pitchFamily="49" charset="-122"/>
              </a:rPr>
              <a:t>）</a:t>
            </a:r>
          </a:p>
          <a:p>
            <a:r>
              <a:rPr lang="zh-CN" altLang="zh-CN" sz="2400" smtClean="0">
                <a:latin typeface="楷体" pitchFamily="49" charset="-122"/>
                <a:ea typeface="楷体" pitchFamily="49" charset="-122"/>
              </a:rPr>
              <a:t>弋（</a:t>
            </a:r>
            <a:r>
              <a:rPr lang="en-US" altLang="zh-CN" sz="2400" smtClean="0">
                <a:latin typeface="楷体" pitchFamily="49" charset="-122"/>
                <a:ea typeface="楷体" pitchFamily="49" charset="-122"/>
              </a:rPr>
              <a:t>yì</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缴（</a:t>
            </a:r>
            <a:r>
              <a:rPr lang="en-US" altLang="zh-CN" sz="2400" smtClean="0">
                <a:latin typeface="楷体" pitchFamily="49" charset="-122"/>
                <a:ea typeface="楷体" pitchFamily="49" charset="-122"/>
              </a:rPr>
              <a:t>zhuó</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檠（</a:t>
            </a:r>
            <a:r>
              <a:rPr lang="en-US" altLang="zh-CN" sz="2400" smtClean="0">
                <a:latin typeface="楷体" pitchFamily="49" charset="-122"/>
                <a:ea typeface="楷体" pitchFamily="49" charset="-122"/>
              </a:rPr>
              <a:t>qíng</a:t>
            </a:r>
            <a:r>
              <a:rPr lang="zh-CN" altLang="zh-CN" sz="2400" smtClean="0">
                <a:latin typeface="楷体" pitchFamily="49" charset="-122"/>
                <a:ea typeface="楷体" pitchFamily="49" charset="-122"/>
              </a:rPr>
              <a:t>）棫（</a:t>
            </a:r>
            <a:r>
              <a:rPr lang="en-US" altLang="zh-CN" sz="2400" smtClean="0">
                <a:latin typeface="楷体" pitchFamily="49" charset="-122"/>
                <a:ea typeface="楷体" pitchFamily="49" charset="-122"/>
              </a:rPr>
              <a:t>yù</a:t>
            </a:r>
            <a:r>
              <a:rPr lang="zh-CN" altLang="zh-CN" sz="2400" smtClean="0">
                <a:latin typeface="楷体" pitchFamily="49" charset="-122"/>
                <a:ea typeface="楷体" pitchFamily="49" charset="-122"/>
              </a:rPr>
              <a:t>）</a:t>
            </a:r>
          </a:p>
          <a:p>
            <a:r>
              <a:rPr lang="zh-CN" altLang="zh-CN" sz="2400" smtClean="0">
                <a:latin typeface="楷体" pitchFamily="49" charset="-122"/>
                <a:ea typeface="楷体" pitchFamily="49" charset="-122"/>
              </a:rPr>
              <a:t>辇（</a:t>
            </a:r>
            <a:r>
              <a:rPr lang="en-US" altLang="zh-CN" sz="2400" smtClean="0">
                <a:latin typeface="楷体" pitchFamily="49" charset="-122"/>
                <a:ea typeface="楷体" pitchFamily="49" charset="-122"/>
              </a:rPr>
              <a:t>niǎn</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劾（</a:t>
            </a:r>
            <a:r>
              <a:rPr lang="en-US" altLang="zh-CN" sz="2400" smtClean="0">
                <a:latin typeface="楷体" pitchFamily="49" charset="-122"/>
                <a:ea typeface="楷体" pitchFamily="49" charset="-122"/>
              </a:rPr>
              <a:t>hé</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斧钺（</a:t>
            </a:r>
            <a:r>
              <a:rPr lang="en-US" altLang="zh-CN" sz="2400" smtClean="0">
                <a:latin typeface="楷体" pitchFamily="49" charset="-122"/>
                <a:ea typeface="楷体" pitchFamily="49" charset="-122"/>
              </a:rPr>
              <a:t>yuè</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汤镬（</a:t>
            </a:r>
            <a:r>
              <a:rPr lang="en-US" altLang="zh-CN" sz="2400" smtClean="0">
                <a:latin typeface="楷体" pitchFamily="49" charset="-122"/>
                <a:ea typeface="楷体" pitchFamily="49" charset="-122"/>
              </a:rPr>
              <a:t>huò</a:t>
            </a:r>
            <a:r>
              <a:rPr lang="zh-CN" altLang="zh-CN" sz="2400" smtClean="0">
                <a:latin typeface="楷体" pitchFamily="49" charset="-122"/>
                <a:ea typeface="楷体" pitchFamily="49" charset="-122"/>
              </a:rPr>
              <a:t>）</a:t>
            </a:r>
          </a:p>
          <a:p>
            <a:r>
              <a:rPr lang="zh-CN" altLang="zh-CN" sz="2400" smtClean="0">
                <a:latin typeface="楷体" pitchFamily="49" charset="-122"/>
                <a:ea typeface="楷体" pitchFamily="49" charset="-122"/>
              </a:rPr>
              <a:t>衿（</a:t>
            </a:r>
            <a:r>
              <a:rPr lang="en-US" altLang="zh-CN" sz="2400" smtClean="0">
                <a:latin typeface="楷体" pitchFamily="49" charset="-122"/>
                <a:ea typeface="楷体" pitchFamily="49" charset="-122"/>
              </a:rPr>
              <a:t>jīn</a:t>
            </a:r>
            <a:r>
              <a:rPr lang="zh-CN" altLang="zh-CN" sz="2400" smtClean="0">
                <a:latin typeface="楷体" pitchFamily="49" charset="-122"/>
                <a:ea typeface="楷体" pitchFamily="49" charset="-122"/>
              </a:rPr>
              <a:t>）   贳（</a:t>
            </a:r>
            <a:r>
              <a:rPr lang="en-US" altLang="zh-CN" sz="2400" smtClean="0">
                <a:latin typeface="楷体" pitchFamily="49" charset="-122"/>
                <a:ea typeface="楷体" pitchFamily="49" charset="-122"/>
              </a:rPr>
              <a:t>shì</a:t>
            </a:r>
            <a:r>
              <a:rPr lang="zh-CN" altLang="zh-CN" sz="2400" smtClean="0">
                <a:latin typeface="楷体" pitchFamily="49" charset="-122"/>
                <a:ea typeface="楷体" pitchFamily="49" charset="-122"/>
              </a:rPr>
              <a:t>） </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隤（</a:t>
            </a:r>
            <a:r>
              <a:rPr lang="en-US" altLang="zh-CN" sz="2400" smtClean="0">
                <a:latin typeface="楷体" pitchFamily="49" charset="-122"/>
                <a:ea typeface="楷体" pitchFamily="49" charset="-122"/>
              </a:rPr>
              <a:t>tuí</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羝（</a:t>
            </a:r>
            <a:r>
              <a:rPr lang="en-US" altLang="zh-CN" sz="2400" smtClean="0">
                <a:latin typeface="楷体" pitchFamily="49" charset="-122"/>
                <a:ea typeface="楷体" pitchFamily="49" charset="-122"/>
              </a:rPr>
              <a:t>dī</a:t>
            </a:r>
            <a:r>
              <a:rPr lang="zh-CN" altLang="zh-CN" sz="2400" smtClean="0">
                <a:latin typeface="楷体" pitchFamily="49" charset="-122"/>
                <a:ea typeface="楷体" pitchFamily="49" charset="-122"/>
              </a:rPr>
              <a:t>）</a:t>
            </a: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778415" y="16933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41512" y="1701329"/>
            <a:ext cx="8850488" cy="446276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b="1" smtClean="0">
                <a:latin typeface="楷体" pitchFamily="49" charset="-122"/>
                <a:ea typeface="楷体" pitchFamily="49" charset="-122"/>
              </a:rPr>
              <a:t>速读课文</a:t>
            </a:r>
            <a:r>
              <a:rPr lang="zh-CN" altLang="en-US" sz="2400" b="1" smtClean="0">
                <a:latin typeface="楷体" pitchFamily="49" charset="-122"/>
                <a:ea typeface="楷体" pitchFamily="49" charset="-122"/>
              </a:rPr>
              <a:t>，</a:t>
            </a:r>
            <a:r>
              <a:rPr lang="zh-CN" altLang="zh-CN" sz="2400" b="1" smtClean="0">
                <a:latin typeface="楷体" pitchFamily="49" charset="-122"/>
                <a:ea typeface="楷体" pitchFamily="49" charset="-122"/>
              </a:rPr>
              <a:t>理清本文的脉络。</a:t>
            </a:r>
            <a:endParaRPr lang="zh-CN"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文章按时间顺序写来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脉络清晰。</a:t>
            </a:r>
          </a:p>
          <a:p>
            <a:r>
              <a:rPr lang="zh-CN" altLang="zh-CN" sz="2400" smtClean="0">
                <a:latin typeface="楷体" pitchFamily="49" charset="-122"/>
                <a:ea typeface="楷体" pitchFamily="49" charset="-122"/>
              </a:rPr>
              <a:t>文章的情节可概括为</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奉命出使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因变被扣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自杀殉汉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卫律劝降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幽置大窖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苦守北海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李陵劝降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获释归汉。</a:t>
            </a: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1566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41512" y="417601"/>
            <a:ext cx="5147732" cy="52014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zh-CN" altLang="zh-CN" sz="2400" b="1" smtClean="0">
                <a:solidFill>
                  <a:srgbClr val="0070C0"/>
                </a:solidFill>
              </a:rPr>
              <a:t>❶奉命出使</a:t>
            </a:r>
            <a:endParaRPr lang="zh-CN" altLang="zh-CN" sz="2400" smtClean="0">
              <a:solidFill>
                <a:srgbClr val="0070C0"/>
              </a:solidFill>
            </a:endParaRPr>
          </a:p>
          <a:p>
            <a:r>
              <a:rPr lang="en-US" altLang="zh-CN" sz="2400" b="1" smtClean="0"/>
              <a:t>   </a:t>
            </a:r>
            <a:r>
              <a:rPr lang="zh-CN" altLang="zh-CN" sz="2400" b="1" smtClean="0">
                <a:latin typeface="楷体" pitchFamily="49" charset="-122"/>
                <a:ea typeface="楷体" pitchFamily="49" charset="-122"/>
              </a:rPr>
              <a:t>活动一、读第一段，解释下列字词。</a:t>
            </a:r>
            <a:endParaRPr lang="en-US"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、武字子卿，少</a:t>
            </a:r>
            <a:r>
              <a:rPr lang="zh-CN" altLang="zh-CN" sz="2400" u="sng" smtClean="0">
                <a:latin typeface="楷体" pitchFamily="49" charset="-122"/>
                <a:ea typeface="楷体" pitchFamily="49" charset="-122"/>
              </a:rPr>
              <a:t>以</a:t>
            </a:r>
            <a:r>
              <a:rPr lang="zh-CN" altLang="zh-CN" sz="2400" smtClean="0">
                <a:latin typeface="楷体" pitchFamily="49" charset="-122"/>
                <a:ea typeface="楷体" pitchFamily="49" charset="-122"/>
              </a:rPr>
              <a:t>父任</a:t>
            </a:r>
            <a:endParaRPr lang="zh-CN" altLang="zh-CN" sz="2400" smtClean="0">
              <a:solidFill>
                <a:srgbClr val="FF0000"/>
              </a:solidFill>
              <a:latin typeface="楷体" panose="02010609060101010101" pitchFamily="49" charset="-122"/>
              <a:ea typeface="楷体" panose="02010609060101010101" pitchFamily="49" charset="-122"/>
            </a:endParaRPr>
          </a:p>
          <a:p>
            <a:r>
              <a:rPr lang="en-US" altLang="zh-CN" sz="2400" smtClean="0">
                <a:latin typeface="楷体" pitchFamily="49" charset="-122"/>
                <a:ea typeface="楷体" pitchFamily="49" charset="-122"/>
              </a:rPr>
              <a:t> 2</a:t>
            </a:r>
            <a:r>
              <a:rPr lang="zh-CN" altLang="zh-CN" sz="2400" smtClean="0">
                <a:latin typeface="楷体" pitchFamily="49" charset="-122"/>
                <a:ea typeface="楷体" pitchFamily="49" charset="-122"/>
              </a:rPr>
              <a:t>、汉天子我</a:t>
            </a:r>
            <a:r>
              <a:rPr lang="zh-CN" altLang="zh-CN" sz="2400" u="sng" smtClean="0">
                <a:latin typeface="楷体" pitchFamily="49" charset="-122"/>
                <a:ea typeface="楷体" pitchFamily="49" charset="-122"/>
              </a:rPr>
              <a:t>丈人</a:t>
            </a:r>
            <a:r>
              <a:rPr lang="zh-CN" altLang="zh-CN" sz="2400" smtClean="0">
                <a:latin typeface="楷体" pitchFamily="49" charset="-122"/>
                <a:ea typeface="楷体" pitchFamily="49" charset="-122"/>
              </a:rPr>
              <a:t>行也</a:t>
            </a:r>
            <a:endParaRPr lang="zh-CN" altLang="zh-CN" sz="24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 3</a:t>
            </a:r>
            <a:r>
              <a:rPr lang="zh-CN" altLang="zh-CN" sz="2400" smtClean="0">
                <a:latin typeface="楷体" pitchFamily="49" charset="-122"/>
                <a:ea typeface="楷体" pitchFamily="49" charset="-122"/>
              </a:rPr>
              <a:t>、尽</a:t>
            </a:r>
            <a:r>
              <a:rPr lang="zh-CN" altLang="zh-CN" sz="2400" u="sng" smtClean="0">
                <a:latin typeface="楷体" pitchFamily="49" charset="-122"/>
                <a:ea typeface="楷体" pitchFamily="49" charset="-122"/>
              </a:rPr>
              <a:t>归</a:t>
            </a:r>
            <a:r>
              <a:rPr lang="zh-CN" altLang="zh-CN" sz="2400" smtClean="0">
                <a:latin typeface="楷体" pitchFamily="49" charset="-122"/>
                <a:ea typeface="楷体" pitchFamily="49" charset="-122"/>
              </a:rPr>
              <a:t>汉使路充国等</a:t>
            </a:r>
            <a:endParaRPr lang="zh-CN" altLang="zh-CN" sz="24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 4</a:t>
            </a:r>
            <a:r>
              <a:rPr lang="zh-CN" altLang="zh-CN" sz="2400" smtClean="0">
                <a:latin typeface="楷体" pitchFamily="49" charset="-122"/>
                <a:ea typeface="楷体" pitchFamily="49" charset="-122"/>
              </a:rPr>
              <a:t>、乃遣武</a:t>
            </a:r>
            <a:r>
              <a:rPr lang="zh-CN" altLang="zh-CN" sz="2400" u="sng" smtClean="0">
                <a:latin typeface="楷体" pitchFamily="49" charset="-122"/>
                <a:ea typeface="楷体" pitchFamily="49" charset="-122"/>
              </a:rPr>
              <a:t>以</a:t>
            </a:r>
            <a:r>
              <a:rPr lang="zh-CN" altLang="zh-CN" sz="2400" smtClean="0">
                <a:latin typeface="楷体" pitchFamily="49" charset="-122"/>
                <a:ea typeface="楷体" pitchFamily="49" charset="-122"/>
              </a:rPr>
              <a:t>中郎将使持节</a:t>
            </a:r>
            <a:endParaRPr lang="zh-CN" altLang="zh-CN" sz="24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 5</a:t>
            </a:r>
            <a:r>
              <a:rPr lang="zh-CN" altLang="zh-CN" sz="2400" smtClean="0">
                <a:latin typeface="楷体" pitchFamily="49" charset="-122"/>
                <a:ea typeface="楷体" pitchFamily="49" charset="-122"/>
              </a:rPr>
              <a:t>、置</a:t>
            </a:r>
            <a:r>
              <a:rPr lang="zh-CN" altLang="zh-CN" sz="2400" u="sng" smtClean="0">
                <a:latin typeface="楷体" pitchFamily="49" charset="-122"/>
                <a:ea typeface="楷体" pitchFamily="49" charset="-122"/>
              </a:rPr>
              <a:t>币遗</a:t>
            </a:r>
            <a:r>
              <a:rPr lang="zh-CN" altLang="zh-CN" sz="2400" smtClean="0">
                <a:latin typeface="楷体" pitchFamily="49" charset="-122"/>
                <a:ea typeface="楷体" pitchFamily="49" charset="-122"/>
              </a:rPr>
              <a:t>单于</a:t>
            </a:r>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1" name="矩形 10"/>
          <p:cNvSpPr/>
          <p:nvPr>
            <p:custDataLst>
              <p:tags r:id="rId11"/>
            </p:custDataLst>
          </p:nvPr>
        </p:nvSpPr>
        <p:spPr>
          <a:xfrm>
            <a:off x="7303911" y="1112082"/>
            <a:ext cx="4888089" cy="1938992"/>
          </a:xfrm>
          <a:prstGeom prst="rect">
            <a:avLst/>
          </a:prstGeom>
        </p:spPr>
        <p:txBody>
          <a:bodyPr wrap="square">
            <a:spAutoFit/>
          </a:bodyPr>
          <a:lstStyle/>
          <a:p>
            <a:r>
              <a:rPr lang="zh-CN" altLang="zh-CN" sz="2400" smtClean="0">
                <a:solidFill>
                  <a:srgbClr val="FF0000"/>
                </a:solidFill>
                <a:latin typeface="楷体" pitchFamily="49" charset="-122"/>
                <a:ea typeface="楷体" pitchFamily="49" charset="-122"/>
              </a:rPr>
              <a:t>介词，表原因</a:t>
            </a:r>
          </a:p>
          <a:p>
            <a:r>
              <a:rPr lang="zh-CN" altLang="zh-CN" sz="2400" smtClean="0">
                <a:solidFill>
                  <a:srgbClr val="FF0000"/>
                </a:solidFill>
                <a:latin typeface="楷体" pitchFamily="49" charset="-122"/>
                <a:ea typeface="楷体" pitchFamily="49" charset="-122"/>
              </a:rPr>
              <a:t>对男子长辈的尊称</a:t>
            </a:r>
          </a:p>
          <a:p>
            <a:r>
              <a:rPr lang="zh-CN" altLang="zh-CN" sz="2400" smtClean="0">
                <a:solidFill>
                  <a:srgbClr val="FF0000"/>
                </a:solidFill>
                <a:latin typeface="楷体" pitchFamily="49" charset="-122"/>
                <a:ea typeface="楷体" pitchFamily="49" charset="-122"/>
              </a:rPr>
              <a:t>使动用法，使</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归</a:t>
            </a:r>
          </a:p>
          <a:p>
            <a:r>
              <a:rPr lang="zh-CN" altLang="zh-CN" sz="2400" smtClean="0">
                <a:solidFill>
                  <a:srgbClr val="FF0000"/>
                </a:solidFill>
                <a:latin typeface="楷体" pitchFamily="49" charset="-122"/>
                <a:ea typeface="楷体" pitchFamily="49" charset="-122"/>
              </a:rPr>
              <a:t>以</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身份</a:t>
            </a:r>
          </a:p>
          <a:p>
            <a:r>
              <a:rPr lang="zh-CN" altLang="zh-CN" sz="2400" smtClean="0">
                <a:solidFill>
                  <a:srgbClr val="FF0000"/>
                </a:solidFill>
                <a:latin typeface="楷体" pitchFamily="49" charset="-122"/>
                <a:ea typeface="楷体" pitchFamily="49" charset="-122"/>
              </a:rPr>
              <a:t>用作礼物的玉、马、皮、帛等赠送</a:t>
            </a:r>
          </a:p>
        </p:txBody>
      </p:sp>
      <p:sp>
        <p:nvSpPr>
          <p:cNvPr id="1025" name="Rectangle 1"/>
          <p:cNvSpPr>
            <a:spLocks noChangeArrowheads="1"/>
          </p:cNvSpPr>
          <p:nvPr>
            <p:custDataLst>
              <p:tags r:id="rId12"/>
            </p:custDataLst>
          </p:nvPr>
        </p:nvSpPr>
        <p:spPr bwMode="auto">
          <a:xfrm>
            <a:off x="2837318" y="3397799"/>
            <a:ext cx="8527367"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r>
              <a:rPr kumimoji="0" 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活动二：研习文段</a:t>
            </a:r>
            <a:endPar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r>
              <a:rPr kumimoji="0" 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苏武出使匈奴的背景是什么</a:t>
            </a: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有什么作用</a:t>
            </a: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  双方有互派使者的举动</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也保留着互相扣留使者为人质的做法。这是苏武出使匈奴的背景</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表明了苏武出使匈奴时严酷的历史环境</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同时交代了匈奴“尽归汉使路充国等”只是因为“单于初立</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恐汉袭之”的缓兵之计</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并非真心和好</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为下文苏武被扣留在匈奴埋下伏笔。</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5">
                                            <p:txEl>
                                              <p:pRg st="0" end="0"/>
                                            </p:txEl>
                                          </p:spTgt>
                                        </p:tgtEl>
                                        <p:attrNameLst>
                                          <p:attrName>style.visibility</p:attrName>
                                        </p:attrNameLst>
                                      </p:cBhvr>
                                      <p:to>
                                        <p:strVal val="visible"/>
                                      </p:to>
                                    </p:set>
                                    <p:anim calcmode="lin" valueType="num">
                                      <p:cBhvr additive="base">
                                        <p:cTn id="19"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5">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5">
                                            <p:txEl>
                                              <p:pRg st="1" end="1"/>
                                            </p:txEl>
                                          </p:spTgt>
                                        </p:tgtEl>
                                        <p:attrNameLst>
                                          <p:attrName>style.visibility</p:attrName>
                                        </p:attrNameLst>
                                      </p:cBhvr>
                                      <p:to>
                                        <p:strVal val="visible"/>
                                      </p:to>
                                    </p:set>
                                    <p:anim calcmode="lin" valueType="num">
                                      <p:cBhvr additive="base">
                                        <p:cTn id="23"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025">
                                            <p:txEl>
                                              <p:pRg st="2" end="2"/>
                                            </p:txEl>
                                          </p:spTgt>
                                        </p:tgtEl>
                                        <p:attrNameLst>
                                          <p:attrName>style.visibility</p:attrName>
                                        </p:attrNameLst>
                                      </p:cBhvr>
                                      <p:to>
                                        <p:strVal val="visible"/>
                                      </p:to>
                                    </p:set>
                                    <p:anim calcmode="lin" valueType="num">
                                      <p:cBhvr additive="base">
                                        <p:cTn id="29" dur="500" fill="hold"/>
                                        <p:tgtEl>
                                          <p:spTgt spid="102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11"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1566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289259" y="532159"/>
            <a:ext cx="7774979" cy="85254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❷因变被扣</a:t>
            </a:r>
            <a:endParaRPr lang="zh-CN" altLang="zh-CN" sz="2800" smtClean="0">
              <a:solidFill>
                <a:srgbClr val="0070C0"/>
              </a:solidFill>
              <a:latin typeface="楷体" panose="02010609060101010101" pitchFamily="49" charset="-122"/>
              <a:ea typeface="楷体" panose="02010609060101010101" pitchFamily="49" charset="-122"/>
            </a:endParaRPr>
          </a:p>
          <a:p>
            <a:r>
              <a:rPr lang="zh-CN" altLang="zh-CN" sz="2400" b="1" smtClean="0">
                <a:latin typeface="楷体" pitchFamily="49" charset="-122"/>
                <a:ea typeface="楷体" pitchFamily="49" charset="-122"/>
              </a:rPr>
              <a:t>活动一、读第二三段，解释下列划线字词。</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、方欲</a:t>
            </a:r>
            <a:r>
              <a:rPr lang="zh-CN" altLang="zh-CN" sz="2400" u="sng" smtClean="0">
                <a:latin typeface="楷体" pitchFamily="49" charset="-122"/>
                <a:ea typeface="楷体" pitchFamily="49" charset="-122"/>
              </a:rPr>
              <a:t>发</a:t>
            </a:r>
            <a:r>
              <a:rPr lang="zh-CN" altLang="zh-CN" sz="2400" smtClean="0">
                <a:latin typeface="楷体" pitchFamily="49" charset="-122"/>
                <a:ea typeface="楷体" pitchFamily="49" charset="-122"/>
              </a:rPr>
              <a:t>使送武等</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、后随浞野侯</a:t>
            </a:r>
            <a:r>
              <a:rPr lang="zh-CN" altLang="zh-CN" sz="2400" u="sng" smtClean="0">
                <a:latin typeface="楷体" pitchFamily="49" charset="-122"/>
                <a:ea typeface="楷体" pitchFamily="49" charset="-122"/>
              </a:rPr>
              <a:t>没</a:t>
            </a:r>
            <a:r>
              <a:rPr lang="zh-CN" altLang="zh-CN" sz="2400" smtClean="0">
                <a:latin typeface="楷体" pitchFamily="49" charset="-122"/>
                <a:ea typeface="楷体" pitchFamily="49" charset="-122"/>
              </a:rPr>
              <a:t>胡中</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阴</a:t>
            </a:r>
            <a:r>
              <a:rPr lang="zh-CN" altLang="zh-CN" sz="2400" smtClean="0">
                <a:latin typeface="楷体" pitchFamily="49" charset="-122"/>
                <a:ea typeface="楷体" pitchFamily="49" charset="-122"/>
              </a:rPr>
              <a:t>相与谋劫单于母</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阏氏</a:t>
            </a:r>
            <a:r>
              <a:rPr lang="en-US" altLang="zh-CN" sz="2400" smtClean="0">
                <a:latin typeface="楷体" pitchFamily="49" charset="-122"/>
                <a:ea typeface="楷体" pitchFamily="49" charset="-122"/>
              </a:rPr>
              <a:t>(y</a:t>
            </a:r>
            <a:r>
              <a:rPr lang="zh-CN" altLang="zh-CN" sz="2400" smtClean="0">
                <a:latin typeface="楷体" pitchFamily="49" charset="-122"/>
                <a:ea typeface="楷体" pitchFamily="49" charset="-122"/>
              </a:rPr>
              <a:t>ā</a:t>
            </a:r>
            <a:r>
              <a:rPr lang="en-US" altLang="zh-CN" sz="2400" smtClean="0">
                <a:latin typeface="楷体" pitchFamily="49" charset="-122"/>
                <a:ea typeface="楷体" pitchFamily="49" charset="-122"/>
              </a:rPr>
              <a:t>nzh</a:t>
            </a:r>
            <a:r>
              <a:rPr lang="zh-CN" altLang="zh-CN" sz="2400" smtClean="0">
                <a:latin typeface="楷体" pitchFamily="49" charset="-122"/>
                <a:ea typeface="楷体" pitchFamily="49" charset="-122"/>
              </a:rPr>
              <a:t>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归汉。</a:t>
            </a:r>
          </a:p>
          <a:p>
            <a:r>
              <a:rPr lang="en-US" altLang="zh-CN" sz="2400" smtClean="0">
                <a:latin typeface="楷体" pitchFamily="49" charset="-122"/>
                <a:ea typeface="楷体" pitchFamily="49" charset="-122"/>
              </a:rPr>
              <a:t>5</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素</a:t>
            </a:r>
            <a:r>
              <a:rPr lang="zh-CN" altLang="zh-CN" sz="2400" smtClean="0">
                <a:latin typeface="楷体" pitchFamily="49" charset="-122"/>
                <a:ea typeface="楷体" pitchFamily="49" charset="-122"/>
              </a:rPr>
              <a:t>与副张胜相知</a:t>
            </a:r>
          </a:p>
          <a:p>
            <a:r>
              <a:rPr lang="en-US" altLang="zh-CN" sz="2400" smtClean="0">
                <a:latin typeface="楷体" pitchFamily="49" charset="-122"/>
                <a:ea typeface="楷体" pitchFamily="49" charset="-122"/>
              </a:rPr>
              <a:t>6</a:t>
            </a:r>
            <a:r>
              <a:rPr lang="zh-CN" altLang="zh-CN" sz="2400" smtClean="0">
                <a:latin typeface="楷体" pitchFamily="49" charset="-122"/>
                <a:ea typeface="楷体" pitchFamily="49" charset="-122"/>
              </a:rPr>
              <a:t>、为汉</a:t>
            </a:r>
            <a:r>
              <a:rPr lang="zh-CN" altLang="zh-CN" sz="2400" u="sng" smtClean="0">
                <a:latin typeface="楷体" pitchFamily="49" charset="-122"/>
                <a:ea typeface="楷体" pitchFamily="49" charset="-122"/>
              </a:rPr>
              <a:t>伏</a:t>
            </a:r>
            <a:r>
              <a:rPr lang="zh-CN" altLang="zh-CN" sz="2400" smtClean="0">
                <a:latin typeface="楷体" pitchFamily="49" charset="-122"/>
                <a:ea typeface="楷体" pitchFamily="49" charset="-122"/>
              </a:rPr>
              <a:t>弩射杀之</a:t>
            </a:r>
          </a:p>
          <a:p>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幸</a:t>
            </a:r>
            <a:r>
              <a:rPr lang="zh-CN" altLang="zh-CN" sz="2400" smtClean="0">
                <a:latin typeface="楷体" pitchFamily="49" charset="-122"/>
                <a:ea typeface="楷体" pitchFamily="49" charset="-122"/>
              </a:rPr>
              <a:t>蒙其赏赐</a:t>
            </a:r>
          </a:p>
          <a:p>
            <a:r>
              <a:rPr lang="en-US" altLang="zh-CN" sz="2400" smtClean="0">
                <a:latin typeface="楷体" pitchFamily="49" charset="-122"/>
                <a:ea typeface="楷体" pitchFamily="49" charset="-122"/>
              </a:rPr>
              <a:t>8</a:t>
            </a:r>
            <a:r>
              <a:rPr lang="zh-CN" altLang="zh-CN" sz="2400" smtClean="0">
                <a:latin typeface="楷体" pitchFamily="49" charset="-122"/>
                <a:ea typeface="楷体" pitchFamily="49" charset="-122"/>
              </a:rPr>
              <a:t>、以</a:t>
            </a:r>
            <a:r>
              <a:rPr lang="zh-CN" altLang="zh-CN" sz="2400" u="sng" smtClean="0">
                <a:latin typeface="楷体" pitchFamily="49" charset="-122"/>
                <a:ea typeface="楷体" pitchFamily="49" charset="-122"/>
              </a:rPr>
              <a:t>货物</a:t>
            </a:r>
            <a:r>
              <a:rPr lang="zh-CN" altLang="zh-CN" sz="2400" smtClean="0">
                <a:latin typeface="楷体" pitchFamily="49" charset="-122"/>
                <a:ea typeface="楷体" pitchFamily="49" charset="-122"/>
              </a:rPr>
              <a:t>与常</a:t>
            </a:r>
          </a:p>
          <a:p>
            <a:r>
              <a:rPr lang="en-US" altLang="zh-CN" sz="2400" smtClean="0">
                <a:latin typeface="楷体" pitchFamily="49" charset="-122"/>
                <a:ea typeface="楷体" pitchFamily="49" charset="-122"/>
              </a:rPr>
              <a:t>9</a:t>
            </a:r>
            <a:r>
              <a:rPr lang="zh-CN" altLang="zh-CN" sz="2400" smtClean="0">
                <a:latin typeface="楷体" pitchFamily="49" charset="-122"/>
                <a:ea typeface="楷体" pitchFamily="49" charset="-122"/>
              </a:rPr>
              <a:t>、单于使卫律</a:t>
            </a:r>
            <a:r>
              <a:rPr lang="zh-CN" altLang="zh-CN" sz="2400" u="sng" smtClean="0">
                <a:latin typeface="楷体" pitchFamily="49" charset="-122"/>
                <a:ea typeface="楷体" pitchFamily="49" charset="-122"/>
              </a:rPr>
              <a:t>治</a:t>
            </a:r>
            <a:r>
              <a:rPr lang="zh-CN" altLang="zh-CN" sz="2400" smtClean="0">
                <a:latin typeface="楷体" pitchFamily="49" charset="-122"/>
                <a:ea typeface="楷体" pitchFamily="49" charset="-122"/>
              </a:rPr>
              <a:t>其事</a:t>
            </a:r>
          </a:p>
          <a:p>
            <a:r>
              <a:rPr lang="en-US" altLang="zh-CN" sz="2400" smtClean="0">
                <a:latin typeface="楷体" pitchFamily="49" charset="-122"/>
                <a:ea typeface="楷体" pitchFamily="49" charset="-122"/>
              </a:rPr>
              <a:t>10</a:t>
            </a:r>
            <a:r>
              <a:rPr lang="zh-CN" altLang="zh-CN" sz="2400" smtClean="0">
                <a:latin typeface="楷体" pitchFamily="49" charset="-122"/>
                <a:ea typeface="楷体" pitchFamily="49" charset="-122"/>
              </a:rPr>
              <a:t>、恐前语</a:t>
            </a:r>
            <a:r>
              <a:rPr lang="en-US" altLang="zh-CN" sz="2400" smtClean="0">
                <a:latin typeface="楷体" pitchFamily="49" charset="-122"/>
                <a:ea typeface="楷体" pitchFamily="49" charset="-122"/>
              </a:rPr>
              <a:t>(y</a:t>
            </a:r>
            <a:r>
              <a:rPr lang="zh-CN" altLang="zh-CN" sz="2400" smtClean="0">
                <a:latin typeface="楷体" pitchFamily="49" charset="-122"/>
                <a:ea typeface="楷体" pitchFamily="49" charset="-122"/>
              </a:rPr>
              <a:t>ǔ</a:t>
            </a:r>
            <a:r>
              <a:rPr lang="en-US"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发</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11</a:t>
            </a:r>
            <a:r>
              <a:rPr lang="zh-CN" altLang="zh-CN" sz="2400" smtClean="0">
                <a:latin typeface="楷体" pitchFamily="49" charset="-122"/>
                <a:ea typeface="楷体" pitchFamily="49" charset="-122"/>
              </a:rPr>
              <a:t>、事如此，此必</a:t>
            </a:r>
            <a:r>
              <a:rPr lang="zh-CN" altLang="zh-CN" sz="2400" u="sng" smtClean="0">
                <a:latin typeface="楷体" pitchFamily="49" charset="-122"/>
                <a:ea typeface="楷体" pitchFamily="49" charset="-122"/>
              </a:rPr>
              <a:t>及</a:t>
            </a:r>
            <a:r>
              <a:rPr lang="zh-CN" altLang="zh-CN" sz="2400" smtClean="0">
                <a:latin typeface="楷体" pitchFamily="49" charset="-122"/>
                <a:ea typeface="楷体" pitchFamily="49" charset="-122"/>
              </a:rPr>
              <a:t>我</a:t>
            </a:r>
          </a:p>
          <a:p>
            <a:r>
              <a:rPr lang="en-US" altLang="zh-CN" sz="2400" smtClean="0">
                <a:latin typeface="楷体" pitchFamily="49" charset="-122"/>
                <a:ea typeface="楷体" pitchFamily="49" charset="-122"/>
              </a:rPr>
              <a:t>12</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见</a:t>
            </a:r>
            <a:r>
              <a:rPr lang="zh-CN" altLang="zh-CN" sz="2400" smtClean="0">
                <a:latin typeface="楷体" pitchFamily="49" charset="-122"/>
                <a:ea typeface="楷体" pitchFamily="49" charset="-122"/>
              </a:rPr>
              <a:t>犯乃死，</a:t>
            </a:r>
            <a:r>
              <a:rPr lang="zh-CN" altLang="zh-CN" sz="2400" u="sng" smtClean="0">
                <a:latin typeface="楷体" pitchFamily="49" charset="-122"/>
                <a:ea typeface="楷体" pitchFamily="49" charset="-122"/>
              </a:rPr>
              <a:t>重</a:t>
            </a:r>
            <a:r>
              <a:rPr lang="zh-CN" altLang="zh-CN" sz="2400" smtClean="0">
                <a:latin typeface="楷体" pitchFamily="49" charset="-122"/>
                <a:ea typeface="楷体" pitchFamily="49" charset="-122"/>
              </a:rPr>
              <a:t>负国。</a:t>
            </a:r>
          </a:p>
          <a:p>
            <a:r>
              <a:rPr lang="en-US" altLang="zh-CN" sz="2400" smtClean="0">
                <a:latin typeface="楷体" pitchFamily="49" charset="-122"/>
                <a:ea typeface="楷体" pitchFamily="49" charset="-122"/>
              </a:rPr>
              <a:t>13</a:t>
            </a:r>
            <a:r>
              <a:rPr lang="zh-CN" altLang="zh-CN" sz="2400" smtClean="0">
                <a:latin typeface="楷体" pitchFamily="49" charset="-122"/>
                <a:ea typeface="楷体" pitchFamily="49" charset="-122"/>
              </a:rPr>
              <a:t>、宜皆</a:t>
            </a:r>
            <a:r>
              <a:rPr lang="zh-CN" altLang="zh-CN" sz="2400" u="sng" smtClean="0">
                <a:latin typeface="楷体" pitchFamily="49" charset="-122"/>
                <a:ea typeface="楷体" pitchFamily="49" charset="-122"/>
              </a:rPr>
              <a:t>降</a:t>
            </a:r>
            <a:r>
              <a:rPr lang="zh-CN" altLang="zh-CN" sz="2400" smtClean="0">
                <a:latin typeface="楷体" pitchFamily="49" charset="-122"/>
                <a:ea typeface="楷体" pitchFamily="49" charset="-122"/>
              </a:rPr>
              <a:t>之</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　</a:t>
            </a: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37318" y="4505794"/>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3" name="Rectangle 1"/>
          <p:cNvSpPr>
            <a:spLocks noChangeArrowheads="1"/>
          </p:cNvSpPr>
          <p:nvPr>
            <p:custDataLst>
              <p:tags r:id="rId12"/>
            </p:custDataLst>
          </p:nvPr>
        </p:nvSpPr>
        <p:spPr bwMode="auto">
          <a:xfrm>
            <a:off x="6707374" y="1302086"/>
            <a:ext cx="7774979" cy="778674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smtClean="0">
                <a:solidFill>
                  <a:srgbClr val="FF0000"/>
                </a:solidFill>
                <a:latin typeface="楷体" pitchFamily="49" charset="-122"/>
                <a:ea typeface="楷体" pitchFamily="49" charset="-122"/>
              </a:rPr>
              <a:t>派遣</a:t>
            </a:r>
          </a:p>
          <a:p>
            <a:r>
              <a:rPr lang="zh-CN" altLang="zh-CN" sz="2400" smtClean="0">
                <a:solidFill>
                  <a:srgbClr val="FF0000"/>
                </a:solidFill>
                <a:latin typeface="楷体" pitchFamily="49" charset="-122"/>
                <a:ea typeface="楷体" pitchFamily="49" charset="-122"/>
              </a:rPr>
              <a:t>陷入而不能脱身</a:t>
            </a:r>
          </a:p>
          <a:p>
            <a:r>
              <a:rPr lang="zh-CN" altLang="zh-CN" sz="2400" smtClean="0">
                <a:solidFill>
                  <a:srgbClr val="FF0000"/>
                </a:solidFill>
                <a:latin typeface="楷体" pitchFamily="49" charset="-122"/>
                <a:ea typeface="楷体" pitchFamily="49" charset="-122"/>
              </a:rPr>
              <a:t>暗中</a:t>
            </a:r>
          </a:p>
          <a:p>
            <a:r>
              <a:rPr lang="zh-CN" altLang="zh-CN" sz="2400" smtClean="0">
                <a:solidFill>
                  <a:srgbClr val="FF0000"/>
                </a:solidFill>
                <a:latin typeface="楷体" pitchFamily="49" charset="-122"/>
                <a:ea typeface="楷体" pitchFamily="49" charset="-122"/>
              </a:rPr>
              <a:t>匈奴单于正妻的称号</a:t>
            </a:r>
          </a:p>
          <a:p>
            <a:r>
              <a:rPr lang="zh-CN" altLang="zh-CN" sz="2400" smtClean="0">
                <a:solidFill>
                  <a:srgbClr val="FF0000"/>
                </a:solidFill>
                <a:latin typeface="楷体" pitchFamily="49" charset="-122"/>
                <a:ea typeface="楷体" pitchFamily="49" charset="-122"/>
              </a:rPr>
              <a:t>有交情</a:t>
            </a:r>
          </a:p>
          <a:p>
            <a:r>
              <a:rPr lang="zh-CN" altLang="zh-CN" sz="2400" smtClean="0">
                <a:solidFill>
                  <a:srgbClr val="FF0000"/>
                </a:solidFill>
                <a:latin typeface="楷体" pitchFamily="49" charset="-122"/>
                <a:ea typeface="楷体" pitchFamily="49" charset="-122"/>
              </a:rPr>
              <a:t>暗中</a:t>
            </a:r>
          </a:p>
          <a:p>
            <a:r>
              <a:rPr lang="zh-CN" altLang="zh-CN" sz="2400" smtClean="0">
                <a:solidFill>
                  <a:srgbClr val="FF0000"/>
                </a:solidFill>
                <a:latin typeface="楷体" pitchFamily="49" charset="-122"/>
                <a:ea typeface="楷体" pitchFamily="49" charset="-122"/>
              </a:rPr>
              <a:t>希望</a:t>
            </a:r>
            <a:r>
              <a:rPr lang="en-US" altLang="zh-CN" sz="2400" smtClean="0">
                <a:solidFill>
                  <a:srgbClr val="FF0000"/>
                </a:solidFill>
                <a:latin typeface="楷体" pitchFamily="49" charset="-122"/>
                <a:ea typeface="楷体" pitchFamily="49" charset="-122"/>
              </a:rPr>
              <a:t>  </a:t>
            </a:r>
            <a:endParaRPr lang="zh-CN" altLang="zh-CN" sz="2400" smtClean="0">
              <a:solidFill>
                <a:srgbClr val="FF0000"/>
              </a:solidFill>
              <a:latin typeface="楷体" pitchFamily="49" charset="-122"/>
              <a:ea typeface="楷体" pitchFamily="49" charset="-122"/>
            </a:endParaRPr>
          </a:p>
          <a:p>
            <a:r>
              <a:rPr lang="zh-CN" altLang="zh-CN" sz="2400" smtClean="0">
                <a:solidFill>
                  <a:srgbClr val="FF0000"/>
                </a:solidFill>
                <a:latin typeface="楷体" pitchFamily="49" charset="-122"/>
                <a:ea typeface="楷体" pitchFamily="49" charset="-122"/>
              </a:rPr>
              <a:t>财物</a:t>
            </a:r>
          </a:p>
          <a:p>
            <a:r>
              <a:rPr lang="zh-CN" altLang="zh-CN" sz="2400" smtClean="0">
                <a:solidFill>
                  <a:srgbClr val="FF0000"/>
                </a:solidFill>
                <a:latin typeface="楷体" pitchFamily="49" charset="-122"/>
                <a:ea typeface="楷体" pitchFamily="49" charset="-122"/>
              </a:rPr>
              <a:t>审理</a:t>
            </a:r>
          </a:p>
          <a:p>
            <a:r>
              <a:rPr lang="zh-CN" altLang="zh-CN" sz="2400" smtClean="0">
                <a:solidFill>
                  <a:srgbClr val="FF0000"/>
                </a:solidFill>
                <a:latin typeface="楷体" pitchFamily="49" charset="-122"/>
                <a:ea typeface="楷体" pitchFamily="49" charset="-122"/>
              </a:rPr>
              <a:t>暴露、泄露</a:t>
            </a:r>
          </a:p>
          <a:p>
            <a:r>
              <a:rPr lang="zh-CN" altLang="zh-CN" sz="2400" smtClean="0">
                <a:solidFill>
                  <a:srgbClr val="FF0000"/>
                </a:solidFill>
                <a:latin typeface="楷体" pitchFamily="49" charset="-122"/>
                <a:ea typeface="楷体" pitchFamily="49" charset="-122"/>
              </a:rPr>
              <a:t>牵连</a:t>
            </a:r>
          </a:p>
          <a:p>
            <a:r>
              <a:rPr lang="zh-CN" altLang="zh-CN" sz="2400" smtClean="0">
                <a:solidFill>
                  <a:srgbClr val="FF0000"/>
                </a:solidFill>
                <a:latin typeface="楷体" pitchFamily="49" charset="-122"/>
                <a:ea typeface="楷体" pitchFamily="49" charset="-122"/>
              </a:rPr>
              <a:t>见：被</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重：更加</a:t>
            </a:r>
          </a:p>
          <a:p>
            <a:r>
              <a:rPr lang="zh-CN" altLang="zh-CN" sz="2400" smtClean="0">
                <a:solidFill>
                  <a:srgbClr val="FF0000"/>
                </a:solidFill>
                <a:latin typeface="楷体" pitchFamily="49" charset="-122"/>
                <a:ea typeface="楷体" pitchFamily="49" charset="-122"/>
              </a:rPr>
              <a:t>使动用法，使</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投降 　</a:t>
            </a: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5"/>
                                        </p:tgtEl>
                                        <p:attrNameLst>
                                          <p:attrName>style.visibility</p:attrName>
                                        </p:attrNameLst>
                                      </p:cBhvr>
                                      <p:to>
                                        <p:strVal val="visible"/>
                                      </p:to>
                                    </p:set>
                                    <p:anim calcmode="lin" valueType="num">
                                      <p:cBhvr additive="base">
                                        <p:cTn id="13" dur="500" fill="hold"/>
                                        <p:tgtEl>
                                          <p:spTgt spid="1025"/>
                                        </p:tgtEl>
                                        <p:attrNameLst>
                                          <p:attrName>ppt_x</p:attrName>
                                        </p:attrNameLst>
                                      </p:cBhvr>
                                      <p:tavLst>
                                        <p:tav tm="0">
                                          <p:val>
                                            <p:strVal val="#ppt_x"/>
                                          </p:val>
                                        </p:tav>
                                        <p:tav tm="100000">
                                          <p:val>
                                            <p:strVal val="#ppt_x"/>
                                          </p:val>
                                        </p:tav>
                                      </p:tavLst>
                                    </p:anim>
                                    <p:anim calcmode="lin" valueType="num">
                                      <p:cBhvr additive="base">
                                        <p:cTn id="14" dur="500" fill="hold"/>
                                        <p:tgtEl>
                                          <p:spTgt spid="102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13"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1566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54573" y="974138"/>
            <a:ext cx="7774979" cy="71711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❷因变被扣</a:t>
            </a:r>
            <a:endParaRPr lang="en-US" altLang="zh-CN" sz="2800" b="1" smtClean="0">
              <a:solidFill>
                <a:srgbClr val="0070C0"/>
              </a:solidFill>
              <a:latin typeface="楷体" panose="02010609060101010101" pitchFamily="49" charset="-122"/>
              <a:ea typeface="楷体" panose="02010609060101010101" pitchFamily="49" charset="-122"/>
            </a:endParaRPr>
          </a:p>
          <a:p>
            <a:r>
              <a:rPr lang="en-US" altLang="zh-CN" sz="2800" b="1" smtClean="0">
                <a:solidFill>
                  <a:srgbClr val="0070C0"/>
                </a:solidFill>
                <a:latin typeface="楷体" pitchFamily="49" charset="-122"/>
                <a:ea typeface="楷体" pitchFamily="49" charset="-122"/>
              </a:rPr>
              <a:t>   </a:t>
            </a:r>
            <a:r>
              <a:rPr lang="zh-CN" altLang="zh-CN" sz="2400" b="1" smtClean="0">
                <a:latin typeface="楷体" pitchFamily="49" charset="-122"/>
                <a:ea typeface="楷体" pitchFamily="49" charset="-122"/>
              </a:rPr>
              <a:t>活动二：研习文段</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苏武想自杀的原因是什么</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用原文回答</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作为一个使臣</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此时遇到意外的变故</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他为什么说是“负国”呢</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负国”的原因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张胜私自参与叛乱阴谋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损害了汉朝的信义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有悖于汉、匈通好的宗旨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使汉朝处于理亏的地位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自己作为正使没有及时发现制止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这是失职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此为一“负国”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如果再被匈奴拘捕审讯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受到侮辱之后才死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使汉朝的尊严受到损害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那就更加给汉朝丢脸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此为二“负国”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处理不好会引发两国的矛盾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很有可能汉、匈的战争就会因此而起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此为三“负国”</a:t>
            </a:r>
            <a:r>
              <a:rPr lang="zh-CN" altLang="en-US" sz="2400" smtClean="0">
                <a:latin typeface="楷体" pitchFamily="49" charset="-122"/>
                <a:ea typeface="楷体" pitchFamily="49" charset="-122"/>
              </a:rPr>
              <a:t>。</a:t>
            </a:r>
            <a:endParaRPr lang="zh-CN" altLang="zh-CN" sz="2400" smtClean="0">
              <a:solidFill>
                <a:srgbClr val="0070C0"/>
              </a:solidFill>
              <a:latin typeface="楷体" panose="02010609060101010101" pitchFamily="49" charset="-122"/>
              <a:ea typeface="楷体" panose="02010609060101010101"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37318" y="4505794"/>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additive="base">
                                        <p:cTn id="7" dur="500" fill="hold"/>
                                        <p:tgtEl>
                                          <p:spTgt spid="1025"/>
                                        </p:tgtEl>
                                        <p:attrNameLst>
                                          <p:attrName>ppt_x</p:attrName>
                                        </p:attrNameLst>
                                      </p:cBhvr>
                                      <p:tavLst>
                                        <p:tav tm="0">
                                          <p:val>
                                            <p:strVal val="#ppt_x"/>
                                          </p:val>
                                        </p:tav>
                                        <p:tav tm="100000">
                                          <p:val>
                                            <p:strVal val="#ppt_x"/>
                                          </p:val>
                                        </p:tav>
                                      </p:tavLst>
                                    </p:anim>
                                    <p:anim calcmode="lin" valueType="num">
                                      <p:cBhvr additive="base">
                                        <p:cTn id="8" dur="500" fill="hold"/>
                                        <p:tgtEl>
                                          <p:spTgt spid="10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0" end="0"/>
                                            </p:txEl>
                                          </p:spTgt>
                                        </p:tgtEl>
                                        <p:attrNameLst>
                                          <p:attrName>style.visibility</p:attrName>
                                        </p:attrNameLst>
                                      </p:cBhvr>
                                      <p:to>
                                        <p:strVal val="visible"/>
                                      </p:to>
                                    </p:set>
                                    <p:anim calcmode="lin" valueType="num">
                                      <p:cBhvr additive="base">
                                        <p:cTn id="13"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481">
                                            <p:txEl>
                                              <p:pRg st="1" end="1"/>
                                            </p:txEl>
                                          </p:spTgt>
                                        </p:tgtEl>
                                        <p:attrNameLst>
                                          <p:attrName>style.visibility</p:attrName>
                                        </p:attrNameLst>
                                      </p:cBhvr>
                                      <p:to>
                                        <p:strVal val="visible"/>
                                      </p:to>
                                    </p:set>
                                    <p:anim calcmode="lin" valueType="num">
                                      <p:cBhvr additive="base">
                                        <p:cTn id="17"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481">
                                            <p:txEl>
                                              <p:pRg st="2" end="2"/>
                                            </p:txEl>
                                          </p:spTgt>
                                        </p:tgtEl>
                                        <p:attrNameLst>
                                          <p:attrName>style.visibility</p:attrName>
                                        </p:attrNameLst>
                                      </p:cBhvr>
                                      <p:to>
                                        <p:strVal val="visible"/>
                                      </p:to>
                                    </p:set>
                                    <p:anim calcmode="lin" valueType="num">
                                      <p:cBhvr additive="base">
                                        <p:cTn id="21"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0481">
                                            <p:txEl>
                                              <p:pRg st="3" end="3"/>
                                            </p:txEl>
                                          </p:spTgt>
                                        </p:tgtEl>
                                        <p:attrNameLst>
                                          <p:attrName>style.visibility</p:attrName>
                                        </p:attrNameLst>
                                      </p:cBhvr>
                                      <p:to>
                                        <p:strVal val="visible"/>
                                      </p:to>
                                    </p:set>
                                    <p:anim calcmode="lin" valueType="num">
                                      <p:cBhvr additive="base">
                                        <p:cTn id="2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1566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54573" y="425876"/>
            <a:ext cx="7774979" cy="88947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❸自杀殉汉</a:t>
            </a:r>
            <a:endParaRPr lang="zh-CN" altLang="zh-CN" sz="2400" smtClean="0">
              <a:solidFill>
                <a:srgbClr val="0070C0"/>
              </a:solidFill>
            </a:endParaRPr>
          </a:p>
          <a:p>
            <a:r>
              <a:rPr lang="en-US" altLang="zh-CN" sz="2400" b="1" smtClean="0"/>
              <a:t>   </a:t>
            </a:r>
            <a:r>
              <a:rPr lang="zh-CN" altLang="zh-CN" sz="2400" b="1" smtClean="0">
                <a:latin typeface="楷体" pitchFamily="49" charset="-122"/>
                <a:ea typeface="楷体" pitchFamily="49" charset="-122"/>
              </a:rPr>
              <a:t>活动一：读第四段，解释下列划线词语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、单于使卫律召武</a:t>
            </a:r>
            <a:r>
              <a:rPr lang="zh-CN" altLang="zh-CN" sz="2400" u="sng" smtClean="0">
                <a:latin typeface="楷体" pitchFamily="49" charset="-122"/>
                <a:ea typeface="楷体" pitchFamily="49" charset="-122"/>
              </a:rPr>
              <a:t>受辞</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听取供词</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、置</a:t>
            </a:r>
            <a:r>
              <a:rPr lang="zh-CN" altLang="zh-CN" sz="2400" u="sng" smtClean="0">
                <a:latin typeface="楷体" pitchFamily="49" charset="-122"/>
                <a:ea typeface="楷体" pitchFamily="49" charset="-122"/>
              </a:rPr>
              <a:t>煴火</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没有火焰的微火</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舆</a:t>
            </a:r>
            <a:r>
              <a:rPr lang="zh-CN" altLang="zh-CN" sz="2400" smtClean="0">
                <a:latin typeface="楷体" pitchFamily="49" charset="-122"/>
                <a:ea typeface="楷体" pitchFamily="49" charset="-122"/>
              </a:rPr>
              <a:t>归营</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名词用作动词</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用车载</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、而</a:t>
            </a:r>
            <a:r>
              <a:rPr lang="zh-CN" altLang="zh-CN" sz="2400" u="sng" smtClean="0">
                <a:latin typeface="楷体" pitchFamily="49" charset="-122"/>
                <a:ea typeface="楷体" pitchFamily="49" charset="-122"/>
              </a:rPr>
              <a:t>收系</a:t>
            </a:r>
            <a:r>
              <a:rPr lang="zh-CN" altLang="zh-CN" sz="2400" smtClean="0">
                <a:latin typeface="楷体" pitchFamily="49" charset="-122"/>
                <a:ea typeface="楷体" pitchFamily="49" charset="-122"/>
              </a:rPr>
              <a:t>张胜</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逮捕监禁</a:t>
            </a:r>
          </a:p>
          <a:p>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活动二：研习文本</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苏武的自杀</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引起了什么反响</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苏武的自杀行为表现了他什么样的品格</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在自杀后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卫律惊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常惠等人哭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单于壮其节。他自杀的行为让敌人感到震撼</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进而感佩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令他的同行者放声大哭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连敌方的单于都被他的气节打动。</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这一行为突出的是一个人的人格魅力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表现了他的忠贞爱国、舍生取义和以死明志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表现了他对汉朝的忠贞不渝。</a:t>
            </a: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37318" y="4505794"/>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2" end="2"/>
                                            </p:txEl>
                                          </p:spTgt>
                                        </p:tgtEl>
                                        <p:attrNameLst>
                                          <p:attrName>style.visibility</p:attrName>
                                        </p:attrNameLst>
                                      </p:cBhvr>
                                      <p:to>
                                        <p:strVal val="visible"/>
                                      </p:to>
                                    </p:set>
                                    <p:anim calcmode="lin" valueType="num">
                                      <p:cBhvr additive="base">
                                        <p:cTn id="15"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3" end="3"/>
                                            </p:txEl>
                                          </p:spTgt>
                                        </p:tgtEl>
                                        <p:attrNameLst>
                                          <p:attrName>style.visibility</p:attrName>
                                        </p:attrNameLst>
                                      </p:cBhvr>
                                      <p:to>
                                        <p:strVal val="visible"/>
                                      </p:to>
                                    </p:set>
                                    <p:anim calcmode="lin" valueType="num">
                                      <p:cBhvr additive="base">
                                        <p:cTn id="19"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4" end="4"/>
                                            </p:txEl>
                                          </p:spTgt>
                                        </p:tgtEl>
                                        <p:attrNameLst>
                                          <p:attrName>style.visibility</p:attrName>
                                        </p:attrNameLst>
                                      </p:cBhvr>
                                      <p:to>
                                        <p:strVal val="visible"/>
                                      </p:to>
                                    </p:set>
                                    <p:anim calcmode="lin" valueType="num">
                                      <p:cBhvr additive="base">
                                        <p:cTn id="23"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5" end="5"/>
                                            </p:txEl>
                                          </p:spTgt>
                                        </p:tgtEl>
                                        <p:attrNameLst>
                                          <p:attrName>style.visibility</p:attrName>
                                        </p:attrNameLst>
                                      </p:cBhvr>
                                      <p:to>
                                        <p:strVal val="visible"/>
                                      </p:to>
                                    </p:set>
                                    <p:anim calcmode="lin" valueType="num">
                                      <p:cBhvr additive="base">
                                        <p:cTn id="2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0481">
                                            <p:txEl>
                                              <p:pRg st="7" end="7"/>
                                            </p:txEl>
                                          </p:spTgt>
                                        </p:tgtEl>
                                        <p:attrNameLst>
                                          <p:attrName>style.visibility</p:attrName>
                                        </p:attrNameLst>
                                      </p:cBhvr>
                                      <p:to>
                                        <p:strVal val="visible"/>
                                      </p:to>
                                    </p:set>
                                    <p:anim calcmode="lin" valueType="num">
                                      <p:cBhvr additive="base">
                                        <p:cTn id="33"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481">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481">
                                            <p:txEl>
                                              <p:pRg st="8" end="8"/>
                                            </p:txEl>
                                          </p:spTgt>
                                        </p:tgtEl>
                                        <p:attrNameLst>
                                          <p:attrName>style.visibility</p:attrName>
                                        </p:attrNameLst>
                                      </p:cBhvr>
                                      <p:to>
                                        <p:strVal val="visible"/>
                                      </p:to>
                                    </p:set>
                                    <p:anim calcmode="lin" valueType="num">
                                      <p:cBhvr additive="base">
                                        <p:cTn id="37"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81">
                                            <p:txEl>
                                              <p:pRg st="9" end="9"/>
                                            </p:txEl>
                                          </p:spTgt>
                                        </p:tgtEl>
                                        <p:attrNameLst>
                                          <p:attrName>style.visibility</p:attrName>
                                        </p:attrNameLst>
                                      </p:cBhvr>
                                      <p:to>
                                        <p:strVal val="visible"/>
                                      </p:to>
                                    </p:set>
                                    <p:anim calcmode="lin" valueType="num">
                                      <p:cBhvr additive="base">
                                        <p:cTn id="43"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1">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481">
                                            <p:txEl>
                                              <p:pRg st="10" end="10"/>
                                            </p:txEl>
                                          </p:spTgt>
                                        </p:tgtEl>
                                        <p:attrNameLst>
                                          <p:attrName>style.visibility</p:attrName>
                                        </p:attrNameLst>
                                      </p:cBhvr>
                                      <p:to>
                                        <p:strVal val="visible"/>
                                      </p:to>
                                    </p:set>
                                    <p:anim calcmode="lin" valueType="num">
                                      <p:cBhvr additive="base">
                                        <p:cTn id="47"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048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1566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380698" y="640245"/>
            <a:ext cx="5906993" cy="778674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❹卫律劝降</a:t>
            </a:r>
            <a:endParaRPr lang="zh-CN" altLang="zh-CN" sz="2400" smtClean="0">
              <a:solidFill>
                <a:srgbClr val="0070C0"/>
              </a:solidFill>
            </a:endParaRPr>
          </a:p>
          <a:p>
            <a:r>
              <a:rPr lang="zh-CN" altLang="zh-CN" sz="2400" b="1" smtClean="0">
                <a:latin typeface="楷体" pitchFamily="49" charset="-122"/>
                <a:ea typeface="楷体" pitchFamily="49" charset="-122"/>
              </a:rPr>
              <a:t>活动一：读第五段，解释下列划线词语</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、武</a:t>
            </a:r>
            <a:r>
              <a:rPr lang="zh-CN" altLang="zh-CN" sz="2400" u="sng" smtClean="0">
                <a:latin typeface="楷体" pitchFamily="49" charset="-122"/>
                <a:ea typeface="楷体" pitchFamily="49" charset="-122"/>
              </a:rPr>
              <a:t>益</a:t>
            </a:r>
            <a:r>
              <a:rPr lang="zh-CN" altLang="zh-CN" sz="2400" smtClean="0">
                <a:latin typeface="楷体" pitchFamily="49" charset="-122"/>
                <a:ea typeface="楷体" pitchFamily="49" charset="-122"/>
              </a:rPr>
              <a:t>愈</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会论</a:t>
            </a:r>
            <a:r>
              <a:rPr lang="zh-CN" altLang="zh-CN" sz="2400" smtClean="0">
                <a:latin typeface="楷体" pitchFamily="49" charset="-122"/>
                <a:ea typeface="楷体" pitchFamily="49" charset="-122"/>
              </a:rPr>
              <a:t>虞常</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当</a:t>
            </a:r>
            <a:r>
              <a:rPr lang="zh-CN" altLang="zh-CN" sz="2400" smtClean="0">
                <a:latin typeface="楷体" pitchFamily="49" charset="-122"/>
                <a:ea typeface="楷体" pitchFamily="49" charset="-122"/>
              </a:rPr>
              <a:t>死</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、副有罪，当</a:t>
            </a:r>
            <a:r>
              <a:rPr lang="zh-CN" altLang="zh-CN" sz="2400" u="sng" smtClean="0">
                <a:latin typeface="楷体" pitchFamily="49" charset="-122"/>
                <a:ea typeface="楷体" pitchFamily="49" charset="-122"/>
              </a:rPr>
              <a:t>相坐</a:t>
            </a: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5</a:t>
            </a:r>
            <a:r>
              <a:rPr lang="zh-CN" altLang="zh-CN" sz="2400" smtClean="0">
                <a:latin typeface="楷体" pitchFamily="49" charset="-122"/>
                <a:ea typeface="楷体" pitchFamily="49" charset="-122"/>
              </a:rPr>
              <a:t>、复举剑</a:t>
            </a:r>
            <a:r>
              <a:rPr lang="zh-CN" altLang="zh-CN" sz="2400" u="sng" smtClean="0">
                <a:latin typeface="楷体" pitchFamily="49" charset="-122"/>
                <a:ea typeface="楷体" pitchFamily="49" charset="-122"/>
              </a:rPr>
              <a:t>拟</a:t>
            </a:r>
            <a:r>
              <a:rPr lang="zh-CN" altLang="zh-CN" sz="2400" smtClean="0">
                <a:latin typeface="楷体" pitchFamily="49" charset="-122"/>
                <a:ea typeface="楷体" pitchFamily="49" charset="-122"/>
              </a:rPr>
              <a:t>之</a:t>
            </a:r>
          </a:p>
          <a:p>
            <a:r>
              <a:rPr lang="en-US" altLang="zh-CN" sz="2400" smtClean="0">
                <a:latin typeface="楷体" pitchFamily="49" charset="-122"/>
                <a:ea typeface="楷体" pitchFamily="49" charset="-122"/>
              </a:rPr>
              <a:t>6</a:t>
            </a:r>
            <a:r>
              <a:rPr lang="zh-CN" altLang="zh-CN" sz="2400" smtClean="0">
                <a:latin typeface="楷体" pitchFamily="49" charset="-122"/>
                <a:ea typeface="楷体" pitchFamily="49" charset="-122"/>
              </a:rPr>
              <a:t>、空以身</a:t>
            </a:r>
            <a:r>
              <a:rPr lang="zh-CN" altLang="zh-CN" sz="2400" u="sng" smtClean="0">
                <a:latin typeface="楷体" pitchFamily="49" charset="-122"/>
                <a:ea typeface="楷体" pitchFamily="49" charset="-122"/>
              </a:rPr>
              <a:t>膏</a:t>
            </a:r>
            <a:r>
              <a:rPr lang="zh-CN" altLang="zh-CN" sz="2400" smtClean="0">
                <a:latin typeface="楷体" pitchFamily="49" charset="-122"/>
                <a:ea typeface="楷体" pitchFamily="49" charset="-122"/>
              </a:rPr>
              <a:t>草野</a:t>
            </a:r>
          </a:p>
          <a:p>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、君</a:t>
            </a:r>
            <a:r>
              <a:rPr lang="zh-CN" altLang="zh-CN" sz="2400" u="sng" smtClean="0">
                <a:latin typeface="楷体" pitchFamily="49" charset="-122"/>
                <a:ea typeface="楷体" pitchFamily="49" charset="-122"/>
              </a:rPr>
              <a:t>因</a:t>
            </a:r>
            <a:r>
              <a:rPr lang="zh-CN" altLang="zh-CN" sz="2400" smtClean="0">
                <a:latin typeface="楷体" pitchFamily="49" charset="-122"/>
                <a:ea typeface="楷体" pitchFamily="49" charset="-122"/>
              </a:rPr>
              <a:t>我降</a:t>
            </a:r>
          </a:p>
          <a:p>
            <a:r>
              <a:rPr lang="en-US" altLang="zh-CN" sz="2400" smtClean="0">
                <a:latin typeface="楷体" pitchFamily="49" charset="-122"/>
                <a:ea typeface="楷体" pitchFamily="49" charset="-122"/>
              </a:rPr>
              <a:t>8</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畔</a:t>
            </a:r>
            <a:r>
              <a:rPr lang="zh-CN" altLang="zh-CN" sz="2400" smtClean="0">
                <a:latin typeface="楷体" pitchFamily="49" charset="-122"/>
                <a:ea typeface="楷体" pitchFamily="49" charset="-122"/>
              </a:rPr>
              <a:t>主背亲</a:t>
            </a:r>
          </a:p>
          <a:p>
            <a:r>
              <a:rPr lang="en-US" altLang="zh-CN" sz="2400" smtClean="0">
                <a:latin typeface="楷体" pitchFamily="49" charset="-122"/>
                <a:ea typeface="楷体" pitchFamily="49" charset="-122"/>
              </a:rPr>
              <a:t>9</a:t>
            </a:r>
            <a:r>
              <a:rPr lang="zh-CN" altLang="zh-CN" sz="2400" smtClean="0">
                <a:latin typeface="楷体" pitchFamily="49" charset="-122"/>
                <a:ea typeface="楷体" pitchFamily="49" charset="-122"/>
              </a:rPr>
              <a:t>、何以女</a:t>
            </a:r>
            <a:r>
              <a:rPr lang="zh-CN" altLang="zh-CN" sz="2400" u="sng" smtClean="0">
                <a:latin typeface="楷体" pitchFamily="49" charset="-122"/>
                <a:ea typeface="楷体" pitchFamily="49" charset="-122"/>
              </a:rPr>
              <a:t>为</a:t>
            </a:r>
            <a:r>
              <a:rPr lang="zh-CN" altLang="zh-CN" sz="2400" smtClean="0">
                <a:latin typeface="楷体" pitchFamily="49" charset="-122"/>
                <a:ea typeface="楷体" pitchFamily="49" charset="-122"/>
              </a:rPr>
              <a:t>见？</a:t>
            </a:r>
          </a:p>
          <a:p>
            <a:r>
              <a:rPr lang="en-US" altLang="zh-CN" sz="2400" smtClean="0">
                <a:latin typeface="楷体" pitchFamily="49" charset="-122"/>
                <a:ea typeface="楷体" pitchFamily="49" charset="-122"/>
              </a:rPr>
              <a:t>10</a:t>
            </a:r>
            <a:r>
              <a:rPr lang="zh-CN" altLang="zh-CN" sz="2400" smtClean="0">
                <a:latin typeface="楷体" pitchFamily="49" charset="-122"/>
                <a:ea typeface="楷体" pitchFamily="49" charset="-122"/>
              </a:rPr>
              <a:t>、反欲</a:t>
            </a:r>
            <a:r>
              <a:rPr lang="zh-CN" altLang="zh-CN" sz="2400" u="sng" smtClean="0">
                <a:latin typeface="楷体" pitchFamily="49" charset="-122"/>
                <a:ea typeface="楷体" pitchFamily="49" charset="-122"/>
              </a:rPr>
              <a:t>斗</a:t>
            </a:r>
            <a:r>
              <a:rPr lang="zh-CN" altLang="zh-CN" sz="2400" smtClean="0">
                <a:latin typeface="楷体" pitchFamily="49" charset="-122"/>
                <a:ea typeface="楷体" pitchFamily="49" charset="-122"/>
              </a:rPr>
              <a:t>两主</a:t>
            </a:r>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1" name="矩形 10"/>
          <p:cNvSpPr/>
          <p:nvPr>
            <p:custDataLst>
              <p:tags r:id="rId12"/>
            </p:custDataLst>
          </p:nvPr>
        </p:nvSpPr>
        <p:spPr>
          <a:xfrm>
            <a:off x="6096000" y="1373336"/>
            <a:ext cx="6096000" cy="4524315"/>
          </a:xfrm>
          <a:prstGeom prst="rect">
            <a:avLst/>
          </a:prstGeom>
        </p:spPr>
        <p:txBody>
          <a:bodyPr>
            <a:spAutoFit/>
          </a:bodyPr>
          <a:lstStyle/>
          <a:p>
            <a:r>
              <a:rPr lang="zh-CN" altLang="zh-CN" sz="2400" smtClean="0">
                <a:solidFill>
                  <a:srgbClr val="FF0000"/>
                </a:solidFill>
                <a:latin typeface="楷体" pitchFamily="49" charset="-122"/>
                <a:ea typeface="楷体" pitchFamily="49" charset="-122"/>
              </a:rPr>
              <a:t>渐渐</a:t>
            </a:r>
          </a:p>
          <a:p>
            <a:r>
              <a:rPr lang="zh-CN" altLang="zh-CN" sz="2400" smtClean="0">
                <a:solidFill>
                  <a:srgbClr val="FF0000"/>
                </a:solidFill>
                <a:latin typeface="楷体" pitchFamily="49" charset="-122"/>
                <a:ea typeface="楷体" pitchFamily="49" charset="-122"/>
              </a:rPr>
              <a:t>会：会同</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论：判罪</a:t>
            </a:r>
          </a:p>
          <a:p>
            <a:r>
              <a:rPr lang="zh-CN" altLang="zh-CN" sz="2400" smtClean="0">
                <a:solidFill>
                  <a:srgbClr val="FF0000"/>
                </a:solidFill>
                <a:latin typeface="楷体" pitchFamily="49" charset="-122"/>
                <a:ea typeface="楷体" pitchFamily="49" charset="-122"/>
              </a:rPr>
              <a:t>判处</a:t>
            </a:r>
          </a:p>
          <a:p>
            <a:r>
              <a:rPr lang="zh-CN" altLang="zh-CN" sz="2400" smtClean="0">
                <a:solidFill>
                  <a:srgbClr val="FF0000"/>
                </a:solidFill>
                <a:latin typeface="楷体" pitchFamily="49" charset="-122"/>
                <a:ea typeface="楷体" pitchFamily="49" charset="-122"/>
              </a:rPr>
              <a:t>相连治罪。一个人犯了罪，有关的人连通治罪，叫“相坐”或“连坐”</a:t>
            </a:r>
          </a:p>
          <a:p>
            <a:endParaRPr lang="en-US" altLang="zh-CN" sz="2400" smtClean="0">
              <a:solidFill>
                <a:srgbClr val="FF0000"/>
              </a:solidFill>
              <a:latin typeface="楷体" panose="02010609060101010101" pitchFamily="49" charset="-122"/>
              <a:ea typeface="楷体" panose="02010609060101010101" pitchFamily="49" charset="-122"/>
            </a:endParaRPr>
          </a:p>
          <a:p>
            <a:r>
              <a:rPr lang="zh-CN" altLang="zh-CN" sz="2400" smtClean="0">
                <a:solidFill>
                  <a:srgbClr val="FF0000"/>
                </a:solidFill>
                <a:latin typeface="楷体" pitchFamily="49" charset="-122"/>
                <a:ea typeface="楷体" pitchFamily="49" charset="-122"/>
              </a:rPr>
              <a:t>比画</a:t>
            </a:r>
          </a:p>
          <a:p>
            <a:r>
              <a:rPr lang="zh-CN" altLang="zh-CN" sz="2400" smtClean="0">
                <a:solidFill>
                  <a:srgbClr val="FF0000"/>
                </a:solidFill>
                <a:latin typeface="楷体" pitchFamily="49" charset="-122"/>
                <a:ea typeface="楷体" pitchFamily="49" charset="-122"/>
              </a:rPr>
              <a:t>滋润，做肥料的意思</a:t>
            </a:r>
          </a:p>
          <a:p>
            <a:r>
              <a:rPr lang="zh-CN" altLang="zh-CN" sz="2400" smtClean="0">
                <a:solidFill>
                  <a:srgbClr val="FF0000"/>
                </a:solidFill>
                <a:latin typeface="楷体" pitchFamily="49" charset="-122"/>
                <a:ea typeface="楷体" pitchFamily="49" charset="-122"/>
              </a:rPr>
              <a:t>通过</a:t>
            </a:r>
          </a:p>
          <a:p>
            <a:r>
              <a:rPr lang="zh-CN" altLang="zh-CN" sz="2400" smtClean="0">
                <a:solidFill>
                  <a:srgbClr val="FF0000"/>
                </a:solidFill>
                <a:latin typeface="楷体" pitchFamily="49" charset="-122"/>
                <a:ea typeface="楷体" pitchFamily="49" charset="-122"/>
              </a:rPr>
              <a:t>同“叛”背叛</a:t>
            </a:r>
          </a:p>
          <a:p>
            <a:r>
              <a:rPr lang="zh-CN" altLang="zh-CN" sz="2400" smtClean="0">
                <a:solidFill>
                  <a:srgbClr val="FF0000"/>
                </a:solidFill>
                <a:latin typeface="楷体" pitchFamily="49" charset="-122"/>
                <a:ea typeface="楷体" pitchFamily="49" charset="-122"/>
              </a:rPr>
              <a:t>语气词，无实意</a:t>
            </a:r>
          </a:p>
          <a:p>
            <a:r>
              <a:rPr lang="zh-CN" altLang="zh-CN" sz="2400" smtClean="0">
                <a:solidFill>
                  <a:srgbClr val="FF0000"/>
                </a:solidFill>
                <a:latin typeface="楷体" pitchFamily="49" charset="-122"/>
                <a:ea typeface="楷体" pitchFamily="49" charset="-122"/>
              </a:rPr>
              <a:t>使动用法</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使</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相斗</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2" end="2"/>
                                            </p:txEl>
                                          </p:spTgt>
                                        </p:tgtEl>
                                        <p:attrNameLst>
                                          <p:attrName>style.visibility</p:attrName>
                                        </p:attrNameLst>
                                      </p:cBhvr>
                                      <p:to>
                                        <p:strVal val="visible"/>
                                      </p:to>
                                    </p:set>
                                    <p:anim calcmode="lin" valueType="num">
                                      <p:cBhvr additive="base">
                                        <p:cTn id="15"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3" end="3"/>
                                            </p:txEl>
                                          </p:spTgt>
                                        </p:tgtEl>
                                        <p:attrNameLst>
                                          <p:attrName>style.visibility</p:attrName>
                                        </p:attrNameLst>
                                      </p:cBhvr>
                                      <p:to>
                                        <p:strVal val="visible"/>
                                      </p:to>
                                    </p:set>
                                    <p:anim calcmode="lin" valueType="num">
                                      <p:cBhvr additive="base">
                                        <p:cTn id="19"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4" end="4"/>
                                            </p:txEl>
                                          </p:spTgt>
                                        </p:tgtEl>
                                        <p:attrNameLst>
                                          <p:attrName>style.visibility</p:attrName>
                                        </p:attrNameLst>
                                      </p:cBhvr>
                                      <p:to>
                                        <p:strVal val="visible"/>
                                      </p:to>
                                    </p:set>
                                    <p:anim calcmode="lin" valueType="num">
                                      <p:cBhvr additive="base">
                                        <p:cTn id="23"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5" end="5"/>
                                            </p:txEl>
                                          </p:spTgt>
                                        </p:tgtEl>
                                        <p:attrNameLst>
                                          <p:attrName>style.visibility</p:attrName>
                                        </p:attrNameLst>
                                      </p:cBhvr>
                                      <p:to>
                                        <p:strVal val="visible"/>
                                      </p:to>
                                    </p:set>
                                    <p:anim calcmode="lin" valueType="num">
                                      <p:cBhvr additive="base">
                                        <p:cTn id="2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1">
                                            <p:txEl>
                                              <p:pRg st="8" end="8"/>
                                            </p:txEl>
                                          </p:spTgt>
                                        </p:tgtEl>
                                        <p:attrNameLst>
                                          <p:attrName>style.visibility</p:attrName>
                                        </p:attrNameLst>
                                      </p:cBhvr>
                                      <p:to>
                                        <p:strVal val="visible"/>
                                      </p:to>
                                    </p:set>
                                    <p:anim calcmode="lin" valueType="num">
                                      <p:cBhvr additive="base">
                                        <p:cTn id="31"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9" end="9"/>
                                            </p:txEl>
                                          </p:spTgt>
                                        </p:tgtEl>
                                        <p:attrNameLst>
                                          <p:attrName>style.visibility</p:attrName>
                                        </p:attrNameLst>
                                      </p:cBhvr>
                                      <p:to>
                                        <p:strVal val="visible"/>
                                      </p:to>
                                    </p:set>
                                    <p:anim calcmode="lin" valueType="num">
                                      <p:cBhvr additive="base">
                                        <p:cTn id="35"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481">
                                            <p:txEl>
                                              <p:pRg st="10" end="10"/>
                                            </p:txEl>
                                          </p:spTgt>
                                        </p:tgtEl>
                                        <p:attrNameLst>
                                          <p:attrName>style.visibility</p:attrName>
                                        </p:attrNameLst>
                                      </p:cBhvr>
                                      <p:to>
                                        <p:strVal val="visible"/>
                                      </p:to>
                                    </p:set>
                                    <p:anim calcmode="lin" valueType="num">
                                      <p:cBhvr additive="base">
                                        <p:cTn id="39"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0481">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0481">
                                            <p:txEl>
                                              <p:pRg st="11" end="11"/>
                                            </p:txEl>
                                          </p:spTgt>
                                        </p:tgtEl>
                                        <p:attrNameLst>
                                          <p:attrName>style.visibility</p:attrName>
                                        </p:attrNameLst>
                                      </p:cBhvr>
                                      <p:to>
                                        <p:strVal val="visible"/>
                                      </p:to>
                                    </p:set>
                                    <p:anim calcmode="lin" valueType="num">
                                      <p:cBhvr additive="base">
                                        <p:cTn id="43" dur="500" fill="hold"/>
                                        <p:tgtEl>
                                          <p:spTgt spid="20481">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1">
                                            <p:txEl>
                                              <p:pRg st="11" end="11"/>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481">
                                            <p:txEl>
                                              <p:pRg st="12" end="12"/>
                                            </p:txEl>
                                          </p:spTgt>
                                        </p:tgtEl>
                                        <p:attrNameLst>
                                          <p:attrName>style.visibility</p:attrName>
                                        </p:attrNameLst>
                                      </p:cBhvr>
                                      <p:to>
                                        <p:strVal val="visible"/>
                                      </p:to>
                                    </p:set>
                                    <p:anim calcmode="lin" valueType="num">
                                      <p:cBhvr additive="base">
                                        <p:cTn id="47" dur="500" fill="hold"/>
                                        <p:tgtEl>
                                          <p:spTgt spid="20481">
                                            <p:txEl>
                                              <p:pRg st="12" end="1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0481">
                                            <p:txEl>
                                              <p:pRg st="12" end="12"/>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481">
                                            <p:txEl>
                                              <p:pRg st="13" end="13"/>
                                            </p:txEl>
                                          </p:spTgt>
                                        </p:tgtEl>
                                        <p:attrNameLst>
                                          <p:attrName>style.visibility</p:attrName>
                                        </p:attrNameLst>
                                      </p:cBhvr>
                                      <p:to>
                                        <p:strVal val="visible"/>
                                      </p:to>
                                    </p:set>
                                    <p:anim calcmode="lin" valueType="num">
                                      <p:cBhvr additive="base">
                                        <p:cTn id="51" dur="500" fill="hold"/>
                                        <p:tgtEl>
                                          <p:spTgt spid="20481">
                                            <p:txEl>
                                              <p:pRg st="13" end="1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0481">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86814" y="15675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487782" y="1583783"/>
            <a:ext cx="7289075" cy="446276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❹卫律劝降</a:t>
            </a:r>
            <a:endParaRPr lang="zh-CN" altLang="zh-CN" sz="2400" smtClean="0">
              <a:solidFill>
                <a:srgbClr val="0070C0"/>
              </a:solidFill>
            </a:endParaRPr>
          </a:p>
          <a:p>
            <a:r>
              <a:rPr lang="en-US" altLang="zh-CN" sz="2400" b="1" smtClean="0"/>
              <a:t>         </a:t>
            </a:r>
            <a:r>
              <a:rPr lang="zh-CN" altLang="zh-CN" sz="2400" b="1" smtClean="0"/>
              <a:t>活动二：研习文本</a:t>
            </a:r>
            <a:endParaRPr lang="zh-CN" altLang="zh-CN" sz="2400" smtClean="0"/>
          </a:p>
          <a:p>
            <a:r>
              <a:rPr lang="en-US" altLang="zh-CN" sz="2400" b="1" smtClean="0"/>
              <a:t>        1</a:t>
            </a:r>
            <a:r>
              <a:rPr lang="zh-CN" altLang="en-US" sz="2400" b="1" smtClean="0"/>
              <a:t>、</a:t>
            </a:r>
            <a:r>
              <a:rPr lang="zh-CN" altLang="zh-CN" sz="2400" b="1" smtClean="0">
                <a:latin typeface="楷体" pitchFamily="49" charset="-122"/>
                <a:ea typeface="楷体" pitchFamily="49" charset="-122"/>
              </a:rPr>
              <a:t>写张胜请降</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有何用意</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一个“请”字写出了张胜在卫律剑下丧失骨气、奴颜婢膝的样子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反衬了苏武宁死不屈的崇高气节。</a:t>
            </a:r>
          </a:p>
          <a:p>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2" end="2"/>
                                            </p:txEl>
                                          </p:spTgt>
                                        </p:tgtEl>
                                        <p:attrNameLst>
                                          <p:attrName>style.visibility</p:attrName>
                                        </p:attrNameLst>
                                      </p:cBhvr>
                                      <p:to>
                                        <p:strVal val="visible"/>
                                      </p:to>
                                    </p:set>
                                    <p:anim calcmode="lin" valueType="num">
                                      <p:cBhvr additive="base">
                                        <p:cTn id="15"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0481">
                                            <p:txEl>
                                              <p:pRg st="3" end="3"/>
                                            </p:txEl>
                                          </p:spTgt>
                                        </p:tgtEl>
                                        <p:attrNameLst>
                                          <p:attrName>style.visibility</p:attrName>
                                        </p:attrNameLst>
                                      </p:cBhvr>
                                      <p:to>
                                        <p:strVal val="visible"/>
                                      </p:to>
                                    </p:set>
                                    <p:anim calcmode="lin" valueType="num">
                                      <p:cBhvr additive="base">
                                        <p:cTn id="2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0481">
                                            <p:txEl>
                                              <p:pRg st="4" end="4"/>
                                            </p:txEl>
                                          </p:spTgt>
                                        </p:tgtEl>
                                        <p:attrNameLst>
                                          <p:attrName>style.visibility</p:attrName>
                                        </p:attrNameLst>
                                      </p:cBhvr>
                                      <p:to>
                                        <p:strVal val="visible"/>
                                      </p:to>
                                    </p:set>
                                    <p:anim calcmode="lin" valueType="num">
                                      <p:cBhvr additive="base">
                                        <p:cTn id="2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82834" y="1101019"/>
            <a:ext cx="8608423" cy="704808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❹卫律劝降</a:t>
            </a:r>
            <a:endParaRPr lang="zh-CN" altLang="zh-CN" sz="2400" smtClean="0">
              <a:solidFill>
                <a:srgbClr val="0070C0"/>
              </a:solidFill>
            </a:endParaRPr>
          </a:p>
          <a:p>
            <a:r>
              <a:rPr lang="en-US" altLang="zh-CN" sz="2400" b="1" smtClean="0"/>
              <a:t>      </a:t>
            </a:r>
            <a:r>
              <a:rPr lang="zh-CN" altLang="zh-CN" sz="2400" b="1" smtClean="0"/>
              <a:t>活动二：研习文本</a:t>
            </a:r>
            <a:endParaRPr lang="zh-CN" altLang="zh-CN" sz="2400" smtClean="0"/>
          </a:p>
          <a:p>
            <a:r>
              <a:rPr lang="en-US" altLang="zh-CN" sz="2400" b="1" smtClean="0">
                <a:latin typeface="楷体" pitchFamily="49" charset="-122"/>
                <a:ea typeface="楷体" pitchFamily="49" charset="-122"/>
              </a:rPr>
              <a:t>   2</a:t>
            </a:r>
            <a:r>
              <a:rPr lang="zh-CN" altLang="zh-CN" sz="2400" b="1" smtClean="0">
                <a:latin typeface="楷体" pitchFamily="49" charset="-122"/>
                <a:ea typeface="楷体" pitchFamily="49" charset="-122"/>
              </a:rPr>
              <a:t>、卫律是怎么对苏武进行劝降的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苏武又是如何应对的</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卫律的劝降方式是软硬兼施、威逼利诱。先以副使张胜获罪</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苏武“当相坐”来胁迫他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遭拒绝后又举剑来威通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然“武不动”。威逼不成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又来利诱。卫律原来是汉朝的武将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是被匈奴俘虏后投降的。苏武对其威逼而“不动”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对其利诱则“不应”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表现对其为人的鄙夷。当他说出“与君为兄弟”的话后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苏武终于忍无可忍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“骂律”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自始至终都以强硬的姿态抵抗。双方矛盾斗争激烈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场面紧张。</a:t>
            </a:r>
          </a:p>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小结：</a:t>
            </a:r>
            <a:r>
              <a:rPr lang="zh-CN" altLang="zh-CN" sz="2400" smtClean="0">
                <a:latin typeface="楷体" pitchFamily="49" charset="-122"/>
                <a:ea typeface="楷体" pitchFamily="49" charset="-122"/>
              </a:rPr>
              <a:t>这一段用简洁的描写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如“武不动”“武不应”极为传神地勾勒出苏武的形象。</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1">
                                            <p:txEl>
                                              <p:pRg st="2" end="2"/>
                                            </p:txEl>
                                          </p:spTgt>
                                        </p:tgtEl>
                                        <p:attrNameLst>
                                          <p:attrName>style.visibility</p:attrName>
                                        </p:attrNameLst>
                                      </p:cBhvr>
                                      <p:to>
                                        <p:strVal val="visible"/>
                                      </p:to>
                                    </p:set>
                                    <p:anim calcmode="lin" valueType="num">
                                      <p:cBhvr additive="base">
                                        <p:cTn id="1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481">
                                            <p:txEl>
                                              <p:pRg st="3" end="3"/>
                                            </p:txEl>
                                          </p:spTgt>
                                        </p:tgtEl>
                                        <p:attrNameLst>
                                          <p:attrName>style.visibility</p:attrName>
                                        </p:attrNameLst>
                                      </p:cBhvr>
                                      <p:to>
                                        <p:strVal val="visible"/>
                                      </p:to>
                                    </p:set>
                                    <p:anim calcmode="lin" valueType="num">
                                      <p:cBhvr additive="base">
                                        <p:cTn id="23"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0481">
                                            <p:txEl>
                                              <p:pRg st="4" end="4"/>
                                            </p:txEl>
                                          </p:spTgt>
                                        </p:tgtEl>
                                        <p:attrNameLst>
                                          <p:attrName>style.visibility</p:attrName>
                                        </p:attrNameLst>
                                      </p:cBhvr>
                                      <p:to>
                                        <p:strVal val="visible"/>
                                      </p:to>
                                    </p:set>
                                    <p:anim calcmode="lin" valueType="num">
                                      <p:cBhvr additive="base">
                                        <p:cTn id="29"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56707" y="707352"/>
            <a:ext cx="8608423" cy="74174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❺幽置大窖、苦守北海</a:t>
            </a:r>
            <a:endParaRPr lang="zh-CN" altLang="zh-CN" sz="2400" smtClean="0">
              <a:solidFill>
                <a:srgbClr val="0070C0"/>
              </a:solidFill>
              <a:latin typeface="楷体" pitchFamily="49" charset="-122"/>
              <a:ea typeface="楷体" pitchFamily="49" charset="-122"/>
            </a:endParaRPr>
          </a:p>
          <a:p>
            <a:r>
              <a:rPr lang="zh-CN" altLang="zh-CN" sz="2400" b="1" smtClean="0">
                <a:latin typeface="楷体" pitchFamily="49" charset="-122"/>
                <a:ea typeface="楷体" pitchFamily="49" charset="-122"/>
              </a:rPr>
              <a:t>活动一：读第六段，解释下列划线词语</a:t>
            </a:r>
            <a:r>
              <a:rPr lang="en-US" altLang="zh-CN" sz="2400" b="1" smtClean="0">
                <a:latin typeface="楷体" pitchFamily="49" charset="-122"/>
                <a:ea typeface="楷体" pitchFamily="49" charset="-122"/>
              </a:rPr>
              <a:t> </a:t>
            </a: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白</a:t>
            </a:r>
            <a:r>
              <a:rPr lang="zh-CN" altLang="zh-CN" sz="2400" smtClean="0">
                <a:latin typeface="楷体" pitchFamily="49" charset="-122"/>
                <a:ea typeface="楷体" pitchFamily="49" charset="-122"/>
              </a:rPr>
              <a:t>单于</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禀告、告诉</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、乃</a:t>
            </a:r>
            <a:r>
              <a:rPr lang="zh-CN" altLang="zh-CN" sz="2400" u="sng" smtClean="0">
                <a:latin typeface="楷体" pitchFamily="49" charset="-122"/>
                <a:ea typeface="楷体" pitchFamily="49" charset="-122"/>
              </a:rPr>
              <a:t>幽</a:t>
            </a:r>
            <a:r>
              <a:rPr lang="zh-CN" altLang="zh-CN" sz="2400" smtClean="0">
                <a:latin typeface="楷体" pitchFamily="49" charset="-122"/>
                <a:ea typeface="楷体" pitchFamily="49" charset="-122"/>
              </a:rPr>
              <a:t>武置大窖中</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囚禁</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、天</a:t>
            </a:r>
            <a:r>
              <a:rPr lang="zh-CN" altLang="zh-CN" sz="2400" u="sng" smtClean="0">
                <a:latin typeface="楷体" pitchFamily="49" charset="-122"/>
                <a:ea typeface="楷体" pitchFamily="49" charset="-122"/>
              </a:rPr>
              <a:t>雨</a:t>
            </a:r>
            <a:r>
              <a:rPr lang="zh-CN" altLang="zh-CN" sz="2400" smtClean="0">
                <a:latin typeface="楷体" pitchFamily="49" charset="-122"/>
                <a:ea typeface="楷体" pitchFamily="49" charset="-122"/>
              </a:rPr>
              <a:t>Ｙ</a:t>
            </a:r>
            <a:r>
              <a:rPr lang="en-US" altLang="zh-CN" sz="2400" smtClean="0">
                <a:latin typeface="楷体" pitchFamily="49" charset="-122"/>
                <a:ea typeface="楷体" pitchFamily="49" charset="-122"/>
              </a:rPr>
              <a:t>Ù</a:t>
            </a:r>
            <a:r>
              <a:rPr lang="zh-CN" altLang="zh-CN" sz="2400" smtClean="0">
                <a:latin typeface="楷体" pitchFamily="49" charset="-122"/>
                <a:ea typeface="楷体" pitchFamily="49" charset="-122"/>
              </a:rPr>
              <a:t>雪</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动词</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下</a:t>
            </a:r>
            <a:r>
              <a:rPr lang="en-US" altLang="zh-CN" sz="2400" smtClean="0">
                <a:solidFill>
                  <a:srgbClr val="FF0000"/>
                </a:solidFill>
                <a:latin typeface="楷体" pitchFamily="49" charset="-122"/>
                <a:ea typeface="楷体" pitchFamily="49" charset="-122"/>
              </a:rPr>
              <a:t>  </a:t>
            </a:r>
            <a:endParaRPr lang="zh-CN" altLang="zh-CN" sz="24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、使牧</a:t>
            </a:r>
            <a:r>
              <a:rPr lang="zh-CN" altLang="zh-CN" sz="2400" u="sng" smtClean="0">
                <a:latin typeface="楷体" pitchFamily="49" charset="-122"/>
                <a:ea typeface="楷体" pitchFamily="49" charset="-122"/>
              </a:rPr>
              <a:t>羝</a:t>
            </a:r>
            <a:r>
              <a:rPr lang="en-US" altLang="zh-CN" sz="2400" smtClean="0">
                <a:latin typeface="楷体" pitchFamily="49" charset="-122"/>
                <a:ea typeface="楷体" pitchFamily="49" charset="-122"/>
              </a:rPr>
              <a:t>(d</a:t>
            </a:r>
            <a:r>
              <a:rPr lang="zh-CN" altLang="zh-CN" sz="2400" smtClean="0">
                <a:latin typeface="楷体" pitchFamily="49" charset="-122"/>
                <a:ea typeface="楷体" pitchFamily="49" charset="-122"/>
              </a:rPr>
              <a:t>ī</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公羊</a:t>
            </a:r>
          </a:p>
          <a:p>
            <a:r>
              <a:rPr lang="en-US" altLang="zh-CN" sz="2400" smtClean="0">
                <a:latin typeface="楷体" pitchFamily="49" charset="-122"/>
                <a:ea typeface="楷体" pitchFamily="49" charset="-122"/>
              </a:rPr>
              <a:t>5</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别</a:t>
            </a:r>
            <a:r>
              <a:rPr lang="zh-CN" altLang="zh-CN" sz="2400" smtClean="0">
                <a:latin typeface="楷体" pitchFamily="49" charset="-122"/>
                <a:ea typeface="楷体" pitchFamily="49" charset="-122"/>
              </a:rPr>
              <a:t>其官属常惠等</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分开、离析</a:t>
            </a:r>
          </a:p>
          <a:p>
            <a:r>
              <a:rPr lang="en-US" altLang="zh-CN" sz="2400" b="1" smtClean="0">
                <a:latin typeface="楷体" pitchFamily="49" charset="-122"/>
                <a:ea typeface="楷体" pitchFamily="49" charset="-122"/>
              </a:rPr>
              <a:t>6</a:t>
            </a:r>
            <a:r>
              <a:rPr lang="zh-CN" altLang="zh-CN" sz="2400" b="1" smtClean="0">
                <a:latin typeface="楷体" pitchFamily="49" charset="-122"/>
                <a:ea typeface="楷体" pitchFamily="49" charset="-122"/>
              </a:rPr>
              <a:t>、</a:t>
            </a:r>
            <a:r>
              <a:rPr lang="zh-CN" altLang="zh-CN" sz="2400" u="sng" smtClean="0">
                <a:latin typeface="楷体" pitchFamily="49" charset="-122"/>
                <a:ea typeface="楷体" pitchFamily="49" charset="-122"/>
              </a:rPr>
              <a:t>廪食</a:t>
            </a:r>
            <a:r>
              <a:rPr lang="zh-CN" altLang="zh-CN" sz="2400" smtClean="0">
                <a:latin typeface="楷体" pitchFamily="49" charset="-122"/>
                <a:ea typeface="楷体" pitchFamily="49" charset="-122"/>
              </a:rPr>
              <a:t>不至</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廪：粮仓。官府发的粮食</a:t>
            </a:r>
          </a:p>
          <a:p>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杖</a:t>
            </a:r>
            <a:r>
              <a:rPr lang="zh-CN" altLang="zh-CN" sz="2400" smtClean="0">
                <a:latin typeface="楷体" pitchFamily="49" charset="-122"/>
                <a:ea typeface="楷体" pitchFamily="49" charset="-122"/>
              </a:rPr>
              <a:t>汉节牧羊</a:t>
            </a:r>
            <a:r>
              <a:rPr lang="en-US" altLang="zh-CN" sz="2400" smtClean="0">
                <a:latin typeface="楷体" pitchFamily="49" charset="-122"/>
                <a:ea typeface="楷体" pitchFamily="49" charset="-122"/>
              </a:rPr>
              <a:t>              </a:t>
            </a:r>
            <a:r>
              <a:rPr lang="zh-CN" altLang="en-US" sz="2400" smtClean="0">
                <a:solidFill>
                  <a:srgbClr val="FF0000"/>
                </a:solidFill>
                <a:latin typeface="楷体" pitchFamily="49" charset="-122"/>
                <a:ea typeface="楷体" pitchFamily="49" charset="-122"/>
              </a:rPr>
              <a:t>名词用作动词   </a:t>
            </a:r>
            <a:r>
              <a:rPr lang="zh-CN" altLang="zh-CN" sz="2400" smtClean="0">
                <a:solidFill>
                  <a:srgbClr val="FF0000"/>
                </a:solidFill>
                <a:latin typeface="楷体" pitchFamily="49" charset="-122"/>
                <a:ea typeface="楷体" pitchFamily="49" charset="-122"/>
              </a:rPr>
              <a:t>柱</a:t>
            </a:r>
          </a:p>
          <a:p>
            <a:r>
              <a:rPr lang="en-US" altLang="zh-CN" sz="2400" smtClean="0">
                <a:latin typeface="楷体" pitchFamily="49" charset="-122"/>
                <a:ea typeface="楷体" pitchFamily="49" charset="-122"/>
              </a:rPr>
              <a:t>8</a:t>
            </a:r>
            <a:r>
              <a:rPr lang="zh-CN" altLang="zh-CN" sz="2400" smtClean="0">
                <a:latin typeface="楷体" pitchFamily="49" charset="-122"/>
                <a:ea typeface="楷体" pitchFamily="49" charset="-122"/>
              </a:rPr>
              <a:t>、卧起</a:t>
            </a:r>
            <a:r>
              <a:rPr lang="zh-CN" altLang="zh-CN" sz="2400" u="sng" smtClean="0">
                <a:latin typeface="楷体" pitchFamily="49" charset="-122"/>
                <a:ea typeface="楷体" pitchFamily="49" charset="-122"/>
              </a:rPr>
              <a:t>操</a:t>
            </a:r>
            <a:r>
              <a:rPr lang="zh-CN" altLang="zh-CN" sz="2400" smtClean="0">
                <a:latin typeface="楷体" pitchFamily="49" charset="-122"/>
                <a:ea typeface="楷体" pitchFamily="49" charset="-122"/>
              </a:rPr>
              <a:t>持</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拿</a:t>
            </a:r>
          </a:p>
          <a:p>
            <a:r>
              <a:rPr lang="en-US" altLang="zh-CN" sz="2400" smtClean="0">
                <a:latin typeface="楷体" pitchFamily="49" charset="-122"/>
                <a:ea typeface="楷体" pitchFamily="49" charset="-122"/>
              </a:rPr>
              <a:t>9</a:t>
            </a:r>
            <a:r>
              <a:rPr lang="zh-CN" altLang="zh-CN" sz="2400" smtClean="0">
                <a:latin typeface="楷体" pitchFamily="49" charset="-122"/>
                <a:ea typeface="楷体" pitchFamily="49" charset="-122"/>
              </a:rPr>
              <a:t>、武能</a:t>
            </a:r>
            <a:r>
              <a:rPr lang="zh-CN" altLang="zh-CN" sz="2400" u="sng" smtClean="0">
                <a:latin typeface="楷体" pitchFamily="49" charset="-122"/>
                <a:ea typeface="楷体" pitchFamily="49" charset="-122"/>
              </a:rPr>
              <a:t>网</a:t>
            </a:r>
            <a:r>
              <a:rPr lang="zh-CN" altLang="zh-CN" sz="2400" smtClean="0">
                <a:latin typeface="楷体" pitchFamily="49" charset="-122"/>
                <a:ea typeface="楷体" pitchFamily="49" charset="-122"/>
              </a:rPr>
              <a:t>纺缴</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动词，结网</a:t>
            </a:r>
          </a:p>
          <a:p>
            <a:r>
              <a:rPr lang="en-US" altLang="zh-CN" sz="2400" smtClean="0">
                <a:latin typeface="楷体" pitchFamily="49" charset="-122"/>
                <a:ea typeface="楷体" pitchFamily="49" charset="-122"/>
              </a:rPr>
              <a:t>10</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檠</a:t>
            </a:r>
            <a:r>
              <a:rPr lang="zh-CN" altLang="zh-CN" sz="2400" smtClean="0">
                <a:latin typeface="楷体" pitchFamily="49" charset="-122"/>
                <a:ea typeface="楷体" pitchFamily="49" charset="-122"/>
              </a:rPr>
              <a:t>弓弩</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动词，用檠矫正弓弩</a:t>
            </a: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9478792"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4449171" y="19106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素养目标</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759201" y="1654990"/>
            <a:ext cx="7450666"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t>1.</a:t>
            </a:r>
            <a:r>
              <a:rPr lang="zh-CN" altLang="zh-CN" sz="2400" smtClean="0">
                <a:latin typeface="楷体" pitchFamily="49" charset="-122"/>
                <a:ea typeface="楷体" pitchFamily="49" charset="-122"/>
              </a:rPr>
              <a:t>了解班固以及《汉书》的相关知识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了解本文的历史</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背景</a:t>
            </a:r>
            <a:r>
              <a:rPr lang="zh-CN" altLang="en-US" sz="2400" smtClean="0">
                <a:latin typeface="楷体" pitchFamily="49" charset="-122"/>
                <a:ea typeface="楷体" pitchFamily="49" charset="-122"/>
              </a:rPr>
              <a:t>。</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掌握文中重要的实词、虚词、特殊句式等文言知识。</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分析文章按时间顺序叙事的脉络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体会对比手法、典</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型语言</a:t>
            </a:r>
            <a:r>
              <a:rPr lang="zh-CN" altLang="en-US" sz="2400" smtClean="0">
                <a:latin typeface="楷体" pitchFamily="49" charset="-122"/>
                <a:ea typeface="楷体" pitchFamily="49" charset="-122"/>
              </a:rPr>
              <a:t>、环境</a:t>
            </a:r>
            <a:r>
              <a:rPr lang="zh-CN" altLang="zh-CN" sz="2400" smtClean="0">
                <a:latin typeface="楷体" pitchFamily="49" charset="-122"/>
                <a:ea typeface="楷体" pitchFamily="49" charset="-122"/>
              </a:rPr>
              <a:t>对塑造人物的作用。</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学习苏武忠贞不屈的气节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学习他“富贵不能淫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贫</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贱不能移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威武不能屈”的高尚品格。</a:t>
            </a: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56707" y="1415239"/>
            <a:ext cx="8608423"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❺幽置大窖、苦守北海</a:t>
            </a:r>
            <a:endParaRPr lang="en-US" altLang="zh-CN" sz="2400" smtClean="0">
              <a:solidFill>
                <a:srgbClr val="0070C0"/>
              </a:solidFill>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活动二：研习文本</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如何刻画苏武形象的</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通过典型环境，烘托人物</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苏武在匈奴十九年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饱尝艰苦。被囚禁于大客断绝饮食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啮雪吞旃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单身流放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掘鼠穴收野果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苏武顽强地活了下来。在最困难的时候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他始终“杖汉节牧羊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卧起操持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节旄尽落”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强烈的爱国意志支撑着他在苦难中坚守</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通过对艰苦考验的描写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表现苏武坚韧不拔、历久不的爱国意志，表现出苏武的铮铮铁骨及高尚情操。</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2" end="2"/>
                                            </p:txEl>
                                          </p:spTgt>
                                        </p:tgtEl>
                                        <p:attrNameLst>
                                          <p:attrName>style.visibility</p:attrName>
                                        </p:attrNameLst>
                                      </p:cBhvr>
                                      <p:to>
                                        <p:strVal val="visible"/>
                                      </p:to>
                                    </p:set>
                                    <p:anim calcmode="lin" valueType="num">
                                      <p:cBhvr additive="base">
                                        <p:cTn id="15"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0481">
                                            <p:txEl>
                                              <p:pRg st="3" end="3"/>
                                            </p:txEl>
                                          </p:spTgt>
                                        </p:tgtEl>
                                        <p:attrNameLst>
                                          <p:attrName>style.visibility</p:attrName>
                                        </p:attrNameLst>
                                      </p:cBhvr>
                                      <p:to>
                                        <p:strVal val="visible"/>
                                      </p:to>
                                    </p:set>
                                    <p:anim calcmode="lin" valueType="num">
                                      <p:cBhvr additive="base">
                                        <p:cTn id="2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0481">
                                            <p:txEl>
                                              <p:pRg st="4" end="4"/>
                                            </p:txEl>
                                          </p:spTgt>
                                        </p:tgtEl>
                                        <p:attrNameLst>
                                          <p:attrName>style.visibility</p:attrName>
                                        </p:attrNameLst>
                                      </p:cBhvr>
                                      <p:to>
                                        <p:strVal val="visible"/>
                                      </p:to>
                                    </p:set>
                                    <p:anim calcmode="lin" valueType="num">
                                      <p:cBhvr additive="base">
                                        <p:cTn id="25"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56707" y="307251"/>
            <a:ext cx="8608423" cy="821763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❼李陵劝降</a:t>
            </a:r>
            <a:endParaRPr lang="zh-CN" altLang="zh-CN" sz="2400" smtClean="0">
              <a:solidFill>
                <a:srgbClr val="0070C0"/>
              </a:solidFill>
            </a:endParaRPr>
          </a:p>
          <a:p>
            <a:r>
              <a:rPr lang="zh-CN" altLang="zh-CN" sz="2400" b="1" smtClean="0">
                <a:latin typeface="楷体" pitchFamily="49" charset="-122"/>
                <a:ea typeface="楷体" pitchFamily="49" charset="-122"/>
              </a:rPr>
              <a:t>活动一：读第七、八段，解释下列划线词语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、武与李陵俱为</a:t>
            </a:r>
            <a:r>
              <a:rPr lang="zh-CN" altLang="zh-CN" sz="2400" u="sng" smtClean="0">
                <a:latin typeface="楷体" pitchFamily="49" charset="-122"/>
                <a:ea typeface="楷体" pitchFamily="49" charset="-122"/>
              </a:rPr>
              <a:t>侍中</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汉代在其本官职外的加官</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、不敢</a:t>
            </a:r>
            <a:r>
              <a:rPr lang="zh-CN" altLang="zh-CN" sz="2400" u="sng" smtClean="0">
                <a:latin typeface="楷体" pitchFamily="49" charset="-122"/>
                <a:ea typeface="楷体" pitchFamily="49" charset="-122"/>
              </a:rPr>
              <a:t>求</a:t>
            </a:r>
            <a:r>
              <a:rPr lang="zh-CN" altLang="zh-CN" sz="2400" smtClean="0">
                <a:latin typeface="楷体" pitchFamily="49" charset="-122"/>
                <a:ea typeface="楷体" pitchFamily="49" charset="-122"/>
              </a:rPr>
              <a:t>武</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访求</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、久</a:t>
            </a:r>
            <a:r>
              <a:rPr lang="zh-CN" altLang="zh-CN" sz="2400" u="sng" smtClean="0">
                <a:latin typeface="楷体" pitchFamily="49" charset="-122"/>
                <a:ea typeface="楷体" pitchFamily="49" charset="-122"/>
              </a:rPr>
              <a:t>之</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助词 无实义</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因</a:t>
            </a:r>
            <a:r>
              <a:rPr lang="zh-CN" altLang="zh-CN" sz="2400" smtClean="0">
                <a:latin typeface="楷体" pitchFamily="49" charset="-122"/>
                <a:ea typeface="楷体" pitchFamily="49" charset="-122"/>
              </a:rPr>
              <a:t>谓武曰</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乘机</a:t>
            </a:r>
          </a:p>
          <a:p>
            <a:r>
              <a:rPr lang="en-US" altLang="zh-CN" sz="2400" smtClean="0">
                <a:latin typeface="楷体" pitchFamily="49" charset="-122"/>
                <a:ea typeface="楷体" pitchFamily="49" charset="-122"/>
              </a:rPr>
              <a:t>6</a:t>
            </a:r>
            <a:r>
              <a:rPr lang="zh-CN" altLang="zh-CN" sz="2400" smtClean="0">
                <a:latin typeface="楷体" pitchFamily="49" charset="-122"/>
                <a:ea typeface="楷体" pitchFamily="49" charset="-122"/>
              </a:rPr>
              <a:t>、单于闻陵与子卿</a:t>
            </a:r>
            <a:r>
              <a:rPr lang="zh-CN" altLang="zh-CN" sz="2400" u="sng" smtClean="0">
                <a:latin typeface="楷体" pitchFamily="49" charset="-122"/>
                <a:ea typeface="楷体" pitchFamily="49" charset="-122"/>
              </a:rPr>
              <a:t>素</a:t>
            </a:r>
            <a:r>
              <a:rPr lang="zh-CN" altLang="zh-CN" sz="2400" smtClean="0">
                <a:latin typeface="楷体" pitchFamily="49" charset="-122"/>
                <a:ea typeface="楷体" pitchFamily="49" charset="-122"/>
              </a:rPr>
              <a:t>厚</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一向</a:t>
            </a:r>
          </a:p>
          <a:p>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、空自苦</a:t>
            </a:r>
            <a:r>
              <a:rPr lang="zh-CN" altLang="zh-CN" sz="2400" u="sng" smtClean="0">
                <a:latin typeface="楷体" pitchFamily="49" charset="-122"/>
                <a:ea typeface="楷体" pitchFamily="49" charset="-122"/>
              </a:rPr>
              <a:t>亡</a:t>
            </a:r>
            <a:r>
              <a:rPr lang="zh-CN" altLang="zh-CN" sz="2400" smtClean="0">
                <a:latin typeface="楷体" pitchFamily="49" charset="-122"/>
                <a:ea typeface="楷体" pitchFamily="49" charset="-122"/>
              </a:rPr>
              <a:t>人之地</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同“无”</a:t>
            </a:r>
          </a:p>
          <a:p>
            <a:r>
              <a:rPr lang="en-US" altLang="zh-CN" sz="2400" smtClean="0">
                <a:latin typeface="楷体" pitchFamily="49" charset="-122"/>
                <a:ea typeface="楷体" pitchFamily="49" charset="-122"/>
              </a:rPr>
              <a:t>8</a:t>
            </a:r>
            <a:r>
              <a:rPr lang="zh-CN" altLang="zh-CN" sz="2400" smtClean="0">
                <a:latin typeface="楷体" pitchFamily="49" charset="-122"/>
                <a:ea typeface="楷体" pitchFamily="49" charset="-122"/>
              </a:rPr>
              <a:t>、扶</a:t>
            </a:r>
            <a:r>
              <a:rPr lang="zh-CN" altLang="zh-CN" sz="2400" u="sng" smtClean="0">
                <a:latin typeface="楷体" pitchFamily="49" charset="-122"/>
                <a:ea typeface="楷体" pitchFamily="49" charset="-122"/>
              </a:rPr>
              <a:t>辇</a:t>
            </a:r>
            <a:r>
              <a:rPr lang="zh-CN" altLang="zh-CN" sz="2400" smtClean="0">
                <a:latin typeface="楷体" pitchFamily="49" charset="-122"/>
                <a:ea typeface="楷体" pitchFamily="49" charset="-122"/>
              </a:rPr>
              <a:t>下</a:t>
            </a:r>
            <a:r>
              <a:rPr lang="zh-CN" altLang="zh-CN" sz="2400" u="sng" smtClean="0">
                <a:latin typeface="楷体" pitchFamily="49" charset="-122"/>
                <a:ea typeface="楷体" pitchFamily="49" charset="-122"/>
              </a:rPr>
              <a:t>除</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辇：皇帝的车子。</a:t>
            </a:r>
          </a:p>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除：门与屏之间的通道</a:t>
            </a:r>
          </a:p>
          <a:p>
            <a:r>
              <a:rPr lang="en-US" altLang="zh-CN" sz="2400" smtClean="0">
                <a:latin typeface="楷体" pitchFamily="49" charset="-122"/>
                <a:ea typeface="楷体" pitchFamily="49" charset="-122"/>
              </a:rPr>
              <a:t>9</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劾</a:t>
            </a:r>
            <a:r>
              <a:rPr lang="zh-CN" altLang="zh-CN" sz="2400" smtClean="0">
                <a:latin typeface="楷体" pitchFamily="49" charset="-122"/>
                <a:ea typeface="楷体" pitchFamily="49" charset="-122"/>
              </a:rPr>
              <a:t>大不敬</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判决</a:t>
            </a:r>
          </a:p>
          <a:p>
            <a:r>
              <a:rPr lang="en-US" altLang="zh-CN" sz="2400" smtClean="0">
                <a:latin typeface="楷体" pitchFamily="49" charset="-122"/>
                <a:ea typeface="楷体" pitchFamily="49" charset="-122"/>
              </a:rPr>
              <a:t>10</a:t>
            </a:r>
            <a:r>
              <a:rPr lang="zh-CN" altLang="zh-CN" sz="2400" smtClean="0">
                <a:latin typeface="楷体" pitchFamily="49" charset="-122"/>
                <a:ea typeface="楷体" pitchFamily="49" charset="-122"/>
              </a:rPr>
              <a:t>、孺卿从</a:t>
            </a:r>
            <a:r>
              <a:rPr lang="zh-CN" altLang="zh-CN" sz="2400" u="sng" smtClean="0">
                <a:latin typeface="楷体" pitchFamily="49" charset="-122"/>
                <a:ea typeface="楷体" pitchFamily="49" charset="-122"/>
              </a:rPr>
              <a:t>祠</a:t>
            </a:r>
            <a:r>
              <a:rPr lang="zh-CN" altLang="zh-CN" sz="2400" smtClean="0">
                <a:latin typeface="楷体" pitchFamily="49" charset="-122"/>
                <a:ea typeface="楷体" pitchFamily="49" charset="-122"/>
              </a:rPr>
              <a:t>河东后土</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祀</a:t>
            </a:r>
          </a:p>
          <a:p>
            <a:r>
              <a:rPr lang="en-US" altLang="zh-CN" sz="2400" smtClean="0">
                <a:latin typeface="楷体" pitchFamily="49" charset="-122"/>
                <a:ea typeface="楷体" pitchFamily="49" charset="-122"/>
              </a:rPr>
              <a:t>11</a:t>
            </a:r>
            <a:r>
              <a:rPr lang="zh-CN" altLang="zh-CN" sz="2400" smtClean="0">
                <a:latin typeface="楷体" pitchFamily="49" charset="-122"/>
                <a:ea typeface="楷体" pitchFamily="49" charset="-122"/>
              </a:rPr>
              <a:t>、独有</a:t>
            </a:r>
            <a:r>
              <a:rPr lang="zh-CN" altLang="zh-CN" sz="2400" u="sng" smtClean="0">
                <a:latin typeface="楷体" pitchFamily="49" charset="-122"/>
                <a:ea typeface="楷体" pitchFamily="49" charset="-122"/>
              </a:rPr>
              <a:t>女弟</a:t>
            </a:r>
            <a:r>
              <a:rPr lang="zh-CN" altLang="zh-CN" sz="2400" smtClean="0">
                <a:latin typeface="楷体" pitchFamily="49" charset="-122"/>
                <a:ea typeface="楷体" pitchFamily="49" charset="-122"/>
              </a:rPr>
              <a:t>二人</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妹妹</a:t>
            </a:r>
          </a:p>
          <a:p>
            <a:r>
              <a:rPr lang="en-US" altLang="zh-CN" sz="2400" smtClean="0">
                <a:latin typeface="楷体" pitchFamily="49" charset="-122"/>
                <a:ea typeface="楷体" pitchFamily="49" charset="-122"/>
              </a:rPr>
              <a:t>12</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诚</a:t>
            </a:r>
            <a:r>
              <a:rPr lang="zh-CN" altLang="zh-CN" sz="2400" smtClean="0">
                <a:latin typeface="楷体" pitchFamily="49" charset="-122"/>
                <a:ea typeface="楷体" pitchFamily="49" charset="-122"/>
              </a:rPr>
              <a:t>甘</a:t>
            </a:r>
            <a:r>
              <a:rPr lang="zh-CN" altLang="zh-CN" sz="2400" u="sng" smtClean="0">
                <a:latin typeface="楷体" pitchFamily="49" charset="-122"/>
                <a:ea typeface="楷体" pitchFamily="49" charset="-122"/>
              </a:rPr>
              <a:t>乐</a:t>
            </a:r>
            <a:r>
              <a:rPr lang="zh-CN" altLang="zh-CN" sz="2400" smtClean="0">
                <a:latin typeface="楷体" pitchFamily="49" charset="-122"/>
                <a:ea typeface="楷体" pitchFamily="49" charset="-122"/>
              </a:rPr>
              <a:t>之</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的确、确实</a:t>
            </a:r>
          </a:p>
          <a:p>
            <a:r>
              <a:rPr lang="en-US" altLang="zh-CN" sz="2400" smtClean="0">
                <a:latin typeface="楷体" pitchFamily="49" charset="-122"/>
                <a:ea typeface="楷体" pitchFamily="49" charset="-122"/>
              </a:rPr>
              <a:t>13</a:t>
            </a:r>
            <a:r>
              <a:rPr lang="zh-CN" altLang="zh-CN" sz="2400" smtClean="0">
                <a:latin typeface="楷体" pitchFamily="49" charset="-122"/>
                <a:ea typeface="楷体" pitchFamily="49" charset="-122"/>
              </a:rPr>
              <a:t>、子为父死亡所</a:t>
            </a:r>
            <a:r>
              <a:rPr lang="zh-CN" altLang="zh-CN" sz="2400" u="sng" smtClean="0">
                <a:latin typeface="楷体" pitchFamily="49" charset="-122"/>
                <a:ea typeface="楷体" pitchFamily="49" charset="-122"/>
              </a:rPr>
              <a:t>恨</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遗憾</a:t>
            </a:r>
          </a:p>
          <a:p>
            <a:r>
              <a:rPr lang="en-US" altLang="zh-CN" sz="2400" smtClean="0">
                <a:latin typeface="楷体" pitchFamily="49" charset="-122"/>
                <a:ea typeface="楷体" pitchFamily="49" charset="-122"/>
              </a:rPr>
              <a:t>14</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自</a:t>
            </a:r>
            <a:r>
              <a:rPr lang="zh-CN" altLang="zh-CN" sz="2400" smtClean="0">
                <a:latin typeface="楷体" pitchFamily="49" charset="-122"/>
                <a:ea typeface="楷体" pitchFamily="49" charset="-122"/>
              </a:rPr>
              <a:t>分已死久矣！</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料想、断定</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1">
                                            <p:txEl>
                                              <p:pRg st="2" end="2"/>
                                            </p:txEl>
                                          </p:spTgt>
                                        </p:tgtEl>
                                        <p:attrNameLst>
                                          <p:attrName>style.visibility</p:attrName>
                                        </p:attrNameLst>
                                      </p:cBhvr>
                                      <p:to>
                                        <p:strVal val="visible"/>
                                      </p:to>
                                    </p:set>
                                    <p:anim calcmode="lin" valueType="num">
                                      <p:cBhvr additive="base">
                                        <p:cTn id="19"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1">
                                            <p:txEl>
                                              <p:pRg st="3" end="3"/>
                                            </p:txEl>
                                          </p:spTgt>
                                        </p:tgtEl>
                                        <p:attrNameLst>
                                          <p:attrName>style.visibility</p:attrName>
                                        </p:attrNameLst>
                                      </p:cBhvr>
                                      <p:to>
                                        <p:strVal val="visible"/>
                                      </p:to>
                                    </p:set>
                                    <p:anim calcmode="lin" valueType="num">
                                      <p:cBhvr additive="base">
                                        <p:cTn id="25"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1">
                                            <p:txEl>
                                              <p:pRg st="4" end="4"/>
                                            </p:txEl>
                                          </p:spTgt>
                                        </p:tgtEl>
                                        <p:attrNameLst>
                                          <p:attrName>style.visibility</p:attrName>
                                        </p:attrNameLst>
                                      </p:cBhvr>
                                      <p:to>
                                        <p:strVal val="visible"/>
                                      </p:to>
                                    </p:set>
                                    <p:anim calcmode="lin" valueType="num">
                                      <p:cBhvr additive="base">
                                        <p:cTn id="3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0481">
                                            <p:txEl>
                                              <p:pRg st="5" end="5"/>
                                            </p:txEl>
                                          </p:spTgt>
                                        </p:tgtEl>
                                        <p:attrNameLst>
                                          <p:attrName>style.visibility</p:attrName>
                                        </p:attrNameLst>
                                      </p:cBhvr>
                                      <p:to>
                                        <p:strVal val="visible"/>
                                      </p:to>
                                    </p:set>
                                    <p:anim calcmode="lin" valueType="num">
                                      <p:cBhvr additive="base">
                                        <p:cTn id="3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81">
                                            <p:txEl>
                                              <p:pRg st="6" end="6"/>
                                            </p:txEl>
                                          </p:spTgt>
                                        </p:tgtEl>
                                        <p:attrNameLst>
                                          <p:attrName>style.visibility</p:attrName>
                                        </p:attrNameLst>
                                      </p:cBhvr>
                                      <p:to>
                                        <p:strVal val="visible"/>
                                      </p:to>
                                    </p:set>
                                    <p:anim calcmode="lin" valueType="num">
                                      <p:cBhvr additive="base">
                                        <p:cTn id="43"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0481">
                                            <p:txEl>
                                              <p:pRg st="7" end="7"/>
                                            </p:txEl>
                                          </p:spTgt>
                                        </p:tgtEl>
                                        <p:attrNameLst>
                                          <p:attrName>style.visibility</p:attrName>
                                        </p:attrNameLst>
                                      </p:cBhvr>
                                      <p:to>
                                        <p:strVal val="visible"/>
                                      </p:to>
                                    </p:set>
                                    <p:anim calcmode="lin" valueType="num">
                                      <p:cBhvr additive="base">
                                        <p:cTn id="49"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48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0481">
                                            <p:txEl>
                                              <p:pRg st="8" end="8"/>
                                            </p:txEl>
                                          </p:spTgt>
                                        </p:tgtEl>
                                        <p:attrNameLst>
                                          <p:attrName>style.visibility</p:attrName>
                                        </p:attrNameLst>
                                      </p:cBhvr>
                                      <p:to>
                                        <p:strVal val="visible"/>
                                      </p:to>
                                    </p:set>
                                    <p:anim calcmode="lin" valueType="num">
                                      <p:cBhvr additive="base">
                                        <p:cTn id="55"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48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0481">
                                            <p:txEl>
                                              <p:pRg st="9" end="9"/>
                                            </p:txEl>
                                          </p:spTgt>
                                        </p:tgtEl>
                                        <p:attrNameLst>
                                          <p:attrName>style.visibility</p:attrName>
                                        </p:attrNameLst>
                                      </p:cBhvr>
                                      <p:to>
                                        <p:strVal val="visible"/>
                                      </p:to>
                                    </p:set>
                                    <p:anim calcmode="lin" valueType="num">
                                      <p:cBhvr additive="base">
                                        <p:cTn id="61"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048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20481">
                                            <p:txEl>
                                              <p:pRg st="10" end="10"/>
                                            </p:txEl>
                                          </p:spTgt>
                                        </p:tgtEl>
                                        <p:attrNameLst>
                                          <p:attrName>style.visibility</p:attrName>
                                        </p:attrNameLst>
                                      </p:cBhvr>
                                      <p:to>
                                        <p:strVal val="visible"/>
                                      </p:to>
                                    </p:set>
                                    <p:anim calcmode="lin" valueType="num">
                                      <p:cBhvr additive="base">
                                        <p:cTn id="67"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0481">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20481">
                                            <p:txEl>
                                              <p:pRg st="11" end="11"/>
                                            </p:txEl>
                                          </p:spTgt>
                                        </p:tgtEl>
                                        <p:attrNameLst>
                                          <p:attrName>style.visibility</p:attrName>
                                        </p:attrNameLst>
                                      </p:cBhvr>
                                      <p:to>
                                        <p:strVal val="visible"/>
                                      </p:to>
                                    </p:set>
                                    <p:anim calcmode="lin" valueType="num">
                                      <p:cBhvr additive="base">
                                        <p:cTn id="73" dur="500" fill="hold"/>
                                        <p:tgtEl>
                                          <p:spTgt spid="20481">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0481">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20481">
                                            <p:txEl>
                                              <p:pRg st="12" end="12"/>
                                            </p:txEl>
                                          </p:spTgt>
                                        </p:tgtEl>
                                        <p:attrNameLst>
                                          <p:attrName>style.visibility</p:attrName>
                                        </p:attrNameLst>
                                      </p:cBhvr>
                                      <p:to>
                                        <p:strVal val="visible"/>
                                      </p:to>
                                    </p:set>
                                    <p:anim calcmode="lin" valueType="num">
                                      <p:cBhvr additive="base">
                                        <p:cTn id="79" dur="500" fill="hold"/>
                                        <p:tgtEl>
                                          <p:spTgt spid="20481">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0481">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20481">
                                            <p:txEl>
                                              <p:pRg st="13" end="13"/>
                                            </p:txEl>
                                          </p:spTgt>
                                        </p:tgtEl>
                                        <p:attrNameLst>
                                          <p:attrName>style.visibility</p:attrName>
                                        </p:attrNameLst>
                                      </p:cBhvr>
                                      <p:to>
                                        <p:strVal val="visible"/>
                                      </p:to>
                                    </p:set>
                                    <p:anim calcmode="lin" valueType="num">
                                      <p:cBhvr additive="base">
                                        <p:cTn id="85" dur="500" fill="hold"/>
                                        <p:tgtEl>
                                          <p:spTgt spid="20481">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0481">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nodeType="clickEffect">
                                  <p:stCondLst>
                                    <p:cond delay="0"/>
                                  </p:stCondLst>
                                  <p:childTnLst>
                                    <p:set>
                                      <p:cBhvr>
                                        <p:cTn id="90" dur="1" fill="hold">
                                          <p:stCondLst>
                                            <p:cond delay="0"/>
                                          </p:stCondLst>
                                        </p:cTn>
                                        <p:tgtEl>
                                          <p:spTgt spid="20481">
                                            <p:txEl>
                                              <p:pRg st="14" end="14"/>
                                            </p:txEl>
                                          </p:spTgt>
                                        </p:tgtEl>
                                        <p:attrNameLst>
                                          <p:attrName>style.visibility</p:attrName>
                                        </p:attrNameLst>
                                      </p:cBhvr>
                                      <p:to>
                                        <p:strVal val="visible"/>
                                      </p:to>
                                    </p:set>
                                    <p:anim calcmode="lin" valueType="num">
                                      <p:cBhvr additive="base">
                                        <p:cTn id="91" dur="500" fill="hold"/>
                                        <p:tgtEl>
                                          <p:spTgt spid="20481">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20481">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nodeType="clickEffect">
                                  <p:stCondLst>
                                    <p:cond delay="0"/>
                                  </p:stCondLst>
                                  <p:childTnLst>
                                    <p:set>
                                      <p:cBhvr>
                                        <p:cTn id="96" dur="1" fill="hold">
                                          <p:stCondLst>
                                            <p:cond delay="0"/>
                                          </p:stCondLst>
                                        </p:cTn>
                                        <p:tgtEl>
                                          <p:spTgt spid="20481">
                                            <p:txEl>
                                              <p:pRg st="15" end="15"/>
                                            </p:txEl>
                                          </p:spTgt>
                                        </p:tgtEl>
                                        <p:attrNameLst>
                                          <p:attrName>style.visibility</p:attrName>
                                        </p:attrNameLst>
                                      </p:cBhvr>
                                      <p:to>
                                        <p:strVal val="visible"/>
                                      </p:to>
                                    </p:set>
                                    <p:anim calcmode="lin" valueType="num">
                                      <p:cBhvr additive="base">
                                        <p:cTn id="97" dur="500" fill="hold"/>
                                        <p:tgtEl>
                                          <p:spTgt spid="20481">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0481">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56707" y="491921"/>
            <a:ext cx="8608423" cy="784830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❼李陵劝降</a:t>
            </a:r>
            <a:endParaRPr lang="zh-CN" altLang="zh-CN" sz="2400" smtClean="0">
              <a:solidFill>
                <a:srgbClr val="0070C0"/>
              </a:solidFill>
            </a:endParaRPr>
          </a:p>
          <a:p>
            <a:r>
              <a:rPr lang="zh-CN" altLang="zh-CN" sz="2400" b="1" smtClean="0">
                <a:latin typeface="楷体" pitchFamily="49" charset="-122"/>
                <a:ea typeface="楷体" pitchFamily="49" charset="-122"/>
              </a:rPr>
              <a:t>活动二：研习文本</a:t>
            </a:r>
            <a:endParaRPr lang="zh-CN" altLang="zh-CN" sz="2400" smtClean="0">
              <a:latin typeface="楷体" pitchFamily="49" charset="-122"/>
              <a:ea typeface="楷体" pitchFamily="49" charset="-122"/>
            </a:endParaRPr>
          </a:p>
          <a:p>
            <a:r>
              <a:rPr lang="zh-CN" altLang="zh-CN" sz="2400" b="1" smtClean="0">
                <a:latin typeface="楷体" pitchFamily="49" charset="-122"/>
                <a:ea typeface="楷体" pitchFamily="49" charset="-122"/>
              </a:rPr>
              <a:t>李陵是怎样劝说苏武的</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①忠义无人能见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汉朝百姓看不见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汉朝天子更看不见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诱使苏武放弃守节。</a:t>
            </a:r>
          </a:p>
          <a:p>
            <a:r>
              <a:rPr lang="zh-CN" altLang="zh-CN" sz="2400" smtClean="0">
                <a:latin typeface="楷体" pitchFamily="49" charset="-122"/>
                <a:ea typeface="楷体" pitchFamily="49" charset="-122"/>
              </a:rPr>
              <a:t>②说明苏武家人的不幸遭遇</a:t>
            </a:r>
            <a:r>
              <a:rPr lang="en-US" altLang="zh-CN" sz="2400" smtClean="0">
                <a:latin typeface="楷体" pitchFamily="49" charset="-122"/>
                <a:ea typeface="楷体" pitchFamily="49" charset="-122"/>
              </a:rPr>
              <a:t>:a.</a:t>
            </a:r>
            <a:r>
              <a:rPr lang="zh-CN" altLang="zh-CN" sz="2400" smtClean="0">
                <a:latin typeface="楷体" pitchFamily="49" charset="-122"/>
                <a:ea typeface="楷体" pitchFamily="49" charset="-122"/>
              </a:rPr>
              <a:t>长兄苏嘉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长君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伏剑自刎</a:t>
            </a:r>
            <a:r>
              <a:rPr lang="en-US" altLang="zh-CN" sz="2400" smtClean="0">
                <a:latin typeface="楷体" pitchFamily="49" charset="-122"/>
                <a:ea typeface="楷体" pitchFamily="49" charset="-122"/>
              </a:rPr>
              <a:t>;b.</a:t>
            </a:r>
            <a:r>
              <a:rPr lang="zh-CN" altLang="zh-CN" sz="2400" smtClean="0">
                <a:latin typeface="楷体" pitchFamily="49" charset="-122"/>
                <a:ea typeface="楷体" pitchFamily="49" charset="-122"/>
              </a:rPr>
              <a:t>弟弟苏贤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孺卿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饮药而死</a:t>
            </a:r>
            <a:r>
              <a:rPr lang="en-US" altLang="zh-CN" sz="2400" smtClean="0">
                <a:latin typeface="楷体" pitchFamily="49" charset="-122"/>
                <a:ea typeface="楷体" pitchFamily="49" charset="-122"/>
              </a:rPr>
              <a:t>;c.</a:t>
            </a:r>
            <a:r>
              <a:rPr lang="zh-CN" altLang="zh-CN" sz="2400" smtClean="0">
                <a:latin typeface="楷体" pitchFamily="49" charset="-122"/>
                <a:ea typeface="楷体" pitchFamily="49" charset="-122"/>
              </a:rPr>
              <a:t>母亲已死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妻子改嫁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妹妹和儿女生死未卜。</a:t>
            </a:r>
          </a:p>
          <a:p>
            <a:r>
              <a:rPr lang="zh-CN" altLang="zh-CN" sz="2400" smtClean="0">
                <a:latin typeface="楷体" pitchFamily="49" charset="-122"/>
                <a:ea typeface="楷体" pitchFamily="49" charset="-122"/>
              </a:rPr>
              <a:t>③述说自己投降的经历。</a:t>
            </a:r>
          </a:p>
          <a:p>
            <a:r>
              <a:rPr lang="zh-CN" altLang="zh-CN" sz="2400" smtClean="0">
                <a:latin typeface="楷体" pitchFamily="49" charset="-122"/>
                <a:ea typeface="楷体" pitchFamily="49" charset="-122"/>
              </a:rPr>
              <a:t>④现在的皇帝年老昏庸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法令无常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不值得为他守节。</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小结</a:t>
            </a:r>
            <a:r>
              <a:rPr lang="zh-CN" altLang="zh-CN" sz="2400" smtClean="0">
                <a:latin typeface="楷体" pitchFamily="49" charset="-122"/>
                <a:ea typeface="楷体" pitchFamily="49" charset="-122"/>
              </a:rPr>
              <a:t>： 李陵曾为汉朝立下战功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因寡不敌众战败投降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被汉武帝诛灭家族。所以在劝降时用攻心法。这段描写不但表现了苏武可贵的气节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同时也刻画了叛将李陵尚未泯灭的羞恶之心被苏武的大义凛然唤醒了——“因泣下沾衿”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此处苏武的斗争对象是故友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双方的心态都比较复杂</a:t>
            </a:r>
            <a:r>
              <a:rPr lang="zh-CN" altLang="zh-CN" sz="2400" smtClean="0"/>
              <a:t>。</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1">
                                            <p:txEl>
                                              <p:pRg st="2" end="2"/>
                                            </p:txEl>
                                          </p:spTgt>
                                        </p:tgtEl>
                                        <p:attrNameLst>
                                          <p:attrName>style.visibility</p:attrName>
                                        </p:attrNameLst>
                                      </p:cBhvr>
                                      <p:to>
                                        <p:strVal val="visible"/>
                                      </p:to>
                                    </p:set>
                                    <p:anim calcmode="lin" valueType="num">
                                      <p:cBhvr additive="base">
                                        <p:cTn id="19"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1">
                                            <p:txEl>
                                              <p:pRg st="3" end="3"/>
                                            </p:txEl>
                                          </p:spTgt>
                                        </p:tgtEl>
                                        <p:attrNameLst>
                                          <p:attrName>style.visibility</p:attrName>
                                        </p:attrNameLst>
                                      </p:cBhvr>
                                      <p:to>
                                        <p:strVal val="visible"/>
                                      </p:to>
                                    </p:set>
                                    <p:anim calcmode="lin" valueType="num">
                                      <p:cBhvr additive="base">
                                        <p:cTn id="25"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1">
                                            <p:txEl>
                                              <p:pRg st="4" end="4"/>
                                            </p:txEl>
                                          </p:spTgt>
                                        </p:tgtEl>
                                        <p:attrNameLst>
                                          <p:attrName>style.visibility</p:attrName>
                                        </p:attrNameLst>
                                      </p:cBhvr>
                                      <p:to>
                                        <p:strVal val="visible"/>
                                      </p:to>
                                    </p:set>
                                    <p:anim calcmode="lin" valueType="num">
                                      <p:cBhvr additive="base">
                                        <p:cTn id="3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0481">
                                            <p:txEl>
                                              <p:pRg st="5" end="5"/>
                                            </p:txEl>
                                          </p:spTgt>
                                        </p:tgtEl>
                                        <p:attrNameLst>
                                          <p:attrName>style.visibility</p:attrName>
                                        </p:attrNameLst>
                                      </p:cBhvr>
                                      <p:to>
                                        <p:strVal val="visible"/>
                                      </p:to>
                                    </p:set>
                                    <p:anim calcmode="lin" valueType="num">
                                      <p:cBhvr additive="base">
                                        <p:cTn id="3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81">
                                            <p:txEl>
                                              <p:pRg st="6" end="6"/>
                                            </p:txEl>
                                          </p:spTgt>
                                        </p:tgtEl>
                                        <p:attrNameLst>
                                          <p:attrName>style.visibility</p:attrName>
                                        </p:attrNameLst>
                                      </p:cBhvr>
                                      <p:to>
                                        <p:strVal val="visible"/>
                                      </p:to>
                                    </p:set>
                                    <p:anim calcmode="lin" valueType="num">
                                      <p:cBhvr additive="base">
                                        <p:cTn id="43"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0481">
                                            <p:txEl>
                                              <p:pRg st="7" end="7"/>
                                            </p:txEl>
                                          </p:spTgt>
                                        </p:tgtEl>
                                        <p:attrNameLst>
                                          <p:attrName>style.visibility</p:attrName>
                                        </p:attrNameLst>
                                      </p:cBhvr>
                                      <p:to>
                                        <p:strVal val="visible"/>
                                      </p:to>
                                    </p:set>
                                    <p:anim calcmode="lin" valueType="num">
                                      <p:cBhvr additive="base">
                                        <p:cTn id="49"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48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056707" y="1045925"/>
            <a:ext cx="8608423"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❽获释归汉</a:t>
            </a:r>
            <a:endParaRPr lang="zh-CN" altLang="zh-CN" sz="2400" smtClean="0">
              <a:solidFill>
                <a:srgbClr val="0070C0"/>
              </a:solidFill>
            </a:endParaRPr>
          </a:p>
          <a:p>
            <a:r>
              <a:rPr lang="zh-CN" altLang="zh-CN" sz="2400" b="1" smtClean="0">
                <a:latin typeface="楷体" pitchFamily="49" charset="-122"/>
                <a:ea typeface="楷体" pitchFamily="49" charset="-122"/>
              </a:rPr>
              <a:t>活动一：读最后两段，解释下列划线词语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1</a:t>
            </a:r>
            <a:r>
              <a:rPr lang="zh-CN" altLang="en-US" sz="2400" smtClean="0">
                <a:latin typeface="楷体" pitchFamily="49" charset="-122"/>
                <a:ea typeface="楷体" pitchFamily="49" charset="-122"/>
              </a:rPr>
              <a:t>、</a:t>
            </a:r>
            <a:r>
              <a:rPr lang="zh-CN" altLang="zh-CN" sz="2400" smtClean="0">
                <a:latin typeface="楷体" pitchFamily="49" charset="-122"/>
                <a:ea typeface="楷体" pitchFamily="49" charset="-122"/>
              </a:rPr>
              <a:t>匈奴</a:t>
            </a:r>
            <a:r>
              <a:rPr lang="zh-CN" altLang="zh-CN" sz="2400" u="sng" smtClean="0">
                <a:latin typeface="楷体" pitchFamily="49" charset="-122"/>
                <a:ea typeface="楷体" pitchFamily="49" charset="-122"/>
              </a:rPr>
              <a:t>诡言</a:t>
            </a:r>
            <a:r>
              <a:rPr lang="zh-CN" altLang="zh-CN" sz="2400" smtClean="0">
                <a:latin typeface="楷体" pitchFamily="49" charset="-122"/>
                <a:ea typeface="楷体" pitchFamily="49" charset="-122"/>
              </a:rPr>
              <a:t>武死</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欺骗的话</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具</a:t>
            </a:r>
            <a:r>
              <a:rPr lang="zh-CN" altLang="zh-CN" sz="2400" smtClean="0">
                <a:latin typeface="楷体" pitchFamily="49" charset="-122"/>
                <a:ea typeface="楷体" pitchFamily="49" charset="-122"/>
              </a:rPr>
              <a:t>自陈过</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完全、详尽</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如</a:t>
            </a:r>
            <a:r>
              <a:rPr lang="zh-CN" altLang="zh-CN" sz="2400" smtClean="0">
                <a:latin typeface="楷体" pitchFamily="49" charset="-122"/>
                <a:ea typeface="楷体" pitchFamily="49" charset="-122"/>
              </a:rPr>
              <a:t>惠语以</a:t>
            </a:r>
            <a:r>
              <a:rPr lang="zh-CN" altLang="zh-CN" sz="2400" u="sng" smtClean="0">
                <a:latin typeface="楷体" pitchFamily="49" charset="-122"/>
                <a:ea typeface="楷体" pitchFamily="49" charset="-122"/>
              </a:rPr>
              <a:t>让</a:t>
            </a:r>
            <a:r>
              <a:rPr lang="zh-CN" altLang="zh-CN" sz="2400" smtClean="0">
                <a:latin typeface="楷体" pitchFamily="49" charset="-122"/>
                <a:ea typeface="楷体" pitchFamily="49" charset="-122"/>
              </a:rPr>
              <a:t>单于</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按照、依照</a:t>
            </a:r>
          </a:p>
          <a:p>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谢</a:t>
            </a:r>
            <a:r>
              <a:rPr lang="zh-CN" altLang="zh-CN" sz="2400" smtClean="0">
                <a:latin typeface="楷体" pitchFamily="49" charset="-122"/>
                <a:ea typeface="楷体" pitchFamily="49" charset="-122"/>
              </a:rPr>
              <a:t>汉使曰</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道歉、谢罪</a:t>
            </a:r>
          </a:p>
          <a:p>
            <a:r>
              <a:rPr lang="en-US" altLang="zh-CN" sz="2400" smtClean="0">
                <a:latin typeface="楷体" pitchFamily="49" charset="-122"/>
                <a:ea typeface="楷体" pitchFamily="49" charset="-122"/>
              </a:rPr>
              <a:t>5</a:t>
            </a:r>
            <a:r>
              <a:rPr lang="zh-CN" altLang="zh-CN" sz="2400" smtClean="0">
                <a:latin typeface="楷体" pitchFamily="49" charset="-122"/>
                <a:ea typeface="楷体" pitchFamily="49" charset="-122"/>
              </a:rPr>
              <a:t>、前</a:t>
            </a:r>
            <a:r>
              <a:rPr lang="zh-CN" altLang="zh-CN" sz="2400" u="sng" smtClean="0">
                <a:latin typeface="楷体" pitchFamily="49" charset="-122"/>
                <a:ea typeface="楷体" pitchFamily="49" charset="-122"/>
              </a:rPr>
              <a:t>以</a:t>
            </a:r>
            <a:r>
              <a:rPr lang="zh-CN" altLang="zh-CN" sz="2400" smtClean="0">
                <a:latin typeface="楷体" pitchFamily="49" charset="-122"/>
                <a:ea typeface="楷体" pitchFamily="49" charset="-122"/>
              </a:rPr>
              <a:t>降及</a:t>
            </a:r>
            <a:r>
              <a:rPr lang="zh-CN" altLang="zh-CN" sz="2400" u="sng" smtClean="0">
                <a:latin typeface="楷体" pitchFamily="49" charset="-122"/>
                <a:ea typeface="楷体" pitchFamily="49" charset="-122"/>
              </a:rPr>
              <a:t>物故</a:t>
            </a:r>
            <a:r>
              <a:rPr lang="en-US" altLang="zh-CN" sz="2400" smtClean="0">
                <a:latin typeface="楷体" pitchFamily="49" charset="-122"/>
                <a:ea typeface="楷体" pitchFamily="49" charset="-122"/>
              </a:rPr>
              <a:t>       </a:t>
            </a:r>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以</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同“已”</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已经。物故：死亡 </a:t>
            </a:r>
          </a:p>
          <a:p>
            <a:r>
              <a:rPr lang="en-US" altLang="zh-CN" sz="2400" smtClean="0">
                <a:latin typeface="楷体" pitchFamily="49" charset="-122"/>
                <a:ea typeface="楷体" pitchFamily="49" charset="-122"/>
              </a:rPr>
              <a:t>6</a:t>
            </a:r>
            <a:r>
              <a:rPr lang="zh-CN" altLang="zh-CN" sz="2400" smtClean="0">
                <a:latin typeface="楷体" pitchFamily="49" charset="-122"/>
                <a:ea typeface="楷体" pitchFamily="49" charset="-122"/>
              </a:rPr>
              <a:t>、武</a:t>
            </a:r>
            <a:r>
              <a:rPr lang="zh-CN" altLang="zh-CN" sz="2400" u="sng" smtClean="0">
                <a:latin typeface="楷体" pitchFamily="49" charset="-122"/>
                <a:ea typeface="楷体" pitchFamily="49" charset="-122"/>
              </a:rPr>
              <a:t>以</a:t>
            </a:r>
            <a:r>
              <a:rPr lang="zh-CN" altLang="zh-CN" sz="2400" smtClean="0">
                <a:latin typeface="楷体" pitchFamily="49" charset="-122"/>
                <a:ea typeface="楷体" pitchFamily="49" charset="-122"/>
              </a:rPr>
              <a:t>始元六年春至京师</a:t>
            </a:r>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在</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的时候</a:t>
            </a:r>
          </a:p>
          <a:p>
            <a:r>
              <a:rPr lang="zh-CN" altLang="zh-CN" sz="2400" b="1" smtClean="0">
                <a:latin typeface="楷体" pitchFamily="49" charset="-122"/>
                <a:ea typeface="楷体" pitchFamily="49" charset="-122"/>
              </a:rPr>
              <a:t>活动二：研习文本</a:t>
            </a:r>
            <a:endParaRPr lang="zh-CN" altLang="zh-CN" sz="2400" smtClean="0">
              <a:latin typeface="楷体" pitchFamily="49" charset="-122"/>
              <a:ea typeface="楷体" pitchFamily="49" charset="-122"/>
            </a:endParaRPr>
          </a:p>
          <a:p>
            <a:r>
              <a:rPr lang="zh-CN" altLang="zh-CN" sz="2400" b="1" smtClean="0">
                <a:latin typeface="楷体" pitchFamily="49" charset="-122"/>
                <a:ea typeface="楷体" pitchFamily="49" charset="-122"/>
              </a:rPr>
              <a:t>“始以强壮出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及还</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须发尽白”饱含着作者怎样的感情</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①感叹、敬佩之情溢于言表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一生的大好时光都在煎熬中过去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坚守信念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维护了汉朝的尊严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保持了气节。</a:t>
            </a:r>
          </a:p>
          <a:p>
            <a:r>
              <a:rPr lang="zh-CN" altLang="zh-CN" sz="2400" smtClean="0">
                <a:latin typeface="楷体" pitchFamily="49" charset="-122"/>
                <a:ea typeface="楷体" pitchFamily="49" charset="-122"/>
              </a:rPr>
              <a:t>②欣慰之感也显而易见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历尽磨难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终于完成了出使的任务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荣归故里。</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1" end="1"/>
                                            </p:txEl>
                                          </p:spTgt>
                                        </p:tgtEl>
                                        <p:attrNameLst>
                                          <p:attrName>style.visibility</p:attrName>
                                        </p:attrNameLst>
                                      </p:cBhvr>
                                      <p:to>
                                        <p:strVal val="visible"/>
                                      </p:to>
                                    </p:set>
                                    <p:anim calcmode="lin" valueType="num">
                                      <p:cBhvr additive="base">
                                        <p:cTn id="11"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2" end="2"/>
                                            </p:txEl>
                                          </p:spTgt>
                                        </p:tgtEl>
                                        <p:attrNameLst>
                                          <p:attrName>style.visibility</p:attrName>
                                        </p:attrNameLst>
                                      </p:cBhvr>
                                      <p:to>
                                        <p:strVal val="visible"/>
                                      </p:to>
                                    </p:set>
                                    <p:anim calcmode="lin" valueType="num">
                                      <p:cBhvr additive="base">
                                        <p:cTn id="15"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3" end="3"/>
                                            </p:txEl>
                                          </p:spTgt>
                                        </p:tgtEl>
                                        <p:attrNameLst>
                                          <p:attrName>style.visibility</p:attrName>
                                        </p:attrNameLst>
                                      </p:cBhvr>
                                      <p:to>
                                        <p:strVal val="visible"/>
                                      </p:to>
                                    </p:set>
                                    <p:anim calcmode="lin" valueType="num">
                                      <p:cBhvr additive="base">
                                        <p:cTn id="19"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4" end="4"/>
                                            </p:txEl>
                                          </p:spTgt>
                                        </p:tgtEl>
                                        <p:attrNameLst>
                                          <p:attrName>style.visibility</p:attrName>
                                        </p:attrNameLst>
                                      </p:cBhvr>
                                      <p:to>
                                        <p:strVal val="visible"/>
                                      </p:to>
                                    </p:set>
                                    <p:anim calcmode="lin" valueType="num">
                                      <p:cBhvr additive="base">
                                        <p:cTn id="23"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5" end="5"/>
                                            </p:txEl>
                                          </p:spTgt>
                                        </p:tgtEl>
                                        <p:attrNameLst>
                                          <p:attrName>style.visibility</p:attrName>
                                        </p:attrNameLst>
                                      </p:cBhvr>
                                      <p:to>
                                        <p:strVal val="visible"/>
                                      </p:to>
                                    </p:set>
                                    <p:anim calcmode="lin" valueType="num">
                                      <p:cBhvr additive="base">
                                        <p:cTn id="2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1">
                                            <p:txEl>
                                              <p:pRg st="6" end="6"/>
                                            </p:txEl>
                                          </p:spTgt>
                                        </p:tgtEl>
                                        <p:attrNameLst>
                                          <p:attrName>style.visibility</p:attrName>
                                        </p:attrNameLst>
                                      </p:cBhvr>
                                      <p:to>
                                        <p:strVal val="visible"/>
                                      </p:to>
                                    </p:set>
                                    <p:anim calcmode="lin" valueType="num">
                                      <p:cBhvr additive="base">
                                        <p:cTn id="31"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7" end="7"/>
                                            </p:txEl>
                                          </p:spTgt>
                                        </p:tgtEl>
                                        <p:attrNameLst>
                                          <p:attrName>style.visibility</p:attrName>
                                        </p:attrNameLst>
                                      </p:cBhvr>
                                      <p:to>
                                        <p:strVal val="visible"/>
                                      </p:to>
                                    </p:set>
                                    <p:anim calcmode="lin" valueType="num">
                                      <p:cBhvr additive="base">
                                        <p:cTn id="35"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20481">
                                            <p:txEl>
                                              <p:pRg st="8" end="8"/>
                                            </p:txEl>
                                          </p:spTgt>
                                        </p:tgtEl>
                                        <p:attrNameLst>
                                          <p:attrName>style.visibility</p:attrName>
                                        </p:attrNameLst>
                                      </p:cBhvr>
                                      <p:to>
                                        <p:strVal val="visible"/>
                                      </p:to>
                                    </p:set>
                                    <p:anim calcmode="lin" valueType="num">
                                      <p:cBhvr additive="base">
                                        <p:cTn id="41"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481">
                                            <p:txEl>
                                              <p:pRg st="9" end="9"/>
                                            </p:txEl>
                                          </p:spTgt>
                                        </p:tgtEl>
                                        <p:attrNameLst>
                                          <p:attrName>style.visibility</p:attrName>
                                        </p:attrNameLst>
                                      </p:cBhvr>
                                      <p:to>
                                        <p:strVal val="visible"/>
                                      </p:to>
                                    </p:set>
                                    <p:anim calcmode="lin" valueType="num">
                                      <p:cBhvr additive="base">
                                        <p:cTn id="45"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048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20481">
                                            <p:txEl>
                                              <p:pRg st="10" end="10"/>
                                            </p:txEl>
                                          </p:spTgt>
                                        </p:tgtEl>
                                        <p:attrNameLst>
                                          <p:attrName>style.visibility</p:attrName>
                                        </p:attrNameLst>
                                      </p:cBhvr>
                                      <p:to>
                                        <p:strVal val="visible"/>
                                      </p:to>
                                    </p:set>
                                    <p:anim calcmode="lin" valueType="num">
                                      <p:cBhvr additive="base">
                                        <p:cTn id="51"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0481">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0481">
                                            <p:txEl>
                                              <p:pRg st="11" end="11"/>
                                            </p:txEl>
                                          </p:spTgt>
                                        </p:tgtEl>
                                        <p:attrNameLst>
                                          <p:attrName>style.visibility</p:attrName>
                                        </p:attrNameLst>
                                      </p:cBhvr>
                                      <p:to>
                                        <p:strVal val="visible"/>
                                      </p:to>
                                    </p:set>
                                    <p:anim calcmode="lin" valueType="num">
                                      <p:cBhvr additive="base">
                                        <p:cTn id="55" dur="500" fill="hold"/>
                                        <p:tgtEl>
                                          <p:spTgt spid="20481">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48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264762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梳理情节</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265713" y="1065052"/>
            <a:ext cx="7615648" cy="458587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rPr>
              <a:t>❽获释归汉</a:t>
            </a:r>
            <a:endParaRPr lang="en-US" altLang="zh-CN" sz="2400" smtClean="0">
              <a:solidFill>
                <a:srgbClr val="0070C0"/>
              </a:solidFill>
            </a:endParaRPr>
          </a:p>
          <a:p>
            <a:r>
              <a:rPr lang="en-US" altLang="zh-CN" sz="2400" b="1" smtClean="0">
                <a:latin typeface="楷体" pitchFamily="49" charset="-122"/>
                <a:ea typeface="楷体" pitchFamily="49" charset="-122"/>
              </a:rPr>
              <a:t>   </a:t>
            </a:r>
            <a:r>
              <a:rPr lang="zh-CN" altLang="zh-CN" sz="2800" b="1" smtClean="0">
                <a:latin typeface="楷体" pitchFamily="49" charset="-122"/>
                <a:ea typeface="楷体" pitchFamily="49" charset="-122"/>
              </a:rPr>
              <a:t>活动二：研习文本</a:t>
            </a:r>
            <a:endParaRPr lang="zh-CN" altLang="zh-CN" sz="28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“始以强壮出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及还</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须发尽白”饱含着作者怎样的感情</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①感叹、敬佩之情溢于言表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一生的大好时光都在煎熬中过去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坚守信念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维护了汉朝的尊严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保持了气节。</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②欣慰之感也显而易见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历尽磨难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终于完成了出使的任务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荣归故里。</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481">
                                            <p:txEl>
                                              <p:pRg st="2" end="2"/>
                                            </p:txEl>
                                          </p:spTgt>
                                        </p:tgtEl>
                                        <p:attrNameLst>
                                          <p:attrName>style.visibility</p:attrName>
                                        </p:attrNameLst>
                                      </p:cBhvr>
                                      <p:to>
                                        <p:strVal val="visible"/>
                                      </p:to>
                                    </p:set>
                                    <p:anim calcmode="lin" valueType="num">
                                      <p:cBhvr additive="base">
                                        <p:cTn id="1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481">
                                            <p:txEl>
                                              <p:pRg st="3" end="3"/>
                                            </p:txEl>
                                          </p:spTgt>
                                        </p:tgtEl>
                                        <p:attrNameLst>
                                          <p:attrName>style.visibility</p:attrName>
                                        </p:attrNameLst>
                                      </p:cBhvr>
                                      <p:to>
                                        <p:strVal val="visible"/>
                                      </p:to>
                                    </p:set>
                                    <p:anim calcmode="lin" valueType="num">
                                      <p:cBhvr additive="base">
                                        <p:cTn id="23"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4" end="4"/>
                                            </p:txEl>
                                          </p:spTgt>
                                        </p:tgtEl>
                                        <p:attrNameLst>
                                          <p:attrName>style.visibility</p:attrName>
                                        </p:attrNameLst>
                                      </p:cBhvr>
                                      <p:to>
                                        <p:strVal val="visible"/>
                                      </p:to>
                                    </p:set>
                                    <p:anim calcmode="lin" valueType="num">
                                      <p:cBhvr additive="base">
                                        <p:cTn id="2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4275259"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367466"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探究归纳</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515175"/>
            <a:ext cx="9771016"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1</a:t>
            </a:r>
            <a:r>
              <a:rPr lang="zh-CN" altLang="zh-CN" sz="2400" b="1" smtClean="0"/>
              <a:t>、作者是从哪几个方面刻画苏武的形象的</a:t>
            </a:r>
            <a:r>
              <a:rPr lang="en-US" altLang="zh-CN" sz="2400" b="1" smtClean="0"/>
              <a:t>?</a:t>
            </a:r>
            <a:endParaRPr lang="zh-CN" altLang="zh-CN" sz="2400" smtClean="0"/>
          </a:p>
          <a:p>
            <a:r>
              <a:rPr lang="en-US" altLang="zh-CN" sz="2400" smtClean="0">
                <a:solidFill>
                  <a:srgbClr val="0070C0"/>
                </a:solidFill>
              </a:rPr>
              <a:t>                                                     </a:t>
            </a:r>
            <a:r>
              <a:rPr lang="zh-CN" altLang="zh-CN" sz="2400" smtClean="0">
                <a:solidFill>
                  <a:srgbClr val="0070C0"/>
                </a:solidFill>
              </a:rPr>
              <a:t>【答题思路】</a:t>
            </a:r>
          </a:p>
          <a:p>
            <a:r>
              <a:rPr lang="en-US" altLang="zh-CN" sz="2400" smtClean="0">
                <a:solidFill>
                  <a:srgbClr val="0070C0"/>
                </a:solidFill>
              </a:rPr>
              <a:t>         </a:t>
            </a:r>
            <a:r>
              <a:rPr lang="zh-CN" altLang="zh-CN" sz="2400" smtClean="0">
                <a:solidFill>
                  <a:srgbClr val="0070C0"/>
                </a:solidFill>
              </a:rPr>
              <a:t>梳理课文所叙述的事件和细节描写</a:t>
            </a:r>
            <a:r>
              <a:rPr lang="en-US" altLang="zh-CN" sz="2400" smtClean="0">
                <a:solidFill>
                  <a:srgbClr val="0070C0"/>
                </a:solidFill>
              </a:rPr>
              <a:t>,</a:t>
            </a:r>
            <a:r>
              <a:rPr lang="zh-CN" altLang="zh-CN" sz="2400" smtClean="0">
                <a:solidFill>
                  <a:srgbClr val="0070C0"/>
                </a:solidFill>
              </a:rPr>
              <a:t>分析这些事件或细节描写所表现的人物形象特征</a:t>
            </a:r>
            <a:r>
              <a:rPr lang="en-US" altLang="zh-CN" sz="2400" smtClean="0">
                <a:solidFill>
                  <a:srgbClr val="0070C0"/>
                </a:solidFill>
              </a:rPr>
              <a:t>,</a:t>
            </a:r>
            <a:r>
              <a:rPr lang="zh-CN" altLang="zh-CN" sz="2400" smtClean="0">
                <a:solidFill>
                  <a:srgbClr val="0070C0"/>
                </a:solidFill>
              </a:rPr>
              <a:t>归类总结</a:t>
            </a:r>
            <a:r>
              <a:rPr lang="en-US" altLang="zh-CN" sz="2400" smtClean="0">
                <a:solidFill>
                  <a:srgbClr val="0070C0"/>
                </a:solidFill>
              </a:rPr>
              <a:t>,</a:t>
            </a:r>
            <a:r>
              <a:rPr lang="zh-CN" altLang="zh-CN" sz="2400" smtClean="0">
                <a:solidFill>
                  <a:srgbClr val="0070C0"/>
                </a:solidFill>
              </a:rPr>
              <a:t>提炼出要点</a:t>
            </a:r>
            <a:r>
              <a:rPr lang="en-US" altLang="zh-CN" sz="2400" smtClean="0">
                <a:solidFill>
                  <a:srgbClr val="0070C0"/>
                </a:solidFill>
              </a:rPr>
              <a:t>,</a:t>
            </a:r>
            <a:r>
              <a:rPr lang="zh-CN" altLang="zh-CN" sz="2400" smtClean="0">
                <a:solidFill>
                  <a:srgbClr val="0070C0"/>
                </a:solidFill>
              </a:rPr>
              <a:t>用恰当的语言表述出来。</a:t>
            </a:r>
          </a:p>
          <a:p>
            <a:r>
              <a:rPr lang="zh-CN" altLang="zh-CN" sz="2400" smtClean="0">
                <a:solidFill>
                  <a:srgbClr val="FF0000"/>
                </a:solidFill>
              </a:rPr>
              <a:t>①通过苏武以死报国的行动</a:t>
            </a:r>
            <a:r>
              <a:rPr lang="en-US" altLang="zh-CN" sz="2400" smtClean="0">
                <a:solidFill>
                  <a:srgbClr val="FF0000"/>
                </a:solidFill>
              </a:rPr>
              <a:t>,</a:t>
            </a:r>
            <a:r>
              <a:rPr lang="zh-CN" altLang="zh-CN" sz="2400" smtClean="0">
                <a:solidFill>
                  <a:srgbClr val="FF0000"/>
                </a:solidFill>
              </a:rPr>
              <a:t>刻画了他刚烈难犯、义不受辱的坚强个性</a:t>
            </a:r>
            <a:r>
              <a:rPr lang="zh-CN" altLang="zh-CN" sz="2400" smtClean="0"/>
              <a:t>。匈奴内部发生谋反事件</a:t>
            </a:r>
            <a:r>
              <a:rPr lang="en-US" altLang="zh-CN" sz="2400" smtClean="0"/>
              <a:t>,</a:t>
            </a:r>
            <a:r>
              <a:rPr lang="zh-CN" altLang="zh-CN" sz="2400" smtClean="0"/>
              <a:t>苏武受到牵连</a:t>
            </a:r>
            <a:r>
              <a:rPr lang="zh-CN" altLang="en-US" sz="2400" smtClean="0"/>
              <a:t>时</a:t>
            </a:r>
            <a:r>
              <a:rPr lang="en-US" altLang="zh-CN" sz="2400" smtClean="0"/>
              <a:t>,</a:t>
            </a:r>
            <a:r>
              <a:rPr lang="zh-CN" altLang="zh-CN" sz="2400" smtClean="0"/>
              <a:t> 对常惠说</a:t>
            </a:r>
            <a:r>
              <a:rPr lang="en-US" altLang="zh-CN" sz="2400" smtClean="0"/>
              <a:t>:</a:t>
            </a:r>
            <a:r>
              <a:rPr lang="zh-CN" altLang="zh-CN" sz="2400" smtClean="0"/>
              <a:t>“屈节辱命</a:t>
            </a:r>
            <a:r>
              <a:rPr lang="en-US" altLang="zh-CN" sz="2400" smtClean="0"/>
              <a:t>,</a:t>
            </a:r>
            <a:r>
              <a:rPr lang="zh-CN" altLang="zh-CN" sz="2400" smtClean="0"/>
              <a:t>虽生</a:t>
            </a:r>
            <a:r>
              <a:rPr lang="en-US" altLang="zh-CN" sz="2400" smtClean="0"/>
              <a:t>,</a:t>
            </a:r>
            <a:r>
              <a:rPr lang="zh-CN" altLang="zh-CN" sz="2400" smtClean="0"/>
              <a:t>何面目以归汉</a:t>
            </a:r>
            <a:r>
              <a:rPr lang="en-US" altLang="zh-CN" sz="2400" smtClean="0"/>
              <a:t>!</a:t>
            </a:r>
            <a:r>
              <a:rPr lang="zh-CN" altLang="zh-CN" sz="2400" smtClean="0"/>
              <a:t>”并拔出佩刀自刎。生动地刻画了他以死报国个性。</a:t>
            </a:r>
          </a:p>
          <a:p>
            <a:r>
              <a:rPr lang="zh-CN" altLang="zh-CN" sz="2400" smtClean="0">
                <a:solidFill>
                  <a:srgbClr val="FF0000"/>
                </a:solidFill>
              </a:rPr>
              <a:t>②运用对比手法</a:t>
            </a:r>
            <a:r>
              <a:rPr lang="en-US" altLang="zh-CN" sz="2400" smtClean="0">
                <a:solidFill>
                  <a:srgbClr val="FF0000"/>
                </a:solidFill>
              </a:rPr>
              <a:t>,</a:t>
            </a:r>
            <a:r>
              <a:rPr lang="zh-CN" altLang="zh-CN" sz="2400" smtClean="0">
                <a:solidFill>
                  <a:srgbClr val="FF0000"/>
                </a:solidFill>
              </a:rPr>
              <a:t>生动地再现了人物的性格和节操。</a:t>
            </a:r>
          </a:p>
          <a:p>
            <a:r>
              <a:rPr lang="zh-CN" altLang="zh-CN" sz="2400" smtClean="0"/>
              <a:t>在两次劝降中</a:t>
            </a:r>
            <a:r>
              <a:rPr lang="en-US" altLang="zh-CN" sz="2400" smtClean="0"/>
              <a:t>,</a:t>
            </a:r>
            <a:r>
              <a:rPr lang="zh-CN" altLang="zh-CN" sz="2400" smtClean="0"/>
              <a:t>苏武不畏淫威不为利动</a:t>
            </a:r>
            <a:r>
              <a:rPr lang="en-US" altLang="zh-CN" sz="2400" smtClean="0"/>
              <a:t>,</a:t>
            </a:r>
            <a:r>
              <a:rPr lang="zh-CN" altLang="zh-CN" sz="2400" smtClean="0"/>
              <a:t>不为情动</a:t>
            </a:r>
            <a:r>
              <a:rPr lang="en-US" altLang="zh-CN" sz="2400" smtClean="0"/>
              <a:t>,</a:t>
            </a:r>
            <a:r>
              <a:rPr lang="zh-CN" altLang="zh-CN" sz="2400" smtClean="0"/>
              <a:t>崇高气节</a:t>
            </a:r>
            <a:r>
              <a:rPr lang="zh-CN" altLang="en-US" sz="2400" smtClean="0"/>
              <a:t>表现的淋漓尽致</a:t>
            </a:r>
            <a:r>
              <a:rPr lang="zh-CN" altLang="zh-CN" sz="2400" smtClean="0"/>
              <a:t>。</a:t>
            </a:r>
          </a:p>
          <a:p>
            <a:r>
              <a:rPr lang="zh-CN" altLang="zh-CN" sz="2400" smtClean="0">
                <a:solidFill>
                  <a:srgbClr val="FF0000"/>
                </a:solidFill>
              </a:rPr>
              <a:t>③通过对艰苦考验的描写</a:t>
            </a:r>
            <a:r>
              <a:rPr lang="en-US" altLang="zh-CN" sz="2400" smtClean="0">
                <a:solidFill>
                  <a:srgbClr val="FF0000"/>
                </a:solidFill>
              </a:rPr>
              <a:t>,</a:t>
            </a:r>
            <a:r>
              <a:rPr lang="zh-CN" altLang="zh-CN" sz="2400" smtClean="0">
                <a:solidFill>
                  <a:srgbClr val="FF0000"/>
                </a:solidFill>
              </a:rPr>
              <a:t>表现苏武坚韧不拔、历久不灭的爱国意志。</a:t>
            </a:r>
            <a:r>
              <a:rPr lang="zh-CN" altLang="zh-CN" sz="2400" smtClean="0"/>
              <a:t>苏武被囚禁于大窖断绝饮食</a:t>
            </a:r>
            <a:r>
              <a:rPr lang="en-US" altLang="zh-CN" sz="2400" smtClean="0"/>
              <a:t>,</a:t>
            </a:r>
            <a:r>
              <a:rPr lang="zh-CN" altLang="zh-CN" sz="2400" smtClean="0"/>
              <a:t>啮雪吞旃</a:t>
            </a:r>
            <a:r>
              <a:rPr lang="en-US" altLang="zh-CN" sz="2400" smtClean="0"/>
              <a:t>,</a:t>
            </a:r>
            <a:r>
              <a:rPr lang="zh-CN" altLang="zh-CN" sz="2400" smtClean="0"/>
              <a:t>单身流放</a:t>
            </a:r>
            <a:r>
              <a:rPr lang="en-US" altLang="zh-CN" sz="2400" smtClean="0"/>
              <a:t>,</a:t>
            </a:r>
            <a:r>
              <a:rPr lang="zh-CN" altLang="zh-CN" sz="2400" smtClean="0"/>
              <a:t>掘鼠穴收野果。</a:t>
            </a:r>
            <a:r>
              <a:rPr lang="zh-CN" altLang="en-US" sz="2400" smtClean="0"/>
              <a:t>但</a:t>
            </a:r>
            <a:r>
              <a:rPr lang="zh-CN" altLang="zh-CN" sz="2400" smtClean="0"/>
              <a:t>他始终“杖汉节牧羊</a:t>
            </a:r>
            <a:r>
              <a:rPr lang="en-US" altLang="zh-CN" sz="2400" smtClean="0"/>
              <a:t>,</a:t>
            </a:r>
            <a:r>
              <a:rPr lang="zh-CN" altLang="zh-CN" sz="2400" smtClean="0"/>
              <a:t>卧起操持</a:t>
            </a:r>
            <a:r>
              <a:rPr lang="en-US" altLang="zh-CN" sz="2400" smtClean="0"/>
              <a:t>,</a:t>
            </a:r>
            <a:r>
              <a:rPr lang="zh-CN" altLang="zh-CN" sz="2400" smtClean="0"/>
              <a:t>节旄尽落”</a:t>
            </a:r>
            <a:r>
              <a:rPr lang="en-US" altLang="zh-CN" sz="2400" smtClean="0"/>
              <a:t>,</a:t>
            </a:r>
            <a:r>
              <a:rPr lang="zh-CN" altLang="zh-CN" sz="2400" smtClean="0"/>
              <a:t>强烈的爱国意志支撑着他在苦难中坚守</a:t>
            </a:r>
            <a:r>
              <a:rPr lang="en-US" altLang="zh-CN" sz="2400" smtClean="0"/>
              <a:t>,</a:t>
            </a:r>
            <a:r>
              <a:rPr lang="zh-CN" altLang="zh-CN" sz="2400" smtClean="0"/>
              <a:t>表现出苏武的铮铮铁骨及高尚情操。</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1">
                                            <p:txEl>
                                              <p:pRg st="2" end="2"/>
                                            </p:txEl>
                                          </p:spTgt>
                                        </p:tgtEl>
                                        <p:attrNameLst>
                                          <p:attrName>style.visibility</p:attrName>
                                        </p:attrNameLst>
                                      </p:cBhvr>
                                      <p:to>
                                        <p:strVal val="visible"/>
                                      </p:to>
                                    </p:set>
                                    <p:anim calcmode="lin" valueType="num">
                                      <p:cBhvr additive="base">
                                        <p:cTn id="19"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1">
                                            <p:txEl>
                                              <p:pRg st="3" end="3"/>
                                            </p:txEl>
                                          </p:spTgt>
                                        </p:tgtEl>
                                        <p:attrNameLst>
                                          <p:attrName>style.visibility</p:attrName>
                                        </p:attrNameLst>
                                      </p:cBhvr>
                                      <p:to>
                                        <p:strVal val="visible"/>
                                      </p:to>
                                    </p:set>
                                    <p:anim calcmode="lin" valueType="num">
                                      <p:cBhvr additive="base">
                                        <p:cTn id="25"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1">
                                            <p:txEl>
                                              <p:pRg st="4" end="4"/>
                                            </p:txEl>
                                          </p:spTgt>
                                        </p:tgtEl>
                                        <p:attrNameLst>
                                          <p:attrName>style.visibility</p:attrName>
                                        </p:attrNameLst>
                                      </p:cBhvr>
                                      <p:to>
                                        <p:strVal val="visible"/>
                                      </p:to>
                                    </p:set>
                                    <p:anim calcmode="lin" valueType="num">
                                      <p:cBhvr additive="base">
                                        <p:cTn id="3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0481">
                                            <p:txEl>
                                              <p:pRg st="5" end="5"/>
                                            </p:txEl>
                                          </p:spTgt>
                                        </p:tgtEl>
                                        <p:attrNameLst>
                                          <p:attrName>style.visibility</p:attrName>
                                        </p:attrNameLst>
                                      </p:cBhvr>
                                      <p:to>
                                        <p:strVal val="visible"/>
                                      </p:to>
                                    </p:set>
                                    <p:anim calcmode="lin" valueType="num">
                                      <p:cBhvr additive="base">
                                        <p:cTn id="37"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81">
                                            <p:txEl>
                                              <p:pRg st="6" end="6"/>
                                            </p:txEl>
                                          </p:spTgt>
                                        </p:tgtEl>
                                        <p:attrNameLst>
                                          <p:attrName>style.visibility</p:attrName>
                                        </p:attrNameLst>
                                      </p:cBhvr>
                                      <p:to>
                                        <p:strVal val="visible"/>
                                      </p:to>
                                    </p:set>
                                    <p:anim calcmode="lin" valueType="num">
                                      <p:cBhvr additive="base">
                                        <p:cTn id="43"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4275259"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354404"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探究归纳</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699842"/>
            <a:ext cx="9771016" cy="63709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2</a:t>
            </a:r>
            <a:r>
              <a:rPr lang="zh-CN" altLang="zh-CN" sz="2400" b="1" smtClean="0">
                <a:latin typeface="楷体" pitchFamily="49" charset="-122"/>
                <a:ea typeface="楷体" pitchFamily="49" charset="-122"/>
              </a:rPr>
              <a:t>、作者详写卫律、李陵劝降苏武的用意是什么</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卫律和李陵劝降苏武时</a:t>
            </a:r>
            <a:r>
              <a:rPr lang="zh-CN" altLang="en-US" sz="2400" b="1" smtClean="0">
                <a:latin typeface="楷体" pitchFamily="49" charset="-122"/>
                <a:ea typeface="楷体" pitchFamily="49" charset="-122"/>
              </a:rPr>
              <a:t>方式</a:t>
            </a:r>
            <a:r>
              <a:rPr lang="zh-CN" altLang="zh-CN" sz="2400" b="1" smtClean="0">
                <a:latin typeface="楷体" pitchFamily="49" charset="-122"/>
                <a:ea typeface="楷体" pitchFamily="49" charset="-122"/>
              </a:rPr>
              <a:t>有什么不同</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为什么会有这种不同</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用意</a:t>
            </a:r>
            <a:r>
              <a:rPr lang="en-US" altLang="zh-CN" sz="2400" b="1"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衬托苏武不受威逼利诱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对国家忠贞不贰的崇高气节。</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不同</a:t>
            </a:r>
            <a:r>
              <a:rPr lang="en-US" altLang="zh-CN" sz="2400" b="1"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卫律在劝降苏武时采取的是软硬兼施、威逼利诱的方式。李陵以老朋友、老同事的身份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在饮酒叙谈中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动之以情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晓之以理，又以切身体会说明自己最初与苏武颇有同感显得推心置腹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委婉通情。</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不同的原因</a:t>
            </a:r>
            <a:r>
              <a:rPr lang="en-US" altLang="zh-CN" sz="2400" b="1"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一是因为两人与苏武的关系不同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二是因为两人的地位与修养不同。卫律曾任汉使出使匈奴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后投降匈奴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本是无气节的武夫、希冀献功的小人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并无是非标准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唯利是图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所以丑态百出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遭到苏武的唾弃。李陵是一代名将李广之后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曾为汉朝立下战功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因寡不敌众战败投降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被汉武帝诛灭家族。所以在劝降时用攻心法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而且在看到苏武大义凛然后“泣下沾衿”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可见其尚存羞恶之心。</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1">
                                            <p:txEl>
                                              <p:pRg st="2" end="2"/>
                                            </p:txEl>
                                          </p:spTgt>
                                        </p:tgtEl>
                                        <p:attrNameLst>
                                          <p:attrName>style.visibility</p:attrName>
                                        </p:attrNameLst>
                                      </p:cBhvr>
                                      <p:to>
                                        <p:strVal val="visible"/>
                                      </p:to>
                                    </p:set>
                                    <p:anim calcmode="lin" valueType="num">
                                      <p:cBhvr additive="base">
                                        <p:cTn id="19"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1">
                                            <p:txEl>
                                              <p:pRg st="3" end="3"/>
                                            </p:txEl>
                                          </p:spTgt>
                                        </p:tgtEl>
                                        <p:attrNameLst>
                                          <p:attrName>style.visibility</p:attrName>
                                        </p:attrNameLst>
                                      </p:cBhvr>
                                      <p:to>
                                        <p:strVal val="visible"/>
                                      </p:to>
                                    </p:set>
                                    <p:anim calcmode="lin" valueType="num">
                                      <p:cBhvr additive="base">
                                        <p:cTn id="25"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0"/>
            <a:ext cx="4275259"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236838"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探究归纳</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699843"/>
            <a:ext cx="9771016" cy="63709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3</a:t>
            </a:r>
            <a:r>
              <a:rPr lang="zh-CN" altLang="zh-CN" sz="2400" b="1" smtClean="0">
                <a:latin typeface="楷体" pitchFamily="49" charset="-122"/>
                <a:ea typeface="楷体" pitchFamily="49" charset="-122"/>
              </a:rPr>
              <a:t>、对于卫律和李陵的劝降</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苏武的回答在措辞和态度上有什么不同</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因人物关系的不同和劝降方式的迥异而有所不同。</a:t>
            </a: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人物关系上：</a:t>
            </a:r>
            <a:r>
              <a:rPr lang="zh-CN" altLang="zh-CN" sz="2400" smtClean="0">
                <a:latin typeface="楷体" pitchFamily="49" charset="-122"/>
                <a:ea typeface="楷体" pitchFamily="49" charset="-122"/>
              </a:rPr>
              <a:t>卫律原来是汉使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但已经投降匈奴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是国家的罪人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是可耻的叛徒</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对于热爱祖国的苏武而言是敌人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所以他毫不客气。李陵虽已投降匈奴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但原来与苏武“俱为侍中”“素厚”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是亦敌亦友的关系。</a:t>
            </a: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劝降方式上：</a:t>
            </a:r>
            <a:r>
              <a:rPr lang="zh-CN" altLang="zh-CN" sz="2400" smtClean="0">
                <a:latin typeface="楷体" pitchFamily="49" charset="-122"/>
                <a:ea typeface="楷体" pitchFamily="49" charset="-122"/>
              </a:rPr>
              <a:t>卫律劝降时手段卑鄙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态度傲慢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软硬兼施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苏武对其威逼“不动”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对其利诱则“不应”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对其为人鄙夷。当卫律说出“与君为兄弟”的话后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苏武终于忍无可忍而“骂律”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自始至终都以强硬的姿态抵抗。而李陵劝降时采取动之以情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晓之以理的文雅方式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“至海上”“为武置酒设乐”。苏武全然不为所动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称李陵为“王”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划清二人的界限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表明自己的立场。苏武采用的是绵里藏针、有理有节的措辞和态度。</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additive="base">
                                        <p:cTn id="7" dur="500" fill="hold"/>
                                        <p:tgtEl>
                                          <p:spTgt spid="204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1" end="1"/>
                                            </p:txEl>
                                          </p:spTgt>
                                        </p:tgtEl>
                                        <p:attrNameLst>
                                          <p:attrName>style.visibility</p:attrName>
                                        </p:attrNameLst>
                                      </p:cBhvr>
                                      <p:to>
                                        <p:strVal val="visible"/>
                                      </p:to>
                                    </p:set>
                                    <p:anim calcmode="lin" valueType="num">
                                      <p:cBhvr additive="base">
                                        <p:cTn id="13"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1">
                                            <p:txEl>
                                              <p:pRg st="2" end="2"/>
                                            </p:txEl>
                                          </p:spTgt>
                                        </p:tgtEl>
                                        <p:attrNameLst>
                                          <p:attrName>style.visibility</p:attrName>
                                        </p:attrNameLst>
                                      </p:cBhvr>
                                      <p:to>
                                        <p:strVal val="visible"/>
                                      </p:to>
                                    </p:set>
                                    <p:anim calcmode="lin" valueType="num">
                                      <p:cBhvr additive="base">
                                        <p:cTn id="19"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1">
                                            <p:txEl>
                                              <p:pRg st="3" end="3"/>
                                            </p:txEl>
                                          </p:spTgt>
                                        </p:tgtEl>
                                        <p:attrNameLst>
                                          <p:attrName>style.visibility</p:attrName>
                                        </p:attrNameLst>
                                      </p:cBhvr>
                                      <p:to>
                                        <p:strVal val="visible"/>
                                      </p:to>
                                    </p:set>
                                    <p:anim calcmode="lin" valueType="num">
                                      <p:cBhvr additive="base">
                                        <p:cTn id="25"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56754"/>
            <a:ext cx="645675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5521455" y="587828"/>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主题归纳</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2915834"/>
            <a:ext cx="9771016"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2"/>
            </p:custDataLst>
          </p:nvPr>
        </p:nvSpPr>
        <p:spPr bwMode="auto">
          <a:xfrm>
            <a:off x="3304903" y="2148861"/>
            <a:ext cx="7014754"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r>
              <a:rPr kumimoji="0" 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文章记述了苏武出使匈奴、因变被扣</a:t>
            </a: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面对威逼利诱坚守节操</a:t>
            </a: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苦守北海、持汉节不失的事迹</a:t>
            </a: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生动地刻画了一个“富贵不能淫</a:t>
            </a: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贫贱不能移</a:t>
            </a:r>
            <a:r>
              <a:rPr kumimoji="0" lang="en-US" altLang="zh-CN"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a:t>
            </a:r>
            <a:r>
              <a:rPr kumimoji="0" lang="zh-CN" altLang="en-US" sz="2800" b="0" i="0" u="none" strike="noStrike" cap="none" normalizeH="0" baseline="0" smtClean="0">
                <a:ln>
                  <a:noFill/>
                </a:ln>
                <a:solidFill>
                  <a:srgbClr val="000000"/>
                </a:solidFill>
                <a:effectLst/>
                <a:latin typeface="楷体" pitchFamily="49" charset="-122"/>
                <a:ea typeface="楷体" pitchFamily="49" charset="-122"/>
                <a:cs typeface="宋体" pitchFamily="2" charset="-122"/>
              </a:rPr>
              <a:t>威武不能屈”的爱国志士的光辉形象。</a:t>
            </a:r>
            <a:endParaRPr kumimoji="0" lang="zh-CN" altLang="en-US" sz="2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56754"/>
            <a:ext cx="645675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28723"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思维延伸</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2915834"/>
            <a:ext cx="9771016"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2"/>
            </p:custDataLst>
          </p:nvPr>
        </p:nvSpPr>
        <p:spPr bwMode="auto">
          <a:xfrm>
            <a:off x="3304902" y="456091"/>
            <a:ext cx="8334103"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什么是真正的值得提倡的忠诚</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晏子认为真正的忠诚是忠于国家、人民</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而非忠于君主。换句话说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就是要忠于明君</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因为明君善治国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而非昏君。那些不分黑白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一味盲目服从君主</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为君主作无谓牺牲的行为被我们称为“愚忠”</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那么你认为苏武的忠诚是愚忠吗</a:t>
            </a:r>
            <a:r>
              <a:rPr lang="en-US" altLang="zh-CN" sz="2400" b="1" smtClean="0">
                <a:latin typeface="楷体" pitchFamily="49" charset="-122"/>
                <a:ea typeface="楷体" pitchFamily="49" charset="-122"/>
              </a:rPr>
              <a:t>?</a:t>
            </a:r>
            <a:endParaRPr lang="zh-CN" altLang="zh-CN" sz="2400" b="1" smtClean="0">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观点一</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苏武的患诚不是愚患。</a:t>
            </a:r>
            <a:endParaRPr lang="en-US" altLang="zh-CN" sz="2400" smtClean="0">
              <a:solidFill>
                <a:srgbClr val="FF0000"/>
              </a:solidFill>
              <a:latin typeface="楷体" pitchFamily="49" charset="-122"/>
              <a:ea typeface="楷体" pitchFamily="49" charset="-122"/>
            </a:endParaRPr>
          </a:p>
          <a:p>
            <a:r>
              <a:rPr lang="en-US" altLang="zh-CN" sz="2400" smtClean="0">
                <a:solidFill>
                  <a:srgbClr val="FF0000"/>
                </a:solidFill>
                <a:latin typeface="楷体" pitchFamily="49" charset="-122"/>
                <a:ea typeface="楷体" pitchFamily="49" charset="-122"/>
              </a:rPr>
              <a:t>   </a:t>
            </a:r>
            <a:r>
              <a:rPr lang="zh-CN" altLang="zh-CN" sz="2400" smtClean="0">
                <a:latin typeface="楷体" pitchFamily="49" charset="-122"/>
                <a:ea typeface="楷体" pitchFamily="49" charset="-122"/>
              </a:rPr>
              <a:t>首先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他忠诚的对象是国家和人民。身为汉使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当卷入匈奴的政变时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他首先想到的是自己的汉使身份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为了不引起汉与匈奴的误会和纷争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他甚至愿意以牺牲性命来平息祸端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可见他是把国家的和平、利益放在第一位的。</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其次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他保持气节十九年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始终忠贞不贰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这种忠诚表面上看起来是对汉武帝的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但实际上是对国家和人民的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因为汉武帝是一个善于治国的明君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忠诚于他就是忠诚于汉武帝治理下的国家。</a:t>
            </a: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1">
                                            <p:txEl>
                                              <p:pRg st="0" end="0"/>
                                            </p:txEl>
                                          </p:spTgt>
                                        </p:tgtEl>
                                        <p:attrNameLst>
                                          <p:attrName>style.visibility</p:attrName>
                                        </p:attrNameLst>
                                      </p:cBhvr>
                                      <p:to>
                                        <p:strVal val="visible"/>
                                      </p:to>
                                    </p:set>
                                    <p:anim calcmode="lin" valueType="num">
                                      <p:cBhvr additive="base">
                                        <p:cTn id="7" dur="500" fill="hold"/>
                                        <p:tgtEl>
                                          <p:spTgt spid="256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1">
                                            <p:txEl>
                                              <p:pRg st="1" end="1"/>
                                            </p:txEl>
                                          </p:spTgt>
                                        </p:tgtEl>
                                        <p:attrNameLst>
                                          <p:attrName>style.visibility</p:attrName>
                                        </p:attrNameLst>
                                      </p:cBhvr>
                                      <p:to>
                                        <p:strVal val="visible"/>
                                      </p:to>
                                    </p:set>
                                    <p:anim calcmode="lin" valueType="num">
                                      <p:cBhvr additive="base">
                                        <p:cTn id="13" dur="500" fill="hold"/>
                                        <p:tgtEl>
                                          <p:spTgt spid="2560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1">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5601">
                                            <p:txEl>
                                              <p:pRg st="2" end="2"/>
                                            </p:txEl>
                                          </p:spTgt>
                                        </p:tgtEl>
                                        <p:attrNameLst>
                                          <p:attrName>style.visibility</p:attrName>
                                        </p:attrNameLst>
                                      </p:cBhvr>
                                      <p:to>
                                        <p:strVal val="visible"/>
                                      </p:to>
                                    </p:set>
                                    <p:anim calcmode="lin" valueType="num">
                                      <p:cBhvr additive="base">
                                        <p:cTn id="17" dur="500" fill="hold"/>
                                        <p:tgtEl>
                                          <p:spTgt spid="2560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560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601">
                                            <p:txEl>
                                              <p:pRg st="3" end="3"/>
                                            </p:txEl>
                                          </p:spTgt>
                                        </p:tgtEl>
                                        <p:attrNameLst>
                                          <p:attrName>style.visibility</p:attrName>
                                        </p:attrNameLst>
                                      </p:cBhvr>
                                      <p:to>
                                        <p:strVal val="visible"/>
                                      </p:to>
                                    </p:set>
                                    <p:anim calcmode="lin" valueType="num">
                                      <p:cBhvr additive="base">
                                        <p:cTn id="21" dur="500" fill="hold"/>
                                        <p:tgtEl>
                                          <p:spTgt spid="2560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560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5601">
                                            <p:txEl>
                                              <p:pRg st="4" end="4"/>
                                            </p:txEl>
                                          </p:spTgt>
                                        </p:tgtEl>
                                        <p:attrNameLst>
                                          <p:attrName>style.visibility</p:attrName>
                                        </p:attrNameLst>
                                      </p:cBhvr>
                                      <p:to>
                                        <p:strVal val="visible"/>
                                      </p:to>
                                    </p:set>
                                    <p:anim calcmode="lin" valueType="num">
                                      <p:cBhvr additive="base">
                                        <p:cTn id="25" dur="500" fill="hold"/>
                                        <p:tgtEl>
                                          <p:spTgt spid="2560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Picture 6" descr="C:\Users\Administrator\Desktop\timg (1).jpg"/>
          <p:cNvPicPr>
            <a:picLocks noChangeAspect="1" noChangeArrowheads="1"/>
          </p:cNvPicPr>
          <p:nvPr>
            <p:custDataLst>
              <p:tags r:id="rId4"/>
            </p:custDataLst>
          </p:nvPr>
        </p:nvPicPr>
        <p:blipFill>
          <a:blip r:embed="rId3"/>
          <a:stretch>
            <a:fillRect/>
          </a:stretch>
        </p:blipFill>
        <p:spPr bwMode="auto">
          <a:xfrm>
            <a:off x="184497" y="152484"/>
            <a:ext cx="9354614" cy="6469039"/>
          </a:xfrm>
          <a:prstGeom prst="rect">
            <a:avLst/>
          </a:prstGeom>
          <a:noFill/>
          <a:ln w="9525">
            <a:noFill/>
            <a:miter lim="800000"/>
          </a:ln>
        </p:spPr>
      </p:pic>
      <p:sp>
        <p:nvSpPr>
          <p:cNvPr id="13" name="流程图: 可选过程 12"/>
          <p:cNvSpPr/>
          <p:nvPr>
            <p:custDataLst>
              <p:tags r:id="rId5"/>
            </p:custDataLst>
          </p:nvPr>
        </p:nvSpPr>
        <p:spPr>
          <a:xfrm>
            <a:off x="5192888" y="1588646"/>
            <a:ext cx="1975557" cy="62397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4105914" y="1981138"/>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7"/>
            </p:custDataLst>
          </p:nvPr>
        </p:nvSpPr>
        <p:spPr>
          <a:xfrm>
            <a:off x="218364" y="163774"/>
            <a:ext cx="11811339" cy="655766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10"/>
            </p:custDataLst>
          </p:nvPr>
        </p:nvSpPr>
        <p:spPr>
          <a:xfrm>
            <a:off x="4357941" y="1659510"/>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11"/>
            </p:custDataLst>
          </p:nvPr>
        </p:nvSpPr>
        <p:spPr>
          <a:xfrm>
            <a:off x="5276208" y="1620343"/>
            <a:ext cx="1858369"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2"/>
            </p:custDataLst>
          </p:nvPr>
        </p:nvSpPr>
        <p:spPr>
          <a:xfrm>
            <a:off x="5350934" y="4272760"/>
            <a:ext cx="1828800" cy="69435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3"/>
            </p:custDataLst>
          </p:nvPr>
        </p:nvSpPr>
        <p:spPr>
          <a:xfrm>
            <a:off x="5291667" y="4375129"/>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4"/>
            </p:custDataLst>
          </p:nvPr>
        </p:nvSpPr>
        <p:spPr>
          <a:xfrm>
            <a:off x="7579845" y="638138"/>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5"/>
            </p:custDataLst>
          </p:nvPr>
        </p:nvSpPr>
        <p:spPr>
          <a:xfrm>
            <a:off x="7676107" y="2091813"/>
            <a:ext cx="1525166" cy="34279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文学常识</a:t>
            </a:r>
            <a:endParaRPr lang="zh-CN" altLang="en-US" sz="2400" b="1">
              <a:solidFill>
                <a:schemeClr val="bg1"/>
              </a:solidFill>
            </a:endParaRPr>
          </a:p>
        </p:txBody>
      </p:sp>
      <p:sp>
        <p:nvSpPr>
          <p:cNvPr id="20" name="流程图: 可选过程 19"/>
          <p:cNvSpPr/>
          <p:nvPr>
            <p:custDataLst>
              <p:tags r:id="rId16"/>
            </p:custDataLst>
          </p:nvPr>
        </p:nvSpPr>
        <p:spPr>
          <a:xfrm>
            <a:off x="7730653" y="2734786"/>
            <a:ext cx="1481080"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1" name="流程图: 可选过程 20"/>
          <p:cNvSpPr/>
          <p:nvPr>
            <p:custDataLst>
              <p:tags r:id="rId17"/>
            </p:custDataLst>
          </p:nvPr>
        </p:nvSpPr>
        <p:spPr>
          <a:xfrm>
            <a:off x="7769317" y="3474283"/>
            <a:ext cx="1464995"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8"/>
            </p:custDataLst>
          </p:nvPr>
        </p:nvSpPr>
        <p:spPr>
          <a:xfrm>
            <a:off x="7793729" y="4232593"/>
            <a:ext cx="1448323"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情节研习</a:t>
            </a:r>
            <a:endParaRPr lang="zh-CN" altLang="en-US" sz="2400" b="1">
              <a:solidFill>
                <a:schemeClr val="bg1"/>
              </a:solidFill>
            </a:endParaRPr>
          </a:p>
        </p:txBody>
      </p:sp>
      <p:sp>
        <p:nvSpPr>
          <p:cNvPr id="23" name="流程图: 可选过程 22"/>
          <p:cNvSpPr/>
          <p:nvPr>
            <p:custDataLst>
              <p:tags r:id="rId19"/>
            </p:custDataLst>
          </p:nvPr>
        </p:nvSpPr>
        <p:spPr>
          <a:xfrm>
            <a:off x="7797274" y="4945164"/>
            <a:ext cx="1508962"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探究归纳</a:t>
            </a:r>
            <a:endParaRPr lang="zh-CN" altLang="en-US" sz="2400" b="1">
              <a:solidFill>
                <a:schemeClr val="bg1"/>
              </a:solidFill>
            </a:endParaRPr>
          </a:p>
        </p:txBody>
      </p:sp>
      <p:sp>
        <p:nvSpPr>
          <p:cNvPr id="25" name="流程图: 可选过程 24"/>
          <p:cNvSpPr/>
          <p:nvPr>
            <p:custDataLst>
              <p:tags r:id="rId20"/>
            </p:custDataLst>
          </p:nvPr>
        </p:nvSpPr>
        <p:spPr>
          <a:xfrm>
            <a:off x="7820785" y="569344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思维延伸</a:t>
            </a:r>
            <a:endParaRPr lang="zh-CN" altLang="en-US" sz="2400" b="1">
              <a:solidFill>
                <a:schemeClr val="bg1"/>
              </a:solidFill>
            </a:endParaRPr>
          </a:p>
        </p:txBody>
      </p:sp>
      <p:sp>
        <p:nvSpPr>
          <p:cNvPr id="26" name="流程图: 可选过程 25"/>
          <p:cNvSpPr/>
          <p:nvPr>
            <p:custDataLst>
              <p:tags r:id="rId21"/>
            </p:custDataLst>
          </p:nvPr>
        </p:nvSpPr>
        <p:spPr>
          <a:xfrm>
            <a:off x="7657235" y="135322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2"/>
            </p:custDataLst>
          </p:nvPr>
        </p:nvSpPr>
        <p:spPr>
          <a:xfrm>
            <a:off x="7278369" y="769851"/>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3"/>
            </p:custDataLst>
          </p:nvPr>
        </p:nvSpPr>
        <p:spPr>
          <a:xfrm>
            <a:off x="7395774" y="3636878"/>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56754"/>
            <a:ext cx="645675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837729"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思维延伸</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2915834"/>
            <a:ext cx="9771016"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2"/>
            </p:custDataLst>
          </p:nvPr>
        </p:nvSpPr>
        <p:spPr bwMode="auto">
          <a:xfrm>
            <a:off x="3304902" y="640757"/>
            <a:ext cx="8334103"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什么是真正的值得提倡的忠诚</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晏子认为真正的忠诚是忠于国家、人民</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而非忠于君主。换句话说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就是要忠于明君</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因为明君善治国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而非昏君。那些不分黑白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一味盲目服从君主</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为君主作无谓牺牲的行为被我们称为“愚忠”</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那么你认为苏武的忠诚是愚忠吗</a:t>
            </a:r>
            <a:r>
              <a:rPr lang="en-US" altLang="zh-CN" sz="2400" b="1" smtClean="0">
                <a:latin typeface="楷体" pitchFamily="49" charset="-122"/>
                <a:ea typeface="楷体" pitchFamily="49" charset="-122"/>
              </a:rPr>
              <a:t>?</a:t>
            </a:r>
            <a:endParaRPr lang="zh-CN"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观点二</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苏武的忠诚里还是有一些愚忠的成分的。</a:t>
            </a:r>
            <a:endParaRPr lang="en-US" altLang="zh-CN" sz="2400" smtClean="0">
              <a:solidFill>
                <a:srgbClr val="FF0000"/>
              </a:solidFill>
              <a:latin typeface="楷体" pitchFamily="49" charset="-122"/>
              <a:ea typeface="楷体" pitchFamily="49" charset="-122"/>
            </a:endParaRPr>
          </a:p>
          <a:p>
            <a:r>
              <a:rPr lang="en-US" altLang="zh-CN" sz="2400" smtClean="0">
                <a:solidFill>
                  <a:srgbClr val="FF0000"/>
                </a:solidFill>
                <a:latin typeface="楷体" pitchFamily="49" charset="-122"/>
                <a:ea typeface="楷体" pitchFamily="49" charset="-122"/>
              </a:rPr>
              <a:t>    </a:t>
            </a:r>
            <a:r>
              <a:rPr lang="zh-CN" altLang="zh-CN" sz="2400" smtClean="0">
                <a:latin typeface="楷体" pitchFamily="49" charset="-122"/>
                <a:ea typeface="楷体" pitchFamily="49" charset="-122"/>
              </a:rPr>
              <a:t>比如李陵劝降时曾经提到苏武的两个兄弟尽心为国却枉死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苏武却味坚持认为汉武帝对他们父子有莫大的提拔之恩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因此愿意为皇帝肝脑涂地。皇帝的知遇之恩固然应该感激报答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但兄弟的枉死也不应该回避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皇帝的恩情不能抵消皇帝对其亲人的伤害之过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该报的恩要报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该澄清的事实也要澄清。不过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苏武毕竟是古代人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他的思想有着那个时代的历史局限性。</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56754"/>
            <a:ext cx="645675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837729"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思维延伸</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2915834"/>
            <a:ext cx="9771016"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2"/>
            </p:custDataLst>
          </p:nvPr>
        </p:nvSpPr>
        <p:spPr bwMode="auto">
          <a:xfrm>
            <a:off x="3304902" y="640757"/>
            <a:ext cx="8334103"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什么是真正的值得提倡的忠诚</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晏子认为真正的忠诚是忠于国家、人民</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而非忠于君主。换句话说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就是要忠于明君</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因为明君善治国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而非昏君。那些不分黑白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一味盲目服从君主</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为君主作无谓牺牲的行为被我们称为“愚忠”</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那么你认为苏武的忠诚是愚忠吗</a:t>
            </a:r>
            <a:r>
              <a:rPr lang="en-US" altLang="zh-CN" sz="2400" b="1" smtClean="0">
                <a:latin typeface="楷体" pitchFamily="49" charset="-122"/>
                <a:ea typeface="楷体" pitchFamily="49" charset="-122"/>
              </a:rPr>
              <a:t>?</a:t>
            </a:r>
            <a:endParaRPr lang="zh-CN" altLang="zh-CN" sz="2400" b="1" smtClean="0">
              <a:latin typeface="楷体" pitchFamily="49" charset="-122"/>
              <a:ea typeface="楷体" pitchFamily="49" charset="-122"/>
            </a:endParaRPr>
          </a:p>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观点三</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在封建社会里</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君王是国家和人民的代表</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所以忠于国家、忠于人民常常就表现为忠于君王</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爱国与忠君密不可分。</a:t>
            </a:r>
            <a:r>
              <a:rPr lang="en-US" altLang="zh-CN" sz="2400" smtClean="0">
                <a:solidFill>
                  <a:srgbClr val="FF0000"/>
                </a:solidFill>
                <a:latin typeface="楷体" pitchFamily="49" charset="-122"/>
                <a:ea typeface="楷体" pitchFamily="49" charset="-122"/>
              </a:rPr>
              <a:t>    </a:t>
            </a:r>
          </a:p>
          <a:p>
            <a:r>
              <a:rPr lang="en-US" altLang="zh-CN" sz="2400" smtClean="0">
                <a:solidFill>
                  <a:srgbClr val="FF0000"/>
                </a:solidFill>
                <a:latin typeface="楷体" pitchFamily="49" charset="-122"/>
                <a:ea typeface="楷体" pitchFamily="49" charset="-122"/>
              </a:rPr>
              <a:t>    </a:t>
            </a:r>
            <a:r>
              <a:rPr lang="zh-CN" altLang="zh-CN" sz="2400" smtClean="0">
                <a:latin typeface="楷体" pitchFamily="49" charset="-122"/>
                <a:ea typeface="楷体" pitchFamily="49" charset="-122"/>
              </a:rPr>
              <a:t>苏武生活在汉朝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当时的汉朝和汉武帝是国家的象征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而汉武帝所领导的对匈奴的战争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一般来说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是为了捍卫汉朝的利益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所以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对汉朝和汉武帝的忠诚就是爱国的具体表现。反之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李陵投降匈奴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那不只是对汉武帝个人的背叛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而且是对整个汉朝的背叛。这正是苏武和李陵的高下之别。</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56754"/>
            <a:ext cx="645675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5064255" y="653143"/>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rPr>
              <a:t>布置作业</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155372" y="2915834"/>
            <a:ext cx="9771016"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025" name="Rectangle 1"/>
          <p:cNvSpPr>
            <a:spLocks noChangeArrowheads="1"/>
          </p:cNvSpPr>
          <p:nvPr>
            <p:custDataLst>
              <p:tags r:id="rId11"/>
            </p:custDataLst>
          </p:nvPr>
        </p:nvSpPr>
        <p:spPr bwMode="auto">
          <a:xfrm>
            <a:off x="2876507" y="4584171"/>
            <a:ext cx="8527367"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宋体" pitchFamily="2" charset="-122"/>
              </a:rPr>
              <a:t> </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2"/>
            </p:custDataLst>
          </p:nvPr>
        </p:nvSpPr>
        <p:spPr bwMode="auto">
          <a:xfrm>
            <a:off x="3304902" y="3041414"/>
            <a:ext cx="8334103"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0961" name="Rectangle 1"/>
          <p:cNvSpPr>
            <a:spLocks noChangeArrowheads="1"/>
          </p:cNvSpPr>
          <p:nvPr>
            <p:custDataLst>
              <p:tags r:id="rId13"/>
            </p:custDataLst>
          </p:nvPr>
        </p:nvSpPr>
        <p:spPr bwMode="auto">
          <a:xfrm>
            <a:off x="3696789" y="2622510"/>
            <a:ext cx="4833258" cy="64633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0000"/>
                </a:solidFill>
                <a:effectLst/>
                <a:latin typeface="楷体" pitchFamily="49" charset="-122"/>
                <a:ea typeface="楷体" pitchFamily="49" charset="-122"/>
                <a:cs typeface="宋体" pitchFamily="2" charset="-122"/>
              </a:rPr>
              <a:t>总结归纳文言知识</a:t>
            </a:r>
            <a:endParaRPr kumimoji="0" lang="zh-CN" sz="3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3" name="New picture" hidden="1"/>
          <p:cNvPicPr/>
          <p:nvPr>
            <p:custDataLst>
              <p:tags r:id="rId15"/>
            </p:custDataLst>
          </p:nvPr>
        </p:nvPicPr>
        <p:blipFill>
          <a:blip r:embed="rId14"/>
          <a:stretch>
            <a:fillRect/>
          </a:stretch>
        </p:blipFill>
        <p:spPr>
          <a:xfrm>
            <a:off x="12026900" y="11226800"/>
            <a:ext cx="431800" cy="355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9072392"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512194" y="18062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作者简介</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680180" y="1487903"/>
            <a:ext cx="7439376" cy="470898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000" smtClean="0">
                <a:latin typeface="楷体" pitchFamily="49" charset="-122"/>
                <a:ea typeface="楷体" pitchFamily="49" charset="-122"/>
              </a:rPr>
              <a:t>班固，字孟坚</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扶风安陵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今陕西咸阳东北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东汉著名史学家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文学家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少年时就能作文诵诗赋</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长大后博览群书</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后任兰台令，经过</a:t>
            </a:r>
            <a:r>
              <a:rPr lang="en-US" altLang="zh-CN" sz="2000" smtClean="0">
                <a:latin typeface="楷体" pitchFamily="49" charset="-122"/>
                <a:ea typeface="楷体" pitchFamily="49" charset="-122"/>
              </a:rPr>
              <a:t>20</a:t>
            </a:r>
            <a:r>
              <a:rPr lang="zh-CN" altLang="zh-CN" sz="2000" smtClean="0">
                <a:latin typeface="楷体" pitchFamily="49" charset="-122"/>
                <a:ea typeface="楷体" pitchFamily="49" charset="-122"/>
              </a:rPr>
              <a:t>多年的努力，写成《汉书》。和帝永元元年初</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班固随大将军窦宪出征匈奴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为中护军</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后来</a:t>
            </a:r>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班固因窦宪专权受到株连</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死于狱中</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其作品《汉书》由其妹班昭和同乡马续完成</a:t>
            </a:r>
            <a:r>
              <a:rPr lang="en-US" altLang="zh-CN" sz="2000" smtClean="0">
                <a:latin typeface="楷体" pitchFamily="49" charset="-122"/>
                <a:ea typeface="楷体" pitchFamily="49" charset="-122"/>
              </a:rPr>
              <a:t>.</a:t>
            </a:r>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itchFamily="49" charset="-122"/>
                <a:ea typeface="楷体" pitchFamily="49" charset="-122"/>
              </a:rPr>
              <a:t>    </a:t>
            </a:r>
            <a:r>
              <a:rPr lang="zh-CN" altLang="zh-CN" sz="2000" smtClean="0">
                <a:latin typeface="楷体" pitchFamily="49" charset="-122"/>
                <a:ea typeface="楷体" pitchFamily="49" charset="-122"/>
              </a:rPr>
              <a:t>除《汉书》外</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班固还是一个出色的赋作家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他的创作活动主要表现在他身体力行地提倡散体大赋上</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其代表作《两都赋》</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是以两都</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长安、洛阳</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为题材的作品中规模宏大、别具特色、成就突出、影响最大的一篇</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开创了京都赋的范例</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直接影响了后世的创作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被《文选》列为第一篇。</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主要作品有</a:t>
            </a:r>
            <a:r>
              <a:rPr lang="zh-CN" altLang="zh-CN" sz="2000" smtClean="0">
                <a:solidFill>
                  <a:srgbClr val="FF0000"/>
                </a:solidFill>
                <a:latin typeface="楷体" pitchFamily="49" charset="-122"/>
                <a:ea typeface="楷体" pitchFamily="49" charset="-122"/>
              </a:rPr>
              <a:t>《汉书》《两都赋》《白虎通义》《咏史》</a:t>
            </a:r>
            <a:r>
              <a:rPr lang="zh-CN" altLang="zh-CN" sz="2000" smtClean="0">
                <a:latin typeface="楷体" pitchFamily="49" charset="-122"/>
                <a:ea typeface="楷体" pitchFamily="49" charset="-122"/>
              </a:rPr>
              <a:t>等。</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026" name="Picture 2" descr="C:\Users\Administrator\Desktop\4ec2d5628535e5dd0e4d0f6576c6a7efce1b6223.jpg"/>
          <p:cNvPicPr>
            <a:picLocks noChangeAspect="1" noChangeArrowheads="1"/>
          </p:cNvPicPr>
          <p:nvPr>
            <p:custDataLst>
              <p:tags r:id="rId12"/>
            </p:custDataLst>
          </p:nvPr>
        </p:nvPicPr>
        <p:blipFill>
          <a:blip r:embed="rId11"/>
          <a:stretch>
            <a:fillRect/>
          </a:stretch>
        </p:blipFill>
        <p:spPr bwMode="auto">
          <a:xfrm>
            <a:off x="169335" y="146755"/>
            <a:ext cx="3454398" cy="6502401"/>
          </a:xfrm>
          <a:prstGeom prst="rect">
            <a:avLst/>
          </a:prstGeom>
          <a:ln>
            <a:noFill/>
          </a:ln>
          <a:effectLst>
            <a:softEdge rad="112500"/>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9072392"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512194" y="18062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题目解说</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589869" y="1818032"/>
            <a:ext cx="7439376" cy="27392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苏武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汉武帝派去出使匈奴的使者。《苏武传》全文分为两部分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一是苏武出使匈奴被扣留十九年的艰苦经历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二是苏武归汉后的一些情况。课文节选的是第一部分。</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9919058"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771838" y="21448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写作背景</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4097868" y="1383213"/>
            <a:ext cx="7450666" cy="464742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smtClean="0"/>
              <a:t>         </a:t>
            </a:r>
            <a:r>
              <a:rPr lang="zh-CN" altLang="zh-CN" sz="2000" smtClean="0">
                <a:latin typeface="楷体" pitchFamily="49" charset="-122"/>
                <a:ea typeface="楷体" pitchFamily="49" charset="-122"/>
              </a:rPr>
              <a:t>匈奴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是以游牧为主擅长骑射的民族。秦末汉初以来</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匈奴首领以其控弦之士</a:t>
            </a:r>
            <a:r>
              <a:rPr lang="en-US" altLang="zh-CN" sz="2000" smtClean="0">
                <a:latin typeface="楷体" pitchFamily="49" charset="-122"/>
                <a:ea typeface="楷体" pitchFamily="49" charset="-122"/>
              </a:rPr>
              <a:t>30</a:t>
            </a:r>
            <a:r>
              <a:rPr lang="zh-CN" altLang="zh-CN" sz="2000" smtClean="0">
                <a:latin typeface="楷体" pitchFamily="49" charset="-122"/>
                <a:ea typeface="楷体" pitchFamily="49" charset="-122"/>
              </a:rPr>
              <a:t>余万</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东败东胡</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西逐月氏</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北服丁灵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使“诸引问弓之民</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并为一家”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不断南下袭扰。汉高祖刘邦曾亲征匈奴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却被围于白登山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只能屈辱和亲。后经过六十多年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尤其是“文景之治”的休养生息后</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至武帝时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国力空前强盛</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汉朝开始了对匈奴的几次大规模用兵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至武帝末年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匈奴力量被明显削弱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汉朝北方的威胁基本解除。汉武帝后期</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战争虽时有发生</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但规模已远不如以前。汉朝的政策也由强硬的武力变为恩威并举</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双方遂有互派使者以示亲善的举动。但双方在表面和好的背后</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也在窥探着对方的虚实。苏武出使匈奴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就是在这一历史背景下发生的。</a:t>
            </a: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195787" y="220217"/>
            <a:ext cx="6600124"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489617"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文学常识</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788354" y="757552"/>
            <a:ext cx="8940799" cy="68018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《汉书》</a:t>
            </a:r>
            <a:endParaRPr lang="zh-CN" altLang="zh-CN" sz="2400" smtClean="0">
              <a:latin typeface="楷体" pitchFamily="49" charset="-122"/>
              <a:ea typeface="楷体" pitchFamily="49" charset="-122"/>
            </a:endParaRPr>
          </a:p>
          <a:p>
            <a:r>
              <a:rPr lang="zh-CN" altLang="zh-CN" sz="2400" smtClean="0">
                <a:solidFill>
                  <a:srgbClr val="FF0000"/>
                </a:solidFill>
                <a:latin typeface="楷体" pitchFamily="49" charset="-122"/>
                <a:ea typeface="楷体" pitchFamily="49" charset="-122"/>
              </a:rPr>
              <a:t>作者</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东汉班固撰写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班固去世后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由马续和班固的妹妹班昭完成。</a:t>
            </a:r>
          </a:p>
          <a:p>
            <a:r>
              <a:rPr lang="zh-CN" altLang="zh-CN" sz="2400" smtClean="0">
                <a:solidFill>
                  <a:srgbClr val="FF0000"/>
                </a:solidFill>
                <a:latin typeface="楷体" pitchFamily="49" charset="-122"/>
                <a:ea typeface="楷体" pitchFamily="49" charset="-122"/>
              </a:rPr>
              <a:t>性质</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《汉书》是</a:t>
            </a:r>
            <a:r>
              <a:rPr lang="zh-CN" altLang="en-US" sz="2400" smtClean="0">
                <a:latin typeface="楷体" pitchFamily="49" charset="-122"/>
                <a:ea typeface="楷体" pitchFamily="49" charset="-122"/>
              </a:rPr>
              <a:t>我国第</a:t>
            </a:r>
            <a:r>
              <a:rPr lang="zh-CN" altLang="zh-CN" sz="2400" smtClean="0">
                <a:latin typeface="楷体" pitchFamily="49" charset="-122"/>
                <a:ea typeface="楷体" pitchFamily="49" charset="-122"/>
              </a:rPr>
              <a:t>一</a:t>
            </a:r>
            <a:r>
              <a:rPr lang="zh-CN" altLang="en-US" sz="2400" smtClean="0">
                <a:latin typeface="楷体" pitchFamily="49" charset="-122"/>
                <a:ea typeface="楷体" pitchFamily="49" charset="-122"/>
              </a:rPr>
              <a:t>部</a:t>
            </a:r>
            <a:r>
              <a:rPr lang="zh-CN" altLang="zh-CN" sz="2400" smtClean="0">
                <a:latin typeface="楷体" pitchFamily="49" charset="-122"/>
                <a:ea typeface="楷体" pitchFamily="49" charset="-122"/>
              </a:rPr>
              <a:t>纪传体</a:t>
            </a:r>
            <a:r>
              <a:rPr lang="zh-CN" altLang="en-US" sz="2400" smtClean="0">
                <a:latin typeface="楷体" pitchFamily="49" charset="-122"/>
                <a:ea typeface="楷体" pitchFamily="49" charset="-122"/>
              </a:rPr>
              <a:t>断</a:t>
            </a:r>
            <a:r>
              <a:rPr lang="zh-CN" altLang="zh-CN" sz="2400" smtClean="0">
                <a:latin typeface="楷体" pitchFamily="49" charset="-122"/>
                <a:ea typeface="楷体" pitchFamily="49" charset="-122"/>
              </a:rPr>
              <a:t>代史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是古代传记文学名</a:t>
            </a:r>
            <a:r>
              <a:rPr lang="zh-CN" altLang="en-US" sz="2400" smtClean="0">
                <a:latin typeface="楷体" pitchFamily="49" charset="-122"/>
                <a:ea typeface="楷体" pitchFamily="49" charset="-122"/>
              </a:rPr>
              <a:t>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其</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中还收录了西汉大量的辞赋和散文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有总集的性质。</a:t>
            </a:r>
          </a:p>
          <a:p>
            <a:r>
              <a:rPr lang="zh-CN" altLang="zh-CN" sz="2400" smtClean="0">
                <a:solidFill>
                  <a:srgbClr val="FF0000"/>
                </a:solidFill>
                <a:latin typeface="楷体" pitchFamily="49" charset="-122"/>
                <a:ea typeface="楷体" pitchFamily="49" charset="-122"/>
              </a:rPr>
              <a:t>内容、体例</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记</a:t>
            </a:r>
            <a:r>
              <a:rPr lang="zh-CN" altLang="en-US" sz="2400" smtClean="0">
                <a:latin typeface="楷体" pitchFamily="49" charset="-122"/>
                <a:ea typeface="楷体" pitchFamily="49" charset="-122"/>
              </a:rPr>
              <a:t>载</a:t>
            </a:r>
            <a:r>
              <a:rPr lang="zh-CN" altLang="zh-CN" sz="2400" smtClean="0">
                <a:latin typeface="楷体" pitchFamily="49" charset="-122"/>
                <a:ea typeface="楷体" pitchFamily="49" charset="-122"/>
              </a:rPr>
              <a:t>了从汉高祖刘邦元年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前</a:t>
            </a:r>
            <a:r>
              <a:rPr lang="en-US" altLang="zh-CN" sz="2400" smtClean="0">
                <a:latin typeface="楷体" pitchFamily="49" charset="-122"/>
                <a:ea typeface="楷体" pitchFamily="49" charset="-122"/>
              </a:rPr>
              <a:t>206)</a:t>
            </a:r>
            <a:r>
              <a:rPr lang="zh-CN" altLang="zh-CN" sz="2400" smtClean="0">
                <a:latin typeface="楷体" pitchFamily="49" charset="-122"/>
                <a:ea typeface="楷体" pitchFamily="49" charset="-122"/>
              </a:rPr>
              <a:t>至王莽地皇四年</a:t>
            </a:r>
            <a:r>
              <a:rPr lang="en-US" altLang="zh-CN" sz="2400" smtClean="0">
                <a:latin typeface="楷体" pitchFamily="49" charset="-122"/>
                <a:ea typeface="楷体" pitchFamily="49" charset="-122"/>
              </a:rPr>
              <a:t>(23)</a:t>
            </a:r>
            <a:r>
              <a:rPr lang="zh-CN" altLang="zh-CN" sz="2400" smtClean="0">
                <a:latin typeface="楷体" pitchFamily="49" charset="-122"/>
                <a:ea typeface="楷体" pitchFamily="49" charset="-122"/>
              </a:rPr>
              <a:t>之间</a:t>
            </a:r>
            <a:r>
              <a:rPr lang="en-US" altLang="zh-CN" sz="2400" smtClean="0">
                <a:latin typeface="楷体" pitchFamily="49" charset="-122"/>
                <a:ea typeface="楷体" pitchFamily="49" charset="-122"/>
              </a:rPr>
              <a:t>2)9</a:t>
            </a:r>
            <a:r>
              <a:rPr lang="zh-CN" altLang="zh-CN" sz="2400" smtClean="0">
                <a:latin typeface="楷体" pitchFamily="49" charset="-122"/>
                <a:ea typeface="楷体" pitchFamily="49" charset="-122"/>
              </a:rPr>
              <a:t>年的历史。《汉书》体例上继承《史记》只是改“书”为“志”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取消“世家”并入“列传”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全书有十二本纪、七十列传、八表、十志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共一百篇。其中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八表和十志中的“天文志”是班固死后由班昭、马续续写的。</a:t>
            </a:r>
          </a:p>
          <a:p>
            <a:r>
              <a:rPr lang="zh-CN" altLang="zh-CN" sz="2400" smtClean="0">
                <a:solidFill>
                  <a:srgbClr val="FF0000"/>
                </a:solidFill>
                <a:latin typeface="楷体" pitchFamily="49" charset="-122"/>
                <a:ea typeface="楷体" pitchFamily="49" charset="-122"/>
              </a:rPr>
              <a:t>史学价值</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作者能尊重客观实际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揭露统治阶级的残暴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赞扬清廉的官吏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流露出对人民的同情。</a:t>
            </a:r>
          </a:p>
          <a:p>
            <a:r>
              <a:rPr lang="zh-CN" altLang="zh-CN" sz="2400" smtClean="0">
                <a:solidFill>
                  <a:srgbClr val="FF0000"/>
                </a:solidFill>
                <a:latin typeface="楷体" pitchFamily="49" charset="-122"/>
                <a:ea typeface="楷体" pitchFamily="49" charset="-122"/>
              </a:rPr>
              <a:t>文学价值</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叙事详明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史实严密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语言典雅繁复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富于文采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有骈体化倾向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对后世散文发展影响很大。它</a:t>
            </a:r>
            <a:r>
              <a:rPr lang="zh-CN" altLang="zh-CN" sz="2400" smtClean="0">
                <a:solidFill>
                  <a:srgbClr val="0070C0"/>
                </a:solidFill>
                <a:latin typeface="楷体" pitchFamily="49" charset="-122"/>
                <a:ea typeface="楷体" pitchFamily="49" charset="-122"/>
              </a:rPr>
              <a:t>与《后汉书》《史记》《三国志》并称为“前四史”。</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8801458"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433171" y="19191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资料链接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702757" y="1822301"/>
            <a:ext cx="7450666" cy="37240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smtClean="0">
                <a:latin typeface="楷体" pitchFamily="49" charset="-122"/>
                <a:ea typeface="楷体" pitchFamily="49" charset="-122"/>
              </a:rPr>
              <a:t>                         </a:t>
            </a:r>
            <a:r>
              <a:rPr lang="zh-CN" altLang="zh-CN" sz="2000" b="1" smtClean="0">
                <a:latin typeface="楷体" pitchFamily="49" charset="-122"/>
                <a:ea typeface="楷体" pitchFamily="49" charset="-122"/>
              </a:rPr>
              <a:t>苏</a:t>
            </a:r>
            <a:r>
              <a:rPr lang="en-US" altLang="zh-CN" sz="2000" b="1" smtClean="0">
                <a:latin typeface="楷体" pitchFamily="49" charset="-122"/>
                <a:ea typeface="楷体" pitchFamily="49" charset="-122"/>
              </a:rPr>
              <a:t>   </a:t>
            </a:r>
            <a:r>
              <a:rPr lang="zh-CN" altLang="zh-CN" sz="2000" b="1" smtClean="0">
                <a:latin typeface="楷体" pitchFamily="49" charset="-122"/>
                <a:ea typeface="楷体" pitchFamily="49" charset="-122"/>
              </a:rPr>
              <a:t>武</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《汉书</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苏武传》载：天汉元年（公元前</a:t>
            </a:r>
            <a:r>
              <a:rPr lang="en-US" altLang="zh-CN" sz="2000" smtClean="0">
                <a:latin typeface="楷体" pitchFamily="49" charset="-122"/>
                <a:ea typeface="楷体" pitchFamily="49" charset="-122"/>
              </a:rPr>
              <a:t>100</a:t>
            </a:r>
            <a:r>
              <a:rPr lang="zh-CN" altLang="zh-CN" sz="2000" smtClean="0">
                <a:latin typeface="楷体" pitchFamily="49" charset="-122"/>
                <a:ea typeface="楷体" pitchFamily="49" charset="-122"/>
              </a:rPr>
              <a:t>年），苏武奉命出使匈奴被扣，匈奴贵族多方威胁诱降未遂，又将他迁至北海（今贝加尔湖）边牧羊，苏武坚持十九年不屈。始元六年（公元前</a:t>
            </a:r>
            <a:r>
              <a:rPr lang="en-US" altLang="zh-CN" sz="2000" smtClean="0">
                <a:latin typeface="楷体" pitchFamily="49" charset="-122"/>
                <a:ea typeface="楷体" pitchFamily="49" charset="-122"/>
              </a:rPr>
              <a:t>81</a:t>
            </a:r>
            <a:r>
              <a:rPr lang="zh-CN" altLang="zh-CN" sz="2000" smtClean="0">
                <a:latin typeface="楷体" pitchFamily="49" charset="-122"/>
                <a:ea typeface="楷体" pitchFamily="49" charset="-122"/>
              </a:rPr>
              <a:t>年），因匈奴与汉和好，方被遣回朝，官典属国。决不背叛祖国的气节，流芳百世，传唱千古。</a:t>
            </a: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6" descr="C:\Users\Administrator\Desktop\timg (1).jpg"/>
          <p:cNvPicPr>
            <a:picLocks noChangeAspect="1" noChangeArrowheads="1"/>
          </p:cNvPicPr>
          <p:nvPr>
            <p:custDataLst>
              <p:tags r:id="rId4"/>
            </p:custDataLst>
          </p:nvPr>
        </p:nvPicPr>
        <p:blipFill>
          <a:blip r:embed="rId3"/>
          <a:stretch>
            <a:fillRect/>
          </a:stretch>
        </p:blipFill>
        <p:spPr bwMode="auto">
          <a:xfrm>
            <a:off x="218364" y="163773"/>
            <a:ext cx="6893636" cy="6469039"/>
          </a:xfrm>
          <a:prstGeom prst="rect">
            <a:avLst/>
          </a:prstGeom>
          <a:noFill/>
          <a:ln w="9525">
            <a:noFill/>
            <a:miter lim="800000"/>
          </a:ln>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3433171" y="19191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资料链接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730387" y="1624084"/>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867379" y="1312617"/>
            <a:ext cx="8850488" cy="59400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悲剧人物李陵</a:t>
            </a:r>
            <a:endParaRPr lang="zh-CN" altLang="zh-CN" sz="24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李陵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名将李广之孙</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曾率军与匈奴作战</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经过数日的战斗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斩杀了一万多匈奴士兵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由于得不到主力部队的支援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矢尽粮绝</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不幸被俘</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然后投降。汉武帝误信传言灭李陵三族致使其彻底与汉朝断绝关系。汉昭帝即位后</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霍光、上官桀当政</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派人劝其归汉</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李陵恐再受辱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拒绝归汉</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于公元前</a:t>
            </a:r>
            <a:r>
              <a:rPr lang="en-US" altLang="zh-CN" sz="2000" smtClean="0">
                <a:latin typeface="楷体" pitchFamily="49" charset="-122"/>
                <a:ea typeface="楷体" pitchFamily="49" charset="-122"/>
              </a:rPr>
              <a:t>74</a:t>
            </a:r>
            <a:r>
              <a:rPr lang="zh-CN" altLang="zh-CN" sz="2000" smtClean="0">
                <a:latin typeface="楷体" pitchFamily="49" charset="-122"/>
                <a:ea typeface="楷体" pitchFamily="49" charset="-122"/>
              </a:rPr>
              <a:t>年老死于匈奴。</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李陵虽然留在匈奴</a:t>
            </a:r>
            <a:r>
              <a:rPr lang="en-US" altLang="zh-CN" sz="2000" smtClean="0">
                <a:latin typeface="楷体" pitchFamily="49" charset="-122"/>
                <a:ea typeface="楷体" pitchFamily="49" charset="-122"/>
              </a:rPr>
              <a:t>,</a:t>
            </a:r>
            <a:r>
              <a:rPr lang="zh-CN" altLang="zh-CN" sz="2000" smtClean="0">
                <a:solidFill>
                  <a:srgbClr val="0070C0"/>
                </a:solidFill>
                <a:latin typeface="楷体" pitchFamily="49" charset="-122"/>
                <a:ea typeface="楷体" pitchFamily="49" charset="-122"/>
              </a:rPr>
              <a:t>但内心一直饱受折磨</a:t>
            </a:r>
            <a:r>
              <a:rPr lang="zh-CN" altLang="zh-CN" sz="2000" smtClean="0">
                <a:latin typeface="楷体" pitchFamily="49" charset="-122"/>
                <a:ea typeface="楷体" pitchFamily="49" charset="-122"/>
              </a:rPr>
              <a:t>。李陵在得知苏武可以归汉后</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安排酒筵向他祝贺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“我虽然无能胆怯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假如汉朝姑且宽恕我的罪过</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不杀我的老母</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使我能实现在奇耻大辱下积蓄已久的志愿</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做出类似曹沫在柯邑订盟时的行为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这是以前一直不能忘记的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逮捕杀戮我的全家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成为当世的奇耻大辱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我还顾念什么呢</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算了吧</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让你了解我的心罢了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我已成异国之人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这一别就永远隔绝了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”李陵起舞</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唱道</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“走过万里行程啊穿过了沙漠</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为君王带兵啊奋战匈奴。归路断绝啊刀箭毁坏</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兵士们全部死亡啊我的名声已败坏。老母已死</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虽想报恩何处归</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”李陵泪下纵横</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于是同苏武永别。。</a:t>
            </a: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401"/>
</p:tagLst>
</file>

<file path=ppt/tags/tag113.xml><?xml version="1.0" encoding="utf-8"?>
<p:tagLst xmlns:p="http://schemas.openxmlformats.org/presentationml/2006/main">
  <p:tag name="AS_UNIQUEID" val="402"/>
</p:tagLst>
</file>

<file path=ppt/tags/tag114.xml><?xml version="1.0" encoding="utf-8"?>
<p:tagLst xmlns:p="http://schemas.openxmlformats.org/presentationml/2006/main">
  <p:tag name="AS_UNIQUEID" val="403"/>
</p:tagLst>
</file>

<file path=ppt/tags/tag115.xml><?xml version="1.0" encoding="utf-8"?>
<p:tagLst xmlns:p="http://schemas.openxmlformats.org/presentationml/2006/main">
  <p:tag name="AS_UNIQUEID" val="48"/>
</p:tagLst>
</file>

<file path=ppt/tags/tag116.xml><?xml version="1.0" encoding="utf-8"?>
<p:tagLst xmlns:p="http://schemas.openxmlformats.org/presentationml/2006/main">
  <p:tag name="AS_UNIQUEID" val="49"/>
</p:tagLst>
</file>

<file path=ppt/tags/tag117.xml><?xml version="1.0" encoding="utf-8"?>
<p:tagLst xmlns:p="http://schemas.openxmlformats.org/presentationml/2006/main">
  <p:tag name="AS_UNIQUEID" val="50"/>
</p:tagLst>
</file>

<file path=ppt/tags/tag118.xml><?xml version="1.0" encoding="utf-8"?>
<p:tagLst xmlns:p="http://schemas.openxmlformats.org/presentationml/2006/main">
  <p:tag name="AS_UNIQUEID" val="404"/>
</p:tagLst>
</file>

<file path=ppt/tags/tag119.xml><?xml version="1.0" encoding="utf-8"?>
<p:tagLst xmlns:p="http://schemas.openxmlformats.org/presentationml/2006/main">
  <p:tag name="AS_UNIQUEID" val="405"/>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07"/>
</p:tagLst>
</file>

<file path=ppt/tags/tag122.xml><?xml version="1.0" encoding="utf-8"?>
<p:tagLst xmlns:p="http://schemas.openxmlformats.org/presentationml/2006/main">
  <p:tag name="AS_UNIQUEID" val="408"/>
</p:tagLst>
</file>

<file path=ppt/tags/tag123.xml><?xml version="1.0" encoding="utf-8"?>
<p:tagLst xmlns:p="http://schemas.openxmlformats.org/presentationml/2006/main">
  <p:tag name="AS_UNIQUEID" val="409"/>
</p:tagLst>
</file>

<file path=ppt/tags/tag124.xml><?xml version="1.0" encoding="utf-8"?>
<p:tagLst xmlns:p="http://schemas.openxmlformats.org/presentationml/2006/main">
  <p:tag name="AS_UNIQUEID" val="48"/>
</p:tagLst>
</file>

<file path=ppt/tags/tag125.xml><?xml version="1.0" encoding="utf-8"?>
<p:tagLst xmlns:p="http://schemas.openxmlformats.org/presentationml/2006/main">
  <p:tag name="AS_UNIQUEID" val="49"/>
</p:tagLst>
</file>

<file path=ppt/tags/tag126.xml><?xml version="1.0" encoding="utf-8"?>
<p:tagLst xmlns:p="http://schemas.openxmlformats.org/presentationml/2006/main">
  <p:tag name="AS_UNIQUEID" val="50"/>
</p:tagLst>
</file>

<file path=ppt/tags/tag127.xml><?xml version="1.0" encoding="utf-8"?>
<p:tagLst xmlns:p="http://schemas.openxmlformats.org/presentationml/2006/main">
  <p:tag name="AS_UNIQUEID" val="410"/>
</p:tagLst>
</file>

<file path=ppt/tags/tag128.xml><?xml version="1.0" encoding="utf-8"?>
<p:tagLst xmlns:p="http://schemas.openxmlformats.org/presentationml/2006/main">
  <p:tag name="AS_UNIQUEID" val="411"/>
</p:tagLst>
</file>

<file path=ppt/tags/tag129.xml><?xml version="1.0" encoding="utf-8"?>
<p:tagLst xmlns:p="http://schemas.openxmlformats.org/presentationml/2006/main">
  <p:tag name="AS_UNIQUEID" val="412"/>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13"/>
</p:tagLst>
</file>

<file path=ppt/tags/tag131.xml><?xml version="1.0" encoding="utf-8"?>
<p:tagLst xmlns:p="http://schemas.openxmlformats.org/presentationml/2006/main">
  <p:tag name="AS_UNIQUEID" val="414"/>
</p:tagLst>
</file>

<file path=ppt/tags/tag132.xml><?xml version="1.0" encoding="utf-8"?>
<p:tagLst xmlns:p="http://schemas.openxmlformats.org/presentationml/2006/main">
  <p:tag name="AS_UNIQUEID" val="48"/>
</p:tagLst>
</file>

<file path=ppt/tags/tag133.xml><?xml version="1.0" encoding="utf-8"?>
<p:tagLst xmlns:p="http://schemas.openxmlformats.org/presentationml/2006/main">
  <p:tag name="AS_UNIQUEID" val="49"/>
</p:tagLst>
</file>

<file path=ppt/tags/tag134.xml><?xml version="1.0" encoding="utf-8"?>
<p:tagLst xmlns:p="http://schemas.openxmlformats.org/presentationml/2006/main">
  <p:tag name="AS_UNIQUEID" val="50"/>
</p:tagLst>
</file>

<file path=ppt/tags/tag135.xml><?xml version="1.0" encoding="utf-8"?>
<p:tagLst xmlns:p="http://schemas.openxmlformats.org/presentationml/2006/main">
  <p:tag name="AS_UNIQUEID" val="415"/>
</p:tagLst>
</file>

<file path=ppt/tags/tag136.xml><?xml version="1.0" encoding="utf-8"?>
<p:tagLst xmlns:p="http://schemas.openxmlformats.org/presentationml/2006/main">
  <p:tag name="AS_UNIQUEID" val="416"/>
</p:tagLst>
</file>

<file path=ppt/tags/tag137.xml><?xml version="1.0" encoding="utf-8"?>
<p:tagLst xmlns:p="http://schemas.openxmlformats.org/presentationml/2006/main">
  <p:tag name="AS_UNIQUEID" val="417"/>
</p:tagLst>
</file>

<file path=ppt/tags/tag138.xml><?xml version="1.0" encoding="utf-8"?>
<p:tagLst xmlns:p="http://schemas.openxmlformats.org/presentationml/2006/main">
  <p:tag name="AS_UNIQUEID" val="418"/>
</p:tagLst>
</file>

<file path=ppt/tags/tag139.xml><?xml version="1.0" encoding="utf-8"?>
<p:tagLst xmlns:p="http://schemas.openxmlformats.org/presentationml/2006/main">
  <p:tag name="AS_UNIQUEID" val="419"/>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8"/>
</p:tagLst>
</file>

<file path=ppt/tags/tag141.xml><?xml version="1.0" encoding="utf-8"?>
<p:tagLst xmlns:p="http://schemas.openxmlformats.org/presentationml/2006/main">
  <p:tag name="AS_UNIQUEID" val="49"/>
</p:tagLst>
</file>

<file path=ppt/tags/tag142.xml><?xml version="1.0" encoding="utf-8"?>
<p:tagLst xmlns:p="http://schemas.openxmlformats.org/presentationml/2006/main">
  <p:tag name="AS_UNIQUEID" val="50"/>
</p:tagLst>
</file>

<file path=ppt/tags/tag143.xml><?xml version="1.0" encoding="utf-8"?>
<p:tagLst xmlns:p="http://schemas.openxmlformats.org/presentationml/2006/main">
  <p:tag name="AS_UNIQUEID" val="420"/>
</p:tagLst>
</file>

<file path=ppt/tags/tag144.xml><?xml version="1.0" encoding="utf-8"?>
<p:tagLst xmlns:p="http://schemas.openxmlformats.org/presentationml/2006/main">
  <p:tag name="AS_UNIQUEID" val="421"/>
</p:tagLst>
</file>

<file path=ppt/tags/tag145.xml><?xml version="1.0" encoding="utf-8"?>
<p:tagLst xmlns:p="http://schemas.openxmlformats.org/presentationml/2006/main">
  <p:tag name="AS_UNIQUEID" val="422"/>
</p:tagLst>
</file>

<file path=ppt/tags/tag146.xml><?xml version="1.0" encoding="utf-8"?>
<p:tagLst xmlns:p="http://schemas.openxmlformats.org/presentationml/2006/main">
  <p:tag name="AS_UNIQUEID" val="423"/>
</p:tagLst>
</file>

<file path=ppt/tags/tag147.xml><?xml version="1.0" encoding="utf-8"?>
<p:tagLst xmlns:p="http://schemas.openxmlformats.org/presentationml/2006/main">
  <p:tag name="AS_UNIQUEID" val="424"/>
</p:tagLst>
</file>

<file path=ppt/tags/tag148.xml><?xml version="1.0" encoding="utf-8"?>
<p:tagLst xmlns:p="http://schemas.openxmlformats.org/presentationml/2006/main">
  <p:tag name="AS_UNIQUEID" val="48"/>
</p:tagLst>
</file>

<file path=ppt/tags/tag149.xml><?xml version="1.0" encoding="utf-8"?>
<p:tagLst xmlns:p="http://schemas.openxmlformats.org/presentationml/2006/main">
  <p:tag name="AS_UNIQUEID" val="49"/>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50"/>
</p:tagLst>
</file>

<file path=ppt/tags/tag151.xml><?xml version="1.0" encoding="utf-8"?>
<p:tagLst xmlns:p="http://schemas.openxmlformats.org/presentationml/2006/main">
  <p:tag name="AS_UNIQUEID" val="425"/>
</p:tagLst>
</file>

<file path=ppt/tags/tag152.xml><?xml version="1.0" encoding="utf-8"?>
<p:tagLst xmlns:p="http://schemas.openxmlformats.org/presentationml/2006/main">
  <p:tag name="AS_UNIQUEID" val="426"/>
</p:tagLst>
</file>

<file path=ppt/tags/tag153.xml><?xml version="1.0" encoding="utf-8"?>
<p:tagLst xmlns:p="http://schemas.openxmlformats.org/presentationml/2006/main">
  <p:tag name="AS_UNIQUEID" val="427"/>
</p:tagLst>
</file>

<file path=ppt/tags/tag154.xml><?xml version="1.0" encoding="utf-8"?>
<p:tagLst xmlns:p="http://schemas.openxmlformats.org/presentationml/2006/main">
  <p:tag name="AS_UNIQUEID" val="428"/>
</p:tagLst>
</file>

<file path=ppt/tags/tag155.xml><?xml version="1.0" encoding="utf-8"?>
<p:tagLst xmlns:p="http://schemas.openxmlformats.org/presentationml/2006/main">
  <p:tag name="AS_UNIQUEID" val="429"/>
</p:tagLst>
</file>

<file path=ppt/tags/tag156.xml><?xml version="1.0" encoding="utf-8"?>
<p:tagLst xmlns:p="http://schemas.openxmlformats.org/presentationml/2006/main">
  <p:tag name="AS_UNIQUEID" val="48"/>
</p:tagLst>
</file>

<file path=ppt/tags/tag157.xml><?xml version="1.0" encoding="utf-8"?>
<p:tagLst xmlns:p="http://schemas.openxmlformats.org/presentationml/2006/main">
  <p:tag name="AS_UNIQUEID" val="49"/>
</p:tagLst>
</file>

<file path=ppt/tags/tag158.xml><?xml version="1.0" encoding="utf-8"?>
<p:tagLst xmlns:p="http://schemas.openxmlformats.org/presentationml/2006/main">
  <p:tag name="AS_UNIQUEID" val="50"/>
</p:tagLst>
</file>

<file path=ppt/tags/tag159.xml><?xml version="1.0" encoding="utf-8"?>
<p:tagLst xmlns:p="http://schemas.openxmlformats.org/presentationml/2006/main">
  <p:tag name="AS_UNIQUEID" val="430"/>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31"/>
</p:tagLst>
</file>

<file path=ppt/tags/tag161.xml><?xml version="1.0" encoding="utf-8"?>
<p:tagLst xmlns:p="http://schemas.openxmlformats.org/presentationml/2006/main">
  <p:tag name="AS_UNIQUEID" val="432"/>
</p:tagLst>
</file>

<file path=ppt/tags/tag162.xml><?xml version="1.0" encoding="utf-8"?>
<p:tagLst xmlns:p="http://schemas.openxmlformats.org/presentationml/2006/main">
  <p:tag name="AS_UNIQUEID" val="433"/>
</p:tagLst>
</file>

<file path=ppt/tags/tag163.xml><?xml version="1.0" encoding="utf-8"?>
<p:tagLst xmlns:p="http://schemas.openxmlformats.org/presentationml/2006/main">
  <p:tag name="AS_UNIQUEID" val="434"/>
</p:tagLst>
</file>

<file path=ppt/tags/tag164.xml><?xml version="1.0" encoding="utf-8"?>
<p:tagLst xmlns:p="http://schemas.openxmlformats.org/presentationml/2006/main">
  <p:tag name="AS_UNIQUEID" val="48"/>
</p:tagLst>
</file>

<file path=ppt/tags/tag165.xml><?xml version="1.0" encoding="utf-8"?>
<p:tagLst xmlns:p="http://schemas.openxmlformats.org/presentationml/2006/main">
  <p:tag name="AS_UNIQUEID" val="49"/>
</p:tagLst>
</file>

<file path=ppt/tags/tag166.xml><?xml version="1.0" encoding="utf-8"?>
<p:tagLst xmlns:p="http://schemas.openxmlformats.org/presentationml/2006/main">
  <p:tag name="AS_UNIQUEID" val="50"/>
</p:tagLst>
</file>

<file path=ppt/tags/tag167.xml><?xml version="1.0" encoding="utf-8"?>
<p:tagLst xmlns:p="http://schemas.openxmlformats.org/presentationml/2006/main">
  <p:tag name="AS_UNIQUEID" val="435"/>
</p:tagLst>
</file>

<file path=ppt/tags/tag168.xml><?xml version="1.0" encoding="utf-8"?>
<p:tagLst xmlns:p="http://schemas.openxmlformats.org/presentationml/2006/main">
  <p:tag name="AS_UNIQUEID" val="436"/>
</p:tagLst>
</file>

<file path=ppt/tags/tag169.xml><?xml version="1.0" encoding="utf-8"?>
<p:tagLst xmlns:p="http://schemas.openxmlformats.org/presentationml/2006/main">
  <p:tag name="AS_UNIQUEID" val="437"/>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38"/>
</p:tagLst>
</file>

<file path=ppt/tags/tag171.xml><?xml version="1.0" encoding="utf-8"?>
<p:tagLst xmlns:p="http://schemas.openxmlformats.org/presentationml/2006/main">
  <p:tag name="AS_UNIQUEID" val="439"/>
</p:tagLst>
</file>

<file path=ppt/tags/tag172.xml><?xml version="1.0" encoding="utf-8"?>
<p:tagLst xmlns:p="http://schemas.openxmlformats.org/presentationml/2006/main">
  <p:tag name="AS_UNIQUEID" val="48"/>
</p:tagLst>
</file>

<file path=ppt/tags/tag173.xml><?xml version="1.0" encoding="utf-8"?>
<p:tagLst xmlns:p="http://schemas.openxmlformats.org/presentationml/2006/main">
  <p:tag name="AS_UNIQUEID" val="49"/>
</p:tagLst>
</file>

<file path=ppt/tags/tag174.xml><?xml version="1.0" encoding="utf-8"?>
<p:tagLst xmlns:p="http://schemas.openxmlformats.org/presentationml/2006/main">
  <p:tag name="AS_UNIQUEID" val="50"/>
</p:tagLst>
</file>

<file path=ppt/tags/tag175.xml><?xml version="1.0" encoding="utf-8"?>
<p:tagLst xmlns:p="http://schemas.openxmlformats.org/presentationml/2006/main">
  <p:tag name="AS_UNIQUEID" val="440"/>
</p:tagLst>
</file>

<file path=ppt/tags/tag176.xml><?xml version="1.0" encoding="utf-8"?>
<p:tagLst xmlns:p="http://schemas.openxmlformats.org/presentationml/2006/main">
  <p:tag name="AS_UNIQUEID" val="441"/>
</p:tagLst>
</file>

<file path=ppt/tags/tag177.xml><?xml version="1.0" encoding="utf-8"?>
<p:tagLst xmlns:p="http://schemas.openxmlformats.org/presentationml/2006/main">
  <p:tag name="AS_UNIQUEID" val="442"/>
</p:tagLst>
</file>

<file path=ppt/tags/tag178.xml><?xml version="1.0" encoding="utf-8"?>
<p:tagLst xmlns:p="http://schemas.openxmlformats.org/presentationml/2006/main">
  <p:tag name="AS_UNIQUEID" val="443"/>
</p:tagLst>
</file>

<file path=ppt/tags/tag179.xml><?xml version="1.0" encoding="utf-8"?>
<p:tagLst xmlns:p="http://schemas.openxmlformats.org/presentationml/2006/main">
  <p:tag name="AS_UNIQUEID" val="444"/>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8"/>
</p:tagLst>
</file>

<file path=ppt/tags/tag181.xml><?xml version="1.0" encoding="utf-8"?>
<p:tagLst xmlns:p="http://schemas.openxmlformats.org/presentationml/2006/main">
  <p:tag name="AS_UNIQUEID" val="49"/>
</p:tagLst>
</file>

<file path=ppt/tags/tag182.xml><?xml version="1.0" encoding="utf-8"?>
<p:tagLst xmlns:p="http://schemas.openxmlformats.org/presentationml/2006/main">
  <p:tag name="AS_UNIQUEID" val="50"/>
</p:tagLst>
</file>

<file path=ppt/tags/tag183.xml><?xml version="1.0" encoding="utf-8"?>
<p:tagLst xmlns:p="http://schemas.openxmlformats.org/presentationml/2006/main">
  <p:tag name="AS_UNIQUEID" val="445"/>
</p:tagLst>
</file>

<file path=ppt/tags/tag184.xml><?xml version="1.0" encoding="utf-8"?>
<p:tagLst xmlns:p="http://schemas.openxmlformats.org/presentationml/2006/main">
  <p:tag name="AS_UNIQUEID" val="446"/>
</p:tagLst>
</file>

<file path=ppt/tags/tag185.xml><?xml version="1.0" encoding="utf-8"?>
<p:tagLst xmlns:p="http://schemas.openxmlformats.org/presentationml/2006/main">
  <p:tag name="AS_UNIQUEID" val="447"/>
</p:tagLst>
</file>

<file path=ppt/tags/tag186.xml><?xml version="1.0" encoding="utf-8"?>
<p:tagLst xmlns:p="http://schemas.openxmlformats.org/presentationml/2006/main">
  <p:tag name="AS_UNIQUEID" val="448"/>
</p:tagLst>
</file>

<file path=ppt/tags/tag187.xml><?xml version="1.0" encoding="utf-8"?>
<p:tagLst xmlns:p="http://schemas.openxmlformats.org/presentationml/2006/main">
  <p:tag name="AS_UNIQUEID" val="449"/>
</p:tagLst>
</file>

<file path=ppt/tags/tag188.xml><?xml version="1.0" encoding="utf-8"?>
<p:tagLst xmlns:p="http://schemas.openxmlformats.org/presentationml/2006/main">
  <p:tag name="AS_UNIQUEID" val="450"/>
</p:tagLst>
</file>

<file path=ppt/tags/tag189.xml><?xml version="1.0" encoding="utf-8"?>
<p:tagLst xmlns:p="http://schemas.openxmlformats.org/presentationml/2006/main">
  <p:tag name="AS_UNIQUEID" val="451"/>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8"/>
</p:tagLst>
</file>

<file path=ppt/tags/tag191.xml><?xml version="1.0" encoding="utf-8"?>
<p:tagLst xmlns:p="http://schemas.openxmlformats.org/presentationml/2006/main">
  <p:tag name="AS_UNIQUEID" val="49"/>
</p:tagLst>
</file>

<file path=ppt/tags/tag192.xml><?xml version="1.0" encoding="utf-8"?>
<p:tagLst xmlns:p="http://schemas.openxmlformats.org/presentationml/2006/main">
  <p:tag name="AS_UNIQUEID" val="50"/>
</p:tagLst>
</file>

<file path=ppt/tags/tag193.xml><?xml version="1.0" encoding="utf-8"?>
<p:tagLst xmlns:p="http://schemas.openxmlformats.org/presentationml/2006/main">
  <p:tag name="AS_UNIQUEID" val="452"/>
</p:tagLst>
</file>

<file path=ppt/tags/tag194.xml><?xml version="1.0" encoding="utf-8"?>
<p:tagLst xmlns:p="http://schemas.openxmlformats.org/presentationml/2006/main">
  <p:tag name="AS_UNIQUEID" val="453"/>
</p:tagLst>
</file>

<file path=ppt/tags/tag195.xml><?xml version="1.0" encoding="utf-8"?>
<p:tagLst xmlns:p="http://schemas.openxmlformats.org/presentationml/2006/main">
  <p:tag name="AS_UNIQUEID" val="454"/>
</p:tagLst>
</file>

<file path=ppt/tags/tag196.xml><?xml version="1.0" encoding="utf-8"?>
<p:tagLst xmlns:p="http://schemas.openxmlformats.org/presentationml/2006/main">
  <p:tag name="AS_UNIQUEID" val="455"/>
</p:tagLst>
</file>

<file path=ppt/tags/tag197.xml><?xml version="1.0" encoding="utf-8"?>
<p:tagLst xmlns:p="http://schemas.openxmlformats.org/presentationml/2006/main">
  <p:tag name="AS_UNIQUEID" val="456"/>
</p:tagLst>
</file>

<file path=ppt/tags/tag198.xml><?xml version="1.0" encoding="utf-8"?>
<p:tagLst xmlns:p="http://schemas.openxmlformats.org/presentationml/2006/main">
  <p:tag name="AS_UNIQUEID" val="457"/>
</p:tagLst>
</file>

<file path=ppt/tags/tag199.xml><?xml version="1.0" encoding="utf-8"?>
<p:tagLst xmlns:p="http://schemas.openxmlformats.org/presentationml/2006/main">
  <p:tag name="AS_UNIQUEID" val="458"/>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8"/>
</p:tagLst>
</file>

<file path=ppt/tags/tag201.xml><?xml version="1.0" encoding="utf-8"?>
<p:tagLst xmlns:p="http://schemas.openxmlformats.org/presentationml/2006/main">
  <p:tag name="AS_UNIQUEID" val="49"/>
</p:tagLst>
</file>

<file path=ppt/tags/tag202.xml><?xml version="1.0" encoding="utf-8"?>
<p:tagLst xmlns:p="http://schemas.openxmlformats.org/presentationml/2006/main">
  <p:tag name="AS_UNIQUEID" val="50"/>
</p:tagLst>
</file>

<file path=ppt/tags/tag203.xml><?xml version="1.0" encoding="utf-8"?>
<p:tagLst xmlns:p="http://schemas.openxmlformats.org/presentationml/2006/main">
  <p:tag name="AS_UNIQUEID" val="459"/>
</p:tagLst>
</file>

<file path=ppt/tags/tag204.xml><?xml version="1.0" encoding="utf-8"?>
<p:tagLst xmlns:p="http://schemas.openxmlformats.org/presentationml/2006/main">
  <p:tag name="AS_UNIQUEID" val="460"/>
</p:tagLst>
</file>

<file path=ppt/tags/tag205.xml><?xml version="1.0" encoding="utf-8"?>
<p:tagLst xmlns:p="http://schemas.openxmlformats.org/presentationml/2006/main">
  <p:tag name="AS_UNIQUEID" val="461"/>
</p:tagLst>
</file>

<file path=ppt/tags/tag206.xml><?xml version="1.0" encoding="utf-8"?>
<p:tagLst xmlns:p="http://schemas.openxmlformats.org/presentationml/2006/main">
  <p:tag name="AS_UNIQUEID" val="462"/>
</p:tagLst>
</file>

<file path=ppt/tags/tag207.xml><?xml version="1.0" encoding="utf-8"?>
<p:tagLst xmlns:p="http://schemas.openxmlformats.org/presentationml/2006/main">
  <p:tag name="AS_UNIQUEID" val="463"/>
</p:tagLst>
</file>

<file path=ppt/tags/tag208.xml><?xml version="1.0" encoding="utf-8"?>
<p:tagLst xmlns:p="http://schemas.openxmlformats.org/presentationml/2006/main">
  <p:tag name="AS_UNIQUEID" val="464"/>
</p:tagLst>
</file>

<file path=ppt/tags/tag209.xml><?xml version="1.0" encoding="utf-8"?>
<p:tagLst xmlns:p="http://schemas.openxmlformats.org/presentationml/2006/main">
  <p:tag name="AS_UNIQUEID" val="48"/>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9"/>
</p:tagLst>
</file>

<file path=ppt/tags/tag211.xml><?xml version="1.0" encoding="utf-8"?>
<p:tagLst xmlns:p="http://schemas.openxmlformats.org/presentationml/2006/main">
  <p:tag name="AS_UNIQUEID" val="50"/>
</p:tagLst>
</file>

<file path=ppt/tags/tag212.xml><?xml version="1.0" encoding="utf-8"?>
<p:tagLst xmlns:p="http://schemas.openxmlformats.org/presentationml/2006/main">
  <p:tag name="AS_UNIQUEID" val="465"/>
</p:tagLst>
</file>

<file path=ppt/tags/tag213.xml><?xml version="1.0" encoding="utf-8"?>
<p:tagLst xmlns:p="http://schemas.openxmlformats.org/presentationml/2006/main">
  <p:tag name="AS_UNIQUEID" val="466"/>
</p:tagLst>
</file>

<file path=ppt/tags/tag214.xml><?xml version="1.0" encoding="utf-8"?>
<p:tagLst xmlns:p="http://schemas.openxmlformats.org/presentationml/2006/main">
  <p:tag name="AS_UNIQUEID" val="467"/>
</p:tagLst>
</file>

<file path=ppt/tags/tag215.xml><?xml version="1.0" encoding="utf-8"?>
<p:tagLst xmlns:p="http://schemas.openxmlformats.org/presentationml/2006/main">
  <p:tag name="AS_UNIQUEID" val="468"/>
</p:tagLst>
</file>

<file path=ppt/tags/tag216.xml><?xml version="1.0" encoding="utf-8"?>
<p:tagLst xmlns:p="http://schemas.openxmlformats.org/presentationml/2006/main">
  <p:tag name="AS_UNIQUEID" val="469"/>
</p:tagLst>
</file>

<file path=ppt/tags/tag217.xml><?xml version="1.0" encoding="utf-8"?>
<p:tagLst xmlns:p="http://schemas.openxmlformats.org/presentationml/2006/main">
  <p:tag name="AS_UNIQUEID" val="470"/>
</p:tagLst>
</file>

<file path=ppt/tags/tag218.xml><?xml version="1.0" encoding="utf-8"?>
<p:tagLst xmlns:p="http://schemas.openxmlformats.org/presentationml/2006/main">
  <p:tag name="AS_UNIQUEID" val="48"/>
</p:tagLst>
</file>

<file path=ppt/tags/tag219.xml><?xml version="1.0" encoding="utf-8"?>
<p:tagLst xmlns:p="http://schemas.openxmlformats.org/presentationml/2006/main">
  <p:tag name="AS_UNIQUEID" val="49"/>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50"/>
</p:tagLst>
</file>

<file path=ppt/tags/tag221.xml><?xml version="1.0" encoding="utf-8"?>
<p:tagLst xmlns:p="http://schemas.openxmlformats.org/presentationml/2006/main">
  <p:tag name="AS_UNIQUEID" val="471"/>
</p:tagLst>
</file>

<file path=ppt/tags/tag222.xml><?xml version="1.0" encoding="utf-8"?>
<p:tagLst xmlns:p="http://schemas.openxmlformats.org/presentationml/2006/main">
  <p:tag name="AS_UNIQUEID" val="472"/>
</p:tagLst>
</file>

<file path=ppt/tags/tag223.xml><?xml version="1.0" encoding="utf-8"?>
<p:tagLst xmlns:p="http://schemas.openxmlformats.org/presentationml/2006/main">
  <p:tag name="AS_UNIQUEID" val="473"/>
</p:tagLst>
</file>

<file path=ppt/tags/tag224.xml><?xml version="1.0" encoding="utf-8"?>
<p:tagLst xmlns:p="http://schemas.openxmlformats.org/presentationml/2006/main">
  <p:tag name="AS_UNIQUEID" val="474"/>
</p:tagLst>
</file>

<file path=ppt/tags/tag225.xml><?xml version="1.0" encoding="utf-8"?>
<p:tagLst xmlns:p="http://schemas.openxmlformats.org/presentationml/2006/main">
  <p:tag name="AS_UNIQUEID" val="475"/>
</p:tagLst>
</file>

<file path=ppt/tags/tag226.xml><?xml version="1.0" encoding="utf-8"?>
<p:tagLst xmlns:p="http://schemas.openxmlformats.org/presentationml/2006/main">
  <p:tag name="AS_UNIQUEID" val="476"/>
</p:tagLst>
</file>

<file path=ppt/tags/tag227.xml><?xml version="1.0" encoding="utf-8"?>
<p:tagLst xmlns:p="http://schemas.openxmlformats.org/presentationml/2006/main">
  <p:tag name="AS_UNIQUEID" val="477"/>
</p:tagLst>
</file>

<file path=ppt/tags/tag228.xml><?xml version="1.0" encoding="utf-8"?>
<p:tagLst xmlns:p="http://schemas.openxmlformats.org/presentationml/2006/main">
  <p:tag name="AS_UNIQUEID" val="48"/>
</p:tagLst>
</file>

<file path=ppt/tags/tag229.xml><?xml version="1.0" encoding="utf-8"?>
<p:tagLst xmlns:p="http://schemas.openxmlformats.org/presentationml/2006/main">
  <p:tag name="AS_UNIQUEID" val="49"/>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50"/>
</p:tagLst>
</file>

<file path=ppt/tags/tag231.xml><?xml version="1.0" encoding="utf-8"?>
<p:tagLst xmlns:p="http://schemas.openxmlformats.org/presentationml/2006/main">
  <p:tag name="AS_UNIQUEID" val="478"/>
</p:tagLst>
</file>

<file path=ppt/tags/tag232.xml><?xml version="1.0" encoding="utf-8"?>
<p:tagLst xmlns:p="http://schemas.openxmlformats.org/presentationml/2006/main">
  <p:tag name="AS_UNIQUEID" val="479"/>
</p:tagLst>
</file>

<file path=ppt/tags/tag233.xml><?xml version="1.0" encoding="utf-8"?>
<p:tagLst xmlns:p="http://schemas.openxmlformats.org/presentationml/2006/main">
  <p:tag name="AS_UNIQUEID" val="480"/>
</p:tagLst>
</file>

<file path=ppt/tags/tag234.xml><?xml version="1.0" encoding="utf-8"?>
<p:tagLst xmlns:p="http://schemas.openxmlformats.org/presentationml/2006/main">
  <p:tag name="AS_UNIQUEID" val="481"/>
</p:tagLst>
</file>

<file path=ppt/tags/tag235.xml><?xml version="1.0" encoding="utf-8"?>
<p:tagLst xmlns:p="http://schemas.openxmlformats.org/presentationml/2006/main">
  <p:tag name="AS_UNIQUEID" val="482"/>
</p:tagLst>
</file>

<file path=ppt/tags/tag236.xml><?xml version="1.0" encoding="utf-8"?>
<p:tagLst xmlns:p="http://schemas.openxmlformats.org/presentationml/2006/main">
  <p:tag name="AS_UNIQUEID" val="483"/>
</p:tagLst>
</file>

<file path=ppt/tags/tag237.xml><?xml version="1.0" encoding="utf-8"?>
<p:tagLst xmlns:p="http://schemas.openxmlformats.org/presentationml/2006/main">
  <p:tag name="AS_UNIQUEID" val="48"/>
</p:tagLst>
</file>

<file path=ppt/tags/tag238.xml><?xml version="1.0" encoding="utf-8"?>
<p:tagLst xmlns:p="http://schemas.openxmlformats.org/presentationml/2006/main">
  <p:tag name="AS_UNIQUEID" val="49"/>
</p:tagLst>
</file>

<file path=ppt/tags/tag239.xml><?xml version="1.0" encoding="utf-8"?>
<p:tagLst xmlns:p="http://schemas.openxmlformats.org/presentationml/2006/main">
  <p:tag name="AS_UNIQUEID" val="50"/>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4"/>
</p:tagLst>
</file>

<file path=ppt/tags/tag241.xml><?xml version="1.0" encoding="utf-8"?>
<p:tagLst xmlns:p="http://schemas.openxmlformats.org/presentationml/2006/main">
  <p:tag name="AS_UNIQUEID" val="485"/>
</p:tagLst>
</file>

<file path=ppt/tags/tag242.xml><?xml version="1.0" encoding="utf-8"?>
<p:tagLst xmlns:p="http://schemas.openxmlformats.org/presentationml/2006/main">
  <p:tag name="AS_UNIQUEID" val="486"/>
</p:tagLst>
</file>

<file path=ppt/tags/tag243.xml><?xml version="1.0" encoding="utf-8"?>
<p:tagLst xmlns:p="http://schemas.openxmlformats.org/presentationml/2006/main">
  <p:tag name="AS_UNIQUEID" val="487"/>
</p:tagLst>
</file>

<file path=ppt/tags/tag244.xml><?xml version="1.0" encoding="utf-8"?>
<p:tagLst xmlns:p="http://schemas.openxmlformats.org/presentationml/2006/main">
  <p:tag name="AS_UNIQUEID" val="488"/>
</p:tagLst>
</file>

<file path=ppt/tags/tag245.xml><?xml version="1.0" encoding="utf-8"?>
<p:tagLst xmlns:p="http://schemas.openxmlformats.org/presentationml/2006/main">
  <p:tag name="AS_UNIQUEID" val="489"/>
</p:tagLst>
</file>

<file path=ppt/tags/tag246.xml><?xml version="1.0" encoding="utf-8"?>
<p:tagLst xmlns:p="http://schemas.openxmlformats.org/presentationml/2006/main">
  <p:tag name="AS_UNIQUEID" val="48"/>
</p:tagLst>
</file>

<file path=ppt/tags/tag247.xml><?xml version="1.0" encoding="utf-8"?>
<p:tagLst xmlns:p="http://schemas.openxmlformats.org/presentationml/2006/main">
  <p:tag name="AS_UNIQUEID" val="49"/>
</p:tagLst>
</file>

<file path=ppt/tags/tag248.xml><?xml version="1.0" encoding="utf-8"?>
<p:tagLst xmlns:p="http://schemas.openxmlformats.org/presentationml/2006/main">
  <p:tag name="AS_UNIQUEID" val="50"/>
</p:tagLst>
</file>

<file path=ppt/tags/tag249.xml><?xml version="1.0" encoding="utf-8"?>
<p:tagLst xmlns:p="http://schemas.openxmlformats.org/presentationml/2006/main">
  <p:tag name="AS_UNIQUEID" val="490"/>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91"/>
</p:tagLst>
</file>

<file path=ppt/tags/tag251.xml><?xml version="1.0" encoding="utf-8"?>
<p:tagLst xmlns:p="http://schemas.openxmlformats.org/presentationml/2006/main">
  <p:tag name="AS_UNIQUEID" val="492"/>
</p:tagLst>
</file>

<file path=ppt/tags/tag252.xml><?xml version="1.0" encoding="utf-8"?>
<p:tagLst xmlns:p="http://schemas.openxmlformats.org/presentationml/2006/main">
  <p:tag name="AS_UNIQUEID" val="493"/>
</p:tagLst>
</file>

<file path=ppt/tags/tag253.xml><?xml version="1.0" encoding="utf-8"?>
<p:tagLst xmlns:p="http://schemas.openxmlformats.org/presentationml/2006/main">
  <p:tag name="AS_UNIQUEID" val="494"/>
</p:tagLst>
</file>

<file path=ppt/tags/tag254.xml><?xml version="1.0" encoding="utf-8"?>
<p:tagLst xmlns:p="http://schemas.openxmlformats.org/presentationml/2006/main">
  <p:tag name="AS_UNIQUEID" val="495"/>
</p:tagLst>
</file>

<file path=ppt/tags/tag255.xml><?xml version="1.0" encoding="utf-8"?>
<p:tagLst xmlns:p="http://schemas.openxmlformats.org/presentationml/2006/main">
  <p:tag name="AS_UNIQUEID" val="48"/>
</p:tagLst>
</file>

<file path=ppt/tags/tag256.xml><?xml version="1.0" encoding="utf-8"?>
<p:tagLst xmlns:p="http://schemas.openxmlformats.org/presentationml/2006/main">
  <p:tag name="AS_UNIQUEID" val="49"/>
</p:tagLst>
</file>

<file path=ppt/tags/tag257.xml><?xml version="1.0" encoding="utf-8"?>
<p:tagLst xmlns:p="http://schemas.openxmlformats.org/presentationml/2006/main">
  <p:tag name="AS_UNIQUEID" val="50"/>
</p:tagLst>
</file>

<file path=ppt/tags/tag258.xml><?xml version="1.0" encoding="utf-8"?>
<p:tagLst xmlns:p="http://schemas.openxmlformats.org/presentationml/2006/main">
  <p:tag name="AS_UNIQUEID" val="496"/>
</p:tagLst>
</file>

<file path=ppt/tags/tag259.xml><?xml version="1.0" encoding="utf-8"?>
<p:tagLst xmlns:p="http://schemas.openxmlformats.org/presentationml/2006/main">
  <p:tag name="AS_UNIQUEID" val="497"/>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8"/>
</p:tagLst>
</file>

<file path=ppt/tags/tag261.xml><?xml version="1.0" encoding="utf-8"?>
<p:tagLst xmlns:p="http://schemas.openxmlformats.org/presentationml/2006/main">
  <p:tag name="AS_UNIQUEID" val="499"/>
</p:tagLst>
</file>

<file path=ppt/tags/tag262.xml><?xml version="1.0" encoding="utf-8"?>
<p:tagLst xmlns:p="http://schemas.openxmlformats.org/presentationml/2006/main">
  <p:tag name="AS_UNIQUEID" val="500"/>
</p:tagLst>
</file>

<file path=ppt/tags/tag263.xml><?xml version="1.0" encoding="utf-8"?>
<p:tagLst xmlns:p="http://schemas.openxmlformats.org/presentationml/2006/main">
  <p:tag name="AS_UNIQUEID" val="501"/>
</p:tagLst>
</file>

<file path=ppt/tags/tag264.xml><?xml version="1.0" encoding="utf-8"?>
<p:tagLst xmlns:p="http://schemas.openxmlformats.org/presentationml/2006/main">
  <p:tag name="AS_UNIQUEID" val="48"/>
</p:tagLst>
</file>

<file path=ppt/tags/tag265.xml><?xml version="1.0" encoding="utf-8"?>
<p:tagLst xmlns:p="http://schemas.openxmlformats.org/presentationml/2006/main">
  <p:tag name="AS_UNIQUEID" val="49"/>
</p:tagLst>
</file>

<file path=ppt/tags/tag266.xml><?xml version="1.0" encoding="utf-8"?>
<p:tagLst xmlns:p="http://schemas.openxmlformats.org/presentationml/2006/main">
  <p:tag name="AS_UNIQUEID" val="50"/>
</p:tagLst>
</file>

<file path=ppt/tags/tag267.xml><?xml version="1.0" encoding="utf-8"?>
<p:tagLst xmlns:p="http://schemas.openxmlformats.org/presentationml/2006/main">
  <p:tag name="AS_UNIQUEID" val="502"/>
</p:tagLst>
</file>

<file path=ppt/tags/tag268.xml><?xml version="1.0" encoding="utf-8"?>
<p:tagLst xmlns:p="http://schemas.openxmlformats.org/presentationml/2006/main">
  <p:tag name="AS_UNIQUEID" val="503"/>
</p:tagLst>
</file>

<file path=ppt/tags/tag269.xml><?xml version="1.0" encoding="utf-8"?>
<p:tagLst xmlns:p="http://schemas.openxmlformats.org/presentationml/2006/main">
  <p:tag name="AS_UNIQUEID" val="504"/>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505"/>
</p:tagLst>
</file>

<file path=ppt/tags/tag271.xml><?xml version="1.0" encoding="utf-8"?>
<p:tagLst xmlns:p="http://schemas.openxmlformats.org/presentationml/2006/main">
  <p:tag name="AS_UNIQUEID" val="506"/>
</p:tagLst>
</file>

<file path=ppt/tags/tag272.xml><?xml version="1.0" encoding="utf-8"?>
<p:tagLst xmlns:p="http://schemas.openxmlformats.org/presentationml/2006/main">
  <p:tag name="AS_UNIQUEID" val="507"/>
</p:tagLst>
</file>

<file path=ppt/tags/tag273.xml><?xml version="1.0" encoding="utf-8"?>
<p:tagLst xmlns:p="http://schemas.openxmlformats.org/presentationml/2006/main">
  <p:tag name="AS_UNIQUEID" val="48"/>
</p:tagLst>
</file>

<file path=ppt/tags/tag274.xml><?xml version="1.0" encoding="utf-8"?>
<p:tagLst xmlns:p="http://schemas.openxmlformats.org/presentationml/2006/main">
  <p:tag name="AS_UNIQUEID" val="49"/>
</p:tagLst>
</file>

<file path=ppt/tags/tag275.xml><?xml version="1.0" encoding="utf-8"?>
<p:tagLst xmlns:p="http://schemas.openxmlformats.org/presentationml/2006/main">
  <p:tag name="AS_UNIQUEID" val="50"/>
</p:tagLst>
</file>

<file path=ppt/tags/tag276.xml><?xml version="1.0" encoding="utf-8"?>
<p:tagLst xmlns:p="http://schemas.openxmlformats.org/presentationml/2006/main">
  <p:tag name="AS_UNIQUEID" val="508"/>
</p:tagLst>
</file>

<file path=ppt/tags/tag277.xml><?xml version="1.0" encoding="utf-8"?>
<p:tagLst xmlns:p="http://schemas.openxmlformats.org/presentationml/2006/main">
  <p:tag name="AS_UNIQUEID" val="509"/>
</p:tagLst>
</file>

<file path=ppt/tags/tag278.xml><?xml version="1.0" encoding="utf-8"?>
<p:tagLst xmlns:p="http://schemas.openxmlformats.org/presentationml/2006/main">
  <p:tag name="AS_UNIQUEID" val="510"/>
</p:tagLst>
</file>

<file path=ppt/tags/tag279.xml><?xml version="1.0" encoding="utf-8"?>
<p:tagLst xmlns:p="http://schemas.openxmlformats.org/presentationml/2006/main">
  <p:tag name="AS_UNIQUEID" val="511"/>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12"/>
</p:tagLst>
</file>

<file path=ppt/tags/tag281.xml><?xml version="1.0" encoding="utf-8"?>
<p:tagLst xmlns:p="http://schemas.openxmlformats.org/presentationml/2006/main">
  <p:tag name="AS_UNIQUEID" val="513"/>
</p:tagLst>
</file>

<file path=ppt/tags/tag282.xml><?xml version="1.0" encoding="utf-8"?>
<p:tagLst xmlns:p="http://schemas.openxmlformats.org/presentationml/2006/main">
  <p:tag name="AS_UNIQUEID" val="48"/>
</p:tagLst>
</file>

<file path=ppt/tags/tag283.xml><?xml version="1.0" encoding="utf-8"?>
<p:tagLst xmlns:p="http://schemas.openxmlformats.org/presentationml/2006/main">
  <p:tag name="AS_UNIQUEID" val="49"/>
</p:tagLst>
</file>

<file path=ppt/tags/tag284.xml><?xml version="1.0" encoding="utf-8"?>
<p:tagLst xmlns:p="http://schemas.openxmlformats.org/presentationml/2006/main">
  <p:tag name="AS_UNIQUEID" val="50"/>
</p:tagLst>
</file>

<file path=ppt/tags/tag285.xml><?xml version="1.0" encoding="utf-8"?>
<p:tagLst xmlns:p="http://schemas.openxmlformats.org/presentationml/2006/main">
  <p:tag name="AS_UNIQUEID" val="514"/>
</p:tagLst>
</file>

<file path=ppt/tags/tag286.xml><?xml version="1.0" encoding="utf-8"?>
<p:tagLst xmlns:p="http://schemas.openxmlformats.org/presentationml/2006/main">
  <p:tag name="AS_UNIQUEID" val="515"/>
</p:tagLst>
</file>

<file path=ppt/tags/tag287.xml><?xml version="1.0" encoding="utf-8"?>
<p:tagLst xmlns:p="http://schemas.openxmlformats.org/presentationml/2006/main">
  <p:tag name="AS_UNIQUEID" val="516"/>
</p:tagLst>
</file>

<file path=ppt/tags/tag288.xml><?xml version="1.0" encoding="utf-8"?>
<p:tagLst xmlns:p="http://schemas.openxmlformats.org/presentationml/2006/main">
  <p:tag name="AS_UNIQUEID" val="517"/>
</p:tagLst>
</file>

<file path=ppt/tags/tag289.xml><?xml version="1.0" encoding="utf-8"?>
<p:tagLst xmlns:p="http://schemas.openxmlformats.org/presentationml/2006/main">
  <p:tag name="AS_UNIQUEID" val="518"/>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19"/>
</p:tagLst>
</file>

<file path=ppt/tags/tag291.xml><?xml version="1.0" encoding="utf-8"?>
<p:tagLst xmlns:p="http://schemas.openxmlformats.org/presentationml/2006/main">
  <p:tag name="AS_UNIQUEID" val="48"/>
</p:tagLst>
</file>

<file path=ppt/tags/tag292.xml><?xml version="1.0" encoding="utf-8"?>
<p:tagLst xmlns:p="http://schemas.openxmlformats.org/presentationml/2006/main">
  <p:tag name="AS_UNIQUEID" val="49"/>
</p:tagLst>
</file>

<file path=ppt/tags/tag293.xml><?xml version="1.0" encoding="utf-8"?>
<p:tagLst xmlns:p="http://schemas.openxmlformats.org/presentationml/2006/main">
  <p:tag name="AS_UNIQUEID" val="50"/>
</p:tagLst>
</file>

<file path=ppt/tags/tag294.xml><?xml version="1.0" encoding="utf-8"?>
<p:tagLst xmlns:p="http://schemas.openxmlformats.org/presentationml/2006/main">
  <p:tag name="AS_UNIQUEID" val="520"/>
</p:tagLst>
</file>

<file path=ppt/tags/tag295.xml><?xml version="1.0" encoding="utf-8"?>
<p:tagLst xmlns:p="http://schemas.openxmlformats.org/presentationml/2006/main">
  <p:tag name="AS_UNIQUEID" val="521"/>
</p:tagLst>
</file>

<file path=ppt/tags/tag296.xml><?xml version="1.0" encoding="utf-8"?>
<p:tagLst xmlns:p="http://schemas.openxmlformats.org/presentationml/2006/main">
  <p:tag name="AS_UNIQUEID" val="522"/>
</p:tagLst>
</file>

<file path=ppt/tags/tag297.xml><?xml version="1.0" encoding="utf-8"?>
<p:tagLst xmlns:p="http://schemas.openxmlformats.org/presentationml/2006/main">
  <p:tag name="AS_UNIQUEID" val="523"/>
</p:tagLst>
</file>

<file path=ppt/tags/tag298.xml><?xml version="1.0" encoding="utf-8"?>
<p:tagLst xmlns:p="http://schemas.openxmlformats.org/presentationml/2006/main">
  <p:tag name="AS_UNIQUEID" val="524"/>
</p:tagLst>
</file>

<file path=ppt/tags/tag299.xml><?xml version="1.0" encoding="utf-8"?>
<p:tagLst xmlns:p="http://schemas.openxmlformats.org/presentationml/2006/main">
  <p:tag name="AS_UNIQUEID" val="525"/>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48"/>
</p:tagLst>
</file>

<file path=ppt/tags/tag301.xml><?xml version="1.0" encoding="utf-8"?>
<p:tagLst xmlns:p="http://schemas.openxmlformats.org/presentationml/2006/main">
  <p:tag name="AS_UNIQUEID" val="49"/>
</p:tagLst>
</file>

<file path=ppt/tags/tag302.xml><?xml version="1.0" encoding="utf-8"?>
<p:tagLst xmlns:p="http://schemas.openxmlformats.org/presentationml/2006/main">
  <p:tag name="AS_UNIQUEID" val="50"/>
</p:tagLst>
</file>

<file path=ppt/tags/tag303.xml><?xml version="1.0" encoding="utf-8"?>
<p:tagLst xmlns:p="http://schemas.openxmlformats.org/presentationml/2006/main">
  <p:tag name="AS_UNIQUEID" val="526"/>
</p:tagLst>
</file>

<file path=ppt/tags/tag304.xml><?xml version="1.0" encoding="utf-8"?>
<p:tagLst xmlns:p="http://schemas.openxmlformats.org/presentationml/2006/main">
  <p:tag name="AS_UNIQUEID" val="527"/>
</p:tagLst>
</file>

<file path=ppt/tags/tag305.xml><?xml version="1.0" encoding="utf-8"?>
<p:tagLst xmlns:p="http://schemas.openxmlformats.org/presentationml/2006/main">
  <p:tag name="AS_UNIQUEID" val="528"/>
</p:tagLst>
</file>

<file path=ppt/tags/tag306.xml><?xml version="1.0" encoding="utf-8"?>
<p:tagLst xmlns:p="http://schemas.openxmlformats.org/presentationml/2006/main">
  <p:tag name="AS_UNIQUEID" val="529"/>
</p:tagLst>
</file>

<file path=ppt/tags/tag307.xml><?xml version="1.0" encoding="utf-8"?>
<p:tagLst xmlns:p="http://schemas.openxmlformats.org/presentationml/2006/main">
  <p:tag name="AS_UNIQUEID" val="530"/>
</p:tagLst>
</file>

<file path=ppt/tags/tag308.xml><?xml version="1.0" encoding="utf-8"?>
<p:tagLst xmlns:p="http://schemas.openxmlformats.org/presentationml/2006/main">
  <p:tag name="AS_UNIQUEID" val="531"/>
</p:tagLst>
</file>

<file path=ppt/tags/tag309.xml><?xml version="1.0" encoding="utf-8"?>
<p:tagLst xmlns:p="http://schemas.openxmlformats.org/presentationml/2006/main">
  <p:tag name="AS_UNIQUEID" val="48"/>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49"/>
</p:tagLst>
</file>

<file path=ppt/tags/tag311.xml><?xml version="1.0" encoding="utf-8"?>
<p:tagLst xmlns:p="http://schemas.openxmlformats.org/presentationml/2006/main">
  <p:tag name="AS_UNIQUEID" val="50"/>
</p:tagLst>
</file>

<file path=ppt/tags/tag312.xml><?xml version="1.0" encoding="utf-8"?>
<p:tagLst xmlns:p="http://schemas.openxmlformats.org/presentationml/2006/main">
  <p:tag name="AS_UNIQUEID" val="532"/>
</p:tagLst>
</file>

<file path=ppt/tags/tag313.xml><?xml version="1.0" encoding="utf-8"?>
<p:tagLst xmlns:p="http://schemas.openxmlformats.org/presentationml/2006/main">
  <p:tag name="AS_UNIQUEID" val="533"/>
</p:tagLst>
</file>

<file path=ppt/tags/tag314.xml><?xml version="1.0" encoding="utf-8"?>
<p:tagLst xmlns:p="http://schemas.openxmlformats.org/presentationml/2006/main">
  <p:tag name="AS_UNIQUEID" val="534"/>
</p:tagLst>
</file>

<file path=ppt/tags/tag315.xml><?xml version="1.0" encoding="utf-8"?>
<p:tagLst xmlns:p="http://schemas.openxmlformats.org/presentationml/2006/main">
  <p:tag name="AS_UNIQUEID" val="535"/>
</p:tagLst>
</file>

<file path=ppt/tags/tag316.xml><?xml version="1.0" encoding="utf-8"?>
<p:tagLst xmlns:p="http://schemas.openxmlformats.org/presentationml/2006/main">
  <p:tag name="AS_UNIQUEID" val="536"/>
</p:tagLst>
</file>

<file path=ppt/tags/tag317.xml><?xml version="1.0" encoding="utf-8"?>
<p:tagLst xmlns:p="http://schemas.openxmlformats.org/presentationml/2006/main">
  <p:tag name="AS_UNIQUEID" val="537"/>
</p:tagLst>
</file>

<file path=ppt/tags/tag318.xml><?xml version="1.0" encoding="utf-8"?>
<p:tagLst xmlns:p="http://schemas.openxmlformats.org/presentationml/2006/main">
  <p:tag name="AS_UNIQUEID" val="48"/>
</p:tagLst>
</file>

<file path=ppt/tags/tag319.xml><?xml version="1.0" encoding="utf-8"?>
<p:tagLst xmlns:p="http://schemas.openxmlformats.org/presentationml/2006/main">
  <p:tag name="AS_UNIQUEID" val="49"/>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0"/>
</p:tagLst>
</file>

<file path=ppt/tags/tag321.xml><?xml version="1.0" encoding="utf-8"?>
<p:tagLst xmlns:p="http://schemas.openxmlformats.org/presentationml/2006/main">
  <p:tag name="AS_UNIQUEID" val="538"/>
</p:tagLst>
</file>

<file path=ppt/tags/tag322.xml><?xml version="1.0" encoding="utf-8"?>
<p:tagLst xmlns:p="http://schemas.openxmlformats.org/presentationml/2006/main">
  <p:tag name="AS_UNIQUEID" val="539"/>
</p:tagLst>
</file>

<file path=ppt/tags/tag323.xml><?xml version="1.0" encoding="utf-8"?>
<p:tagLst xmlns:p="http://schemas.openxmlformats.org/presentationml/2006/main">
  <p:tag name="AS_UNIQUEID" val="540"/>
</p:tagLst>
</file>

<file path=ppt/tags/tag324.xml><?xml version="1.0" encoding="utf-8"?>
<p:tagLst xmlns:p="http://schemas.openxmlformats.org/presentationml/2006/main">
  <p:tag name="AS_UNIQUEID" val="541"/>
</p:tagLst>
</file>

<file path=ppt/tags/tag325.xml><?xml version="1.0" encoding="utf-8"?>
<p:tagLst xmlns:p="http://schemas.openxmlformats.org/presentationml/2006/main">
  <p:tag name="AS_UNIQUEID" val="542"/>
</p:tagLst>
</file>

<file path=ppt/tags/tag326.xml><?xml version="1.0" encoding="utf-8"?>
<p:tagLst xmlns:p="http://schemas.openxmlformats.org/presentationml/2006/main">
  <p:tag name="AS_UNIQUEID" val="543"/>
</p:tagLst>
</file>

<file path=ppt/tags/tag327.xml><?xml version="1.0" encoding="utf-8"?>
<p:tagLst xmlns:p="http://schemas.openxmlformats.org/presentationml/2006/main">
  <p:tag name="AS_UNIQUEID" val="48"/>
</p:tagLst>
</file>

<file path=ppt/tags/tag328.xml><?xml version="1.0" encoding="utf-8"?>
<p:tagLst xmlns:p="http://schemas.openxmlformats.org/presentationml/2006/main">
  <p:tag name="AS_UNIQUEID" val="49"/>
</p:tagLst>
</file>

<file path=ppt/tags/tag329.xml><?xml version="1.0" encoding="utf-8"?>
<p:tagLst xmlns:p="http://schemas.openxmlformats.org/presentationml/2006/main">
  <p:tag name="AS_UNIQUEID" val="50"/>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544"/>
</p:tagLst>
</file>

<file path=ppt/tags/tag331.xml><?xml version="1.0" encoding="utf-8"?>
<p:tagLst xmlns:p="http://schemas.openxmlformats.org/presentationml/2006/main">
  <p:tag name="AS_UNIQUEID" val="545"/>
</p:tagLst>
</file>

<file path=ppt/tags/tag332.xml><?xml version="1.0" encoding="utf-8"?>
<p:tagLst xmlns:p="http://schemas.openxmlformats.org/presentationml/2006/main">
  <p:tag name="AS_UNIQUEID" val="546"/>
</p:tagLst>
</file>

<file path=ppt/tags/tag333.xml><?xml version="1.0" encoding="utf-8"?>
<p:tagLst xmlns:p="http://schemas.openxmlformats.org/presentationml/2006/main">
  <p:tag name="AS_UNIQUEID" val="547"/>
</p:tagLst>
</file>

<file path=ppt/tags/tag334.xml><?xml version="1.0" encoding="utf-8"?>
<p:tagLst xmlns:p="http://schemas.openxmlformats.org/presentationml/2006/main">
  <p:tag name="AS_UNIQUEID" val="548"/>
</p:tagLst>
</file>

<file path=ppt/tags/tag335.xml><?xml version="1.0" encoding="utf-8"?>
<p:tagLst xmlns:p="http://schemas.openxmlformats.org/presentationml/2006/main">
  <p:tag name="AS_UNIQUEID" val="549"/>
</p:tagLst>
</file>

<file path=ppt/tags/tag336.xml><?xml version="1.0" encoding="utf-8"?>
<p:tagLst xmlns:p="http://schemas.openxmlformats.org/presentationml/2006/main">
  <p:tag name="AS_UNIQUEID" val="550"/>
</p:tagLst>
</file>

<file path=ppt/tags/tag337.xml><?xml version="1.0" encoding="utf-8"?>
<p:tagLst xmlns:p="http://schemas.openxmlformats.org/presentationml/2006/main">
  <p:tag name="AS_UNIQUEID" val="48"/>
</p:tagLst>
</file>

<file path=ppt/tags/tag338.xml><?xml version="1.0" encoding="utf-8"?>
<p:tagLst xmlns:p="http://schemas.openxmlformats.org/presentationml/2006/main">
  <p:tag name="AS_UNIQUEID" val="49"/>
</p:tagLst>
</file>

<file path=ppt/tags/tag339.xml><?xml version="1.0" encoding="utf-8"?>
<p:tagLst xmlns:p="http://schemas.openxmlformats.org/presentationml/2006/main">
  <p:tag name="AS_UNIQUEID" val="50"/>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551"/>
</p:tagLst>
</file>

<file path=ppt/tags/tag341.xml><?xml version="1.0" encoding="utf-8"?>
<p:tagLst xmlns:p="http://schemas.openxmlformats.org/presentationml/2006/main">
  <p:tag name="AS_UNIQUEID" val="552"/>
</p:tagLst>
</file>

<file path=ppt/tags/tag342.xml><?xml version="1.0" encoding="utf-8"?>
<p:tagLst xmlns:p="http://schemas.openxmlformats.org/presentationml/2006/main">
  <p:tag name="AS_UNIQUEID" val="553"/>
</p:tagLst>
</file>

<file path=ppt/tags/tag343.xml><?xml version="1.0" encoding="utf-8"?>
<p:tagLst xmlns:p="http://schemas.openxmlformats.org/presentationml/2006/main">
  <p:tag name="AS_UNIQUEID" val="554"/>
</p:tagLst>
</file>

<file path=ppt/tags/tag344.xml><?xml version="1.0" encoding="utf-8"?>
<p:tagLst xmlns:p="http://schemas.openxmlformats.org/presentationml/2006/main">
  <p:tag name="AS_UNIQUEID" val="555"/>
</p:tagLst>
</file>

<file path=ppt/tags/tag345.xml><?xml version="1.0" encoding="utf-8"?>
<p:tagLst xmlns:p="http://schemas.openxmlformats.org/presentationml/2006/main">
  <p:tag name="AS_UNIQUEID" val="556"/>
</p:tagLst>
</file>

<file path=ppt/tags/tag346.xml><?xml version="1.0" encoding="utf-8"?>
<p:tagLst xmlns:p="http://schemas.openxmlformats.org/presentationml/2006/main">
  <p:tag name="AS_UNIQUEID" val="557"/>
</p:tagLst>
</file>

<file path=ppt/tags/tag347.xml><?xml version="1.0" encoding="utf-8"?>
<p:tagLst xmlns:p="http://schemas.openxmlformats.org/presentationml/2006/main">
  <p:tag name="AS_UNIQUEID" val="48"/>
</p:tagLst>
</file>

<file path=ppt/tags/tag348.xml><?xml version="1.0" encoding="utf-8"?>
<p:tagLst xmlns:p="http://schemas.openxmlformats.org/presentationml/2006/main">
  <p:tag name="AS_UNIQUEID" val="49"/>
</p:tagLst>
</file>

<file path=ppt/tags/tag349.xml><?xml version="1.0" encoding="utf-8"?>
<p:tagLst xmlns:p="http://schemas.openxmlformats.org/presentationml/2006/main">
  <p:tag name="AS_UNIQUEID" val="50"/>
</p:tagLst>
</file>

<file path=ppt/tags/tag35.xml><?xml version="1.0" encoding="utf-8"?>
<p:tagLst xmlns:p="http://schemas.openxmlformats.org/presentationml/2006/main">
  <p:tag name="AS_UNIQUEID" val="365"/>
</p:tagLst>
</file>

<file path=ppt/tags/tag350.xml><?xml version="1.0" encoding="utf-8"?>
<p:tagLst xmlns:p="http://schemas.openxmlformats.org/presentationml/2006/main">
  <p:tag name="AS_UNIQUEID" val="558"/>
</p:tagLst>
</file>

<file path=ppt/tags/tag351.xml><?xml version="1.0" encoding="utf-8"?>
<p:tagLst xmlns:p="http://schemas.openxmlformats.org/presentationml/2006/main">
  <p:tag name="AS_UNIQUEID" val="559"/>
</p:tagLst>
</file>

<file path=ppt/tags/tag352.xml><?xml version="1.0" encoding="utf-8"?>
<p:tagLst xmlns:p="http://schemas.openxmlformats.org/presentationml/2006/main">
  <p:tag name="AS_UNIQUEID" val="560"/>
</p:tagLst>
</file>

<file path=ppt/tags/tag353.xml><?xml version="1.0" encoding="utf-8"?>
<p:tagLst xmlns:p="http://schemas.openxmlformats.org/presentationml/2006/main">
  <p:tag name="AS_UNIQUEID" val="561"/>
</p:tagLst>
</file>

<file path=ppt/tags/tag354.xml><?xml version="1.0" encoding="utf-8"?>
<p:tagLst xmlns:p="http://schemas.openxmlformats.org/presentationml/2006/main">
  <p:tag name="AS_UNIQUEID" val="562"/>
</p:tagLst>
</file>

<file path=ppt/tags/tag355.xml><?xml version="1.0" encoding="utf-8"?>
<p:tagLst xmlns:p="http://schemas.openxmlformats.org/presentationml/2006/main">
  <p:tag name="AS_UNIQUEID" val="563"/>
</p:tagLst>
</file>

<file path=ppt/tags/tag356.xml><?xml version="1.0" encoding="utf-8"?>
<p:tagLst xmlns:p="http://schemas.openxmlformats.org/presentationml/2006/main">
  <p:tag name="AS_UNIQUEID" val="564"/>
</p:tagLst>
</file>

<file path=ppt/tags/tag357.xml><?xml version="1.0" encoding="utf-8"?>
<p:tagLst xmlns:p="http://schemas.openxmlformats.org/presentationml/2006/main">
  <p:tag name="AS_UNIQUEID" val="48"/>
</p:tagLst>
</file>

<file path=ppt/tags/tag358.xml><?xml version="1.0" encoding="utf-8"?>
<p:tagLst xmlns:p="http://schemas.openxmlformats.org/presentationml/2006/main">
  <p:tag name="AS_UNIQUEID" val="49"/>
</p:tagLst>
</file>

<file path=ppt/tags/tag359.xml><?xml version="1.0" encoding="utf-8"?>
<p:tagLst xmlns:p="http://schemas.openxmlformats.org/presentationml/2006/main">
  <p:tag name="AS_UNIQUEID" val="50"/>
</p:tagLst>
</file>

<file path=ppt/tags/tag36.xml><?xml version="1.0" encoding="utf-8"?>
<p:tagLst xmlns:p="http://schemas.openxmlformats.org/presentationml/2006/main">
  <p:tag name="AS_UNIQUEID" val="320"/>
</p:tagLst>
</file>

<file path=ppt/tags/tag360.xml><?xml version="1.0" encoding="utf-8"?>
<p:tagLst xmlns:p="http://schemas.openxmlformats.org/presentationml/2006/main">
  <p:tag name="AS_UNIQUEID" val="565"/>
</p:tagLst>
</file>

<file path=ppt/tags/tag361.xml><?xml version="1.0" encoding="utf-8"?>
<p:tagLst xmlns:p="http://schemas.openxmlformats.org/presentationml/2006/main">
  <p:tag name="AS_UNIQUEID" val="566"/>
</p:tagLst>
</file>

<file path=ppt/tags/tag362.xml><?xml version="1.0" encoding="utf-8"?>
<p:tagLst xmlns:p="http://schemas.openxmlformats.org/presentationml/2006/main">
  <p:tag name="AS_UNIQUEID" val="567"/>
</p:tagLst>
</file>

<file path=ppt/tags/tag363.xml><?xml version="1.0" encoding="utf-8"?>
<p:tagLst xmlns:p="http://schemas.openxmlformats.org/presentationml/2006/main">
  <p:tag name="AS_UNIQUEID" val="568"/>
</p:tagLst>
</file>

<file path=ppt/tags/tag364.xml><?xml version="1.0" encoding="utf-8"?>
<p:tagLst xmlns:p="http://schemas.openxmlformats.org/presentationml/2006/main">
  <p:tag name="AS_UNIQUEID" val="569"/>
</p:tagLst>
</file>

<file path=ppt/tags/tag365.xml><?xml version="1.0" encoding="utf-8"?>
<p:tagLst xmlns:p="http://schemas.openxmlformats.org/presentationml/2006/main">
  <p:tag name="AS_UNIQUEID" val="570"/>
</p:tagLst>
</file>

<file path=ppt/tags/tag366.xml><?xml version="1.0" encoding="utf-8"?>
<p:tagLst xmlns:p="http://schemas.openxmlformats.org/presentationml/2006/main">
  <p:tag name="AS_UNIQUEID" val="571"/>
</p:tagLst>
</file>

<file path=ppt/tags/tag367.xml><?xml version="1.0" encoding="utf-8"?>
<p:tagLst xmlns:p="http://schemas.openxmlformats.org/presentationml/2006/main">
  <p:tag name="AS_UNIQUEID" val="48"/>
</p:tagLst>
</file>

<file path=ppt/tags/tag368.xml><?xml version="1.0" encoding="utf-8"?>
<p:tagLst xmlns:p="http://schemas.openxmlformats.org/presentationml/2006/main">
  <p:tag name="AS_UNIQUEID" val="49"/>
</p:tagLst>
</file>

<file path=ppt/tags/tag369.xml><?xml version="1.0" encoding="utf-8"?>
<p:tagLst xmlns:p="http://schemas.openxmlformats.org/presentationml/2006/main">
  <p:tag name="AS_UNIQUEID" val="50"/>
</p:tagLst>
</file>

<file path=ppt/tags/tag37.xml><?xml version="1.0" encoding="utf-8"?>
<p:tagLst xmlns:p="http://schemas.openxmlformats.org/presentationml/2006/main">
  <p:tag name="AS_UNIQUEID" val="321"/>
</p:tagLst>
</file>

<file path=ppt/tags/tag370.xml><?xml version="1.0" encoding="utf-8"?>
<p:tagLst xmlns:p="http://schemas.openxmlformats.org/presentationml/2006/main">
  <p:tag name="AS_UNIQUEID" val="572"/>
</p:tagLst>
</file>

<file path=ppt/tags/tag371.xml><?xml version="1.0" encoding="utf-8"?>
<p:tagLst xmlns:p="http://schemas.openxmlformats.org/presentationml/2006/main">
  <p:tag name="AS_UNIQUEID" val="573"/>
</p:tagLst>
</file>

<file path=ppt/tags/tag372.xml><?xml version="1.0" encoding="utf-8"?>
<p:tagLst xmlns:p="http://schemas.openxmlformats.org/presentationml/2006/main">
  <p:tag name="AS_UNIQUEID" val="574"/>
</p:tagLst>
</file>

<file path=ppt/tags/tag373.xml><?xml version="1.0" encoding="utf-8"?>
<p:tagLst xmlns:p="http://schemas.openxmlformats.org/presentationml/2006/main">
  <p:tag name="AS_UNIQUEID" val="575"/>
</p:tagLst>
</file>

<file path=ppt/tags/tag374.xml><?xml version="1.0" encoding="utf-8"?>
<p:tagLst xmlns:p="http://schemas.openxmlformats.org/presentationml/2006/main">
  <p:tag name="AS_UNIQUEID" val="576"/>
</p:tagLst>
</file>

<file path=ppt/tags/tag375.xml><?xml version="1.0" encoding="utf-8"?>
<p:tagLst xmlns:p="http://schemas.openxmlformats.org/presentationml/2006/main">
  <p:tag name="AS_UNIQUEID" val="577"/>
</p:tagLst>
</file>

<file path=ppt/tags/tag376.xml><?xml version="1.0" encoding="utf-8"?>
<p:tagLst xmlns:p="http://schemas.openxmlformats.org/presentationml/2006/main">
  <p:tag name="AS_UNIQUEID" val="579"/>
</p:tagLst>
</file>

<file path=ppt/tags/tag377.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377"/>
</p:tagLst>
</file>

<file path=ppt/tags/tag84.xml><?xml version="1.0" encoding="utf-8"?>
<p:tagLst xmlns:p="http://schemas.openxmlformats.org/presentationml/2006/main">
  <p:tag name="AS_UNIQUEID" val="378"/>
</p:tagLst>
</file>

<file path=ppt/tags/tag85.xml><?xml version="1.0" encoding="utf-8"?>
<p:tagLst xmlns:p="http://schemas.openxmlformats.org/presentationml/2006/main">
  <p:tag name="AS_UNIQUEID" val="379"/>
</p:tagLst>
</file>

<file path=ppt/tags/tag86.xml><?xml version="1.0" encoding="utf-8"?>
<p:tagLst xmlns:p="http://schemas.openxmlformats.org/presentationml/2006/main">
  <p:tag name="AS_UNIQUEID" val="48"/>
</p:tagLst>
</file>

<file path=ppt/tags/tag87.xml><?xml version="1.0" encoding="utf-8"?>
<p:tagLst xmlns:p="http://schemas.openxmlformats.org/presentationml/2006/main">
  <p:tag name="AS_UNIQUEID" val="49"/>
</p:tagLst>
</file>

<file path=ppt/tags/tag88.xml><?xml version="1.0" encoding="utf-8"?>
<p:tagLst xmlns:p="http://schemas.openxmlformats.org/presentationml/2006/main">
  <p:tag name="AS_UNIQUEID" val="50"/>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383"/>
</p:tagLst>
</file>

<file path=ppt/tags/tag93.xml><?xml version="1.0" encoding="utf-8"?>
<p:tagLst xmlns:p="http://schemas.openxmlformats.org/presentationml/2006/main">
  <p:tag name="AS_UNIQUEID" val="384"/>
</p:tagLst>
</file>

<file path=ppt/tags/tag94.xml><?xml version="1.0" encoding="utf-8"?>
<p:tagLst xmlns:p="http://schemas.openxmlformats.org/presentationml/2006/main">
  <p:tag name="AS_UNIQUEID" val="385"/>
</p:tagLst>
</file>

<file path=ppt/tags/tag95.xml><?xml version="1.0" encoding="utf-8"?>
<p:tagLst xmlns:p="http://schemas.openxmlformats.org/presentationml/2006/main">
  <p:tag name="AS_UNIQUEID" val="48"/>
</p:tagLst>
</file>

<file path=ppt/tags/tag96.xml><?xml version="1.0" encoding="utf-8"?>
<p:tagLst xmlns:p="http://schemas.openxmlformats.org/presentationml/2006/main">
  <p:tag name="AS_UNIQUEID" val="49"/>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440</Paragraphs>
  <Slides>32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32</vt:i4>
      </vt:variant>
    </vt:vector>
  </HeadingPairs>
  <TitlesOfParts>
    <vt:vector baseType="lpstr" size="44">
      <vt:lpstr>Arial</vt:lpstr>
      <vt:lpstr>Calibri Light</vt:lpstr>
      <vt:lpstr>Calibri</vt:lpstr>
      <vt:lpstr>等线 Light</vt:lpstr>
      <vt:lpstr>等线</vt:lpstr>
      <vt:lpstr>微软雅黑</vt:lpstr>
      <vt:lpstr>Times New Roman</vt:lpstr>
      <vt:lpstr>宋体</vt:lpstr>
      <vt:lpstr>楷体</vt:lpstr>
      <vt:lpstr>华文新魏</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2020-11-11T14:16:54.576</cp:lastPrinted>
  <dcterms:created xsi:type="dcterms:W3CDTF">2020-11-11T14:16:54Z</dcterms:created>
  <dcterms:modified xsi:type="dcterms:W3CDTF">2020-12-15T04:03:22Z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