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256" r:id="rId3"/>
    <p:sldId id="295" r:id="rId5"/>
    <p:sldId id="296" r:id="rId6"/>
    <p:sldId id="298" r:id="rId7"/>
    <p:sldId id="317" r:id="rId8"/>
    <p:sldId id="301" r:id="rId9"/>
    <p:sldId id="333" r:id="rId10"/>
    <p:sldId id="352" r:id="rId11"/>
    <p:sldId id="381" r:id="rId12"/>
    <p:sldId id="353" r:id="rId13"/>
    <p:sldId id="387" r:id="rId14"/>
    <p:sldId id="354" r:id="rId15"/>
    <p:sldId id="339" r:id="rId16"/>
    <p:sldId id="340" r:id="rId17"/>
    <p:sldId id="338" r:id="rId1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2CE9"/>
    <a:srgbClr val="FF3300"/>
    <a:srgbClr val="007370"/>
    <a:srgbClr val="FBE5D6"/>
    <a:srgbClr val="009999"/>
    <a:srgbClr val="4F855D"/>
    <a:srgbClr val="B2B2B2"/>
    <a:srgbClr val="202020"/>
    <a:srgbClr val="323232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-798" y="-96"/>
      </p:cViewPr>
      <p:guideLst>
        <p:guide orient="horz" pos="2116"/>
        <p:guide pos="390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eaLnBrk="1" fontAlgn="base" hangingPunct="1">
              <a:lnSpc>
                <a:spcPct val="120000"/>
              </a:lnSpc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png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5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51163" y="2149076"/>
            <a:ext cx="5991225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altLang="zh-CN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20 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天上</a:t>
            </a:r>
            <a:r>
              <a:rPr lang="zh-CN" altLang="en-US" sz="6000" b="1" dirty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的街市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38739" y="3361690"/>
            <a:ext cx="1616075" cy="5835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郭沫若</a:t>
            </a:r>
            <a:endParaRPr sz="32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8630" name="TextBox 5"/>
          <p:cNvSpPr txBox="1"/>
          <p:nvPr/>
        </p:nvSpPr>
        <p:spPr>
          <a:xfrm>
            <a:off x="1113790" y="1599565"/>
            <a:ext cx="9963785" cy="977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9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“那隔着河的牛郎织女”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最初为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我想那隔河的牛女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请品味这样改动的好处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9335" y="2870835"/>
            <a:ext cx="10138410" cy="18630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“牛郎织女”的意思比“牛女”更明确；</a:t>
            </a:r>
            <a:endParaRPr lang="en-US" altLang="zh-CN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改动后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字数和下一句一致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更整齐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en-US" altLang="zh-CN" sz="3200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牛郎织女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读起来有音韵变化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牛女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缺少这种变化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73101" y="500100"/>
            <a:ext cx="2715899" cy="713740"/>
            <a:chOff x="2356" y="64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合作探究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7" name="文本框 1610759" descr="中国教育出版网"/>
          <p:cNvSpPr txBox="1">
            <a:spLocks noChangeArrowheads="1"/>
          </p:cNvSpPr>
          <p:nvPr/>
        </p:nvSpPr>
        <p:spPr bwMode="auto">
          <a:xfrm>
            <a:off x="1007745" y="2143760"/>
            <a:ext cx="10546715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00099"/>
                </a:solidFill>
              </a:rPr>
              <a:t>       </a:t>
            </a:r>
            <a:r>
              <a:rPr lang="zh-CN" altLang="en-US" dirty="0" smtClean="0">
                <a:solidFill>
                  <a:srgbClr val="000099"/>
                </a:solidFill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</a:rPr>
              <a:t>本</a:t>
            </a:r>
            <a:r>
              <a:rPr lang="zh-CN" altLang="en-US" sz="3200" dirty="0">
                <a:solidFill>
                  <a:schemeClr val="tx1"/>
                </a:solidFill>
              </a:rPr>
              <a:t>诗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选自诗集《星空》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写</a:t>
            </a:r>
            <a:r>
              <a:rPr lang="zh-CN" altLang="en-US" sz="3200" dirty="0" smtClean="0">
                <a:solidFill>
                  <a:schemeClr val="tx1"/>
                </a:solidFill>
              </a:rPr>
              <a:t>于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19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21</a:t>
            </a:r>
            <a:r>
              <a:rPr lang="zh-CN" altLang="en-US" sz="3200" dirty="0">
                <a:solidFill>
                  <a:schemeClr val="tx1"/>
                </a:solidFill>
              </a:rPr>
              <a:t>年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10</a:t>
            </a:r>
            <a:r>
              <a:rPr lang="zh-CN" altLang="en-US" sz="3200" dirty="0">
                <a:solidFill>
                  <a:schemeClr val="tx1"/>
                </a:solidFill>
              </a:rPr>
              <a:t>月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当</a:t>
            </a:r>
            <a:r>
              <a:rPr lang="zh-CN" altLang="en-US" sz="3200" dirty="0" smtClean="0">
                <a:solidFill>
                  <a:schemeClr val="tx1"/>
                </a:solidFill>
              </a:rPr>
              <a:t>时</a:t>
            </a:r>
            <a:r>
              <a:rPr lang="en-US" altLang="zh-CN" sz="3200"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dirty="0" smtClean="0">
                <a:solidFill>
                  <a:schemeClr val="tx1"/>
                </a:solidFill>
              </a:rPr>
              <a:t>五四</a:t>
            </a:r>
            <a:r>
              <a:rPr lang="en-US" altLang="zh-CN" sz="3200"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200" dirty="0" smtClean="0">
                <a:solidFill>
                  <a:schemeClr val="tx1"/>
                </a:solidFill>
              </a:rPr>
              <a:t>运动</a:t>
            </a:r>
            <a:r>
              <a:rPr lang="zh-CN" altLang="en-US" sz="3200" dirty="0">
                <a:solidFill>
                  <a:schemeClr val="tx1"/>
                </a:solidFill>
              </a:rPr>
              <a:t>的洪波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</a:t>
            </a:r>
            <a:r>
              <a:rPr lang="zh-CN" altLang="en-US" sz="3200" dirty="0">
                <a:solidFill>
                  <a:schemeClr val="tx1"/>
                </a:solidFill>
              </a:rPr>
              <a:t>经消退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大革命的时代尚未到来。半殖民地</a:t>
            </a:r>
            <a:r>
              <a:rPr lang="en-US" altLang="zh-CN" sz="3200" dirty="0">
                <a:solidFill>
                  <a:schemeClr val="tx1"/>
                </a:solidFill>
              </a:rPr>
              <a:t> </a:t>
            </a:r>
            <a:r>
              <a:rPr lang="zh-CN" altLang="en-US" sz="3200" dirty="0">
                <a:solidFill>
                  <a:schemeClr val="tx1"/>
                </a:solidFill>
              </a:rPr>
              <a:t>半封建的中国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依旧被帝国主义列强和各派军阀势力窒息着。面对黑暗的现实和深重的民族苦难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诗人感到失望和痛苦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他</a:t>
            </a:r>
            <a:r>
              <a:rPr lang="zh-CN" altLang="en-US" sz="3200" dirty="0">
                <a:solidFill>
                  <a:srgbClr val="FF3300"/>
                </a:solidFill>
              </a:rPr>
              <a:t>痛恨黑暗的现实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rgbClr val="FF3300"/>
                </a:solidFill>
              </a:rPr>
              <a:t>向往光明美好的未来</a:t>
            </a:r>
            <a:r>
              <a:rPr lang="zh-CN" altLang="en-US" sz="3200" dirty="0">
                <a:solidFill>
                  <a:schemeClr val="tx1"/>
                </a:solidFill>
              </a:rPr>
              <a:t>。在灿烂星空的诱发下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写下了这首充满浪漫色彩的著名诗篇</a:t>
            </a:r>
            <a:r>
              <a:rPr lang="en-US" altLang="zh-CN" sz="3200" dirty="0">
                <a:solidFill>
                  <a:schemeClr val="tx1"/>
                </a:solidFill>
              </a:rPr>
              <a:t>《</a:t>
            </a:r>
            <a:r>
              <a:rPr lang="zh-CN" altLang="en-US" sz="3200" dirty="0">
                <a:solidFill>
                  <a:schemeClr val="tx1"/>
                </a:solidFill>
              </a:rPr>
              <a:t>天上的</a:t>
            </a:r>
            <a:r>
              <a:rPr lang="zh-CN" altLang="en-US" sz="3200" dirty="0" smtClean="0">
                <a:solidFill>
                  <a:schemeClr val="tx1"/>
                </a:solidFill>
              </a:rPr>
              <a:t>街市</a:t>
            </a:r>
            <a:r>
              <a:rPr lang="en-US" altLang="zh-CN" sz="3200" dirty="0" smtClean="0">
                <a:solidFill>
                  <a:schemeClr val="tx1"/>
                </a:solidFill>
              </a:rPr>
              <a:t>》</a:t>
            </a:r>
            <a:r>
              <a:rPr lang="zh-CN" altLang="en-US" dirty="0" smtClean="0">
                <a:solidFill>
                  <a:schemeClr val="tx1"/>
                </a:solidFill>
              </a:rPr>
              <a:t>。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41956" y="1053220"/>
            <a:ext cx="2715899" cy="713740"/>
            <a:chOff x="2356" y="64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580" y="741"/>
              <a:ext cx="3024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链接背景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 descr="中国教育出版网"/>
          <p:cNvSpPr txBox="1">
            <a:spLocks noChangeArrowheads="1"/>
          </p:cNvSpPr>
          <p:nvPr/>
        </p:nvSpPr>
        <p:spPr bwMode="auto">
          <a:xfrm>
            <a:off x="1007745" y="1484630"/>
            <a:ext cx="58864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200" dirty="0">
                <a:solidFill>
                  <a:schemeClr val="tx1"/>
                </a:solidFill>
              </a:rPr>
              <a:t>2.</a:t>
            </a:r>
            <a:r>
              <a:rPr lang="zh-CN" altLang="en-US" sz="3200" dirty="0">
                <a:solidFill>
                  <a:schemeClr val="tx1"/>
                </a:solidFill>
              </a:rPr>
              <a:t>诗人</a:t>
            </a:r>
            <a:r>
              <a:rPr lang="zh-CN" altLang="en-US" sz="3200" dirty="0">
                <a:solidFill>
                  <a:schemeClr val="tx1"/>
                </a:solidFill>
              </a:rPr>
              <a:t>为什么把悲剧变成喜剧？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28005" name="Text Box 5" descr="中国教育出版网"/>
          <p:cNvSpPr txBox="1">
            <a:spLocks noChangeArrowheads="1"/>
          </p:cNvSpPr>
          <p:nvPr/>
        </p:nvSpPr>
        <p:spPr bwMode="auto">
          <a:xfrm>
            <a:off x="863812" y="2210436"/>
            <a:ext cx="104648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3200" dirty="0"/>
              <a:t>        </a:t>
            </a:r>
            <a:r>
              <a:rPr lang="zh-CN" altLang="en-US" sz="30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表达了诗人对黑暗现实的不满</a:t>
            </a:r>
            <a:r>
              <a:rPr lang="en-US" altLang="zh-CN" sz="3000">
                <a:solidFill>
                  <a:srgbClr val="1D2CE9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但在人间又无法找到光明、自由和幸福</a:t>
            </a:r>
            <a:r>
              <a:rPr lang="en-US" altLang="zh-CN" sz="3000">
                <a:solidFill>
                  <a:srgbClr val="1D2CE9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只能借助联想和想象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描绘出诗人心目中天国乐园的蓝图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来寄托对理想的执着追求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抒发了</a:t>
            </a:r>
            <a:r>
              <a:rPr lang="zh-CN" altLang="en-US" sz="30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对幸福、自由的美好生活的热烈向往。</a:t>
            </a:r>
            <a:endParaRPr lang="zh-CN" altLang="en-US" sz="3000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8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2705" name="Rectangle 2"/>
          <p:cNvSpPr>
            <a:spLocks noGrp="1"/>
          </p:cNvSpPr>
          <p:nvPr/>
        </p:nvSpPr>
        <p:spPr>
          <a:xfrm>
            <a:off x="7886700" y="376238"/>
            <a:ext cx="1908175" cy="7651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endParaRPr lang="zh-CN" altLang="en-US" sz="3200" b="1" dirty="0">
              <a:latin typeface="Calibri" panose="020F0502020204030204" pitchFamily="34" charset="0"/>
              <a:ea typeface="黑体" panose="02010609060101010101" charset="-122"/>
            </a:endParaRPr>
          </a:p>
        </p:txBody>
      </p:sp>
      <p:sp>
        <p:nvSpPr>
          <p:cNvPr id="72706" name="文本框 2"/>
          <p:cNvSpPr txBox="1"/>
          <p:nvPr/>
        </p:nvSpPr>
        <p:spPr>
          <a:xfrm>
            <a:off x="4686300" y="1141413"/>
            <a:ext cx="2460625" cy="1045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天上的街市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郭沫若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707" name="内容占位符 8194"/>
          <p:cNvSpPr>
            <a:spLocks noGrp="1" noRot="1"/>
          </p:cNvSpPr>
          <p:nvPr/>
        </p:nvSpPr>
        <p:spPr>
          <a:xfrm>
            <a:off x="1821180" y="2400300"/>
            <a:ext cx="2077720" cy="459105"/>
          </a:xfrm>
          <a:prstGeom prst="rect">
            <a:avLst/>
          </a:prstGeom>
          <a:noFill/>
          <a:ln w="12700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 anchor="t" anchorCtr="0"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远远的街灯</a:t>
            </a:r>
            <a:endParaRPr lang="zh-CN" altLang="zh-CN" sz="30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2708" name="内容占位符 8194"/>
          <p:cNvSpPr>
            <a:spLocks noGrp="1" noRot="1"/>
          </p:cNvSpPr>
          <p:nvPr/>
        </p:nvSpPr>
        <p:spPr>
          <a:xfrm>
            <a:off x="5219700" y="2400300"/>
            <a:ext cx="925513" cy="458788"/>
          </a:xfrm>
          <a:prstGeom prst="rect">
            <a:avLst/>
          </a:prstGeom>
          <a:noFill/>
          <a:ln w="12700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 anchor="t" anchorCtr="0"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明星</a:t>
            </a:r>
            <a:endParaRPr lang="zh-CN" altLang="zh-CN" sz="30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3898900" y="2246313"/>
            <a:ext cx="1160463" cy="765175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3000" b="1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联想</a:t>
            </a:r>
            <a:endParaRPr lang="zh-CN" altLang="en-US" sz="3000" b="1" strike="noStrike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2710" name="内容占位符 8194"/>
          <p:cNvSpPr>
            <a:spLocks noGrp="1" noRot="1"/>
          </p:cNvSpPr>
          <p:nvPr/>
        </p:nvSpPr>
        <p:spPr>
          <a:xfrm>
            <a:off x="7529830" y="2400300"/>
            <a:ext cx="2216150" cy="459105"/>
          </a:xfrm>
          <a:prstGeom prst="rect">
            <a:avLst/>
          </a:prstGeom>
          <a:noFill/>
          <a:ln w="12700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 anchor="t" anchorCtr="0"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天上的街灯</a:t>
            </a:r>
            <a:endParaRPr lang="zh-CN" altLang="zh-CN" sz="30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5168900" y="2898775"/>
            <a:ext cx="1027113" cy="1058863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3000" b="1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想象</a:t>
            </a:r>
            <a:endParaRPr lang="zh-CN" altLang="en-US" sz="3000" b="1" strike="noStrike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87750" y="4017963"/>
            <a:ext cx="4387850" cy="2027555"/>
          </a:xfrm>
          <a:prstGeom prst="rect">
            <a:avLst/>
          </a:prstGeom>
          <a:noFill/>
          <a:ln w="12700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>
              <a:lnSpc>
                <a:spcPct val="90000"/>
              </a:lnSpc>
            </a:pP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天上的街市</a:t>
            </a:r>
            <a:endParaRPr lang="zh-CN" altLang="zh-CN" sz="28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ctr">
              <a:lnSpc>
                <a:spcPct val="90000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珍奇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ctr">
              <a:lnSpc>
                <a:spcPct val="90000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浅浅的天河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ctr">
              <a:lnSpc>
                <a:spcPct val="90000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骑着牛儿来往的牛郎织女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ctr">
              <a:lnSpc>
                <a:spcPct val="90000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提着灯笼闲游的牛郎织女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2713" name="文本框 7"/>
          <p:cNvSpPr txBox="1"/>
          <p:nvPr/>
        </p:nvSpPr>
        <p:spPr>
          <a:xfrm>
            <a:off x="8048625" y="4018280"/>
            <a:ext cx="233426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诗人对光明、自由、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幸福、美好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生活的向往和追求</a:t>
            </a:r>
            <a:endParaRPr lang="zh-CN" altLang="en-US" sz="3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6269038" y="2246313"/>
            <a:ext cx="1160463" cy="765175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3000" b="1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联想</a:t>
            </a:r>
            <a:endParaRPr lang="zh-CN" altLang="en-US" sz="3000" b="1" strike="noStrike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84316" y="591008"/>
            <a:ext cx="2715899" cy="713740"/>
            <a:chOff x="2356" y="640"/>
            <a:chExt cx="3471" cy="1124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3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226786" y="329723"/>
            <a:ext cx="2715899" cy="713740"/>
            <a:chOff x="2356" y="64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357" y="741"/>
              <a:ext cx="3470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探究诗歌情感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73730" name="TextBox 5"/>
          <p:cNvSpPr txBox="1"/>
          <p:nvPr/>
        </p:nvSpPr>
        <p:spPr>
          <a:xfrm>
            <a:off x="871855" y="1189990"/>
            <a:ext cx="10448290" cy="977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90000"/>
              </a:lnSpc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下面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三首与牛郎织女有关的诗歌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请朗读这些诗歌</a:t>
            </a:r>
            <a:r>
              <a:rPr lang="en-US" altLang="zh-CN" sz="3200" b="1">
                <a:latin typeface="Arial" panose="020B0604020202020204" pitchFamily="34" charset="0"/>
                <a:ea typeface="微软雅黑" panose="020B0503020204020204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并分析诗人展开的联想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然后感悟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诗人在其中蕴含的思想感情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60451" name="表格 60450"/>
          <p:cNvGraphicFramePr/>
          <p:nvPr>
            <p:custDataLst>
              <p:tags r:id="rId1"/>
            </p:custDataLst>
          </p:nvPr>
        </p:nvGraphicFramePr>
        <p:xfrm>
          <a:off x="1013460" y="2167255"/>
          <a:ext cx="9999345" cy="4291330"/>
        </p:xfrm>
        <a:graphic>
          <a:graphicData uri="http://schemas.openxmlformats.org/drawingml/2006/table">
            <a:tbl>
              <a:tblPr/>
              <a:tblGrid>
                <a:gridCol w="2142490"/>
                <a:gridCol w="3314700"/>
                <a:gridCol w="4542155"/>
              </a:tblGrid>
              <a:tr h="603250">
                <a:tc>
                  <a:txBody>
                    <a:bodyPr/>
                    <a:lstStyle>
                      <a:lvl1pPr marL="171450" lvl="0" indent="-171450" algn="l" defTabSz="685800" rtl="0" fontAlgn="base">
                        <a:lnSpc>
                          <a:spcPct val="12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14350" lvl="1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7250" lvl="2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ea typeface="宋体" panose="02010600030101010101" pitchFamily="2" charset="-122"/>
                        </a:rPr>
                        <a:t>古代诗歌</a:t>
                      </a:r>
                      <a:endParaRPr lang="zh-CN" altLang="en-US" sz="2800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71450" lvl="0" indent="-171450" algn="l" defTabSz="685800" rtl="0" fontAlgn="base">
                        <a:lnSpc>
                          <a:spcPct val="12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14350" lvl="1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7250" lvl="2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ea typeface="宋体" panose="02010600030101010101" pitchFamily="2" charset="-122"/>
                        </a:rPr>
                        <a:t>联想分析</a:t>
                      </a:r>
                      <a:endParaRPr lang="zh-CN" altLang="en-US" sz="2800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71450" lvl="0" indent="-171450" algn="l" defTabSz="685800" rtl="0" fontAlgn="base">
                        <a:lnSpc>
                          <a:spcPct val="12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14350" lvl="1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7250" lvl="2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ea typeface="宋体" panose="02010600030101010101" pitchFamily="2" charset="-122"/>
                        </a:rPr>
                        <a:t>思想感情</a:t>
                      </a:r>
                      <a:endParaRPr lang="zh-CN" altLang="en-US" sz="2800" b="1" dirty="0"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8075">
                <a:tc>
                  <a:txBody>
                    <a:bodyPr/>
                    <a:lstStyle>
                      <a:lvl1pPr marL="171450" lvl="0" indent="-171450" algn="l" defTabSz="685800" rtl="0" fontAlgn="base">
                        <a:lnSpc>
                          <a:spcPct val="12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14350" lvl="1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7250" lvl="2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800" b="1" dirty="0">
                          <a:ea typeface="楷体" panose="02010609060101010101" pitchFamily="49" charset="-122"/>
                        </a:rPr>
                        <a:t>杜牧</a:t>
                      </a:r>
                      <a:r>
                        <a:rPr lang="en-US" altLang="zh-CN" sz="2800" b="1"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800" b="1" dirty="0">
                          <a:ea typeface="楷体" panose="02010609060101010101" pitchFamily="49" charset="-122"/>
                        </a:rPr>
                        <a:t>秋夕</a:t>
                      </a:r>
                      <a:r>
                        <a:rPr lang="en-US" altLang="zh-CN" sz="2800" b="1">
                          <a:ea typeface="楷体" panose="02010609060101010101" pitchFamily="49" charset="-122"/>
                        </a:rPr>
                        <a:t>》</a:t>
                      </a:r>
                      <a:endParaRPr lang="en-US" altLang="zh-CN" sz="2800" b="1">
                        <a:ea typeface="楷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71450" lvl="0" indent="-171450" algn="l" defTabSz="685800" rtl="0" fontAlgn="base">
                        <a:lnSpc>
                          <a:spcPct val="12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14350" lvl="1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7250" lvl="2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71450" lvl="0" indent="-171450" algn="l" defTabSz="685800" rtl="0" fontAlgn="base">
                        <a:lnSpc>
                          <a:spcPct val="12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14350" lvl="1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7250" lvl="2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8405">
                <a:tc>
                  <a:txBody>
                    <a:bodyPr/>
                    <a:lstStyle>
                      <a:lvl1pPr marL="171450" lvl="0" indent="-171450" algn="l" defTabSz="685800" rtl="0" fontAlgn="base">
                        <a:lnSpc>
                          <a:spcPct val="12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14350" lvl="1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7250" lvl="2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800" b="1" dirty="0">
                          <a:ea typeface="楷体" panose="02010609060101010101" pitchFamily="49" charset="-122"/>
                        </a:rPr>
                        <a:t>李商隐</a:t>
                      </a:r>
                      <a:r>
                        <a:rPr lang="en-US" altLang="zh-CN" sz="2800" b="1" dirty="0">
                          <a:ea typeface="楷体" panose="02010609060101010101" pitchFamily="49" charset="-122"/>
                        </a:rPr>
                        <a:t>  </a:t>
                      </a:r>
                      <a:r>
                        <a:rPr lang="en-US" altLang="zh-CN" sz="2800" b="1"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800" b="1" dirty="0">
                          <a:ea typeface="楷体" panose="02010609060101010101" pitchFamily="49" charset="-122"/>
                        </a:rPr>
                        <a:t>七夕</a:t>
                      </a:r>
                      <a:r>
                        <a:rPr lang="en-US" altLang="zh-CN" sz="2800" b="1"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2800" b="1" dirty="0">
                        <a:ea typeface="楷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71450" lvl="0" indent="-171450" algn="l" defTabSz="685800" rtl="0" fontAlgn="base">
                        <a:lnSpc>
                          <a:spcPct val="12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14350" lvl="1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7250" lvl="2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71450" lvl="0" indent="-171450" algn="l" defTabSz="685800" rtl="0" fontAlgn="base">
                        <a:lnSpc>
                          <a:spcPct val="12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14350" lvl="1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7250" lvl="2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>
                  <a:txBody>
                    <a:bodyPr/>
                    <a:lstStyle>
                      <a:lvl1pPr marL="171450" lvl="0" indent="-171450" algn="l" defTabSz="685800" rtl="0" fontAlgn="base">
                        <a:lnSpc>
                          <a:spcPct val="12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14350" lvl="1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7250" lvl="2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2800" b="1" dirty="0">
                          <a:ea typeface="楷体" panose="02010609060101010101" pitchFamily="49" charset="-122"/>
                        </a:rPr>
                        <a:t>秦观</a:t>
                      </a:r>
                      <a:r>
                        <a:rPr lang="en-US" altLang="zh-CN" sz="2800" b="1" dirty="0">
                          <a:ea typeface="楷体" panose="02010609060101010101" pitchFamily="49" charset="-122"/>
                        </a:rPr>
                        <a:t>      </a:t>
                      </a:r>
                      <a:r>
                        <a:rPr lang="en-US" altLang="zh-CN" sz="2800" b="1"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800" b="1" dirty="0">
                          <a:ea typeface="楷体" panose="02010609060101010101" pitchFamily="49" charset="-122"/>
                        </a:rPr>
                        <a:t>鹊仙桥</a:t>
                      </a:r>
                      <a:r>
                        <a:rPr lang="en-US" altLang="zh-CN" sz="2800" b="1"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2800" b="1" dirty="0">
                        <a:ea typeface="楷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71450" lvl="0" indent="-171450" algn="l" defTabSz="685800" rtl="0" fontAlgn="base">
                        <a:lnSpc>
                          <a:spcPct val="12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14350" lvl="1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7250" lvl="2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lnSpc>
                          <a:spcPct val="90000"/>
                        </a:lnSpc>
                        <a:spcBef>
                          <a:spcPts val="700"/>
                        </a:spcBef>
                        <a:buNone/>
                      </a:pPr>
                      <a:r>
                        <a:rPr lang="zh-CN" altLang="en-US" sz="3000" b="1">
                          <a:solidFill>
                            <a:schemeClr val="tx1"/>
                          </a:solidFill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由牛郎织女</a:t>
                      </a:r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鹊桥</a:t>
                      </a:r>
                      <a:r>
                        <a:rPr lang="zh-CN" altLang="en-US" sz="3000" b="1">
                          <a:solidFill>
                            <a:schemeClr val="tx1"/>
                          </a:solidFill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相会联想到自己与恋人分隔两地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171450" lvl="0" indent="-171450" algn="l" defTabSz="685800" rtl="0" fontAlgn="base">
                        <a:lnSpc>
                          <a:spcPct val="12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514350" lvl="1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857250" lvl="2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200150" lvl="3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543050" lvl="4" indent="-171450" algn="l" defTabSz="685800" rtl="0" fontAlgn="base">
                        <a:lnSpc>
                          <a:spcPct val="12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0452" name="矩形 60451"/>
          <p:cNvSpPr/>
          <p:nvPr/>
        </p:nvSpPr>
        <p:spPr>
          <a:xfrm>
            <a:off x="3208655" y="2769870"/>
            <a:ext cx="33921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由宫女的境遇联想到牛郎织女的故事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9540" y="2769870"/>
            <a:ext cx="45332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</a:pP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反映了宫廷妇女不幸的命运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表达了诗人对她们的深深同情 </a:t>
            </a:r>
            <a:endParaRPr lang="zh-CN" altLang="en-US" sz="30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755" name="文本框 2"/>
          <p:cNvSpPr txBox="1"/>
          <p:nvPr/>
        </p:nvSpPr>
        <p:spPr>
          <a:xfrm>
            <a:off x="3208655" y="3907790"/>
            <a:ext cx="33921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</a:pP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由牛郎织女一年一相会联想到世上的生离死别</a:t>
            </a:r>
            <a:endParaRPr lang="zh-CN" altLang="en-US" sz="30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78905" y="3907790"/>
            <a:ext cx="45339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表现了诗人悼念亡妻的悲痛之情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0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79540" y="5106670"/>
            <a:ext cx="453326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寄托了诗人对恋人的思念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也表达了诗人的爱情观</a:t>
            </a:r>
            <a:r>
              <a:rPr lang="zh-CN" altLang="en-US" sz="2800" b="1">
                <a:solidFill>
                  <a:srgbClr val="FF3300"/>
                </a:solidFill>
                <a:sym typeface="微软雅黑" panose="020B0503020204020204" charset="-122"/>
              </a:rPr>
              <a:t>:</a:t>
            </a:r>
            <a:r>
              <a:rPr lang="zh-CN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爱情要经得起长久分别的考验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52" grpId="0"/>
      <p:bldP spid="2" grpId="0"/>
      <p:bldP spid="4" grpId="0"/>
      <p:bldP spid="3" grpId="0"/>
      <p:bldP spid="737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4754" name="Text Box 3"/>
          <p:cNvSpPr txBox="1"/>
          <p:nvPr/>
        </p:nvSpPr>
        <p:spPr>
          <a:xfrm>
            <a:off x="1037590" y="1217930"/>
            <a:ext cx="8865235" cy="58356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仿照示例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用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白云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波浪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造句。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4755" name="Text Box 4"/>
          <p:cNvSpPr txBox="1"/>
          <p:nvPr/>
        </p:nvSpPr>
        <p:spPr>
          <a:xfrm>
            <a:off x="1129030" y="1837055"/>
            <a:ext cx="9083040" cy="107632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示例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sym typeface="微软雅黑" panose="020B0503020204020204" charset="-122"/>
              </a:rPr>
              <a:t>: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白云是蓝天的被子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波浪是大海的笑声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sym typeface="微软雅黑" panose="020B0503020204020204" charset="-122"/>
              </a:rPr>
              <a:t>: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波浪努力地在海面上弹跳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想亲吻天上的白云。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4758" name="文本框 5"/>
          <p:cNvSpPr txBox="1"/>
          <p:nvPr/>
        </p:nvSpPr>
        <p:spPr>
          <a:xfrm>
            <a:off x="1037590" y="3928110"/>
            <a:ext cx="103390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altLang="zh-CN" sz="3000" b="1">
                <a:solidFill>
                  <a:srgbClr val="1D2CE9"/>
                </a:solidFill>
                <a:ea typeface="宋体" panose="02010600030101010101" pitchFamily="2" charset="-122"/>
              </a:rPr>
              <a:t>白云连续</a:t>
            </a:r>
            <a:r>
              <a:rPr lang="en-US" altLang="zh-CN" sz="30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altLang="zh-CN" sz="3000" b="1">
                <a:solidFill>
                  <a:srgbClr val="1D2CE9"/>
                </a:solidFill>
                <a:ea typeface="宋体" panose="02010600030101010101" pitchFamily="2" charset="-122"/>
              </a:rPr>
              <a:t>是天空的波浪；波浪起伏</a:t>
            </a:r>
            <a:r>
              <a:rPr lang="en-US" altLang="zh-CN" sz="30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altLang="zh-CN" sz="3000" b="1">
                <a:solidFill>
                  <a:srgbClr val="1D2CE9"/>
                </a:solidFill>
                <a:ea typeface="宋体" panose="02010600030101010101" pitchFamily="2" charset="-122"/>
              </a:rPr>
              <a:t>是海上的白云</a:t>
            </a:r>
            <a:r>
              <a:rPr lang="zh-CN" altLang="zh-CN" sz="30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。</a:t>
            </a:r>
            <a:endParaRPr lang="zh-CN" altLang="zh-CN" sz="3000" b="1" dirty="0">
              <a:solidFill>
                <a:srgbClr val="1D2CE9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60466" y="360203"/>
            <a:ext cx="2715899" cy="713740"/>
            <a:chOff x="2356" y="64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课堂练习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4" name="文本框 5"/>
          <p:cNvSpPr txBox="1"/>
          <p:nvPr/>
        </p:nvSpPr>
        <p:spPr>
          <a:xfrm>
            <a:off x="1037590" y="2913380"/>
            <a:ext cx="103390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0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白云是天空眉心间一抹淡淡的忧伤</a:t>
            </a:r>
            <a:r>
              <a:rPr lang="en-US" altLang="zh-CN" sz="30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随着风的吹拂而渐渐消散；波浪是大海心中一股强烈的愤怒</a:t>
            </a:r>
            <a:r>
              <a:rPr lang="en-US" altLang="zh-CN" sz="30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随着风的煽动而变得汹涌。</a:t>
            </a:r>
            <a:endParaRPr lang="zh-CN" altLang="zh-CN" sz="3000" b="1" dirty="0">
              <a:solidFill>
                <a:srgbClr val="1D2CE9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1037590" y="4552315"/>
            <a:ext cx="103390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altLang="zh-CN" sz="3000" b="1">
                <a:solidFill>
                  <a:srgbClr val="1D2CE9"/>
                </a:solidFill>
                <a:ea typeface="宋体" panose="02010600030101010101" pitchFamily="2" charset="-122"/>
              </a:rPr>
              <a:t>白云终日漂泊</a:t>
            </a:r>
            <a:r>
              <a:rPr lang="en-US" altLang="zh-CN" sz="30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altLang="zh-CN" sz="3000" b="1">
                <a:solidFill>
                  <a:srgbClr val="1D2CE9"/>
                </a:solidFill>
                <a:ea typeface="宋体" panose="02010600030101010101" pitchFamily="2" charset="-122"/>
              </a:rPr>
              <a:t>想靠近波浪；波浪冲向沙滩</a:t>
            </a:r>
            <a:r>
              <a:rPr lang="en-US" altLang="zh-CN" sz="30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altLang="zh-CN" sz="3000" b="1">
                <a:solidFill>
                  <a:srgbClr val="1D2CE9"/>
                </a:solidFill>
                <a:ea typeface="宋体" panose="02010600030101010101" pitchFamily="2" charset="-122"/>
              </a:rPr>
              <a:t>心碎地望着天上的</a:t>
            </a:r>
            <a:r>
              <a:rPr lang="zh-CN" sz="3000" b="1">
                <a:solidFill>
                  <a:srgbClr val="1D2CE9"/>
                </a:solidFill>
                <a:ea typeface="宋体" panose="02010600030101010101" pitchFamily="2" charset="-122"/>
              </a:rPr>
              <a:t>白云</a:t>
            </a:r>
            <a:r>
              <a:rPr lang="zh-CN" altLang="zh-CN" sz="30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。</a:t>
            </a:r>
            <a:endParaRPr lang="zh-CN" altLang="zh-CN" sz="3000" b="1" dirty="0">
              <a:solidFill>
                <a:srgbClr val="1D2CE9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8" grpId="0"/>
      <p:bldP spid="4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666051" descr="中国教育出版网"/>
          <p:cNvSpPr txBox="1">
            <a:spLocks noChangeArrowheads="1"/>
          </p:cNvSpPr>
          <p:nvPr/>
        </p:nvSpPr>
        <p:spPr bwMode="auto">
          <a:xfrm>
            <a:off x="814705" y="2065020"/>
            <a:ext cx="106934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4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了解作者及写作背景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朗读诗歌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体会诗歌的偶数句尾用韵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音韵和谐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富于美感的音韵美。</a:t>
            </a:r>
            <a:endParaRPr lang="en-US" altLang="zh-CN" sz="32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ts val="4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运用联想和想象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理解诗歌形象化的语言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体会诗人的情思。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ts val="4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把握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诗歌朗诵的要领和技巧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培养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自己丰富的想象力。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35631" y="997529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矩形 1669124" descr="中国教育出版网"/>
          <p:cNvSpPr>
            <a:spLocks noChangeArrowheads="1"/>
          </p:cNvSpPr>
          <p:nvPr/>
        </p:nvSpPr>
        <p:spPr bwMode="auto">
          <a:xfrm>
            <a:off x="5415280" y="2014855"/>
            <a:ext cx="5941695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郭沫若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18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92</a:t>
            </a:r>
            <a:r>
              <a:rPr lang="en-US" altLang="zh-CN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—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1978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原名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郭开贞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四川乐山人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作家、诗人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、历史学家、古文字学家。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代表作有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诗集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女神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星空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历史剧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屈原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虎符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棠棣之花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364" name="Picture 5" descr="中国教育出版网"/>
          <p:cNvPicPr>
            <a:picLocks noChangeAspect="1" noChangeArrowheads="1"/>
          </p:cNvPicPr>
          <p:nvPr/>
        </p:nvPicPr>
        <p:blipFill>
          <a:blip r:embed="rId1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511" y="1696469"/>
            <a:ext cx="3498112" cy="3683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154878" y="711703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作者简介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610755" descr="中国教育出版网"/>
          <p:cNvSpPr txBox="1">
            <a:spLocks noChangeArrowheads="1"/>
          </p:cNvSpPr>
          <p:nvPr/>
        </p:nvSpPr>
        <p:spPr bwMode="auto">
          <a:xfrm>
            <a:off x="624418" y="1905001"/>
            <a:ext cx="106553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18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411" name="文本框 1610756" descr="中国教育出版网"/>
          <p:cNvSpPr txBox="1">
            <a:spLocks noChangeArrowheads="1"/>
          </p:cNvSpPr>
          <p:nvPr/>
        </p:nvSpPr>
        <p:spPr bwMode="auto">
          <a:xfrm>
            <a:off x="2063751" y="183197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2039" name="文本框 1610759" descr="中国教育出版网"/>
          <p:cNvSpPr txBox="1">
            <a:spLocks noChangeArrowheads="1"/>
          </p:cNvSpPr>
          <p:nvPr/>
        </p:nvSpPr>
        <p:spPr bwMode="auto">
          <a:xfrm>
            <a:off x="1102784" y="1905001"/>
            <a:ext cx="10176933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</a:rPr>
              <a:t>        现代诗</a:t>
            </a:r>
            <a:r>
              <a:rPr lang="zh-CN" altLang="en-US" sz="3200" dirty="0">
                <a:solidFill>
                  <a:schemeClr val="tx1"/>
                </a:solidFill>
              </a:rPr>
              <a:t>也叫</a:t>
            </a:r>
            <a:r>
              <a:rPr lang="zh-CN" altLang="en-US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“白话诗”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是诗歌的一种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与古典诗歌相对而言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一般</a:t>
            </a:r>
            <a:r>
              <a:rPr lang="zh-CN" altLang="en-US" sz="3200" dirty="0">
                <a:solidFill>
                  <a:srgbClr val="FF3300"/>
                </a:solidFill>
              </a:rPr>
              <a:t>不拘格式和韵律</a:t>
            </a:r>
            <a:r>
              <a:rPr lang="zh-CN" altLang="en-US" sz="3200" dirty="0">
                <a:solidFill>
                  <a:schemeClr val="tx1"/>
                </a:solidFill>
              </a:rPr>
              <a:t>。现代诗的发现可以追源到清末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当时一些从西方引进的诗作已开始用白话进行翻译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但是这些作品量不是很大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所以鲜为人知。现代诗名称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开始使用于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1953</a:t>
            </a:r>
            <a:r>
              <a:rPr lang="zh-CN" altLang="en-US" sz="3200" dirty="0">
                <a:solidFill>
                  <a:schemeClr val="tx1"/>
                </a:solidFill>
              </a:rPr>
              <a:t>年纪弦创立</a:t>
            </a:r>
            <a:r>
              <a:rPr lang="zh-CN" altLang="en-US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“现代诗社”</a:t>
            </a:r>
            <a:r>
              <a:rPr lang="zh-CN" altLang="en-US" sz="3200" dirty="0">
                <a:solidFill>
                  <a:schemeClr val="tx1"/>
                </a:solidFill>
              </a:rPr>
              <a:t>时确立。现代诗主要的流派有</a:t>
            </a:r>
            <a:r>
              <a:rPr lang="zh-CN" altLang="en-US" sz="3200" dirty="0">
                <a:solidFill>
                  <a:srgbClr val="FF3300"/>
                </a:solidFill>
              </a:rPr>
              <a:t>新月派、九叶派、朦胧派</a:t>
            </a:r>
            <a:r>
              <a:rPr lang="zh-CN" altLang="en-US" sz="3200" dirty="0">
                <a:solidFill>
                  <a:schemeClr val="tx1"/>
                </a:solidFill>
              </a:rPr>
              <a:t>等。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548282" y="786130"/>
            <a:ext cx="2715899" cy="713740"/>
            <a:chOff x="2356" y="64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文体知识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72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3" name="Rectangle 8" descr="中国教育出版网"/>
          <p:cNvSpPr>
            <a:spLocks noChangeArrowheads="1"/>
          </p:cNvSpPr>
          <p:nvPr/>
        </p:nvSpPr>
        <p:spPr bwMode="auto">
          <a:xfrm>
            <a:off x="822234" y="1475208"/>
            <a:ext cx="5329767" cy="481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远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远的街灯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明了，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像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闪着无数的明星。 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上的明星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现了，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像点着无数的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街灯。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想那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缥缈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的空中， 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定然有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美丽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街市。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街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市上陈列的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一些物品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然是世上没有的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珍奇。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1254" name="Rectangle 9" descr="中国教育出版网"/>
          <p:cNvSpPr>
            <a:spLocks noChangeArrowheads="1"/>
          </p:cNvSpPr>
          <p:nvPr/>
        </p:nvSpPr>
        <p:spPr bwMode="auto">
          <a:xfrm>
            <a:off x="6373707" y="1535812"/>
            <a:ext cx="4248692" cy="474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看，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浅浅的天河，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然是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不甚宽广。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那隔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着河的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牛郎织女，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能够骑着牛儿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来往。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想他们此刻， 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定然在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天街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闲游。 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信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，请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看那朵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流星， 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他们提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着灯笼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走。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1255" name="Rectangle 10" descr="中国教育出版网"/>
          <p:cNvSpPr>
            <a:spLocks noChangeArrowheads="1"/>
          </p:cNvSpPr>
          <p:nvPr/>
        </p:nvSpPr>
        <p:spPr bwMode="auto">
          <a:xfrm>
            <a:off x="4859233" y="452438"/>
            <a:ext cx="2976033" cy="1083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   </a:t>
            </a:r>
            <a:r>
              <a:rPr lang="zh-CN" altLang="en-US" sz="2800" b="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天上的街市</a:t>
            </a:r>
            <a:endParaRPr lang="zh-CN" altLang="en-US" sz="2800" b="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b="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郭</a:t>
            </a:r>
            <a:r>
              <a:rPr lang="zh-CN" altLang="en-US" sz="2800" b="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沫若</a:t>
            </a:r>
            <a:endParaRPr lang="zh-CN" altLang="en-US" sz="2800" b="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矩形 1613826" descr="中国教育出版网"/>
          <p:cNvSpPr>
            <a:spLocks noChangeArrowheads="1" noChangeShapeType="1" noTextEdit="1"/>
          </p:cNvSpPr>
          <p:nvPr/>
        </p:nvSpPr>
        <p:spPr bwMode="auto">
          <a:xfrm>
            <a:off x="381001" y="512764"/>
            <a:ext cx="3839633" cy="962025"/>
          </a:xfrm>
          <a:prstGeom prst="rect">
            <a:avLst/>
          </a:prstGeom>
        </p:spPr>
        <p:txBody>
          <a:bodyPr wrap="none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    </a:t>
            </a:r>
            <a:endParaRPr lang="zh-CN" altLang="en-US" sz="480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9045" y="448946"/>
            <a:ext cx="2715899" cy="713740"/>
            <a:chOff x="2356" y="64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课文朗读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44" name="Text Box 4" descr="中国教育出版网"/>
          <p:cNvSpPr txBox="1">
            <a:spLocks noChangeArrowheads="1"/>
          </p:cNvSpPr>
          <p:nvPr/>
        </p:nvSpPr>
        <p:spPr bwMode="auto">
          <a:xfrm>
            <a:off x="2109257" y="3753122"/>
            <a:ext cx="2406651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</a:t>
            </a:r>
            <a:r>
              <a:rPr lang="en-US" altLang="zh-CN" sz="2600" dirty="0" err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ā</a:t>
            </a:r>
            <a:r>
              <a:rPr lang="en-US" altLang="zh-CN" sz="2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altLang="zh-CN" sz="2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</a:t>
            </a:r>
            <a:r>
              <a:rPr lang="en-US" altLang="zh-CN" sz="2600" dirty="0" err="1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ǎ</a:t>
            </a:r>
            <a:r>
              <a:rPr lang="en-US" altLang="zh-CN" sz="2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lang="zh-CN" altLang="en-US" sz="2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3" name="Rectangle 8" descr="中国教育出版网"/>
          <p:cNvSpPr>
            <a:spLocks noChangeArrowheads="1"/>
          </p:cNvSpPr>
          <p:nvPr/>
        </p:nvSpPr>
        <p:spPr bwMode="auto">
          <a:xfrm>
            <a:off x="832394" y="1225653"/>
            <a:ext cx="5329767" cy="5332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远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远的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街灯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明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了，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像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闪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着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无数的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明星。 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上的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明星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现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了，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像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点着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无数的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街灯。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想那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缥缈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空中， 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定然有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美丽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街市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街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市上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陈列的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一些物品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然是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世上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没有的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珍奇。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1254" name="Rectangle 9" descr="中国教育出版网"/>
          <p:cNvSpPr>
            <a:spLocks noChangeArrowheads="1"/>
          </p:cNvSpPr>
          <p:nvPr/>
        </p:nvSpPr>
        <p:spPr bwMode="auto">
          <a:xfrm>
            <a:off x="6373707" y="1225297"/>
            <a:ext cx="4248692" cy="5332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看，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浅浅的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天河，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然是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不甚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宽广。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隔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着河的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牛郎织女，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能够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骑着牛儿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来往。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他们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此刻， 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定然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天街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闲游。 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信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那朵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流星， 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他们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着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灯笼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走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1613826" descr="中国教育出版网"/>
          <p:cNvSpPr>
            <a:spLocks noChangeArrowheads="1" noChangeShapeType="1" noTextEdit="1"/>
          </p:cNvSpPr>
          <p:nvPr/>
        </p:nvSpPr>
        <p:spPr bwMode="auto">
          <a:xfrm>
            <a:off x="381001" y="512764"/>
            <a:ext cx="3839633" cy="962025"/>
          </a:xfrm>
          <a:prstGeom prst="rect">
            <a:avLst/>
          </a:prstGeom>
        </p:spPr>
        <p:txBody>
          <a:bodyPr wrap="none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    </a:t>
            </a:r>
            <a:endParaRPr lang="zh-CN" altLang="en-US" sz="480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66563" name="TextBox 5"/>
          <p:cNvSpPr txBox="1"/>
          <p:nvPr/>
        </p:nvSpPr>
        <p:spPr>
          <a:xfrm>
            <a:off x="1343025" y="641985"/>
            <a:ext cx="88950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自由朗读全诗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标出本诗的节奏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重音和韵脚。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2" name="矩形 22540"/>
          <p:cNvSpPr/>
          <p:nvPr/>
        </p:nvSpPr>
        <p:spPr>
          <a:xfrm>
            <a:off x="2433638" y="506222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" name="矩形 22540"/>
          <p:cNvSpPr/>
          <p:nvPr/>
        </p:nvSpPr>
        <p:spPr>
          <a:xfrm>
            <a:off x="4071938" y="2183765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" name="矩形 22540"/>
          <p:cNvSpPr/>
          <p:nvPr/>
        </p:nvSpPr>
        <p:spPr>
          <a:xfrm>
            <a:off x="2433638" y="276352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" name="矩形 22540"/>
          <p:cNvSpPr/>
          <p:nvPr/>
        </p:nvSpPr>
        <p:spPr>
          <a:xfrm>
            <a:off x="3990658" y="3343275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5" name="矩形 22540"/>
          <p:cNvSpPr/>
          <p:nvPr/>
        </p:nvSpPr>
        <p:spPr>
          <a:xfrm>
            <a:off x="2433638" y="1591945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0" name="矩形 22540"/>
          <p:cNvSpPr/>
          <p:nvPr/>
        </p:nvSpPr>
        <p:spPr>
          <a:xfrm>
            <a:off x="4220528" y="565277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1" name="矩形 22540"/>
          <p:cNvSpPr/>
          <p:nvPr/>
        </p:nvSpPr>
        <p:spPr>
          <a:xfrm>
            <a:off x="3173413" y="6242685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2" name="矩形 22540"/>
          <p:cNvSpPr/>
          <p:nvPr/>
        </p:nvSpPr>
        <p:spPr>
          <a:xfrm>
            <a:off x="4421823" y="6242685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3" name="矩形 22540"/>
          <p:cNvSpPr/>
          <p:nvPr/>
        </p:nvSpPr>
        <p:spPr>
          <a:xfrm>
            <a:off x="7601903" y="2183765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4" name="矩形 22540"/>
          <p:cNvSpPr/>
          <p:nvPr/>
        </p:nvSpPr>
        <p:spPr>
          <a:xfrm>
            <a:off x="8408670" y="2763520"/>
            <a:ext cx="19786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5" name="矩形 22540"/>
          <p:cNvSpPr/>
          <p:nvPr/>
        </p:nvSpPr>
        <p:spPr>
          <a:xfrm>
            <a:off x="9076373" y="3345815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6" name="矩形 22540"/>
          <p:cNvSpPr/>
          <p:nvPr/>
        </p:nvSpPr>
        <p:spPr>
          <a:xfrm>
            <a:off x="8497253" y="506222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7" name="矩形 22540"/>
          <p:cNvSpPr/>
          <p:nvPr/>
        </p:nvSpPr>
        <p:spPr>
          <a:xfrm>
            <a:off x="9076373" y="5652770"/>
            <a:ext cx="8985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8" name="矩形 22540"/>
          <p:cNvSpPr/>
          <p:nvPr/>
        </p:nvSpPr>
        <p:spPr>
          <a:xfrm>
            <a:off x="8346758" y="6189345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310698" y="1771968"/>
            <a:ext cx="719137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○</a:t>
            </a:r>
            <a:endParaRPr lang="zh-CN" altLang="en-US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4251643" y="2952433"/>
            <a:ext cx="719137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○</a:t>
            </a:r>
            <a:endParaRPr lang="zh-CN" altLang="en-US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TextBox 7"/>
          <p:cNvSpPr txBox="1"/>
          <p:nvPr/>
        </p:nvSpPr>
        <p:spPr>
          <a:xfrm>
            <a:off x="3809048" y="4637723"/>
            <a:ext cx="719137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○</a:t>
            </a:r>
            <a:endParaRPr lang="zh-CN" altLang="en-US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TextBox 7"/>
          <p:cNvSpPr txBox="1"/>
          <p:nvPr/>
        </p:nvSpPr>
        <p:spPr>
          <a:xfrm>
            <a:off x="4601528" y="5803583"/>
            <a:ext cx="719137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○</a:t>
            </a:r>
            <a:endParaRPr lang="zh-CN" altLang="en-US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8587423" y="1771968"/>
            <a:ext cx="719137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○</a:t>
            </a:r>
            <a:endParaRPr lang="zh-CN" altLang="en-US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TextBox 7"/>
          <p:cNvSpPr txBox="1"/>
          <p:nvPr/>
        </p:nvSpPr>
        <p:spPr>
          <a:xfrm>
            <a:off x="9306243" y="3013393"/>
            <a:ext cx="719137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○</a:t>
            </a:r>
            <a:endParaRPr lang="zh-CN" altLang="en-US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TextBox 7"/>
          <p:cNvSpPr txBox="1"/>
          <p:nvPr/>
        </p:nvSpPr>
        <p:spPr>
          <a:xfrm>
            <a:off x="8737918" y="4652963"/>
            <a:ext cx="719137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○</a:t>
            </a:r>
            <a:endParaRPr lang="zh-CN" altLang="en-US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TextBox 7"/>
          <p:cNvSpPr txBox="1"/>
          <p:nvPr/>
        </p:nvSpPr>
        <p:spPr>
          <a:xfrm>
            <a:off x="9456738" y="5803583"/>
            <a:ext cx="719137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○</a:t>
            </a:r>
            <a:endParaRPr lang="zh-CN" altLang="en-US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3" grpId="0"/>
      <p:bldP spid="19462" grpId="0"/>
      <p:bldP spid="2" grpId="0"/>
      <p:bldP spid="3" grpId="0"/>
      <p:bldP spid="4" grpId="0"/>
      <p:bldP spid="5" grpId="0"/>
      <p:bldP spid="10" grpId="0"/>
      <p:bldP spid="11" grpId="0"/>
      <p:bldP spid="12" grpId="0"/>
      <p:bldP spid="13" grpId="0"/>
      <p:bldP spid="181254" grpId="0"/>
      <p:bldP spid="14" grpId="0"/>
      <p:bldP spid="15" grpId="0"/>
      <p:bldP spid="16" grpId="0"/>
      <p:bldP spid="17" grpId="0"/>
      <p:bldP spid="18" grpId="0"/>
      <p:bldP spid="7" grpId="0"/>
      <p:bldP spid="9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8609" name="TextBox 5"/>
          <p:cNvSpPr txBox="1"/>
          <p:nvPr/>
        </p:nvSpPr>
        <p:spPr>
          <a:xfrm>
            <a:off x="699135" y="1445260"/>
            <a:ext cx="92284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再读诗歌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体会诗歌的音韵美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0052" name="TextBox 5" descr="中国教育出版网"/>
          <p:cNvSpPr txBox="1">
            <a:spLocks noChangeArrowheads="1"/>
          </p:cNvSpPr>
          <p:nvPr/>
        </p:nvSpPr>
        <p:spPr bwMode="auto">
          <a:xfrm>
            <a:off x="769620" y="2028825"/>
            <a:ext cx="10856595" cy="353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 sz="3200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200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每节都是四行</a:t>
            </a:r>
            <a:r>
              <a:rPr lang="en-US" altLang="zh-CN" sz="320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每句</a:t>
            </a:r>
            <a:r>
              <a:rPr lang="zh-CN" altLang="en-US" sz="3200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基本都是</a:t>
            </a:r>
            <a:r>
              <a:rPr lang="zh-CN" altLang="en-US" sz="3200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三个节拍</a:t>
            </a:r>
            <a:r>
              <a:rPr lang="zh-CN" altLang="en-US" sz="3200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；</a:t>
            </a:r>
            <a:endParaRPr lang="zh-CN" altLang="en-US" sz="3200" dirty="0">
              <a:solidFill>
                <a:srgbClr val="1D2CE9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en-US" altLang="zh-CN" sz="3200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200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每句</a:t>
            </a:r>
            <a:r>
              <a:rPr lang="zh-CN" altLang="en-US" sz="3200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句尾都是双音节词</a:t>
            </a:r>
            <a:r>
              <a:rPr lang="zh-CN" altLang="en-US" sz="3200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；</a:t>
            </a:r>
            <a:endParaRPr lang="zh-CN" altLang="en-US" sz="3200" dirty="0">
              <a:solidFill>
                <a:srgbClr val="1D2CE9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en-US" altLang="zh-CN" sz="3200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</a:t>
            </a:r>
            <a:r>
              <a:rPr lang="zh-CN" altLang="en-US" sz="3200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每节</a:t>
            </a:r>
            <a:r>
              <a:rPr lang="zh-CN" altLang="en-US" sz="3200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偶句押韵</a:t>
            </a:r>
            <a:r>
              <a:rPr lang="en-US" altLang="zh-CN" sz="320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四句换韵</a:t>
            </a:r>
            <a:r>
              <a:rPr lang="en-US" altLang="zh-CN" sz="320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一、三节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的韵脚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响亮些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二、四节</a:t>
            </a:r>
            <a:r>
              <a:rPr lang="zh-CN" altLang="en-US" sz="3200" dirty="0">
                <a:solidFill>
                  <a:srgbClr val="1D2CE9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的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低沉些</a:t>
            </a:r>
            <a:r>
              <a:rPr lang="en-US" altLang="zh-CN" sz="320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呈现出声调的抑扬起伏</a:t>
            </a:r>
            <a:r>
              <a:rPr lang="en-US" altLang="zh-CN" sz="320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具有缤纷回环、余味悠长的效果；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  <a:sym typeface="+mn-ea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 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      </a:t>
            </a:r>
            <a:r>
              <a:rPr lang="zh-CN" altLang="en-US" sz="3200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运用</a:t>
            </a:r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叠词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。</a:t>
            </a:r>
            <a:endParaRPr lang="zh-CN" altLang="en-US" sz="3200" dirty="0">
              <a:solidFill>
                <a:srgbClr val="1D2CE9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en-US" altLang="zh-CN" sz="3200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200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读起来节奏和谐优美</a:t>
            </a:r>
            <a:r>
              <a:rPr lang="en-US" altLang="zh-CN" sz="320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朗朗上口</a:t>
            </a:r>
            <a:r>
              <a:rPr lang="en-US" altLang="zh-CN" sz="320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富有音乐性</a:t>
            </a:r>
            <a:r>
              <a:rPr lang="zh-CN" altLang="en-US" sz="3200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200" dirty="0">
              <a:solidFill>
                <a:srgbClr val="1D2CE9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0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0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0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0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00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00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00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00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 descr="中国教育出版网"/>
          <p:cNvSpPr txBox="1">
            <a:spLocks noChangeArrowheads="1"/>
          </p:cNvSpPr>
          <p:nvPr/>
        </p:nvSpPr>
        <p:spPr bwMode="auto">
          <a:xfrm>
            <a:off x="932605" y="1251904"/>
            <a:ext cx="1056004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诗中如何进行联想？想象又是怎样逐步展开的？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6981" name="Text Box 5" descr="中国教育出版网"/>
          <p:cNvSpPr txBox="1">
            <a:spLocks noChangeArrowheads="1"/>
          </p:cNvSpPr>
          <p:nvPr/>
        </p:nvSpPr>
        <p:spPr bwMode="auto">
          <a:xfrm>
            <a:off x="2099945" y="3950970"/>
            <a:ext cx="11061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联想</a:t>
            </a:r>
            <a:endParaRPr lang="zh-CN" altLang="en-US" sz="3200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89586" y="409295"/>
            <a:ext cx="2716681" cy="713740"/>
            <a:chOff x="2356" y="640"/>
            <a:chExt cx="3472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356" y="741"/>
              <a:ext cx="3472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联想与想象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18540" y="3629660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街灯</a:t>
            </a:r>
            <a:endParaRPr lang="zh-CN" altLang="en-US" sz="32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69644" name="内容占位符 8194"/>
          <p:cNvSpPr>
            <a:spLocks noGrp="1" noRot="1"/>
          </p:cNvSpPr>
          <p:nvPr/>
        </p:nvSpPr>
        <p:spPr>
          <a:xfrm>
            <a:off x="1018540" y="1835785"/>
            <a:ext cx="8575675" cy="1490980"/>
          </a:xfrm>
          <a:prstGeom prst="rect">
            <a:avLst/>
          </a:prstGeom>
          <a:noFill/>
          <a:ln w="12700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 anchor="t" anchorCtr="0"/>
          <a:p>
            <a:pPr fontAlgn="auto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知识卡片：</a:t>
            </a:r>
            <a:endParaRPr lang="zh-CN" altLang="zh-CN" sz="32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fontAlgn="auto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联想是由一事物想到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与之相关的另一事物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2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fontAlgn="auto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想象是在头脑中创造出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未曾有过的新的形象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2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2018030" y="3820795"/>
            <a:ext cx="1415415" cy="2019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6993890" y="3820160"/>
            <a:ext cx="1424940" cy="2019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433445" y="3630295"/>
            <a:ext cx="22244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天上的明星</a:t>
            </a:r>
            <a:endParaRPr lang="zh-CN" altLang="en-US" sz="32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18830" y="3629660"/>
            <a:ext cx="22244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天上的街灯</a:t>
            </a:r>
            <a:endParaRPr lang="zh-CN" altLang="en-US" sz="32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46725" y="3630295"/>
            <a:ext cx="2959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zh-CN" altLang="en-US" sz="3200"/>
          </a:p>
        </p:txBody>
      </p:sp>
      <p:sp>
        <p:nvSpPr>
          <p:cNvPr id="15" name="文本框 14"/>
          <p:cNvSpPr txBox="1"/>
          <p:nvPr/>
        </p:nvSpPr>
        <p:spPr>
          <a:xfrm>
            <a:off x="5994400" y="3629025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明星</a:t>
            </a:r>
            <a:endParaRPr lang="zh-CN" altLang="en-US" sz="32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17" name="Text Box 5" descr="中国教育出版网"/>
          <p:cNvSpPr txBox="1">
            <a:spLocks noChangeArrowheads="1"/>
          </p:cNvSpPr>
          <p:nvPr/>
        </p:nvSpPr>
        <p:spPr bwMode="auto">
          <a:xfrm>
            <a:off x="7153275" y="3950970"/>
            <a:ext cx="11061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联想</a:t>
            </a:r>
            <a:endParaRPr lang="zh-CN" altLang="en-US" sz="3200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2383790" y="4850765"/>
            <a:ext cx="1415415" cy="2019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Text Box 5" descr="中国教育出版网"/>
          <p:cNvSpPr txBox="1">
            <a:spLocks noChangeArrowheads="1"/>
          </p:cNvSpPr>
          <p:nvPr/>
        </p:nvSpPr>
        <p:spPr bwMode="auto">
          <a:xfrm>
            <a:off x="2516505" y="4977130"/>
            <a:ext cx="11061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联想</a:t>
            </a:r>
            <a:endParaRPr lang="zh-CN" altLang="en-US" sz="3200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00455" y="4659630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流星</a:t>
            </a:r>
            <a:endParaRPr lang="zh-CN" altLang="en-US" sz="32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84930" y="4660265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灯笼</a:t>
            </a:r>
            <a:endParaRPr lang="zh-CN" altLang="en-US" sz="32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4" grpId="0" animBg="1"/>
      <p:bldP spid="2" grpId="0"/>
      <p:bldP spid="11" grpId="0"/>
      <p:bldP spid="12" grpId="0"/>
      <p:bldP spid="15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44" name="内容占位符 8194"/>
          <p:cNvSpPr>
            <a:spLocks noGrp="1" noRot="1"/>
          </p:cNvSpPr>
          <p:nvPr/>
        </p:nvSpPr>
        <p:spPr>
          <a:xfrm>
            <a:off x="911860" y="1375410"/>
            <a:ext cx="8575675" cy="1490980"/>
          </a:xfrm>
          <a:prstGeom prst="rect">
            <a:avLst/>
          </a:prstGeom>
          <a:noFill/>
          <a:ln w="12700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 anchor="t" anchorCtr="0"/>
          <a:p>
            <a:pPr fontAlgn="auto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知识卡片：</a:t>
            </a:r>
            <a:endParaRPr lang="zh-CN" altLang="zh-CN" sz="32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fontAlgn="auto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联想是由一事物想到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与之相关的另一事物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2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fontAlgn="auto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想象是在头脑中创造出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未曾有过的新的形象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2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2434590" y="3434080"/>
            <a:ext cx="1415415" cy="2019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右箭头 18"/>
          <p:cNvSpPr/>
          <p:nvPr/>
        </p:nvSpPr>
        <p:spPr>
          <a:xfrm>
            <a:off x="6100445" y="3433445"/>
            <a:ext cx="1415415" cy="2019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92100" y="3242945"/>
            <a:ext cx="22244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天上的街灯</a:t>
            </a:r>
            <a:endParaRPr lang="zh-CN" altLang="en-US" sz="32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21" name="Text Box 5" descr="中国教育出版网"/>
          <p:cNvSpPr txBox="1">
            <a:spLocks noChangeArrowheads="1"/>
          </p:cNvSpPr>
          <p:nvPr/>
        </p:nvSpPr>
        <p:spPr bwMode="auto">
          <a:xfrm>
            <a:off x="2516505" y="3564890"/>
            <a:ext cx="11061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想象</a:t>
            </a:r>
            <a:endParaRPr lang="zh-CN" altLang="en-US" sz="3200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942080" y="3242945"/>
            <a:ext cx="22244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天上的街市</a:t>
            </a:r>
            <a:endParaRPr lang="zh-CN" altLang="en-US" sz="32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23" name="Text Box 5" descr="中国教育出版网"/>
          <p:cNvSpPr txBox="1">
            <a:spLocks noChangeArrowheads="1"/>
          </p:cNvSpPr>
          <p:nvPr/>
        </p:nvSpPr>
        <p:spPr bwMode="auto">
          <a:xfrm>
            <a:off x="6166485" y="3519170"/>
            <a:ext cx="11061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想象</a:t>
            </a:r>
            <a:endParaRPr lang="zh-CN" altLang="en-US" sz="3200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541260" y="3242945"/>
            <a:ext cx="350202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街市上陈列的物品和街市的繁华美丽</a:t>
            </a:r>
            <a:endParaRPr lang="zh-CN" altLang="en-US" sz="30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26" name="右箭头 25"/>
          <p:cNvSpPr/>
          <p:nvPr/>
        </p:nvSpPr>
        <p:spPr>
          <a:xfrm>
            <a:off x="1019175" y="4810125"/>
            <a:ext cx="1415415" cy="2019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Text Box 5" descr="中国教育出版网"/>
          <p:cNvSpPr txBox="1">
            <a:spLocks noChangeArrowheads="1"/>
          </p:cNvSpPr>
          <p:nvPr/>
        </p:nvSpPr>
        <p:spPr bwMode="auto">
          <a:xfrm>
            <a:off x="1145540" y="4342130"/>
            <a:ext cx="11061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想象</a:t>
            </a:r>
            <a:endParaRPr lang="zh-CN" altLang="en-US" sz="3200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516505" y="4634230"/>
            <a:ext cx="630936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0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牛郎织女悠闲地在美丽的街市上游逛</a:t>
            </a:r>
            <a:endParaRPr lang="zh-CN" altLang="en-US" sz="30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4" grpId="0" bldLvl="0" animBg="1"/>
      <p:bldP spid="20" grpId="0"/>
      <p:bldP spid="22" grpId="0"/>
      <p:bldP spid="25" grpId="0"/>
      <p:bldP spid="28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5.xml><?xml version="1.0" encoding="utf-8"?>
<p:tagLst xmlns:p="http://schemas.openxmlformats.org/presentationml/2006/main">
  <p:tag name="KSO_WM_UNIT_TABLE_BEAUTIFY" val="smartTable{675cbf11-cefe-49a2-9221-dc854f667faa}"/>
  <p:tag name="TABLE_ENDDRAG_ORIGIN_RECT" val="776*345"/>
  <p:tag name="TABLE_ENDDRAG_RECT" val="81*194*776*345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2095</Words>
  <Application>WPS 演示</Application>
  <PresentationFormat>自定义</PresentationFormat>
  <Paragraphs>251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Arial</vt:lpstr>
      <vt:lpstr>宋体</vt:lpstr>
      <vt:lpstr>Wingdings</vt:lpstr>
      <vt:lpstr>思源黑体 CN Bold</vt:lpstr>
      <vt:lpstr>黑体</vt:lpstr>
      <vt:lpstr>思源黑体 CN Regular</vt:lpstr>
      <vt:lpstr>Times New Roman</vt:lpstr>
      <vt:lpstr>SimSun-ExtB</vt:lpstr>
      <vt:lpstr>Calibri</vt:lpstr>
      <vt:lpstr>思源宋体 CN SemiBold</vt:lpstr>
      <vt:lpstr>方正楷体_GBK</vt:lpstr>
      <vt:lpstr>微软雅黑</vt:lpstr>
      <vt:lpstr>新宋体</vt:lpstr>
      <vt:lpstr>楷体</vt:lpstr>
      <vt:lpstr>华文新魏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dell</cp:lastModifiedBy>
  <cp:revision>474</cp:revision>
  <dcterms:created xsi:type="dcterms:W3CDTF">2017-08-03T09:01:00Z</dcterms:created>
  <dcterms:modified xsi:type="dcterms:W3CDTF">2021-12-16T04:07:41Z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B7530BC75F55432D8457BF2BAD6BDA12</vt:lpwstr>
  </property>
</Properties>
</file>