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howSpecialPlsOnTitleSld="0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505" r:id="rId4"/>
    <p:sldId id="656" r:id="rId5"/>
    <p:sldId id="652" r:id="rId6"/>
    <p:sldId id="647" r:id="rId7"/>
    <p:sldId id="653" r:id="rId8"/>
    <p:sldId id="627" r:id="rId9"/>
    <p:sldId id="635" r:id="rId10"/>
    <p:sldId id="592" r:id="rId11"/>
    <p:sldId id="594" r:id="rId12"/>
    <p:sldId id="636" r:id="rId13"/>
    <p:sldId id="654" r:id="rId14"/>
    <p:sldId id="617" r:id="rId15"/>
    <p:sldId id="637" r:id="rId16"/>
    <p:sldId id="618" r:id="rId17"/>
    <p:sldId id="619" r:id="rId18"/>
    <p:sldId id="620" r:id="rId19"/>
    <p:sldId id="621" r:id="rId20"/>
    <p:sldId id="655" r:id="rId21"/>
    <p:sldId id="623" r:id="rId22"/>
    <p:sldId id="624" r:id="rId23"/>
    <p:sldId id="625" r:id="rId24"/>
    <p:sldId id="626" r:id="rId25"/>
    <p:sldId id="597" r:id="rId26"/>
    <p:sldId id="646" r:id="rId27"/>
    <p:sldId id="599" r:id="rId28"/>
    <p:sldId id="633" r:id="rId29"/>
    <p:sldId id="634" r:id="rId30"/>
    <p:sldId id="641" r:id="rId31"/>
    <p:sldId id="642" r:id="rId32"/>
    <p:sldId id="643" r:id="rId33"/>
    <p:sldId id="600" r:id="rId34"/>
    <p:sldId id="644" r:id="rId35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62">
          <p15:clr>
            <a:srgbClr val="A4A3A4"/>
          </p15:clr>
        </p15:guide>
        <p15:guide id="2" pos="2873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90" d="100"/>
          <a:sy n="90" d="100"/>
        </p:scale>
        <p:origin x="-786" y="-174"/>
      </p:cViewPr>
      <p:guideLst>
        <p:guide orient="horz" pos="1562"/>
        <p:guide pos="287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tags" Target="tags/tag5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" Target="slides/slide1.xml" /><Relationship Id="rId40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DCC78B-E48B-466B-9759-E8BF061916BE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CFB161-FF9F-4CEC-9B2E-E9322ED07C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6688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6792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BE0BE-46EA-40D2-B0A2-128018586D7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 flipH="1" flipV="1">
            <a:off x="0" y="3390206"/>
            <a:ext cx="3290206" cy="1750254"/>
            <a:chOff x="4223659" y="895081"/>
            <a:chExt cx="4386941" cy="2333672"/>
          </a:xfrm>
        </p:grpSpPr>
        <p:sp>
          <p:nvSpPr>
            <p:cNvPr id="9" name="直角三角形 8"/>
            <p:cNvSpPr/>
            <p:nvPr/>
          </p:nvSpPr>
          <p:spPr>
            <a:xfrm rot="10800000">
              <a:off x="4223659" y="895081"/>
              <a:ext cx="4386939" cy="2333672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直角三角形 9"/>
            <p:cNvSpPr/>
            <p:nvPr/>
          </p:nvSpPr>
          <p:spPr>
            <a:xfrm rot="10800000">
              <a:off x="4650917" y="895082"/>
              <a:ext cx="3959683" cy="210638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8" name="直角三角形 7"/>
          <p:cNvSpPr/>
          <p:nvPr/>
        </p:nvSpPr>
        <p:spPr>
          <a:xfrm rot="10800000">
            <a:off x="3028949" y="-3"/>
            <a:ext cx="6115046" cy="3252954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85773" y="2051056"/>
            <a:ext cx="6139544" cy="900247"/>
          </a:xfrm>
        </p:spPr>
        <p:txBody>
          <a:bodyPr wrap="square" anchor="b">
            <a:normAutofit/>
          </a:bodyPr>
          <a:lstStyle>
            <a:lvl1pPr algn="ctr">
              <a:defRPr sz="4500" b="1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85773" y="3020359"/>
            <a:ext cx="6139544" cy="401648"/>
          </a:xfrm>
        </p:spPr>
        <p:txBody>
          <a:bodyPr wrap="square"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8388-C1FB-4E93-B6FB-7F3AFDCBBAB2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0800000">
            <a:off x="3290206" y="-4"/>
            <a:ext cx="5853792" cy="311397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7F233-42BF-41AD-B36B-FFB52DE9F01F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 flipH="1" flipV="1">
            <a:off x="0" y="3390206"/>
            <a:ext cx="3290206" cy="1750254"/>
            <a:chOff x="4223659" y="895081"/>
            <a:chExt cx="4386941" cy="2333672"/>
          </a:xfrm>
        </p:grpSpPr>
        <p:sp>
          <p:nvSpPr>
            <p:cNvPr id="13" name="直角三角形 12"/>
            <p:cNvSpPr/>
            <p:nvPr/>
          </p:nvSpPr>
          <p:spPr>
            <a:xfrm rot="10800000">
              <a:off x="4223659" y="895081"/>
              <a:ext cx="4386939" cy="2333672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4" name="直角三角形 13"/>
            <p:cNvSpPr/>
            <p:nvPr/>
          </p:nvSpPr>
          <p:spPr>
            <a:xfrm rot="10800000">
              <a:off x="4650917" y="895082"/>
              <a:ext cx="3959683" cy="210638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5" name="直角三角形 14"/>
          <p:cNvSpPr/>
          <p:nvPr/>
        </p:nvSpPr>
        <p:spPr>
          <a:xfrm rot="10800000">
            <a:off x="3028949" y="-3"/>
            <a:ext cx="6115046" cy="3252954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直角三角形 15"/>
          <p:cNvSpPr/>
          <p:nvPr/>
        </p:nvSpPr>
        <p:spPr>
          <a:xfrm rot="10800000">
            <a:off x="3290206" y="-4"/>
            <a:ext cx="5853792" cy="311397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2101277"/>
            <a:ext cx="5927952" cy="900247"/>
          </a:xfrm>
        </p:spPr>
        <p:txBody>
          <a:bodyPr wrap="square" anchor="b">
            <a:normAutofit/>
          </a:bodyPr>
          <a:lstStyle>
            <a:lvl1pPr algn="ctr">
              <a:defRPr sz="4500" b="1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3021765"/>
            <a:ext cx="5927952" cy="401648"/>
          </a:xfrm>
        </p:spPr>
        <p:txBody>
          <a:bodyPr wrap="square"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DC442-25A0-4796-9064-B1FAE7FAB781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4EF9-4932-45DE-827F-7B2C75036C1A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87B7E-58DB-4011-894E-CE603AF896B0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92786" y="273844"/>
            <a:ext cx="922565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6616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F1D1D-8477-4AB7-9C7D-3FB2CCF7186C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.png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tags" Target="../tags/tag1.xml" /><Relationship Id="rId8" Type="http://schemas.openxmlformats.org/officeDocument/2006/relationships/tags" Target="../tags/tag2.xml" /><Relationship Id="rId9" Type="http://schemas.openxmlformats.org/officeDocument/2006/relationships/tags" Target="../tags/tag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0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lnSpc>
                <a:spcPct val="12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F8BA3E5-F9D5-4F6F-86A4-438636863C68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lnSpc>
                <a:spcPct val="12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9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  <p:sldLayoutId id="2147483657" r:id="rId6"/>
  </p:sldLayoutIdLst>
  <p:transition/>
  <p:timing/>
  <p:hf hdr="0" ftr="0" dt="0"/>
  <p:txStyles>
    <p:titleStyle>
      <a:lvl1pPr algn="l" defTabSz="685800" rtl="0" eaLnBrk="1" latinLnBrk="0" hangingPunct="1">
        <a:lnSpc>
          <a:spcPct val="120000"/>
        </a:lnSpc>
        <a:spcBef>
          <a:spcPct val="0"/>
        </a:spcBef>
        <a:buNone/>
        <a:defRPr sz="3300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tags" Target="../tags/tag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microsoft.com/office/2007/relationships/hdphoto" Target="../media/image4.wdp" /><Relationship Id="rId4" Type="http://schemas.openxmlformats.org/officeDocument/2006/relationships/image" Target="../media/image5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椭圆 22"/>
          <p:cNvSpPr/>
          <p:nvPr/>
        </p:nvSpPr>
        <p:spPr>
          <a:xfrm>
            <a:off x="7096509" y="363339"/>
            <a:ext cx="1498934" cy="1427379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 w="25400" cap="flat" cmpd="sng">
            <a:solidFill>
              <a:schemeClr val="bg1"/>
            </a:solidFill>
            <a:prstDash val="solid"/>
            <a:headEnd type="oval" w="med" len="med"/>
            <a:tailEnd type="oval" w="med" len="med"/>
          </a:ln>
        </p:spPr>
        <p:txBody>
          <a:bodyPr anchor="ctr"/>
          <a:lstStyle/>
          <a:p>
            <a:pPr algn="ctr"/>
            <a:endParaRPr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sym typeface="Calibri" panose="020f0502020204030204" pitchFamily="34" charset="0"/>
            </a:endParaRPr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1912160544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标题 195585"/>
          <p:cNvSpPr>
            <a:spLocks noGrp="1"/>
          </p:cNvSpPr>
          <p:nvPr>
            <p:ph type="title" idx="4294967295"/>
          </p:nvPr>
        </p:nvSpPr>
        <p:spPr>
          <a:xfrm>
            <a:off x="587707" y="699791"/>
            <a:ext cx="7868093" cy="104394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miter lim="800000"/>
          </a:ln>
        </p:spPr>
        <p:txBody>
          <a:bodyPr vert="horz" wrap="square" lIns="101233" tIns="50617" rIns="101233" bIns="50617" anchor="t" anchorCtr="0">
            <a:noAutofit/>
          </a:bodyPr>
          <a:lstStyle>
            <a:lvl1pPr marL="0" indent="0" algn="ctr" defTabSz="101282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49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1012825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49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defTabSz="1012825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49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defTabSz="1012825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49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defTabSz="1012825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49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defTabSz="1012825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49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defTabSz="1012825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49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defTabSz="1012825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49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defTabSz="1012825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49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50000"/>
              </a:lnSpc>
            </a:pPr>
            <a:r>
              <a:rPr lang="zh-CN" altLang="en-US" sz="1800" b="1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思考：</a:t>
            </a:r>
            <a:r>
              <a:rPr lang="en-US" altLang="zh-CN" sz="1800" b="1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以吾一日长乎</a:t>
            </a:r>
            <a:r>
              <a:rPr lang="zh-CN" altLang="en-US" sz="1800" b="1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尔，毋</a:t>
            </a:r>
            <a:r>
              <a:rPr lang="zh-CN" altLang="en-US" sz="1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吾以也。居则曰</a:t>
            </a:r>
            <a:r>
              <a:rPr lang="en-US" altLang="zh-CN" sz="1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:‘</a:t>
            </a:r>
            <a:r>
              <a:rPr lang="zh-CN" altLang="en-US" sz="1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不吾知</a:t>
            </a:r>
            <a:r>
              <a:rPr lang="zh-CN" altLang="en-US" sz="1800" b="1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也。’</a:t>
            </a:r>
            <a:r>
              <a:rPr lang="zh-CN" altLang="en-US" sz="1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如或知</a:t>
            </a:r>
            <a:r>
              <a:rPr lang="zh-CN" altLang="en-US" sz="1800" b="1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尔，则</a:t>
            </a:r>
            <a:r>
              <a:rPr lang="zh-CN" altLang="en-US" sz="1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何以</a:t>
            </a:r>
            <a:r>
              <a:rPr lang="zh-CN" altLang="en-US" sz="1800" b="1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哉？</a:t>
            </a:r>
            <a:r>
              <a:rPr lang="en-US" altLang="zh-CN" sz="1800" b="1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1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讲了几层</a:t>
            </a:r>
            <a:r>
              <a:rPr lang="zh-CN" altLang="en-US" sz="1800" b="1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意思？反映</a:t>
            </a:r>
            <a:r>
              <a:rPr lang="zh-CN" altLang="en-US" sz="18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出孔子在教学上的什么样的</a:t>
            </a:r>
            <a:r>
              <a:rPr lang="zh-CN" altLang="en-US" sz="1800" b="1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态度？</a:t>
            </a:r>
            <a:endParaRPr lang="en-US" altLang="zh-CN" sz="1800" b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占位符 195586"/>
          <p:cNvSpPr txBox="1"/>
          <p:nvPr/>
        </p:nvSpPr>
        <p:spPr>
          <a:xfrm>
            <a:off x="595423" y="1881961"/>
            <a:ext cx="7836196" cy="2878766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101233" tIns="50617" rIns="101233" bIns="50617" rtlCol="0" anchor="t" anchorCtr="0">
            <a:noAutofit/>
          </a:bodyPr>
          <a:lstStyle>
            <a:lvl1pPr marL="379412" indent="-379412" algn="l" defTabSz="101282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3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6858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3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6858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6858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6858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kumimoji="0" lang="zh-CN" altLang="en-US" sz="2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0128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0128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0128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01282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2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sz="1800" b="1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1800" b="1" smtClean="0">
                <a:latin typeface="楷体" pitchFamily="49" charset="-122"/>
                <a:ea typeface="楷体" pitchFamily="49" charset="-122"/>
              </a:rPr>
              <a:t>用温和自谦的话首先解除了学生的思想顾虑，给学生创造了说真话的条件，创造了一个轻松、亲切、活跃的环境，从而鼓励学生敢于发表意见，大胆地谈个人的理想。</a:t>
            </a:r>
            <a:endParaRPr lang="en-US" altLang="zh-CN" sz="1800" b="1" smtClean="0">
              <a:latin typeface="楷体" pitchFamily="49" charset="-122"/>
              <a:ea typeface="楷体" pitchFamily="49" charset="-122"/>
            </a:endParaRPr>
          </a:p>
          <a:p>
            <a:pPr marL="0" lvl="0" indent="0" eaLnBrk="1" hangingPunct="1">
              <a:lnSpc>
                <a:spcPct val="110000"/>
              </a:lnSpc>
              <a:buNone/>
            </a:pPr>
            <a:r>
              <a:rPr lang="en-US" altLang="zh-CN" sz="1800" b="1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1800" b="1" smtClean="0">
                <a:latin typeface="楷体" pitchFamily="49" charset="-122"/>
                <a:ea typeface="楷体" pitchFamily="49" charset="-122"/>
              </a:rPr>
              <a:t>引用</a:t>
            </a:r>
            <a:r>
              <a:rPr lang="zh-CN" altLang="en-US" sz="1800" b="1">
                <a:latin typeface="楷体" pitchFamily="49" charset="-122"/>
                <a:ea typeface="楷体" pitchFamily="49" charset="-122"/>
              </a:rPr>
              <a:t>学生日常好说的牢骚话，指出他的学生平时认为人们不了解自己，所以感到无所作为，表明对学生的了解。</a:t>
            </a:r>
          </a:p>
          <a:p>
            <a:pPr marL="0" lvl="0" indent="0" eaLnBrk="1" hangingPunct="1">
              <a:buNone/>
            </a:pPr>
            <a:r>
              <a:rPr lang="en-US" altLang="zh-CN" sz="1800" b="1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1800" b="1" smtClean="0">
                <a:latin typeface="楷体" pitchFamily="49" charset="-122"/>
                <a:ea typeface="楷体" pitchFamily="49" charset="-122"/>
              </a:rPr>
              <a:t>而后</a:t>
            </a:r>
            <a:r>
              <a:rPr lang="zh-CN" altLang="en-US" sz="1800" b="1">
                <a:latin typeface="楷体" pitchFamily="49" charset="-122"/>
                <a:ea typeface="楷体" pitchFamily="49" charset="-122"/>
              </a:rPr>
              <a:t>假设了一种情况，如果有人了解你们</a:t>
            </a:r>
            <a:r>
              <a:rPr lang="en-US" altLang="zh-CN" sz="18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800" b="1">
                <a:latin typeface="楷体" pitchFamily="49" charset="-122"/>
                <a:ea typeface="楷体" pitchFamily="49" charset="-122"/>
              </a:rPr>
              <a:t>你们怎么办</a:t>
            </a:r>
            <a:r>
              <a:rPr lang="en-US" altLang="zh-CN" sz="1800" b="1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en-US" sz="1800" b="1">
                <a:latin typeface="楷体" pitchFamily="49" charset="-122"/>
                <a:ea typeface="楷体" pitchFamily="49" charset="-122"/>
              </a:rPr>
              <a:t>从而水到渠成地启发学生谈出自己的想法。</a:t>
            </a:r>
          </a:p>
          <a:p>
            <a:pPr marL="0" lvl="0" indent="0" eaLnBrk="1" hangingPunct="1">
              <a:buNone/>
            </a:pPr>
            <a:r>
              <a:rPr lang="zh-CN" altLang="en-US" sz="1800" b="1">
                <a:latin typeface="楷体" pitchFamily="49" charset="-122"/>
                <a:ea typeface="楷体" pitchFamily="49" charset="-122"/>
              </a:rPr>
              <a:t>和蔼可亲、平易近人、</a:t>
            </a:r>
            <a:r>
              <a:rPr lang="zh-CN" altLang="en-US" sz="1800" b="1" smtClean="0">
                <a:latin typeface="楷体" pitchFamily="49" charset="-122"/>
                <a:ea typeface="楷体" pitchFamily="49" charset="-122"/>
              </a:rPr>
              <a:t>循循善诱。</a:t>
            </a:r>
            <a:endParaRPr lang="zh-CN" altLang="en-US" sz="18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</a:pPr>
            <a:endParaRPr lang="zh-CN" altLang="en-US" sz="1800" b="1" smtClean="0">
              <a:latin typeface="楷体" pitchFamily="49" charset="-122"/>
              <a:ea typeface="楷体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endParaRPr lang="zh-CN" altLang="en-US" sz="1800" b="1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69075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a16="http://schemas.microsoft.com/office/drawing/2014/main" id="{81AC35EA-9AAA-46BB-BE68-FD837BEA731E}"/>
              </a:ext>
            </a:extLst>
          </p:cNvPr>
          <p:cNvSpPr/>
          <p:nvPr/>
        </p:nvSpPr>
        <p:spPr>
          <a:xfrm>
            <a:off x="520176" y="829559"/>
            <a:ext cx="8198522" cy="114595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20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20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路率尔而对曰：“千乘之国，摄乎大国之间，</a:t>
            </a:r>
            <a:r>
              <a:rPr lang="zh-CN" altLang="en-US" sz="20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加之以师旅，因之以饥馑；</a:t>
            </a:r>
            <a:r>
              <a:rPr lang="zh-CN" altLang="en-US" sz="20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由也为之，比及三年，可使有勇，且知方也。”           </a:t>
            </a:r>
          </a:p>
          <a:p>
            <a:pPr indent="457200" algn="just">
              <a:lnSpc>
                <a:spcPct val="120000"/>
              </a:lnSpc>
            </a:pPr>
            <a:r>
              <a:rPr lang="zh-CN" altLang="en-US" sz="20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夫子</a:t>
            </a:r>
            <a:r>
              <a:rPr lang="zh-CN" altLang="en-US" sz="20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哂之。</a:t>
            </a:r>
          </a:p>
        </p:txBody>
      </p:sp>
      <p:sp>
        <p:nvSpPr>
          <p:cNvPr id="2" name="矩形 1"/>
          <p:cNvSpPr/>
          <p:nvPr/>
        </p:nvSpPr>
        <p:spPr>
          <a:xfrm>
            <a:off x="520176" y="2123807"/>
            <a:ext cx="8198522" cy="12741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率尔：轻率急忙的样子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而：连词，表修饰。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摄：夹处，迫近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乎：介词，在。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加：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攻打。以：介词，用。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师旅：指侵略的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军队。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7.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因：接着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饥馑：五谷不熟曰饥，蔬菜不熟曰馑。泛指饥荒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为之：治理这个国家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比及：等到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11.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勇：勇气。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方：正道，是非准则。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13.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哂：笑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14.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摄</a:t>
            </a:r>
            <a:r>
              <a:rPr lang="zh-CN" altLang="en-US" sz="1600" b="1" ker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乎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大国之间，加之</a:t>
            </a:r>
            <a:r>
              <a:rPr lang="zh-CN" altLang="en-US" sz="1600" b="1" ker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师旅：状语后置句。</a:t>
            </a:r>
            <a:endParaRPr lang="zh-CN" altLang="en-US" sz="1600" b="1" ker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520176" y="3527231"/>
            <a:ext cx="8198522" cy="127419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z="1600" smtClean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子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路轻率匆忙地回答说：</a:t>
            </a:r>
            <a:r>
              <a:rPr lang="en-US" altLang="zh-CN" sz="160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一个拥有千乘兵车的国家，夹在大国之间，有军队侵略它，接着又遇上饥荒；如果让我治理这个国家，等到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三年工夫，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就可以使人有保卫国家的勇气，而且还懂得做人的道理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。”</a:t>
            </a:r>
            <a:endParaRPr lang="en-US" altLang="zh-CN" sz="16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孔子（听了）微微一笑。</a:t>
            </a:r>
            <a:endParaRPr lang="en-US" altLang="zh-CN" sz="16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语段分析二：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10253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8601060"/>
              </p:ext>
            </p:extLst>
          </p:nvPr>
        </p:nvGraphicFramePr>
        <p:xfrm>
          <a:off x="635217" y="723015"/>
          <a:ext cx="7870830" cy="37745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8542"/>
                <a:gridCol w="869683"/>
                <a:gridCol w="3051544"/>
                <a:gridCol w="2371061"/>
              </a:tblGrid>
              <a:tr h="495248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人物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年龄</a:t>
                      </a:r>
                      <a:endParaRPr kumimoji="1" lang="zh-CN" altLang="en-US" sz="1800" b="1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志在何方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孔子评语</a:t>
                      </a:r>
                    </a:p>
                  </a:txBody>
                  <a:tcPr marL="91433" marR="91433" marT="45724" marB="45724" anchor="ctr"/>
                </a:tc>
              </a:tr>
              <a:tr h="816365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子路（由）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51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  <a:tr h="816365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冉有（求）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39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  <a:tr h="830213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公西华（赤）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31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  <a:tr h="816365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曾皙（点）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18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</a:tbl>
          </a:graphicData>
        </a:graphic>
      </p:graphicFrame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3070816" y="1194304"/>
            <a:ext cx="3085435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治理一个受大国侵略且遭饥荒的千乘之国，并保证三年内使人民勇于作战并懂得义理。</a:t>
            </a: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6973557" y="1464670"/>
            <a:ext cx="7350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哂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之</a:t>
            </a:r>
            <a:endParaRPr lang="zh-CN" altLang="en-US" sz="1600">
              <a:latin typeface="楷体" pitchFamily="49" charset="-122"/>
              <a:ea typeface="楷体" pitchFamily="49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00908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文本框 203778"/>
          <p:cNvSpPr/>
          <p:nvPr/>
        </p:nvSpPr>
        <p:spPr>
          <a:xfrm>
            <a:off x="966305" y="748828"/>
            <a:ext cx="3538689" cy="40999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miter lim="800000"/>
          </a:ln>
        </p:spPr>
        <p:txBody>
          <a:bodyPr wrap="none" lIns="101233" tIns="50617" rIns="101233" bIns="50617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</a:lstStyle>
          <a:p>
            <a:pPr marL="0" lvl="0" indent="0" defTabSz="1012825" eaLnBrk="1" hangingPunct="1"/>
            <a:r>
              <a:rPr lang="zh-CN" altLang="en-US" sz="2000">
                <a:latin typeface="微软雅黑" pitchFamily="34" charset="-122"/>
                <a:ea typeface="微软雅黑" pitchFamily="34" charset="-122"/>
                <a:cs typeface="+mj-cs"/>
              </a:rPr>
              <a:t>思考：孔子为何“哂”子路？</a:t>
            </a:r>
          </a:p>
        </p:txBody>
      </p:sp>
      <p:sp>
        <p:nvSpPr>
          <p:cNvPr id="6" name="文本框 203779"/>
          <p:cNvSpPr/>
          <p:nvPr/>
        </p:nvSpPr>
        <p:spPr>
          <a:xfrm>
            <a:off x="966305" y="1370050"/>
            <a:ext cx="3133394" cy="36966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101233" tIns="50617" rIns="101233" bIns="50617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</a:lstStyle>
          <a:p>
            <a:pPr marL="0" lvl="0" indent="0" defTabSz="1012825" eaLnBrk="1" hangingPunct="1">
              <a:lnSpc>
                <a:spcPct val="110000"/>
              </a:lnSpc>
            </a:pPr>
            <a:r>
              <a:rPr lang="zh-CN" altLang="en-US" sz="1800">
                <a:latin typeface="楷体" pitchFamily="49" charset="-122"/>
                <a:ea typeface="楷体" pitchFamily="49" charset="-122"/>
              </a:rPr>
              <a:t>赞赏坦率发言</a:t>
            </a:r>
            <a:r>
              <a:rPr lang="en-US" altLang="zh-CN" sz="1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委婉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批评 </a:t>
            </a:r>
          </a:p>
        </p:txBody>
      </p:sp>
      <p:sp>
        <p:nvSpPr>
          <p:cNvPr id="7" name="矩形 7"/>
          <p:cNvSpPr/>
          <p:nvPr/>
        </p:nvSpPr>
        <p:spPr>
          <a:xfrm>
            <a:off x="969039" y="1937894"/>
            <a:ext cx="7292459" cy="17543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en-US" altLang="zh-CN" sz="1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礼记</a:t>
            </a:r>
            <a:r>
              <a:rPr lang="en-US" altLang="zh-CN" sz="180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曲礼</a:t>
            </a:r>
            <a:r>
              <a:rPr lang="en-US" altLang="zh-CN" sz="1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上说：“侍于君子（长者），不顾而对，非礼也。”</a:t>
            </a:r>
            <a:r>
              <a:rPr lang="en-US" altLang="zh-CN" sz="180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和长者打交道所忌有三：不该你说却说了叫急躁，该你说却不说叫隐匿，不看长者脸色而率性直说叫做睁眼瞎。子路错不在欲治理“千乘之国”，错在 “躁”与“瞽”，因而被孔子“哂”了。</a:t>
            </a:r>
          </a:p>
        </p:txBody>
      </p:sp>
    </p:spTree>
    <p:extLst>
      <p:ext uri="{BB962C8B-B14F-4D97-AF65-F5344CB8AC3E}">
        <p14:creationId xmlns:p14="http://schemas.microsoft.com/office/powerpoint/2010/main" val="42896475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1AC35EA-9AAA-46BB-BE68-FD837BEA731E}"/>
              </a:ext>
            </a:extLst>
          </p:cNvPr>
          <p:cNvSpPr/>
          <p:nvPr/>
        </p:nvSpPr>
        <p:spPr>
          <a:xfrm>
            <a:off x="520176" y="829559"/>
            <a:ext cx="8198522" cy="114595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20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“求</a:t>
            </a:r>
            <a:r>
              <a:rPr lang="zh-CN" altLang="en-US" sz="20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！尔何如？”</a:t>
            </a:r>
          </a:p>
          <a:p>
            <a:pPr indent="457200" algn="just">
              <a:lnSpc>
                <a:spcPct val="120000"/>
              </a:lnSpc>
            </a:pPr>
            <a:r>
              <a:rPr lang="zh-CN" altLang="en-US" sz="20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20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曰：“方六七十，如五六十，求也为之，比及三年，可使足民。如其礼乐，以俟君子。”</a:t>
            </a:r>
          </a:p>
        </p:txBody>
      </p:sp>
      <p:sp>
        <p:nvSpPr>
          <p:cNvPr id="2" name="矩形 1"/>
          <p:cNvSpPr/>
          <p:nvPr/>
        </p:nvSpPr>
        <p:spPr>
          <a:xfrm>
            <a:off x="520176" y="2123807"/>
            <a:ext cx="8198522" cy="83099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方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：方圆，纵横，计算面积的单位，纵横各一里。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：或者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为：动词，治理。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足：使动用法，使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富足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：至于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俟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：等待 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520176" y="3133810"/>
            <a:ext cx="8198522" cy="127419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z="1600" smtClean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zh-CN" sz="160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1600">
                <a:latin typeface="楷体" pitchFamily="49" charset="-122"/>
                <a:ea typeface="楷体" pitchFamily="49" charset="-122"/>
              </a:rPr>
              <a:t>冉有，你怎么样？”</a:t>
            </a:r>
            <a:endParaRPr lang="zh-CN" altLang="en-US" sz="1600">
              <a:latin typeface="楷体" pitchFamily="49" charset="-122"/>
              <a:ea typeface="楷体" pitchFamily="49" charset="-122"/>
            </a:endParaRPr>
          </a:p>
          <a:p>
            <a:pPr indent="457200" algn="just">
              <a:lnSpc>
                <a:spcPct val="120000"/>
              </a:lnSpc>
            </a:pPr>
            <a:r>
              <a:rPr lang="zh-CN" altLang="zh-CN" sz="1600">
                <a:latin typeface="楷体" pitchFamily="49" charset="-122"/>
                <a:ea typeface="楷体" pitchFamily="49" charset="-122"/>
              </a:rPr>
              <a:t>（冉有）回答说：“一个方圆六七十里或五六十里的国家，（如果）让我去治理，等到三年，就可以使老百姓富足起来。至于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这个国家的</a:t>
            </a:r>
            <a:r>
              <a:rPr lang="zh-CN" altLang="zh-CN" sz="1600">
                <a:latin typeface="楷体" pitchFamily="49" charset="-122"/>
                <a:ea typeface="楷体" pitchFamily="49" charset="-122"/>
              </a:rPr>
              <a:t>礼乐教化，那就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要</a:t>
            </a:r>
            <a:r>
              <a:rPr lang="zh-CN" altLang="zh-CN" sz="1600">
                <a:latin typeface="楷体" pitchFamily="49" charset="-122"/>
                <a:ea typeface="楷体" pitchFamily="49" charset="-122"/>
              </a:rPr>
              <a:t>等待贤人君子来推行了</a:t>
            </a:r>
            <a:r>
              <a:rPr lang="zh-CN" altLang="zh-CN" sz="160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”</a:t>
            </a:r>
            <a:endParaRPr lang="zh-CN" altLang="zh-CN" sz="16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语段分析三：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70882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288747"/>
              </p:ext>
            </p:extLst>
          </p:nvPr>
        </p:nvGraphicFramePr>
        <p:xfrm>
          <a:off x="635217" y="723015"/>
          <a:ext cx="7870830" cy="37745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8542"/>
                <a:gridCol w="869683"/>
                <a:gridCol w="3051544"/>
                <a:gridCol w="2371061"/>
              </a:tblGrid>
              <a:tr h="495248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人物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年龄</a:t>
                      </a:r>
                      <a:endParaRPr kumimoji="1" lang="zh-CN" altLang="en-US" sz="1800" b="1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志在何方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孔子评语</a:t>
                      </a:r>
                    </a:p>
                  </a:txBody>
                  <a:tcPr marL="91433" marR="91433" marT="45724" marB="45724" anchor="ctr"/>
                </a:tc>
              </a:tr>
              <a:tr h="816365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子路（由）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51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  <a:tr h="816365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冉有（求）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39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  <a:tr h="830213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公西华（赤）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31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  <a:tr h="816365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曾皙（点）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18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</a:tbl>
          </a:graphicData>
        </a:graphic>
      </p:graphicFrame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3070816" y="1194304"/>
            <a:ext cx="3085435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治理一个受大国侵略且遭饥荒的千乘之国，并保证三年内使人民勇于作战并懂得义理。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070816" y="2117926"/>
            <a:ext cx="3085435" cy="63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治理一个小国，三年内使人民富足。至于礼乐教化，还难办到。</a:t>
            </a:r>
          </a:p>
        </p:txBody>
      </p:sp>
    </p:spTree>
    <p:extLst>
      <p:ext uri="{BB962C8B-B14F-4D97-AF65-F5344CB8AC3E}">
        <p14:creationId xmlns:p14="http://schemas.microsoft.com/office/powerpoint/2010/main" val="2283693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1AC35EA-9AAA-46BB-BE68-FD837BEA731E}"/>
              </a:ext>
            </a:extLst>
          </p:cNvPr>
          <p:cNvSpPr/>
          <p:nvPr/>
        </p:nvSpPr>
        <p:spPr>
          <a:xfrm>
            <a:off x="520176" y="829559"/>
            <a:ext cx="8198522" cy="114595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en-US" altLang="zh-CN" sz="20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赤！尔何如？”</a:t>
            </a:r>
          </a:p>
          <a:p>
            <a:pPr indent="457200" algn="just">
              <a:lnSpc>
                <a:spcPct val="120000"/>
              </a:lnSpc>
            </a:pPr>
            <a:r>
              <a:rPr lang="zh-CN" altLang="en-US" sz="20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对曰：“非曰能之，愿学焉。宗庙之事，如会同，端章甫，愿为小相焉。”</a:t>
            </a:r>
          </a:p>
        </p:txBody>
      </p:sp>
      <p:sp>
        <p:nvSpPr>
          <p:cNvPr id="2" name="矩形 1"/>
          <p:cNvSpPr/>
          <p:nvPr/>
        </p:nvSpPr>
        <p:spPr>
          <a:xfrm>
            <a:off x="520176" y="2123807"/>
            <a:ext cx="8198522" cy="12003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宗庙之事：诸侯祭祀祖先的事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如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：或者。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3.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会同：诸侯相见曰会；诸侯同朝见天子曰同。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端：名作动，穿礼服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章甫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：名作动，戴礼帽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小相：主持赞礼和司仪的小官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b="1" ker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520176" y="3474066"/>
            <a:ext cx="8198522" cy="978729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z="1600" smtClean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“公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西华，你怎么样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”</a:t>
            </a:r>
            <a:endParaRPr lang="en-US" altLang="zh-CN" sz="16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（公西华）回答说：</a:t>
            </a:r>
            <a:r>
              <a:rPr lang="en-US" altLang="zh-CN" sz="160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我不敢说能做到什么，但愿意学习。宗庙祭祀的工作，或者是诸侯会盟及朝见天子的时候，我愿意穿着礼服，戴着礼帽，做一个小小的司仪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官。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”</a:t>
            </a:r>
            <a:endParaRPr lang="en-US" altLang="zh-CN" sz="16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语段分析四：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89156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771947"/>
              </p:ext>
            </p:extLst>
          </p:nvPr>
        </p:nvGraphicFramePr>
        <p:xfrm>
          <a:off x="635217" y="723015"/>
          <a:ext cx="7870830" cy="37745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8542"/>
                <a:gridCol w="869683"/>
                <a:gridCol w="3051544"/>
                <a:gridCol w="2371061"/>
              </a:tblGrid>
              <a:tr h="495248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人物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年龄</a:t>
                      </a:r>
                      <a:endParaRPr kumimoji="1" lang="zh-CN" altLang="en-US" sz="1800" b="1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志在何方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孔子评语</a:t>
                      </a:r>
                    </a:p>
                  </a:txBody>
                  <a:tcPr marL="91433" marR="91433" marT="45724" marB="45724" anchor="ctr"/>
                </a:tc>
              </a:tr>
              <a:tr h="816365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子路（由）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51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  <a:tr h="816365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冉有（求）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39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  <a:tr h="830213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公西华（赤）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31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  <a:tr h="816365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曾皙（点）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18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</a:tbl>
          </a:graphicData>
        </a:graphic>
      </p:graphicFrame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3070816" y="1194304"/>
            <a:ext cx="3085435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治理一个受大国侵略且遭饥荒的千乘之国，并保证三年内使人民勇于作战并懂得义理。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070816" y="2117926"/>
            <a:ext cx="3085435" cy="63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治理一个小国，三年内使人民富足。至于礼乐教化，还难办到。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3140627" y="2930753"/>
            <a:ext cx="299435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在诸侯举行祭祀或会盟时担任一个“小相”。</a:t>
            </a:r>
          </a:p>
        </p:txBody>
      </p:sp>
    </p:spTree>
    <p:extLst>
      <p:ext uri="{BB962C8B-B14F-4D97-AF65-F5344CB8AC3E}">
        <p14:creationId xmlns:p14="http://schemas.microsoft.com/office/powerpoint/2010/main" val="8943117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1AC35EA-9AAA-46BB-BE68-FD837BEA731E}"/>
              </a:ext>
            </a:extLst>
          </p:cNvPr>
          <p:cNvSpPr/>
          <p:nvPr/>
        </p:nvSpPr>
        <p:spPr>
          <a:xfrm>
            <a:off x="520176" y="765761"/>
            <a:ext cx="8198522" cy="132497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7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7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点！尔何如？”</a:t>
            </a:r>
          </a:p>
          <a:p>
            <a:pPr algn="just">
              <a:lnSpc>
                <a:spcPct val="120000"/>
              </a:lnSpc>
            </a:pPr>
            <a:r>
              <a:rPr lang="zh-CN" altLang="en-US" sz="17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鼓瑟希，铿尔，舍瑟而作。对曰：“</a:t>
            </a:r>
            <a:r>
              <a:rPr lang="zh-CN" altLang="en-US" sz="17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异</a:t>
            </a:r>
            <a:r>
              <a:rPr lang="zh-CN" altLang="en-US" sz="1700" b="1" kern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乎</a:t>
            </a:r>
            <a:r>
              <a:rPr lang="zh-CN" altLang="en-US" sz="17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三子者之</a:t>
            </a:r>
            <a:r>
              <a:rPr lang="zh-CN" altLang="en-US" sz="17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撰。</a:t>
            </a:r>
            <a:r>
              <a:rPr lang="zh-CN" altLang="en-US" sz="17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”               </a:t>
            </a:r>
          </a:p>
          <a:p>
            <a:pPr algn="just">
              <a:lnSpc>
                <a:spcPct val="120000"/>
              </a:lnSpc>
            </a:pPr>
            <a:r>
              <a:rPr lang="zh-CN" altLang="en-US" sz="17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子曰：“何伤乎？亦各言其志也。”</a:t>
            </a:r>
          </a:p>
          <a:p>
            <a:pPr algn="just">
              <a:lnSpc>
                <a:spcPct val="120000"/>
              </a:lnSpc>
            </a:pPr>
            <a:r>
              <a:rPr lang="zh-CN" altLang="en-US" sz="17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曰：“莫春者，春服既成。冠者五六人，童子六七人，浴</a:t>
            </a:r>
            <a:r>
              <a:rPr lang="zh-CN" altLang="en-US" sz="1700" b="1" ker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乎</a:t>
            </a:r>
            <a:r>
              <a:rPr lang="zh-CN" altLang="en-US" sz="17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沂，风</a:t>
            </a:r>
            <a:r>
              <a:rPr lang="zh-CN" altLang="en-US" sz="1700" b="1" ker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乎</a:t>
            </a:r>
            <a:r>
              <a:rPr lang="zh-CN" altLang="en-US" sz="17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舞雩，咏而归。”</a:t>
            </a:r>
          </a:p>
        </p:txBody>
      </p:sp>
      <p:sp>
        <p:nvSpPr>
          <p:cNvPr id="2" name="矩形 1"/>
          <p:cNvSpPr/>
          <p:nvPr/>
        </p:nvSpPr>
        <p:spPr>
          <a:xfrm>
            <a:off x="520176" y="2145073"/>
            <a:ext cx="8198522" cy="95372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-342900" algn="just">
              <a:lnSpc>
                <a:spcPct val="120000"/>
              </a:lnSpc>
            </a:pP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鼓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：弹奏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希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：同“稀”，稀疏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铿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尔：铿的一声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舍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放下。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而：连词，表承接。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作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：起身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撰：才能。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何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伤：何妨 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莫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：通“暮”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浴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乎沂：到沂河里洗澡。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11.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风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：吹风，乘凉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何伤乎：宾语前置句。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13.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冠者五六人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童子六七人：定后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b="1" ker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520176" y="3176342"/>
            <a:ext cx="8198522" cy="1865126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mtClean="0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z="1600" smtClean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zh-CN" sz="1600" smtClean="0">
                <a:latin typeface="楷体" pitchFamily="49" charset="-122"/>
                <a:ea typeface="楷体" pitchFamily="49" charset="-122"/>
              </a:rPr>
              <a:t>"</a:t>
            </a:r>
            <a:r>
              <a:rPr lang="zh-CN" altLang="zh-CN" sz="1600">
                <a:latin typeface="楷体" pitchFamily="49" charset="-122"/>
                <a:ea typeface="楷体" pitchFamily="49" charset="-122"/>
              </a:rPr>
              <a:t>曾皙，你怎么样？"</a:t>
            </a:r>
          </a:p>
          <a:p>
            <a:pPr indent="457200">
              <a:lnSpc>
                <a:spcPct val="120000"/>
              </a:lnSpc>
            </a:pPr>
            <a:r>
              <a:rPr lang="zh-CN" altLang="zh-CN" sz="1600">
                <a:latin typeface="楷体" pitchFamily="49" charset="-122"/>
                <a:ea typeface="楷体" pitchFamily="49" charset="-122"/>
              </a:rPr>
              <a:t>（曾皙）弹瑟的声音稀疏下来，铿的一声，放下瑟直起身来，回答说："我和他们三人所讲的不一样呀！"</a:t>
            </a:r>
          </a:p>
          <a:p>
            <a:pPr indent="457200">
              <a:lnSpc>
                <a:spcPct val="120000"/>
              </a:lnSpc>
            </a:pPr>
            <a:r>
              <a:rPr lang="zh-CN" altLang="zh-CN" sz="1600">
                <a:latin typeface="楷体" pitchFamily="49" charset="-122"/>
                <a:ea typeface="楷体" pitchFamily="49" charset="-122"/>
              </a:rPr>
              <a:t>孔子说：“有什么关系呢？不过是各自谈谈自己的志向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罢了</a:t>
            </a:r>
            <a:r>
              <a:rPr lang="zh-CN" altLang="zh-CN" sz="1600">
                <a:latin typeface="楷体" pitchFamily="49" charset="-122"/>
                <a:ea typeface="楷体" pitchFamily="49" charset="-122"/>
              </a:rPr>
              <a:t>。"</a:t>
            </a:r>
          </a:p>
          <a:p>
            <a:pPr indent="457200">
              <a:lnSpc>
                <a:spcPct val="120000"/>
              </a:lnSpc>
            </a:pPr>
            <a:r>
              <a:rPr lang="zh-CN" altLang="zh-CN" sz="1600">
                <a:latin typeface="楷体" pitchFamily="49" charset="-122"/>
                <a:ea typeface="楷体" pitchFamily="49" charset="-122"/>
              </a:rPr>
              <a:t> （曾皙）说</a:t>
            </a:r>
            <a:r>
              <a:rPr lang="zh-CN" altLang="zh-CN" sz="1600" smtClean="0">
                <a:latin typeface="楷体" pitchFamily="49" charset="-122"/>
                <a:ea typeface="楷体" pitchFamily="49" charset="-122"/>
              </a:rPr>
              <a:t>：“暮春时节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1600" smtClean="0">
                <a:latin typeface="楷体" pitchFamily="49" charset="-122"/>
                <a:ea typeface="楷体" pitchFamily="49" charset="-122"/>
              </a:rPr>
              <a:t>春天</a:t>
            </a:r>
            <a:r>
              <a:rPr lang="zh-CN" altLang="zh-CN" sz="1600">
                <a:latin typeface="楷体" pitchFamily="49" charset="-122"/>
                <a:ea typeface="楷体" pitchFamily="49" charset="-122"/>
              </a:rPr>
              <a:t>的衣服已经穿着了</a:t>
            </a:r>
            <a:r>
              <a:rPr lang="zh-CN" altLang="zh-CN" sz="1600" smtClean="0">
                <a:latin typeface="楷体" pitchFamily="49" charset="-122"/>
                <a:ea typeface="楷体" pitchFamily="49" charset="-122"/>
              </a:rPr>
              <a:t>。几</a:t>
            </a:r>
            <a:r>
              <a:rPr lang="zh-CN" altLang="zh-CN" sz="1600">
                <a:latin typeface="楷体" pitchFamily="49" charset="-122"/>
                <a:ea typeface="楷体" pitchFamily="49" charset="-122"/>
              </a:rPr>
              <a:t>个成年人，几个孩子，到沂河里洗澡，在舞雩台上吹吹风，唱着歌走回家</a:t>
            </a:r>
            <a:r>
              <a:rPr lang="zh-CN" altLang="zh-CN" sz="160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”</a:t>
            </a:r>
            <a:endParaRPr lang="zh-CN" altLang="zh-CN" sz="16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语段分析五：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36688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262024"/>
              </p:ext>
            </p:extLst>
          </p:nvPr>
        </p:nvGraphicFramePr>
        <p:xfrm>
          <a:off x="635217" y="723015"/>
          <a:ext cx="7870830" cy="37745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8542"/>
                <a:gridCol w="869683"/>
                <a:gridCol w="3051544"/>
                <a:gridCol w="2371061"/>
              </a:tblGrid>
              <a:tr h="495248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人物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年龄</a:t>
                      </a:r>
                      <a:endParaRPr kumimoji="1" lang="zh-CN" altLang="en-US" sz="1800" b="1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志在何方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孔子评语</a:t>
                      </a:r>
                    </a:p>
                  </a:txBody>
                  <a:tcPr marL="91433" marR="91433" marT="45724" marB="45724" anchor="ctr"/>
                </a:tc>
              </a:tr>
              <a:tr h="816365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子路（由）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51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  <a:tr h="816365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冉有（求）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39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  <a:tr h="830213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公西华（赤）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31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  <a:tr h="816365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曾皙（点）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18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</a:tbl>
          </a:graphicData>
        </a:graphic>
      </p:graphicFrame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3070816" y="1194304"/>
            <a:ext cx="3085435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治理一个受大国侵略且遭饥荒的千乘之国，并保证三年内使人民勇于作战并懂得义理。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070816" y="2117926"/>
            <a:ext cx="3085435" cy="63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治理一个小国，三年内使人民富足。至于礼乐教化，还难办到。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3140627" y="2930753"/>
            <a:ext cx="299435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在诸侯举行祭祀或会盟时担任一个“小相”。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108728" y="3711270"/>
            <a:ext cx="3026256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暮春穿春衣，和五六成年人、六七少年，在沂水边洗澡，在舞雩台吹风，一路高歌回来。</a:t>
            </a:r>
          </a:p>
        </p:txBody>
      </p:sp>
    </p:spTree>
    <p:extLst>
      <p:ext uri="{BB962C8B-B14F-4D97-AF65-F5344CB8AC3E}">
        <p14:creationId xmlns:p14="http://schemas.microsoft.com/office/powerpoint/2010/main" val="38385443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392865" y="2000323"/>
            <a:ext cx="66028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路、曾皙、冉有、公西华侍</a:t>
            </a:r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坐</a:t>
            </a:r>
            <a:endParaRPr lang="zh-CN" altLang="en-US" sz="3600" b="1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9022420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1AC35EA-9AAA-46BB-BE68-FD837BEA731E}"/>
              </a:ext>
            </a:extLst>
          </p:cNvPr>
          <p:cNvSpPr/>
          <p:nvPr/>
        </p:nvSpPr>
        <p:spPr>
          <a:xfrm>
            <a:off x="520176" y="765761"/>
            <a:ext cx="8198522" cy="184204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b="1" kern="0" noProof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夫子喟然叹曰：“吾与点也。”</a:t>
            </a:r>
          </a:p>
          <a:p>
            <a:pPr algn="just">
              <a:lnSpc>
                <a:spcPct val="120000"/>
              </a:lnSpc>
            </a:pPr>
            <a:r>
              <a:rPr lang="zh-CN" altLang="en-US" sz="1600" b="1" kern="0" noProof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1600" b="1" kern="0" noProof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子者出，曾皙后。曾皙曰：“夫三子者何如？”</a:t>
            </a:r>
          </a:p>
          <a:p>
            <a:pPr algn="just">
              <a:lnSpc>
                <a:spcPct val="120000"/>
              </a:lnSpc>
            </a:pPr>
            <a:r>
              <a:rPr lang="zh-CN" altLang="en-US" sz="1600" b="1" kern="0" noProof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600" b="1" kern="0" noProof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曰：“亦各言其志也已矣！”</a:t>
            </a:r>
          </a:p>
          <a:p>
            <a:pPr algn="just">
              <a:lnSpc>
                <a:spcPct val="120000"/>
              </a:lnSpc>
            </a:pPr>
            <a:r>
              <a:rPr lang="zh-CN" altLang="en-US" sz="1600" b="1" kern="0" noProof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曰</a:t>
            </a:r>
            <a:r>
              <a:rPr lang="zh-CN" altLang="en-US" sz="1600" b="1" kern="0" noProof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：“夫子何哂由也？”</a:t>
            </a:r>
          </a:p>
          <a:p>
            <a:pPr algn="just">
              <a:lnSpc>
                <a:spcPct val="120000"/>
              </a:lnSpc>
            </a:pPr>
            <a:r>
              <a:rPr lang="zh-CN" altLang="en-US" sz="1600" b="1" kern="0" noProof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曰</a:t>
            </a:r>
            <a:r>
              <a:rPr lang="zh-CN" altLang="en-US" sz="1600" b="1" kern="0" noProof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：“为国以礼，其言不让，是故哂之。唯求则非邦也与？安见方六七十，如五六十而非邦也者？唯赤则非邦也与？宗庙会同，非诸侯</a:t>
            </a:r>
            <a:r>
              <a:rPr lang="zh-CN" altLang="en-US" sz="1600" b="1" kern="0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1600" b="1" kern="0" noProof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何？赤也为之小，孰能为之大？”</a:t>
            </a:r>
          </a:p>
        </p:txBody>
      </p:sp>
      <p:sp>
        <p:nvSpPr>
          <p:cNvPr id="2" name="矩形 1"/>
          <p:cNvSpPr/>
          <p:nvPr/>
        </p:nvSpPr>
        <p:spPr>
          <a:xfrm>
            <a:off x="520176" y="2772427"/>
            <a:ext cx="8198522" cy="12741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喟然：叹息的样子。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与：赞成。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后：动词，后出。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何：为什么。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为国以礼，其言不让：要用礼来治理国家，可他说话却不知道谦虚。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以：介词，靠，用。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让：礼让，谦逊。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唯求则非邦也与：唯，难道；邦：国家，这是指国家大事。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与，同“欤”，疑问语气词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zh-CN" altLang="en-US" sz="1600" b="1" kern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而：连词，表并列。</a:t>
            </a:r>
            <a:endParaRPr lang="zh-CN" altLang="en-US" sz="1600" b="1" ker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语段分析六：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8934272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520176" y="1177338"/>
            <a:ext cx="8198522" cy="2712281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mtClean="0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z="1600" smtClean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孔子长叹一声说：“我赞同曾皙的想法呀！”</a:t>
            </a:r>
          </a:p>
          <a:p>
            <a:pPr indent="457200">
              <a:lnSpc>
                <a:spcPct val="12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子路、冉有、公西华都出去了，曾皙最后走。曾皙问孔子：“他们三个人的话怎么样？”</a:t>
            </a:r>
          </a:p>
          <a:p>
            <a:pPr indent="457200">
              <a:lnSpc>
                <a:spcPct val="12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孔子说：“也不过是各自谈谈自己的志向罢了！”</a:t>
            </a:r>
          </a:p>
          <a:p>
            <a:pPr indent="457200">
              <a:lnSpc>
                <a:spcPct val="12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（曾皙）说：“您为什么笑仲由呢？”</a:t>
            </a:r>
          </a:p>
          <a:p>
            <a:pPr indent="457200">
              <a:lnSpc>
                <a:spcPct val="12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（孔子说）：“治国要用礼，可是他（子路）的话毫不谦让，所以我笑他。难道冉有讲的不是国家大事吗？怎么见得方圆六七十里或者五六十里的地方就不是国家呢？难道公西华讲的不是诸侯的大事吗？宗庙祭祀，诸侯会盟和朝见天子，不是诸侯的大事又是什么呢？如果公西华只能给诸侯做一个小相，那么谁能做大相呢？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语段分析六：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34409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057973"/>
              </p:ext>
            </p:extLst>
          </p:nvPr>
        </p:nvGraphicFramePr>
        <p:xfrm>
          <a:off x="635217" y="723015"/>
          <a:ext cx="7870830" cy="37745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7741"/>
                <a:gridCol w="680484"/>
                <a:gridCol w="3051544"/>
                <a:gridCol w="2371061"/>
              </a:tblGrid>
              <a:tr h="495248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人物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年龄</a:t>
                      </a:r>
                      <a:endParaRPr kumimoji="1" lang="zh-CN" altLang="en-US" sz="1800" b="1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志在何方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孔子评语</a:t>
                      </a:r>
                    </a:p>
                  </a:txBody>
                  <a:tcPr marL="91433" marR="91433" marT="45724" marB="45724" anchor="ctr"/>
                </a:tc>
              </a:tr>
              <a:tr h="816365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子路（由）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51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  <a:tr h="816365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冉有（求）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39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  <a:tr h="830213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公西华（赤）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31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  <a:tr h="816365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曾皙（点）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18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</a:tbl>
          </a:graphicData>
        </a:graphic>
      </p:graphicFrame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3070816" y="1194304"/>
            <a:ext cx="3085435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治理一个受大国侵略且遭饥荒的千乘之国，并保证三年内使人民勇于作战并懂得义理。</a:t>
            </a: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6156251" y="1392537"/>
            <a:ext cx="230726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smtClean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为</a:t>
            </a:r>
            <a:r>
              <a:rPr lang="zh-CN" altLang="en-US" sz="160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国以礼，其言不让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070816" y="2032862"/>
            <a:ext cx="3085435" cy="63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治理一个小国，三年内使人民富足。至于礼乐教化，还难办到。</a:t>
            </a:r>
          </a:p>
        </p:txBody>
      </p:sp>
      <p:sp>
        <p:nvSpPr>
          <p:cNvPr id="9" name="文本框 3"/>
          <p:cNvSpPr txBox="1">
            <a:spLocks noChangeArrowheads="1"/>
          </p:cNvSpPr>
          <p:nvPr/>
        </p:nvSpPr>
        <p:spPr bwMode="auto">
          <a:xfrm>
            <a:off x="6134985" y="2010405"/>
            <a:ext cx="2371061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唯求则非邦也与</a:t>
            </a:r>
            <a:r>
              <a:rPr lang="en-US" altLang="zh-CN" sz="160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?</a:t>
            </a:r>
            <a:r>
              <a:rPr lang="zh-CN" altLang="en-US" sz="160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安见方六七十，如五六十而非邦也者？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3140627" y="2930753"/>
            <a:ext cx="299435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在诸侯举行祭祀或会盟时担任一个“小相”。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150233" y="2835056"/>
            <a:ext cx="23132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160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宗庙会同，非诸侯而何？赤也为之小，孰能为之大</a:t>
            </a:r>
            <a:r>
              <a:rPr lang="en-US" altLang="zh-CN" sz="160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?</a:t>
            </a:r>
            <a:endParaRPr lang="zh-CN" altLang="en-US" sz="16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108728" y="3711270"/>
            <a:ext cx="3026256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穿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春衣，和五六成年人、六七少年，在沂水边洗澡，在舞雩台吹风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，高歌而回。</a:t>
            </a:r>
            <a:endParaRPr lang="zh-CN" altLang="en-US" sz="16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6156251" y="3988614"/>
            <a:ext cx="1150623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160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吾与点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也。</a:t>
            </a:r>
            <a:endParaRPr lang="zh-CN" altLang="en-US" sz="16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文本框 2"/>
          <p:cNvSpPr txBox="1">
            <a:spLocks noChangeArrowheads="1"/>
          </p:cNvSpPr>
          <p:nvPr/>
        </p:nvSpPr>
        <p:spPr bwMode="auto">
          <a:xfrm>
            <a:off x="683496" y="1731942"/>
            <a:ext cx="165566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有抱负、鲁莽自信</a:t>
            </a:r>
            <a:endParaRPr lang="zh-CN" altLang="en-US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3"/>
          <p:cNvSpPr txBox="1">
            <a:spLocks noChangeArrowheads="1"/>
          </p:cNvSpPr>
          <p:nvPr/>
        </p:nvSpPr>
        <p:spPr bwMode="auto">
          <a:xfrm>
            <a:off x="599940" y="2551435"/>
            <a:ext cx="18440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谨慎小心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、谦虚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自知</a:t>
            </a:r>
          </a:p>
        </p:txBody>
      </p:sp>
      <p:sp>
        <p:nvSpPr>
          <p:cNvPr id="16" name="文本框 4"/>
          <p:cNvSpPr txBox="1">
            <a:spLocks noChangeArrowheads="1"/>
          </p:cNvSpPr>
          <p:nvPr/>
        </p:nvSpPr>
        <p:spPr bwMode="auto">
          <a:xfrm>
            <a:off x="607987" y="3357405"/>
            <a:ext cx="17836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谦恭有礼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、娴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于辞令</a:t>
            </a:r>
          </a:p>
        </p:txBody>
      </p:sp>
      <p:sp>
        <p:nvSpPr>
          <p:cNvPr id="17" name="文本框 7"/>
          <p:cNvSpPr txBox="1">
            <a:spLocks noChangeArrowheads="1"/>
          </p:cNvSpPr>
          <p:nvPr/>
        </p:nvSpPr>
        <p:spPr bwMode="auto">
          <a:xfrm>
            <a:off x="5219377" y="1738391"/>
            <a:ext cx="9368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侧重强国</a:t>
            </a:r>
          </a:p>
        </p:txBody>
      </p:sp>
      <p:sp>
        <p:nvSpPr>
          <p:cNvPr id="18" name="文本框 9"/>
          <p:cNvSpPr txBox="1">
            <a:spLocks noChangeArrowheads="1"/>
          </p:cNvSpPr>
          <p:nvPr/>
        </p:nvSpPr>
        <p:spPr bwMode="auto">
          <a:xfrm>
            <a:off x="5223997" y="2546031"/>
            <a:ext cx="934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侧重富民</a:t>
            </a:r>
          </a:p>
        </p:txBody>
      </p:sp>
      <p:sp>
        <p:nvSpPr>
          <p:cNvPr id="19" name="文本框 10"/>
          <p:cNvSpPr txBox="1">
            <a:spLocks noChangeArrowheads="1"/>
          </p:cNvSpPr>
          <p:nvPr/>
        </p:nvSpPr>
        <p:spPr bwMode="auto">
          <a:xfrm>
            <a:off x="5219614" y="3385128"/>
            <a:ext cx="9350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侧重礼治</a:t>
            </a:r>
          </a:p>
        </p:txBody>
      </p:sp>
      <p:sp>
        <p:nvSpPr>
          <p:cNvPr id="20" name="文本框 8"/>
          <p:cNvSpPr txBox="1">
            <a:spLocks noChangeArrowheads="1"/>
          </p:cNvSpPr>
          <p:nvPr/>
        </p:nvSpPr>
        <p:spPr bwMode="auto">
          <a:xfrm>
            <a:off x="597354" y="4205668"/>
            <a:ext cx="18382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高雅从容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、淡薄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名利</a:t>
            </a:r>
          </a:p>
        </p:txBody>
      </p:sp>
      <p:sp>
        <p:nvSpPr>
          <p:cNvPr id="21" name="文本框 12"/>
          <p:cNvSpPr txBox="1">
            <a:spLocks noChangeArrowheads="1"/>
          </p:cNvSpPr>
          <p:nvPr/>
        </p:nvSpPr>
        <p:spPr bwMode="auto">
          <a:xfrm>
            <a:off x="5205958" y="4188881"/>
            <a:ext cx="9522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暮春出游</a:t>
            </a:r>
          </a:p>
        </p:txBody>
      </p:sp>
      <p:sp>
        <p:nvSpPr>
          <p:cNvPr id="25" name="文本框 12"/>
          <p:cNvSpPr txBox="1">
            <a:spLocks noChangeArrowheads="1"/>
          </p:cNvSpPr>
          <p:nvPr/>
        </p:nvSpPr>
        <p:spPr bwMode="auto">
          <a:xfrm>
            <a:off x="7776960" y="1629223"/>
            <a:ext cx="7290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哂之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12"/>
          <p:cNvSpPr txBox="1">
            <a:spLocks noChangeArrowheads="1"/>
          </p:cNvSpPr>
          <p:nvPr/>
        </p:nvSpPr>
        <p:spPr bwMode="auto">
          <a:xfrm>
            <a:off x="7776960" y="2453698"/>
            <a:ext cx="7290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叹之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12"/>
          <p:cNvSpPr txBox="1">
            <a:spLocks noChangeArrowheads="1"/>
          </p:cNvSpPr>
          <p:nvPr/>
        </p:nvSpPr>
        <p:spPr bwMode="auto">
          <a:xfrm>
            <a:off x="7776960" y="3301296"/>
            <a:ext cx="7290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惜之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12"/>
          <p:cNvSpPr txBox="1">
            <a:spLocks noChangeArrowheads="1"/>
          </p:cNvSpPr>
          <p:nvPr/>
        </p:nvSpPr>
        <p:spPr bwMode="auto">
          <a:xfrm>
            <a:off x="7776960" y="4089835"/>
            <a:ext cx="7290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与之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01787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7" grpId="0"/>
      <p:bldP spid="18" grpId="0"/>
      <p:bldP spid="19" grpId="0"/>
      <p:bldP spid="21" grpId="0"/>
      <p:bldP spid="25" grpId="0"/>
      <p:bldP spid="26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6" name="文本框 203778"/>
          <p:cNvSpPr/>
          <p:nvPr/>
        </p:nvSpPr>
        <p:spPr>
          <a:xfrm>
            <a:off x="828082" y="586236"/>
            <a:ext cx="3538689" cy="40999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miter lim="800000"/>
          </a:ln>
        </p:spPr>
        <p:txBody>
          <a:bodyPr wrap="none" lIns="101233" tIns="50617" rIns="101233" bIns="50617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</a:lstStyle>
          <a:p>
            <a:pPr marL="0" lvl="0" indent="0" defTabSz="1012825" eaLnBrk="1" hangingPunct="1"/>
            <a:r>
              <a:rPr lang="zh-CN" altLang="en-US" sz="2000">
                <a:latin typeface="微软雅黑" pitchFamily="34" charset="-122"/>
                <a:ea typeface="微软雅黑" pitchFamily="34" charset="-122"/>
                <a:cs typeface="+mj-cs"/>
              </a:rPr>
              <a:t>思考：孔子为何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  <a:cs typeface="+mj-cs"/>
              </a:rPr>
              <a:t>“与”点呢？</a:t>
            </a:r>
            <a:endParaRPr lang="zh-CN" altLang="en-US" sz="200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7" name="矩形 7"/>
          <p:cNvSpPr/>
          <p:nvPr/>
        </p:nvSpPr>
        <p:spPr>
          <a:xfrm>
            <a:off x="828081" y="1161717"/>
            <a:ext cx="7635435" cy="34163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孔子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“与点”，历来有争议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1800" smtClean="0"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1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18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积极方面理解，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孔子主张以礼治国，而曾皙说的是礼治下的太平盛世的图景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1800" smtClean="0"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1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从</a:t>
            </a:r>
            <a:r>
              <a:rPr lang="zh-CN" altLang="en-US" sz="18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消极方面理解，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曾皙有避乱世而洁身自好的想法。孔子周游列国，到处碰壁，便说“道不行，乘桴浮于海” “用之则行，去之则藏” ，曾皙的说法与他的想法相合拍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1800" smtClean="0"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1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其实</a:t>
            </a:r>
            <a:r>
              <a:rPr lang="zh-CN" altLang="en-US" sz="18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曾皙的处世态度，是孔子礼治于国的积极反映，并非一味消极。因此孔子说“吾与点也”。</a:t>
            </a:r>
          </a:p>
        </p:txBody>
      </p:sp>
    </p:spTree>
    <p:extLst>
      <p:ext uri="{BB962C8B-B14F-4D97-AF65-F5344CB8AC3E}">
        <p14:creationId xmlns:p14="http://schemas.microsoft.com/office/powerpoint/2010/main" val="27848186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/>
          </a:p>
        </p:txBody>
      </p:sp>
      <p:pic>
        <p:nvPicPr>
          <p:cNvPr id="5" name="Picture 4" descr="+7D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015" y="690895"/>
            <a:ext cx="7764462" cy="3676650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007326156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615869" y="465869"/>
            <a:ext cx="3148057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知识梳理</a:t>
            </a:r>
            <a:r>
              <a:rPr lang="en-US" altLang="zh-CN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 </a:t>
            </a:r>
            <a:r>
              <a:rPr lang="zh-CN" altLang="en-US" sz="20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一词多义</a:t>
            </a:r>
            <a:endParaRPr lang="zh-CN" altLang="en-US" sz="2000" b="1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6828" y="1343007"/>
            <a:ext cx="28496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或知尔，则何以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哉</a:t>
            </a:r>
            <a:endParaRPr lang="zh-CN" altLang="en-US" sz="1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6828" y="2054594"/>
            <a:ext cx="26685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其礼乐，以俟君子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99333" y="2629960"/>
            <a:ext cx="26660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宗庙之事，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会同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99333" y="3203981"/>
            <a:ext cx="28041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方六七十，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五六十</a:t>
            </a:r>
            <a:endParaRPr lang="zh-CN" altLang="en-US"/>
          </a:p>
        </p:txBody>
      </p:sp>
      <p:sp>
        <p:nvSpPr>
          <p:cNvPr id="9" name="左大括号 8"/>
          <p:cNvSpPr/>
          <p:nvPr/>
        </p:nvSpPr>
        <p:spPr>
          <a:xfrm>
            <a:off x="1530942" y="1596922"/>
            <a:ext cx="276445" cy="1822660"/>
          </a:xfrm>
          <a:prstGeom prst="leftBrace">
            <a:avLst>
              <a:gd name="adj1" fmla="val 5951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903736" y="2288052"/>
            <a:ext cx="563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如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371698" y="1434013"/>
            <a:ext cx="8945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如果 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371698" y="2039205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至于 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326533" y="2568404"/>
            <a:ext cx="78795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或者  </a:t>
            </a:r>
          </a:p>
        </p:txBody>
      </p:sp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4326533" y="3188592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或者</a:t>
            </a:r>
          </a:p>
        </p:txBody>
      </p:sp>
    </p:spTree>
    <p:extLst>
      <p:ext uri="{BB962C8B-B14F-4D97-AF65-F5344CB8AC3E}">
        <p14:creationId xmlns:p14="http://schemas.microsoft.com/office/powerpoint/2010/main" val="27848186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6828" y="1502502"/>
            <a:ext cx="2849600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可使有勇，且知方也</a:t>
            </a:r>
          </a:p>
        </p:txBody>
      </p:sp>
      <p:sp>
        <p:nvSpPr>
          <p:cNvPr id="6" name="矩形 5"/>
          <p:cNvSpPr/>
          <p:nvPr/>
        </p:nvSpPr>
        <p:spPr>
          <a:xfrm>
            <a:off x="1796828" y="2097126"/>
            <a:ext cx="2668588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方六七十，如五六十</a:t>
            </a:r>
          </a:p>
        </p:txBody>
      </p:sp>
      <p:sp>
        <p:nvSpPr>
          <p:cNvPr id="7" name="矩形 6"/>
          <p:cNvSpPr/>
          <p:nvPr/>
        </p:nvSpPr>
        <p:spPr>
          <a:xfrm>
            <a:off x="1799333" y="2693758"/>
            <a:ext cx="2666083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没有规矩，不成方圆</a:t>
            </a:r>
          </a:p>
        </p:txBody>
      </p:sp>
      <p:sp>
        <p:nvSpPr>
          <p:cNvPr id="9" name="左大括号 8"/>
          <p:cNvSpPr/>
          <p:nvPr/>
        </p:nvSpPr>
        <p:spPr>
          <a:xfrm>
            <a:off x="1594884" y="1731956"/>
            <a:ext cx="223068" cy="1229907"/>
          </a:xfrm>
          <a:prstGeom prst="leftBrace">
            <a:avLst>
              <a:gd name="adj1" fmla="val 5951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988538" y="2117822"/>
            <a:ext cx="563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方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371697" y="1561300"/>
            <a:ext cx="17951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道，是非</a:t>
            </a:r>
            <a:r>
              <a:rPr lang="zh-CN" altLang="zh-CN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准则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326533" y="2168294"/>
            <a:ext cx="293286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纵横，计量面积的</a:t>
            </a: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单位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326836" y="2735135"/>
            <a:ext cx="787955" cy="45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方形  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2180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7233" y="1276152"/>
            <a:ext cx="208405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TW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TW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吾一日长乎</a:t>
            </a:r>
            <a:r>
              <a:rPr lang="zh-TW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尔</a:t>
            </a:r>
            <a:endParaRPr lang="zh-TW" altLang="en-US" sz="1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97233" y="1775079"/>
            <a:ext cx="142219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TW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毋吾以</a:t>
            </a:r>
            <a:r>
              <a:rPr lang="zh-TW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也</a:t>
            </a:r>
            <a:endParaRPr lang="zh-CN" altLang="en-US" sz="1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99738" y="2307913"/>
            <a:ext cx="141969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则何以哉</a:t>
            </a:r>
            <a:endParaRPr lang="zh-CN" altLang="en-US" sz="1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1895289" y="1505607"/>
            <a:ext cx="201944" cy="2068374"/>
          </a:xfrm>
          <a:prstGeom prst="leftBrace">
            <a:avLst>
              <a:gd name="adj1" fmla="val 5951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288941" y="2332485"/>
            <a:ext cx="563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以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374379" y="1334950"/>
            <a:ext cx="74309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因为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351018" y="1860838"/>
            <a:ext cx="9578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认为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329518" y="2349290"/>
            <a:ext cx="64652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做 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99738" y="2803935"/>
            <a:ext cx="1729299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加之以师旅</a:t>
            </a:r>
            <a:endParaRPr lang="zh-CN" altLang="en-US" sz="1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4329517" y="2859498"/>
            <a:ext cx="787955" cy="45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  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99738" y="3291689"/>
            <a:ext cx="1729299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为国以礼</a:t>
            </a:r>
            <a:endParaRPr lang="zh-CN" altLang="en-US" sz="1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4329517" y="3347252"/>
            <a:ext cx="787955" cy="45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  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32159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21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97233" y="1276152"/>
            <a:ext cx="208405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TW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TW" altLang="en-US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吾一日长乎</a:t>
            </a:r>
            <a:r>
              <a:rPr lang="zh-TW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尔</a:t>
            </a:r>
            <a:endParaRPr lang="zh-TW" altLang="en-US" sz="1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97233" y="1775079"/>
            <a:ext cx="184744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摄乎大国之间</a:t>
            </a:r>
            <a:endParaRPr lang="zh-CN" altLang="en-US" sz="1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99738" y="2307913"/>
            <a:ext cx="2081551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异乎三子者之撰</a:t>
            </a:r>
            <a:endParaRPr lang="zh-CN" altLang="en-US" sz="1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1895289" y="1505607"/>
            <a:ext cx="201944" cy="2068374"/>
          </a:xfrm>
          <a:prstGeom prst="leftBrace">
            <a:avLst>
              <a:gd name="adj1" fmla="val 5951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288941" y="2332485"/>
            <a:ext cx="563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乎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374379" y="1334950"/>
            <a:ext cx="74309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比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4351018" y="1860838"/>
            <a:ext cx="9578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4329517" y="2349290"/>
            <a:ext cx="107182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和、跟 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99738" y="2803935"/>
            <a:ext cx="2229779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浴乎沂，风乎舞雩</a:t>
            </a:r>
            <a:endParaRPr lang="zh-CN" altLang="en-US" sz="1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4329517" y="2859498"/>
            <a:ext cx="97934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到、在  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099738" y="3291689"/>
            <a:ext cx="124830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何伤乎</a:t>
            </a:r>
            <a:endParaRPr lang="zh-CN" altLang="en-US" sz="1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4329517" y="3347252"/>
            <a:ext cx="787955" cy="45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呢  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08991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4" grpId="0"/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6828" y="1343007"/>
            <a:ext cx="212658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以吾一日长乎尔</a:t>
            </a:r>
            <a:endParaRPr lang="zh-CN" altLang="en-US" sz="1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6828" y="2054594"/>
            <a:ext cx="19245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子路率尔对曰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99333" y="2629960"/>
            <a:ext cx="20177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鼓瑟希，铿尔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99333" y="3203981"/>
            <a:ext cx="14020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尔何如</a:t>
            </a:r>
            <a:endParaRPr lang="zh-CN" altLang="en-US"/>
          </a:p>
        </p:txBody>
      </p:sp>
      <p:sp>
        <p:nvSpPr>
          <p:cNvPr id="9" name="左大括号 8"/>
          <p:cNvSpPr/>
          <p:nvPr/>
        </p:nvSpPr>
        <p:spPr>
          <a:xfrm>
            <a:off x="1530942" y="1596922"/>
            <a:ext cx="276445" cy="1822660"/>
          </a:xfrm>
          <a:prstGeom prst="leftBrace">
            <a:avLst>
              <a:gd name="adj1" fmla="val 5951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903736" y="2288052"/>
            <a:ext cx="563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尔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084607" y="1434013"/>
            <a:ext cx="10879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你（们） 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084607" y="2039205"/>
            <a:ext cx="1582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的样子 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039442" y="2568404"/>
            <a:ext cx="340164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“铿”的一声，拟声词词尾  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4039442" y="3188592"/>
            <a:ext cx="4411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你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47479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62754" y="1192530"/>
            <a:ext cx="5945029" cy="2758440"/>
          </a:xfrm>
          <a:prstGeom prst="rect">
            <a:avLst/>
          </a:prstGeom>
          <a:solidFill>
            <a:schemeClr val="bg1"/>
          </a:solidFill>
          <a:ln>
            <a:solidFill>
              <a:srgbClr val="9135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579486" y="1334453"/>
            <a:ext cx="4762976" cy="2688622"/>
            <a:chOff x="4656466" y="525034"/>
            <a:chExt cx="6419322" cy="6902647"/>
          </a:xfrm>
        </p:grpSpPr>
        <p:sp>
          <p:nvSpPr>
            <p:cNvPr id="7" name="矩形 6"/>
            <p:cNvSpPr/>
            <p:nvPr/>
          </p:nvSpPr>
          <p:spPr>
            <a:xfrm>
              <a:off x="4657046" y="2876292"/>
              <a:ext cx="6418164" cy="4551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pc="225">
                  <a:latin typeface="微软雅黑" pitchFamily="34" charset="-122"/>
                  <a:ea typeface="微软雅黑" pitchFamily="34" charset="-122"/>
                </a:rPr>
                <a:t>   </a:t>
              </a:r>
              <a:r>
                <a:rPr lang="zh-CN" altLang="en-US" spc="225">
                  <a:latin typeface="宋体" panose="02010600030101010101" pitchFamily="2" charset="-122"/>
                  <a:ea typeface="宋体" panose="02010600030101010101" pitchFamily="2" charset="-122"/>
                </a:rPr>
                <a:t>孔子开创私人讲学之风，倡导仁义礼智信。有弟子三千，其中贤人七十二。曾带领部分弟子周游列国十三年，晚年修订六经（《诗》《书》《礼》《乐》《易》《春秋》）。去世后，其弟子及再传弟子把孔子及其弟子的言行语录和思想记录下来，整理编成《论语》。该书被奉为儒家经典。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4656466" y="525034"/>
              <a:ext cx="6419322" cy="2394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b="1" spc="225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孔子</a:t>
              </a:r>
              <a:r>
                <a:rPr lang="zh-CN" altLang="en-US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（公元前551年－公元前479年</a:t>
              </a:r>
              <a:r>
                <a:rPr lang="zh-CN" altLang="en-US" b="1" spc="225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），孔氏</a:t>
              </a:r>
              <a:r>
                <a:rPr lang="zh-CN" altLang="en-US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，名丘，字仲尼，鲁国陬邑（今山东曲阜）人。中国古代思想家、教育家，儒家学派创始人。</a:t>
              </a:r>
              <a:r>
                <a:rPr lang="zh-CN" altLang="en-US" spc="225">
                  <a:latin typeface="微软雅黑" pitchFamily="34" charset="-122"/>
                  <a:ea typeface="微软雅黑" pitchFamily="34" charset="-122"/>
                  <a:sym typeface="+mn-ea"/>
                </a:rPr>
                <a:t> </a:t>
              </a:r>
              <a:endParaRPr lang="zh-CN" altLang="en-US" b="1" spc="225">
                <a:solidFill>
                  <a:srgbClr val="91352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5594350" y="2859433"/>
              <a:ext cx="5213350" cy="0"/>
            </a:xfrm>
            <a:prstGeom prst="line">
              <a:avLst/>
            </a:prstGeom>
            <a:ln>
              <a:solidFill>
                <a:srgbClr val="9135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93532" y="3641346"/>
            <a:ext cx="1356253" cy="646390"/>
          </a:xfrm>
          <a:prstGeom prst="rect">
            <a:avLst/>
          </a:prstGeom>
        </p:spPr>
      </p:pic>
      <p:pic>
        <p:nvPicPr>
          <p:cNvPr id="11" name="图片 10" descr="孔子像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060" y="1193007"/>
            <a:ext cx="2894171" cy="2757964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355467" y="445294"/>
            <a:ext cx="2543175" cy="585636"/>
            <a:chOff x="1460500" y="2273300"/>
            <a:chExt cx="3390900" cy="774700"/>
          </a:xfrm>
        </p:grpSpPr>
        <p:sp>
          <p:nvSpPr>
            <p:cNvPr id="13" name="矩形: 圆角 1"/>
            <p:cNvSpPr/>
            <p:nvPr/>
          </p:nvSpPr>
          <p:spPr>
            <a:xfrm>
              <a:off x="1460500" y="2273300"/>
              <a:ext cx="3390900" cy="774700"/>
            </a:xfrm>
            <a:prstGeom prst="roundRect">
              <a:avLst>
                <a:gd name="adj" fmla="val 50000"/>
              </a:avLst>
            </a:prstGeom>
            <a:solidFill>
              <a:srgbClr val="913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7"/>
            <p:cNvSpPr txBox="1"/>
            <p:nvPr/>
          </p:nvSpPr>
          <p:spPr>
            <a:xfrm>
              <a:off x="2075180" y="2399030"/>
              <a:ext cx="2201545" cy="549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1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孔子简介</a:t>
              </a:r>
              <a:endParaRPr lang="zh-CN" altLang="en-US" sz="2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944" y="140958"/>
            <a:ext cx="8986627" cy="4781916"/>
            <a:chOff x="170121" y="159489"/>
            <a:chExt cx="8793126" cy="4614530"/>
          </a:xfrm>
        </p:grpSpPr>
        <p:sp>
          <p:nvSpPr>
            <p:cNvPr id="16" name="矩形 15"/>
            <p:cNvSpPr/>
            <p:nvPr/>
          </p:nvSpPr>
          <p:spPr>
            <a:xfrm>
              <a:off x="170121" y="159490"/>
              <a:ext cx="8793126" cy="4614529"/>
            </a:xfrm>
            <a:prstGeom prst="rect">
              <a:avLst/>
            </a:prstGeom>
            <a:noFill/>
            <a:ln w="9525">
              <a:solidFill>
                <a:srgbClr val="9135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70121" y="159489"/>
              <a:ext cx="8793126" cy="105980"/>
              <a:chOff x="203200" y="203199"/>
              <a:chExt cx="11785600" cy="148171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9" name="矩形 28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7" name="矩形 26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</p:grpSp>
        </p:grpSp>
        <p:grpSp>
          <p:nvGrpSpPr>
            <p:cNvPr id="18" name="组合 17"/>
            <p:cNvGrpSpPr/>
            <p:nvPr/>
          </p:nvGrpSpPr>
          <p:grpSpPr>
            <a:xfrm rot="10800000">
              <a:off x="170121" y="4668039"/>
              <a:ext cx="8793126" cy="105980"/>
              <a:chOff x="203200" y="203199"/>
              <a:chExt cx="11785600" cy="148171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3" name="矩形 22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1" name="矩形 20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797845892"/>
      </p:ext>
    </p:ext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6828" y="1343007"/>
            <a:ext cx="140460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吾与点也</a:t>
            </a:r>
            <a:endParaRPr lang="zh-CN" altLang="en-US" sz="1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6828" y="2394850"/>
            <a:ext cx="21372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8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唯求则非邦也与</a:t>
            </a:r>
            <a:endParaRPr lang="zh-CN" altLang="en-US"/>
          </a:p>
        </p:txBody>
      </p:sp>
      <p:sp>
        <p:nvSpPr>
          <p:cNvPr id="9" name="左大括号 8"/>
          <p:cNvSpPr/>
          <p:nvPr/>
        </p:nvSpPr>
        <p:spPr>
          <a:xfrm>
            <a:off x="1605516" y="1596922"/>
            <a:ext cx="223144" cy="982594"/>
          </a:xfrm>
          <a:prstGeom prst="leftBrace">
            <a:avLst>
              <a:gd name="adj1" fmla="val 5951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041953" y="1857386"/>
            <a:ext cx="563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与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084606" y="1434013"/>
            <a:ext cx="15825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赞同，同意 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084607" y="2379461"/>
            <a:ext cx="19121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句末语助，吗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39291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15869" y="465869"/>
            <a:ext cx="3148057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知识梳理</a:t>
            </a:r>
            <a:r>
              <a:rPr lang="en-US" altLang="zh-CN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词类活用</a:t>
            </a:r>
            <a:endParaRPr lang="zh-CN" altLang="en-US" sz="2000" b="1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732832" y="1198903"/>
            <a:ext cx="33845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宗庙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之事，如会同，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端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章甫</a:t>
            </a:r>
            <a:endParaRPr lang="zh-CN" altLang="en-US" sz="1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117382" y="1229681"/>
            <a:ext cx="442107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端：名作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动，穿礼服</a:t>
            </a:r>
            <a:r>
              <a:rPr lang="zh-CN" altLang="en-US" sz="1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；章甫：名作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动，戴礼帽 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732832" y="2081422"/>
            <a:ext cx="14681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鼓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瑟希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117382" y="2112200"/>
            <a:ext cx="159230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名作动，弹奏</a:t>
            </a: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732832" y="2509170"/>
            <a:ext cx="176372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冠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者五六人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4117382" y="2539948"/>
            <a:ext cx="174467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名作动，行冠礼</a:t>
            </a:r>
            <a:endParaRPr lang="zh-CN" altLang="en-US" sz="16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732832" y="2976690"/>
            <a:ext cx="176372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风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乎舞雩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4117382" y="3007468"/>
            <a:ext cx="174467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名作动，吹风</a:t>
            </a:r>
            <a:endParaRPr lang="zh-CN" altLang="en-US" sz="16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732832" y="1645486"/>
            <a:ext cx="260579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比及三年，可使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足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民</a:t>
            </a:r>
            <a:endParaRPr lang="zh-CN" altLang="en-US" sz="1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4117381" y="1676264"/>
            <a:ext cx="194318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使动，使</a:t>
            </a:r>
            <a:r>
              <a:rPr lang="en-US" altLang="zh-CN" sz="1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富足</a:t>
            </a:r>
            <a:endParaRPr lang="zh-CN" altLang="en-US" sz="16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732831" y="3848557"/>
            <a:ext cx="296730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赤也为之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，孰能为之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大</a:t>
            </a:r>
            <a:endParaRPr lang="zh-CN" altLang="en-US" sz="1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4117381" y="3879335"/>
            <a:ext cx="194318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形作名，小事</a:t>
            </a:r>
            <a:r>
              <a:rPr lang="en-US" altLang="zh-CN" sz="1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大事</a:t>
            </a:r>
            <a:endParaRPr lang="zh-CN" altLang="en-US" sz="16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732831" y="3402822"/>
            <a:ext cx="243567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1" smtClean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三子者出，曾皙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zh-CN" altLang="en-US" sz="18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4117381" y="3433600"/>
            <a:ext cx="194318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名作动，落在后面</a:t>
            </a:r>
            <a:endParaRPr lang="zh-CN" altLang="en-US" sz="16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48186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2" grpId="0"/>
      <p:bldP spid="24" grpId="0"/>
      <p:bldP spid="26" grpId="0"/>
      <p:bldP spid="28" grpId="0"/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15869" y="465869"/>
            <a:ext cx="3148057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知识梳理</a:t>
            </a:r>
            <a:r>
              <a:rPr lang="en-US" altLang="zh-CN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特殊句式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341668" y="1221025"/>
            <a:ext cx="15335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不吾知也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2341668" y="1678225"/>
            <a:ext cx="15335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则何以哉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2341669" y="2592625"/>
            <a:ext cx="14696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尔何如</a:t>
            </a: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2341669" y="2135425"/>
            <a:ext cx="13418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何伤乎</a:t>
            </a:r>
          </a:p>
        </p:txBody>
      </p:sp>
      <p:sp>
        <p:nvSpPr>
          <p:cNvPr id="10" name="左大括号 9"/>
          <p:cNvSpPr/>
          <p:nvPr/>
        </p:nvSpPr>
        <p:spPr>
          <a:xfrm>
            <a:off x="2130863" y="1337497"/>
            <a:ext cx="210805" cy="1530470"/>
          </a:xfrm>
          <a:prstGeom prst="leftBrace">
            <a:avLst>
              <a:gd name="adj1" fmla="val 5951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656372" y="1902677"/>
            <a:ext cx="15335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宾语前置句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5935473" y="1221025"/>
            <a:ext cx="15335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加之以师旅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5935472" y="1902677"/>
            <a:ext cx="15335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因之以饥馑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5939197" y="2550949"/>
            <a:ext cx="13418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为国以礼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5724668" y="1337497"/>
            <a:ext cx="210805" cy="1530470"/>
          </a:xfrm>
          <a:prstGeom prst="leftBrace">
            <a:avLst>
              <a:gd name="adj1" fmla="val 5951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4250177" y="1902677"/>
            <a:ext cx="15335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状语后置句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2341668" y="3283055"/>
            <a:ext cx="15335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冠者五六人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 Box 9"/>
          <p:cNvSpPr txBox="1">
            <a:spLocks noChangeArrowheads="1"/>
          </p:cNvSpPr>
          <p:nvPr/>
        </p:nvSpPr>
        <p:spPr bwMode="auto">
          <a:xfrm>
            <a:off x="2341668" y="3921016"/>
            <a:ext cx="15335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童子六七人</a:t>
            </a:r>
          </a:p>
        </p:txBody>
      </p:sp>
      <p:sp>
        <p:nvSpPr>
          <p:cNvPr id="34" name="Text Box 9"/>
          <p:cNvSpPr txBox="1">
            <a:spLocks noChangeArrowheads="1"/>
          </p:cNvSpPr>
          <p:nvPr/>
        </p:nvSpPr>
        <p:spPr bwMode="auto">
          <a:xfrm>
            <a:off x="656372" y="3620904"/>
            <a:ext cx="15335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定语后置句</a:t>
            </a:r>
            <a:endParaRPr lang="zh-CN" altLang="en-US" sz="20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左大括号 34"/>
          <p:cNvSpPr/>
          <p:nvPr/>
        </p:nvSpPr>
        <p:spPr>
          <a:xfrm>
            <a:off x="2130863" y="3399527"/>
            <a:ext cx="210805" cy="842864"/>
          </a:xfrm>
          <a:prstGeom prst="leftBrace">
            <a:avLst>
              <a:gd name="adj1" fmla="val 5951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849100" y="10858500"/>
            <a:ext cx="3175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460631306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/>
          </a:p>
        </p:txBody>
      </p:sp>
      <p:pic>
        <p:nvPicPr>
          <p:cNvPr id="15" name="图片 7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93996" y="1538288"/>
            <a:ext cx="6141720" cy="277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1982264" y="2004834"/>
            <a:ext cx="5109652" cy="187897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indent="457200">
              <a:lnSpc>
                <a:spcPct val="140000"/>
              </a:lnSpc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《论语》是儒家经典之一，是一部以记言为主的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语录体散文集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，是孔子的门人和再传弟子所辑录的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孔子的言行录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，全面反映了孔子的哲学、政治、文化和教育思想，是关于儒家思想的重要著作。</a:t>
            </a:r>
          </a:p>
          <a:p>
            <a:pPr lvl="0" indent="457200">
              <a:lnSpc>
                <a:spcPct val="140000"/>
              </a:lnSpc>
            </a:pP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宋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儒把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论语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大学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中庸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孟子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全称为“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四书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”。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833438" y="688181"/>
            <a:ext cx="2543175" cy="585636"/>
            <a:chOff x="1460500" y="2273300"/>
            <a:chExt cx="3390900" cy="774700"/>
          </a:xfrm>
        </p:grpSpPr>
        <p:sp>
          <p:nvSpPr>
            <p:cNvPr id="20" name="矩形: 圆角 1"/>
            <p:cNvSpPr/>
            <p:nvPr/>
          </p:nvSpPr>
          <p:spPr>
            <a:xfrm>
              <a:off x="1460500" y="2273300"/>
              <a:ext cx="3390900" cy="774700"/>
            </a:xfrm>
            <a:prstGeom prst="roundRect">
              <a:avLst>
                <a:gd name="adj" fmla="val 50000"/>
              </a:avLst>
            </a:prstGeom>
            <a:solidFill>
              <a:srgbClr val="913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6"/>
            <p:cNvSpPr txBox="1"/>
            <p:nvPr/>
          </p:nvSpPr>
          <p:spPr>
            <a:xfrm>
              <a:off x="2075180" y="2399030"/>
              <a:ext cx="2201545" cy="549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1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论语</a:t>
              </a:r>
            </a:p>
          </p:txBody>
        </p:sp>
      </p:grpSp>
      <p:pic>
        <p:nvPicPr>
          <p:cNvPr id="22" name="Picture 272" descr="28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408472" y="1251175"/>
            <a:ext cx="1184810" cy="905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2745" y="3912058"/>
            <a:ext cx="1526406" cy="26370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337560" y="1148925"/>
            <a:ext cx="1543721" cy="293575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2944" y="140958"/>
            <a:ext cx="8986627" cy="4781916"/>
            <a:chOff x="170121" y="159489"/>
            <a:chExt cx="8793126" cy="4614530"/>
          </a:xfrm>
        </p:grpSpPr>
        <p:sp>
          <p:nvSpPr>
            <p:cNvPr id="26" name="矩形 25"/>
            <p:cNvSpPr/>
            <p:nvPr/>
          </p:nvSpPr>
          <p:spPr>
            <a:xfrm>
              <a:off x="170121" y="159490"/>
              <a:ext cx="8793126" cy="4614529"/>
            </a:xfrm>
            <a:prstGeom prst="rect">
              <a:avLst/>
            </a:prstGeom>
            <a:noFill/>
            <a:ln w="9525">
              <a:solidFill>
                <a:srgbClr val="9135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70121" y="159489"/>
              <a:ext cx="8793126" cy="105980"/>
              <a:chOff x="203200" y="203199"/>
              <a:chExt cx="11785600" cy="148171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39" name="矩形 38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37" name="矩形 36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</p:grpSp>
        </p:grpSp>
        <p:grpSp>
          <p:nvGrpSpPr>
            <p:cNvPr id="28" name="组合 27"/>
            <p:cNvGrpSpPr/>
            <p:nvPr/>
          </p:nvGrpSpPr>
          <p:grpSpPr>
            <a:xfrm rot="10800000">
              <a:off x="170121" y="4668039"/>
              <a:ext cx="8793126" cy="105980"/>
              <a:chOff x="203200" y="203199"/>
              <a:chExt cx="11785600" cy="148171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33" name="矩形 32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矩形 33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31" name="矩形 30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32478015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67833" y="534272"/>
            <a:ext cx="2543175" cy="1801170"/>
            <a:chOff x="1460500" y="2400300"/>
            <a:chExt cx="3390900" cy="2401560"/>
          </a:xfrm>
        </p:grpSpPr>
        <p:grpSp>
          <p:nvGrpSpPr>
            <p:cNvPr id="6" name="组合 5"/>
            <p:cNvGrpSpPr/>
            <p:nvPr/>
          </p:nvGrpSpPr>
          <p:grpSpPr>
            <a:xfrm>
              <a:off x="1460500" y="2400300"/>
              <a:ext cx="3390900" cy="774700"/>
              <a:chOff x="1460500" y="2273300"/>
              <a:chExt cx="3390900" cy="774700"/>
            </a:xfrm>
          </p:grpSpPr>
          <p:sp>
            <p:nvSpPr>
              <p:cNvPr id="8" name="矩形: 圆角 1"/>
              <p:cNvSpPr/>
              <p:nvPr/>
            </p:nvSpPr>
            <p:spPr>
              <a:xfrm>
                <a:off x="1460500" y="2273300"/>
                <a:ext cx="3390900" cy="774700"/>
              </a:xfrm>
              <a:prstGeom prst="roundRect">
                <a:avLst>
                  <a:gd name="adj" fmla="val 50000"/>
                </a:avLst>
              </a:prstGeom>
              <a:solidFill>
                <a:srgbClr val="9135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6"/>
              <p:cNvSpPr txBox="1"/>
              <p:nvPr/>
            </p:nvSpPr>
            <p:spPr>
              <a:xfrm>
                <a:off x="1975485" y="2399031"/>
                <a:ext cx="2485391" cy="55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zh-CN" sz="21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走近人物</a:t>
                </a:r>
              </a:p>
            </p:txBody>
          </p:sp>
        </p:grpSp>
        <p:cxnSp>
          <p:nvCxnSpPr>
            <p:cNvPr id="7" name="直接连接符 6"/>
            <p:cNvCxnSpPr/>
            <p:nvPr/>
          </p:nvCxnSpPr>
          <p:spPr>
            <a:xfrm flipH="1">
              <a:off x="3155950" y="4278640"/>
              <a:ext cx="0" cy="52322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8431" y="4577570"/>
            <a:ext cx="1526406" cy="26370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86230" y="909291"/>
            <a:ext cx="1543721" cy="293575"/>
          </a:xfrm>
          <a:prstGeom prst="rect">
            <a:avLst/>
          </a:prstGeom>
        </p:spPr>
      </p:pic>
      <p:sp>
        <p:nvSpPr>
          <p:cNvPr id="12" name="文本框 7"/>
          <p:cNvSpPr txBox="1"/>
          <p:nvPr/>
        </p:nvSpPr>
        <p:spPr>
          <a:xfrm>
            <a:off x="467833" y="1187809"/>
            <a:ext cx="8314660" cy="358598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子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路：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仲由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（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前542年</a:t>
            </a:r>
            <a:r>
              <a:rPr lang="en-US" altLang="zh-CN" b="1" smtClean="0">
                <a:latin typeface="微软雅黑" pitchFamily="34" charset="-122"/>
                <a:ea typeface="微软雅黑" pitchFamily="34" charset="-122"/>
                <a:sym typeface="+mn-ea"/>
              </a:rPr>
              <a:t>~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前480年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），字子路，又字季路，“孔门十哲”之一，“孔门七十二贤”之一，受儒家祭祀。性情刚直，好勇尚武，跟随孔子周游列国，做孔子的侍卫。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曾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点：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曾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点喜欢弹琴唱歌。信奉儒学。崇拜孔子，父子同师孔子，学习儒家学说，并付诸实践，但未与孔子周游列国。他痛恨当世礼教不行，立志改变现状，孔子认为他是有进取心的狂放之士。</a:t>
            </a:r>
          </a:p>
          <a:p>
            <a:pPr>
              <a:lnSpc>
                <a:spcPct val="150000"/>
              </a:lnSpc>
            </a:pP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冉求：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  <a:sym typeface="+mn-ea"/>
              </a:rPr>
              <a:t>字</a:t>
            </a:r>
            <a:r>
              <a:rPr lang="zh-CN" altLang="en-US" b="1">
                <a:latin typeface="微软雅黑" pitchFamily="34" charset="-122"/>
                <a:ea typeface="微软雅黑" pitchFamily="34" charset="-122"/>
                <a:sym typeface="+mn-ea"/>
              </a:rPr>
              <a:t>子有，通称“冉有”，尊称“冉子”，鲁国人。周文王第十子冉季载的嫡裔。春秋末年著名学者、孔子门徒。孔门七十二贤之一，受儒教祭祀。以政事见称。多才多艺，尤擅长理财，曾担任季氏宰臣。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公西</a:t>
            </a: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赤：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姓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公西，名赤，字子华，亦称公西华，春秋末年鲁国学者，72贤人之一，比孔子小四十二岁。孟武伯曾经向孔子问起公西赤，孔子回答说：“赤也，束带立于朝，可与宾客言也。不知其仁也。”在孔子弟子中，公西赤以长于祭祀之礼、宾客之礼著称，且善于交际，曾“乘肥马，衣轻裘”，到齐国活动</a:t>
            </a: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2944" y="140958"/>
            <a:ext cx="8986627" cy="4781916"/>
            <a:chOff x="170121" y="159489"/>
            <a:chExt cx="8793126" cy="4614530"/>
          </a:xfrm>
        </p:grpSpPr>
        <p:sp>
          <p:nvSpPr>
            <p:cNvPr id="14" name="矩形 13"/>
            <p:cNvSpPr/>
            <p:nvPr/>
          </p:nvSpPr>
          <p:spPr>
            <a:xfrm>
              <a:off x="170121" y="159490"/>
              <a:ext cx="8793126" cy="4614529"/>
            </a:xfrm>
            <a:prstGeom prst="rect">
              <a:avLst/>
            </a:prstGeom>
            <a:noFill/>
            <a:ln w="9525">
              <a:solidFill>
                <a:srgbClr val="9135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70121" y="159489"/>
              <a:ext cx="8793126" cy="105980"/>
              <a:chOff x="203200" y="203199"/>
              <a:chExt cx="11785600" cy="148171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7" name="矩形 26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5" name="矩形 24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</p:grpSp>
        </p:grpSp>
        <p:grpSp>
          <p:nvGrpSpPr>
            <p:cNvPr id="16" name="组合 15"/>
            <p:cNvGrpSpPr/>
            <p:nvPr/>
          </p:nvGrpSpPr>
          <p:grpSpPr>
            <a:xfrm rot="10800000">
              <a:off x="170121" y="4668039"/>
              <a:ext cx="8793126" cy="105980"/>
              <a:chOff x="203200" y="203199"/>
              <a:chExt cx="11785600" cy="148171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1" name="矩形 20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19" name="矩形 18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23868922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10"/>
          <a:stretch>
            <a:fillRect/>
          </a:stretch>
        </p:blipFill>
        <p:spPr>
          <a:xfrm>
            <a:off x="763020" y="769510"/>
            <a:ext cx="7679533" cy="338258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8890873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892" y="1527111"/>
            <a:ext cx="5211683" cy="5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路、曾皙、冉有、公西华</a:t>
            </a:r>
            <a:r>
              <a:rPr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侍坐</a:t>
            </a:r>
          </a:p>
        </p:txBody>
      </p:sp>
      <p:sp>
        <p:nvSpPr>
          <p:cNvPr id="6" name="文本框 191501"/>
          <p:cNvSpPr/>
          <p:nvPr/>
        </p:nvSpPr>
        <p:spPr>
          <a:xfrm>
            <a:off x="6021003" y="1527111"/>
            <a:ext cx="2050837" cy="5331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101233" tIns="50617" rIns="101233" bIns="50617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1" i="0" u="none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</a:lstStyle>
          <a:p>
            <a:pPr marL="0" lvl="0" indent="0" defTabSz="1012825"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陪长者闲坐</a:t>
            </a:r>
          </a:p>
        </p:txBody>
      </p:sp>
      <p:sp>
        <p:nvSpPr>
          <p:cNvPr id="7" name="矩形 6"/>
          <p:cNvSpPr/>
          <p:nvPr/>
        </p:nvSpPr>
        <p:spPr>
          <a:xfrm>
            <a:off x="643890" y="2607014"/>
            <a:ext cx="742794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“陪长者闲坐”，这样的语境就容易使气氛和谐融洽，师生平等、轻松自由，弟子们能各抒己见。</a:t>
            </a:r>
          </a:p>
        </p:txBody>
      </p:sp>
    </p:spTree>
    <p:extLst>
      <p:ext uri="{BB962C8B-B14F-4D97-AF65-F5344CB8AC3E}">
        <p14:creationId xmlns:p14="http://schemas.microsoft.com/office/powerpoint/2010/main" val="34258563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1AC35EA-9AAA-46BB-BE68-FD837BEA731E}"/>
              </a:ext>
            </a:extLst>
          </p:cNvPr>
          <p:cNvSpPr/>
          <p:nvPr/>
        </p:nvSpPr>
        <p:spPr>
          <a:xfrm>
            <a:off x="520176" y="829559"/>
            <a:ext cx="8198522" cy="99257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20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路、曾皙、冉有、公西华侍坐</a:t>
            </a:r>
            <a:r>
              <a:rPr lang="zh-CN" altLang="en-US" sz="20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。子曰：</a:t>
            </a:r>
            <a:r>
              <a:rPr lang="zh-CN" altLang="en-US" sz="20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b="1" ker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20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吾一日长乎尔，毋吾</a:t>
            </a:r>
            <a:r>
              <a:rPr lang="zh-CN" altLang="en-US" sz="2000" b="1" ker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20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也。居则曰：‘不吾知也。’如或知尔，则何</a:t>
            </a:r>
            <a:r>
              <a:rPr lang="zh-CN" altLang="en-US" sz="2000" b="1" ker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20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哉？”</a:t>
            </a:r>
          </a:p>
        </p:txBody>
      </p:sp>
      <p:sp>
        <p:nvSpPr>
          <p:cNvPr id="2" name="矩形 1"/>
          <p:cNvSpPr/>
          <p:nvPr/>
        </p:nvSpPr>
        <p:spPr>
          <a:xfrm>
            <a:off x="520176" y="1932413"/>
            <a:ext cx="8198522" cy="12003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 kern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1600" b="1" ker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600" b="1" kern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因为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长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乎尔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：状语后置，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比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你们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年纪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大。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毋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：不要 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b="1" ker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以：认为 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乎：介词，比。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居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：闲居，平时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在家。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如果。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或：有人 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知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：了解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1600" b="1" kern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1600" b="1" ker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600" b="1" kern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做。</a:t>
            </a:r>
            <a:r>
              <a:rPr lang="en-US" altLang="zh-CN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何以哉：宾语前置。  </a:t>
            </a:r>
            <a:endParaRPr lang="en-US" altLang="zh-CN" sz="1600" b="1" ker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520176" y="3261406"/>
            <a:ext cx="8198522" cy="133882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z="180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子路、曾晳、冉有、公西华陪（孔子）坐着。孔子说：</a:t>
            </a:r>
            <a:r>
              <a:rPr lang="en-US" altLang="zh-CN" sz="180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因为我比你们大一点，不要认为我年纪大一点（你们就不说了）。（你们）平时常说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en-US" altLang="zh-CN" sz="1800" smtClean="0">
                <a:latin typeface="楷体" pitchFamily="49" charset="-122"/>
                <a:ea typeface="楷体" pitchFamily="49" charset="-122"/>
              </a:rPr>
              <a:t>‘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没有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人了解我呀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！</a:t>
            </a:r>
            <a:r>
              <a:rPr lang="en-US" altLang="zh-CN" sz="1800" smtClean="0">
                <a:latin typeface="楷体" pitchFamily="49" charset="-122"/>
                <a:ea typeface="楷体" pitchFamily="49" charset="-122"/>
              </a:rPr>
              <a:t>’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假如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有人了解你们，那么用什么（实现自己的抱负）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？”</a:t>
            </a:r>
            <a:endParaRPr lang="en-US" altLang="zh-CN" sz="1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语段分析一：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45975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966319"/>
              </p:ext>
            </p:extLst>
          </p:nvPr>
        </p:nvGraphicFramePr>
        <p:xfrm>
          <a:off x="635217" y="723015"/>
          <a:ext cx="7870830" cy="37745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8542"/>
                <a:gridCol w="869683"/>
                <a:gridCol w="3051544"/>
                <a:gridCol w="2371061"/>
              </a:tblGrid>
              <a:tr h="495248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人物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年龄</a:t>
                      </a:r>
                      <a:endParaRPr kumimoji="1" lang="zh-CN" altLang="en-US" sz="1800" b="1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志在何方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孔子评语</a:t>
                      </a:r>
                    </a:p>
                  </a:txBody>
                  <a:tcPr marL="91433" marR="91433" marT="45724" marB="45724" anchor="ctr"/>
                </a:tc>
              </a:tr>
              <a:tr h="816365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子路（由）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51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  <a:tr h="816365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冉有（求）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39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  <a:tr h="830213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公西华（赤）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31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  <a:tr h="816365"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zh-CN" altLang="en-US" sz="1800" b="1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+mn-ea"/>
                        </a:rPr>
                        <a:t>曾皙（点）</a:t>
                      </a: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r>
                        <a:rPr kumimoji="1" lang="en-US" altLang="zh-CN" sz="1800" kern="12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18</a:t>
                      </a: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  <a:tc>
                  <a:txBody>
                    <a:bodyPr vert="horz" wrap="square"/>
                    <a:lstStyle/>
                    <a:p>
                      <a:pPr marL="0" algn="ctr" defTabSz="685800" rtl="0" eaLnBrk="1" latinLnBrk="0" hangingPunct="1">
                        <a:buNone/>
                      </a:pPr>
                      <a:endParaRPr kumimoji="1" lang="zh-CN" altLang="en-US" sz="1800" kern="120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3" marR="91433" marT="45724" marB="4572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0552001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1611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1611"/>
</p:tagLst>
</file>

<file path=ppt/tags/tag3.xml><?xml version="1.0" encoding="utf-8"?>
<p:tagLst xmlns:p="http://schemas.openxmlformats.org/presentationml/2006/main">
  <p:tag name="KSO_WM_BEAUTIFY_FLAG" val="#wm#"/>
  <p:tag name="KSO_WM_COMBINE_RELATE_SLIDE_ID" val="background20180935_1"/>
  <p:tag name="KSO_WM_TAG_VERSION" val="1.0"/>
  <p:tag name="KSO_WM_TEMPLATE_CATEGORY" val="custom"/>
  <p:tag name="KSO_WM_TEMPLATE_INDEX" val="20181611"/>
  <p:tag name="KSO_WM_TEMPLATE_SUBCATEGORY" val="combine"/>
  <p:tag name="KSO_WM_TEMPLATE_THUMBS_INDEX" val="1、6、14、15、20、21、23、24"/>
</p:tagLst>
</file>

<file path=ppt/tags/tag4.xml><?xml version="1.0" encoding="utf-8"?>
<p:tagLst xmlns:p="http://schemas.openxmlformats.org/presentationml/2006/main">
  <p:tag name="KSO_WM_BEAUTIFY_FLAG" val="#wm#"/>
  <p:tag name="KSO_WM_COMBINE_RELATE_SLIDE_ID" val="background20180935_1"/>
  <p:tag name="KSO_WM_SLIDE_ID" val="custom20181611_1"/>
  <p:tag name="KSO_WM_SLIDE_INDEX" val="1"/>
  <p:tag name="KSO_WM_SLIDE_ITEM_CNT" val="2"/>
  <p:tag name="KSO_WM_SLIDE_LAYOUT" val="a_b"/>
  <p:tag name="KSO_WM_SLIDE_LAYOUT_CNT" val="1_1"/>
  <p:tag name="KSO_WM_SLIDE_TYPE" val="title"/>
  <p:tag name="KSO_WM_TAG_VERSION" val="1.0"/>
  <p:tag name="KSO_WM_TEMPLATE_CATEGORY" val="custom"/>
  <p:tag name="KSO_WM_TEMPLATE_INDEX" val="20181611"/>
  <p:tag name="KSO_WM_TEMPLATE_SUBCATEGORY" val="combine"/>
  <p:tag name="KSO_WM_TEMPLATE_THUMBS_INDEX" val="1、6、14、15、20、21、23、24"/>
</p:tagLst>
</file>

<file path=ppt/tags/tag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46739C"/>
      </a:dk2>
      <a:lt2>
        <a:srgbClr val="E7E6E6"/>
      </a:lt2>
      <a:accent1>
        <a:srgbClr val="46739C"/>
      </a:accent1>
      <a:accent2>
        <a:srgbClr val="ED7D31"/>
      </a:accent2>
      <a:accent3>
        <a:srgbClr val="FFFFFF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216</Paragraphs>
  <Slides>32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40">
      <vt:lpstr>Arial</vt:lpstr>
      <vt:lpstr>Calibri Light</vt:lpstr>
      <vt:lpstr>Calibri</vt:lpstr>
      <vt:lpstr>微软雅黑</vt:lpstr>
      <vt:lpstr>宋体</vt:lpstr>
      <vt:lpstr>Times New Roman</vt:lpstr>
      <vt:lpstr>楷体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思考：“以吾一日长乎尔，毋吾以也。居则曰:‘不吾知也。’如或知尔，则何以哉？”讲了几层意思？反映出孔子在教学上的什么样的态度？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2021-02-10T17:24:15.336</cp:lastPrinted>
  <dcterms:created xsi:type="dcterms:W3CDTF">2021-02-10T17:24:15Z</dcterms:created>
  <dcterms:modified xsi:type="dcterms:W3CDTF">2021-02-10T09:24:25Z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