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5"/>
  </p:notesMasterIdLst>
  <p:sldIdLst>
    <p:sldId id="257" r:id="rId2"/>
    <p:sldId id="285" r:id="rId3"/>
    <p:sldId id="308" r:id="rId4"/>
    <p:sldId id="307" r:id="rId5"/>
    <p:sldId id="287" r:id="rId6"/>
    <p:sldId id="30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5" r:id="rId22"/>
    <p:sldId id="304" r:id="rId23"/>
    <p:sldId id="306" r:id="rId24"/>
    <p:sldId id="286" r:id="rId25"/>
    <p:sldId id="281" r:id="rId26"/>
    <p:sldId id="262" r:id="rId27"/>
    <p:sldId id="263" r:id="rId28"/>
    <p:sldId id="289" r:id="rId29"/>
    <p:sldId id="313" r:id="rId30"/>
    <p:sldId id="314" r:id="rId31"/>
    <p:sldId id="265" r:id="rId32"/>
    <p:sldId id="266" r:id="rId33"/>
    <p:sldId id="273" r:id="rId34"/>
    <p:sldId id="267" r:id="rId35"/>
    <p:sldId id="310" r:id="rId36"/>
    <p:sldId id="274" r:id="rId37"/>
    <p:sldId id="268" r:id="rId38"/>
    <p:sldId id="269" r:id="rId39"/>
    <p:sldId id="311" r:id="rId40"/>
    <p:sldId id="312" r:id="rId41"/>
    <p:sldId id="316" r:id="rId42"/>
    <p:sldId id="317" r:id="rId43"/>
    <p:sldId id="318" r:id="rId44"/>
    <p:sldId id="319" r:id="rId45"/>
    <p:sldId id="271" r:id="rId46"/>
    <p:sldId id="288" r:id="rId47"/>
    <p:sldId id="272" r:id="rId48"/>
    <p:sldId id="275" r:id="rId49"/>
    <p:sldId id="276" r:id="rId50"/>
    <p:sldId id="277" r:id="rId51"/>
    <p:sldId id="279" r:id="rId52"/>
    <p:sldId id="280" r:id="rId53"/>
    <p:sldId id="320" r:id="rId54"/>
    <p:sldId id="322" r:id="rId55"/>
    <p:sldId id="324" r:id="rId56"/>
    <p:sldId id="325" r:id="rId57"/>
    <p:sldId id="327" r:id="rId58"/>
    <p:sldId id="323" r:id="rId59"/>
    <p:sldId id="326" r:id="rId60"/>
    <p:sldId id="321" r:id="rId61"/>
    <p:sldId id="315" r:id="rId62"/>
    <p:sldId id="258" r:id="rId63"/>
    <p:sldId id="278" r:id="rId6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0033"/>
    <a:srgbClr val="FFFF99"/>
    <a:srgbClr val="0066FF"/>
    <a:srgbClr val="99CC00"/>
    <a:srgbClr val="FF0066"/>
    <a:srgbClr val="000000"/>
    <a:srgbClr val="33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78" autoAdjust="0"/>
    <p:restoredTop sz="86434" autoAdjust="0"/>
  </p:normalViewPr>
  <p:slideViewPr>
    <p:cSldViewPr>
      <p:cViewPr>
        <p:scale>
          <a:sx n="55" d="100"/>
          <a:sy n="55" d="100"/>
        </p:scale>
        <p:origin x="-360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6" y="245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03D00A6-224A-49BA-AB22-6E36CDF498CC}" type="datetimeFigureOut">
              <a:rPr lang="zh-CN" altLang="en-US"/>
              <a:pPr>
                <a:defRPr/>
              </a:pPr>
              <a:t>2011-9-13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EE4D196-48E7-4850-88FD-824E175D46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15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6F0BEC8-F602-494F-88BC-37FFFB074069}" type="slidenum">
              <a:rPr kumimoji="1" lang="zh-CN" altLang="en-US" sz="1200"/>
              <a:pPr eaLnBrk="1" hangingPunct="1"/>
              <a:t>30</a:t>
            </a:fld>
            <a:endParaRPr kumimoji="1" lang="en-US" altLang="zh-CN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4A3678F-9595-4FAE-89CE-A77A6E9235C7}" type="slidenum">
              <a:rPr lang="zh-CN" altLang="en-US" sz="1200" smtClean="0"/>
              <a:pPr eaLnBrk="1" hangingPunct="1"/>
              <a:t>55</a:t>
            </a:fld>
            <a:endParaRPr lang="en-US" altLang="zh-CN" sz="120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AF51194-602C-4262-B3A9-AD20C363EC59}" type="slidenum">
              <a:rPr lang="zh-CN" altLang="en-US" sz="1200" smtClean="0"/>
              <a:pPr eaLnBrk="1" hangingPunct="1"/>
              <a:t>56</a:t>
            </a:fld>
            <a:endParaRPr lang="en-US" altLang="zh-CN" sz="120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524000"/>
            <a:ext cx="72390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8381F-BA38-44AE-9F89-318AC4E89AE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416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4F569-E6AF-4E0D-BA2A-46071880D81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24774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9A982-DE81-4E94-905A-B353103F2C2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605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A5A2F-87B3-4284-ABE8-73215031D74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518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94362-5E4B-4CEF-B8AF-7EF38F73937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627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F6B3D-8322-437C-A1C7-98AE2E10CF3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4910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4776B-25D3-4CF7-A3F1-CE32FFFBDDD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03122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E8511-DFAA-4A9B-A994-392A2C1587A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9189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D9440-A03D-48B6-AF25-61E7B0C965D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0032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BDF31-782A-4A25-9878-C84E629B761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194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D77A0-AAAD-4629-AC13-11362E8F30E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964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5AD0F-BDD9-4C3C-A26E-2FBD10D3D57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2269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CBF6AA04-8148-44C6-9F1D-56CE022C26F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4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0"/>
            <a:ext cx="8001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17525" y="325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66800" y="152400"/>
            <a:ext cx="64166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6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546725" y="5659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800600" y="1295400"/>
            <a:ext cx="3429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404813"/>
            <a:ext cx="7127875" cy="50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150938" y="5805488"/>
            <a:ext cx="684053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会天大雨，道不通，度已失期。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404813"/>
            <a:ext cx="6840537" cy="483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482850" y="5589588"/>
            <a:ext cx="41783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40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失期，法皆斩。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404813"/>
            <a:ext cx="6734175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82625" y="5373688"/>
            <a:ext cx="7778750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陈胜、吴广乃谋曰：</a:t>
            </a:r>
            <a:r>
              <a:rPr lang="zh-CN" sz="36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今亡亦死，举大计亦死，等死，死国可乎？</a:t>
            </a:r>
            <a:r>
              <a:rPr lang="zh-CN" sz="3600" b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6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9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372745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476375" y="1052513"/>
            <a:ext cx="7418388" cy="207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天下苦秦久矣。吾闻二世少子也，不当立，当立者乃公子扶苏。扶苏以数谏故，上使外将兵。今或闻无罪，二世杀之。百姓多闻其贤，未知其死也。项燕为楚将，数有功，爱士卒，楚人怜之。或以为死，或以为亡。今诚以吾众诈自称公子扶苏、项燕，为天下唱，宜多应者。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吴广以为然。乃行卜。卜者知其指意，曰：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足下事皆成，有功。然足下卜之鬼乎！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陈胜、吴广喜，念鬼，曰：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此教我先威众耳。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2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4663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25413" y="4941888"/>
            <a:ext cx="889317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乃丹书帛曰：</a:t>
            </a:r>
            <a:r>
              <a:rPr lang="zh-CN" sz="28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陈胜王</a:t>
            </a:r>
            <a:r>
              <a:rPr lang="zh-CN" sz="2800" b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，置人所罾鱼腹中。卒买鱼烹食，得鱼腹中书，固以怪之矣。又间令吴广之次所旁丛祠中，夜篝火，狐鸣呼曰：</a:t>
            </a:r>
            <a:r>
              <a:rPr lang="zh-CN" sz="28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大楚兴，陈胜王</a:t>
            </a:r>
            <a:r>
              <a:rPr lang="zh-CN" sz="2800" b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。卒皆夜惊恐。旦日，卒中往往语，皆指目陈胜。 </a:t>
            </a:r>
          </a:p>
        </p:txBody>
      </p:sp>
      <p:pic>
        <p:nvPicPr>
          <p:cNvPr id="15364" name="Picture 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1628775"/>
            <a:ext cx="4319587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84188" y="5229225"/>
            <a:ext cx="8174037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zh-CN" sz="320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吴广素爱人，士卒多为用者。将尉醉，广故数言欲亡，忿恚尉，令辱之，以激怒其众。</a:t>
            </a:r>
          </a:p>
        </p:txBody>
      </p:sp>
      <p:pic>
        <p:nvPicPr>
          <p:cNvPr id="16387" name="Picture 3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38" y="404813"/>
            <a:ext cx="65881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333375"/>
            <a:ext cx="6913563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82625" y="5373688"/>
            <a:ext cx="77787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尉果笞广。尉剑挺，广起，夺而杀尉。陈胜佐之，并杀两尉。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4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51244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38163" y="2362200"/>
            <a:ext cx="80660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召令徒属曰：</a:t>
            </a:r>
            <a:r>
              <a:rPr lang="zh-CN" sz="36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公等遇雨，皆已失期，失期当斩。</a:t>
            </a:r>
            <a:r>
              <a:rPr lang="zh-CN" altLang="en-US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藉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第令毋斩，而戍死者固十六七。且壮士不死即已，死即举大名耳，王侯将相宁有种乎！</a:t>
            </a:r>
            <a:r>
              <a:rPr lang="zh-CN" sz="3600" b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徒属皆曰：</a:t>
            </a:r>
            <a:r>
              <a:rPr lang="zh-CN" sz="36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敬受命。</a:t>
            </a:r>
            <a:r>
              <a:rPr lang="zh-CN" sz="3600" b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乃诈称公子扶苏、项燕，从民欲也。袒右，称大楚。为坛而盟，祭以尉首。陈胜自立为将军，吴广为都尉。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88913"/>
            <a:ext cx="6480175" cy="457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06375" y="5084763"/>
            <a:ext cx="873125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攻大泽乡，收而攻蕲。蕲下，乃令符离人葛婴将兵徇蕲以东。攻铚、酂、苦、柘、谯，皆下之。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76250"/>
            <a:ext cx="63373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66725" y="5157788"/>
            <a:ext cx="82105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40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sz="40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行收兵，比至陈，车六七百乘，骑千余，卒数万人。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09600" y="1062038"/>
            <a:ext cx="8066088" cy="526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>
                <a:latin typeface="宋体" pitchFamily="2" charset="-122"/>
              </a:rPr>
              <a:t>    </a:t>
            </a:r>
            <a:r>
              <a:rPr lang="zh-CN" sz="2800">
                <a:latin typeface="宋体" pitchFamily="2" charset="-122"/>
              </a:rPr>
              <a:t>司马迁：汉朝著名（             </a:t>
            </a:r>
            <a:r>
              <a:rPr lang="zh-CN" altLang="en-US" sz="2800">
                <a:latin typeface="宋体" pitchFamily="2" charset="-122"/>
              </a:rPr>
              <a:t>），</a:t>
            </a:r>
            <a:r>
              <a:rPr lang="zh-CN" sz="2800">
                <a:latin typeface="宋体" pitchFamily="2" charset="-122"/>
              </a:rPr>
              <a:t>著有</a:t>
            </a:r>
            <a:r>
              <a:rPr lang="zh-CN" altLang="zh-CN" sz="2800">
                <a:latin typeface="宋体" pitchFamily="2" charset="-122"/>
              </a:rPr>
              <a:t>《</a:t>
            </a:r>
            <a:r>
              <a:rPr lang="zh-CN" sz="2800">
                <a:latin typeface="宋体" pitchFamily="2" charset="-122"/>
              </a:rPr>
              <a:t>史记</a:t>
            </a:r>
            <a:r>
              <a:rPr lang="zh-CN" altLang="zh-CN" sz="2800">
                <a:latin typeface="宋体" pitchFamily="2" charset="-122"/>
              </a:rPr>
              <a:t>》</a:t>
            </a:r>
            <a:r>
              <a:rPr lang="zh-CN" sz="2800">
                <a:latin typeface="宋体" pitchFamily="2" charset="-122"/>
              </a:rPr>
              <a:t>。</a:t>
            </a:r>
          </a:p>
          <a:p>
            <a:pPr eaLnBrk="1" hangingPunct="1"/>
            <a:endParaRPr lang="zh-CN" altLang="zh-CN" sz="2800">
              <a:latin typeface="宋体" pitchFamily="2" charset="-122"/>
            </a:endParaRPr>
          </a:p>
          <a:p>
            <a:pPr eaLnBrk="1" hangingPunct="1"/>
            <a:r>
              <a:rPr lang="zh-CN" altLang="zh-CN" sz="2800">
                <a:latin typeface="宋体" pitchFamily="2" charset="-122"/>
              </a:rPr>
              <a:t>    </a:t>
            </a:r>
            <a:endParaRPr lang="en-US" altLang="zh-CN" sz="2800">
              <a:latin typeface="宋体" pitchFamily="2" charset="-122"/>
            </a:endParaRPr>
          </a:p>
          <a:p>
            <a:pPr eaLnBrk="1" hangingPunct="1"/>
            <a:r>
              <a:rPr lang="en-US" altLang="zh-CN" sz="2800">
                <a:latin typeface="宋体" pitchFamily="2" charset="-122"/>
              </a:rPr>
              <a:t>    </a:t>
            </a:r>
            <a:r>
              <a:rPr lang="zh-CN" sz="2800">
                <a:latin typeface="宋体" pitchFamily="2" charset="-122"/>
              </a:rPr>
              <a:t>该书是我国第一部（           ），全书共计</a:t>
            </a:r>
            <a:r>
              <a:rPr lang="zh-CN" altLang="zh-CN" sz="2800">
                <a:latin typeface="宋体" pitchFamily="2" charset="-122"/>
              </a:rPr>
              <a:t>130</a:t>
            </a:r>
            <a:r>
              <a:rPr lang="zh-CN" sz="2800">
                <a:latin typeface="宋体" pitchFamily="2" charset="-122"/>
              </a:rPr>
              <a:t>篇，记载了从传说中（      ）</a:t>
            </a:r>
          </a:p>
          <a:p>
            <a:pPr eaLnBrk="1" hangingPunct="1"/>
            <a:r>
              <a:rPr lang="zh-CN" sz="2800">
                <a:latin typeface="宋体" pitchFamily="2" charset="-122"/>
              </a:rPr>
              <a:t>到（      ）之间长达</a:t>
            </a:r>
            <a:r>
              <a:rPr lang="zh-CN" altLang="zh-CN" sz="2800">
                <a:latin typeface="宋体" pitchFamily="2" charset="-122"/>
              </a:rPr>
              <a:t>3000</a:t>
            </a:r>
            <a:r>
              <a:rPr lang="zh-CN" sz="2800">
                <a:latin typeface="宋体" pitchFamily="2" charset="-122"/>
              </a:rPr>
              <a:t>年的历史。含</a:t>
            </a:r>
            <a:r>
              <a:rPr lang="zh-CN" altLang="zh-CN" sz="2800">
                <a:latin typeface="宋体" pitchFamily="2" charset="-122"/>
              </a:rPr>
              <a:t>12</a:t>
            </a:r>
            <a:r>
              <a:rPr lang="zh-CN" sz="2800">
                <a:latin typeface="宋体" pitchFamily="2" charset="-122"/>
              </a:rPr>
              <a:t>本纪，</a:t>
            </a:r>
            <a:r>
              <a:rPr lang="zh-CN" altLang="zh-CN" sz="2800">
                <a:latin typeface="宋体" pitchFamily="2" charset="-122"/>
              </a:rPr>
              <a:t>30</a:t>
            </a:r>
            <a:r>
              <a:rPr lang="zh-CN" sz="2800">
                <a:latin typeface="宋体" pitchFamily="2" charset="-122"/>
              </a:rPr>
              <a:t>世家，</a:t>
            </a:r>
            <a:r>
              <a:rPr lang="zh-CN" altLang="zh-CN" sz="2800">
                <a:latin typeface="宋体" pitchFamily="2" charset="-122"/>
              </a:rPr>
              <a:t>70</a:t>
            </a:r>
            <a:r>
              <a:rPr lang="zh-CN" sz="2800">
                <a:latin typeface="宋体" pitchFamily="2" charset="-122"/>
              </a:rPr>
              <a:t>列传。</a:t>
            </a:r>
          </a:p>
          <a:p>
            <a:pPr eaLnBrk="1" hangingPunct="1"/>
            <a:endParaRPr lang="zh-CN" altLang="zh-CN" sz="2800">
              <a:latin typeface="宋体" pitchFamily="2" charset="-122"/>
            </a:endParaRPr>
          </a:p>
          <a:p>
            <a:pPr eaLnBrk="1" hangingPunct="1"/>
            <a:r>
              <a:rPr lang="zh-CN" altLang="zh-CN" sz="2800">
                <a:latin typeface="宋体" pitchFamily="2" charset="-122"/>
              </a:rPr>
              <a:t>    《</a:t>
            </a:r>
            <a:r>
              <a:rPr lang="zh-CN" sz="2800">
                <a:latin typeface="宋体" pitchFamily="2" charset="-122"/>
              </a:rPr>
              <a:t>史记</a:t>
            </a:r>
            <a:r>
              <a:rPr lang="zh-CN" altLang="zh-CN" sz="2800">
                <a:latin typeface="宋体" pitchFamily="2" charset="-122"/>
              </a:rPr>
              <a:t>》</a:t>
            </a:r>
            <a:r>
              <a:rPr lang="zh-CN" sz="2800">
                <a:latin typeface="宋体" pitchFamily="2" charset="-122"/>
              </a:rPr>
              <a:t>以其高度的文学性和艺术性被鲁迅评价为（                           ）。</a:t>
            </a:r>
            <a:endParaRPr lang="zh-CN" sz="28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/>
            <a:endParaRPr lang="zh-CN" altLang="zh-CN" sz="2800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019925" y="5745163"/>
            <a:ext cx="54927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724400" y="2798763"/>
            <a:ext cx="1865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纪传体史书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408613" y="3213100"/>
            <a:ext cx="963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黄帝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476375" y="3644900"/>
            <a:ext cx="1181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汉武帝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619250" y="5380038"/>
            <a:ext cx="540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史家之绝唱，无韵之</a:t>
            </a:r>
            <a:r>
              <a:rPr lang="zh-CN" altLang="zh-CN">
                <a:solidFill>
                  <a:srgbClr val="FF0000"/>
                </a:solidFill>
                <a:ea typeface="楷体_GB2312" pitchFamily="49" charset="-122"/>
              </a:rPr>
              <a:t>《</a:t>
            </a: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离骚</a:t>
            </a:r>
            <a:r>
              <a:rPr lang="zh-CN" altLang="zh-CN">
                <a:solidFill>
                  <a:srgbClr val="FF0000"/>
                </a:solidFill>
                <a:ea typeface="楷体_GB2312" pitchFamily="49" charset="-122"/>
              </a:rPr>
              <a:t>》”</a:t>
            </a: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586288" y="1095375"/>
            <a:ext cx="2433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  <a:ea typeface="楷体_GB2312" pitchFamily="49" charset="-122"/>
              </a:rPr>
              <a:t>史学家、文学家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5" grpId="0" autoUpdateAnimBg="0"/>
      <p:bldP spid="5126" grpId="0" autoUpdateAnimBg="0"/>
      <p:bldP spid="5127" grpId="0" autoUpdateAnimBg="0"/>
      <p:bldP spid="5128" grpId="0" autoUpdateAnimBg="0"/>
      <p:bldP spid="512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1638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09600" y="4868863"/>
            <a:ext cx="7923213" cy="90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攻陈，陈守令皆不在独守丞与战谯门中，弗胜，守丞死，乃入据陈。</a:t>
            </a:r>
          </a:p>
        </p:txBody>
      </p:sp>
      <p:pic>
        <p:nvPicPr>
          <p:cNvPr id="21508" name="Picture 4" descr="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484313"/>
            <a:ext cx="43561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404813"/>
            <a:ext cx="6119813" cy="432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3850" y="4941888"/>
            <a:ext cx="84963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数日，号令召三老、豪杰与皆来会计事。三老、豪杰皆曰：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将军身被坚执锐，伐无道，诛暴秦，复立楚国之社稷，功宜为王。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2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260350"/>
            <a:ext cx="684053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27200" y="5516563"/>
            <a:ext cx="5688013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陈涉乃立为王，号为张楚。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333375"/>
            <a:ext cx="6732587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61925" y="5445125"/>
            <a:ext cx="882015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sz="36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当此时，诸郡县苦秦吏者，皆刑其长吏，杀之以应陈涉。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539750" y="981075"/>
            <a:ext cx="7620000" cy="629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辍</a:t>
            </a:r>
            <a:r>
              <a:rPr lang="zh-CN" altLang="en-US" sz="3600">
                <a:latin typeface="宋体" pitchFamily="2" charset="-122"/>
              </a:rPr>
              <a:t>耕</a:t>
            </a:r>
            <a:r>
              <a:rPr lang="en-US" altLang="zh-CN" sz="3600">
                <a:latin typeface="宋体" pitchFamily="2" charset="-122"/>
              </a:rPr>
              <a:t>chuò  </a:t>
            </a:r>
            <a:r>
              <a:rPr lang="zh-CN" altLang="en-US" sz="3600">
                <a:latin typeface="宋体" pitchFamily="2" charset="-122"/>
              </a:rPr>
              <a:t>阳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夏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jiǎ</a:t>
            </a:r>
            <a:r>
              <a:rPr lang="zh-CN" altLang="en-US" sz="3600">
                <a:latin typeface="宋体" pitchFamily="2" charset="-122"/>
              </a:rPr>
              <a:t>	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怅</a:t>
            </a:r>
            <a:r>
              <a:rPr lang="zh-CN" altLang="en-US" sz="3600">
                <a:latin typeface="宋体" pitchFamily="2" charset="-122"/>
              </a:rPr>
              <a:t>恨</a:t>
            </a:r>
            <a:r>
              <a:rPr lang="en-US" altLang="zh-CN" sz="3600">
                <a:latin typeface="宋体" pitchFamily="2" charset="-122"/>
              </a:rPr>
              <a:t>chàng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苟</a:t>
            </a:r>
            <a:r>
              <a:rPr lang="zh-CN" altLang="en-US" sz="3600">
                <a:latin typeface="宋体" pitchFamily="2" charset="-122"/>
              </a:rPr>
              <a:t>富贵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gǒu</a:t>
            </a:r>
            <a:r>
              <a:rPr lang="en-US" altLang="zh-CN" sz="3600">
                <a:latin typeface="宋体" pitchFamily="2" charset="-122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嗟</a:t>
            </a:r>
            <a:r>
              <a:rPr lang="zh-CN" altLang="en-US" sz="3600">
                <a:latin typeface="宋体" pitchFamily="2" charset="-122"/>
              </a:rPr>
              <a:t>乎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jiē</a:t>
            </a:r>
            <a:r>
              <a:rPr lang="en-US" altLang="zh-CN" sz="3600">
                <a:latin typeface="宋体" pitchFamily="2" charset="-122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鸿鹄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hónghú </a:t>
            </a:r>
            <a:endParaRPr lang="zh-CN" altLang="en-US" sz="3600">
              <a:latin typeface="宋体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闾</a:t>
            </a:r>
            <a:r>
              <a:rPr lang="zh-CN" altLang="en-US" sz="3600">
                <a:latin typeface="宋体" pitchFamily="2" charset="-122"/>
              </a:rPr>
              <a:t>左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lǚ</a:t>
            </a:r>
            <a:r>
              <a:rPr lang="zh-CN" altLang="en-US" sz="3600">
                <a:latin typeface="宋体" pitchFamily="2" charset="-122"/>
              </a:rPr>
              <a:t>	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適</a:t>
            </a:r>
            <a:r>
              <a:rPr lang="zh-CN" altLang="en-US" sz="3600">
                <a:latin typeface="宋体" pitchFamily="2" charset="-122"/>
              </a:rPr>
              <a:t>戍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zhé</a:t>
            </a:r>
            <a:r>
              <a:rPr lang="en-US" altLang="zh-CN" sz="3600">
                <a:latin typeface="宋体" pitchFamily="2" charset="-122"/>
              </a:rPr>
              <a:t>  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度</a:t>
            </a:r>
            <a:r>
              <a:rPr lang="zh-CN" altLang="en-US" sz="3600">
                <a:latin typeface="宋体" pitchFamily="2" charset="-122"/>
              </a:rPr>
              <a:t>已失期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duó</a:t>
            </a:r>
            <a:r>
              <a:rPr lang="zh-CN" altLang="en-US" sz="3600">
                <a:latin typeface="宋体" pitchFamily="2" charset="-122"/>
              </a:rPr>
              <a:t>	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数</a:t>
            </a:r>
            <a:r>
              <a:rPr lang="zh-CN" altLang="en-US" sz="3600">
                <a:latin typeface="宋体" pitchFamily="2" charset="-122"/>
              </a:rPr>
              <a:t>有功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shuò</a:t>
            </a:r>
            <a:r>
              <a:rPr lang="zh-CN" altLang="en-US" sz="3600">
                <a:latin typeface="宋体" pitchFamily="2" charset="-122"/>
              </a:rPr>
              <a:t>  陈胜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王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wàng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罾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zēng</a:t>
            </a:r>
            <a:endParaRPr lang="zh-CN" altLang="en-US" sz="360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间</a:t>
            </a:r>
            <a:r>
              <a:rPr lang="zh-CN" altLang="en-US" sz="3600">
                <a:latin typeface="宋体" pitchFamily="2" charset="-122"/>
              </a:rPr>
              <a:t>令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jiàn</a:t>
            </a:r>
            <a:r>
              <a:rPr lang="en-US" altLang="zh-CN" sz="3600">
                <a:latin typeface="宋体" pitchFamily="2" charset="-122"/>
              </a:rPr>
              <a:t>  </a:t>
            </a:r>
            <a:r>
              <a:rPr lang="zh-CN" altLang="en-US" sz="3600">
                <a:latin typeface="宋体" pitchFamily="2" charset="-122"/>
              </a:rPr>
              <a:t>忿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恚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huì</a:t>
            </a:r>
            <a:r>
              <a:rPr lang="zh-CN" altLang="en-US" sz="3600">
                <a:latin typeface="宋体" pitchFamily="2" charset="-122"/>
              </a:rPr>
              <a:t>	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笞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chī</a:t>
            </a:r>
            <a:endParaRPr lang="zh-CN" altLang="en-US" sz="360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袒</a:t>
            </a:r>
            <a:r>
              <a:rPr lang="zh-CN" altLang="en-US" sz="3600">
                <a:latin typeface="宋体" pitchFamily="2" charset="-122"/>
              </a:rPr>
              <a:t>右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tǎn</a:t>
            </a:r>
            <a:r>
              <a:rPr lang="en-US" altLang="zh-CN" sz="3600">
                <a:latin typeface="宋体" pitchFamily="2" charset="-122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徇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xùn 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谯</a:t>
            </a:r>
            <a:r>
              <a:rPr lang="zh-CN" altLang="en-US" sz="3600">
                <a:latin typeface="宋体" pitchFamily="2" charset="-122"/>
              </a:rPr>
              <a:t>门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qiáo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sz="3600">
                <a:latin typeface="宋体" pitchFamily="2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柘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zhè</a:t>
            </a:r>
            <a:r>
              <a:rPr lang="en-US" altLang="zh-CN" sz="3600">
                <a:latin typeface="宋体" pitchFamily="2" charset="-122"/>
              </a:rPr>
              <a:t>  </a:t>
            </a:r>
            <a:r>
              <a:rPr lang="zh-CN" altLang="en-US" sz="3600">
                <a:latin typeface="宋体" pitchFamily="2" charset="-122"/>
              </a:rPr>
              <a:t>	社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稷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jì</a:t>
            </a:r>
            <a:r>
              <a:rPr lang="zh-CN" altLang="en-US" sz="3600">
                <a:latin typeface="宋体" pitchFamily="2" charset="-122"/>
              </a:rPr>
              <a:t>	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被</a:t>
            </a:r>
            <a:r>
              <a:rPr lang="zh-CN" altLang="en-US" sz="3600">
                <a:latin typeface="宋体" pitchFamily="2" charset="-122"/>
              </a:rPr>
              <a:t>坚执锐</a:t>
            </a:r>
            <a:r>
              <a:rPr lang="en-US" altLang="zh-CN" sz="3600">
                <a:solidFill>
                  <a:srgbClr val="FF0000"/>
                </a:solidFill>
                <a:latin typeface="宋体" pitchFamily="2" charset="-122"/>
              </a:rPr>
              <a:t>pī</a:t>
            </a:r>
            <a:r>
              <a:rPr lang="zh-CN" altLang="en-US" sz="3600">
                <a:latin typeface="宋体" pitchFamily="2" charset="-122"/>
              </a:rPr>
              <a:t>　　		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600">
                <a:latin typeface="宋体" pitchFamily="2" charset="-122"/>
              </a:rPr>
              <a:t>	</a:t>
            </a:r>
            <a:endParaRPr lang="zh-CN" altLang="en-US" sz="3600" b="0">
              <a:latin typeface="宋体" pitchFamily="2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50825" y="117475"/>
            <a:ext cx="2851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aseline="-25000">
                <a:solidFill>
                  <a:srgbClr val="0066FF"/>
                </a:solidFill>
              </a:rPr>
              <a:t>给红色字注音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i="0" dirty="0" smtClean="0">
                <a:solidFill>
                  <a:srgbClr val="FF0000"/>
                </a:solidFill>
                <a:ea typeface="楷体_GB2312" pitchFamily="49" charset="-122"/>
              </a:rPr>
              <a:t>阅读全文，回答问题。</a:t>
            </a:r>
            <a:r>
              <a:rPr lang="zh-CN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zh-CN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zh-CN" dirty="0" smtClean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</a:t>
            </a:r>
            <a:r>
              <a:rPr lang="zh-CN" altLang="zh-CN" sz="2400" b="1" dirty="0" smtClean="0">
                <a:cs typeface="Times New Roman" pitchFamily="18" charset="0"/>
              </a:rPr>
              <a:t> </a:t>
            </a:r>
            <a:r>
              <a:rPr lang="zh-CN" sz="2400" b="1" dirty="0" smtClean="0">
                <a:latin typeface="宋体" pitchFamily="2" charset="-122"/>
              </a:rPr>
              <a:t>本文所记叙的主要内容是什么？</a:t>
            </a:r>
            <a:endParaRPr lang="zh-CN" sz="2400" b="1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20000"/>
              </a:lnSpc>
            </a:pPr>
            <a:endParaRPr lang="zh-CN" sz="2400" b="1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</a:t>
            </a:r>
            <a:r>
              <a:rPr lang="zh-CN" altLang="zh-CN" sz="2400" b="1" dirty="0" smtClean="0">
                <a:cs typeface="Times New Roman" pitchFamily="18" charset="0"/>
              </a:rPr>
              <a:t> </a:t>
            </a:r>
            <a:r>
              <a:rPr lang="zh-CN" altLang="zh-CN" sz="2400" b="1" dirty="0" smtClean="0">
                <a:ea typeface="Arial Unicode MS" pitchFamily="34" charset="-122"/>
                <a:cs typeface="Arial Unicode MS" pitchFamily="34" charset="-122"/>
              </a:rPr>
              <a:t> </a:t>
            </a:r>
            <a:r>
              <a:rPr lang="zh-CN" sz="2400" b="1" dirty="0" smtClean="0">
                <a:latin typeface="宋体" pitchFamily="2" charset="-122"/>
              </a:rPr>
              <a:t>从文中找出记叙起义的内容的段落。</a:t>
            </a:r>
            <a:endParaRPr lang="zh-CN" sz="2400" b="1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20000"/>
              </a:lnSpc>
            </a:pPr>
            <a:endParaRPr lang="zh-CN" sz="2400" b="1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3.</a:t>
            </a:r>
            <a:r>
              <a:rPr lang="zh-CN" altLang="zh-CN" sz="2400" b="1" dirty="0" smtClean="0">
                <a:cs typeface="Times New Roman" pitchFamily="18" charset="0"/>
              </a:rPr>
              <a:t>  </a:t>
            </a:r>
            <a:r>
              <a:rPr lang="zh-CN" sz="2400" b="1" dirty="0" smtClean="0">
                <a:latin typeface="宋体" pitchFamily="2" charset="-122"/>
              </a:rPr>
              <a:t>农民成为领袖是有一定基础的，文中哪段介绍了陈胜青年时不同于常人表现？</a:t>
            </a:r>
            <a:endParaRPr lang="zh-CN" sz="2400" b="1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sz="2400" dirty="0" smtClean="0">
                <a:ea typeface="Arial Unicode MS" pitchFamily="34" charset="-122"/>
                <a:cs typeface="Arial Unicode MS" pitchFamily="34" charset="-122"/>
              </a:rPr>
              <a:t> </a:t>
            </a:r>
            <a:endParaRPr 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sz="2400" dirty="0" smtClean="0">
                <a:cs typeface="Times New Roman" pitchFamily="18" charset="0"/>
              </a:rPr>
              <a:t>  </a:t>
            </a:r>
          </a:p>
        </p:txBody>
      </p:sp>
      <p:pic>
        <p:nvPicPr>
          <p:cNvPr id="26628" name="Picture 4" descr="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1916113"/>
            <a:ext cx="4716462" cy="49418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陈胜者，阳城人也，字涉。吴广者，阳夏人也，字叔。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16475" y="1981200"/>
            <a:ext cx="3643313" cy="19812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b="1" dirty="0" smtClean="0">
                <a:solidFill>
                  <a:schemeClr val="bg2"/>
                </a:solidFill>
                <a:latin typeface="宋体" pitchFamily="2" charset="-122"/>
              </a:rPr>
              <a:t>陈胜是阳城人，字涉。吴广是阳夏人，字叔。</a:t>
            </a:r>
            <a:r>
              <a:rPr lang="zh-CN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09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267200" y="13716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7E3C09C-3DA9-4D74-B5F2-585FDF43F42C}" type="slidenum">
              <a:rPr lang="zh-CN" altLang="zh-CN" b="0">
                <a:solidFill>
                  <a:srgbClr val="FF3300"/>
                </a:solidFill>
              </a:rPr>
              <a:pPr eaLnBrk="1" hangingPunct="1"/>
              <a:t>26</a:t>
            </a:fld>
            <a:endParaRPr lang="zh-CN" altLang="zh-CN" b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657600" cy="2743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陈涉少时，尝与人佣耕，辍耕之垄上，怅恨久之，曰：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苟富贵，无相忘。</a:t>
            </a:r>
            <a:r>
              <a:rPr lang="en-US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”</a:t>
            </a:r>
            <a:endParaRPr lang="zh-CN" sz="3200" dirty="0" smtClean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810000" cy="28876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sz="2400" b="1" dirty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曾经同别人一道被雇佣耕地。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sz="2400" b="1" dirty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停止耕作走往田埂上（休息）</a:t>
            </a:r>
            <a:r>
              <a:rPr 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。</a:t>
            </a:r>
            <a:r>
              <a:rPr lang="en-US" alt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【</a:t>
            </a:r>
            <a:r>
              <a:rPr 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之</a:t>
            </a:r>
            <a:r>
              <a:rPr lang="en-US" alt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】</a:t>
            </a:r>
            <a:r>
              <a:rPr 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去</a:t>
            </a:r>
            <a:r>
              <a:rPr lang="zh-CN" sz="2400" b="1" dirty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、往。</a:t>
            </a:r>
            <a:r>
              <a:rPr lang="zh-CN" sz="2400" b="1" dirty="0">
                <a:solidFill>
                  <a:schemeClr val="bg2"/>
                </a:solidFill>
                <a:latin typeface=" " charset="0"/>
                <a:cs typeface="Times New Roman" pitchFamily="18" charset="0"/>
              </a:rPr>
              <a:t>  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sz="2400" b="1" dirty="0">
                <a:solidFill>
                  <a:schemeClr val="bg2"/>
                </a:solidFill>
                <a:latin typeface="+mn-ea"/>
              </a:rPr>
              <a:t>因失望而叹恨了好久。怅，失望。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b="1" dirty="0" smtClean="0">
                <a:solidFill>
                  <a:schemeClr val="bg2"/>
                </a:solidFill>
                <a:latin typeface=" " charset="0"/>
              </a:rPr>
              <a:t>【</a:t>
            </a:r>
            <a:r>
              <a:rPr lang="zh-CN" sz="2400" b="1" dirty="0" smtClean="0">
                <a:solidFill>
                  <a:schemeClr val="bg2"/>
                </a:solidFill>
                <a:latin typeface=" " charset="0"/>
              </a:rPr>
              <a:t>苟</a:t>
            </a:r>
            <a:r>
              <a:rPr lang="en-US" altLang="zh-CN" sz="2400" b="1" dirty="0" smtClean="0">
                <a:solidFill>
                  <a:schemeClr val="bg2"/>
                </a:solidFill>
                <a:latin typeface=" " charset="0"/>
              </a:rPr>
              <a:t>】</a:t>
            </a:r>
            <a:r>
              <a:rPr lang="zh-CN" sz="2400" b="1" dirty="0" smtClean="0">
                <a:solidFill>
                  <a:schemeClr val="bg2"/>
                </a:solidFill>
                <a:latin typeface=" " charset="0"/>
              </a:rPr>
              <a:t>倘使</a:t>
            </a:r>
            <a:endParaRPr lang="zh-CN" sz="2400" b="1" dirty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sz="2400" b="1" dirty="0">
                <a:solidFill>
                  <a:schemeClr val="bg2"/>
                </a:solidFill>
                <a:latin typeface=" " charset="0"/>
                <a:cs typeface="Times New Roman" pitchFamily="18" charset="0"/>
              </a:rPr>
              <a:t>   </a:t>
            </a:r>
            <a:endParaRPr lang="zh-CN" sz="24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DE873A-2D48-4D3A-83F3-F7AB8E0794CB}" type="slidenum">
              <a:rPr lang="zh-CN" altLang="zh-CN" b="0">
                <a:solidFill>
                  <a:srgbClr val="FF3300"/>
                </a:solidFill>
              </a:rPr>
              <a:pPr eaLnBrk="1" hangingPunct="1"/>
              <a:t>27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3124200" y="2514600"/>
            <a:ext cx="914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1143000" y="2971800"/>
            <a:ext cx="1143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2743200" y="2971800"/>
            <a:ext cx="1143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1066800" y="3505200"/>
            <a:ext cx="914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2362200" y="3505200"/>
            <a:ext cx="1600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2352675" y="3860800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4420" y="2852936"/>
            <a:ext cx="7512050" cy="1816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陈胜年轻的时候，曾经跟别人一道被雇佣耕地。（有一天，）他停止耕作走到田边高地（休息），</a:t>
            </a:r>
            <a:r>
              <a:rPr lang="zh-CN" altLang="zh-CN" dirty="0"/>
              <a:t>因失望而叹恨了好久</a:t>
            </a:r>
            <a:r>
              <a:rPr lang="zh-CN" altLang="en-US" dirty="0"/>
              <a:t>，对同伴们说：“如果有一日谁富贵了，可别互相忘记呀。”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p" autoUpdateAnimBg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0350" y="2027238"/>
            <a:ext cx="3810000" cy="28686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佣者笑而应曰：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若为佣耕，何富贵也？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陈涉太息曰：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嗟乎，燕雀安知鸿鹄之志哉！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200" dirty="0" smtClean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/>
            <a:endParaRPr lang="zh-CN" altLang="zh-CN" sz="3200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【</a:t>
            </a: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若</a:t>
            </a:r>
            <a:r>
              <a:rPr lang="en-US" alt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】</a:t>
            </a: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你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【</a:t>
            </a: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太息</a:t>
            </a:r>
            <a:r>
              <a:rPr lang="en-US" alt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】</a:t>
            </a: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长叹。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【</a:t>
            </a: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嗟乎</a:t>
            </a:r>
            <a:r>
              <a:rPr lang="en-US" alt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】</a:t>
            </a: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感叹词，相当 于“唉”。</a:t>
            </a:r>
          </a:p>
          <a:p>
            <a:pPr eaLnBrk="1" hangingPunct="1">
              <a:lnSpc>
                <a:spcPct val="90000"/>
              </a:lnSpc>
            </a:pPr>
            <a:r>
              <a:rPr lang="zh-CN" b="1" dirty="0" smtClean="0">
                <a:solidFill>
                  <a:srgbClr val="333300"/>
                </a:solidFill>
                <a:latin typeface="方正黑体简体" pitchFamily="2" charset="-122"/>
                <a:ea typeface="方正黑体简体" pitchFamily="2" charset="-122"/>
              </a:rPr>
              <a:t>燕雀怎么知道鸿鹄的志向呢！燕雀，比喻见识短浅的人。鸿鹄，天鹅。这里比喻有远大抱负的人。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838200" y="13716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800600" y="14478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192213" y="29178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162300" y="3454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549650" y="34432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919288" y="39465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2373313" y="39274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3048000" y="3962400"/>
            <a:ext cx="838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9709" name="Line 14"/>
          <p:cNvSpPr>
            <a:spLocks noChangeShapeType="1"/>
          </p:cNvSpPr>
          <p:nvPr/>
        </p:nvSpPr>
        <p:spPr bwMode="auto">
          <a:xfrm>
            <a:off x="838200" y="4495800"/>
            <a:ext cx="2819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70208" y="2820928"/>
            <a:ext cx="7364412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一起被雇佣耕地的人笑</a:t>
            </a:r>
            <a:r>
              <a:rPr lang="zh-CN" altLang="zh-CN" dirty="0"/>
              <a:t>着回答他：“你</a:t>
            </a:r>
            <a:r>
              <a:rPr lang="zh-CN" altLang="en-US" dirty="0"/>
              <a:t>是被</a:t>
            </a:r>
            <a:r>
              <a:rPr lang="zh-CN" altLang="zh-CN" dirty="0"/>
              <a:t>人家</a:t>
            </a:r>
            <a:r>
              <a:rPr lang="zh-CN" altLang="en-US" dirty="0"/>
              <a:t>雇佣</a:t>
            </a:r>
            <a:r>
              <a:rPr lang="zh-CN" altLang="zh-CN" dirty="0"/>
              <a:t>耕</a:t>
            </a:r>
            <a:r>
              <a:rPr lang="zh-CN" altLang="en-US" dirty="0"/>
              <a:t>地的</a:t>
            </a:r>
            <a:r>
              <a:rPr lang="zh-CN" altLang="zh-CN" dirty="0"/>
              <a:t>，哪里</a:t>
            </a:r>
            <a:r>
              <a:rPr lang="zh-CN" altLang="en-US" dirty="0"/>
              <a:t>会有</a:t>
            </a:r>
            <a:r>
              <a:rPr lang="zh-CN" altLang="zh-CN" dirty="0"/>
              <a:t>富贵啊！”陈胜长叹一声，说：“</a:t>
            </a:r>
            <a:r>
              <a:rPr lang="zh-CN" altLang="en-US" dirty="0"/>
              <a:t>唉，</a:t>
            </a:r>
            <a:r>
              <a:rPr lang="zh-CN" altLang="zh-CN" dirty="0"/>
              <a:t>燕雀怎么能知道</a:t>
            </a:r>
            <a:r>
              <a:rPr lang="zh-CN" altLang="en-US" dirty="0"/>
              <a:t>鸿鹄的</a:t>
            </a:r>
            <a:r>
              <a:rPr lang="zh-CN" altLang="zh-CN" dirty="0"/>
              <a:t>志</a:t>
            </a:r>
            <a:r>
              <a:rPr lang="zh-CN" altLang="en-US" dirty="0"/>
              <a:t>向</a:t>
            </a:r>
            <a:r>
              <a:rPr lang="zh-CN" altLang="zh-CN" dirty="0"/>
              <a:t>啊！”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 autoUpdateAnimBg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900113" y="260350"/>
            <a:ext cx="65532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 朗读第一段        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一、思考回答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 (1)概括第一段段意。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/>
              <a:t>(2)</a:t>
            </a:r>
            <a:r>
              <a:rPr kumimoji="1" lang="zh-CN" altLang="en-US" sz="2800"/>
              <a:t>这一段是从哪几个方面来写陈胜的？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zh-CN" altLang="en-US" sz="2800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38175" y="3368675"/>
            <a:ext cx="807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dirty="0">
                <a:solidFill>
                  <a:srgbClr val="0000FF"/>
                </a:solidFill>
              </a:rPr>
              <a:t>     </a:t>
            </a:r>
            <a:r>
              <a:rPr kumimoji="1"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从籍贯、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身份、</a:t>
            </a:r>
            <a:r>
              <a:rPr kumimoji="1"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志向等方面来介绍的。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258888" y="2135188"/>
            <a:ext cx="65849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叙述陈胜青年时代的远大抱负。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052"/>
          <p:cNvSpPr txBox="1">
            <a:spLocks noChangeArrowheads="1"/>
          </p:cNvSpPr>
          <p:nvPr/>
        </p:nvSpPr>
        <p:spPr bwMode="auto">
          <a:xfrm>
            <a:off x="3048000" y="2667000"/>
            <a:ext cx="495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 sz="3200">
              <a:solidFill>
                <a:srgbClr val="006600"/>
              </a:solidFill>
            </a:endParaRPr>
          </a:p>
        </p:txBody>
      </p:sp>
      <p:sp>
        <p:nvSpPr>
          <p:cNvPr id="19461" name="WordArt 2053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819400" y="990600"/>
            <a:ext cx="2743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《</a:t>
            </a:r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史记</a:t>
            </a:r>
            <a:r>
              <a:rPr lang="en-US" altLang="zh-CN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》</a:t>
            </a:r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人物</a:t>
            </a:r>
          </a:p>
        </p:txBody>
      </p:sp>
      <p:sp>
        <p:nvSpPr>
          <p:cNvPr id="19463" name="Rectangle 2055"/>
          <p:cNvSpPr>
            <a:spLocks noChangeArrowheads="1"/>
          </p:cNvSpPr>
          <p:nvPr/>
        </p:nvSpPr>
        <p:spPr bwMode="auto">
          <a:xfrm>
            <a:off x="755650" y="2420938"/>
            <a:ext cx="76771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刘  邦    项  羽    李  广    荆  轲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孙  膑    廉  颇    蔺相如    韩  信    </a:t>
            </a:r>
            <a:endParaRPr lang="en-US" altLang="zh-CN" sz="3200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毛  遂    卫  青    霍去病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  <a:hlinkClick r:id="rId3" action="ppaction://hlinksldjump"/>
              </a:rPr>
              <a:t>……</a:t>
            </a:r>
            <a:r>
              <a:rPr lang="zh-CN" altLang="en-US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  <a:hlinkClick r:id="rId4" action="ppaction://hlinksldjump"/>
              </a:rPr>
              <a:t>……</a:t>
            </a:r>
            <a:endParaRPr lang="zh-CN" altLang="en-US" sz="2800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68313" y="842963"/>
            <a:ext cx="7561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1</a:t>
            </a:r>
            <a:r>
              <a:rPr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、表明陈胜少时身份的句子是：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187450" y="1412875"/>
            <a:ext cx="3816350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尝与人佣耕</a:t>
            </a:r>
            <a:endParaRPr lang="zh-CN" altLang="en-US" sz="4000">
              <a:solidFill>
                <a:srgbClr val="C00000"/>
              </a:solidFill>
              <a:latin typeface="黑体" pitchFamily="2" charset="-12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827088" y="1989138"/>
            <a:ext cx="806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331913" y="3573463"/>
            <a:ext cx="6985000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000"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539750" y="2276475"/>
            <a:ext cx="8207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2</a:t>
            </a:r>
            <a:r>
              <a:rPr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、表现陈胜摆脱贫困、改变自身命运的愿望的句子是： 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387220" y="3384934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苟富贵，无相忘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635375" y="2852738"/>
            <a:ext cx="7561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（同情跟自己同命运的人）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468313" y="4076700"/>
            <a:ext cx="83518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3</a:t>
            </a:r>
            <a:r>
              <a:rPr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、表现陈涉年轻时就有非凡抱负的一句是：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403350" y="5157788"/>
            <a:ext cx="5472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燕雀安知鸿鹄之志哉！</a:t>
            </a:r>
            <a:r>
              <a:rPr lang="zh-CN" altLang="en-US" sz="4000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  <p:bldP spid="43013" grpId="0" autoUpdateAnimBg="0"/>
      <p:bldP spid="43014" grpId="0" autoUpdateAnimBg="0"/>
      <p:bldP spid="43015" grpId="0" autoUpdateAnimBg="0"/>
      <p:bldP spid="43017" grpId="0" autoUpdateAnimBg="0"/>
      <p:bldP spid="4301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0000" cy="27130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二世元年七月，发闾左適戍渔阳</a:t>
            </a:r>
            <a:r>
              <a:rPr lang="zh-CN" altLang="en-US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九百人屯大泽乡。陈胜、吴广皆次当行，为屯长。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公元前</a:t>
            </a:r>
            <a:r>
              <a:rPr lang="zh-CN" altLang="zh-CN" sz="2400" b="1" dirty="0" smtClean="0">
                <a:solidFill>
                  <a:schemeClr val="bg2"/>
                </a:solidFill>
                <a:latin typeface=" "/>
              </a:rPr>
              <a:t>209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年。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征发贫苦人民去驻守渔阳。闾左就用来指贫苦人民。</a:t>
            </a:r>
            <a:r>
              <a:rPr 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適，同“谪”。適戍，</a:t>
            </a:r>
            <a:r>
              <a:rPr lang="zh-CN" altLang="en-US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强迫</a:t>
            </a:r>
            <a:r>
              <a:rPr 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去守边。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400" b="1" dirty="0" smtClean="0">
                <a:solidFill>
                  <a:schemeClr val="bg2"/>
                </a:solidFill>
                <a:latin typeface=" "/>
              </a:rPr>
              <a:t>【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屯</a:t>
            </a:r>
            <a:r>
              <a:rPr lang="en-US" altLang="zh-CN" sz="2400" b="1" dirty="0" smtClean="0">
                <a:solidFill>
                  <a:schemeClr val="bg2"/>
                </a:solidFill>
                <a:latin typeface=" "/>
              </a:rPr>
              <a:t>】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停驻。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都（被）编入谪戍的队伍。</a:t>
            </a:r>
            <a:r>
              <a:rPr lang="zh-CN" sz="2400" b="1" dirty="0" smtClean="0">
                <a:solidFill>
                  <a:schemeClr val="bg2"/>
                </a:solidFill>
                <a:latin typeface="方正黑体简体" pitchFamily="2" charset="-122"/>
                <a:ea typeface="方正黑体简体" pitchFamily="2" charset="-122"/>
              </a:rPr>
              <a:t>次，编次。当行，当在征发之列。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戍守队伍的小头目。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sz="2400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  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4741D56-4AD4-4332-A401-3B80F63B24B0}" type="slidenum">
              <a:rPr lang="zh-CN" altLang="zh-CN" b="0">
                <a:solidFill>
                  <a:srgbClr val="FF3300"/>
                </a:solidFill>
              </a:rPr>
              <a:pPr eaLnBrk="1" hangingPunct="1"/>
              <a:t>31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236220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2743200" y="4419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2362200" y="4419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1219200" y="2514600"/>
            <a:ext cx="1600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2784" name="Line 16"/>
          <p:cNvSpPr>
            <a:spLocks noChangeShapeType="1"/>
          </p:cNvSpPr>
          <p:nvPr/>
        </p:nvSpPr>
        <p:spPr bwMode="auto">
          <a:xfrm>
            <a:off x="1143000" y="2971800"/>
            <a:ext cx="2819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>
            <a:off x="3200400" y="3962400"/>
            <a:ext cx="1143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2786" name="Line 18"/>
          <p:cNvSpPr>
            <a:spLocks noChangeShapeType="1"/>
          </p:cNvSpPr>
          <p:nvPr/>
        </p:nvSpPr>
        <p:spPr bwMode="auto">
          <a:xfrm>
            <a:off x="1143000" y="44958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82040" y="3035300"/>
            <a:ext cx="7158038" cy="13843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zh-CN" sz="2800" dirty="0">
                <a:solidFill>
                  <a:srgbClr val="660033"/>
                </a:solidFill>
              </a:rPr>
              <a:t>秦二世皇帝元年</a:t>
            </a:r>
            <a:r>
              <a:rPr lang="en-US" altLang="zh-CN" sz="2800" dirty="0">
                <a:solidFill>
                  <a:srgbClr val="660033"/>
                </a:solidFill>
              </a:rPr>
              <a:t>7</a:t>
            </a:r>
            <a:r>
              <a:rPr lang="zh-CN" altLang="zh-CN" sz="2800" dirty="0">
                <a:solidFill>
                  <a:srgbClr val="660033"/>
                </a:solidFill>
              </a:rPr>
              <a:t>月．</a:t>
            </a:r>
            <a:r>
              <a:rPr lang="zh-CN" altLang="zh-CN" sz="2800" dirty="0" smtClean="0">
                <a:solidFill>
                  <a:srgbClr val="660033"/>
                </a:solidFill>
              </a:rPr>
              <a:t>征</a:t>
            </a:r>
            <a:r>
              <a:rPr lang="zh-CN" altLang="en-US" sz="2800" dirty="0" smtClean="0">
                <a:solidFill>
                  <a:srgbClr val="660033"/>
                </a:solidFill>
              </a:rPr>
              <a:t>发</a:t>
            </a:r>
            <a:r>
              <a:rPr lang="zh-CN" altLang="zh-CN" sz="2800" dirty="0" smtClean="0">
                <a:solidFill>
                  <a:srgbClr val="660033"/>
                </a:solidFill>
              </a:rPr>
              <a:t>穷苦</a:t>
            </a:r>
            <a:r>
              <a:rPr lang="zh-CN" altLang="zh-CN" sz="2800" dirty="0">
                <a:solidFill>
                  <a:srgbClr val="660033"/>
                </a:solidFill>
              </a:rPr>
              <a:t>的平民去戍守渔阳，</a:t>
            </a:r>
            <a:r>
              <a:rPr lang="en-US" altLang="zh-CN" sz="2800" dirty="0" smtClean="0">
                <a:solidFill>
                  <a:srgbClr val="660033"/>
                </a:solidFill>
              </a:rPr>
              <a:t>900</a:t>
            </a:r>
            <a:r>
              <a:rPr lang="zh-CN" altLang="zh-CN" sz="2800" dirty="0" smtClean="0">
                <a:solidFill>
                  <a:srgbClr val="660033"/>
                </a:solidFill>
              </a:rPr>
              <a:t>人临时</a:t>
            </a:r>
            <a:r>
              <a:rPr lang="zh-CN" altLang="zh-CN" sz="2800" dirty="0">
                <a:solidFill>
                  <a:srgbClr val="660033"/>
                </a:solidFill>
              </a:rPr>
              <a:t>驻扎在大泽乡。陈胜、吴广都被编进</a:t>
            </a:r>
            <a:r>
              <a:rPr lang="zh-CN" altLang="en-US" sz="2800" dirty="0">
                <a:solidFill>
                  <a:srgbClr val="660033"/>
                </a:solidFill>
              </a:rPr>
              <a:t>谪戍的</a:t>
            </a:r>
            <a:r>
              <a:rPr lang="zh-CN" altLang="zh-CN" sz="2800" dirty="0">
                <a:solidFill>
                  <a:srgbClr val="660033"/>
                </a:solidFill>
              </a:rPr>
              <a:t>队伍，并担任小队长。</a:t>
            </a:r>
            <a:endParaRPr lang="zh-CN" altLang="en-US" sz="28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 autoUpdateAnimBg="0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981200"/>
            <a:ext cx="3810000" cy="35353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会天大雨，道不通，度已失期。失期，法皆斩。陈胜、吴广乃谋曰：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今亡亦死，举大计亦死，等死，死国可乎？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zh-CN" sz="24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会，适逢，恰巧遇到。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失期，误期。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亡，逃亡。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举大计，发动大事，指起义。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等，同样。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死国，为国事而死。</a:t>
            </a:r>
            <a:r>
              <a:rPr lang="zh-CN" sz="2400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  </a:t>
            </a:r>
            <a:endParaRPr lang="zh-CN" sz="2400" b="1" dirty="0" smtClean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B30B8B6-8C03-4B19-8685-AF33BF43D20D}" type="slidenum">
              <a:rPr lang="zh-CN" altLang="zh-CN" b="0">
                <a:solidFill>
                  <a:srgbClr val="FF3300"/>
                </a:solidFill>
              </a:rPr>
              <a:pPr eaLnBrk="1" hangingPunct="1"/>
              <a:t>32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190625" y="23907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2743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1116013" y="4365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32004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587750" y="43878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2700338" y="4365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3113088" y="4365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3492500" y="48704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1908175" y="48704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3060700" y="4870450"/>
            <a:ext cx="358775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66800" y="2154238"/>
            <a:ext cx="7604125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dirty="0"/>
              <a:t>正碰上下大雨，道路不通，估计已经误了期限。误了期限，按秦王朝的军法，就要杀头。陈胜、吴广在一起商量，说：“如今逃跑（抓了回来）也是死，</a:t>
            </a:r>
            <a:r>
              <a:rPr lang="zh-CN" altLang="en-US" dirty="0"/>
              <a:t>发动大事（</a:t>
            </a:r>
            <a:r>
              <a:rPr lang="zh-CN" altLang="zh-CN" dirty="0"/>
              <a:t>起来造反</a:t>
            </a:r>
            <a:r>
              <a:rPr lang="zh-CN" altLang="en-US" dirty="0"/>
              <a:t>）</a:t>
            </a:r>
            <a:r>
              <a:rPr lang="zh-CN" altLang="zh-CN" dirty="0"/>
              <a:t>也是死，</a:t>
            </a:r>
            <a:r>
              <a:rPr lang="zh-CN" altLang="en-US" dirty="0"/>
              <a:t>同样</a:t>
            </a:r>
            <a:r>
              <a:rPr lang="zh-CN" altLang="zh-CN" dirty="0"/>
              <a:t>是死，为恢复楚国而死，这样好吧？”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 autoUpdateAnimBg="0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陈胜曰：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天下苦秦久矣。吾闻二世少子也，不当立，当立者乃公子扶苏。扶苏以数谏故，上使外将兵。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76400"/>
            <a:ext cx="44958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zh-CN" sz="2400" b="1" dirty="0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苦秦，苦于秦（的统治）。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立，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指立为国君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因为屡次劝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谏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的缘故。</a:t>
            </a:r>
            <a:endParaRPr lang="en-US" altLang="zh-CN" sz="2400" b="1" dirty="0" smtClean="0">
              <a:solidFill>
                <a:schemeClr val="bg2"/>
              </a:solidFill>
              <a:latin typeface=" "/>
            </a:endParaRPr>
          </a:p>
          <a:p>
            <a:pPr eaLnBrk="1" hangingPunct="1"/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数，屡次。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谏，古代下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级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对上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级提意见或建议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</a:rPr>
              <a:t>皇上派（他）在外面带兵。</a:t>
            </a:r>
            <a:endParaRPr lang="zh-CN" sz="2000" b="1" dirty="0" smtClean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364A2FE-F821-4CC2-962C-E01D0508B20E}" type="slidenum">
              <a:rPr lang="zh-CN" altLang="zh-CN" b="0">
                <a:solidFill>
                  <a:srgbClr val="FF3300"/>
                </a:solidFill>
              </a:rPr>
              <a:pPr eaLnBrk="1" hangingPunct="1"/>
              <a:t>33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11430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3581400" y="3886200"/>
            <a:ext cx="1841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200" b="0">
              <a:solidFill>
                <a:srgbClr val="FF0000"/>
              </a:solidFill>
            </a:endParaRP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1481138" y="29162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4078288" y="34496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3995738" y="3933825"/>
            <a:ext cx="1841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200" b="0">
              <a:solidFill>
                <a:srgbClr val="FF0000"/>
              </a:solidFill>
            </a:endParaRPr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>
            <a:off x="1981200" y="4495800"/>
            <a:ext cx="1600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>
            <a:off x="3881438" y="4495800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4835" name="Line 19"/>
          <p:cNvSpPr>
            <a:spLocks noChangeShapeType="1"/>
          </p:cNvSpPr>
          <p:nvPr/>
        </p:nvSpPr>
        <p:spPr bwMode="auto">
          <a:xfrm>
            <a:off x="1143000" y="4953000"/>
            <a:ext cx="1600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731044" y="2816225"/>
            <a:ext cx="7986712" cy="1816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dirty="0"/>
              <a:t>陈胜说：“</a:t>
            </a:r>
            <a:r>
              <a:rPr lang="zh-CN" altLang="en-US" dirty="0"/>
              <a:t>百姓苦于秦王朝的统治很久了。</a:t>
            </a:r>
            <a:r>
              <a:rPr lang="zh-CN" altLang="zh-CN" dirty="0"/>
              <a:t>我听说二世是</a:t>
            </a:r>
            <a:r>
              <a:rPr lang="zh-CN" altLang="en-US" dirty="0"/>
              <a:t>（</a:t>
            </a:r>
            <a:r>
              <a:rPr lang="zh-CN" altLang="zh-CN" dirty="0"/>
              <a:t>秦始皇的</a:t>
            </a:r>
            <a:r>
              <a:rPr lang="zh-CN" altLang="en-US" dirty="0"/>
              <a:t>）小</a:t>
            </a:r>
            <a:r>
              <a:rPr lang="zh-CN" altLang="zh-CN" dirty="0"/>
              <a:t>儿子，不该立为国君，该立的是</a:t>
            </a:r>
            <a:r>
              <a:rPr lang="zh-CN" altLang="en-US" dirty="0"/>
              <a:t>公</a:t>
            </a:r>
            <a:r>
              <a:rPr lang="zh-CN" altLang="zh-CN" dirty="0"/>
              <a:t>子扶苏。扶苏因为多次谏劝</a:t>
            </a:r>
            <a:r>
              <a:rPr lang="zh-CN" altLang="en-US" dirty="0"/>
              <a:t>（</a:t>
            </a:r>
            <a:r>
              <a:rPr lang="zh-CN" altLang="zh-CN" dirty="0"/>
              <a:t>始皇</a:t>
            </a:r>
            <a:r>
              <a:rPr lang="zh-CN" altLang="en-US" dirty="0"/>
              <a:t>）</a:t>
            </a:r>
            <a:r>
              <a:rPr lang="zh-CN" altLang="zh-CN" dirty="0"/>
              <a:t>的缘故，</a:t>
            </a:r>
            <a:r>
              <a:rPr lang="zh-CN" altLang="en-US" dirty="0"/>
              <a:t>皇上</a:t>
            </a:r>
            <a:r>
              <a:rPr lang="zh-CN" altLang="zh-CN" dirty="0"/>
              <a:t>派他</a:t>
            </a:r>
            <a:r>
              <a:rPr lang="zh-CN" altLang="en-US" dirty="0"/>
              <a:t>在外面</a:t>
            </a:r>
            <a:r>
              <a:rPr lang="zh-CN" altLang="zh-CN" dirty="0"/>
              <a:t>带兵。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 autoUpdateAnimBg="0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3075" y="1981200"/>
            <a:ext cx="38100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今或闻无罪，二世杀之。百姓多闻其贤，未知其死也。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5847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5848" name="Text Box 9"/>
          <p:cNvSpPr txBox="1">
            <a:spLocks noChangeArrowheads="1"/>
          </p:cNvSpPr>
          <p:nvPr/>
        </p:nvSpPr>
        <p:spPr bwMode="auto">
          <a:xfrm>
            <a:off x="0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5849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5850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C96AAE9-4491-4683-90A1-6D38C2F0E32E}" type="slidenum">
              <a:rPr lang="zh-CN" altLang="zh-CN" b="0">
                <a:solidFill>
                  <a:srgbClr val="FF3300"/>
                </a:solidFill>
              </a:rPr>
              <a:pPr eaLnBrk="1" hangingPunct="1"/>
              <a:t>34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5851" name="Text Box 15"/>
          <p:cNvSpPr txBox="1">
            <a:spLocks noChangeArrowheads="1"/>
          </p:cNvSpPr>
          <p:nvPr/>
        </p:nvSpPr>
        <p:spPr bwMode="auto">
          <a:xfrm>
            <a:off x="2289175" y="4943475"/>
            <a:ext cx="311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35852" name="Text Box 17"/>
          <p:cNvSpPr txBox="1">
            <a:spLocks noChangeArrowheads="1"/>
          </p:cNvSpPr>
          <p:nvPr/>
        </p:nvSpPr>
        <p:spPr bwMode="auto">
          <a:xfrm>
            <a:off x="3454400" y="3879850"/>
            <a:ext cx="311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982662" y="2636912"/>
            <a:ext cx="7299325" cy="138499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kern="1200" dirty="0">
                <a:solidFill>
                  <a:srgbClr val="000066"/>
                </a:solidFill>
              </a:rPr>
              <a:t>现在听说他没有罪，二世（却）杀害了他。老百姓大多听说他很贤明，却不知道他已经死了。</a:t>
            </a: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4686300" y="1752600"/>
            <a:ext cx="3810000" cy="123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endParaRPr lang="zh-CN" altLang="en-US" sz="28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v"/>
            </a:pPr>
            <a:r>
              <a:rPr lang="zh-CN" altLang="en-US" sz="2800">
                <a:latin typeface=" "/>
              </a:rPr>
              <a:t>或，有人。</a:t>
            </a:r>
          </a:p>
        </p:txBody>
      </p:sp>
      <p:sp>
        <p:nvSpPr>
          <p:cNvPr id="35855" name="Text Box 14"/>
          <p:cNvSpPr txBox="1">
            <a:spLocks noChangeArrowheads="1"/>
          </p:cNvSpPr>
          <p:nvPr/>
        </p:nvSpPr>
        <p:spPr bwMode="auto">
          <a:xfrm>
            <a:off x="1354138" y="24003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22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981200"/>
            <a:ext cx="3810000" cy="2527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项燕为楚将，数有功，爱士卒，楚人怜之。或以为死，或以为亡。 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86300" y="1752600"/>
            <a:ext cx="3810000" cy="2971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zh-CN" altLang="en-US" b="1" dirty="0"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zh-CN" altLang="en-US" b="1" dirty="0">
                <a:latin typeface=" " charset="0"/>
              </a:rPr>
              <a:t>项燕，楚国大将。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zh-CN" altLang="en-US" b="1" dirty="0">
                <a:latin typeface=" " charset="0"/>
              </a:rPr>
              <a:t>数，屡次</a:t>
            </a:r>
          </a:p>
          <a:p>
            <a:pPr eaLnBrk="1" hangingPunct="1">
              <a:defRPr/>
            </a:pPr>
            <a:r>
              <a:rPr lang="zh-CN" altLang="en-US" b="1" dirty="0">
                <a:latin typeface=" " charset="0"/>
              </a:rPr>
              <a:t>怜，</a:t>
            </a:r>
            <a:r>
              <a:rPr lang="zh-CN" altLang="en-US" b="1" dirty="0" smtClean="0">
                <a:latin typeface=" " charset="0"/>
              </a:rPr>
              <a:t>爱戴。</a:t>
            </a:r>
            <a:endParaRPr lang="zh-CN" altLang="en-US" b="1" dirty="0">
              <a:latin typeface=" 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zh-CN" altLang="en-US" b="1" dirty="0">
                <a:latin typeface=" " charset="0"/>
              </a:rPr>
              <a:t>或，有人</a:t>
            </a:r>
            <a:r>
              <a:rPr lang="zh-CN" altLang="en-US" sz="2000" b="1" dirty="0">
                <a:latin typeface=" " charset="0"/>
                <a:cs typeface="Times New Roman" pitchFamily="18" charset="0"/>
              </a:rPr>
              <a:t>   </a:t>
            </a:r>
            <a:endParaRPr lang="zh-CN" altLang="en-US" sz="2000" b="1" dirty="0">
              <a:cs typeface="Times New Roman" pitchFamily="18" charset="0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0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4F458E8-4726-44A0-9851-4A721BC13478}" type="slidenum">
              <a:rPr lang="zh-CN" altLang="zh-CN" b="0">
                <a:solidFill>
                  <a:srgbClr val="FF3300"/>
                </a:solidFill>
              </a:rPr>
              <a:pPr eaLnBrk="1" hangingPunct="1"/>
              <a:t>35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6876" name="Text Box 14"/>
          <p:cNvSpPr txBox="1">
            <a:spLocks noChangeArrowheads="1"/>
          </p:cNvSpPr>
          <p:nvPr/>
        </p:nvSpPr>
        <p:spPr bwMode="auto">
          <a:xfrm>
            <a:off x="3429000" y="23844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6877" name="Text Box 15"/>
          <p:cNvSpPr txBox="1">
            <a:spLocks noChangeArrowheads="1"/>
          </p:cNvSpPr>
          <p:nvPr/>
        </p:nvSpPr>
        <p:spPr bwMode="auto">
          <a:xfrm>
            <a:off x="2289175" y="4943475"/>
            <a:ext cx="311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36878" name="Text Box 17"/>
          <p:cNvSpPr txBox="1">
            <a:spLocks noChangeArrowheads="1"/>
          </p:cNvSpPr>
          <p:nvPr/>
        </p:nvSpPr>
        <p:spPr bwMode="auto">
          <a:xfrm>
            <a:off x="3454400" y="3879850"/>
            <a:ext cx="311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36879" name="Text Box 18"/>
          <p:cNvSpPr txBox="1">
            <a:spLocks noChangeArrowheads="1"/>
          </p:cNvSpPr>
          <p:nvPr/>
        </p:nvSpPr>
        <p:spPr bwMode="auto">
          <a:xfrm>
            <a:off x="1470025" y="3427413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6253" y="3010694"/>
            <a:ext cx="6910388" cy="1385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项燕担任楚国将领的时候，（曾）多次立功，爱护士卒，楚国人很爱</a:t>
            </a:r>
            <a:r>
              <a:rPr lang="zh-CN" altLang="en-US" dirty="0"/>
              <a:t>戴</a:t>
            </a:r>
            <a:r>
              <a:rPr lang="zh-CN" altLang="zh-CN" dirty="0"/>
              <a:t>他，有人认为他战死了，有人认为逃</a:t>
            </a:r>
            <a:r>
              <a:rPr lang="zh-CN" altLang="en-US" dirty="0"/>
              <a:t>跑</a:t>
            </a:r>
            <a:r>
              <a:rPr lang="zh-CN" altLang="zh-CN" dirty="0"/>
              <a:t>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p" autoUpdateAnimBg="0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657600" cy="28876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今诚以吾众诈自称公子扶苏、项燕，为天下唱，宜多应者。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吴广以为然。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276600" cy="28876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b="1" dirty="0">
                <a:latin typeface=" " charset="0"/>
              </a:rPr>
              <a:t>果真把我们的人。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b="1" dirty="0">
                <a:latin typeface=" " charset="0"/>
              </a:rPr>
              <a:t>唱，同“倡”</a:t>
            </a:r>
            <a:r>
              <a:rPr lang="zh-CN" b="1" dirty="0" smtClean="0">
                <a:latin typeface=" " charset="0"/>
              </a:rPr>
              <a:t>，</a:t>
            </a:r>
            <a:r>
              <a:rPr lang="zh-CN" altLang="en-US" b="1" dirty="0" smtClean="0">
                <a:latin typeface=" " charset="0"/>
              </a:rPr>
              <a:t>首发</a:t>
            </a:r>
            <a:r>
              <a:rPr lang="zh-CN" b="1" dirty="0" smtClean="0">
                <a:latin typeface=" " charset="0"/>
              </a:rPr>
              <a:t>。</a:t>
            </a:r>
            <a:endParaRPr lang="zh-CN" b="1" dirty="0">
              <a:latin typeface=" 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b="1" dirty="0">
                <a:latin typeface=" " charset="0"/>
              </a:rPr>
              <a:t>应当有很多响应的人。宜，应当。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cs typeface="Times New Roman" pitchFamily="18" charset="0"/>
              </a:rPr>
              <a:t>然：对，正确。</a:t>
            </a:r>
            <a:endParaRPr lang="zh-CN" b="1" dirty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sz="2400" b="1" dirty="0">
                <a:latin typeface=" " charset="0"/>
                <a:cs typeface="Times New Roman" pitchFamily="18" charset="0"/>
              </a:rPr>
              <a:t>   </a:t>
            </a:r>
            <a:endParaRPr lang="zh-CN" sz="2400" b="1" dirty="0">
              <a:cs typeface="Times New Roman" pitchFamily="18" charset="0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83691FC-527C-4AA7-9831-858AEA14FBC9}" type="slidenum">
              <a:rPr lang="zh-CN" altLang="zh-CN" b="0">
                <a:solidFill>
                  <a:srgbClr val="FF3300"/>
                </a:solidFill>
              </a:rPr>
              <a:pPr eaLnBrk="1" hangingPunct="1"/>
              <a:t>36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1600200" y="23923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2057400" y="23923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2395538" y="23955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3176588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2771775" y="24050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1143000" y="38290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1600200" y="38290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1938338" y="38322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8" name="Text Box 20"/>
          <p:cNvSpPr txBox="1">
            <a:spLocks noChangeArrowheads="1"/>
          </p:cNvSpPr>
          <p:nvPr/>
        </p:nvSpPr>
        <p:spPr bwMode="auto">
          <a:xfrm>
            <a:off x="2314575" y="38417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7909" name="Text Box 20"/>
          <p:cNvSpPr txBox="1">
            <a:spLocks noChangeArrowheads="1"/>
          </p:cNvSpPr>
          <p:nvPr/>
        </p:nvSpPr>
        <p:spPr bwMode="auto">
          <a:xfrm>
            <a:off x="2393950" y="44370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2838" y="2934494"/>
            <a:ext cx="7300912" cy="1385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如今</a:t>
            </a:r>
            <a:r>
              <a:rPr lang="zh-CN" altLang="en-US" dirty="0"/>
              <a:t>果真把</a:t>
            </a:r>
            <a:r>
              <a:rPr lang="zh-CN" altLang="zh-CN" dirty="0"/>
              <a:t>我们</a:t>
            </a:r>
            <a:r>
              <a:rPr lang="zh-CN" altLang="en-US" dirty="0"/>
              <a:t>的</a:t>
            </a:r>
            <a:r>
              <a:rPr lang="zh-CN" altLang="zh-CN" dirty="0"/>
              <a:t>人</a:t>
            </a:r>
            <a:r>
              <a:rPr lang="zh-CN" altLang="en-US" dirty="0"/>
              <a:t>假称是</a:t>
            </a:r>
            <a:r>
              <a:rPr lang="zh-CN" altLang="zh-CN" dirty="0"/>
              <a:t>公子扶苏和项燕的队伍，向全国发出号召，应当有很多人来响应的。”吴广认为</a:t>
            </a:r>
            <a:r>
              <a:rPr lang="zh-CN" altLang="en-US" dirty="0"/>
              <a:t>他说得很</a:t>
            </a:r>
            <a:r>
              <a:rPr lang="zh-CN" altLang="zh-CN" dirty="0"/>
              <a:t>正确。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uild="p" autoUpdateAnimBg="0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6113" y="1981200"/>
            <a:ext cx="40386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乃行卜。卜者知其指意，曰：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足下事皆成，有功。然足下卜之鬼乎！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陈胜、吴广喜，念鬼，曰：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此教我先威众耳。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乃行卜，就去占卜。</a:t>
            </a:r>
            <a:r>
              <a:rPr lang="zh-CN" sz="2600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  </a:t>
            </a:r>
          </a:p>
          <a:p>
            <a:pPr eaLnBrk="1" hangingPunct="1">
              <a:lnSpc>
                <a:spcPct val="90000"/>
              </a:lnSpc>
            </a:pP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指意，意图</a:t>
            </a:r>
          </a:p>
          <a:p>
            <a:pPr eaLnBrk="1" hangingPunct="1">
              <a:lnSpc>
                <a:spcPct val="90000"/>
              </a:lnSpc>
            </a:pP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足下，</a:t>
            </a:r>
            <a:r>
              <a:rPr lang="zh-CN" altLang="zh-CN" sz="2600" b="1" dirty="0" smtClean="0">
                <a:solidFill>
                  <a:schemeClr val="bg2"/>
                </a:solidFill>
                <a:latin typeface=" "/>
              </a:rPr>
              <a:t>指对方，</a:t>
            </a: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古人对于别人的敬称。</a:t>
            </a:r>
          </a:p>
          <a:p>
            <a:pPr eaLnBrk="1" hangingPunct="1">
              <a:lnSpc>
                <a:spcPct val="90000"/>
              </a:lnSpc>
            </a:pP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把事情向鬼神卜问一下吧！</a:t>
            </a:r>
          </a:p>
          <a:p>
            <a:pPr eaLnBrk="1" hangingPunct="1">
              <a:lnSpc>
                <a:spcPct val="90000"/>
              </a:lnSpc>
            </a:pP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念鬼，考虑卜鬼的事，念，考虑、思索。</a:t>
            </a:r>
          </a:p>
          <a:p>
            <a:pPr eaLnBrk="1" hangingPunct="1">
              <a:lnSpc>
                <a:spcPct val="90000"/>
              </a:lnSpc>
            </a:pPr>
            <a:r>
              <a:rPr lang="zh-CN" sz="2600" b="1" dirty="0" smtClean="0">
                <a:solidFill>
                  <a:schemeClr val="bg2"/>
                </a:solidFill>
                <a:latin typeface=" "/>
              </a:rPr>
              <a:t>威众，威服众人。威，动词。</a:t>
            </a:r>
            <a:endParaRPr lang="zh-CN" sz="2600" b="1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sz="2000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  </a:t>
            </a:r>
            <a:endParaRPr lang="zh-CN" sz="2000" b="1" dirty="0" smtClean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4572000" y="1481138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9DFF378-F9C2-43F7-B08B-FFBFE31666FB}" type="slidenum">
              <a:rPr lang="zh-CN" altLang="zh-CN" b="0">
                <a:solidFill>
                  <a:srgbClr val="FF3300"/>
                </a:solidFill>
              </a:rPr>
              <a:pPr eaLnBrk="1" hangingPunct="1"/>
              <a:t>37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1974850" y="3860800"/>
            <a:ext cx="5048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1085850" y="4827588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1524000" y="28495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1085850" y="28622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3956050" y="28622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567113" y="28622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1190625" y="24193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1571625" y="24193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2028825" y="24193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2339975" y="3859213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4" name="Text Box 22"/>
          <p:cNvSpPr txBox="1">
            <a:spLocks noChangeArrowheads="1"/>
          </p:cNvSpPr>
          <p:nvPr/>
        </p:nvSpPr>
        <p:spPr bwMode="auto">
          <a:xfrm>
            <a:off x="2727325" y="38592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5" name="Text Box 23"/>
          <p:cNvSpPr txBox="1">
            <a:spLocks noChangeArrowheads="1"/>
          </p:cNvSpPr>
          <p:nvPr/>
        </p:nvSpPr>
        <p:spPr bwMode="auto">
          <a:xfrm>
            <a:off x="1990725" y="53736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6" name="Text Box 24"/>
          <p:cNvSpPr txBox="1">
            <a:spLocks noChangeArrowheads="1"/>
          </p:cNvSpPr>
          <p:nvPr/>
        </p:nvSpPr>
        <p:spPr bwMode="auto">
          <a:xfrm>
            <a:off x="1549400" y="5381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3956050" y="4365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50143" y="1798072"/>
            <a:ext cx="7269163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dirty="0">
                <a:solidFill>
                  <a:srgbClr val="000066"/>
                </a:solidFill>
              </a:rPr>
              <a:t>（二人）于是</a:t>
            </a:r>
            <a:r>
              <a:rPr lang="zh-CN" altLang="zh-CN" sz="2800" dirty="0" smtClean="0">
                <a:solidFill>
                  <a:srgbClr val="000066"/>
                </a:solidFill>
              </a:rPr>
              <a:t>去</a:t>
            </a:r>
            <a:r>
              <a:rPr lang="zh-CN" altLang="en-US" sz="2800" dirty="0">
                <a:solidFill>
                  <a:srgbClr val="000066"/>
                </a:solidFill>
              </a:rPr>
              <a:t>占卜</a:t>
            </a:r>
            <a:r>
              <a:rPr lang="zh-CN" altLang="zh-CN" sz="2800" dirty="0" smtClean="0">
                <a:solidFill>
                  <a:srgbClr val="000066"/>
                </a:solidFill>
              </a:rPr>
              <a:t>。那</a:t>
            </a:r>
            <a:r>
              <a:rPr lang="zh-CN" altLang="en-US" sz="2800" dirty="0">
                <a:solidFill>
                  <a:srgbClr val="000066"/>
                </a:solidFill>
              </a:rPr>
              <a:t>占卜</a:t>
            </a:r>
            <a:r>
              <a:rPr lang="zh-CN" altLang="zh-CN" sz="2800" dirty="0" smtClean="0">
                <a:solidFill>
                  <a:srgbClr val="000066"/>
                </a:solidFill>
              </a:rPr>
              <a:t>的</a:t>
            </a:r>
            <a:r>
              <a:rPr lang="zh-CN" altLang="zh-CN" sz="2800" dirty="0">
                <a:solidFill>
                  <a:srgbClr val="000066"/>
                </a:solidFill>
              </a:rPr>
              <a:t>人知道他俩的意图，说：“你们的事都能办成，能建功立业。不过你们还是去问问鬼神吧！”陈胜、吴广很高兴，</a:t>
            </a:r>
            <a:r>
              <a:rPr lang="zh-CN" altLang="en-US" sz="2800" dirty="0">
                <a:solidFill>
                  <a:srgbClr val="000066"/>
                </a:solidFill>
              </a:rPr>
              <a:t>考虑</a:t>
            </a:r>
            <a:r>
              <a:rPr lang="zh-CN" altLang="zh-CN" sz="2800" dirty="0">
                <a:solidFill>
                  <a:srgbClr val="000066"/>
                </a:solidFill>
              </a:rPr>
              <a:t>“问问鬼神”的意思，终于悟出：“这是教我们先在众人中树立威信啊。”</a:t>
            </a:r>
            <a:endParaRPr lang="zh-CN" altLang="en-US" sz="28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 autoUpdateAnimBg="0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3810000" cy="2743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   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乃丹书帛曰：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陈胜王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，置人所罾鱼腹中。卒买鱼烹食，得鱼腹中书，固以怪之矣。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95800" y="1676400"/>
            <a:ext cx="4191000" cy="4114800"/>
          </a:xfrm>
        </p:spPr>
        <p:txBody>
          <a:bodyPr/>
          <a:lstStyle/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就用丹砂（在）绸子上写“陈胜王”（三个字）。丹，丹砂。这里是用丹砂的意思。书，写。王，动词，</a:t>
            </a:r>
            <a:r>
              <a:rPr lang="zh-CN" altLang="en-US" sz="2400" b="1" dirty="0">
                <a:solidFill>
                  <a:schemeClr val="bg2"/>
                </a:solidFill>
                <a:latin typeface=" "/>
              </a:rPr>
              <a:t>称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王。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放在别人所捕获的鱼的肚子里。罾，鱼网。这里作动词，就是用网捕。</a:t>
            </a:r>
          </a:p>
          <a:p>
            <a:pPr eaLnBrk="1" hangingPunct="1"/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自然就诧怪这件事了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。以，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通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“已”。</a:t>
            </a:r>
            <a:r>
              <a:rPr lang="zh-CN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  </a:t>
            </a:r>
            <a:endParaRPr lang="zh-CN" b="1" dirty="0" smtClean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267200" y="1143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D44C07-3E5D-48E3-9C83-634409DF92E9}" type="slidenum">
              <a:rPr lang="zh-CN" altLang="zh-CN" b="0">
                <a:solidFill>
                  <a:srgbClr val="FF3300"/>
                </a:solidFill>
              </a:rPr>
              <a:pPr eaLnBrk="1" hangingPunct="1"/>
              <a:t>38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914400" y="2514600"/>
            <a:ext cx="2209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>
            <a:off x="685800" y="2971800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50" name="Line 14"/>
          <p:cNvSpPr>
            <a:spLocks noChangeShapeType="1"/>
          </p:cNvSpPr>
          <p:nvPr/>
        </p:nvSpPr>
        <p:spPr bwMode="auto">
          <a:xfrm>
            <a:off x="2514600" y="2971800"/>
            <a:ext cx="1371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>
            <a:off x="685800" y="3505200"/>
            <a:ext cx="1676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>
            <a:off x="1619250" y="4508500"/>
            <a:ext cx="1981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750887" y="2813050"/>
            <a:ext cx="8137525" cy="13843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于是用朱砂在</a:t>
            </a:r>
            <a:r>
              <a:rPr lang="zh-CN" altLang="en-US" dirty="0"/>
              <a:t>绸子</a:t>
            </a:r>
            <a:r>
              <a:rPr lang="zh-CN" altLang="zh-CN" dirty="0"/>
              <a:t>条上写了“陈胜王”三个字，</a:t>
            </a:r>
            <a:r>
              <a:rPr lang="zh-CN" altLang="en-US" dirty="0"/>
              <a:t>放在别人所捕获的鱼的肚子里。</a:t>
            </a:r>
            <a:r>
              <a:rPr lang="zh-CN" altLang="zh-CN" dirty="0"/>
              <a:t>士兵买鱼回来烹食，发现了鱼肚子里的绸条</a:t>
            </a:r>
            <a:r>
              <a:rPr lang="zh-CN" altLang="zh-CN" dirty="0" smtClean="0"/>
              <a:t>，</a:t>
            </a:r>
            <a:r>
              <a:rPr lang="zh-CN" altLang="en-US" dirty="0"/>
              <a:t>自然就诧怪这件事了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 autoUpdateAnimBg="0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657600" cy="289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又间令吴广</a:t>
            </a:r>
            <a:r>
              <a:rPr lang="zh-CN" sz="3200" u="sng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之次所旁丛祠中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，夜篝火，狐鸣呼曰：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大楚兴，陈胜王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卒皆夜惊恐。</a:t>
            </a:r>
            <a:endParaRPr lang="zh-CN" sz="3200" dirty="0" smtClean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32325" y="1528763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间令，暗使。间，私自，偷着。</a:t>
            </a:r>
            <a:endParaRPr lang="en-US" altLang="zh-CN" sz="2400" b="1" dirty="0" smtClean="0">
              <a:solidFill>
                <a:schemeClr val="bg2"/>
              </a:solidFill>
              <a:latin typeface=" 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往驻地旁边的丛林里的神庙中。次，停留。次所，指军队驻扎的地方。祠，神庙。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篝火，用笼子罩着火。篝，笼。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狐鸣，作狐狸嗥叫的凄厉声音。（名词作状语）</a:t>
            </a:r>
            <a:endParaRPr lang="zh-CN" altLang="en-US" sz="2400" b="1" dirty="0" smtClean="0">
              <a:solidFill>
                <a:schemeClr val="bg2"/>
              </a:solidFill>
              <a:latin typeface=" "/>
              <a:cs typeface="Times New Roman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533400" y="1117600"/>
            <a:ext cx="109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4572000" y="1082675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8780942-24E3-4BCE-8202-7D86D2A5200B}" type="slidenum">
              <a:rPr lang="zh-CN" altLang="zh-CN" b="0">
                <a:solidFill>
                  <a:srgbClr val="FF3300"/>
                </a:solidFill>
              </a:rPr>
              <a:pPr eaLnBrk="1" hangingPunct="1"/>
              <a:t>39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114300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0973" name="Text Box 14"/>
          <p:cNvSpPr txBox="1">
            <a:spLocks noChangeArrowheads="1"/>
          </p:cNvSpPr>
          <p:nvPr/>
        </p:nvSpPr>
        <p:spPr bwMode="auto">
          <a:xfrm>
            <a:off x="240665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0974" name="Text Box 15"/>
          <p:cNvSpPr txBox="1">
            <a:spLocks noChangeArrowheads="1"/>
          </p:cNvSpPr>
          <p:nvPr/>
        </p:nvSpPr>
        <p:spPr bwMode="auto">
          <a:xfrm>
            <a:off x="152400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0975" name="Text Box 16"/>
          <p:cNvSpPr txBox="1">
            <a:spLocks noChangeArrowheads="1"/>
          </p:cNvSpPr>
          <p:nvPr/>
        </p:nvSpPr>
        <p:spPr bwMode="auto">
          <a:xfrm>
            <a:off x="2790825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0976" name="Text Box 23"/>
          <p:cNvSpPr txBox="1">
            <a:spLocks noChangeArrowheads="1"/>
          </p:cNvSpPr>
          <p:nvPr/>
        </p:nvSpPr>
        <p:spPr bwMode="auto">
          <a:xfrm>
            <a:off x="1619250" y="24209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89012" y="2159636"/>
            <a:ext cx="7591425" cy="1816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（陈胜）又</a:t>
            </a:r>
            <a:r>
              <a:rPr lang="zh-CN" altLang="en-US" dirty="0"/>
              <a:t>暗使</a:t>
            </a:r>
            <a:r>
              <a:rPr lang="zh-CN" altLang="zh-CN" dirty="0"/>
              <a:t>吴广</a:t>
            </a:r>
            <a:r>
              <a:rPr lang="zh-CN" altLang="en-US" dirty="0"/>
              <a:t>往驻地旁边的丛林里的神庙中</a:t>
            </a:r>
            <a:r>
              <a:rPr lang="zh-CN" altLang="zh-CN" dirty="0"/>
              <a:t>，</a:t>
            </a:r>
            <a:r>
              <a:rPr lang="zh-CN" altLang="en-US" dirty="0"/>
              <a:t>夜里用</a:t>
            </a:r>
            <a:r>
              <a:rPr lang="zh-CN" altLang="en-US" dirty="0" smtClean="0"/>
              <a:t>笼子罩</a:t>
            </a:r>
            <a:r>
              <a:rPr lang="zh-CN" altLang="en-US" dirty="0"/>
              <a:t>着火</a:t>
            </a:r>
            <a:r>
              <a:rPr lang="zh-CN" altLang="zh-CN" dirty="0"/>
              <a:t>，装作狐狸</a:t>
            </a:r>
            <a:r>
              <a:rPr lang="zh-CN" altLang="en-US" dirty="0"/>
              <a:t>嚎叫的凄厉</a:t>
            </a:r>
            <a:r>
              <a:rPr lang="zh-CN" altLang="zh-CN" dirty="0"/>
              <a:t>声音喊：“大楚复兴，陈胜为王。”士兵们一整夜既惊且</a:t>
            </a:r>
            <a:r>
              <a:rPr lang="zh-CN" altLang="en-US" dirty="0"/>
              <a:t>怕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p" autoUpdateAnimBg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1026"/>
          <p:cNvSpPr>
            <a:spLocks noChangeArrowheads="1" noChangeShapeType="1" noTextEdit="1"/>
          </p:cNvSpPr>
          <p:nvPr/>
        </p:nvSpPr>
        <p:spPr bwMode="auto">
          <a:xfrm>
            <a:off x="3352800" y="457200"/>
            <a:ext cx="2057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《</a:t>
            </a:r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史记</a:t>
            </a:r>
            <a:r>
              <a:rPr lang="en-US" altLang="zh-CN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彩云"/>
                <a:ea typeface="华文彩云"/>
              </a:rPr>
              <a:t>》</a:t>
            </a:r>
            <a:endParaRPr lang="zh-CN" altLang="en-US" sz="3600" kern="1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华文彩云"/>
              <a:ea typeface="华文彩云"/>
            </a:endParaRPr>
          </a:p>
        </p:txBody>
      </p:sp>
      <p:sp>
        <p:nvSpPr>
          <p:cNvPr id="5123" name="Text Box 1027"/>
          <p:cNvSpPr txBox="1">
            <a:spLocks noChangeArrowheads="1"/>
          </p:cNvSpPr>
          <p:nvPr/>
        </p:nvSpPr>
        <p:spPr bwMode="auto">
          <a:xfrm>
            <a:off x="1676400" y="1905000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/>
          </a:p>
        </p:txBody>
      </p:sp>
      <p:sp>
        <p:nvSpPr>
          <p:cNvPr id="5124" name="Text Box 1028"/>
          <p:cNvSpPr txBox="1">
            <a:spLocks noChangeArrowheads="1"/>
          </p:cNvSpPr>
          <p:nvPr/>
        </p:nvSpPr>
        <p:spPr bwMode="auto">
          <a:xfrm>
            <a:off x="838200" y="1219200"/>
            <a:ext cx="7981950" cy="575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u="sng">
                <a:latin typeface="宋体" pitchFamily="2" charset="-122"/>
              </a:rPr>
              <a:t>12本纪，8表，10书，30世家，70列传，130篇52万字。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>本纪：叙述帝王之事；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>书：是个别事件的始末文献，与后世的专门科学史相近；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Arial" pitchFamily="34" charset="0"/>
                <a:cs typeface="Arial" pitchFamily="34" charset="0"/>
              </a:rPr>
              <a:t>        分别叙述天文、历法、水利、经济、文化、艺术等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Arial" pitchFamily="34" charset="0"/>
                <a:cs typeface="Arial" pitchFamily="34" charset="0"/>
              </a:rPr>
              <a:t>        方面的发展和现状，</a:t>
            </a:r>
            <a:endParaRPr kumimoji="1" lang="zh-CN" altLang="en-US">
              <a:latin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>表：是各个历史时期的简单大事记，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>    </a:t>
            </a:r>
            <a:r>
              <a:rPr kumimoji="1" lang="zh-CN" altLang="en-US">
                <a:latin typeface="Arial" pitchFamily="34" charset="0"/>
                <a:cs typeface="Arial" pitchFamily="34" charset="0"/>
              </a:rPr>
              <a:t>全书叙事的联络和补充</a:t>
            </a:r>
            <a:r>
              <a:rPr kumimoji="1" lang="zh-CN" altLang="en-US">
                <a:latin typeface="宋体" pitchFamily="2" charset="-122"/>
              </a:rPr>
              <a:t>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>世家：是贵族王侯的历史；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>列传：</a:t>
            </a:r>
            <a:r>
              <a:rPr kumimoji="1" lang="zh-CN" altLang="en-US">
                <a:latin typeface="Arial" pitchFamily="34" charset="0"/>
                <a:cs typeface="Arial" pitchFamily="34" charset="0"/>
              </a:rPr>
              <a:t>各种不同类型、不同阶层人物</a:t>
            </a:r>
            <a:r>
              <a:rPr kumimoji="1" lang="zh-CN" altLang="en-US">
                <a:latin typeface="宋体" pitchFamily="2" charset="-122"/>
              </a:rPr>
              <a:t>的传记。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>
                <a:latin typeface="宋体" pitchFamily="2" charset="-122"/>
              </a:rPr>
              <a:t/>
            </a:r>
            <a:br>
              <a:rPr kumimoji="1" lang="zh-CN" altLang="en-US">
                <a:latin typeface="宋体" pitchFamily="2" charset="-122"/>
              </a:rPr>
            </a:br>
            <a:endParaRPr kumimoji="1" lang="zh-CN" altLang="en-US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657600" cy="1239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旦日，卒中往往语，皆指目陈胜。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32325" y="1528763"/>
            <a:ext cx="3810000" cy="2187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旦日，第二天。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往往语，到处谈论。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指目，指指点点，互相以目示意。</a:t>
            </a:r>
            <a:endParaRPr lang="zh-CN" altLang="en-US" sz="2400" b="1" dirty="0" smtClean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533400" y="1117600"/>
            <a:ext cx="109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4572000" y="1082675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D3903FB-2B79-4320-BDF4-3AAE8A7B442A}" type="slidenum">
              <a:rPr lang="zh-CN" altLang="zh-CN" b="0">
                <a:solidFill>
                  <a:srgbClr val="FF3300"/>
                </a:solidFill>
              </a:rPr>
              <a:pPr eaLnBrk="1" hangingPunct="1"/>
              <a:t>40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1204913" y="23828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1557338" y="2946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2824163" y="23828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3563938" y="24447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3227388" y="24145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1974850" y="2946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2002" name="Text Box 23"/>
          <p:cNvSpPr txBox="1">
            <a:spLocks noChangeArrowheads="1"/>
          </p:cNvSpPr>
          <p:nvPr/>
        </p:nvSpPr>
        <p:spPr bwMode="auto">
          <a:xfrm>
            <a:off x="822325" y="24082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4725" y="3716338"/>
            <a:ext cx="6837363" cy="9540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第二天，大家到处谈论这件事，都指指点点的，互相</a:t>
            </a:r>
            <a:r>
              <a:rPr lang="zh-CN" altLang="en-US" dirty="0"/>
              <a:t>以目示意</a:t>
            </a:r>
            <a:r>
              <a:rPr lang="zh-CN" altLang="zh-CN" dirty="0"/>
              <a:t>看着陈胜。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p" autoUpdateAnimBg="0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900113" y="260350"/>
            <a:ext cx="781526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 朗读第二段        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一、思考回答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 (1)划分第二段的层次，并归纳第二段的段意。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zh-CN" altLang="en-US" sz="280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900113" y="2193925"/>
            <a:ext cx="7419975" cy="12001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叙述起义爆发的原因，陈胜、吴广在起义前的谋划及舆论准备。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258888" y="2416175"/>
            <a:ext cx="7226300" cy="12001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会天大雨，道不通，度已失期。失期，法皆斩。 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258888" y="4652963"/>
            <a:ext cx="547370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天下苦秦久矣。 </a:t>
            </a:r>
          </a:p>
        </p:txBody>
      </p:sp>
      <p:sp>
        <p:nvSpPr>
          <p:cNvPr id="44036" name="矩形 1"/>
          <p:cNvSpPr>
            <a:spLocks noChangeArrowheads="1"/>
          </p:cNvSpPr>
          <p:nvPr/>
        </p:nvSpPr>
        <p:spPr bwMode="auto">
          <a:xfrm>
            <a:off x="755650" y="836613"/>
            <a:ext cx="40989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、起义爆发的原因：</a:t>
            </a:r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直接原因：</a:t>
            </a:r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根本原因：</a:t>
            </a:r>
            <a:endParaRPr lang="zh-CN" altLang="en-US" sz="32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539750" y="657225"/>
            <a:ext cx="8064500" cy="584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23963" y="5229225"/>
            <a:ext cx="68405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⑵楚人怀念楚将项燕，有强烈的复国愿望。</a:t>
            </a:r>
          </a:p>
          <a:p>
            <a:pPr eaLnBrk="1" hangingPunct="1"/>
            <a:endParaRPr lang="zh-CN" altLang="en-US"/>
          </a:p>
        </p:txBody>
      </p:sp>
      <p:sp>
        <p:nvSpPr>
          <p:cNvPr id="45060" name="TextBox 2"/>
          <p:cNvSpPr txBox="1">
            <a:spLocks noChangeArrowheads="1"/>
          </p:cNvSpPr>
          <p:nvPr/>
        </p:nvSpPr>
        <p:spPr bwMode="auto">
          <a:xfrm>
            <a:off x="792163" y="1241425"/>
            <a:ext cx="75596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、陈胜为起义军制定的策略口号是：</a:t>
            </a:r>
          </a:p>
          <a:p>
            <a:pPr eaLnBrk="1" hangingPunct="1"/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pPr eaLnBrk="1" hangingPunct="1"/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  提出这一口号目的是：</a:t>
            </a:r>
          </a:p>
          <a:p>
            <a:pPr eaLnBrk="1" hangingPunct="1"/>
            <a:endParaRPr lang="en-US" altLang="zh-CN" sz="3200">
              <a:solidFill>
                <a:srgbClr val="0000FF"/>
              </a:solidFill>
              <a:latin typeface="宋体" pitchFamily="2" charset="-122"/>
            </a:endParaRPr>
          </a:p>
          <a:p>
            <a:pPr eaLnBrk="1" hangingPunct="1"/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  陈胜认为起义将得到广大人民支持的理由是什么</a:t>
            </a:r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? </a:t>
            </a:r>
          </a:p>
          <a:p>
            <a:pPr eaLnBrk="1" hangingPunct="1"/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4438" y="4149725"/>
            <a:ext cx="67151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2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秦二世杀太子扶苏篡位，引起人民群众对秦王朝的更大不满。    </a:t>
            </a:r>
            <a:endParaRPr lang="en-US" altLang="zh-CN" sz="320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582" y="410715"/>
            <a:ext cx="389722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起义前的谋划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75656" y="1700808"/>
            <a:ext cx="5472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诈自称公子扶苏、项燕</a:t>
            </a:r>
          </a:p>
        </p:txBody>
      </p:sp>
      <p:sp>
        <p:nvSpPr>
          <p:cNvPr id="6" name="矩形 5"/>
          <p:cNvSpPr/>
          <p:nvPr/>
        </p:nvSpPr>
        <p:spPr>
          <a:xfrm>
            <a:off x="1619672" y="2760882"/>
            <a:ext cx="545435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为天下唱，宜多应者。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825500" y="476250"/>
            <a:ext cx="76327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、陈胜、吴广为起义作了哪些舆论准备</a:t>
            </a:r>
            <a:r>
              <a:rPr lang="en-US" altLang="zh-CN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?</a:t>
            </a:r>
          </a:p>
          <a:p>
            <a:pPr eaLnBrk="1" hangingPunct="1"/>
            <a:endParaRPr lang="en-US" altLang="zh-CN" sz="360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从哪里看出陈胜吴广的威众之策已起到效果？</a:t>
            </a:r>
            <a:endParaRPr lang="en-US" altLang="zh-CN" sz="360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说明了陈胜吴广有什么样的特点？</a:t>
            </a:r>
            <a:endParaRPr lang="zh-CN" altLang="en-US" sz="3600">
              <a:solidFill>
                <a:srgbClr val="0066FF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08175" y="1484313"/>
            <a:ext cx="6769100" cy="708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“丹书鱼腹”“篝火狐鸣”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58888" y="3357563"/>
            <a:ext cx="75612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2"/>
                </a:solidFill>
              </a:rPr>
              <a:t>（</a:t>
            </a:r>
            <a:r>
              <a:rPr lang="en-US" altLang="zh-CN" sz="2800">
                <a:solidFill>
                  <a:schemeClr val="bg2"/>
                </a:solidFill>
              </a:rPr>
              <a:t>1</a:t>
            </a:r>
            <a:r>
              <a:rPr lang="zh-CN" altLang="en-US" sz="2800">
                <a:solidFill>
                  <a:schemeClr val="bg2"/>
                </a:solidFill>
              </a:rPr>
              <a:t>）固已怪之矣。</a:t>
            </a:r>
            <a:endParaRPr lang="en-US" altLang="zh-CN" sz="2800">
              <a:solidFill>
                <a:schemeClr val="bg2"/>
              </a:solidFill>
            </a:endParaRPr>
          </a:p>
          <a:p>
            <a:pPr eaLnBrk="1" hangingPunct="1"/>
            <a:r>
              <a:rPr lang="zh-CN" altLang="en-US" sz="2800">
                <a:solidFill>
                  <a:schemeClr val="bg2"/>
                </a:solidFill>
              </a:rPr>
              <a:t>（</a:t>
            </a:r>
            <a:r>
              <a:rPr lang="en-US" altLang="zh-CN" sz="2800">
                <a:solidFill>
                  <a:schemeClr val="bg2"/>
                </a:solidFill>
              </a:rPr>
              <a:t>2</a:t>
            </a:r>
            <a:r>
              <a:rPr lang="zh-CN" altLang="en-US" sz="2800">
                <a:solidFill>
                  <a:schemeClr val="bg2"/>
                </a:solidFill>
              </a:rPr>
              <a:t>）</a:t>
            </a:r>
            <a:r>
              <a:rPr lang="zh-CN" altLang="zh-CN" sz="2800">
                <a:solidFill>
                  <a:schemeClr val="bg2"/>
                </a:solidFill>
              </a:rPr>
              <a:t>卒皆夜惊恐</a:t>
            </a:r>
            <a:r>
              <a:rPr lang="zh-CN" altLang="en-US" sz="2800">
                <a:solidFill>
                  <a:schemeClr val="bg2"/>
                </a:solidFill>
              </a:rPr>
              <a:t>。</a:t>
            </a:r>
            <a:endParaRPr lang="en-US" altLang="zh-CN" sz="2800">
              <a:solidFill>
                <a:schemeClr val="bg2"/>
              </a:solidFill>
            </a:endParaRPr>
          </a:p>
          <a:p>
            <a:pPr eaLnBrk="1" hangingPunct="1"/>
            <a:r>
              <a:rPr lang="zh-CN" altLang="en-US" sz="2800">
                <a:solidFill>
                  <a:schemeClr val="bg2"/>
                </a:solidFill>
              </a:rPr>
              <a:t>（</a:t>
            </a:r>
            <a:r>
              <a:rPr lang="en-US" altLang="zh-CN" sz="2800">
                <a:solidFill>
                  <a:schemeClr val="bg2"/>
                </a:solidFill>
              </a:rPr>
              <a:t>3</a:t>
            </a:r>
            <a:r>
              <a:rPr lang="zh-CN" altLang="en-US" sz="2800">
                <a:solidFill>
                  <a:schemeClr val="bg2"/>
                </a:solidFill>
              </a:rPr>
              <a:t>）</a:t>
            </a:r>
            <a:r>
              <a:rPr lang="zh-CN" altLang="zh-CN" sz="2800">
                <a:solidFill>
                  <a:schemeClr val="bg2"/>
                </a:solidFill>
              </a:rPr>
              <a:t>旦日，卒中往往语，皆指目陈胜。</a:t>
            </a:r>
          </a:p>
        </p:txBody>
      </p:sp>
      <p:sp>
        <p:nvSpPr>
          <p:cNvPr id="46085" name="矩形 9"/>
          <p:cNvSpPr>
            <a:spLocks noChangeArrowheads="1"/>
          </p:cNvSpPr>
          <p:nvPr/>
        </p:nvSpPr>
        <p:spPr bwMode="auto">
          <a:xfrm>
            <a:off x="1908175" y="5599113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58888" y="5554663"/>
            <a:ext cx="69135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66"/>
                </a:solidFill>
              </a:rPr>
              <a:t>足智多谋，对当前形势具有敏锐的洞察力</a:t>
            </a:r>
          </a:p>
          <a:p>
            <a:pPr eaLnBrk="1" hangingPunct="1"/>
            <a:endParaRPr lang="zh-CN" altLang="en-US" sz="36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38100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吴广素爱人，士卒多为用者。将尉醉，广故数言欲亡，忿恚尉，令辱之，以激怒其众。尉果笞广。尉剑挺，广起，夺而杀尉。陈胜佐之，并杀两尉。</a:t>
            </a:r>
            <a:r>
              <a:rPr lang="zh-CN" sz="3200" dirty="0" smtClean="0">
                <a:latin typeface="宋体" pitchFamily="2" charset="-122"/>
              </a:rPr>
              <a:t> 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752600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zh-CN" sz="2000" b="1" dirty="0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为（他）所用的人很多。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将尉，率领（戍卒）的军官。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使尉恼怒。恚</a:t>
            </a:r>
            <a:r>
              <a:rPr lang="zh-CN" sz="2400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，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恼怒。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使（尉）责辱他。之，指吴广。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笞，这里作动词，用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鞭、杖或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竹板打。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剑挺，剑拔出鞘。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并，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一齐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。</a:t>
            </a:r>
            <a:endParaRPr lang="zh-CN" sz="2400" b="1" dirty="0" smtClean="0">
              <a:solidFill>
                <a:schemeClr val="bg2"/>
              </a:solidFill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21671BC-7EE9-435A-ABC0-FA624E8296FA}" type="slidenum">
              <a:rPr lang="zh-CN" altLang="zh-CN" b="0">
                <a:solidFill>
                  <a:srgbClr val="FF3300"/>
                </a:solidFill>
              </a:rPr>
              <a:pPr eaLnBrk="1" hangingPunct="1"/>
              <a:t>45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792163" y="48704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36576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1219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16764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20574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24384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32766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1206500" y="3886200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4" name="Text Box 20"/>
          <p:cNvSpPr txBox="1">
            <a:spLocks noChangeArrowheads="1"/>
          </p:cNvSpPr>
          <p:nvPr/>
        </p:nvSpPr>
        <p:spPr bwMode="auto">
          <a:xfrm>
            <a:off x="2438400" y="3836988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5" name="Text Box 21"/>
          <p:cNvSpPr txBox="1">
            <a:spLocks noChangeArrowheads="1"/>
          </p:cNvSpPr>
          <p:nvPr/>
        </p:nvSpPr>
        <p:spPr bwMode="auto">
          <a:xfrm>
            <a:off x="806450" y="38385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1692275" y="3886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7" name="Text Box 23"/>
          <p:cNvSpPr txBox="1">
            <a:spLocks noChangeArrowheads="1"/>
          </p:cNvSpPr>
          <p:nvPr/>
        </p:nvSpPr>
        <p:spPr bwMode="auto">
          <a:xfrm>
            <a:off x="2911475" y="38528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8" name="Text Box 24"/>
          <p:cNvSpPr txBox="1">
            <a:spLocks noChangeArrowheads="1"/>
          </p:cNvSpPr>
          <p:nvPr/>
        </p:nvSpPr>
        <p:spPr bwMode="auto">
          <a:xfrm>
            <a:off x="3276600" y="3860800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2397125" y="48482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30" name="Text Box 27"/>
          <p:cNvSpPr txBox="1">
            <a:spLocks noChangeArrowheads="1"/>
          </p:cNvSpPr>
          <p:nvPr/>
        </p:nvSpPr>
        <p:spPr bwMode="auto">
          <a:xfrm>
            <a:off x="2470150" y="58594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7131" name="Text Box 25"/>
          <p:cNvSpPr txBox="1">
            <a:spLocks noChangeArrowheads="1"/>
          </p:cNvSpPr>
          <p:nvPr/>
        </p:nvSpPr>
        <p:spPr bwMode="auto">
          <a:xfrm>
            <a:off x="2857500" y="48831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4213" y="2492375"/>
            <a:ext cx="7559675" cy="3108325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zh-CN" sz="2800" dirty="0">
                <a:solidFill>
                  <a:srgbClr val="660033"/>
                </a:solidFill>
              </a:rPr>
              <a:t>吴广平时很关心周围的人，士兵们大多愿意为他出力。（那天）（两个）军官喝醉了，吴广故意</a:t>
            </a:r>
            <a:r>
              <a:rPr lang="zh-CN" altLang="en-US" sz="2800" dirty="0">
                <a:solidFill>
                  <a:srgbClr val="660033"/>
                </a:solidFill>
              </a:rPr>
              <a:t>屡次</a:t>
            </a:r>
            <a:r>
              <a:rPr lang="zh-CN" altLang="zh-CN" sz="2800" dirty="0">
                <a:solidFill>
                  <a:srgbClr val="660033"/>
                </a:solidFill>
              </a:rPr>
              <a:t>提出要逃走，</a:t>
            </a:r>
            <a:r>
              <a:rPr lang="zh-CN" altLang="en-US" sz="2800" dirty="0">
                <a:solidFill>
                  <a:srgbClr val="660033"/>
                </a:solidFill>
              </a:rPr>
              <a:t>使将尉恼怒</a:t>
            </a:r>
            <a:r>
              <a:rPr lang="zh-CN" altLang="zh-CN" sz="2800" dirty="0">
                <a:solidFill>
                  <a:srgbClr val="660033"/>
                </a:solidFill>
              </a:rPr>
              <a:t>，让他们责罚他，借此来激怒士兵</a:t>
            </a:r>
            <a:r>
              <a:rPr lang="zh-CN" altLang="en-US" sz="2800" dirty="0">
                <a:solidFill>
                  <a:srgbClr val="660033"/>
                </a:solidFill>
              </a:rPr>
              <a:t>们</a:t>
            </a:r>
            <a:r>
              <a:rPr lang="zh-CN" altLang="zh-CN" sz="2800" dirty="0">
                <a:solidFill>
                  <a:srgbClr val="660033"/>
                </a:solidFill>
              </a:rPr>
              <a:t>。那军官果然</a:t>
            </a:r>
            <a:r>
              <a:rPr lang="zh-CN" altLang="en-US" sz="2800" dirty="0">
                <a:solidFill>
                  <a:srgbClr val="660033"/>
                </a:solidFill>
              </a:rPr>
              <a:t>用</a:t>
            </a:r>
            <a:r>
              <a:rPr lang="zh-CN" altLang="zh-CN" sz="2800" dirty="0">
                <a:solidFill>
                  <a:srgbClr val="660033"/>
                </a:solidFill>
              </a:rPr>
              <a:t>鞭打了吴广。（众士兵愤愤不平，）军官（刚）拔出剑来威吓</a:t>
            </a:r>
            <a:r>
              <a:rPr lang="zh-CN" altLang="en-US" sz="2800" dirty="0">
                <a:solidFill>
                  <a:srgbClr val="660033"/>
                </a:solidFill>
              </a:rPr>
              <a:t>他们</a:t>
            </a:r>
            <a:r>
              <a:rPr lang="zh-CN" altLang="zh-CN" sz="2800" dirty="0">
                <a:solidFill>
                  <a:srgbClr val="660033"/>
                </a:solidFill>
              </a:rPr>
              <a:t>，吴广一跃而起，夺过剑来杀死了他。陈胜协助吴广，一</a:t>
            </a:r>
            <a:r>
              <a:rPr lang="zh-CN" altLang="en-US" sz="2800" dirty="0">
                <a:solidFill>
                  <a:srgbClr val="660033"/>
                </a:solidFill>
              </a:rPr>
              <a:t>齐</a:t>
            </a:r>
            <a:r>
              <a:rPr lang="zh-CN" altLang="zh-CN" sz="2800" dirty="0">
                <a:solidFill>
                  <a:srgbClr val="660033"/>
                </a:solidFill>
              </a:rPr>
              <a:t>杀了两个军官。</a:t>
            </a:r>
            <a:endParaRPr lang="zh-CN" altLang="en-US" sz="28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uild="p" autoUpdateAnimBg="0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81534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981200"/>
            <a:ext cx="396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  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召令徒属曰：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公等遇雨，皆已失期，失期当斩。</a:t>
            </a:r>
            <a:r>
              <a:rPr lang="zh-CN" altLang="en-US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藉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第令毋斩，而戍死者固十六七。且壮士不死即已，死即举大名耳，王侯将相宁有种乎！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徒属皆曰：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dirty="0" smtClean="0">
                <a:solidFill>
                  <a:srgbClr val="000066"/>
                </a:solidFill>
                <a:latin typeface="宋体" pitchFamily="2" charset="-122"/>
                <a:ea typeface="隶书" pitchFamily="49" charset="-122"/>
              </a:rPr>
              <a:t>敬受命。</a:t>
            </a:r>
            <a:r>
              <a:rPr lang="zh-CN" sz="3200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828800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zh-CN" sz="20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CN" sz="2200" b="1" dirty="0" smtClean="0">
                <a:latin typeface=" "/>
              </a:rPr>
              <a:t>召集并号令所属的人。</a:t>
            </a:r>
          </a:p>
          <a:p>
            <a:pPr eaLnBrk="1" hangingPunct="1">
              <a:lnSpc>
                <a:spcPct val="90000"/>
              </a:lnSpc>
            </a:pPr>
            <a:r>
              <a:rPr lang="zh-CN" sz="2200" b="1" dirty="0" smtClean="0">
                <a:latin typeface=" "/>
              </a:rPr>
              <a:t>公等，你们诸位。</a:t>
            </a:r>
          </a:p>
          <a:p>
            <a:pPr eaLnBrk="1" hangingPunct="1">
              <a:lnSpc>
                <a:spcPct val="90000"/>
              </a:lnSpc>
            </a:pPr>
            <a:r>
              <a:rPr lang="zh-CN" sz="2200" b="1" dirty="0" smtClean="0">
                <a:latin typeface=" "/>
              </a:rPr>
              <a:t>即使仅能免于斩刑。</a:t>
            </a:r>
            <a:r>
              <a:rPr lang="zh-CN" altLang="en-US" sz="2200" b="1" dirty="0" smtClean="0">
                <a:latin typeface=" "/>
              </a:rPr>
              <a:t>藉、第、令，都是“即使、假若”的意思</a:t>
            </a:r>
            <a:r>
              <a:rPr lang="zh-CN" sz="2200" b="1" dirty="0" smtClean="0">
                <a:latin typeface=" 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sz="2200" b="1" dirty="0" smtClean="0">
                <a:latin typeface=" "/>
              </a:rPr>
              <a:t>十六七，十</a:t>
            </a:r>
            <a:r>
              <a:rPr lang="zh-CN" altLang="en-US" sz="2200" b="1" dirty="0" smtClean="0">
                <a:latin typeface=" "/>
              </a:rPr>
              <a:t>分之</a:t>
            </a:r>
            <a:r>
              <a:rPr lang="zh-CN" sz="2200" b="1" dirty="0" smtClean="0">
                <a:latin typeface=" "/>
              </a:rPr>
              <a:t>六七。</a:t>
            </a:r>
          </a:p>
          <a:p>
            <a:pPr eaLnBrk="1" hangingPunct="1">
              <a:lnSpc>
                <a:spcPct val="90000"/>
              </a:lnSpc>
            </a:pPr>
            <a:r>
              <a:rPr lang="zh-CN" sz="2200" b="1" dirty="0" smtClean="0">
                <a:latin typeface=" "/>
              </a:rPr>
              <a:t>王侯将相难道有天生的贵种吗！宁，难道。</a:t>
            </a:r>
          </a:p>
          <a:p>
            <a:pPr eaLnBrk="1" hangingPunct="1">
              <a:lnSpc>
                <a:spcPct val="90000"/>
              </a:lnSpc>
            </a:pPr>
            <a:r>
              <a:rPr lang="zh-CN" sz="2200" b="1" dirty="0" smtClean="0">
                <a:latin typeface=" "/>
              </a:rPr>
              <a:t>受命，听从（你的）号令。</a:t>
            </a:r>
            <a:r>
              <a:rPr lang="zh-CN" sz="2000" b="1" dirty="0" smtClean="0">
                <a:latin typeface=" "/>
                <a:cs typeface="Times New Roman" pitchFamily="18" charset="0"/>
              </a:rPr>
              <a:t>   </a:t>
            </a:r>
            <a:endParaRPr lang="zh-CN" sz="2000" b="1" dirty="0" smtClean="0">
              <a:cs typeface="Times New Roman" pitchFamily="18" charset="0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109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25FDC01-864F-4CFA-9C73-063F7E6B1586}" type="slidenum">
              <a:rPr lang="zh-CN" altLang="zh-CN" b="0">
                <a:solidFill>
                  <a:srgbClr val="FF3300"/>
                </a:solidFill>
              </a:rPr>
              <a:pPr eaLnBrk="1" hangingPunct="1"/>
              <a:t>47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143000" y="2362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3957638" y="2362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1524000" y="36718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1492250" y="2362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1905000" y="2362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2346325" y="2362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1019175" y="2819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1066800" y="3657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3013075" y="3221038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3489325" y="3232150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3860800" y="32289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1355725" y="40782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1870075" y="4046538"/>
            <a:ext cx="3365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1004888" y="40782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>
            <a:off x="2206625" y="5086350"/>
            <a:ext cx="1905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9179" name="Line 27"/>
          <p:cNvSpPr>
            <a:spLocks noChangeShapeType="1"/>
          </p:cNvSpPr>
          <p:nvPr/>
        </p:nvSpPr>
        <p:spPr bwMode="auto">
          <a:xfrm>
            <a:off x="1066800" y="5486400"/>
            <a:ext cx="1447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2662238" y="58785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49181" name="Text Box 29"/>
          <p:cNvSpPr txBox="1">
            <a:spLocks noChangeArrowheads="1"/>
          </p:cNvSpPr>
          <p:nvPr/>
        </p:nvSpPr>
        <p:spPr bwMode="auto">
          <a:xfrm>
            <a:off x="3013075" y="58785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5350" y="2420888"/>
            <a:ext cx="7658100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dirty="0" smtClean="0"/>
              <a:t>陈胜</a:t>
            </a:r>
            <a:r>
              <a:rPr lang="zh-CN" altLang="en-US" dirty="0"/>
              <a:t>召集并号令所属的人</a:t>
            </a:r>
            <a:r>
              <a:rPr lang="zh-CN" altLang="zh-CN" dirty="0" smtClean="0"/>
              <a:t>说</a:t>
            </a:r>
            <a:r>
              <a:rPr lang="zh-CN" altLang="zh-CN" dirty="0"/>
              <a:t>：“各位遇到大雨，都超过了规定的期限。过期就要杀头</a:t>
            </a:r>
            <a:r>
              <a:rPr lang="zh-CN" altLang="zh-CN" dirty="0" smtClean="0"/>
              <a:t>。</a:t>
            </a:r>
            <a:r>
              <a:rPr lang="zh-CN" altLang="en-US" dirty="0"/>
              <a:t>即使仅能免于斩刑</a:t>
            </a:r>
            <a:r>
              <a:rPr lang="zh-CN" altLang="zh-CN" dirty="0" smtClean="0"/>
              <a:t>，</a:t>
            </a:r>
            <a:r>
              <a:rPr lang="zh-CN" altLang="zh-CN" dirty="0"/>
              <a:t>而戍守边塞的</a:t>
            </a:r>
            <a:r>
              <a:rPr lang="zh-CN" altLang="en-US" dirty="0"/>
              <a:t>人本来</a:t>
            </a:r>
            <a:r>
              <a:rPr lang="zh-CN" altLang="zh-CN" dirty="0"/>
              <a:t>也得死去</a:t>
            </a:r>
            <a:r>
              <a:rPr lang="zh-CN" altLang="en-US" dirty="0"/>
              <a:t>十分之</a:t>
            </a:r>
            <a:r>
              <a:rPr lang="zh-CN" altLang="zh-CN" dirty="0"/>
              <a:t>六七。再说，大丈夫不死则已，死就要</a:t>
            </a:r>
            <a:r>
              <a:rPr lang="zh-CN" altLang="zh-CN" dirty="0" smtClean="0"/>
              <a:t>干出一番大事业啊。</a:t>
            </a:r>
            <a:r>
              <a:rPr lang="zh-CN" altLang="zh-CN" dirty="0"/>
              <a:t>王侯将相难道</a:t>
            </a:r>
            <a:r>
              <a:rPr lang="zh-CN" altLang="en-US" dirty="0"/>
              <a:t>有</a:t>
            </a:r>
            <a:r>
              <a:rPr lang="zh-CN" altLang="zh-CN" dirty="0"/>
              <a:t>天生的贵种吗？”众戍卒</a:t>
            </a:r>
            <a:r>
              <a:rPr lang="zh-CN" altLang="en-US" dirty="0"/>
              <a:t>都说</a:t>
            </a:r>
            <a:r>
              <a:rPr lang="zh-CN" altLang="zh-CN" dirty="0"/>
              <a:t>：“一定听从您的号令。”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 autoUpdateAnimBg="0"/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0000" cy="31702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乃诈称公子扶苏、项燕，从民欲也。袒右，称大楚。为坛而盟，祭以尉首。陈胜自立为将军，吴广为都尉。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52600"/>
            <a:ext cx="36576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zh-CN" sz="2400" b="1" dirty="0" smtClean="0">
              <a:cs typeface="Times New Roman" pitchFamily="18" charset="0"/>
            </a:endParaRP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依从人民的愿望。</a:t>
            </a:r>
            <a:r>
              <a:rPr lang="zh-CN" sz="2400" b="1" dirty="0" smtClean="0">
                <a:solidFill>
                  <a:schemeClr val="bg2"/>
                </a:solidFill>
                <a:latin typeface=" "/>
                <a:cs typeface="Times New Roman" pitchFamily="18" charset="0"/>
              </a:rPr>
              <a:t>   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露出右臂（作为起义的标志）。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（用土）筑台，并（在台上）宣誓。盟，动词，盟誓。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用（两）尉的头祭天。</a:t>
            </a:r>
          </a:p>
          <a:p>
            <a:pPr eaLnBrk="1" hangingPunct="1"/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次于将军的军官。</a:t>
            </a:r>
            <a:endParaRPr lang="zh-CN" sz="2400" b="1" dirty="0" smtClean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4572000" y="12192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6466690-6A2F-4783-9D86-C2B0B13E2D37}" type="slidenum">
              <a:rPr lang="zh-CN" altLang="zh-CN" b="0">
                <a:solidFill>
                  <a:srgbClr val="FF3300"/>
                </a:solidFill>
              </a:rPr>
              <a:pPr eaLnBrk="1" hangingPunct="1"/>
              <a:t>48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3976688" y="34004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174750" y="3886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1555750" y="3886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1981200" y="3886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114300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160020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2381250" y="29067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2743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3124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6" name="Text Box 20"/>
          <p:cNvSpPr txBox="1">
            <a:spLocks noChangeArrowheads="1"/>
          </p:cNvSpPr>
          <p:nvPr/>
        </p:nvSpPr>
        <p:spPr bwMode="auto">
          <a:xfrm>
            <a:off x="2819400" y="3911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3219450" y="38973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8" name="Text Box 22"/>
          <p:cNvSpPr txBox="1">
            <a:spLocks noChangeArrowheads="1"/>
          </p:cNvSpPr>
          <p:nvPr/>
        </p:nvSpPr>
        <p:spPr bwMode="auto">
          <a:xfrm>
            <a:off x="3581400" y="3886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199" name="Text Box 23"/>
          <p:cNvSpPr txBox="1">
            <a:spLocks noChangeArrowheads="1"/>
          </p:cNvSpPr>
          <p:nvPr/>
        </p:nvSpPr>
        <p:spPr bwMode="auto">
          <a:xfrm>
            <a:off x="3962400" y="3886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200" name="Text Box 24"/>
          <p:cNvSpPr txBox="1">
            <a:spLocks noChangeArrowheads="1"/>
          </p:cNvSpPr>
          <p:nvPr/>
        </p:nvSpPr>
        <p:spPr bwMode="auto">
          <a:xfrm>
            <a:off x="2362200" y="4876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201" name="Text Box 25"/>
          <p:cNvSpPr txBox="1">
            <a:spLocks noChangeArrowheads="1"/>
          </p:cNvSpPr>
          <p:nvPr/>
        </p:nvSpPr>
        <p:spPr bwMode="auto">
          <a:xfrm>
            <a:off x="2819400" y="4876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0202" name="Rectangle 2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43000" y="2852936"/>
            <a:ext cx="7250113" cy="2246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于是冒充是公子扶苏和项燕的队伍，</a:t>
            </a:r>
            <a:r>
              <a:rPr lang="zh-CN" altLang="en-US" dirty="0"/>
              <a:t>依从人民</a:t>
            </a:r>
            <a:r>
              <a:rPr lang="zh-CN" altLang="zh-CN" dirty="0"/>
              <a:t>的愿望。大家露出右臂</a:t>
            </a:r>
            <a:r>
              <a:rPr lang="zh-CN" altLang="en-US" dirty="0"/>
              <a:t>（作</a:t>
            </a:r>
            <a:r>
              <a:rPr lang="zh-CN" altLang="zh-CN" dirty="0"/>
              <a:t>为义军的标志），打出大楚旗号。</a:t>
            </a:r>
            <a:r>
              <a:rPr lang="zh-CN" altLang="en-US" dirty="0"/>
              <a:t>用土</a:t>
            </a:r>
            <a:r>
              <a:rPr lang="zh-CN" altLang="zh-CN" dirty="0"/>
              <a:t>筑台，</a:t>
            </a:r>
            <a:r>
              <a:rPr lang="zh-CN" altLang="en-US" dirty="0"/>
              <a:t>并在台上盟</a:t>
            </a:r>
            <a:r>
              <a:rPr lang="zh-CN" altLang="zh-CN" dirty="0"/>
              <a:t>誓，用那两个军官的头祭天。陈胜自立为将军，吴广任都尉。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autoUpdateAnimBg="0"/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657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攻大泽乡，收而攻蕲。蕲下，乃令符离人葛婴将兵徇蕲以东。攻铚、酂、苦、柘、谯，皆下之。行收兵，比至陈，车六七百乘，骑千余，卒数万人。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962400" cy="2590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收集大泽乡的军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队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，攻打蕲县。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下，攻下，攻克。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徇，攻</a:t>
            </a:r>
            <a:r>
              <a:rPr lang="zh-CN" altLang="en-US" sz="2400" b="1" dirty="0" smtClean="0">
                <a:solidFill>
                  <a:schemeClr val="bg2"/>
                </a:solidFill>
                <a:latin typeface=" "/>
              </a:rPr>
              <a:t>占</a:t>
            </a: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（土地）。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行军中沿路收纳兵员。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solidFill>
                  <a:schemeClr val="bg2"/>
                </a:solidFill>
                <a:latin typeface=" "/>
              </a:rPr>
              <a:t>比，等到。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467B090-0094-43A2-9799-DA81F68CE261}" type="slidenum">
              <a:rPr lang="zh-CN" altLang="zh-CN" b="0">
                <a:solidFill>
                  <a:srgbClr val="FF3300"/>
                </a:solidFill>
              </a:rPr>
              <a:pPr eaLnBrk="1" hangingPunct="1"/>
              <a:t>49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2757488" y="27908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3429000" y="23622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1557338" y="37052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1147763" y="411956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3810000" y="23764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128713" y="27908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1509713" y="28051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8" name="Text Box 18"/>
          <p:cNvSpPr txBox="1">
            <a:spLocks noChangeArrowheads="1"/>
          </p:cNvSpPr>
          <p:nvPr/>
        </p:nvSpPr>
        <p:spPr bwMode="auto">
          <a:xfrm>
            <a:off x="1557338" y="32337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19" name="Text Box 19"/>
          <p:cNvSpPr txBox="1">
            <a:spLocks noChangeArrowheads="1"/>
          </p:cNvSpPr>
          <p:nvPr/>
        </p:nvSpPr>
        <p:spPr bwMode="auto">
          <a:xfrm>
            <a:off x="1938338" y="32480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0" name="Text Box 20"/>
          <p:cNvSpPr txBox="1">
            <a:spLocks noChangeArrowheads="1"/>
          </p:cNvSpPr>
          <p:nvPr/>
        </p:nvSpPr>
        <p:spPr bwMode="auto">
          <a:xfrm>
            <a:off x="1919288" y="4114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2743200" y="4114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2" name="Text Box 22"/>
          <p:cNvSpPr txBox="1">
            <a:spLocks noChangeArrowheads="1"/>
          </p:cNvSpPr>
          <p:nvPr/>
        </p:nvSpPr>
        <p:spPr bwMode="auto">
          <a:xfrm>
            <a:off x="3581400" y="4114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3" name="Text Box 23"/>
          <p:cNvSpPr txBox="1">
            <a:spLocks noChangeArrowheads="1"/>
          </p:cNvSpPr>
          <p:nvPr/>
        </p:nvSpPr>
        <p:spPr bwMode="auto">
          <a:xfrm>
            <a:off x="1143000" y="45720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685800" y="1981200"/>
            <a:ext cx="3657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攻大泽乡，收而攻蕲。蕲下，乃令符离人葛婴将兵徇蕲以东。攻铚、酂、苦、柘、谯，皆下之。行收兵</a:t>
            </a:r>
            <a:r>
              <a:rPr lang="zh-CN" altLang="en-US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比至陈，车六七百乘，骑千余，卒数万人。 </a:t>
            </a:r>
          </a:p>
        </p:txBody>
      </p:sp>
      <p:sp>
        <p:nvSpPr>
          <p:cNvPr id="51225" name="Text Box 25"/>
          <p:cNvSpPr txBox="1">
            <a:spLocks noChangeArrowheads="1"/>
          </p:cNvSpPr>
          <p:nvPr/>
        </p:nvSpPr>
        <p:spPr bwMode="auto">
          <a:xfrm>
            <a:off x="1143000" y="49863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6" name="Text Box 26"/>
          <p:cNvSpPr txBox="1">
            <a:spLocks noChangeArrowheads="1"/>
          </p:cNvSpPr>
          <p:nvPr/>
        </p:nvSpPr>
        <p:spPr bwMode="auto">
          <a:xfrm>
            <a:off x="1524000" y="5000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3581400" y="45720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8" name="Text Box 28"/>
          <p:cNvSpPr txBox="1">
            <a:spLocks noChangeArrowheads="1"/>
          </p:cNvSpPr>
          <p:nvPr/>
        </p:nvSpPr>
        <p:spPr bwMode="auto">
          <a:xfrm>
            <a:off x="2347913" y="498633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29" name="Text Box 29"/>
          <p:cNvSpPr txBox="1">
            <a:spLocks noChangeArrowheads="1"/>
          </p:cNvSpPr>
          <p:nvPr/>
        </p:nvSpPr>
        <p:spPr bwMode="auto">
          <a:xfrm>
            <a:off x="3152775" y="49815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1230" name="Rectangle 30"/>
          <p:cNvSpPr>
            <a:spLocks noChangeArrowheads="1"/>
          </p:cNvSpPr>
          <p:nvPr/>
        </p:nvSpPr>
        <p:spPr bwMode="auto">
          <a:xfrm>
            <a:off x="838200" y="8572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sz="4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66799" y="2303919"/>
            <a:ext cx="7413625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起义军（首先）进攻大泽乡，</a:t>
            </a:r>
            <a:r>
              <a:rPr lang="zh-CN" altLang="en-US" dirty="0"/>
              <a:t>收集大泽乡</a:t>
            </a:r>
            <a:r>
              <a:rPr lang="zh-CN" altLang="en-US" dirty="0" smtClean="0"/>
              <a:t>的军队，</a:t>
            </a:r>
            <a:r>
              <a:rPr lang="zh-CN" altLang="en-US" dirty="0"/>
              <a:t>攻打蕲县</a:t>
            </a:r>
            <a:r>
              <a:rPr lang="zh-CN" altLang="zh-CN" dirty="0"/>
              <a:t>。攻克蕲县后，就派符离人葛婴带兵</a:t>
            </a:r>
            <a:r>
              <a:rPr lang="zh-CN" altLang="zh-CN" dirty="0" smtClean="0"/>
              <a:t>攻</a:t>
            </a:r>
            <a:r>
              <a:rPr lang="zh-CN" altLang="en-US" dirty="0" smtClean="0"/>
              <a:t>占蕲</a:t>
            </a:r>
            <a:r>
              <a:rPr lang="zh-CN" altLang="zh-CN" dirty="0"/>
              <a:t>县以东的地方。（陈胜自率主力）攻打</a:t>
            </a:r>
            <a:r>
              <a:rPr lang="zh-CN" altLang="en-US" dirty="0"/>
              <a:t>铚、酂、苦、柘、谯</a:t>
            </a:r>
            <a:r>
              <a:rPr lang="zh-CN" altLang="zh-CN" dirty="0"/>
              <a:t>等</a:t>
            </a:r>
            <a:r>
              <a:rPr lang="zh-CN" altLang="en-US" dirty="0"/>
              <a:t>地</a:t>
            </a:r>
            <a:r>
              <a:rPr lang="zh-CN" altLang="zh-CN" dirty="0"/>
              <a:t>，都</a:t>
            </a:r>
            <a:r>
              <a:rPr lang="zh-CN" altLang="en-US" dirty="0"/>
              <a:t>攻</a:t>
            </a:r>
            <a:r>
              <a:rPr lang="zh-CN" altLang="zh-CN" dirty="0"/>
              <a:t>下来了。</a:t>
            </a:r>
            <a:r>
              <a:rPr lang="zh-CN" altLang="en-US" dirty="0"/>
              <a:t>行军中沿路收纳兵员。</a:t>
            </a:r>
            <a:r>
              <a:rPr lang="zh-CN" altLang="zh-CN" dirty="0"/>
              <a:t>等打到陈县的时候，已有战车六七百辆，</a:t>
            </a:r>
            <a:r>
              <a:rPr lang="zh-CN" altLang="en-US" dirty="0"/>
              <a:t>骑兵一千多</a:t>
            </a:r>
            <a:r>
              <a:rPr lang="zh-CN" altLang="zh-CN" dirty="0"/>
              <a:t>，士卒几万人。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468313" y="115888"/>
            <a:ext cx="8064500" cy="711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>
                <a:solidFill>
                  <a:srgbClr val="FF0000"/>
                </a:solidFill>
              </a:rPr>
              <a:t>                  </a:t>
            </a:r>
            <a:r>
              <a:rPr lang="zh-CN">
                <a:solidFill>
                  <a:srgbClr val="FF0000"/>
                </a:solidFill>
              </a:rPr>
              <a:t>揭竿而起 </a:t>
            </a:r>
          </a:p>
          <a:p>
            <a:pPr algn="just" eaLnBrk="0" hangingPunct="0"/>
            <a:r>
              <a:rPr lang="zh-CN">
                <a:solidFill>
                  <a:srgbClr val="000066"/>
                </a:solidFill>
              </a:rPr>
              <a:t>        公元前</a:t>
            </a:r>
            <a:r>
              <a:rPr lang="zh-CN" altLang="zh-CN">
                <a:solidFill>
                  <a:srgbClr val="000066"/>
                </a:solidFill>
              </a:rPr>
              <a:t>2l0</a:t>
            </a:r>
            <a:r>
              <a:rPr lang="zh-CN">
                <a:solidFill>
                  <a:srgbClr val="000066"/>
                </a:solidFill>
              </a:rPr>
              <a:t>年，秦始皇在一次巡游途中死于沙丘</a:t>
            </a:r>
            <a:r>
              <a:rPr lang="zh-CN" altLang="zh-CN">
                <a:solidFill>
                  <a:srgbClr val="000066"/>
                </a:solidFill>
              </a:rPr>
              <a:t>(</a:t>
            </a:r>
            <a:r>
              <a:rPr lang="zh-CN">
                <a:solidFill>
                  <a:srgbClr val="000066"/>
                </a:solidFill>
              </a:rPr>
              <a:t>今河南北平乡</a:t>
            </a:r>
            <a:r>
              <a:rPr lang="zh-CN" altLang="zh-CN">
                <a:solidFill>
                  <a:srgbClr val="000066"/>
                </a:solidFill>
              </a:rPr>
              <a:t>)</a:t>
            </a:r>
            <a:r>
              <a:rPr lang="zh-CN">
                <a:solidFill>
                  <a:srgbClr val="000066"/>
                </a:solidFill>
              </a:rPr>
              <a:t>。宦官赵高串通丞相李斯，立少子胡亥为二世皇帝，并矫诏赐死长子扶苏。秦二世专制残暴，民怨沸腾，局势动荡不安。</a:t>
            </a:r>
          </a:p>
          <a:p>
            <a:pPr algn="just" eaLnBrk="0" hangingPunct="0"/>
            <a:endParaRPr lang="zh-CN" altLang="zh-CN">
              <a:solidFill>
                <a:srgbClr val="000066"/>
              </a:solidFill>
            </a:endParaRPr>
          </a:p>
          <a:p>
            <a:pPr algn="just" eaLnBrk="0" hangingPunct="0"/>
            <a:r>
              <a:rPr lang="zh-CN" altLang="zh-CN">
                <a:solidFill>
                  <a:srgbClr val="000066"/>
                </a:solidFill>
              </a:rPr>
              <a:t>        </a:t>
            </a:r>
            <a:r>
              <a:rPr lang="zh-CN">
                <a:solidFill>
                  <a:srgbClr val="000066"/>
                </a:solidFill>
              </a:rPr>
              <a:t>公元前</a:t>
            </a:r>
            <a:r>
              <a:rPr lang="zh-CN" altLang="zh-CN">
                <a:solidFill>
                  <a:srgbClr val="000066"/>
                </a:solidFill>
              </a:rPr>
              <a:t>209</a:t>
            </a:r>
            <a:r>
              <a:rPr lang="zh-CN">
                <a:solidFill>
                  <a:srgbClr val="000066"/>
                </a:solidFill>
              </a:rPr>
              <a:t>年，九百名贫苦农民，在被征发防守边境的途中，遇雨被困于大泽乡</a:t>
            </a:r>
            <a:r>
              <a:rPr lang="zh-CN" altLang="zh-CN">
                <a:solidFill>
                  <a:srgbClr val="000066"/>
                </a:solidFill>
              </a:rPr>
              <a:t>(</a:t>
            </a:r>
            <a:r>
              <a:rPr lang="zh-CN">
                <a:solidFill>
                  <a:srgbClr val="000066"/>
                </a:solidFill>
              </a:rPr>
              <a:t>今安徽宿县西南</a:t>
            </a:r>
            <a:r>
              <a:rPr lang="zh-CN" altLang="zh-CN">
                <a:solidFill>
                  <a:srgbClr val="000066"/>
                </a:solidFill>
              </a:rPr>
              <a:t>)</a:t>
            </a:r>
            <a:r>
              <a:rPr lang="zh-CN">
                <a:solidFill>
                  <a:srgbClr val="000066"/>
                </a:solidFill>
              </a:rPr>
              <a:t>，误了行期。秦律规定：失期</a:t>
            </a:r>
            <a:r>
              <a:rPr lang="zh-CN" altLang="en-US">
                <a:solidFill>
                  <a:srgbClr val="000066"/>
                </a:solidFill>
              </a:rPr>
              <a:t>就杀头</a:t>
            </a:r>
            <a:r>
              <a:rPr lang="zh-CN">
                <a:solidFill>
                  <a:srgbClr val="000066"/>
                </a:solidFill>
              </a:rPr>
              <a:t>。民众被迫铤而走险，死地求生。众人推陈胜、吴广为首，合谋杀死秦尉，削木为兵，揭竿而起，爆发了反秦起事。陈胜在陈</a:t>
            </a:r>
            <a:r>
              <a:rPr lang="zh-CN" altLang="zh-CN">
                <a:solidFill>
                  <a:srgbClr val="000066"/>
                </a:solidFill>
              </a:rPr>
              <a:t>(</a:t>
            </a:r>
            <a:r>
              <a:rPr lang="zh-CN">
                <a:solidFill>
                  <a:srgbClr val="000066"/>
                </a:solidFill>
              </a:rPr>
              <a:t>今河南淮阳</a:t>
            </a:r>
            <a:r>
              <a:rPr lang="zh-CN" altLang="zh-CN">
                <a:solidFill>
                  <a:srgbClr val="000066"/>
                </a:solidFill>
              </a:rPr>
              <a:t>)</a:t>
            </a:r>
            <a:r>
              <a:rPr lang="zh-CN">
                <a:solidFill>
                  <a:srgbClr val="000066"/>
                </a:solidFill>
              </a:rPr>
              <a:t>地称王，国号“张楚”。</a:t>
            </a:r>
          </a:p>
          <a:p>
            <a:pPr algn="just" eaLnBrk="0" hangingPunct="0"/>
            <a:endParaRPr lang="zh-CN" altLang="zh-CN">
              <a:solidFill>
                <a:srgbClr val="000066"/>
              </a:solidFill>
            </a:endParaRPr>
          </a:p>
          <a:p>
            <a:pPr algn="just" eaLnBrk="0" hangingPunct="0"/>
            <a:r>
              <a:rPr lang="zh-CN" altLang="zh-CN">
                <a:solidFill>
                  <a:srgbClr val="000066"/>
                </a:solidFill>
              </a:rPr>
              <a:t>        </a:t>
            </a:r>
            <a:r>
              <a:rPr lang="zh-CN">
                <a:solidFill>
                  <a:srgbClr val="000066"/>
                </a:solidFill>
              </a:rPr>
              <a:t>陈胜兵分三路攻秦，逼近秦都咸阳。秦二世派章邯征发修筑骊山墓的刑徒为兵，击溃了攻秦的主力。这时，起事的将领在六国旧贵族的支持下纷纷自立为王，反秦形势大乱。不久，吴广被部将所杀；陈胜也被叛徒刺死，起义失败。</a:t>
            </a:r>
          </a:p>
          <a:p>
            <a:pPr eaLnBrk="0" hangingPunct="0"/>
            <a:endParaRPr lang="zh-CN" altLang="zh-CN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3733800" cy="38242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攻陈，陈守令皆不在，独守丞与战谯门中。弗胜，守丞死，乃入据陈。数日，号令召三老、豪杰与皆来会计事。 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810000" cy="3679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zh-CN" sz="2400" b="1" dirty="0" smtClean="0">
              <a:solidFill>
                <a:srgbClr val="663300"/>
              </a:solidFill>
              <a:latin typeface=" "/>
            </a:endParaRP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latin typeface=" "/>
              </a:rPr>
              <a:t>郡守、县令都不在。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latin typeface=" "/>
              </a:rPr>
              <a:t>守城的官员</a:t>
            </a:r>
            <a:r>
              <a:rPr lang="zh-CN" sz="2400" b="1" dirty="0" smtClean="0">
                <a:latin typeface=" 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latin typeface=" "/>
              </a:rPr>
              <a:t>城门洞里。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latin typeface=" "/>
              </a:rPr>
              <a:t>封建社会里掌管教化的乡官。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latin typeface=" "/>
              </a:rPr>
              <a:t>豪杰，这里指当地有声望的人。</a:t>
            </a:r>
          </a:p>
          <a:p>
            <a:pPr eaLnBrk="1" hangingPunct="1">
              <a:lnSpc>
                <a:spcPct val="90000"/>
              </a:lnSpc>
            </a:pPr>
            <a:r>
              <a:rPr lang="zh-CN" sz="2400" b="1" dirty="0" smtClean="0">
                <a:latin typeface=" "/>
              </a:rPr>
              <a:t>一起来集会议事。</a:t>
            </a:r>
            <a:endParaRPr lang="zh-CN" sz="24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zh-CN" sz="2400" b="1" dirty="0" smtClean="0">
              <a:latin typeface=" 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4540250" y="6324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6C37AAF-E9FF-426C-8A4F-ECD8E7671C03}" type="slidenum">
              <a:rPr lang="zh-CN" altLang="zh-CN" b="0">
                <a:solidFill>
                  <a:srgbClr val="FF3300"/>
                </a:solidFill>
              </a:rPr>
              <a:pPr eaLnBrk="1" hangingPunct="1"/>
              <a:t>50</a:t>
            </a:fld>
            <a:endParaRPr lang="zh-CN" altLang="zh-CN" b="0">
              <a:solidFill>
                <a:srgbClr val="FF3300"/>
              </a:solidFill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2743200" y="24098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25146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124200" y="2438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3505200" y="2438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838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1219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1" name="Text Box 17"/>
          <p:cNvSpPr txBox="1">
            <a:spLocks noChangeArrowheads="1"/>
          </p:cNvSpPr>
          <p:nvPr/>
        </p:nvSpPr>
        <p:spPr bwMode="auto">
          <a:xfrm>
            <a:off x="28194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2" name="Text Box 18"/>
          <p:cNvSpPr txBox="1">
            <a:spLocks noChangeArrowheads="1"/>
          </p:cNvSpPr>
          <p:nvPr/>
        </p:nvSpPr>
        <p:spPr bwMode="auto">
          <a:xfrm>
            <a:off x="1233488" y="33718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3" name="Text Box 19"/>
          <p:cNvSpPr txBox="1">
            <a:spLocks noChangeArrowheads="1"/>
          </p:cNvSpPr>
          <p:nvPr/>
        </p:nvSpPr>
        <p:spPr bwMode="auto">
          <a:xfrm>
            <a:off x="1614488" y="34004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1995488" y="34004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5" name="Text Box 21"/>
          <p:cNvSpPr txBox="1">
            <a:spLocks noChangeArrowheads="1"/>
          </p:cNvSpPr>
          <p:nvPr/>
        </p:nvSpPr>
        <p:spPr bwMode="auto">
          <a:xfrm>
            <a:off x="1292225" y="4826000"/>
            <a:ext cx="33655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2438400" y="48545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7" name="Text Box 23"/>
          <p:cNvSpPr txBox="1">
            <a:spLocks noChangeArrowheads="1"/>
          </p:cNvSpPr>
          <p:nvPr/>
        </p:nvSpPr>
        <p:spPr bwMode="auto">
          <a:xfrm>
            <a:off x="1658938" y="4876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8" name="Text Box 24"/>
          <p:cNvSpPr txBox="1">
            <a:spLocks noChangeArrowheads="1"/>
          </p:cNvSpPr>
          <p:nvPr/>
        </p:nvSpPr>
        <p:spPr bwMode="auto">
          <a:xfrm>
            <a:off x="2822575" y="4824413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2249" name="Rectangle 25"/>
          <p:cNvSpPr>
            <a:spLocks noGrp="1" noChangeArrowheads="1"/>
          </p:cNvSpPr>
          <p:nvPr>
            <p:ph type="title"/>
          </p:nvPr>
        </p:nvSpPr>
        <p:spPr>
          <a:xfrm>
            <a:off x="715963" y="0"/>
            <a:ext cx="7772400" cy="1143000"/>
          </a:xfrm>
        </p:spPr>
        <p:txBody>
          <a:bodyPr/>
          <a:lstStyle/>
          <a:p>
            <a:pPr eaLnBrk="1" hangingPunct="1"/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>
            <a:off x="838200" y="5445125"/>
            <a:ext cx="1905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1331913" y="5445125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974725" y="2247900"/>
            <a:ext cx="7405688" cy="22479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进攻陈县时，郡守和县令都不在城中，只有守丞带兵在</a:t>
            </a:r>
            <a:r>
              <a:rPr lang="zh-CN" altLang="en-US" dirty="0"/>
              <a:t>城</a:t>
            </a:r>
            <a:r>
              <a:rPr lang="zh-CN" altLang="zh-CN" dirty="0"/>
              <a:t>门</a:t>
            </a:r>
            <a:r>
              <a:rPr lang="zh-CN" altLang="en-US" dirty="0"/>
              <a:t>洞</a:t>
            </a:r>
            <a:r>
              <a:rPr lang="zh-CN" altLang="zh-CN" dirty="0"/>
              <a:t>中应战。起义军（一时）不能战胜，（不久</a:t>
            </a:r>
            <a:r>
              <a:rPr lang="zh-CN" altLang="zh-CN" dirty="0" smtClean="0"/>
              <a:t>）守丞被</a:t>
            </a:r>
            <a:r>
              <a:rPr lang="zh-CN" altLang="zh-CN" dirty="0"/>
              <a:t>人杀死，大军才进入</a:t>
            </a:r>
            <a:r>
              <a:rPr lang="zh-CN" altLang="en-US" dirty="0"/>
              <a:t>并占据</a:t>
            </a:r>
            <a:r>
              <a:rPr lang="zh-CN" altLang="zh-CN" dirty="0"/>
              <a:t>陈县。几天后，陈胜召集当地</a:t>
            </a:r>
            <a:r>
              <a:rPr lang="zh-CN" altLang="en-US" dirty="0"/>
              <a:t>掌管教化</a:t>
            </a:r>
            <a:r>
              <a:rPr lang="zh-CN" altLang="zh-CN" dirty="0"/>
              <a:t>的乡官和有声望的</a:t>
            </a:r>
            <a:r>
              <a:rPr lang="zh-CN" altLang="en-US" dirty="0"/>
              <a:t>人一起来集会议事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685800" y="1981200"/>
            <a:ext cx="3505200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三老、豪杰皆曰：</a:t>
            </a:r>
            <a:r>
              <a:rPr lang="zh-CN" sz="3200" b="0" dirty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将军身被坚执锐，伐无道，诛暴秦，复立楚国之社稷，功宜为王。</a:t>
            </a:r>
            <a:r>
              <a:rPr lang="zh-CN" sz="3200" b="0" dirty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3200" b="0" dirty="0">
                <a:latin typeface="宋体" pitchFamily="2" charset="-122"/>
              </a:rPr>
              <a:t> 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261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endParaRPr lang="zh-CN" altLang="zh-CN" dirty="0">
              <a:latin typeface=" 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v"/>
            </a:pPr>
            <a:r>
              <a:rPr lang="zh-CN" dirty="0">
                <a:latin typeface=" "/>
              </a:rPr>
              <a:t>身穿着战甲，拿着武器，意思是亲自作战。</a:t>
            </a:r>
            <a:r>
              <a:rPr lang="zh-CN" dirty="0" smtClean="0">
                <a:latin typeface=" "/>
              </a:rPr>
              <a:t>被</a:t>
            </a:r>
            <a:r>
              <a:rPr lang="zh-CN" altLang="en-US" dirty="0" smtClean="0">
                <a:latin typeface=" "/>
              </a:rPr>
              <a:t>通</a:t>
            </a:r>
            <a:r>
              <a:rPr lang="zh-CN" dirty="0" smtClean="0">
                <a:latin typeface=" "/>
              </a:rPr>
              <a:t>“披”</a:t>
            </a:r>
            <a:r>
              <a:rPr lang="zh-CN" altLang="en-US" dirty="0" smtClean="0">
                <a:latin typeface=" "/>
              </a:rPr>
              <a:t>。执，紧握着。</a:t>
            </a:r>
            <a:r>
              <a:rPr lang="zh-CN" dirty="0" smtClean="0">
                <a:latin typeface=" "/>
              </a:rPr>
              <a:t>坚</a:t>
            </a:r>
            <a:r>
              <a:rPr lang="zh-CN" dirty="0">
                <a:latin typeface=" "/>
              </a:rPr>
              <a:t>，指铁甲。锐，指武器。</a:t>
            </a:r>
            <a:endParaRPr lang="en-US" altLang="zh-CN" dirty="0">
              <a:latin typeface=" 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v"/>
            </a:pPr>
            <a:r>
              <a:rPr lang="zh-CN" dirty="0">
                <a:latin typeface=" "/>
              </a:rPr>
              <a:t>国家。社，土地神。稷，谷神。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v"/>
            </a:pPr>
            <a:endParaRPr lang="zh-CN" altLang="zh-CN" dirty="0">
              <a:latin typeface=" 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3233738" y="29114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3571875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1143000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1616075" y="336867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1998663" y="33528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1998663" y="432435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2395538" y="43053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sz="4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4725" y="2757140"/>
            <a:ext cx="719455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这些人异口同声地说：“将军您</a:t>
            </a:r>
            <a:r>
              <a:rPr lang="zh-CN" altLang="en-US" dirty="0"/>
              <a:t>穿着战甲，拿着武器，</a:t>
            </a:r>
            <a:r>
              <a:rPr lang="zh-CN" altLang="zh-CN" dirty="0"/>
              <a:t>亲自</a:t>
            </a:r>
            <a:r>
              <a:rPr lang="zh-CN" altLang="en-US" dirty="0"/>
              <a:t>作战</a:t>
            </a:r>
            <a:r>
              <a:rPr lang="zh-CN" altLang="zh-CN" dirty="0"/>
              <a:t>，讨伐残暴无道的秦国，恢复楚国的社稷，论功应当称王。”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685800" y="1981200"/>
            <a:ext cx="3657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sz="3200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陈涉乃立为王，号为张楚。当此时，诸郡县苦秦吏者，皆刑其长吏，杀之以应陈涉。</a:t>
            </a:r>
            <a:r>
              <a:rPr lang="zh-CN" sz="3200" b="0" dirty="0">
                <a:latin typeface="宋体" pitchFamily="2" charset="-122"/>
              </a:rPr>
              <a:t> 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endParaRPr lang="zh-CN" altLang="zh-CN">
              <a:latin typeface=" 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v"/>
            </a:pPr>
            <a:r>
              <a:rPr lang="zh-CN" altLang="en-US">
                <a:latin typeface=" "/>
              </a:rPr>
              <a:t>对外宣称要张大楚国。号，宣称。</a:t>
            </a:r>
            <a:endParaRPr lang="en-US" altLang="zh-CN">
              <a:latin typeface=" 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v"/>
            </a:pPr>
            <a:r>
              <a:rPr lang="zh-CN">
                <a:latin typeface=" "/>
              </a:rPr>
              <a:t>惩罚当地郡县长官，刑，惩罚。</a:t>
            </a:r>
            <a:endParaRPr lang="zh-CN"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endParaRPr lang="zh-CN" altLang="zh-CN">
              <a:latin typeface=" 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9747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原文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632325" y="1239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4572000" y="152400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</a:t>
            </a:r>
            <a:r>
              <a:rPr lang="zh-CN" altLang="zh-CN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12725" y="1925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1430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156845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sz="4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202565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2362200" y="28956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2743200" y="38100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3200400" y="38100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3581400" y="38100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1143000" y="4343400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200" b="0">
                <a:solidFill>
                  <a:srgbClr val="FF0000"/>
                </a:solidFill>
              </a:rPr>
              <a:t>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775" y="2382838"/>
            <a:ext cx="7391400" cy="18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66"/>
                </a:solidFill>
              </a:defRPr>
            </a:lvl1pPr>
          </a:lstStyle>
          <a:p>
            <a:r>
              <a:rPr lang="zh-CN" altLang="zh-CN" dirty="0"/>
              <a:t>于是陈胜被拥戴称王，宣称要</a:t>
            </a:r>
            <a:r>
              <a:rPr lang="zh-CN" altLang="en-US" dirty="0"/>
              <a:t>张大</a:t>
            </a:r>
            <a:r>
              <a:rPr lang="zh-CN" altLang="zh-CN" dirty="0"/>
              <a:t>楚国。这时，各郡县受秦朝官吏压迫的人都纷纷起事，惩</a:t>
            </a:r>
            <a:r>
              <a:rPr lang="zh-CN" altLang="en-US" dirty="0"/>
              <a:t>罚</a:t>
            </a:r>
            <a:r>
              <a:rPr lang="zh-CN" altLang="zh-CN" dirty="0"/>
              <a:t>当地</a:t>
            </a:r>
            <a:r>
              <a:rPr lang="zh-CN" altLang="en-US" dirty="0"/>
              <a:t>郡县</a:t>
            </a:r>
            <a:r>
              <a:rPr lang="zh-CN" altLang="zh-CN" dirty="0"/>
              <a:t>的长官，杀死</a:t>
            </a:r>
            <a:r>
              <a:rPr lang="zh-CN" altLang="en-US" dirty="0"/>
              <a:t>他们</a:t>
            </a:r>
            <a:r>
              <a:rPr lang="zh-CN" altLang="zh-CN" dirty="0"/>
              <a:t>，来响应陈胜的号召。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900113" y="260350"/>
            <a:ext cx="781526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 朗读第三段        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一、思考回答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 (1)划分第三段的层次，并归纳第三段的段意。</a:t>
            </a: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en-US" altLang="zh-CN" sz="2800"/>
          </a:p>
          <a:p>
            <a:pPr eaLnBrk="1" hangingPunct="1">
              <a:spcBef>
                <a:spcPct val="50000"/>
              </a:spcBef>
            </a:pPr>
            <a:endParaRPr kumimoji="1" lang="zh-CN" altLang="en-US" sz="280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47725" y="4437063"/>
            <a:ext cx="7920038" cy="12001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记叙了陈胜、吴广发动起义到建立张楚政权的经过。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0113" y="2205038"/>
            <a:ext cx="69850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三个层次：①起义开始的情形；②起义初期的迅猛发展形势和陈胜立国经过；③概述诸郡县反秦斗争情形，照应</a:t>
            </a:r>
            <a:r>
              <a:rPr lang="zh-CN" altLang="en-US" sz="3200">
                <a:latin typeface="Arial" pitchFamily="34" charset="0"/>
                <a:ea typeface="楷体_GB2312" pitchFamily="49" charset="-122"/>
              </a:rPr>
              <a:t>“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宜多应者</a:t>
            </a:r>
            <a:r>
              <a:rPr lang="zh-CN" altLang="en-US" sz="3200">
                <a:latin typeface="Arial" pitchFamily="34" charset="0"/>
                <a:ea typeface="楷体_GB2312" pitchFamily="49" charset="-122"/>
              </a:rPr>
              <a:t>”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657225" y="2087563"/>
            <a:ext cx="79565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）陈胜、吴广是通过哪些步骤发动起义的？反映了什么精神？</a:t>
            </a:r>
          </a:p>
          <a:p>
            <a:r>
              <a:rPr lang="zh-CN" altLang="en-US" sz="3200"/>
              <a:t>“</a:t>
            </a:r>
            <a:r>
              <a:rPr lang="en-US" altLang="zh-CN" sz="3200"/>
              <a:t>__________”“___________”“__________”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1042988" y="3068638"/>
            <a:ext cx="1816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并杀两尉</a:t>
            </a: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3635375" y="3068638"/>
            <a:ext cx="1816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召令徒属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6227763" y="2997200"/>
            <a:ext cx="181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为坛而盟</a:t>
            </a:r>
          </a:p>
        </p:txBody>
      </p:sp>
      <p:sp>
        <p:nvSpPr>
          <p:cNvPr id="67590" name="PubRRectCallout"/>
          <p:cNvSpPr>
            <a:spLocks noEditPoints="1" noChangeArrowheads="1"/>
          </p:cNvSpPr>
          <p:nvPr/>
        </p:nvSpPr>
        <p:spPr bwMode="auto">
          <a:xfrm flipV="1">
            <a:off x="611188" y="3657600"/>
            <a:ext cx="7704137" cy="2808288"/>
          </a:xfrm>
          <a:custGeom>
            <a:avLst/>
            <a:gdLst>
              <a:gd name="T0" fmla="*/ 3852068 w 21600"/>
              <a:gd name="T1" fmla="*/ 0 h 21600"/>
              <a:gd name="T2" fmla="*/ 0 w 21600"/>
              <a:gd name="T3" fmla="*/ 892603 h 21600"/>
              <a:gd name="T4" fmla="*/ 3069885 w 21600"/>
              <a:gd name="T5" fmla="*/ 2232025 h 21600"/>
              <a:gd name="T6" fmla="*/ 3852068 w 21600"/>
              <a:gd name="T7" fmla="*/ 1785310 h 21600"/>
              <a:gd name="T8" fmla="*/ 7704137 w 21600"/>
              <a:gd name="T9" fmla="*/ 892603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lnTo>
                  <a:pt x="532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pPr>
              <a:defRPr/>
            </a:pPr>
            <a:r>
              <a:rPr lang="zh-CN" altLang="en-US" sz="3200" dirty="0">
                <a:solidFill>
                  <a:srgbClr val="002060"/>
                </a:solidFill>
              </a:rPr>
              <a:t>表现了陈胜、吴广的机智勇敢和反抗斗争精神。这三个步骤，体现了陈胜、吴广把起义运动计划得十分周密，很有谋略和领导才能。</a:t>
            </a:r>
          </a:p>
        </p:txBody>
      </p:sp>
      <p:sp>
        <p:nvSpPr>
          <p:cNvPr id="56327" name="TextBox 2"/>
          <p:cNvSpPr txBox="1">
            <a:spLocks noChangeArrowheads="1"/>
          </p:cNvSpPr>
          <p:nvPr/>
        </p:nvSpPr>
        <p:spPr bwMode="auto">
          <a:xfrm>
            <a:off x="827088" y="549275"/>
            <a:ext cx="4176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660033"/>
                </a:solidFill>
              </a:rPr>
              <a:t>发动起义阶段：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utoUpdateAnimBg="0"/>
      <p:bldP spid="67588" grpId="0" autoUpdateAnimBg="0"/>
      <p:bldP spid="67589" grpId="0" autoUpdateAnimBg="0"/>
      <p:bldP spid="67590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468313" y="842963"/>
            <a:ext cx="83518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1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、哪一句表明吴广在戍卒中有一定的威望？：</a:t>
            </a:r>
            <a:r>
              <a:rPr kumimoji="0"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690688" y="1412875"/>
            <a:ext cx="6913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吴广素爱人，士卒多为用者。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39750" y="2139950"/>
            <a:ext cx="806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2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</a:t>
            </a:r>
            <a:r>
              <a:rPr kumimoji="0" lang="zh-CN" altLang="en-US" sz="3600" b="1">
                <a:ea typeface="方正大标宋简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广故数言欲亡</a:t>
            </a:r>
            <a:r>
              <a:rPr kumimoji="0" lang="zh-CN" altLang="en-US" sz="3600" b="1">
                <a:ea typeface="方正大标宋简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的目的是什么？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331913" y="2781300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4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忿恚尉，令辱之，以激怒其众</a:t>
            </a:r>
            <a:r>
              <a:rPr lang="en-US" altLang="en-US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。</a:t>
            </a:r>
            <a:endParaRPr lang="zh-CN" altLang="en-US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方正中等线简体" pitchFamily="2" charset="-122"/>
              <a:ea typeface="方正中等线简体" pitchFamily="2" charset="-122"/>
              <a:cs typeface="Times New Roman" pitchFamily="18" charset="0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612775" y="3573463"/>
            <a:ext cx="8207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3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、最能表现陈胜反抗精神的一句话是：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331913" y="4292600"/>
            <a:ext cx="5976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王侯将相宁有种乎！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1042988" y="5084763"/>
            <a:ext cx="7561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（对封建等级制度进行了否定！）</a:t>
            </a:r>
          </a:p>
        </p:txBody>
      </p:sp>
    </p:spTree>
    <p:extLst>
      <p:ext uri="{BB962C8B-B14F-4D97-AF65-F5344CB8AC3E}">
        <p14:creationId xmlns:p14="http://schemas.microsoft.com/office/powerpoint/2010/main" val="77337520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60" grpId="0" autoUpdateAnimBg="0"/>
      <p:bldP spid="70662" grpId="0" autoUpdateAnimBg="0"/>
      <p:bldP spid="70664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468313" y="836613"/>
            <a:ext cx="83518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4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</a:t>
            </a:r>
            <a:r>
              <a:rPr kumimoji="0" lang="zh-CN" altLang="en-US" sz="3600" b="1">
                <a:ea typeface="方正大标宋简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诸郡县苦秦吏者</a:t>
            </a:r>
            <a:r>
              <a:rPr kumimoji="0" lang="zh-CN" altLang="en-US" sz="3600" b="1">
                <a:ea typeface="方正大标宋简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照应上文哪一句话？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908175" y="1412875"/>
            <a:ext cx="5472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4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天下苦秦久矣</a:t>
            </a:r>
            <a:endParaRPr lang="zh-CN" altLang="en-US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方正中等线简体" pitchFamily="2" charset="-122"/>
              <a:ea typeface="方正中等线简体" pitchFamily="2" charset="-122"/>
              <a:cs typeface="Times New Roman" pitchFamily="18" charset="0"/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539750" y="2205038"/>
            <a:ext cx="80645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5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</a:t>
            </a:r>
            <a:r>
              <a:rPr kumimoji="0" lang="zh-CN" altLang="en-US" sz="3600" b="1">
                <a:ea typeface="方正大标宋简体" pitchFamily="2" charset="-122"/>
                <a:cs typeface="Times New Roman" pitchFamily="18" charset="0"/>
              </a:rPr>
              <a:t>“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皆刑其长吏，杀之以应陈涉</a:t>
            </a:r>
            <a:r>
              <a:rPr kumimoji="0" lang="zh-CN" altLang="en-US" sz="3600" b="1">
                <a:ea typeface="方正大标宋简体" pitchFamily="2" charset="-122"/>
                <a:cs typeface="Times New Roman" pitchFamily="18" charset="0"/>
              </a:rPr>
              <a:t>”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照应上文哪一句话？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1428728" y="3357562"/>
            <a:ext cx="698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4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宜多应者</a:t>
            </a:r>
            <a:endParaRPr lang="zh-CN" altLang="en-US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方正中等线简体" pitchFamily="2" charset="-122"/>
              <a:ea typeface="方正中等线简体" pitchFamily="2" charset="-122"/>
              <a:cs typeface="Times New Roman" pitchFamily="18" charset="0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612775" y="3933825"/>
            <a:ext cx="8207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6</a:t>
            </a:r>
            <a:r>
              <a:rPr kumimoji="0" lang="zh-CN" altLang="en-US" sz="3600" b="1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、这两句话的前后照应说明了什么？</a:t>
            </a:r>
            <a:r>
              <a:rPr kumimoji="0" lang="zh-CN" altLang="en-US" sz="3600">
                <a:latin typeface="方正大标宋简体" pitchFamily="2" charset="-122"/>
                <a:ea typeface="方正大标宋简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1116013" y="4638675"/>
            <a:ext cx="6911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方正中等线简体" pitchFamily="2" charset="-122"/>
                <a:ea typeface="方正中等线简体" pitchFamily="2" charset="-122"/>
                <a:cs typeface="Times New Roman" pitchFamily="18" charset="0"/>
              </a:rPr>
              <a:t>说明陈胜的分析完全正确，他有极强的洞察时局的能力。</a:t>
            </a:r>
          </a:p>
        </p:txBody>
      </p:sp>
    </p:spTree>
    <p:extLst>
      <p:ext uri="{BB962C8B-B14F-4D97-AF65-F5344CB8AC3E}">
        <p14:creationId xmlns:p14="http://schemas.microsoft.com/office/powerpoint/2010/main" val="2838784513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  <p:bldP spid="72708" grpId="0" autoUpdateAnimBg="0"/>
      <p:bldP spid="72710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533400" y="228600"/>
            <a:ext cx="2927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人物分析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381000" y="5029200"/>
            <a:ext cx="4518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*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起义以后的陈胜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304800" y="2667000"/>
            <a:ext cx="4518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*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起义初期的陈胜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04800" y="3886200"/>
            <a:ext cx="4518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*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起义时刻的陈胜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04800" y="1524000"/>
            <a:ext cx="4513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FF"/>
                </a:solidFill>
                <a:hlinkClick r:id="rId5" action="ppaction://hlinksldjump"/>
              </a:rPr>
              <a:t>* </a:t>
            </a:r>
            <a:r>
              <a:rPr lang="zh-CN" altLang="en-US" sz="4000" b="1">
                <a:solidFill>
                  <a:srgbClr val="0000FF"/>
                </a:solidFill>
              </a:rPr>
              <a:t>   </a:t>
            </a: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少年时期的陈胜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5181600" y="13716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胸怀大志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4724400" y="1371600"/>
            <a:ext cx="4048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00FF"/>
                </a:solidFill>
              </a:rPr>
              <a:t>{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5181600" y="1752600"/>
            <a:ext cx="2339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远大抱负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4724400" y="2590800"/>
            <a:ext cx="4048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00FF"/>
                </a:solidFill>
                <a:ea typeface="楷体_GB2312" pitchFamily="49" charset="-122"/>
              </a:rPr>
              <a:t>{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5105400" y="25908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谨慎谋划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594225" y="3192463"/>
            <a:ext cx="1425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4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5105400" y="3810000"/>
            <a:ext cx="1463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周密部署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4613275" y="4297363"/>
            <a:ext cx="8540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44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5105400" y="3048000"/>
            <a:ext cx="1692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舆论策略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4724400" y="3810000"/>
            <a:ext cx="4048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00FF"/>
                </a:solidFill>
                <a:ea typeface="楷体_GB2312" pitchFamily="49" charset="-122"/>
              </a:rPr>
              <a:t>{</a:t>
            </a: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4724400" y="4953000"/>
            <a:ext cx="5111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ea typeface="楷体_GB2312" pitchFamily="49" charset="-122"/>
              </a:rPr>
              <a:t>{</a:t>
            </a: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5105400" y="48768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攻城掠地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3962400" y="6019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5105400" y="53340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据陈称王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4632325" y="36782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82966" name="Text Box 22"/>
          <p:cNvSpPr txBox="1">
            <a:spLocks noChangeArrowheads="1"/>
          </p:cNvSpPr>
          <p:nvPr/>
        </p:nvSpPr>
        <p:spPr bwMode="auto">
          <a:xfrm>
            <a:off x="5105400" y="42672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号召激励</a:t>
            </a:r>
          </a:p>
        </p:txBody>
      </p:sp>
      <p:sp>
        <p:nvSpPr>
          <p:cNvPr id="82967" name="Text Box 23"/>
          <p:cNvSpPr txBox="1">
            <a:spLocks noChangeArrowheads="1"/>
          </p:cNvSpPr>
          <p:nvPr/>
        </p:nvSpPr>
        <p:spPr bwMode="auto">
          <a:xfrm>
            <a:off x="6781800" y="160020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敢于斗争</a:t>
            </a:r>
          </a:p>
        </p:txBody>
      </p:sp>
      <p:sp>
        <p:nvSpPr>
          <p:cNvPr id="82968" name="Text Box 24"/>
          <p:cNvSpPr txBox="1">
            <a:spLocks noChangeArrowheads="1"/>
          </p:cNvSpPr>
          <p:nvPr/>
        </p:nvSpPr>
        <p:spPr bwMode="auto">
          <a:xfrm>
            <a:off x="6781800" y="274320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善于斗争</a:t>
            </a:r>
          </a:p>
        </p:txBody>
      </p:sp>
      <p:sp>
        <p:nvSpPr>
          <p:cNvPr id="82969" name="Text Box 25"/>
          <p:cNvSpPr txBox="1">
            <a:spLocks noChangeArrowheads="1"/>
          </p:cNvSpPr>
          <p:nvPr/>
        </p:nvSpPr>
        <p:spPr bwMode="auto">
          <a:xfrm>
            <a:off x="6629400" y="3886200"/>
            <a:ext cx="2327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超人才略胆识</a:t>
            </a:r>
          </a:p>
        </p:txBody>
      </p:sp>
      <p:sp>
        <p:nvSpPr>
          <p:cNvPr id="82970" name="Text Box 26"/>
          <p:cNvSpPr txBox="1">
            <a:spLocks noChangeArrowheads="1"/>
          </p:cNvSpPr>
          <p:nvPr/>
        </p:nvSpPr>
        <p:spPr bwMode="auto">
          <a:xfrm>
            <a:off x="6553200" y="5105400"/>
            <a:ext cx="2327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卓越组织才能</a:t>
            </a:r>
          </a:p>
        </p:txBody>
      </p:sp>
    </p:spTree>
    <p:extLst>
      <p:ext uri="{BB962C8B-B14F-4D97-AF65-F5344CB8AC3E}">
        <p14:creationId xmlns:p14="http://schemas.microsoft.com/office/powerpoint/2010/main" val="270130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2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2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2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2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autoUpdateAnimBg="0"/>
      <p:bldP spid="82948" grpId="0" autoUpdateAnimBg="0"/>
      <p:bldP spid="82949" grpId="0" autoUpdateAnimBg="0"/>
      <p:bldP spid="82950" grpId="0" autoUpdateAnimBg="0"/>
      <p:bldP spid="82951" grpId="0" autoUpdateAnimBg="0"/>
      <p:bldP spid="82952" grpId="0" autoUpdateAnimBg="0"/>
      <p:bldP spid="82953" grpId="0" autoUpdateAnimBg="0"/>
      <p:bldP spid="82954" grpId="0" autoUpdateAnimBg="0"/>
      <p:bldP spid="82955" grpId="0" autoUpdateAnimBg="0"/>
      <p:bldP spid="82957" grpId="0" autoUpdateAnimBg="0"/>
      <p:bldP spid="82959" grpId="0" autoUpdateAnimBg="0"/>
      <p:bldP spid="82960" grpId="0" autoUpdateAnimBg="0"/>
      <p:bldP spid="82961" grpId="0" autoUpdateAnimBg="0"/>
      <p:bldP spid="82962" grpId="0" autoUpdateAnimBg="0"/>
      <p:bldP spid="82964" grpId="0" autoUpdateAnimBg="0"/>
      <p:bldP spid="82966" grpId="0" autoUpdateAnimBg="0"/>
      <p:bldP spid="82967" grpId="0" autoUpdateAnimBg="0"/>
      <p:bldP spid="82968" grpId="0" autoUpdateAnimBg="0"/>
      <p:bldP spid="82969" grpId="0" autoUpdateAnimBg="0"/>
      <p:bldP spid="82970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95288" y="1196975"/>
            <a:ext cx="8351837" cy="1190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起义军领袖陈胜是一个什么样的人</a:t>
            </a:r>
            <a:r>
              <a:rPr lang="en-US" altLang="zh-CN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60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从课文中举例说明。 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415925" y="3797300"/>
            <a:ext cx="9144000" cy="12001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360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57348" name="TextBox 1"/>
          <p:cNvSpPr txBox="1">
            <a:spLocks noChangeArrowheads="1"/>
          </p:cNvSpPr>
          <p:nvPr/>
        </p:nvSpPr>
        <p:spPr bwMode="auto">
          <a:xfrm>
            <a:off x="1042988" y="549275"/>
            <a:ext cx="5329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通读全文，回答问题：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2636838"/>
            <a:ext cx="799306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C00000"/>
                </a:solidFill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</a:rPr>
              <a:t>1</a:t>
            </a:r>
            <a:r>
              <a:rPr lang="zh-CN" altLang="en-US" sz="3600" dirty="0">
                <a:solidFill>
                  <a:srgbClr val="C00000"/>
                </a:solidFill>
              </a:rPr>
              <a:t>）年轻时就有远大的抱负。</a:t>
            </a:r>
            <a:endParaRPr lang="en-US" altLang="zh-CN" sz="3600" dirty="0">
              <a:solidFill>
                <a:srgbClr val="C00000"/>
              </a:solidFill>
            </a:endParaRPr>
          </a:p>
          <a:p>
            <a:pPr eaLnBrk="1" hangingPunct="1"/>
            <a:r>
              <a:rPr lang="zh-CN" altLang="en-US" sz="3600" dirty="0">
                <a:solidFill>
                  <a:srgbClr val="C00000"/>
                </a:solidFill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</a:rPr>
              <a:t>2</a:t>
            </a:r>
            <a:r>
              <a:rPr lang="zh-CN" altLang="en-US" sz="3600" dirty="0">
                <a:solidFill>
                  <a:srgbClr val="C00000"/>
                </a:solidFill>
              </a:rPr>
              <a:t>）</a:t>
            </a:r>
            <a:r>
              <a:rPr lang="zh-CN" altLang="zh-CN" sz="3600" dirty="0">
                <a:solidFill>
                  <a:srgbClr val="C00000"/>
                </a:solidFill>
              </a:rPr>
              <a:t>对当前形势具有敏锐的洞察力</a:t>
            </a:r>
            <a:endParaRPr lang="en-US" altLang="zh-CN" sz="3600" dirty="0">
              <a:solidFill>
                <a:srgbClr val="C00000"/>
              </a:solidFill>
            </a:endParaRPr>
          </a:p>
          <a:p>
            <a:pPr eaLnBrk="1" hangingPunct="1"/>
            <a:r>
              <a:rPr lang="zh-CN" altLang="en-US" sz="3600" dirty="0">
                <a:solidFill>
                  <a:srgbClr val="C00000"/>
                </a:solidFill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</a:rPr>
              <a:t>3</a:t>
            </a:r>
            <a:r>
              <a:rPr lang="zh-CN" altLang="en-US" sz="3600" dirty="0">
                <a:solidFill>
                  <a:srgbClr val="C00000"/>
                </a:solidFill>
              </a:rPr>
              <a:t>）</a:t>
            </a:r>
            <a:r>
              <a:rPr lang="zh-CN" altLang="zh-CN" sz="3600" dirty="0">
                <a:solidFill>
                  <a:srgbClr val="C00000"/>
                </a:solidFill>
              </a:rPr>
              <a:t>做事周密细致</a:t>
            </a:r>
            <a:r>
              <a:rPr lang="zh-CN" altLang="en-US" sz="3600" dirty="0">
                <a:solidFill>
                  <a:srgbClr val="C00000"/>
                </a:solidFill>
              </a:rPr>
              <a:t>。</a:t>
            </a:r>
            <a:endParaRPr lang="en-US" altLang="zh-CN" sz="3600" dirty="0">
              <a:solidFill>
                <a:srgbClr val="C00000"/>
              </a:solidFill>
            </a:endParaRPr>
          </a:p>
          <a:p>
            <a:pPr eaLnBrk="1" hangingPunct="1"/>
            <a:r>
              <a:rPr lang="zh-CN" altLang="en-US" sz="3600" dirty="0">
                <a:solidFill>
                  <a:srgbClr val="C00000"/>
                </a:solidFill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</a:rPr>
              <a:t>4</a:t>
            </a:r>
            <a:r>
              <a:rPr lang="zh-CN" altLang="en-US" sz="3600" dirty="0">
                <a:solidFill>
                  <a:srgbClr val="C00000"/>
                </a:solidFill>
              </a:rPr>
              <a:t>）</a:t>
            </a:r>
            <a:r>
              <a:rPr lang="zh-CN" altLang="zh-CN" sz="3600" dirty="0">
                <a:solidFill>
                  <a:srgbClr val="C00000"/>
                </a:solidFill>
              </a:rPr>
              <a:t>有很强的组织领导才能。</a:t>
            </a:r>
            <a:endParaRPr lang="en-US" altLang="zh-CN" sz="3600" dirty="0">
              <a:solidFill>
                <a:srgbClr val="C00000"/>
              </a:solidFill>
            </a:endParaRPr>
          </a:p>
          <a:p>
            <a:pPr eaLnBrk="1" hangingPunct="1"/>
            <a:r>
              <a:rPr lang="zh-CN" altLang="zh-CN" sz="3600" dirty="0">
                <a:solidFill>
                  <a:srgbClr val="C00000"/>
                </a:solidFill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</a:rPr>
              <a:t>5</a:t>
            </a:r>
            <a:r>
              <a:rPr lang="zh-CN" altLang="zh-CN" sz="3600" dirty="0">
                <a:solidFill>
                  <a:srgbClr val="C00000"/>
                </a:solidFill>
              </a:rPr>
              <a:t>）有超人的才略和胆识。</a:t>
            </a:r>
            <a:endParaRPr lang="zh-CN" altLang="en-US" sz="3600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2057400" cy="650875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ea typeface="隶书" pitchFamily="49" charset="-122"/>
              </a:rPr>
              <a:t>总结全文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900113" y="2349500"/>
            <a:ext cx="17256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黑体" pitchFamily="2" charset="-122"/>
              </a:rPr>
              <a:t>谋划起义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900113" y="5084763"/>
            <a:ext cx="1889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黑体" pitchFamily="2" charset="-122"/>
              </a:rPr>
              <a:t>发动起义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276600" y="1484313"/>
            <a:ext cx="10683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原因</a:t>
            </a:r>
          </a:p>
        </p:txBody>
      </p:sp>
      <p:sp>
        <p:nvSpPr>
          <p:cNvPr id="78854" name="AutoShape 6"/>
          <p:cNvSpPr>
            <a:spLocks/>
          </p:cNvSpPr>
          <p:nvPr/>
        </p:nvSpPr>
        <p:spPr bwMode="auto">
          <a:xfrm>
            <a:off x="2987675" y="1628775"/>
            <a:ext cx="246063" cy="1981200"/>
          </a:xfrm>
          <a:prstGeom prst="leftBrace">
            <a:avLst>
              <a:gd name="adj1" fmla="val 6709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5" name="AutoShape 7"/>
          <p:cNvSpPr>
            <a:spLocks/>
          </p:cNvSpPr>
          <p:nvPr/>
        </p:nvSpPr>
        <p:spPr bwMode="auto">
          <a:xfrm>
            <a:off x="4284663" y="1341438"/>
            <a:ext cx="246062" cy="838200"/>
          </a:xfrm>
          <a:prstGeom prst="leftBrace">
            <a:avLst>
              <a:gd name="adj1" fmla="val 2838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4500563" y="1125538"/>
            <a:ext cx="903287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直接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根本</a:t>
            </a:r>
          </a:p>
        </p:txBody>
      </p:sp>
      <p:sp>
        <p:nvSpPr>
          <p:cNvPr id="78857" name="Text Box 9"/>
          <p:cNvSpPr txBox="1">
            <a:spLocks noChangeArrowheads="1"/>
          </p:cNvSpPr>
          <p:nvPr/>
        </p:nvSpPr>
        <p:spPr bwMode="auto">
          <a:xfrm>
            <a:off x="5435600" y="981075"/>
            <a:ext cx="2911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失期，法皆斩</a:t>
            </a:r>
            <a:r>
              <a:rPr lang="zh-CN" altLang="en-US" sz="280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5435600" y="1700213"/>
            <a:ext cx="30559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天下苦秦久矣</a:t>
            </a:r>
            <a:r>
              <a:rPr lang="zh-CN" altLang="en-US" sz="280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78859" name="Text Box 11"/>
          <p:cNvSpPr txBox="1">
            <a:spLocks noChangeArrowheads="1"/>
          </p:cNvSpPr>
          <p:nvPr/>
        </p:nvSpPr>
        <p:spPr bwMode="auto">
          <a:xfrm>
            <a:off x="4643438" y="2349500"/>
            <a:ext cx="3860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诈自称公子扶苏、项燕</a:t>
            </a:r>
          </a:p>
        </p:txBody>
      </p:sp>
      <p:sp>
        <p:nvSpPr>
          <p:cNvPr id="78860" name="AutoShape 12"/>
          <p:cNvSpPr>
            <a:spLocks/>
          </p:cNvSpPr>
          <p:nvPr/>
        </p:nvSpPr>
        <p:spPr bwMode="auto">
          <a:xfrm>
            <a:off x="4572000" y="3141663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4787900" y="2924175"/>
            <a:ext cx="1889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鱼腹藏书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4787900" y="3429000"/>
            <a:ext cx="18065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篝火狐鸣</a:t>
            </a:r>
          </a:p>
        </p:txBody>
      </p:sp>
      <p:sp>
        <p:nvSpPr>
          <p:cNvPr id="78863" name="AutoShape 15"/>
          <p:cNvSpPr>
            <a:spLocks/>
          </p:cNvSpPr>
          <p:nvPr/>
        </p:nvSpPr>
        <p:spPr bwMode="auto">
          <a:xfrm>
            <a:off x="2484438" y="4437063"/>
            <a:ext cx="246062" cy="1981200"/>
          </a:xfrm>
          <a:prstGeom prst="leftBrace">
            <a:avLst>
              <a:gd name="adj1" fmla="val 6709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4" name="Text Box 16"/>
          <p:cNvSpPr txBox="1">
            <a:spLocks noChangeArrowheads="1"/>
          </p:cNvSpPr>
          <p:nvPr/>
        </p:nvSpPr>
        <p:spPr bwMode="auto">
          <a:xfrm>
            <a:off x="2771775" y="45085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起义开始</a:t>
            </a:r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>
            <a:off x="2700338" y="5373688"/>
            <a:ext cx="6934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起义初期的迅猛发展和陈胜立国的经过。</a:t>
            </a:r>
          </a:p>
        </p:txBody>
      </p:sp>
      <p:sp>
        <p:nvSpPr>
          <p:cNvPr id="78866" name="Text Box 18"/>
          <p:cNvSpPr txBox="1">
            <a:spLocks noChangeArrowheads="1"/>
          </p:cNvSpPr>
          <p:nvPr/>
        </p:nvSpPr>
        <p:spPr bwMode="auto">
          <a:xfrm>
            <a:off x="2700338" y="5949950"/>
            <a:ext cx="5584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概述此后诸郡县反秦斗争的情形。</a:t>
            </a:r>
          </a:p>
        </p:txBody>
      </p:sp>
      <p:sp>
        <p:nvSpPr>
          <p:cNvPr id="78867" name="AutoShape 19"/>
          <p:cNvSpPr>
            <a:spLocks/>
          </p:cNvSpPr>
          <p:nvPr/>
        </p:nvSpPr>
        <p:spPr bwMode="auto">
          <a:xfrm>
            <a:off x="4716463" y="4365625"/>
            <a:ext cx="163512" cy="914400"/>
          </a:xfrm>
          <a:prstGeom prst="leftBrace">
            <a:avLst>
              <a:gd name="adj1" fmla="val 4660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8" name="Text Box 20"/>
          <p:cNvSpPr txBox="1">
            <a:spLocks noChangeArrowheads="1"/>
          </p:cNvSpPr>
          <p:nvPr/>
        </p:nvSpPr>
        <p:spPr bwMode="auto">
          <a:xfrm>
            <a:off x="5219700" y="3933825"/>
            <a:ext cx="1643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并杀两尉</a:t>
            </a:r>
          </a:p>
        </p:txBody>
      </p:sp>
      <p:sp>
        <p:nvSpPr>
          <p:cNvPr id="78869" name="Text Box 21"/>
          <p:cNvSpPr txBox="1">
            <a:spLocks noChangeArrowheads="1"/>
          </p:cNvSpPr>
          <p:nvPr/>
        </p:nvSpPr>
        <p:spPr bwMode="auto">
          <a:xfrm>
            <a:off x="5219700" y="4437063"/>
            <a:ext cx="16430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召令徒属</a:t>
            </a:r>
          </a:p>
        </p:txBody>
      </p:sp>
      <p:sp>
        <p:nvSpPr>
          <p:cNvPr id="78870" name="Text Box 22"/>
          <p:cNvSpPr txBox="1">
            <a:spLocks noChangeArrowheads="1"/>
          </p:cNvSpPr>
          <p:nvPr/>
        </p:nvSpPr>
        <p:spPr bwMode="auto">
          <a:xfrm>
            <a:off x="5219700" y="4941888"/>
            <a:ext cx="1889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为坛而盟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78871" name="Rectangle 23"/>
          <p:cNvSpPr>
            <a:spLocks noChangeArrowheads="1"/>
          </p:cNvSpPr>
          <p:nvPr/>
        </p:nvSpPr>
        <p:spPr bwMode="auto">
          <a:xfrm>
            <a:off x="3276600" y="2349500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策略</a:t>
            </a:r>
          </a:p>
        </p:txBody>
      </p:sp>
      <p:sp>
        <p:nvSpPr>
          <p:cNvPr id="78872" name="Rectangle 24"/>
          <p:cNvSpPr>
            <a:spLocks noChangeArrowheads="1"/>
          </p:cNvSpPr>
          <p:nvPr/>
        </p:nvSpPr>
        <p:spPr bwMode="auto">
          <a:xfrm>
            <a:off x="3276600" y="3141663"/>
            <a:ext cx="895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舆论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0" y="1412875"/>
            <a:ext cx="6715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时　间　顺　序</a:t>
            </a:r>
          </a:p>
        </p:txBody>
      </p:sp>
      <p:sp>
        <p:nvSpPr>
          <p:cNvPr id="24602" name="Line 26"/>
          <p:cNvSpPr>
            <a:spLocks noChangeShapeType="1"/>
          </p:cNvSpPr>
          <p:nvPr/>
        </p:nvSpPr>
        <p:spPr bwMode="auto">
          <a:xfrm>
            <a:off x="684213" y="1700213"/>
            <a:ext cx="0" cy="38100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881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7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5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4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utoUpdateAnimBg="0"/>
      <p:bldP spid="78852" grpId="0" autoUpdateAnimBg="0"/>
      <p:bldP spid="78853" grpId="0" autoUpdateAnimBg="0"/>
      <p:bldP spid="78854" grpId="0" animBg="1"/>
      <p:bldP spid="78855" grpId="0" animBg="1"/>
      <p:bldP spid="78856" grpId="0" autoUpdateAnimBg="0"/>
      <p:bldP spid="78857" grpId="0" autoUpdateAnimBg="0"/>
      <p:bldP spid="78858" grpId="0" autoUpdateAnimBg="0"/>
      <p:bldP spid="78859" grpId="0" autoUpdateAnimBg="0"/>
      <p:bldP spid="78860" grpId="0" animBg="1"/>
      <p:bldP spid="78861" grpId="0" autoUpdateAnimBg="0"/>
      <p:bldP spid="78862" grpId="0" autoUpdateAnimBg="0"/>
      <p:bldP spid="78863" grpId="0" animBg="1"/>
      <p:bldP spid="78864" grpId="0" autoUpdateAnimBg="0"/>
      <p:bldP spid="78865" grpId="0" autoUpdateAnimBg="0"/>
      <p:bldP spid="78866" grpId="0" autoUpdateAnimBg="0"/>
      <p:bldP spid="78867" grpId="0" animBg="1"/>
      <p:bldP spid="78868" grpId="0" autoUpdateAnimBg="0"/>
      <p:bldP spid="78869" grpId="0" autoUpdateAnimBg="0"/>
      <p:bldP spid="78870" grpId="0" autoUpdateAnimBg="0"/>
      <p:bldP spid="78871" grpId="0" autoUpdateAnimBg="0"/>
      <p:bldP spid="7887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2286000" y="304800"/>
            <a:ext cx="4648200" cy="1252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姚体"/>
                <a:ea typeface="方正姚体"/>
              </a:rPr>
              <a:t>陈涉世家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757238" y="1557338"/>
            <a:ext cx="770572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latin typeface="宋体" pitchFamily="2" charset="-122"/>
              </a:rPr>
              <a:t>  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本课节选自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史记</a:t>
            </a:r>
            <a:r>
              <a:rPr lang="en-US" altLang="zh-CN" sz="3200">
                <a:latin typeface="Courier New" pitchFamily="49" charset="0"/>
                <a:ea typeface="华文新魏" pitchFamily="2" charset="-122"/>
              </a:rPr>
              <a:t>·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陈涉世家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的前一部分。陈涉，我国历史上第一次农民起义的领袖。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陈涉世家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写陈涉的一部传记，比较完整地叙述了陈涉起义的全部过程。本课所选内容，叙述了陈涉、吴广领导大泽乡起义的原因、经过和浩大的声势，表现了我国历史上第一次农民起义的伟大力量，赞颂了陈胜、吴广的反抗精神及历史功绩。</a:t>
            </a:r>
          </a:p>
          <a:p>
            <a:pPr eaLnBrk="0" hangingPunct="0"/>
            <a:endParaRPr lang="zh-CN" altLang="en-US" sz="3200">
              <a:solidFill>
                <a:srgbClr val="00FF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1"/>
          <p:cNvSpPr txBox="1">
            <a:spLocks noChangeArrowheads="1"/>
          </p:cNvSpPr>
          <p:nvPr/>
        </p:nvSpPr>
        <p:spPr bwMode="auto">
          <a:xfrm>
            <a:off x="827088" y="931863"/>
            <a:ext cx="7345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2"/>
                </a:solidFill>
              </a:rPr>
              <a:t>（</a:t>
            </a:r>
            <a:r>
              <a:rPr lang="en-US" altLang="zh-CN" sz="2800">
                <a:solidFill>
                  <a:schemeClr val="bg2"/>
                </a:solidFill>
              </a:rPr>
              <a:t>2</a:t>
            </a:r>
            <a:r>
              <a:rPr lang="zh-CN" altLang="en-US" sz="2800">
                <a:solidFill>
                  <a:schemeClr val="bg2"/>
                </a:solidFill>
              </a:rPr>
              <a:t>）</a:t>
            </a:r>
            <a:r>
              <a:rPr lang="zh-CN" altLang="zh-CN" sz="2800">
                <a:solidFill>
                  <a:schemeClr val="bg2"/>
                </a:solidFill>
              </a:rPr>
              <a:t>陈胜、吴广是通过哪些步骤发动起义的？</a:t>
            </a:r>
            <a:endParaRPr lang="zh-CN" altLang="en-US"/>
          </a:p>
        </p:txBody>
      </p:sp>
      <p:sp>
        <p:nvSpPr>
          <p:cNvPr id="58371" name="TextBox 2"/>
          <p:cNvSpPr txBox="1">
            <a:spLocks noChangeArrowheads="1"/>
          </p:cNvSpPr>
          <p:nvPr/>
        </p:nvSpPr>
        <p:spPr bwMode="auto">
          <a:xfrm>
            <a:off x="2051050" y="1455738"/>
            <a:ext cx="2597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</a:rPr>
              <a:t>1</a:t>
            </a:r>
            <a:r>
              <a:rPr lang="zh-CN" altLang="en-US" sz="3200">
                <a:solidFill>
                  <a:srgbClr val="C00000"/>
                </a:solidFill>
              </a:rPr>
              <a:t>、并杀两尉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23764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结构图示 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79388" y="2565400"/>
            <a:ext cx="1008062" cy="2041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陈</a:t>
            </a:r>
          </a:p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涉</a:t>
            </a:r>
          </a:p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世</a:t>
            </a:r>
          </a:p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家 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1330325" y="765175"/>
            <a:ext cx="287972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出身与抱负 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4067175" y="490538"/>
            <a:ext cx="144145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佣耕</a:t>
            </a:r>
          </a:p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鸿鹄 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619250" y="2171700"/>
            <a:ext cx="1728788" cy="1077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原因与谋划 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4067175" y="1844675"/>
            <a:ext cx="180022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原因 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5580063" y="1628775"/>
            <a:ext cx="338455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直接：失期</a:t>
            </a:r>
          </a:p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根本：苦秦 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4067175" y="2924175"/>
            <a:ext cx="1655763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谋划 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5580063" y="2708275"/>
            <a:ext cx="2592387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死国可乎</a:t>
            </a:r>
          </a:p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陈胜王 </a:t>
            </a: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1546225" y="4292600"/>
            <a:ext cx="2592388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起义经过 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4067175" y="3933825"/>
            <a:ext cx="3960813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激  起  夺  杀 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4067175" y="4724400"/>
            <a:ext cx="3455988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诈称  称大楚 </a:t>
            </a: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1403350" y="5734050"/>
            <a:ext cx="316865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声势与政权 </a:t>
            </a: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4067175" y="5410200"/>
            <a:ext cx="266382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攻  收  下 </a:t>
            </a: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4067175" y="6089650"/>
            <a:ext cx="352742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latin typeface="方正水柱简体" pitchFamily="65" charset="-122"/>
                <a:ea typeface="方正水柱简体" pitchFamily="65" charset="-122"/>
              </a:rPr>
              <a:t>号为张楚（应） </a:t>
            </a:r>
          </a:p>
        </p:txBody>
      </p:sp>
      <p:sp>
        <p:nvSpPr>
          <p:cNvPr id="44049" name="AutoShape 17"/>
          <p:cNvSpPr>
            <a:spLocks/>
          </p:cNvSpPr>
          <p:nvPr/>
        </p:nvSpPr>
        <p:spPr bwMode="auto">
          <a:xfrm>
            <a:off x="1330325" y="1125538"/>
            <a:ext cx="288925" cy="4824412"/>
          </a:xfrm>
          <a:prstGeom prst="leftBrace">
            <a:avLst>
              <a:gd name="adj1" fmla="val 139148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0" name="AutoShape 18"/>
          <p:cNvSpPr>
            <a:spLocks/>
          </p:cNvSpPr>
          <p:nvPr/>
        </p:nvSpPr>
        <p:spPr bwMode="auto">
          <a:xfrm>
            <a:off x="3995738" y="620713"/>
            <a:ext cx="215900" cy="792162"/>
          </a:xfrm>
          <a:prstGeom prst="leftBrace">
            <a:avLst>
              <a:gd name="adj1" fmla="val 3057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1" name="AutoShape 19"/>
          <p:cNvSpPr>
            <a:spLocks/>
          </p:cNvSpPr>
          <p:nvPr/>
        </p:nvSpPr>
        <p:spPr bwMode="auto">
          <a:xfrm>
            <a:off x="5580063" y="1700213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4" name="AutoShape 22"/>
          <p:cNvSpPr>
            <a:spLocks/>
          </p:cNvSpPr>
          <p:nvPr/>
        </p:nvSpPr>
        <p:spPr bwMode="auto">
          <a:xfrm>
            <a:off x="5580063" y="2781300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5" name="AutoShape 23"/>
          <p:cNvSpPr>
            <a:spLocks/>
          </p:cNvSpPr>
          <p:nvPr/>
        </p:nvSpPr>
        <p:spPr bwMode="auto">
          <a:xfrm>
            <a:off x="3995738" y="2276475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6" name="AutoShape 24"/>
          <p:cNvSpPr>
            <a:spLocks/>
          </p:cNvSpPr>
          <p:nvPr/>
        </p:nvSpPr>
        <p:spPr bwMode="auto">
          <a:xfrm>
            <a:off x="3995738" y="4149725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7" name="AutoShape 25"/>
          <p:cNvSpPr>
            <a:spLocks/>
          </p:cNvSpPr>
          <p:nvPr/>
        </p:nvSpPr>
        <p:spPr bwMode="auto">
          <a:xfrm>
            <a:off x="3995738" y="5589588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9416" name="Picture 27" descr="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6313488"/>
            <a:ext cx="1835150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  <p:bldP spid="44038" grpId="0"/>
      <p:bldP spid="44039" grpId="0"/>
      <p:bldP spid="44040" grpId="0"/>
      <p:bldP spid="44041" grpId="0"/>
      <p:bldP spid="44042" grpId="0"/>
      <p:bldP spid="44043" grpId="0"/>
      <p:bldP spid="44044" grpId="0"/>
      <p:bldP spid="44045" grpId="0"/>
      <p:bldP spid="44046" grpId="0"/>
      <p:bldP spid="44047" grpId="0"/>
      <p:bldP spid="44048" grpId="0"/>
      <p:bldP spid="44049" grpId="0" animBg="1"/>
      <p:bldP spid="44050" grpId="0" animBg="1"/>
      <p:bldP spid="44051" grpId="0" animBg="1"/>
      <p:bldP spid="44054" grpId="0" animBg="1"/>
      <p:bldP spid="44055" grpId="0" animBg="1"/>
      <p:bldP spid="44056" grpId="0" animBg="1"/>
      <p:bldP spid="4405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-312738"/>
            <a:ext cx="7772400" cy="987426"/>
          </a:xfrm>
        </p:spPr>
        <p:txBody>
          <a:bodyPr/>
          <a:lstStyle/>
          <a:p>
            <a:pPr algn="l" eaLnBrk="1" hangingPunct="1"/>
            <a:r>
              <a:rPr lang="zh-CN" alt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sz="4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i="0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620713"/>
            <a:ext cx="8858250" cy="61928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zh-CN" sz="2400" b="1" dirty="0" smtClean="0">
                <a:latin typeface="宋体" pitchFamily="2" charset="-122"/>
                <a:cs typeface="Times New Roman" pitchFamily="18" charset="0"/>
              </a:rPr>
              <a:t>  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陈胜者，阳城人也，字涉。吴广者，阳夏人也，字叔。陈涉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少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时，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与人佣耕，辍耕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之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垄上，怅恨久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之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苟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富贵，无相忘。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佣者笑而应曰：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若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为佣耕，何富贵也？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陈涉太息曰：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嗟乎，燕雀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知鸿鹄之志哉！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2400" b="1" dirty="0" smtClean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 二世元年七月，发闾左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適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戍渔阳九百人，屯大泽乡。陈胜、吴广皆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次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当行，为屯长。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会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天大雨，道不通，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度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已失期。失期，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法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皆斩。陈胜、吴广乃谋曰：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今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亡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亦死，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举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大计亦死，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等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死，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死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国可乎？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天下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苦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秦久矣。吾闻二世少子也，不当立，当立者乃公子扶苏。扶苏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以数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谏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故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上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使外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将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兵。今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或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闻无罪，二世杀之。百姓多闻其贤，未知其死也。项燕为楚将，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数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有功，爱士卒，楚人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之。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或以为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死，或以为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亡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。今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诚以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吾众诈自称公子扶苏、项燕，为天下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唱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多应者。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吴广以为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然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。乃行卜。卜者知其指意，曰：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足下事皆成，有功。然足下卜之鬼乎！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陈胜、吴广喜，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念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鬼，曰：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此教我先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威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众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耳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乃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丹书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帛曰：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王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，置人所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罾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鱼腹中。卒买鱼烹食，得鱼腹中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书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固以怪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之矣。又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间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令吴广之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次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所旁丛祠中，夜篝火，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狐鸣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呼曰：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大楚兴，陈胜王</a:t>
            </a:r>
            <a:r>
              <a:rPr lang="zh-CN" sz="2400" b="1" dirty="0" smtClean="0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。卒皆夜惊恐。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旦日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，卒中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往往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语，皆</a:t>
            </a:r>
            <a:r>
              <a:rPr 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指目</a:t>
            </a:r>
            <a:r>
              <a:rPr lang="zh-CN" sz="24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陈胜。 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288925" y="10112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86709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4479925" y="6497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b="0"/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4556125" y="62484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8AEA73F-EC2A-44E2-A3B1-45AC1734BE16}" type="slidenum">
              <a:rPr lang="zh-CN" altLang="zh-CN">
                <a:solidFill>
                  <a:schemeClr val="tx2"/>
                </a:solidFill>
              </a:rPr>
              <a:pPr eaLnBrk="1" hangingPunct="1"/>
              <a:t>62</a:t>
            </a:fld>
            <a:endParaRPr lang="zh-CN" altLang="zh-CN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468313" y="981075"/>
            <a:ext cx="835342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  吴广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素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爱人，士卒多为用者。将尉醉，广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故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数言欲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亡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，忿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恚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尉，令辱之，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以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激怒其众。尉果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笞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广。尉剑挺，广起，夺而杀尉。陈胜佐之，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并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杀两尉。召令徒属曰：</a:t>
            </a:r>
            <a:r>
              <a:rPr lang="zh-CN" altLang="en-US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公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等遇雨，皆已失期，失期当斩。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藉第令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毋斩，而戍死者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固十六七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且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壮士不死即已，死即举大名耳，王侯将相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宁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有种乎！</a:t>
            </a:r>
            <a:r>
              <a:rPr lang="zh-CN" altLang="en-US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徒属皆曰：</a:t>
            </a:r>
            <a:r>
              <a:rPr lang="zh-CN" altLang="en-US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敬受命。</a:t>
            </a:r>
            <a:r>
              <a:rPr lang="zh-CN" altLang="en-US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乃诈称公子扶苏、项燕，从民欲也。袒右，称大楚。为坛而盟，祭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以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尉首。陈胜自立为将军，吴广为都尉。攻大泽乡，收而攻蕲。蕲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下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，乃令符离人葛婴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将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兵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徇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蕲以东。攻铚、酂、苦、柘、谯，皆下之。行收兵，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比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至陈，车六七百乘，骑千余，卒数万人。攻陈，陈守令皆不在，独守丞与战谯门中，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弗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胜，守丞死，乃入据陈。数日，号令召三老、豪杰与皆来会计事。三老、豪杰皆曰：</a:t>
            </a:r>
            <a:r>
              <a:rPr lang="zh-CN" altLang="en-US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将军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身被坚执锐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，伐无道，诛暴秦，复立楚国之社稷，功宜为王。</a:t>
            </a:r>
            <a:r>
              <a:rPr lang="zh-CN" altLang="en-US">
                <a:solidFill>
                  <a:srgbClr val="000066"/>
                </a:solidFill>
                <a:ea typeface="隶书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陈涉乃立为王，号为张楚。当此时，诸郡县苦秦吏者，皆</a:t>
            </a:r>
            <a:r>
              <a:rPr lang="zh-CN" altLang="en-US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刑</a:t>
            </a:r>
            <a:r>
              <a:rPr lang="zh-CN" altLang="en-US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其长吏，杀之以应陈涉。 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611188" y="-95250"/>
            <a:ext cx="777240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zh-CN" sz="4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sz="4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陈涉世家 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] </a:t>
            </a:r>
            <a:r>
              <a:rPr lang="zh-CN" sz="28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司马迁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88" y="333375"/>
            <a:ext cx="6804025" cy="480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6850" y="5157788"/>
            <a:ext cx="8750300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zh-CN" sz="3200" b="0">
                <a:latin typeface="宋体" pitchFamily="2" charset="-122"/>
                <a:cs typeface="Times New Roman" pitchFamily="18" charset="0"/>
              </a:rPr>
              <a:t>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陈胜者，阳城人也，字涉。吴广者，阳夏人也，字叔。陈涉少时，尝与人佣耕，辍耕之垄上，怅恨久之，曰：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苟富贵，无相忘。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2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76250"/>
            <a:ext cx="6048375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3850" y="5013325"/>
            <a:ext cx="9342438" cy="143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佣者笑而应曰：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若为佣耕，何富贵也？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2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陈涉太息曰：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“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嗟乎，燕雀安知鸿鹄之志哉！</a:t>
            </a:r>
            <a:r>
              <a:rPr lang="zh-CN" sz="3200" b="0">
                <a:solidFill>
                  <a:srgbClr val="000066"/>
                </a:solidFill>
                <a:ea typeface="隶书" pitchFamily="49" charset="-122"/>
              </a:rPr>
              <a:t>”</a:t>
            </a:r>
            <a:endParaRPr lang="zh-CN" sz="32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sz="320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 </a:t>
            </a:r>
            <a:endParaRPr lang="zh-CN" sz="3200" b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87338" y="5157788"/>
            <a:ext cx="85693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sz="3200" b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二世元年七月，发闾左適戍渔阳九百人，屯大泽乡。陈胜、吴广皆次当行，为屯长。</a:t>
            </a:r>
          </a:p>
        </p:txBody>
      </p:sp>
      <p:pic>
        <p:nvPicPr>
          <p:cNvPr id="10243" name="Picture 3" descr="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404813"/>
            <a:ext cx="6696075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ura">
  <a:themeElements>
    <a:clrScheme name="Sakura 1">
      <a:dk1>
        <a:srgbClr val="463634"/>
      </a:dk1>
      <a:lt1>
        <a:srgbClr val="AA947E"/>
      </a:lt1>
      <a:dk2>
        <a:srgbClr val="795241"/>
      </a:dk2>
      <a:lt2>
        <a:srgbClr val="000000"/>
      </a:lt2>
      <a:accent1>
        <a:srgbClr val="F9DBD3"/>
      </a:accent1>
      <a:accent2>
        <a:srgbClr val="DACA9C"/>
      </a:accent2>
      <a:accent3>
        <a:srgbClr val="D2C8C0"/>
      </a:accent3>
      <a:accent4>
        <a:srgbClr val="3A2D2B"/>
      </a:accent4>
      <a:accent5>
        <a:srgbClr val="FBEAE6"/>
      </a:accent5>
      <a:accent6>
        <a:srgbClr val="C5B78D"/>
      </a:accent6>
      <a:hlink>
        <a:srgbClr val="393A18"/>
      </a:hlink>
      <a:folHlink>
        <a:srgbClr val="560000"/>
      </a:folHlink>
    </a:clrScheme>
    <a:fontScheme name="Sakura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akura 1">
        <a:dk1>
          <a:srgbClr val="463634"/>
        </a:dk1>
        <a:lt1>
          <a:srgbClr val="AA947E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D2C8C0"/>
        </a:accent3>
        <a:accent4>
          <a:srgbClr val="3A2D2B"/>
        </a:accent4>
        <a:accent5>
          <a:srgbClr val="FBEAE6"/>
        </a:accent5>
        <a:accent6>
          <a:srgbClr val="C5B78D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 2">
        <a:dk1>
          <a:srgbClr val="463634"/>
        </a:dk1>
        <a:lt1>
          <a:srgbClr val="FFFFCC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FFFFE2"/>
        </a:accent3>
        <a:accent4>
          <a:srgbClr val="3A2D2B"/>
        </a:accent4>
        <a:accent5>
          <a:srgbClr val="FBEAE6"/>
        </a:accent5>
        <a:accent6>
          <a:srgbClr val="C5B78D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Designs\Sakura.pot</Template>
  <TotalTime>1037</TotalTime>
  <Pages>0</Pages>
  <Words>6032</Words>
  <Characters>0</Characters>
  <Application>Microsoft Office PowerPoint</Application>
  <DocSecurity>0</DocSecurity>
  <PresentationFormat>全屏显示(4:3)</PresentationFormat>
  <Lines>0</Lines>
  <Paragraphs>607</Paragraphs>
  <Slides>63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Sakura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阅读全文，回答问题。 </vt:lpstr>
      <vt:lpstr>陈涉世家 [汉] 司马迁</vt:lpstr>
      <vt:lpstr>陈涉世家 [汉] 司马迁</vt:lpstr>
      <vt:lpstr>陈涉世家 [汉] 司马迁</vt:lpstr>
      <vt:lpstr>PowerPoint 演示文稿</vt:lpstr>
      <vt:lpstr>PowerPoint 演示文稿</vt:lpstr>
      <vt:lpstr>陈涉世家 [汉] 司马迁</vt:lpstr>
      <vt:lpstr>陈涉世家 [汉] 司马迁</vt:lpstr>
      <vt:lpstr>陈涉世家 [汉] 司马迁</vt:lpstr>
      <vt:lpstr>陈涉世家 [汉] 司马迁</vt:lpstr>
      <vt:lpstr>陈涉世家 [汉] 司马迁</vt:lpstr>
      <vt:lpstr>陈涉世家 [汉] 司马迁</vt:lpstr>
      <vt:lpstr>陈涉世家 [汉] 司马迁</vt:lpstr>
      <vt:lpstr>陈涉世家 [汉] 司马迁</vt:lpstr>
      <vt:lpstr>陈涉世家 [汉] 司马迁</vt:lpstr>
      <vt:lpstr>陈涉世家 [汉] 司马迁</vt:lpstr>
      <vt:lpstr>PowerPoint 演示文稿</vt:lpstr>
      <vt:lpstr>PowerPoint 演示文稿</vt:lpstr>
      <vt:lpstr>PowerPoint 演示文稿</vt:lpstr>
      <vt:lpstr>PowerPoint 演示文稿</vt:lpstr>
      <vt:lpstr>陈涉世家 [汉] 司马迁</vt:lpstr>
      <vt:lpstr>PowerPoint 演示文稿</vt:lpstr>
      <vt:lpstr>陈涉世家 [汉] 司马迁</vt:lpstr>
      <vt:lpstr>陈涉世家 [汉] 司马迁</vt:lpstr>
      <vt:lpstr>PowerPoint 演示文稿</vt:lpstr>
      <vt:lpstr>陈涉世家 [汉] 司马迁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陈涉世家 [汉] 司马迁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陈涉世家上课</dc:title>
  <dc:subject/>
  <dc:creator>邓涛</dc:creator>
  <cp:keywords/>
  <dc:description/>
  <cp:lastModifiedBy>a1</cp:lastModifiedBy>
  <cp:revision>133</cp:revision>
  <cp:lastPrinted>1899-12-30T00:00:00Z</cp:lastPrinted>
  <dcterms:created xsi:type="dcterms:W3CDTF">2002-08-15T04:13:10Z</dcterms:created>
  <dcterms:modified xsi:type="dcterms:W3CDTF">2011-09-13T02:54:09Z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