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9" r:id="rId4"/>
    <p:sldId id="283" r:id="rId5"/>
    <p:sldId id="339" r:id="rId6"/>
    <p:sldId id="286" r:id="rId7"/>
    <p:sldId id="337" r:id="rId8"/>
    <p:sldId id="338" r:id="rId9"/>
    <p:sldId id="287" r:id="rId10"/>
    <p:sldId id="340" r:id="rId11"/>
    <p:sldId id="312" r:id="rId12"/>
    <p:sldId id="341" r:id="rId13"/>
    <p:sldId id="342" r:id="rId14"/>
    <p:sldId id="343" r:id="rId15"/>
    <p:sldId id="344" r:id="rId16"/>
    <p:sldId id="281" r:id="rId17"/>
    <p:sldId id="346" r:id="rId18"/>
    <p:sldId id="347" r:id="rId19"/>
    <p:sldId id="345" r:id="rId20"/>
    <p:sldId id="348" r:id="rId21"/>
    <p:sldId id="331" r:id="rId22"/>
    <p:sldId id="349" r:id="rId23"/>
    <p:sldId id="350" r:id="rId24"/>
    <p:sldId id="33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27" autoAdjust="0"/>
    <p:restoredTop sz="64222" autoAdjust="0"/>
  </p:normalViewPr>
  <p:slideViewPr>
    <p:cSldViewPr snapToGrid="0">
      <p:cViewPr varScale="1">
        <p:scale>
          <a:sx n="50" d="100"/>
          <a:sy n="50" d="100"/>
        </p:scale>
        <p:origin x="612" y="4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handoutMaster" Target="handoutMasters/handoutMaster1.xml" /><Relationship Id="rId30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75D23513-372B-714E-AF94-66AEBF47CEDB}" type="doc">
      <dgm:prSet loTypeId="urn:microsoft.com/office/officeart/2005/8/layout/radial4" loCatId="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zh-CN" altLang="en-US"/>
        </a:p>
      </dgm:t>
    </dgm:pt>
    <dgm:pt modelId="{809953E2-1EA1-F04B-9129-C2631DF7CCD1}" type="parTrans" cxnId="{F04531F0-2D91-4BC0-BCEE-4E38A9CA1D3F}">
      <dgm:prSet/>
      <dgm:spPr/>
      <dgm:t>
        <a:bodyPr/>
        <a:lstStyle/>
        <a:p>
          <a:endParaRPr lang="zh-CN" altLang="en-US"/>
        </a:p>
      </dgm:t>
    </dgm:pt>
    <dgm:pt modelId="{32B4EA44-489C-D141-B4A3-13DD1F10D5D8}">
      <dgm:prSet phldrT="[文本]" custT="1"/>
      <dgm:spPr/>
      <dgm:t>
        <a:bodyPr/>
        <a:lstStyle/>
        <a:p>
          <a:r>
            <a:rPr lang="zh-CN" altLang="en-US" sz="2800">
              <a:latin typeface="SimHei" panose="02010609060101010101" pitchFamily="49" charset="-122"/>
              <a:ea typeface="SimHei" panose="02010609060101010101" pitchFamily="49" charset="-122"/>
            </a:rPr>
            <a:t>蔺相如</a:t>
          </a:r>
        </a:p>
      </dgm:t>
    </dgm:pt>
    <dgm:pt modelId="{4946CFF1-C4C9-B343-B998-58AC7DFA12E3}" type="parTrans" cxnId="{CD852309-2B22-4E73-96BD-C22D07788C88}">
      <dgm:prSet/>
      <dgm:spPr/>
      <dgm:t>
        <a:bodyPr/>
        <a:lstStyle/>
        <a:p>
          <a:endParaRPr lang="zh-CN" altLang="en-US"/>
        </a:p>
      </dgm:t>
    </dgm:pt>
    <dgm:pt modelId="{FA2E316F-5997-2249-B740-0AECF76BC78A}">
      <dgm:prSet phldrT="[文本]" custT="1"/>
      <dgm:spPr/>
      <dgm:t>
        <a:bodyPr/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>
              <a:solidFill>
                <a:prstClr val="white"/>
              </a:solidFill>
              <a:latin typeface="KaiTi" panose="02010609060101010101" pitchFamily="49" charset="-122"/>
              <a:ea typeface="KaiTi" panose="02010609060101010101" pitchFamily="49" charset="-122"/>
              <a:cs typeface="+mn-cs"/>
            </a:rPr>
            <a:t>完璧</a:t>
          </a:r>
          <a:endParaRPr lang="en-US" altLang="zh-CN" sz="2800" b="1" kern="1200">
            <a:solidFill>
              <a:prstClr val="white"/>
            </a:solidFill>
            <a:latin typeface="KaiTi" panose="02010609060101010101" pitchFamily="49" charset="-122"/>
            <a:ea typeface="KaiTi" panose="02010609060101010101" pitchFamily="49" charset="-122"/>
            <a:cs typeface="+mn-cs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>
              <a:solidFill>
                <a:prstClr val="white"/>
              </a:solidFill>
              <a:latin typeface="KaiTi" panose="02010609060101010101" pitchFamily="49" charset="-122"/>
              <a:ea typeface="KaiTi" panose="02010609060101010101" pitchFamily="49" charset="-122"/>
              <a:cs typeface="+mn-cs"/>
            </a:rPr>
            <a:t>归赵</a:t>
          </a:r>
        </a:p>
      </dgm:t>
    </dgm:pt>
    <dgm:pt modelId="{48AFDC31-A526-964D-BE9C-54E3605120D0}" type="sibTrans" cxnId="{CD852309-2B22-4E73-96BD-C22D07788C88}">
      <dgm:prSet/>
      <dgm:spPr/>
      <dgm:t>
        <a:bodyPr/>
        <a:lstStyle/>
        <a:p>
          <a:endParaRPr lang="zh-CN" altLang="en-US"/>
        </a:p>
      </dgm:t>
    </dgm:pt>
    <dgm:pt modelId="{E068BE30-2B94-6842-A171-74FEEACE2EA2}" type="parTrans" cxnId="{5ADB23CF-E655-40BA-A2B0-30524BDCD394}">
      <dgm:prSet/>
      <dgm:spPr/>
      <dgm:t>
        <a:bodyPr/>
        <a:lstStyle/>
        <a:p>
          <a:endParaRPr lang="zh-CN" altLang="en-US"/>
        </a:p>
      </dgm:t>
    </dgm:pt>
    <dgm:pt modelId="{C9A2B024-C87D-4540-A00A-BC6D09FB31EB}">
      <dgm:prSet phldrT="[文本]" custT="1"/>
      <dgm:spPr/>
      <dgm:t>
        <a:bodyPr/>
        <a:lstStyle/>
        <a:p>
          <a:r>
            <a:rPr lang="zh-CN" altLang="en-US" sz="2800" b="1">
              <a:latin typeface="KaiTi" panose="02010609060101010101" pitchFamily="49" charset="-122"/>
              <a:ea typeface="KaiTi" panose="02010609060101010101" pitchFamily="49" charset="-122"/>
            </a:rPr>
            <a:t>渑池会</a:t>
          </a:r>
        </a:p>
      </dgm:t>
    </dgm:pt>
    <dgm:pt modelId="{ACFFD676-5348-524D-B86C-7D02BCFF4BF1}" type="sibTrans" cxnId="{5ADB23CF-E655-40BA-A2B0-30524BDCD394}">
      <dgm:prSet/>
      <dgm:spPr/>
      <dgm:t>
        <a:bodyPr/>
        <a:lstStyle/>
        <a:p>
          <a:endParaRPr lang="zh-CN" altLang="en-US"/>
        </a:p>
      </dgm:t>
    </dgm:pt>
    <dgm:pt modelId="{C5E1D579-E1B9-8D44-BA2E-C533A3DF3A2E}" type="parTrans" cxnId="{2911C0AB-E155-477E-BBAF-99A8F537A358}">
      <dgm:prSet/>
      <dgm:spPr/>
      <dgm:t>
        <a:bodyPr/>
        <a:lstStyle/>
        <a:p>
          <a:endParaRPr lang="zh-CN" altLang="en-US"/>
        </a:p>
      </dgm:t>
    </dgm:pt>
    <dgm:pt modelId="{F85392C4-4B8E-6642-BB01-30B0E033A51D}">
      <dgm:prSet phldrT="[文本]" custT="1"/>
      <dgm:spPr/>
      <dgm:t>
        <a:bodyPr/>
        <a:lstStyle/>
        <a:p>
          <a:r>
            <a:rPr lang="zh-CN" altLang="en-US" sz="2800" b="1" kern="1200">
              <a:solidFill>
                <a:prstClr val="white"/>
              </a:solidFill>
              <a:latin typeface="KaiTi" panose="02010609060101010101" pitchFamily="49" charset="-122"/>
              <a:ea typeface="KaiTi" panose="02010609060101010101" pitchFamily="49" charset="-122"/>
              <a:cs typeface="+mn-cs"/>
            </a:rPr>
            <a:t>将相和</a:t>
          </a:r>
        </a:p>
      </dgm:t>
    </dgm:pt>
    <dgm:pt modelId="{F8EC8128-7879-7445-9186-F0806565B937}" type="sibTrans" cxnId="{2911C0AB-E155-477E-BBAF-99A8F537A358}">
      <dgm:prSet/>
      <dgm:spPr/>
      <dgm:t>
        <a:bodyPr/>
        <a:lstStyle/>
        <a:p>
          <a:endParaRPr lang="zh-CN" altLang="en-US"/>
        </a:p>
      </dgm:t>
    </dgm:pt>
    <dgm:pt modelId="{7CE4A123-62FC-6F46-B625-0B962ADA7C79}" type="sibTrans" cxnId="{F04531F0-2D91-4BC0-BCEE-4E38A9CA1D3F}">
      <dgm:prSet/>
      <dgm:spPr/>
      <dgm:t>
        <a:bodyPr/>
        <a:lstStyle/>
        <a:p>
          <a:endParaRPr lang="zh-CN" altLang="en-US"/>
        </a:p>
      </dgm:t>
    </dgm:pt>
    <dgm:pt modelId="{F4BBE1B9-F1FD-CC46-BCA8-2A29D887B45B}" type="pres">
      <dgm:prSet presAssocID="{75D23513-372B-714E-AF94-66AEBF47CEDB}" presName="cycle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0B5280A-51E3-FC41-A5B0-6E7713CB6135}" type="pres">
      <dgm:prSet presAssocID="{32B4EA44-489C-D141-B4A3-13DD1F10D5D8}" presName="centerShape" presStyleLbl="node0" presStyleCnt="1" custScaleX="123810" custScaleY="52852"/>
      <dgm:spPr/>
      <dgm:t>
        <a:bodyPr/>
        <a:lstStyle/>
        <a:p>
          <a:endParaRPr lang="zh-CN" altLang="en-US"/>
        </a:p>
      </dgm:t>
    </dgm:pt>
    <dgm:pt modelId="{DC38457A-5F83-0148-AD2A-E85191F94E28}" type="pres">
      <dgm:prSet presAssocID="{4946CFF1-C4C9-B343-B998-58AC7DFA12E3}" presName="parTrans" presStyleLbl="bgSibTrans2D1" presStyleCnt="3"/>
      <dgm:spPr/>
      <dgm:t>
        <a:bodyPr/>
        <a:lstStyle/>
        <a:p>
          <a:endParaRPr lang="zh-CN" altLang="en-US"/>
        </a:p>
      </dgm:t>
    </dgm:pt>
    <dgm:pt modelId="{2C426338-38D5-5946-A23B-9CCB189F8EE8}" type="pres">
      <dgm:prSet presAssocID="{FA2E316F-5997-2249-B740-0AECF76BC78A}" presName="node" presStyleLbl="node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9A00168-7443-B54E-BC75-5A72077DF3E4}" type="pres">
      <dgm:prSet presAssocID="{E068BE30-2B94-6842-A171-74FEEACE2EA2}" presName="parTrans" presStyleLbl="bgSibTrans2D1" presStyleIdx="1" presStyleCnt="3"/>
      <dgm:spPr/>
      <dgm:t>
        <a:bodyPr/>
        <a:lstStyle/>
        <a:p>
          <a:endParaRPr lang="zh-CN" altLang="en-US"/>
        </a:p>
      </dgm:t>
    </dgm:pt>
    <dgm:pt modelId="{9E83437F-3DE5-8C42-AAF5-DFD47642EBBB}" type="pres">
      <dgm:prSet presAssocID="{C9A2B024-C87D-4540-A00A-BC6D09FB31E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4883E2-6748-A041-9AC6-127241AF0706}" type="pres">
      <dgm:prSet presAssocID="{C5E1D579-E1B9-8D44-BA2E-C533A3DF3A2E}" presName="parTrans" presStyleLbl="bgSibTrans2D1" presStyleIdx="2" presStyleCnt="3"/>
      <dgm:spPr/>
      <dgm:t>
        <a:bodyPr/>
        <a:lstStyle/>
        <a:p>
          <a:endParaRPr lang="zh-CN" altLang="en-US"/>
        </a:p>
      </dgm:t>
    </dgm:pt>
    <dgm:pt modelId="{6D9452A3-6BC3-0547-B767-64F6180A10D3}" type="pres">
      <dgm:prSet presAssocID="{F85392C4-4B8E-6642-BB01-30B0E033A51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04531F0-2D91-4BC0-BCEE-4E38A9CA1D3F}" srcId="{75D23513-372B-714E-AF94-66AEBF47CEDB}" destId="{32B4EA44-489C-D141-B4A3-13DD1F10D5D8}" srcOrd="0" destOrd="0" parTransId="{809953E2-1EA1-F04B-9129-C2631DF7CCD1}" sibTransId="{7CE4A123-62FC-6F46-B625-0B962ADA7C79}"/>
    <dgm:cxn modelId="{CD852309-2B22-4E73-96BD-C22D07788C88}" srcId="{32B4EA44-489C-D141-B4A3-13DD1F10D5D8}" destId="{FA2E316F-5997-2249-B740-0AECF76BC78A}" srcOrd="0" destOrd="0" parTransId="{4946CFF1-C4C9-B343-B998-58AC7DFA12E3}" sibTransId="{48AFDC31-A526-964D-BE9C-54E3605120D0}"/>
    <dgm:cxn modelId="{5ADB23CF-E655-40BA-A2B0-30524BDCD394}" srcId="{32B4EA44-489C-D141-B4A3-13DD1F10D5D8}" destId="{C9A2B024-C87D-4540-A00A-BC6D09FB31EB}" srcOrd="1" destOrd="0" parTransId="{E068BE30-2B94-6842-A171-74FEEACE2EA2}" sibTransId="{ACFFD676-5348-524D-B86C-7D02BCFF4BF1}"/>
    <dgm:cxn modelId="{2911C0AB-E155-477E-BBAF-99A8F537A358}" srcId="{32B4EA44-489C-D141-B4A3-13DD1F10D5D8}" destId="{F85392C4-4B8E-6642-BB01-30B0E033A51D}" srcOrd="2" destOrd="0" parTransId="{C5E1D579-E1B9-8D44-BA2E-C533A3DF3A2E}" sibTransId="{F8EC8128-7879-7445-9186-F0806565B937}"/>
    <dgm:cxn modelId="{39D9B581-A5B9-46FB-AAF6-9CAA13874F6A}" type="presOf" srcId="{75D23513-372B-714E-AF94-66AEBF47CEDB}" destId="{F4BBE1B9-F1FD-CC46-BCA8-2A29D887B45B}" srcOrd="0" destOrd="0" presId="urn:microsoft.com/office/officeart/2005/8/layout/radial4"/>
    <dgm:cxn modelId="{F4069ABC-2CE2-4773-9DB2-962401AB5306}" type="presParOf" srcId="{F4BBE1B9-F1FD-CC46-BCA8-2A29D887B45B}" destId="{00B5280A-51E3-FC41-A5B0-6E7713CB6135}" srcOrd="0" destOrd="0" presId="urn:microsoft.com/office/officeart/2005/8/layout/radial4"/>
    <dgm:cxn modelId="{66F0333B-98AC-48D8-8120-45841A994FEA}" type="presOf" srcId="{32B4EA44-489C-D141-B4A3-13DD1F10D5D8}" destId="{00B5280A-51E3-FC41-A5B0-6E7713CB6135}" srcOrd="0" destOrd="0" presId="urn:microsoft.com/office/officeart/2005/8/layout/radial4"/>
    <dgm:cxn modelId="{09D8A944-0CB7-4FCD-84ED-CE0C778FA3E0}" type="presParOf" srcId="{F4BBE1B9-F1FD-CC46-BCA8-2A29D887B45B}" destId="{DC38457A-5F83-0148-AD2A-E85191F94E28}" srcOrd="1" destOrd="0" presId="urn:microsoft.com/office/officeart/2005/8/layout/radial4"/>
    <dgm:cxn modelId="{4815F534-E1F2-4697-8EEC-EDBBFA3095BA}" type="presOf" srcId="{4946CFF1-C4C9-B343-B998-58AC7DFA12E3}" destId="{DC38457A-5F83-0148-AD2A-E85191F94E28}" srcOrd="0" destOrd="0" presId="urn:microsoft.com/office/officeart/2005/8/layout/radial4"/>
    <dgm:cxn modelId="{A3600F30-A68B-4845-A62F-DD6FDC13F582}" type="presParOf" srcId="{F4BBE1B9-F1FD-CC46-BCA8-2A29D887B45B}" destId="{2C426338-38D5-5946-A23B-9CCB189F8EE8}" srcOrd="2" destOrd="0" presId="urn:microsoft.com/office/officeart/2005/8/layout/radial4"/>
    <dgm:cxn modelId="{5ACF6597-CF05-4100-BD1E-21023E714871}" type="presOf" srcId="{FA2E316F-5997-2249-B740-0AECF76BC78A}" destId="{2C426338-38D5-5946-A23B-9CCB189F8EE8}" srcOrd="0" destOrd="0" presId="urn:microsoft.com/office/officeart/2005/8/layout/radial4"/>
    <dgm:cxn modelId="{6B3A53A5-3A21-49F0-A9EF-F97CB54C6A04}" type="presParOf" srcId="{F4BBE1B9-F1FD-CC46-BCA8-2A29D887B45B}" destId="{59A00168-7443-B54E-BC75-5A72077DF3E4}" srcOrd="3" destOrd="0" presId="urn:microsoft.com/office/officeart/2005/8/layout/radial4"/>
    <dgm:cxn modelId="{605C18EC-E0CD-4502-B9EA-9FDE2DAFF00B}" type="presOf" srcId="{E068BE30-2B94-6842-A171-74FEEACE2EA2}" destId="{59A00168-7443-B54E-BC75-5A72077DF3E4}" srcOrd="0" destOrd="0" presId="urn:microsoft.com/office/officeart/2005/8/layout/radial4"/>
    <dgm:cxn modelId="{40E68976-F92D-4DA8-8819-F9F397EBDCED}" type="presParOf" srcId="{F4BBE1B9-F1FD-CC46-BCA8-2A29D887B45B}" destId="{9E83437F-3DE5-8C42-AAF5-DFD47642EBBB}" srcOrd="4" destOrd="0" presId="urn:microsoft.com/office/officeart/2005/8/layout/radial4"/>
    <dgm:cxn modelId="{20EF97F4-3091-4DCC-9979-7164E76AF8BF}" type="presOf" srcId="{C9A2B024-C87D-4540-A00A-BC6D09FB31EB}" destId="{9E83437F-3DE5-8C42-AAF5-DFD47642EBBB}" srcOrd="0" destOrd="0" presId="urn:microsoft.com/office/officeart/2005/8/layout/radial4"/>
    <dgm:cxn modelId="{9DA5FADC-BE40-4804-A34F-BD6587030BFA}" type="presParOf" srcId="{F4BBE1B9-F1FD-CC46-BCA8-2A29D887B45B}" destId="{8B4883E2-6748-A041-9AC6-127241AF0706}" srcOrd="5" destOrd="0" presId="urn:microsoft.com/office/officeart/2005/8/layout/radial4"/>
    <dgm:cxn modelId="{527EA35E-783A-4734-A62B-FE6AEE1CA791}" type="presOf" srcId="{C5E1D579-E1B9-8D44-BA2E-C533A3DF3A2E}" destId="{8B4883E2-6748-A041-9AC6-127241AF0706}" srcOrd="0" destOrd="0" presId="urn:microsoft.com/office/officeart/2005/8/layout/radial4"/>
    <dgm:cxn modelId="{68BB797E-73DA-4C01-894D-D06885169071}" type="presParOf" srcId="{F4BBE1B9-F1FD-CC46-BCA8-2A29D887B45B}" destId="{6D9452A3-6BC3-0547-B767-64F6180A10D3}" srcOrd="6" destOrd="0" presId="urn:microsoft.com/office/officeart/2005/8/layout/radial4"/>
    <dgm:cxn modelId="{6A82C339-3A5A-46F3-B885-60100292774D}" type="presOf" srcId="{F85392C4-4B8E-6642-BB01-30B0E033A51D}" destId="{6D9452A3-6BC3-0547-B767-64F6180A10D3}" srcOrd="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75D23513-372B-714E-AF94-66AEBF47CEDB}" type="doc">
      <dgm:prSet loTypeId="urn:microsoft.com/office/officeart/2005/8/layout/bList2" loCatId="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zh-CN" altLang="en-US"/>
        </a:p>
      </dgm:t>
    </dgm:pt>
    <dgm:pt modelId="{809953E2-1EA1-F04B-9129-C2631DF7CCD1}" type="parTrans" cxnId="{133CF122-9499-4316-B090-5B77804DFD90}">
      <dgm:prSet/>
      <dgm:spPr/>
      <dgm:t>
        <a:bodyPr/>
        <a:lstStyle/>
        <a:p>
          <a:endParaRPr lang="zh-CN" altLang="en-US"/>
        </a:p>
      </dgm:t>
    </dgm:pt>
    <dgm:pt modelId="{32B4EA44-489C-D141-B4A3-13DD1F10D5D8}">
      <dgm:prSet phldrT="[文本]" custT="1"/>
      <dgm:spPr/>
      <dgm:t>
        <a:bodyPr/>
        <a:lstStyle/>
        <a:p>
          <a:r>
            <a:rPr lang="zh-CN" altLang="en-US" sz="3000">
              <a:latin typeface="SimHei" panose="02010609060101010101" pitchFamily="49" charset="-122"/>
              <a:ea typeface="SimHei" panose="02010609060101010101" pitchFamily="49" charset="-122"/>
            </a:rPr>
            <a:t>李广</a:t>
          </a:r>
        </a:p>
      </dgm:t>
    </dgm:pt>
    <dgm:pt modelId="{4946CFF1-C4C9-B343-B998-58AC7DFA12E3}" type="parTrans" cxnId="{6E3EA17D-892E-49BC-89F4-FE0E56286EB0}">
      <dgm:prSet/>
      <dgm:spPr/>
      <dgm:t>
        <a:bodyPr/>
        <a:lstStyle/>
        <a:p>
          <a:endParaRPr lang="zh-CN" altLang="en-US"/>
        </a:p>
      </dgm:t>
    </dgm:pt>
    <dgm:pt modelId="{FA2E316F-5997-2249-B740-0AECF76BC78A}">
      <dgm:prSet phldrT="[文本]" custT="1"/>
      <dgm:spPr/>
      <dgm:t>
        <a:bodyPr lIns="43200" anchor="ctr" anchorCtr="0"/>
        <a:lstStyle/>
        <a:p>
          <a:pPr>
            <a:lnSpc>
              <a:spcPct val="110000"/>
            </a:lnSpc>
            <a:spcAft>
              <a:spcPct val="0"/>
            </a:spcAft>
          </a:pPr>
          <a:r>
            <a:rPr lang="zh-CN" altLang="en-US" sz="2800" b="0">
              <a:latin typeface="KaiTi" panose="02010609060101010101" pitchFamily="49" charset="-122"/>
              <a:ea typeface="KaiTi" panose="02010609060101010101" pitchFamily="49" charset="-122"/>
            </a:rPr>
            <a:t>猝逢千余敌骑的遭遇战</a:t>
          </a:r>
        </a:p>
      </dgm:t>
    </dgm:pt>
    <dgm:pt modelId="{48AFDC31-A526-964D-BE9C-54E3605120D0}" type="sibTrans" cxnId="{6E3EA17D-892E-49BC-89F4-FE0E56286EB0}">
      <dgm:prSet/>
      <dgm:spPr/>
      <dgm:t>
        <a:bodyPr/>
        <a:lstStyle/>
        <a:p>
          <a:endParaRPr lang="zh-CN" altLang="en-US"/>
        </a:p>
      </dgm:t>
    </dgm:pt>
    <dgm:pt modelId="{69E89FC8-7083-CE45-BEE8-0E8E557F02A6}" type="parTrans" cxnId="{706A45A1-C968-41EB-A4C1-DBB2431953D7}">
      <dgm:prSet/>
      <dgm:spPr/>
      <dgm:t>
        <a:bodyPr/>
        <a:lstStyle/>
        <a:p>
          <a:endParaRPr lang="zh-CN" altLang="en-US"/>
        </a:p>
      </dgm:t>
    </dgm:pt>
    <dgm:pt modelId="{1368C3A6-C360-AA48-85E8-9D289C26DD05}">
      <dgm:prSet phldrT="[文本]" custT="1"/>
      <dgm:spPr/>
      <dgm:t>
        <a:bodyPr lIns="43200" anchor="ctr" anchorCtr="0"/>
        <a:lstStyle/>
        <a:p>
          <a:pPr>
            <a:lnSpc>
              <a:spcPct val="110000"/>
            </a:lnSpc>
            <a:spcAft>
              <a:spcPct val="0"/>
            </a:spcAft>
          </a:pPr>
          <a:r>
            <a:rPr lang="zh-CN" altLang="en-US" sz="2800" b="0">
              <a:latin typeface="KaiTi" panose="02010609060101010101" pitchFamily="49" charset="-122"/>
              <a:ea typeface="KaiTi" panose="02010609060101010101" pitchFamily="49" charset="-122"/>
            </a:rPr>
            <a:t>伤重被俘、孤身斗敌的脱险战</a:t>
          </a:r>
        </a:p>
      </dgm:t>
    </dgm:pt>
    <dgm:pt modelId="{BCC6F714-DD29-4C47-9848-C49566364451}" type="sibTrans" cxnId="{706A45A1-C968-41EB-A4C1-DBB2431953D7}">
      <dgm:prSet/>
      <dgm:spPr/>
      <dgm:t>
        <a:bodyPr/>
        <a:lstStyle/>
        <a:p>
          <a:endParaRPr lang="zh-CN" altLang="en-US"/>
        </a:p>
      </dgm:t>
    </dgm:pt>
    <dgm:pt modelId="{4372176D-48BD-8148-87FB-9909666DB7D8}" type="parTrans" cxnId="{D5EFBDDA-4F4F-4730-AC82-5F996AF2B170}">
      <dgm:prSet/>
      <dgm:spPr/>
      <dgm:t>
        <a:bodyPr/>
        <a:lstStyle/>
        <a:p>
          <a:endParaRPr lang="zh-CN" altLang="en-US"/>
        </a:p>
      </dgm:t>
    </dgm:pt>
    <dgm:pt modelId="{17C3F1AF-312B-084E-ADF6-A89EB581F3BA}">
      <dgm:prSet phldrT="[文本]" custT="1"/>
      <dgm:spPr/>
      <dgm:t>
        <a:bodyPr lIns="43200" anchor="ctr" anchorCtr="0"/>
        <a:lstStyle/>
        <a:p>
          <a:pPr>
            <a:lnSpc>
              <a:spcPct val="110000"/>
            </a:lnSpc>
            <a:spcAft>
              <a:spcPct val="0"/>
            </a:spcAft>
          </a:pPr>
          <a:r>
            <a:rPr lang="zh-CN" altLang="en-US" sz="2800" b="0">
              <a:latin typeface="KaiTi" panose="02010609060101010101" pitchFamily="49" charset="-122"/>
              <a:ea typeface="KaiTi" panose="02010609060101010101" pitchFamily="49" charset="-122"/>
            </a:rPr>
            <a:t>冲破匈奴四万余骑的突围战</a:t>
          </a:r>
        </a:p>
      </dgm:t>
    </dgm:pt>
    <dgm:pt modelId="{6D252CD5-E154-3D46-9A1E-3007CEBB5269}" type="sibTrans" cxnId="{D5EFBDDA-4F4F-4730-AC82-5F996AF2B170}">
      <dgm:prSet/>
      <dgm:spPr/>
      <dgm:t>
        <a:bodyPr/>
        <a:lstStyle/>
        <a:p>
          <a:endParaRPr lang="zh-CN" altLang="en-US"/>
        </a:p>
      </dgm:t>
    </dgm:pt>
    <dgm:pt modelId="{7CE4A123-62FC-6F46-B625-0B962ADA7C79}" type="sibTrans" cxnId="{133CF122-9499-4316-B090-5B77804DFD90}">
      <dgm:prSet/>
      <dgm:spPr/>
      <dgm:t>
        <a:bodyPr/>
        <a:lstStyle/>
        <a:p>
          <a:endParaRPr lang="zh-CN" altLang="en-US"/>
        </a:p>
      </dgm:t>
    </dgm:pt>
    <dgm:pt modelId="{D6BF2D6F-9455-E946-8B6D-D7D626EC2674}" type="pres">
      <dgm:prSet presAssocID="{75D23513-372B-714E-AF94-66AEBF47CEDB}" presName="diagram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856D7F4-8AC9-3646-9FF6-F106EE7CDFC3}" type="pres">
      <dgm:prSet presAssocID="{32B4EA44-489C-D141-B4A3-13DD1F10D5D8}" presName="compNode"/>
      <dgm:spPr/>
      <dgm:t>
        <a:bodyPr/>
        <a:lstStyle/>
        <a:p/>
      </dgm:t>
    </dgm:pt>
    <dgm:pt modelId="{725B2A8D-46EC-0B4D-B5CE-CF0DD07A8825}" type="pres">
      <dgm:prSet presAssocID="{32B4EA44-489C-D141-B4A3-13DD1F10D5D8}" presName="childRect" presStyleLbl="bgAcc1" presStyleCnt="1" custScaleX="224409" custScaleY="85409" custLinFactNeighborX="-82" custLinFactNeighborY="741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5AFA55-9FC7-434E-B9C3-F1B3144C2BA9}" type="pres">
      <dgm:prSet presAssocID="{32B4EA44-489C-D141-B4A3-13DD1F10D5D8}" presName="parentText" presStyleLbl="node1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EB8376-7B33-6F43-9C43-BCF17221F156}" type="pres">
      <dgm:prSet presAssocID="{32B4EA44-489C-D141-B4A3-13DD1F10D5D8}" presName="parentRect" presStyleLbl="alignNode1" presStyleCnt="1" custScaleX="224636" custLinFactNeighborX="-19" custLinFactNeighborY="8512"/>
      <dgm:spPr/>
      <dgm:t>
        <a:bodyPr/>
        <a:lstStyle/>
        <a:p>
          <a:endParaRPr lang="zh-CN" altLang="en-US"/>
        </a:p>
      </dgm:t>
    </dgm:pt>
    <dgm:pt modelId="{CFDD5F4F-BDDA-5844-B3F0-61A2BEB791C6}" type="pres">
      <dgm:prSet presAssocID="{32B4EA44-489C-D141-B4A3-13DD1F10D5D8}" presName="adorn" presStyleLbl="fgAccFollowNode1" presStyleCnt="1" custLinFactX="89147" custLinFactNeighborX="100000" custLinFactNeighborY="27293"/>
      <dgm:spPr>
        <a:noFill/>
        <a:ln>
          <a:noFill/>
        </a:ln>
      </dgm:spPr>
      <dgm:t>
        <a:bodyPr/>
        <a:lstStyle/>
        <a:p/>
      </dgm:t>
    </dgm:pt>
  </dgm:ptLst>
  <dgm:cxnLst>
    <dgm:cxn modelId="{133CF122-9499-4316-B090-5B77804DFD90}" srcId="{75D23513-372B-714E-AF94-66AEBF47CEDB}" destId="{32B4EA44-489C-D141-B4A3-13DD1F10D5D8}" srcOrd="0" destOrd="0" parTransId="{809953E2-1EA1-F04B-9129-C2631DF7CCD1}" sibTransId="{7CE4A123-62FC-6F46-B625-0B962ADA7C79}"/>
    <dgm:cxn modelId="{6E3EA17D-892E-49BC-89F4-FE0E56286EB0}" srcId="{32B4EA44-489C-D141-B4A3-13DD1F10D5D8}" destId="{FA2E316F-5997-2249-B740-0AECF76BC78A}" srcOrd="0" destOrd="0" parTransId="{4946CFF1-C4C9-B343-B998-58AC7DFA12E3}" sibTransId="{48AFDC31-A526-964D-BE9C-54E3605120D0}"/>
    <dgm:cxn modelId="{706A45A1-C968-41EB-A4C1-DBB2431953D7}" srcId="{32B4EA44-489C-D141-B4A3-13DD1F10D5D8}" destId="{1368C3A6-C360-AA48-85E8-9D289C26DD05}" srcOrd="1" destOrd="0" parTransId="{69E89FC8-7083-CE45-BEE8-0E8E557F02A6}" sibTransId="{BCC6F714-DD29-4C47-9848-C49566364451}"/>
    <dgm:cxn modelId="{D5EFBDDA-4F4F-4730-AC82-5F996AF2B170}" srcId="{32B4EA44-489C-D141-B4A3-13DD1F10D5D8}" destId="{17C3F1AF-312B-084E-ADF6-A89EB581F3BA}" srcOrd="2" destOrd="0" parTransId="{4372176D-48BD-8148-87FB-9909666DB7D8}" sibTransId="{6D252CD5-E154-3D46-9A1E-3007CEBB5269}"/>
    <dgm:cxn modelId="{DE593404-9AB5-4B63-BE4C-156B8A7C12C4}" type="presOf" srcId="{75D23513-372B-714E-AF94-66AEBF47CEDB}" destId="{D6BF2D6F-9455-E946-8B6D-D7D626EC2674}" srcOrd="0" destOrd="0" presId="urn:microsoft.com/office/officeart/2005/8/layout/bList2"/>
    <dgm:cxn modelId="{8023DA2D-4239-4441-A855-A9BC2EF333D3}" type="presParOf" srcId="{D6BF2D6F-9455-E946-8B6D-D7D626EC2674}" destId="{B856D7F4-8AC9-3646-9FF6-F106EE7CDFC3}" srcOrd="0" destOrd="0" presId="urn:microsoft.com/office/officeart/2005/8/layout/bList2"/>
    <dgm:cxn modelId="{883902C0-EC15-4F0F-AD73-B505CF15E34B}" type="presParOf" srcId="{B856D7F4-8AC9-3646-9FF6-F106EE7CDFC3}" destId="{725B2A8D-46EC-0B4D-B5CE-CF0DD07A8825}" srcOrd="0" destOrd="0" presId="urn:microsoft.com/office/officeart/2005/8/layout/bList2"/>
    <dgm:cxn modelId="{9F212D61-2B28-469D-95EA-F20002FCF088}" type="presOf" srcId="{FA2E316F-5997-2249-B740-0AECF76BC78A}" destId="{725B2A8D-46EC-0B4D-B5CE-CF0DD07A8825}" srcOrd="0" destOrd="0" presId="urn:microsoft.com/office/officeart/2005/8/layout/bList2"/>
    <dgm:cxn modelId="{3B20FA72-F81C-4292-8923-7C45AC952CD5}" type="presOf" srcId="{1368C3A6-C360-AA48-85E8-9D289C26DD05}" destId="{725B2A8D-46EC-0B4D-B5CE-CF0DD07A8825}" srcOrd="0" destOrd="1" presId="urn:microsoft.com/office/officeart/2005/8/layout/bList2"/>
    <dgm:cxn modelId="{174F9A24-0FF7-4DDF-BA2D-308275A07F80}" type="presOf" srcId="{17C3F1AF-312B-084E-ADF6-A89EB581F3BA}" destId="{725B2A8D-46EC-0B4D-B5CE-CF0DD07A8825}" srcOrd="0" destOrd="2" presId="urn:microsoft.com/office/officeart/2005/8/layout/bList2"/>
    <dgm:cxn modelId="{C4102139-63CE-4483-BB4A-EA45364AA79C}" type="presParOf" srcId="{B856D7F4-8AC9-3646-9FF6-F106EE7CDFC3}" destId="{465AFA55-9FC7-434E-B9C3-F1B3144C2BA9}" srcOrd="1" destOrd="0" presId="urn:microsoft.com/office/officeart/2005/8/layout/bList2"/>
    <dgm:cxn modelId="{77BD6E4B-C55A-4983-AF24-1DF0D4E00A3F}" type="presOf" srcId="{32B4EA44-489C-D141-B4A3-13DD1F10D5D8}" destId="{465AFA55-9FC7-434E-B9C3-F1B3144C2BA9}" srcOrd="0" destOrd="0" presId="urn:microsoft.com/office/officeart/2005/8/layout/bList2"/>
    <dgm:cxn modelId="{C1C11949-956C-40E0-8469-FB27672D3C35}" type="presParOf" srcId="{B856D7F4-8AC9-3646-9FF6-F106EE7CDFC3}" destId="{1DEB8376-7B33-6F43-9C43-BCF17221F156}" srcOrd="2" destOrd="0" presId="urn:microsoft.com/office/officeart/2005/8/layout/bList2"/>
    <dgm:cxn modelId="{EED9D87E-BD7A-45B2-AEAE-22AEBAD2C372}" type="presOf" srcId="{32B4EA44-489C-D141-B4A3-13DD1F10D5D8}" destId="{1DEB8376-7B33-6F43-9C43-BCF17221F156}" srcOrd="1" destOrd="0" presId="urn:microsoft.com/office/officeart/2005/8/layout/bList2"/>
    <dgm:cxn modelId="{66127050-B9FA-4784-BCDA-9D3428CC4072}" type="presParOf" srcId="{B856D7F4-8AC9-3646-9FF6-F106EE7CDFC3}" destId="{CFDD5F4F-BDDA-5844-B3F0-61A2BEB791C6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3" name=""/>
      <dsp:cNvGrpSpPr/>
    </dsp:nvGrpSpPr>
    <dsp:grpSpPr/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3" name=""/>
      <dsp:cNvGrpSpPr/>
    </dsp:nvGrpSpPr>
    <dsp:grpSpPr/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fact="0.27"/>
        </dgm:ruleLst>
      </dgm:if>
      <dgm:else name="Name23">
        <dgm:ruleLst>
          <dgm:rule type="w" for="ch" forName="centerShape" fact="0.27"/>
          <dgm:rule type="w" for="ch" forName="node" fact="0.7"/>
        </dgm:ruleLst>
      </dgm:else>
    </dgm:choose>
    <dgm:forEach name="Name24" axis="ch" ptType="node" cnt="1">
      <dgm:layoutNode name="centerShape" styleLbl="node0">
        <dgm:alg type="tx"/>
        <dgm:shape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/>
            </dgm:ruleLst>
          </dgm:layoutNode>
        </dgm:forEach>
      </dgm:forEach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/>
          </dgm:ruleLst>
        </dgm:layoutNode>
        <dgm:layoutNode name="parentRect" styleLbl="alignNode1">
          <dgm:alg type="sp"/>
          <dgm:shape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0530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3032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9890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1372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7886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1449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1362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9210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507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93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1985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4803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3707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717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784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52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4355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690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48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5968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70709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microsoft.com/office/2007/relationships/diagramDrawing" Target="../diagrams/drawing1.xml" /><Relationship Id="rId4" Type="http://schemas.openxmlformats.org/officeDocument/2006/relationships/diagramData" Target="../diagrams/data1.xml" /><Relationship Id="rId5" Type="http://schemas.openxmlformats.org/officeDocument/2006/relationships/diagramLayout" Target="../diagrams/layout1.xml" /><Relationship Id="rId6" Type="http://schemas.openxmlformats.org/officeDocument/2006/relationships/diagramQuickStyle" Target="../diagrams/quickStyle1.xml" /><Relationship Id="rId7" Type="http://schemas.openxmlformats.org/officeDocument/2006/relationships/diagramColors" Target="../diagrams/colors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microsoft.com/office/2007/relationships/diagramDrawing" Target="../diagrams/drawing2.xml" /><Relationship Id="rId4" Type="http://schemas.openxmlformats.org/officeDocument/2006/relationships/diagramData" Target="../diagrams/data2.xml" /><Relationship Id="rId5" Type="http://schemas.openxmlformats.org/officeDocument/2006/relationships/diagramLayout" Target="../diagrams/layout2.xml" /><Relationship Id="rId6" Type="http://schemas.openxmlformats.org/officeDocument/2006/relationships/diagramQuickStyle" Target="../diagrams/quickStyle2.xml" /><Relationship Id="rId7" Type="http://schemas.openxmlformats.org/officeDocument/2006/relationships/diagramColors" Target="../diagrams/colors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55688" y="2044237"/>
            <a:ext cx="10080625" cy="1006475"/>
          </a:xfrm>
        </p:spPr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周亚夫军细柳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（第二课时）</a:t>
            </a:r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17631" y="1882862"/>
            <a:ext cx="5556739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972035" y="1684473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162C2F4-149F-4940-8220-7476582E2BFE}"/>
              </a:ext>
            </a:extLst>
          </p:cNvPr>
          <p:cNvSpPr txBox="1"/>
          <p:nvPr/>
        </p:nvSpPr>
        <p:spPr>
          <a:xfrm>
            <a:off x="3018296" y="1251973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 分解过程，悟读冲突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C804E4B-18E9-5543-8106-E7386D76A3F9}"/>
              </a:ext>
            </a:extLst>
          </p:cNvPr>
          <p:cNvSpPr/>
          <p:nvPr/>
        </p:nvSpPr>
        <p:spPr>
          <a:xfrm>
            <a:off x="2691801" y="2254424"/>
            <a:ext cx="6999466" cy="1343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3380"/>
              </a:lnSpc>
            </a:pP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文帝之后六年，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匈奴大入边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。乃以宗正刘礼为将军，军霸上；祝兹侯徐厉为将军，军棘门；以河内守亚夫为将军，军细柳：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以备胡。</a:t>
            </a:r>
            <a:endParaRPr lang="zh-CN" altLang="zh-CN" sz="2400" b="1" kern="100">
              <a:solidFill>
                <a:srgbClr val="C00000"/>
              </a:solidFill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460B52D-FEFE-F747-9E5A-8E219F850C30}"/>
              </a:ext>
            </a:extLst>
          </p:cNvPr>
          <p:cNvSpPr/>
          <p:nvPr/>
        </p:nvSpPr>
        <p:spPr>
          <a:xfrm>
            <a:off x="2691800" y="3710274"/>
            <a:ext cx="6848859" cy="907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3380"/>
              </a:lnSpc>
            </a:pP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上自劳军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。至霸上及棘门军，直驰入，将以下骑送迎。</a:t>
            </a:r>
            <a:endParaRPr lang="zh-CN" altLang="zh-CN" sz="24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460B425-1066-DC42-AF15-0EA88AE32371}"/>
              </a:ext>
            </a:extLst>
          </p:cNvPr>
          <p:cNvSpPr/>
          <p:nvPr/>
        </p:nvSpPr>
        <p:spPr>
          <a:xfrm>
            <a:off x="4350247" y="4768249"/>
            <a:ext cx="3250451" cy="538609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开端</a:t>
            </a:r>
            <a:r>
              <a:rPr lang="en-US" altLang="zh-CN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平中见奇</a:t>
            </a:r>
            <a:endParaRPr lang="zh-CN" altLang="en-US" sz="2900" b="1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00468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256723" y="2291935"/>
            <a:ext cx="5556739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694015" y="203333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162C2F4-149F-4940-8220-7476582E2BFE}"/>
              </a:ext>
            </a:extLst>
          </p:cNvPr>
          <p:cNvSpPr txBox="1"/>
          <p:nvPr/>
        </p:nvSpPr>
        <p:spPr>
          <a:xfrm>
            <a:off x="2957388" y="1661046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 分解过程，悟读冲突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C804E4B-18E9-5543-8106-E7386D76A3F9}"/>
              </a:ext>
            </a:extLst>
          </p:cNvPr>
          <p:cNvSpPr/>
          <p:nvPr/>
        </p:nvSpPr>
        <p:spPr>
          <a:xfrm>
            <a:off x="2401221" y="3165666"/>
            <a:ext cx="6884893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已而之细柳军，军士吏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甲，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锐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兵刃，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彀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弓弩，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持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满。</a:t>
            </a:r>
            <a:endParaRPr lang="zh-CN" altLang="zh-CN" sz="28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494032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17631" y="2027240"/>
            <a:ext cx="5556739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72150" y="1771958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162C2F4-149F-4940-8220-7476582E2BFE}"/>
              </a:ext>
            </a:extLst>
          </p:cNvPr>
          <p:cNvSpPr txBox="1"/>
          <p:nvPr/>
        </p:nvSpPr>
        <p:spPr>
          <a:xfrm>
            <a:off x="3018296" y="1396351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 分解过程，悟读冲突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460B52D-FEFE-F747-9E5A-8E219F850C30}"/>
              </a:ext>
            </a:extLst>
          </p:cNvPr>
          <p:cNvSpPr/>
          <p:nvPr/>
        </p:nvSpPr>
        <p:spPr>
          <a:xfrm>
            <a:off x="2458296" y="2374933"/>
            <a:ext cx="7275408" cy="2692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天子先驱至，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不得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入。</a:t>
            </a:r>
            <a:endParaRPr lang="en-US" altLang="zh-CN" sz="24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</a:pP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先驱曰：“天子且至！”军门都尉曰：“将军令曰：‘军中闻将军令，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不闻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天子之诏。’”</a:t>
            </a:r>
            <a:endParaRPr lang="en-US" altLang="zh-CN" sz="24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</a:pP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居无何，上至，又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不得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入。</a:t>
            </a:r>
            <a:endParaRPr lang="en-US" altLang="zh-CN" sz="24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</a:pP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壁门士吏谓从属车骑曰：“将军约，军中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不得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驱驰。”</a:t>
            </a:r>
            <a:endParaRPr lang="zh-CN" altLang="zh-CN" sz="20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460B425-1066-DC42-AF15-0EA88AE32371}"/>
              </a:ext>
            </a:extLst>
          </p:cNvPr>
          <p:cNvSpPr/>
          <p:nvPr/>
        </p:nvSpPr>
        <p:spPr>
          <a:xfrm>
            <a:off x="4350247" y="5067593"/>
            <a:ext cx="3250451" cy="538609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发展</a:t>
            </a:r>
            <a:r>
              <a:rPr lang="en-US" altLang="zh-CN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曲折出奇</a:t>
            </a:r>
            <a:endParaRPr lang="zh-CN" altLang="en-US" sz="2900" b="1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99395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160470" y="1970893"/>
            <a:ext cx="5556739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597762" y="1712295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162C2F4-149F-4940-8220-7476582E2BFE}"/>
              </a:ext>
            </a:extLst>
          </p:cNvPr>
          <p:cNvSpPr txBox="1"/>
          <p:nvPr/>
        </p:nvSpPr>
        <p:spPr>
          <a:xfrm>
            <a:off x="2861135" y="1340004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 分解过程，悟读冲突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C804E4B-18E9-5543-8106-E7386D76A3F9}"/>
              </a:ext>
            </a:extLst>
          </p:cNvPr>
          <p:cNvSpPr/>
          <p:nvPr/>
        </p:nvSpPr>
        <p:spPr>
          <a:xfrm>
            <a:off x="2297376" y="2318119"/>
            <a:ext cx="7021577" cy="2221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将军亚夫持兵揖曰：“介胄之士不拜，请以军礼见。”</a:t>
            </a:r>
            <a:endParaRPr lang="en-US" altLang="zh-CN" sz="24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天子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为动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改容式车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。	</a:t>
            </a:r>
            <a:endParaRPr lang="en-US" altLang="zh-CN" sz="24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使人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称谢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：“皇帝敬劳将军。”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成礼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而去。</a:t>
            </a:r>
            <a:endParaRPr lang="zh-CN" altLang="zh-CN" sz="24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460B425-1066-DC42-AF15-0EA88AE32371}"/>
              </a:ext>
            </a:extLst>
          </p:cNvPr>
          <p:cNvSpPr/>
          <p:nvPr/>
        </p:nvSpPr>
        <p:spPr>
          <a:xfrm>
            <a:off x="3416710" y="4775012"/>
            <a:ext cx="4524123" cy="538609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高潮、结局</a:t>
            </a:r>
            <a:r>
              <a:rPr lang="en-US" altLang="zh-CN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拍案称奇</a:t>
            </a:r>
            <a:endParaRPr lang="zh-CN" altLang="en-US" sz="2900" b="1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002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08461" y="2671000"/>
            <a:ext cx="5556739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992493" y="245964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43B164F-5ACD-EF4F-B795-3B68CB9D6469}"/>
              </a:ext>
            </a:extLst>
          </p:cNvPr>
          <p:cNvSpPr txBox="1"/>
          <p:nvPr/>
        </p:nvSpPr>
        <p:spPr>
          <a:xfrm>
            <a:off x="3109126" y="2040111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  虚实相应，品读细节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D081709-7630-284E-A990-E46E7C2A3A3F}"/>
              </a:ext>
            </a:extLst>
          </p:cNvPr>
          <p:cNvSpPr txBox="1"/>
          <p:nvPr/>
        </p:nvSpPr>
        <p:spPr>
          <a:xfrm>
            <a:off x="2764882" y="3429000"/>
            <a:ext cx="6048557" cy="673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960"/>
              </a:lnSpc>
            </a:pP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词句的张力</a:t>
            </a:r>
          </a:p>
        </p:txBody>
      </p:sp>
    </p:spTree>
    <p:extLst>
      <p:ext uri="{BB962C8B-B14F-4D97-AF65-F5344CB8AC3E}">
        <p14:creationId xmlns:p14="http://schemas.microsoft.com/office/powerpoint/2010/main" val="38927204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04849" y="2315998"/>
            <a:ext cx="5556739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42141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43B164F-5ACD-EF4F-B795-3B68CB9D6469}"/>
              </a:ext>
            </a:extLst>
          </p:cNvPr>
          <p:cNvSpPr txBox="1"/>
          <p:nvPr/>
        </p:nvSpPr>
        <p:spPr>
          <a:xfrm>
            <a:off x="3005514" y="1685109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  虚实相应，品读细节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9A50591-5036-C34B-8E0B-84F15B2AE243}"/>
              </a:ext>
            </a:extLst>
          </p:cNvPr>
          <p:cNvSpPr/>
          <p:nvPr/>
        </p:nvSpPr>
        <p:spPr>
          <a:xfrm>
            <a:off x="2941439" y="2719632"/>
            <a:ext cx="6320477" cy="604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4680"/>
              </a:lnSpc>
            </a:pP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文帝之后六年，匈奴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入边。  </a:t>
            </a:r>
            <a:endParaRPr lang="en-US" altLang="zh-CN" sz="24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06CCEE0-FC84-A840-85E3-97405CD26AC9}"/>
              </a:ext>
            </a:extLst>
          </p:cNvPr>
          <p:cNvSpPr/>
          <p:nvPr/>
        </p:nvSpPr>
        <p:spPr>
          <a:xfrm>
            <a:off x="2191163" y="3608782"/>
            <a:ext cx="7422776" cy="1199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4680"/>
              </a:lnSpc>
            </a:pP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乃</a:t>
            </a:r>
            <a:r>
              <a:rPr lang="zh-CN" altLang="en-US" sz="2400" b="1" u="sng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宗正刘礼</a:t>
            </a:r>
            <a:r>
              <a:rPr lang="zh-CN" altLang="en-US" sz="2400" b="1" u="sng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将军，军霸上；祝兹侯徐厉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将军，军棘门；</a:t>
            </a:r>
            <a:r>
              <a:rPr lang="zh-CN" altLang="en-US" sz="2400" b="1" u="sng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河内守亚夫</a:t>
            </a:r>
            <a:r>
              <a:rPr lang="zh-CN" altLang="en-US" sz="2400" b="1" u="sng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将军，军细柳：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以备胡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zh-CN" sz="24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4281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064218" y="2027240"/>
            <a:ext cx="5556739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501510" y="176864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43B164F-5ACD-EF4F-B795-3B68CB9D6469}"/>
              </a:ext>
            </a:extLst>
          </p:cNvPr>
          <p:cNvSpPr txBox="1"/>
          <p:nvPr/>
        </p:nvSpPr>
        <p:spPr>
          <a:xfrm>
            <a:off x="2764883" y="1396351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  虚实相应，品读细节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06CCEE0-FC84-A840-85E3-97405CD26AC9}"/>
              </a:ext>
            </a:extLst>
          </p:cNvPr>
          <p:cNvSpPr/>
          <p:nvPr/>
        </p:nvSpPr>
        <p:spPr>
          <a:xfrm>
            <a:off x="2225682" y="2439136"/>
            <a:ext cx="7072323" cy="2803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3580"/>
              </a:lnSpc>
            </a:pP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天子先驱至，</a:t>
            </a:r>
            <a:r>
              <a:rPr lang="zh-CN" altLang="en-US" sz="2400" b="1" u="sng" kern="10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不得入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  	</a:t>
            </a:r>
            <a:endParaRPr lang="en-US" altLang="zh-CN" sz="24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ts val="3580"/>
              </a:lnSpc>
            </a:pP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居无何，上至，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en-US" sz="2400" b="1" u="sng" kern="10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不得入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  	</a:t>
            </a:r>
            <a:endParaRPr lang="en-US" altLang="zh-CN" sz="24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ts val="3580"/>
              </a:lnSpc>
            </a:pP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于是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使使持节诏将军：“吾欲入劳军。”  </a:t>
            </a:r>
            <a:endParaRPr lang="en-US" altLang="zh-CN" sz="24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ts val="3580"/>
              </a:lnSpc>
            </a:pP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亚夫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传言开壁门。  	</a:t>
            </a:r>
            <a:endParaRPr lang="en-US" altLang="zh-CN" sz="24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ts val="3580"/>
              </a:lnSpc>
            </a:pP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壁门士吏谓从属车骑曰：“将军约，军中不得驱驰。”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天子</a:t>
            </a:r>
            <a:r>
              <a:rPr lang="zh-CN" altLang="en-US" sz="24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按辔徐行。 </a:t>
            </a:r>
            <a:endParaRPr lang="zh-CN" altLang="zh-CN" sz="24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352287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255401" y="2692516"/>
            <a:ext cx="5556739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692693" y="2433918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43B164F-5ACD-EF4F-B795-3B68CB9D6469}"/>
              </a:ext>
            </a:extLst>
          </p:cNvPr>
          <p:cNvSpPr txBox="1"/>
          <p:nvPr/>
        </p:nvSpPr>
        <p:spPr>
          <a:xfrm>
            <a:off x="2956066" y="2061627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  虚实相应，品读细节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D081709-7630-284E-A990-E46E7C2A3A3F}"/>
              </a:ext>
            </a:extLst>
          </p:cNvPr>
          <p:cNvSpPr txBox="1"/>
          <p:nvPr/>
        </p:nvSpPr>
        <p:spPr>
          <a:xfrm>
            <a:off x="2692693" y="3429000"/>
            <a:ext cx="6048557" cy="673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960"/>
              </a:lnSpc>
            </a:pP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规则的刚性</a:t>
            </a:r>
          </a:p>
        </p:txBody>
      </p:sp>
    </p:spTree>
    <p:extLst>
      <p:ext uri="{BB962C8B-B14F-4D97-AF65-F5344CB8AC3E}">
        <p14:creationId xmlns:p14="http://schemas.microsoft.com/office/powerpoint/2010/main" val="67102058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022319" y="2574747"/>
            <a:ext cx="5556739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687481" y="239383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43B164F-5ACD-EF4F-B795-3B68CB9D6469}"/>
              </a:ext>
            </a:extLst>
          </p:cNvPr>
          <p:cNvSpPr txBox="1"/>
          <p:nvPr/>
        </p:nvSpPr>
        <p:spPr>
          <a:xfrm>
            <a:off x="2722984" y="1943858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  虚实相应，品读细节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38CCF68-64EC-534C-AAC7-138BD747BE79}"/>
              </a:ext>
            </a:extLst>
          </p:cNvPr>
          <p:cNvSpPr/>
          <p:nvPr/>
        </p:nvSpPr>
        <p:spPr>
          <a:xfrm>
            <a:off x="2079711" y="3229036"/>
            <a:ext cx="7140740" cy="758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6280"/>
              </a:lnSpc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于是上乃使使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持节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诏将军：“吾欲入劳军。”</a:t>
            </a:r>
            <a:endParaRPr lang="zh-CN" altLang="zh-CN" sz="28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976908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160470" y="2051303"/>
            <a:ext cx="5556739" cy="23447"/>
          </a:xfrm>
          <a:prstGeom prst="line">
            <a:avLst/>
          </a:prstGeom>
          <a:ln w="12700">
            <a:solidFill>
              <a:srgbClr val="C564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61135" y="184946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C564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DC8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061C59A-E2B6-574A-96EC-A3CB35910FC5}"/>
              </a:ext>
            </a:extLst>
          </p:cNvPr>
          <p:cNvSpPr txBox="1"/>
          <p:nvPr/>
        </p:nvSpPr>
        <p:spPr>
          <a:xfrm>
            <a:off x="2861135" y="1420414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任务四  联读背景，深化认识</a:t>
            </a: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xmlns="" id="{508456FB-7587-2940-8E83-FD106083D5B6}"/>
              </a:ext>
            </a:extLst>
          </p:cNvPr>
          <p:cNvSpPr/>
          <p:nvPr/>
        </p:nvSpPr>
        <p:spPr>
          <a:xfrm>
            <a:off x="2014511" y="2541138"/>
            <a:ext cx="7616414" cy="2817603"/>
          </a:xfrm>
          <a:prstGeom prst="roundRect">
            <a:avLst/>
          </a:prstGeom>
          <a:solidFill>
            <a:schemeClr val="bg1"/>
          </a:solidFill>
          <a:ln>
            <a:solidFill>
              <a:srgbClr val="0143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5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西汉初年，政治形势并不乐观。当时文帝刚继位，在此之前，朝廷经历了高祖驾崩、吕后专权，功臣贤能不为用，外戚党羽把持朝政；文帝乃薄姬所生，获朝中老臣拥戴继承大统，当时不单诸吕之害尚未完全剪除，刘氏宗亲也未必臣服；此外，还有“匈奴大入边”之患。可谓内外交困、危机四伏。</a:t>
            </a:r>
          </a:p>
        </p:txBody>
      </p:sp>
    </p:spTree>
    <p:extLst>
      <p:ext uri="{BB962C8B-B14F-4D97-AF65-F5344CB8AC3E}">
        <p14:creationId xmlns:p14="http://schemas.microsoft.com/office/powerpoint/2010/main" val="5644796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3716555" y="2116656"/>
            <a:ext cx="4762424" cy="540001"/>
            <a:chOff x="996173" y="2188583"/>
            <a:chExt cx="4762423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4743498" cy="540000"/>
              <a:chOff x="1635964" y="1686127"/>
              <a:chExt cx="5284636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5068267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43475" y="2203317"/>
              <a:ext cx="4715121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任务一   围绕中心，析读选材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94094" y="3894166"/>
            <a:ext cx="4803811" cy="540000"/>
            <a:chOff x="996172" y="4633625"/>
            <a:chExt cx="4803810" cy="5400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6172" y="4633625"/>
              <a:ext cx="4784884" cy="540000"/>
              <a:chOff x="1635964" y="1686127"/>
              <a:chExt cx="5330744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5114375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084861" y="4638777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任务三   虚实相应，品读细节</a:t>
              </a:r>
            </a:p>
          </p:txBody>
        </p:sp>
      </p:grp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00102" y="1315766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课上学习任务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675168" y="2987700"/>
            <a:ext cx="4822737" cy="540000"/>
            <a:chOff x="996172" y="3505024"/>
            <a:chExt cx="4822736" cy="5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4803810" cy="540000"/>
              <a:chOff x="1635964" y="1686127"/>
              <a:chExt cx="5351829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5135460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103787" y="3515541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任务二   分解过程，悟读冲突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DE06B54D-AA16-574E-901C-D4DAACBA8777}"/>
              </a:ext>
            </a:extLst>
          </p:cNvPr>
          <p:cNvGrpSpPr/>
          <p:nvPr/>
        </p:nvGrpSpPr>
        <p:grpSpPr>
          <a:xfrm>
            <a:off x="3694094" y="4759271"/>
            <a:ext cx="4803811" cy="540000"/>
            <a:chOff x="996172" y="4633625"/>
            <a:chExt cx="4803810" cy="54000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32535EFF-69B0-3E47-99B3-C90A56D8B062}"/>
                </a:ext>
              </a:extLst>
            </p:cNvPr>
            <p:cNvGrpSpPr/>
            <p:nvPr/>
          </p:nvGrpSpPr>
          <p:grpSpPr>
            <a:xfrm>
              <a:off x="996172" y="4633625"/>
              <a:ext cx="4784884" cy="540000"/>
              <a:chOff x="1635964" y="1686127"/>
              <a:chExt cx="5330744" cy="601602"/>
            </a:xfrm>
          </p:grpSpPr>
          <p:sp>
            <p:nvSpPr>
              <p:cNvPr id="37" name="圆角矩形 36">
                <a:extLst>
                  <a:ext uri="{FF2B5EF4-FFF2-40B4-BE49-F238E27FC236}">
                    <a16:creationId xmlns:a16="http://schemas.microsoft.com/office/drawing/2014/main" xmlns="" id="{D633EA80-53A3-BC4B-B09A-4B11C52525DB}"/>
                  </a:ext>
                </a:extLst>
              </p:cNvPr>
              <p:cNvSpPr/>
              <p:nvPr/>
            </p:nvSpPr>
            <p:spPr>
              <a:xfrm>
                <a:off x="1852333" y="1729911"/>
                <a:ext cx="5114375" cy="528105"/>
              </a:xfrm>
              <a:prstGeom prst="roundRect">
                <a:avLst/>
              </a:prstGeom>
              <a:solidFill>
                <a:srgbClr val="C5640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D9928D4D-8561-8145-BDDD-228B4F563F8E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DC8E3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436E463F-48E4-294E-A697-621B91B2AFC5}"/>
                </a:ext>
              </a:extLst>
            </p:cNvPr>
            <p:cNvSpPr txBox="1"/>
            <p:nvPr/>
          </p:nvSpPr>
          <p:spPr>
            <a:xfrm>
              <a:off x="1084861" y="4657203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任务四    联读背景，深化认识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9554097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3752" y="2123492"/>
            <a:ext cx="5556739" cy="23447"/>
          </a:xfrm>
          <a:prstGeom prst="line">
            <a:avLst/>
          </a:prstGeom>
          <a:ln w="12700">
            <a:solidFill>
              <a:srgbClr val="C564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71044" y="1864894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C564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DC8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061C59A-E2B6-574A-96EC-A3CB35910FC5}"/>
              </a:ext>
            </a:extLst>
          </p:cNvPr>
          <p:cNvSpPr txBox="1"/>
          <p:nvPr/>
        </p:nvSpPr>
        <p:spPr>
          <a:xfrm>
            <a:off x="3134417" y="1492603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任务四  联读背景，深化认识</a:t>
            </a: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xmlns="" id="{508456FB-7587-2940-8E83-FD106083D5B6}"/>
              </a:ext>
            </a:extLst>
          </p:cNvPr>
          <p:cNvSpPr/>
          <p:nvPr/>
        </p:nvSpPr>
        <p:spPr>
          <a:xfrm>
            <a:off x="2180216" y="2411398"/>
            <a:ext cx="7831568" cy="2958280"/>
          </a:xfrm>
          <a:prstGeom prst="roundRect">
            <a:avLst/>
          </a:prstGeom>
          <a:solidFill>
            <a:schemeClr val="bg1"/>
          </a:solidFill>
          <a:ln>
            <a:solidFill>
              <a:srgbClr val="0143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5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司马迁：西汉史学家、散文家，子承父志，著述历史。李陵案发生之时，满朝文武都对李陵群起而攻之，只有司马迁能够冷静分析情况，勇敢地站出来为李陵说话，被捕入狱，按律当斩。司马迁毅然选择了以腐刑赎身死，做出了一个超越生死和人格的选择</a:t>
            </a:r>
            <a:r>
              <a:rPr kumimoji="1" lang="en-US" altLang="zh-CN" sz="240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kumimoji="1" lang="zh-CN" altLang="en-US" sz="240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继续撰写</a:t>
            </a:r>
            <a:r>
              <a:rPr kumimoji="1" lang="en-US" altLang="zh-CN" sz="240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kumimoji="1" lang="zh-CN" altLang="en-US" sz="240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史记</a:t>
            </a:r>
            <a:r>
              <a:rPr kumimoji="1" lang="en-US" altLang="zh-CN" sz="240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kumimoji="1" lang="zh-CN" altLang="en-US" sz="240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，完成属于太史公的使命。</a:t>
            </a:r>
          </a:p>
        </p:txBody>
      </p:sp>
    </p:spTree>
    <p:extLst>
      <p:ext uri="{BB962C8B-B14F-4D97-AF65-F5344CB8AC3E}">
        <p14:creationId xmlns:p14="http://schemas.microsoft.com/office/powerpoint/2010/main" val="865324259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232660" y="2291935"/>
            <a:ext cx="5556739" cy="23447"/>
          </a:xfrm>
          <a:prstGeom prst="line">
            <a:avLst/>
          </a:prstGeom>
          <a:ln w="12700">
            <a:solidFill>
              <a:srgbClr val="C564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669952" y="203333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C564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DC8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061C59A-E2B6-574A-96EC-A3CB35910FC5}"/>
              </a:ext>
            </a:extLst>
          </p:cNvPr>
          <p:cNvSpPr txBox="1"/>
          <p:nvPr/>
        </p:nvSpPr>
        <p:spPr>
          <a:xfrm>
            <a:off x="2933325" y="1661046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任务四  联读背景，深化认识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09E16F5-6F10-EA47-BF50-A14C64571F45}"/>
              </a:ext>
            </a:extLst>
          </p:cNvPr>
          <p:cNvSpPr/>
          <p:nvPr/>
        </p:nvSpPr>
        <p:spPr>
          <a:xfrm>
            <a:off x="2054428" y="2620182"/>
            <a:ext cx="7573384" cy="2725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0985" algn="just">
              <a:lnSpc>
                <a:spcPts val="3500"/>
              </a:lnSpc>
            </a:pPr>
            <a:r>
              <a:rPr lang="zh-CN" altLang="en-US" sz="25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从来的史书没有像它（</a:t>
            </a:r>
            <a:r>
              <a:rPr lang="en-US" altLang="zh-CN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史记</a:t>
            </a:r>
            <a:r>
              <a:rPr lang="en-US" altLang="zh-CN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）这样具有作者个人的色彩的。其中有他自己的生活体验，生活背景，有他自己的情感作用，有他自己的肺腑和心肠。所以这不但是一部包括古今上下的史书，而且是司马迁自己的一部绝好传记。</a:t>
            </a:r>
            <a:endParaRPr lang="en-US" altLang="zh-CN" sz="24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0985" algn="r">
              <a:lnSpc>
                <a:spcPts val="3500"/>
              </a:lnSpc>
            </a:pPr>
            <a:r>
              <a:rPr lang="en-US" altLang="zh-CN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李长之</a:t>
            </a:r>
            <a:r>
              <a:rPr lang="zh-CN" altLang="zh-CN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司马迁的人格与风格</a:t>
            </a:r>
            <a:r>
              <a:rPr lang="zh-CN" altLang="zh-CN" sz="24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247558123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04849" y="2291935"/>
            <a:ext cx="5556739" cy="23447"/>
          </a:xfrm>
          <a:prstGeom prst="line">
            <a:avLst/>
          </a:prstGeom>
          <a:ln w="12700">
            <a:solidFill>
              <a:srgbClr val="C564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59368" y="2080575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C564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DC8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43B164F-5ACD-EF4F-B795-3B68CB9D6469}"/>
              </a:ext>
            </a:extLst>
          </p:cNvPr>
          <p:cNvSpPr txBox="1"/>
          <p:nvPr/>
        </p:nvSpPr>
        <p:spPr>
          <a:xfrm>
            <a:off x="3005514" y="1661046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1B8F33-A3F3-3141-8251-F798CDB6DF3E}"/>
              </a:ext>
            </a:extLst>
          </p:cNvPr>
          <p:cNvSpPr txBox="1"/>
          <p:nvPr/>
        </p:nvSpPr>
        <p:spPr>
          <a:xfrm>
            <a:off x="2275010" y="2900306"/>
            <a:ext cx="7242110" cy="1814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56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从项羽、田单、荆轲等人物中任选一位，运用本课学到的方法，分析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史记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谋篇布局之“奇”。</a:t>
            </a:r>
          </a:p>
        </p:txBody>
      </p:sp>
      <p:pic>
        <p:nvPicPr>
          <p:cNvPr id="1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50700" y="123952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151207569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038600" y="2014115"/>
            <a:ext cx="4114800" cy="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201251" y="1377545"/>
            <a:ext cx="55567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36836F3-7B43-534E-A297-D780838888A2}"/>
              </a:ext>
            </a:extLst>
          </p:cNvPr>
          <p:cNvSpPr txBox="1"/>
          <p:nvPr/>
        </p:nvSpPr>
        <p:spPr>
          <a:xfrm>
            <a:off x="3002669" y="2096688"/>
            <a:ext cx="6186661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史记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原名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太史公书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 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全书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52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万多字，共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130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篇。包括： </a:t>
            </a:r>
            <a:endParaRPr lang="en-US" altLang="zh-CN" sz="25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892175" indent="-309563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5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本纪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篇（记帝王事迹） </a:t>
            </a:r>
            <a:endParaRPr lang="en-US" altLang="zh-CN" sz="25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892175" indent="-309563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5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世家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篇（记诸侯世系） </a:t>
            </a:r>
            <a:endParaRPr lang="en-US" altLang="zh-CN" sz="25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892175" indent="-309563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5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列传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70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篇（记人臣和少数民族事迹） </a:t>
            </a:r>
            <a:endParaRPr lang="en-US" altLang="zh-CN" sz="25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892175" indent="-309563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书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篇（记经济、天文、历法等情况） </a:t>
            </a:r>
            <a:endParaRPr lang="en-US" altLang="zh-CN" sz="25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892175" indent="-309563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篇（用表格形式编排史料）</a:t>
            </a:r>
          </a:p>
        </p:txBody>
      </p:sp>
    </p:spTree>
    <p:extLst>
      <p:ext uri="{BB962C8B-B14F-4D97-AF65-F5344CB8AC3E}">
        <p14:creationId xmlns:p14="http://schemas.microsoft.com/office/powerpoint/2010/main" val="1367668759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889125" y="2258247"/>
            <a:ext cx="4114800" cy="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168154" y="1638857"/>
            <a:ext cx="55567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借人明史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36836F3-7B43-534E-A297-D780838888A2}"/>
              </a:ext>
            </a:extLst>
          </p:cNvPr>
          <p:cNvSpPr txBox="1"/>
          <p:nvPr/>
        </p:nvSpPr>
        <p:spPr>
          <a:xfrm>
            <a:off x="2982506" y="2762354"/>
            <a:ext cx="6602999" cy="2223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“后世诸史之列传，多借史以传人；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史记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列传，惟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借人以明史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。”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——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梁启超</a:t>
            </a:r>
          </a:p>
        </p:txBody>
      </p:sp>
    </p:spTree>
    <p:extLst>
      <p:ext uri="{BB962C8B-B14F-4D97-AF65-F5344CB8AC3E}">
        <p14:creationId xmlns:p14="http://schemas.microsoft.com/office/powerpoint/2010/main" val="2965407408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038602" y="2065742"/>
            <a:ext cx="4114800" cy="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317631" y="1446352"/>
            <a:ext cx="55567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尚“奇”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36836F3-7B43-534E-A297-D780838888A2}"/>
              </a:ext>
            </a:extLst>
          </p:cNvPr>
          <p:cNvSpPr txBox="1"/>
          <p:nvPr/>
        </p:nvSpPr>
        <p:spPr>
          <a:xfrm>
            <a:off x="2726680" y="2509842"/>
            <a:ext cx="6738639" cy="25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子长（司马迁）多爱，爱</a:t>
            </a:r>
            <a:r>
              <a:rPr lang="zh-CN" altLang="en-US" sz="3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</a:t>
            </a:r>
            <a:r>
              <a:rPr lang="zh-CN" altLang="en-US" sz="3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也。</a:t>
            </a:r>
            <a:endParaRPr lang="en-US" altLang="zh-CN" sz="3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扬雄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法言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君子</a:t>
            </a:r>
            <a:r>
              <a:rPr lang="en-US" altLang="zh-CN" sz="2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 </a:t>
            </a:r>
          </a:p>
          <a:p>
            <a:pPr algn="just">
              <a:lnSpc>
                <a:spcPct val="150000"/>
              </a:lnSpc>
            </a:pPr>
            <a:r>
              <a:rPr lang="zh-CN" altLang="en-US" sz="3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其文疏荡，颇有</a:t>
            </a:r>
            <a:r>
              <a:rPr lang="zh-CN" altLang="en-US" sz="3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</a:t>
            </a:r>
            <a:r>
              <a:rPr lang="zh-CN" altLang="en-US" sz="3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气。</a:t>
            </a:r>
            <a:endParaRPr lang="en-US" altLang="zh-CN" sz="3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苏辙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上枢密韩太尉书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2772041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038602" y="1960147"/>
            <a:ext cx="4114800" cy="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317631" y="1340757"/>
            <a:ext cx="55567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背景介绍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36836F3-7B43-534E-A297-D780838888A2}"/>
              </a:ext>
            </a:extLst>
          </p:cNvPr>
          <p:cNvSpPr txBox="1"/>
          <p:nvPr/>
        </p:nvSpPr>
        <p:spPr>
          <a:xfrm>
            <a:off x="2441251" y="2272223"/>
            <a:ext cx="7309498" cy="301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本文选自</a:t>
            </a:r>
            <a:r>
              <a:rPr lang="en-US" altLang="zh-CN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史记</a:t>
            </a:r>
            <a:r>
              <a:rPr lang="en-US" altLang="zh-CN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绛侯周勃世家</a:t>
            </a:r>
            <a:r>
              <a:rPr lang="en-US" altLang="zh-CN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。周勃是汉代开国元勋，他死后由其长子周胜之袭封侯爵。后胜之因犯罪削封，汉文帝才选周勃诸子中的贤者，当时担任河内守的周亚夫做爵位的继承人。文帝后元六年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158)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，匈奴入寇，亚夫奉命领军防守长安，驻军细柳。事实上，因汉军戒备森严，这件事最后以匈奴引兵退却而结束，对长安仅仅是一场虚惊。</a:t>
            </a:r>
          </a:p>
        </p:txBody>
      </p:sp>
    </p:spTree>
    <p:extLst>
      <p:ext uri="{BB962C8B-B14F-4D97-AF65-F5344CB8AC3E}">
        <p14:creationId xmlns:p14="http://schemas.microsoft.com/office/powerpoint/2010/main" val="2367125919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220604" y="1820348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cxnSp>
        <p:nvCxnSpPr>
          <p:cNvPr id="11" name="直接连接符 3">
            <a:extLst>
              <a:ext uri="{FF2B5EF4-FFF2-40B4-BE49-F238E27FC236}">
                <a16:creationId xmlns:a16="http://schemas.microsoft.com/office/drawing/2014/main" xmlns="" id="{32E01B99-CCE0-CD4B-919B-9BFB841CAAF2}"/>
              </a:ext>
            </a:extLst>
          </p:cNvPr>
          <p:cNvCxnSpPr/>
          <p:nvPr/>
        </p:nvCxnSpPr>
        <p:spPr>
          <a:xfrm flipV="1">
            <a:off x="3593607" y="2026625"/>
            <a:ext cx="5629858" cy="1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CFB360E-EE2C-6743-B581-E8E641A7BDB2}"/>
              </a:ext>
            </a:extLst>
          </p:cNvPr>
          <p:cNvSpPr txBox="1"/>
          <p:nvPr/>
        </p:nvSpPr>
        <p:spPr>
          <a:xfrm>
            <a:off x="3353288" y="1396573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  围绕中心，析读选材</a:t>
            </a: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xmlns="" id="{3A623B72-030D-8346-A51B-ED4E6BA41E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6193876"/>
              </p:ext>
            </p:extLst>
          </p:nvPr>
        </p:nvGraphicFramePr>
        <p:xfrm>
          <a:off x="3212606" y="2131210"/>
          <a:ext cx="6155408" cy="3399446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962897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018296" y="1988491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cxnSp>
        <p:nvCxnSpPr>
          <p:cNvPr id="11" name="直接连接符 3">
            <a:extLst>
              <a:ext uri="{FF2B5EF4-FFF2-40B4-BE49-F238E27FC236}">
                <a16:creationId xmlns:a16="http://schemas.microsoft.com/office/drawing/2014/main" xmlns="" id="{32E01B99-CCE0-CD4B-919B-9BFB841CAAF2}"/>
              </a:ext>
            </a:extLst>
          </p:cNvPr>
          <p:cNvCxnSpPr/>
          <p:nvPr/>
        </p:nvCxnSpPr>
        <p:spPr>
          <a:xfrm flipV="1">
            <a:off x="3399297" y="2223298"/>
            <a:ext cx="5629858" cy="1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CFB360E-EE2C-6743-B581-E8E641A7BDB2}"/>
              </a:ext>
            </a:extLst>
          </p:cNvPr>
          <p:cNvSpPr txBox="1"/>
          <p:nvPr/>
        </p:nvSpPr>
        <p:spPr>
          <a:xfrm>
            <a:off x="3018296" y="1492826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  围绕中心，析读选材</a:t>
            </a: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xmlns="" id="{3A623B72-030D-8346-A51B-ED4E6BA41E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0354224"/>
              </p:ext>
            </p:extLst>
          </p:nvPr>
        </p:nvGraphicFramePr>
        <p:xfrm>
          <a:off x="3018296" y="2327884"/>
          <a:ext cx="6155408" cy="3049524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234033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5B2A8D-46EC-0B4D-B5CE-CF0DD07A88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811242" y="1809819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cxnSp>
        <p:nvCxnSpPr>
          <p:cNvPr id="11" name="直接连接符 3">
            <a:extLst>
              <a:ext uri="{FF2B5EF4-FFF2-40B4-BE49-F238E27FC236}">
                <a16:creationId xmlns:a16="http://schemas.microsoft.com/office/drawing/2014/main" xmlns="" id="{32E01B99-CCE0-CD4B-919B-9BFB841CAAF2}"/>
              </a:ext>
            </a:extLst>
          </p:cNvPr>
          <p:cNvCxnSpPr/>
          <p:nvPr/>
        </p:nvCxnSpPr>
        <p:spPr>
          <a:xfrm flipV="1">
            <a:off x="3256723" y="2050688"/>
            <a:ext cx="5629858" cy="1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DAE4E5A-EB5E-BC49-BFBC-B5B87F670AA6}"/>
              </a:ext>
            </a:extLst>
          </p:cNvPr>
          <p:cNvSpPr txBox="1"/>
          <p:nvPr/>
        </p:nvSpPr>
        <p:spPr>
          <a:xfrm>
            <a:off x="3016404" y="1420636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  围绕中心，析读选材</a:t>
            </a:r>
          </a:p>
        </p:txBody>
      </p:sp>
      <p:sp>
        <p:nvSpPr>
          <p:cNvPr id="2" name="圆角矩形 1">
            <a:extLst>
              <a:ext uri="{FF2B5EF4-FFF2-40B4-BE49-F238E27FC236}">
                <a16:creationId xmlns:a16="http://schemas.microsoft.com/office/drawing/2014/main" xmlns="" id="{ABA6C053-90F8-5448-95B3-02DC90C99454}"/>
              </a:ext>
            </a:extLst>
          </p:cNvPr>
          <p:cNvSpPr/>
          <p:nvPr/>
        </p:nvSpPr>
        <p:spPr>
          <a:xfrm>
            <a:off x="2196825" y="2355487"/>
            <a:ext cx="7433534" cy="2958280"/>
          </a:xfrm>
          <a:prstGeom prst="roundRect">
            <a:avLst/>
          </a:prstGeom>
          <a:solidFill>
            <a:schemeClr val="bg1"/>
          </a:solidFill>
          <a:ln>
            <a:solidFill>
              <a:srgbClr val="0143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5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周亚夫：西汉名将，善于治军领兵，为巩固西汉王朝的统治立下了汗马功劳。他一生中有两件大事：一是在汉文帝时期，驻守细柳营，抵御匈奴进犯；二是在汉景帝时期，指挥平定七国之乱，粉碎了诸侯王企图分裂和割据的阴谋，维护了统一安定的政治局面。周亚夫一生忠于职守、治军严明、不卑不亢、刚正不阿。</a:t>
            </a:r>
          </a:p>
        </p:txBody>
      </p:sp>
    </p:spTree>
    <p:extLst>
      <p:ext uri="{BB962C8B-B14F-4D97-AF65-F5344CB8AC3E}">
        <p14:creationId xmlns:p14="http://schemas.microsoft.com/office/powerpoint/2010/main" val="213605773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77</Paragraphs>
  <Slides>22</Slides>
  <Notes>22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4">
      <vt:lpstr>Arial</vt:lpstr>
      <vt:lpstr>Calibri Light</vt:lpstr>
      <vt:lpstr>Calibri</vt:lpstr>
      <vt:lpstr>黑体</vt:lpstr>
      <vt:lpstr>华文楷体</vt:lpstr>
      <vt:lpstr>微软雅黑</vt:lpstr>
      <vt:lpstr>SimHei</vt:lpstr>
      <vt:lpstr>KaiTi</vt:lpstr>
      <vt:lpstr>宋体</vt:lpstr>
      <vt:lpstr>楷体</vt:lpstr>
      <vt:lpstr>Times New Roman</vt:lpstr>
      <vt:lpstr>Office 主题</vt:lpstr>
      <vt:lpstr>周亚夫军细柳（第二课时）</vt:lpstr>
      <vt:lpstr>课上学习任务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2021-06-16T14:22:22.689</cp:lastPrinted>
  <dcterms:created xsi:type="dcterms:W3CDTF">2021-06-16T14:22:22Z</dcterms:created>
  <dcterms:modified xsi:type="dcterms:W3CDTF">2021-06-16T06:22:22Z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