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  <p:sldMasterId id="2147483709" r:id="rId6"/>
  </p:sldMasterIdLst>
  <p:sldIdLst>
    <p:sldId id="256" r:id="rId7"/>
    <p:sldId id="551" r:id="rId8"/>
    <p:sldId id="554" r:id="rId9"/>
    <p:sldId id="552" r:id="rId10"/>
    <p:sldId id="545" r:id="rId11"/>
    <p:sldId id="547" r:id="rId12"/>
    <p:sldId id="489" r:id="rId13"/>
    <p:sldId id="555" r:id="rId14"/>
    <p:sldId id="556" r:id="rId15"/>
    <p:sldId id="490" r:id="rId16"/>
    <p:sldId id="485" r:id="rId17"/>
    <p:sldId id="292" r:id="rId18"/>
    <p:sldId id="549" r:id="rId19"/>
    <p:sldId id="550" r:id="rId20"/>
    <p:sldId id="557" r:id="rId21"/>
    <p:sldId id="558" r:id="rId22"/>
    <p:sldId id="559" r:id="rId23"/>
    <p:sldId id="560" r:id="rId24"/>
    <p:sldId id="561" r:id="rId25"/>
    <p:sldId id="391" r:id="rId26"/>
    <p:sldId id="362" r:id="rId27"/>
    <p:sldId id="430" r:id="rId28"/>
    <p:sldId id="431" r:id="rId29"/>
    <p:sldId id="43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yzx002@djyedu.com" initials="p" lastIdx="1" clrIdx="0">
    <p:extLst>
      <p:ext uri="{19B8F6BF-5375-455C-9EA6-DF929625EA0E}">
        <p15:presenceInfo xmlns:p15="http://schemas.microsoft.com/office/powerpoint/2012/main" userId="S-1-5-21-778968428-444181339-2019307237-39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0-28T14:27:12.086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142E98-98E8-4AF3-9B33-5354814AAD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CE902D4-8FE1-4146-8180-B060F4E58F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D9E26F-86BE-413D-9AA9-D7B7F3736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756ED0-11AF-46AC-BAD1-02744242A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176ACD-29EF-4E56-8BB1-24E82BC7D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53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D3A8C-7081-463C-A46A-40497EFED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2F95BC-43E4-4DC5-98F5-DD010C2AEC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0F04FB-3F5F-4C66-A734-08BD7EEFC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37E50B-2F6E-4EB0-A6BB-CEF5B39C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34408D-A0FA-494F-9880-65D7924F1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59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7C3FA43-772C-4D5C-9555-0AAA413887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79788A-1C46-4C06-AA96-B9241152B1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FE08A1-98F1-432F-93DB-9B0554E4E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D2D903-35AF-4D7B-A4BF-C2CAB285A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1CE811-FDF4-42E1-B2F4-AE43AECF3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74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5E40621-42B8-4D5A-A779-55A01EEDEB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BA22F0-18E6-44DA-AEDE-30A248AB88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8723D5-82CD-4D30-B1BE-9BE7A8BB40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EA7B39-6B9F-4794-9EED-9C3F931D72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5746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A0694A8-BC8E-4D61-87F4-710967A3BB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42599B-B432-4830-8DE3-D35765B002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31B5B63-CB46-4C64-BCCD-60A79995E1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C58416-0122-44B5-958D-31C985E558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4407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E64AF3-4075-4164-A15C-E396CFAE3D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A344252-1AC6-4486-BAB7-86DBF79380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609E839-0A34-4C78-B83C-30A0F54FFD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0B2FDC-C4D6-49B7-80D6-2F7366644B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07605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1F71BB-01C8-40CE-BECE-C38594F278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1D202C-9F31-42EE-A16B-5E7BD15EBE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084648-8E6E-4974-83ED-3CD01473CD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8649AB-AFA8-48BB-A9B1-0D34A50F22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6675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D1BF243-8573-4385-8206-2DCBABBFCE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CDF56D4-D735-4AE0-BABF-9E813C6EE6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41BBA85-A421-4A42-A6C0-0B29F17A7B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F08EDB-9CC2-4534-94AE-2402587C03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5465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3163CA2-0641-4C1D-854F-B69CDAF407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085B538-E584-4F74-81A4-70532CC718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815BB4C-C680-4C14-A17E-9B657B2AE9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353C1E-C345-4A6F-9CAD-7BC8E9C439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5529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EC0F16D-97BC-457A-9D34-70D342E34D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D9C363FE-3FD3-445A-AB85-954F766F8A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CF19EB9-21EA-4D89-A6C4-940FBA276A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712441-81D6-4008-AEF5-191002772E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9322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AD3A12-4939-4646-A02D-78C10B9B57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849A8F-BD63-46FD-AF1D-2186EC8FDA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51CA64-1274-431D-94E2-2CD6A1C8A0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9E1902-A11F-4C3D-A32F-4245714095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0923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B524A-B24D-473E-AA5C-C59387EB5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F9EC61-B764-4554-84CE-9D381FB94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4579E6-DD99-40C4-8668-8DC53B9C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BA1F82-F606-4C19-B75E-C6AB7A0FD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E7EDEB-E64A-4AF6-9990-AC674537A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252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7377C3-3087-4BC8-8F57-16C357FDD2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E4756B-B117-4706-B364-F280A08D57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C9577B-B62C-4354-A72D-CC30FCC033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9E93F9-3897-4FB0-A172-490104CA53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305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6C4153B-4400-4C7E-9941-90014C6660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A93A61D-9B09-4891-9944-70D6896B90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74AF403-86A8-4A49-B8DA-54F7F4F388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880326-A3F3-4ACF-98B0-5ED901A7F1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8205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9309BB-8F36-401A-A3B8-9AAF8ADF06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8EFBE06-565F-4472-AE13-43ECAE21FD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941BD2-7461-49BC-98F9-BC14853FF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A5EDF6-0488-4E9E-965E-5A37704D09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33694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0303157-BDB6-4C7A-8ACB-0109C2BC5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B89756E3-FB12-4D50-B28C-378D4F02A79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14379"/>
            <a:ext cx="10363200" cy="646331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单击此处编辑母版标题样式</a:t>
            </a: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0A9B49D-50CF-4CAA-8091-5D5CA2EAE81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71133" y="2428876"/>
            <a:ext cx="8534400" cy="523220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单击此处编辑母版副标题样式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C293AC8E-CD84-4F18-B238-7CCA1173265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3AF8F65-4670-4892-AA57-3F9B1333D21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F18C098A-9C17-4780-8852-DB4F32B3062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2BE9BCA-F067-4167-B501-850C674A0C4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586111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EFFE9-19C3-4E06-A093-0937E15DC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EBE883-9789-4A50-B3FD-135A4CFD3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DE9379-4806-4126-A238-AF4C2D78E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B4DFA8-A48A-483B-A6B4-0137387A4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AD35E6-1B81-4BFA-95C6-21CF01427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9C1C3-E817-4884-BE68-F848D297F31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76659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62E462-B03F-4B87-A3CC-FCBB1BA1B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3546813"/>
            <a:ext cx="10515600" cy="10156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F9E34D-9C51-40EC-8125-A1B82DB1A2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822D2B-F6A6-414E-AEAA-76502FBB5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5C0D80-6CFA-402B-B0C8-B1DB8D328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AEF82A-01FA-466B-BEB3-C1280B9B0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111CB-1F0A-4373-842D-C96897C501E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60524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87350D-9ACB-4353-8640-6B9590384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FCDA69-7489-4E7B-A634-0DABC24F79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4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BC1FC08-1A95-4E57-89A1-88E77EF92B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2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45768B-E1B9-4A8E-A777-0F2F4CE2E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6511E3-E8CC-4137-9646-A1B8C95D5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551653-EED5-4E92-8734-AFBDFA52E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A1B98-23F8-4713-95E8-B69641D45C1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7331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52B0E9-FB7B-420E-B3BE-DD8BDA9E2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704742"/>
            <a:ext cx="10515600" cy="6463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CF63CB-EF07-4D86-8917-AB93C49AF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D5DADE-F709-49DB-BE1D-F74EDFDCB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E0C2CF6-841F-416E-91AE-FB8FC01CBE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79A589-5A25-4B57-AF86-5340B316BE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E594FE2-A2D5-46AA-B12D-96F3E9716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D253E99-615F-410F-B165-4B882B5CE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84C1C33-F71C-400A-A525-1B1EF9FF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DD07F-E4E7-4DB9-8CB5-A3D2ED916FC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724431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BB2A24-96F6-4A1E-80D9-343F8FB35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2876E45-5EA0-4638-94F8-B37617D08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96EAD59-52B9-4F27-9901-2DE81091E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BFAA96-170E-4B5A-B2EA-D8E2BC08A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C8C57-3548-4FCA-AF29-5460AD928EC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535040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45CD325-A733-4B63-B31B-C72AFC2B4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F3280D-C941-4175-A110-444A31A99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82E402-ED7C-4220-96CF-C48464187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52D56-7A11-4258-A84C-0BC1221696B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68229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BEA2C6-0283-4C84-B358-3D31F1187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1B2E48-B439-4B9C-A648-99FCF5607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9928DA-303E-4AB8-9AFE-60C18B573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F92679-CC47-417F-BF24-58E6731F9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9E6C5F-209A-4AD1-914C-E20665073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775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EB6802-488D-40E4-B481-0C7B28E33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451A45-B3C5-4F4E-8B65-A106D20E0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6A7A65-164F-4E98-9E22-C3250F538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89AB3BE-DD26-4B06-894F-FF59B701C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B95982-990B-4E97-9326-2D07111E0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B5F88F-A843-4E0F-BACB-6EE388758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6CDDC-3884-4DBE-BBFA-0A0D4462D5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83232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430845-10B1-47F2-A07B-4723408FF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7DA170A-AC9E-4A99-9224-793726DA21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FBB40B-3F71-40DD-B221-21FD6B6687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FB959F5-64E6-487C-9E11-C18DE948E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70800F-F3EB-4561-B93A-DB9AA31CA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A1FA54-85CA-4E51-8A05-BF66A75D8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4028F-EF93-4386-8A48-365395F15D8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61937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0EDC71-A0E6-43DA-9EB8-5F270749A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6DE925-C071-4028-879E-95ACF9DD21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465BE1-C436-42D3-BB7D-F0A7E809B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020271-C9BD-4EF7-A82C-9E2131F5A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8CC61-AD30-4574-A90A-178EAB2DE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4EC64-40FF-4244-B2ED-B4D07AF9411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80606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33700F9-1924-41BC-B782-2CE1DC4F0A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856285" y="292101"/>
            <a:ext cx="738664" cy="57308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F0AFEA5-3214-4AA8-8BED-3C84A55A00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4417" y="292101"/>
            <a:ext cx="8026400" cy="5730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1F2DFF-E13C-4306-BE0F-4C058CBEB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E2EED1-CBBD-44B6-A730-0E8F97545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F62642-6B88-43D5-8A52-AC145009E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14175-40D9-4B8D-9719-4A34B637B11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38286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42F687F-1D8E-43A3-B4D0-CE7342128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0F8831E-AAD4-4C88-A344-0F928892A9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14379"/>
            <a:ext cx="10363200" cy="646331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单击此处编辑母版标题样式</a:t>
            </a: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5621DAD1-4A2E-45C7-87B1-AF4BBA28724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71133" y="2428876"/>
            <a:ext cx="8534400" cy="523220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单击此处编辑母版副标题样式</a:t>
            </a: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50839296-626F-436D-A5C9-8AD8D46346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9BC74769-56B3-4495-BD7B-F06D798C603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0247" name="Rectangle 7">
            <a:extLst>
              <a:ext uri="{FF2B5EF4-FFF2-40B4-BE49-F238E27FC236}">
                <a16:creationId xmlns:a16="http://schemas.microsoft.com/office/drawing/2014/main" id="{D1D6288B-0A8A-4042-8EB7-69F0A1F8F68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337E85-FBB8-4F97-9F62-F57D381774A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515816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432CA6-5D19-41F8-B7AA-AE2657B28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8338F6-FA68-4170-8D2E-5496BC7257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60D635-B927-4F4C-A9DC-1675A830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EC87A0-D3C0-4935-B731-E4B025215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351378-ED86-4630-A91C-C96457DF1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8960C-A776-401F-94D1-C9C3E879E8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808784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2A5495-91F7-4CEA-B654-52422C380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3546813"/>
            <a:ext cx="10515600" cy="10156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677434-AAB3-4C74-B7C7-EC250F8BF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AE450-79DF-4A30-8B78-90EDE63F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AD9EE0-037F-45A3-9912-6A2D49604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5C0C8B-97B7-4F2D-A838-27590F55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43CBB-B04A-4AFF-B12A-723B5DF2F2B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63694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A1330C-F4DE-4FC3-9BFE-60026655A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F10E40-8921-478D-AB8F-56C1DF6545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4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2EF958-E0B0-4D2D-AD2A-0654603B03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2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E697EE-CAE6-40F1-B7D8-EFFA2CA42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85C8D2-E5B0-4F7B-B1BF-4A6C0A6B1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60130A-2F83-4A18-8C5E-C385BC370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2586D-A330-41A2-A051-091F4CBDA50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228765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0B83D8-A7E9-48E7-AF80-EDC61A32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704742"/>
            <a:ext cx="10515600" cy="6463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B5F94F-93A9-4035-A80C-CBEFD15691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ED0ED2-184C-4493-AB69-3126197D3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A1EE17-279A-400E-987A-E7722363E1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30B7D37-4297-4F89-A154-321FE3E55F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E1FBE7B-9954-4EA5-AE1F-A59CC8DFB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88DC186-CF1B-44ED-8AEA-03DBA50F8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611D5A4-88FB-47EC-9E5F-34DE95DCD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651405-B5CD-4D08-BDCF-D7D2069D42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9545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BE35E9-26DA-494C-88EF-85548C9EC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FE0CDA-85A6-4CC7-B494-F1E085B8F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F53B1B-2985-4D92-B079-96BE1D77B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C34D38-B6D8-4753-987E-270634932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73786-5AD5-4008-805F-E1206C41D93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827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B048FF-13CD-4C50-BD33-02A55A344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DE7AB9-59C9-40EB-A2BF-5E4133633A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A4A394C-63F0-4EFD-B9ED-74445F933E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25969D-29F6-416A-B303-00CAE16F1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F0B7AD-C47D-4435-8652-BB62629DD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1DC690-613D-4858-8910-94F4F747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519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022608-2E5F-49DB-A356-5030148BE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34F676D-2D72-4505-8B06-E88542884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A0F2203-DCED-4581-98D4-9C2795096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171A6-1F7F-4664-9F2F-EC46E9B056B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292653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A29375-7F8E-4F1A-9A1C-6D7134DB8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CDA421-D488-4E5A-9FAA-6898F83CD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3365C1-2329-4FD0-B931-F20FC2D69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740AB6-52D0-4EFE-A1E4-196D1C306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60E2687-5BDB-4844-9941-A2CF9D0FF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99D8AF-658B-4A41-80FA-02DDB7EE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0D531-373F-426C-902C-F39E2FA7226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622125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A356F8-8F97-411F-9351-58A6CBA5B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1A4B900-BA5F-45BC-B9AF-28D72D351F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929EEA-C1EE-4991-9EAB-767B66997D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1F11AC-2FAE-4BD4-A525-2A918C6AF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F19D12-11C1-457A-9B5D-75711E896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1D43ED-4ECF-4B0E-A277-D52995A14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25F9B-1F79-41A4-8275-A3A0935547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941555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97FAFE-CC13-49FC-9581-5B739CF88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21A171-7174-4816-8D34-92FDCAE3D8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4B8943-03E0-4697-A447-E6863D129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327D3A-D7A7-4C6E-99B1-7DFC6661C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49E01D-26ED-499F-BB5E-4F071E2F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8EFB0-9704-47C2-ADD6-77D62E32F99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390691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4921DEF-C3FF-45A5-8E2A-17532D9170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856285" y="292101"/>
            <a:ext cx="738664" cy="57308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BC1A7D6-872A-445F-87C9-C8385C5D4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4417" y="292101"/>
            <a:ext cx="8026400" cy="5730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2972F0-303F-48B8-A25C-192EAE8E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2E7CE2-C79C-4735-9766-640EB16EF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92C8C-FF68-4FB0-8BBB-106245611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A8EDB-2268-4599-B276-CAC7993BA63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39453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8086776-4943-44B1-85DF-BBF97E35E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AABAB377-D3DA-4A95-950F-184BFE3CD5C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14379"/>
            <a:ext cx="10363200" cy="646331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单击此处编辑母版标题样式</a:t>
            </a: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52B17B93-F39A-4FAE-BB1D-62B1F33A7B4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71133" y="2428876"/>
            <a:ext cx="8534400" cy="523220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单击此处编辑母版副标题样式</a:t>
            </a: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3FA70CA1-599C-4A17-AFCF-742A07C9067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B7EB45B0-B316-4847-8001-10145928E9A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667477B5-B487-4CF2-BD1A-A598B571604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ECAA08A-3C14-4750-BCED-7D09A3EDD6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31673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6E6A1A-4165-4F9F-99AF-F3E48953D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CE66C2-C597-4835-A069-47074F62AD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5929FD-122F-4E08-9D30-926C26D0F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3343A8-9E76-4834-8CAD-EC8E4D350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B18FA0-FF31-4D79-BFDA-0F63BA578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03156C-055D-4DDC-AE06-98FD936A6FC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686559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4607CC-7AEB-43C1-A04B-C30DEEDE5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3546813"/>
            <a:ext cx="10515600" cy="10156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B41B8C-7AE8-43E6-B837-AAFA9B118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937E8B-4C4D-4C0C-B148-E06BCC960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2ABCDF-505E-4614-930B-D5D7685D6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DF6A57-FBF3-40E5-AA20-34717D9FB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5DA00-F1D6-4E15-AFE9-494D46442AD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01754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F15826-9AFB-4A6B-9683-B7557C0E7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DCC709-94C7-416F-9AE3-A51B15985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4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8A0D730-8D46-4E52-8948-879E8FBB2A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2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29646F-1FF6-48E6-86AA-4246EAA31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47BED35-9492-4832-8EAA-625A2CC60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3FCF5D-4E08-4137-8E20-DED961F6E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AC851-486E-4DE1-819E-F0C86AD310D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806648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938C97-B214-4011-B498-BF899AE4C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704742"/>
            <a:ext cx="10515600" cy="6463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450923-2775-4A8E-87F5-C4CAF11FDB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A1D18C-46A2-485C-9E11-A0391DF843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BED2A78-3AD1-4B60-B4CD-D862B8895F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96B6847-2513-41ED-953C-A0D92953C0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27684B-4E31-4C0A-84A9-860272301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7AD9718-1D44-462A-B176-FF0D0CC6A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CFA854C-8AC8-4B18-8535-92040351B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3D1E5-DF29-4832-AE26-38F3F84C6A4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06240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8635F8-1F41-46E3-A258-EB0864DB5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B8DC8F-9FEA-45EF-B9F7-2AC2E2C95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2C37F7-EC72-4706-9B92-44303F00E6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6194022-AC8A-40A8-B5BE-05AAE302CB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0DB2BE5-CCC7-4AB4-BE46-A6F84235E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72DEAE7-CD00-4E11-BF2F-21F028A26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E45C071-650E-487A-9FC1-1FE021E3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FB888EF-602B-4C4C-83C1-69094EF1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2217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C48459-61B4-4C29-BCEE-B7FA7191F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29CE673-D78A-4957-ACF0-6A30A5FED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ABDD650-F556-4C67-AD86-CA0EC1A3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56CBFB-6998-4B28-BF67-0E03112F3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13925E-4C22-4E83-A774-9DDD4178B3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80749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FAB6226-2CC4-46C7-86AA-A4D990192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34A835-1C08-41BD-AD26-CD32E5A0D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B10BAC-1A69-4F51-9FD4-80F8F25B7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2B13B-7127-4BEB-9FBE-C26F1774EDF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12688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5A22D-334C-470E-A41F-3D05D855E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9293C4-3BF1-49FE-B98C-5A8DD888D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34051A-5466-4C37-92F5-5671ACFD02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40E809-8F42-4527-94AC-959C0ED7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711A6A-FE9F-4191-B875-AC7B0C488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2E0017-A88F-4A7C-9C09-CEA4B4E22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F46B3-EBAF-4D5A-B10B-17B03E53262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704357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D7A37A-D191-4B3A-A476-6372FA4A0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4AB34D9-6307-44D2-9C57-1FF777E2BE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045BE68-1B05-48B3-BBC5-467BAEA6F4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5DF0988-9FE7-413C-A89D-52CAA4C29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7E7FED-FF37-4256-ACFF-2ACB8119A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49CE17-46DE-419F-BA04-D873E12CF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FEFC0-15D2-46BC-87A2-554C22898A5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899158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3F086F-AB06-4F68-A91C-124BC57F4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DE3FAA-1D1C-4B9E-A705-873421474A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7598FF-ED90-4483-9E98-9F52D57FF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371072-971D-4BAD-920D-89DF1CF32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E5D0C6-4D4A-4EBC-830A-E7C121A2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157A5-3C9C-497D-A017-FFE2179A142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57186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2EA5E08-BA26-4EFD-91B2-81C83E2F79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856285" y="292101"/>
            <a:ext cx="738664" cy="57308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09AD7D-5900-4633-98DD-225455249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4417" y="292101"/>
            <a:ext cx="8026400" cy="5730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400C1-165B-483D-9FD9-0B2E870A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464526-3AD2-47B3-9552-152130BE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4D1341-E8BB-46D4-B207-716E823D5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59A99-4631-4293-A35E-853BBECE763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458632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01376226-38DE-4AA8-86D6-EE10A922F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861F14A7-1636-4ACC-AD1E-7BE2F2AEB9C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14400" y="1614379"/>
            <a:ext cx="10363200" cy="646331"/>
          </a:xfrm>
        </p:spPr>
        <p:txBody>
          <a:bodyPr/>
          <a:lstStyle>
            <a:lvl1pPr algn="ctr"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单击此处编辑母版标题样式</a:t>
            </a:r>
          </a:p>
        </p:txBody>
      </p:sp>
      <p:sp>
        <p:nvSpPr>
          <p:cNvPr id="12292" name="Rectangle 4">
            <a:extLst>
              <a:ext uri="{FF2B5EF4-FFF2-40B4-BE49-F238E27FC236}">
                <a16:creationId xmlns:a16="http://schemas.microsoft.com/office/drawing/2014/main" id="{CD1406F5-3A44-4141-91AC-B40F5B3F59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71133" y="2428876"/>
            <a:ext cx="8534400" cy="523220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zh-CN" noProof="0"/>
              <a:t>单击此处编辑母版副标题样式</a:t>
            </a:r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8603503A-D2BB-4B51-9ADB-FAC6DBA0A27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294" name="Rectangle 6">
            <a:extLst>
              <a:ext uri="{FF2B5EF4-FFF2-40B4-BE49-F238E27FC236}">
                <a16:creationId xmlns:a16="http://schemas.microsoft.com/office/drawing/2014/main" id="{3A7E2B8D-9837-4C7A-B294-12FBF61883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295" name="Rectangle 7">
            <a:extLst>
              <a:ext uri="{FF2B5EF4-FFF2-40B4-BE49-F238E27FC236}">
                <a16:creationId xmlns:a16="http://schemas.microsoft.com/office/drawing/2014/main" id="{CCAC60DA-7DF9-45C2-A72C-6621C52888A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4937CD0-6738-4158-A5BF-DFD587C15E5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36303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D1B8AD-E5FC-4C5A-9CA4-F7FD49ADD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FB013C-F0AB-4BD8-979D-7760E5E1B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C0DBBB-11B0-4A71-8B2C-36AE3AA1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A93BFA-841D-4C7F-970A-143FF6398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933170-D784-4C93-A313-9005D5CA2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0C571-9F9B-452E-B308-9E93C6EE543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75267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3AEC5-F2AD-434D-9D61-3E6299458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3546813"/>
            <a:ext cx="10515600" cy="10156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83CE6D-6F71-48C6-A1CC-43D9AE1A1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5D8F1F-4585-4CCF-8FCA-C82E570DD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7F5E9B-D700-43EF-94FB-310397430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EE5083-05F6-40FD-8C45-737C9E5CC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ED4DB-F67C-4C6E-854B-98590218383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84630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3360C8-A9D3-4B2A-9B5D-B8BC0B7DE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3BB671-E94D-4BCA-93B3-30230029C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4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09CC8C6-CDE6-47EE-8497-6CF09ED359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2417" y="1198563"/>
            <a:ext cx="5384800" cy="48244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C2FACCA-D5F2-4CE3-8A41-E72BDD68A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A71C0D-3013-437F-86C1-066CCB232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88436BC-400D-4A90-BB09-6677A0AAA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708C1-6369-41DD-97DA-918490A7646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8309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0D3C28-616C-4476-BC97-FC76E4906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109956D-D0EA-4336-BEBA-4E27C94EF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7CA0B6F-6EF1-4519-BAA6-ACCB5216E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B65605-7591-4888-915E-39E407F94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4136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A580F2-2E5E-4548-8D64-FB4FE7D96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704742"/>
            <a:ext cx="10515600" cy="6463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FFE0B9-BCFB-48AA-8474-24CD7FA2EF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4DDC61-8CED-43D5-B8F0-C79578D374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A07BB7-5DC7-4B09-BD99-C74B6CC23E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BCB1A4B-B0AC-45EF-89B6-468FA36850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AE4FEA-8F1C-47B2-9406-F267A198A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607BD19-7887-491E-B93B-C3B5116E1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7073A8E-30E4-4A3C-9B62-EA3F7CC7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1A8642-1FA4-4D28-85A7-1F9ACC93BC4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36034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446D38-2067-447B-9ADA-3144E7DF8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2412D34-08ED-40B5-A6D8-7051A230C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D5A8E4-508A-4BE0-801D-0C479510D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DEAC3C1-BC35-45E5-A251-9854799EA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9D544-61C2-40F6-A208-625761CFF04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12205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7C6EEE0-0057-4788-BDFA-6273AE41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CE5D19A-B40C-4545-B98F-6E994BEF7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03A77C4-0FCB-4D22-8F33-A10ED4F0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7F2CDB-9492-4121-80F6-444373F0921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29103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A324FD-6530-4C36-9E7D-D70BEE3E2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028AF6-B37C-464C-B151-62F5556A8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1347D0-FB57-4E1E-9FDD-67DB553424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91D067-EFAA-403D-B6F1-C5231629B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A12C63-9907-403B-A19B-2C6A9191F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678994-E1EE-4D0B-879D-9061CCD79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D97FC-A3FA-4DB8-97B0-661B99E7EC8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86347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54B998-3AC3-471B-8ABB-220836DAD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980182"/>
            <a:ext cx="3932767" cy="107721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ADB64B5-AA09-40B0-81CB-FBFE4E73A5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2586D59-82A1-4967-B2D8-4792A6033C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2E191E-5370-4251-84E3-EC2F86C33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05673F-0E8B-4208-ABA1-AF91F33DC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B0A846-0D89-47B8-94B4-DF8CAE9E1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3B85C-1230-42D1-8F4D-9655CC99920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25236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345FAA-85EA-4787-9F25-BDC00FA25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9BBD68A-1BA5-4BCE-9793-F20491863B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1993AD-0B24-4A67-8225-8EF014613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61595-A6DC-47D1-8E61-6ECAA4A80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4A3E14-2630-4128-976A-A78B29C48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39541-9715-4ECE-B094-BF3A14F680A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59164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3025B1B-760C-473B-B434-5A81057BE0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856285" y="292101"/>
            <a:ext cx="738664" cy="57308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2E2DD2-C2EB-47A6-A81E-EDF1706C5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4417" y="292101"/>
            <a:ext cx="8026400" cy="5730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09456F-542F-4B1B-BDFF-B0D4A4E70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662286-4D85-4BF4-8B84-96EDC57E5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40FF19-7A57-4C6E-B096-89A7F1232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F1C3A7-57F5-45D5-AC96-F3E361EF5F8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45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5349417-5FBA-472A-A525-E91ACE66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88F8CDD-4882-4683-ACC5-BC9F4E17D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4C4C1C-B189-479C-B517-C48670E60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973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2EADB-B460-4103-83A5-56972B99F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BC7263-7A6B-4F4E-8714-D1D847517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34AFE0-50E3-4F3B-BD05-AB95C69EC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55B99F-61C4-44C8-A43B-50EA834C5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B2226F-7B03-40B7-AA34-D7DAE5EF1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21FF2D5-8EA6-4924-A4D7-DB894A232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8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466CBC-5ABC-4D7F-B4F1-78DCC04E0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B9E04D1-A6FC-4E9A-ABF5-163CA19722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A00238-F323-4E06-A1D8-8C4437535A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ECDE97-57EB-4586-A221-46F6CA8A8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FEF7E3-CC49-42A0-B588-9909A45D5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E4C73A-D6DA-4282-8A4C-88384697F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487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63FDF71-ACD9-4AD5-BC96-5B1D0DA3C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8A6B3E-B07C-4083-A861-533839E46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694D8B-52CF-4235-861C-9ECCD081EF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34AEC-0C9C-4EEF-B9B3-BBF5CD3D7BD5}" type="datetimeFigureOut">
              <a:rPr lang="zh-CN" altLang="en-US" smtClean="0"/>
              <a:t>2020/10/28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6DC81-4A4A-47F1-B744-1C918C0A4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0FFDF0-DA29-4459-8FC2-0D9388FA12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884F8-83B0-49E9-8A99-E6FCDBFD9D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95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30DB2E2-F61F-468E-8E66-8F017A7CECB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82C6DB8-27AC-4A80-B82C-1B1E6F85A92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A6BD813-A936-48CE-8E24-1888F8522F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B3588F2-EA4C-457C-A8D2-2751C739232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D902DC6-5EFB-46D4-B00A-D43C9F5E62B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fld id="{88BE20E9-918A-46D3-8A91-0BDD027F0A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1749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C19BEAB-8187-44C0-A12D-02EB9BC59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4CE8563-5594-45CC-B4B0-5AD51BF4BB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288023"/>
            <a:ext cx="10972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A87065A-9950-4415-AD5C-F8E953F74F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7" y="1198563"/>
            <a:ext cx="1097280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3835ABF-E1B5-4092-9EEC-736E8E6A56C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30DB8E2-5803-493B-BA31-1DE36824A76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2661CDB9-AE18-4C7A-8954-BA593DA1113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162C797-4078-42F6-BCCC-EE508726B55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958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0A2C980-9166-4D3C-83B3-1CFFCF11F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5708496-1DC5-45A1-9BAA-CA0ED6269C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288023"/>
            <a:ext cx="10972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505FA8CE-22A7-4991-9C67-9C23C8072D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7" y="1198563"/>
            <a:ext cx="1097280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0944214-50F0-4611-9226-38D836732D8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9222" name="Rectangle 6">
            <a:extLst>
              <a:ext uri="{FF2B5EF4-FFF2-40B4-BE49-F238E27FC236}">
                <a16:creationId xmlns:a16="http://schemas.microsoft.com/office/drawing/2014/main" id="{63B3C37D-4D37-4553-A589-AC8B7C849CC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id="{25D42A7F-85CE-4395-8E6E-441AD8AAA37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D5AD69E-D345-4714-B65B-D4BFB0D4A2E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8079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E862F86-537E-4195-AFA4-00CC53D08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44F4897-3984-44E0-9066-94E4EE56E1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288023"/>
            <a:ext cx="10972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FBAEDB15-8EDA-4078-9B1A-BAB2B1584D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7" y="1198563"/>
            <a:ext cx="1097280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79B3584B-F12C-49A5-9065-E22A0D614FE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5FD3ABE8-1DEB-4503-B042-B3ABDDA83AB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E4EB3421-628B-49D8-AADC-153A7A8FF0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89BA675-C4FB-4C59-90BE-88C2692610A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1994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60153CF5-69E6-4FD6-AC6C-C8DED22728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19DB938-1DA7-4828-98D1-640D94204F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288023"/>
            <a:ext cx="10972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2B8EFFCD-D90C-4DFF-9E67-D206D0FC29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7" y="1198563"/>
            <a:ext cx="10972800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611DD3B7-4FF0-4593-B93E-7565D5F55DD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23290C12-8C0A-4102-9738-A431DB22960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1FD0BC6D-0B04-41F3-82CF-82C39867D50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F606D8-4599-4CC1-8775-4400E08F0EA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6373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377DDE1-6BCB-4BC2-BB16-CE5872058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" y="165539"/>
            <a:ext cx="11256580" cy="652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501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>
            <a:extLst>
              <a:ext uri="{FF2B5EF4-FFF2-40B4-BE49-F238E27FC236}">
                <a16:creationId xmlns:a16="http://schemas.microsoft.com/office/drawing/2014/main" id="{245C9F9D-C565-4001-AF73-107C3648F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425669"/>
            <a:ext cx="8165553" cy="614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Text Box 2">
            <a:extLst>
              <a:ext uri="{FF2B5EF4-FFF2-40B4-BE49-F238E27FC236}">
                <a16:creationId xmlns:a16="http://schemas.microsoft.com/office/drawing/2014/main" id="{AE01E632-ED72-4FE8-82C1-BB8CD3CFD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51" y="1176283"/>
            <a:ext cx="129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新宋体" panose="02010609030101010101" pitchFamily="49" charset="-122"/>
                <a:cs typeface="+mn-cs"/>
              </a:rPr>
              <a:t>上阕</a:t>
            </a:r>
          </a:p>
        </p:txBody>
      </p:sp>
      <p:sp>
        <p:nvSpPr>
          <p:cNvPr id="33795" name="Text Box 3">
            <a:extLst>
              <a:ext uri="{FF2B5EF4-FFF2-40B4-BE49-F238E27FC236}">
                <a16:creationId xmlns:a16="http://schemas.microsoft.com/office/drawing/2014/main" id="{72EE3671-0121-48AA-8ACB-2F731C70B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57" y="1870075"/>
            <a:ext cx="8651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dirty="0">
                <a:solidFill>
                  <a:srgbClr val="008000"/>
                </a:solidFill>
                <a:ea typeface="楷体_GB2312" pitchFamily="49" charset="-122"/>
              </a:rPr>
              <a:t>叙事</a:t>
            </a:r>
          </a:p>
        </p:txBody>
      </p:sp>
      <p:sp>
        <p:nvSpPr>
          <p:cNvPr id="33796" name="Text Box 4">
            <a:extLst>
              <a:ext uri="{FF2B5EF4-FFF2-40B4-BE49-F238E27FC236}">
                <a16:creationId xmlns:a16="http://schemas.microsoft.com/office/drawing/2014/main" id="{C7D5382A-D405-442E-8AE7-34557F585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4100" y="1817268"/>
            <a:ext cx="50403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密州出猎的盛况</a:t>
            </a:r>
          </a:p>
        </p:txBody>
      </p:sp>
      <p:sp>
        <p:nvSpPr>
          <p:cNvPr id="33798" name="Text Box 6">
            <a:extLst>
              <a:ext uri="{FF2B5EF4-FFF2-40B4-BE49-F238E27FC236}">
                <a16:creationId xmlns:a16="http://schemas.microsoft.com/office/drawing/2014/main" id="{B7BA7857-9B27-4052-BD9A-3DDAF553A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51" y="4278368"/>
            <a:ext cx="129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下阕</a:t>
            </a:r>
          </a:p>
        </p:txBody>
      </p:sp>
      <p:sp>
        <p:nvSpPr>
          <p:cNvPr id="33799" name="Text Box 7">
            <a:extLst>
              <a:ext uri="{FF2B5EF4-FFF2-40B4-BE49-F238E27FC236}">
                <a16:creationId xmlns:a16="http://schemas.microsoft.com/office/drawing/2014/main" id="{998516E6-DECF-4395-9A51-AAB30100A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57" y="5110163"/>
            <a:ext cx="7921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抒情</a:t>
            </a:r>
          </a:p>
        </p:txBody>
      </p:sp>
      <p:sp>
        <p:nvSpPr>
          <p:cNvPr id="33800" name="Text Box 8">
            <a:extLst>
              <a:ext uri="{FF2B5EF4-FFF2-40B4-BE49-F238E27FC236}">
                <a16:creationId xmlns:a16="http://schemas.microsoft.com/office/drawing/2014/main" id="{22B29ABE-1B3F-47CD-A9BD-D9B6A36DD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2512" y="5024537"/>
            <a:ext cx="504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rgbClr val="000000"/>
                </a:solidFill>
                <a:ea typeface="华文中宋" panose="02010600040101010101" pitchFamily="2" charset="-122"/>
              </a:rPr>
              <a:t>建功立业的豪情</a:t>
            </a:r>
          </a:p>
        </p:txBody>
      </p:sp>
      <p:sp>
        <p:nvSpPr>
          <p:cNvPr id="53256" name="Text Box 10">
            <a:extLst>
              <a:ext uri="{FF2B5EF4-FFF2-40B4-BE49-F238E27FC236}">
                <a16:creationId xmlns:a16="http://schemas.microsoft.com/office/drawing/2014/main" id="{890AD9F2-04E9-4CE8-8A5C-DC23FDDD3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838" y="2362200"/>
            <a:ext cx="461962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8" name="Text Box 12">
            <a:extLst>
              <a:ext uri="{FF2B5EF4-FFF2-40B4-BE49-F238E27FC236}">
                <a16:creationId xmlns:a16="http://schemas.microsoft.com/office/drawing/2014/main" id="{93B06C2E-BE1A-4517-8542-FC9902F2A5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6425" y="2852738"/>
            <a:ext cx="4619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9" grpId="0" autoUpdateAnimBg="0"/>
      <p:bldP spid="3380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Text Box 5">
            <a:extLst>
              <a:ext uri="{FF2B5EF4-FFF2-40B4-BE49-F238E27FC236}">
                <a16:creationId xmlns:a16="http://schemas.microsoft.com/office/drawing/2014/main" id="{62C0B721-4D3E-47BD-919D-4E2F3A483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738" y="535049"/>
            <a:ext cx="65319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启体简体" pitchFamily="65" charset="-122"/>
                <a:ea typeface="方正启体简体" pitchFamily="65" charset="-122"/>
                <a:cs typeface="+mn-cs"/>
              </a:rPr>
              <a:t>   上阕描绘什么内容？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启体简体" pitchFamily="65" charset="-122"/>
                <a:ea typeface="方正启体简体" pitchFamily="65" charset="-122"/>
                <a:cs typeface="+mn-cs"/>
              </a:rPr>
              <a:t>    哪些方面表现苏轼的“狂”？</a:t>
            </a:r>
          </a:p>
        </p:txBody>
      </p:sp>
      <p:sp>
        <p:nvSpPr>
          <p:cNvPr id="43014" name="Text Box 6">
            <a:extLst>
              <a:ext uri="{FF2B5EF4-FFF2-40B4-BE49-F238E27FC236}">
                <a16:creationId xmlns:a16="http://schemas.microsoft.com/office/drawing/2014/main" id="{DED30059-A9B8-43D9-B9F7-31790372D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8313" y="1899608"/>
            <a:ext cx="4339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方正启体简体" pitchFamily="65" charset="-122"/>
                <a:cs typeface="+mn-cs"/>
              </a:rPr>
              <a:t>出猎时的盛大场面。</a:t>
            </a:r>
          </a:p>
        </p:txBody>
      </p:sp>
      <p:sp>
        <p:nvSpPr>
          <p:cNvPr id="43015" name="Text Box 7">
            <a:extLst>
              <a:ext uri="{FF2B5EF4-FFF2-40B4-BE49-F238E27FC236}">
                <a16:creationId xmlns:a16="http://schemas.microsoft.com/office/drawing/2014/main" id="{56188613-7B36-444D-93A0-7148D52FB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958" y="2942116"/>
            <a:ext cx="5086649" cy="80265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a.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装备齐全，随从众多</a:t>
            </a:r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E01B37F7-FDB8-45AD-8F62-901942E3A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551" y="3931539"/>
            <a:ext cx="946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方正流行体简体" pitchFamily="65" charset="-122"/>
                <a:cs typeface="+mn-cs"/>
              </a:rPr>
              <a:t>狂</a:t>
            </a:r>
          </a:p>
        </p:txBody>
      </p:sp>
      <p:sp>
        <p:nvSpPr>
          <p:cNvPr id="43017" name="Text Box 9">
            <a:extLst>
              <a:ext uri="{FF2B5EF4-FFF2-40B4-BE49-F238E27FC236}">
                <a16:creationId xmlns:a16="http://schemas.microsoft.com/office/drawing/2014/main" id="{7E71917B-D5AB-4266-A75D-FE9AC6E1F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958" y="3744772"/>
            <a:ext cx="4676280" cy="80265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b.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百姓倾城，观看狩猎</a:t>
            </a:r>
          </a:p>
        </p:txBody>
      </p:sp>
      <p:sp>
        <p:nvSpPr>
          <p:cNvPr id="43018" name="Text Box 10">
            <a:extLst>
              <a:ext uri="{FF2B5EF4-FFF2-40B4-BE49-F238E27FC236}">
                <a16:creationId xmlns:a16="http://schemas.microsoft.com/office/drawing/2014/main" id="{6DC6E832-2855-421F-88B2-486FA48C7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0517" y="4536686"/>
            <a:ext cx="4633000" cy="80265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c.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自比孙郎，乘马射虎</a:t>
            </a:r>
          </a:p>
        </p:txBody>
      </p:sp>
      <p:sp>
        <p:nvSpPr>
          <p:cNvPr id="2" name="右大括号 1">
            <a:extLst>
              <a:ext uri="{FF2B5EF4-FFF2-40B4-BE49-F238E27FC236}">
                <a16:creationId xmlns:a16="http://schemas.microsoft.com/office/drawing/2014/main" id="{8CBE4946-6ADA-4CE2-A1AF-BD16228A1550}"/>
              </a:ext>
            </a:extLst>
          </p:cNvPr>
          <p:cNvSpPr/>
          <p:nvPr/>
        </p:nvSpPr>
        <p:spPr>
          <a:xfrm>
            <a:off x="10644075" y="3287655"/>
            <a:ext cx="272532" cy="221538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010" name="Picture 2">
            <a:extLst>
              <a:ext uri="{FF2B5EF4-FFF2-40B4-BE49-F238E27FC236}">
                <a16:creationId xmlns:a16="http://schemas.microsoft.com/office/drawing/2014/main" id="{3ACBFCA6-1CDF-4E30-8610-79DBF31A2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181303"/>
            <a:ext cx="5281614" cy="649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utoUpdateAnimBg="0"/>
      <p:bldP spid="43015" grpId="0" autoUpdateAnimBg="0"/>
      <p:bldP spid="43017" grpId="0" autoUpdateAnimBg="0"/>
      <p:bldP spid="4301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3">
            <a:extLst>
              <a:ext uri="{FF2B5EF4-FFF2-40B4-BE49-F238E27FC236}">
                <a16:creationId xmlns:a16="http://schemas.microsoft.com/office/drawing/2014/main" id="{D0AD530C-6997-4D12-AE0E-87554240A5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35118" y="459499"/>
            <a:ext cx="1277006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44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 旨</a:t>
            </a:r>
          </a:p>
        </p:txBody>
      </p:sp>
      <p:sp>
        <p:nvSpPr>
          <p:cNvPr id="49156" name="Text Box 4">
            <a:extLst>
              <a:ext uri="{FF2B5EF4-FFF2-40B4-BE49-F238E27FC236}">
                <a16:creationId xmlns:a16="http://schemas.microsoft.com/office/drawing/2014/main" id="{C130A673-F486-474D-9605-C2FD4D007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69" y="1700213"/>
            <a:ext cx="10862441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t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这首词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通过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描写出猎的壮观场面，</a:t>
            </a:r>
            <a:r>
              <a:rPr lang="zh-CN" altLang="en-US" sz="40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借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历史典故</a:t>
            </a:r>
            <a:r>
              <a:rPr lang="zh-CN" altLang="en-US" sz="40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抒发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作者杀敌为国的雄心壮志，</a:t>
            </a:r>
            <a:r>
              <a:rPr lang="zh-CN" altLang="en-US" sz="40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表达了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为国效命的坚定</a:t>
            </a:r>
            <a:r>
              <a:rPr lang="zh-CN" altLang="en-US" sz="40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决心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，并委婉的表达了期盼得到朝廷重用的愿望。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>
            <a:extLst>
              <a:ext uri="{FF2B5EF4-FFF2-40B4-BE49-F238E27FC236}">
                <a16:creationId xmlns:a16="http://schemas.microsoft.com/office/drawing/2014/main" id="{DD0F3115-9C63-498B-8D41-6583633A7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9" y="0"/>
            <a:ext cx="116507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088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苏轼 定风波">
            <a:extLst>
              <a:ext uri="{FF2B5EF4-FFF2-40B4-BE49-F238E27FC236}">
                <a16:creationId xmlns:a16="http://schemas.microsoft.com/office/drawing/2014/main" id="{7CB80B02-B27A-400E-B9D9-15936D61A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22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2" name="Picture 6">
            <a:extLst>
              <a:ext uri="{FF2B5EF4-FFF2-40B4-BE49-F238E27FC236}">
                <a16:creationId xmlns:a16="http://schemas.microsoft.com/office/drawing/2014/main" id="{E8DE91D8-7A1E-4068-9DCC-9771DB0E2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9E47F36F-D6DD-4041-AD44-2DB52CCC6B95}"/>
              </a:ext>
            </a:extLst>
          </p:cNvPr>
          <p:cNvSpPr txBox="1">
            <a:spLocks noChangeArrowheads="1"/>
          </p:cNvSpPr>
          <p:nvPr/>
        </p:nvSpPr>
        <p:spPr>
          <a:xfrm>
            <a:off x="464646" y="479336"/>
            <a:ext cx="8773947" cy="584775"/>
          </a:xfrm>
          <a:prstGeom prst="rect">
            <a:avLst/>
          </a:prstGeom>
        </p:spPr>
        <p:txBody>
          <a:bodyPr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/>
            <a:r>
              <a:rPr lang="zh-CN" altLang="en-US" sz="3200" b="1" dirty="0">
                <a:latin typeface="楷体_GB2312" pitchFamily="49" charset="-122"/>
              </a:rPr>
              <a:t>初感知：概括各部分的主要内容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1CBAB89-358E-454B-B523-35F459256F44}"/>
              </a:ext>
            </a:extLst>
          </p:cNvPr>
          <p:cNvSpPr/>
          <p:nvPr/>
        </p:nvSpPr>
        <p:spPr>
          <a:xfrm>
            <a:off x="2619522" y="1809672"/>
            <a:ext cx="23150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词前小序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2C0566-A47D-4D82-8EE5-26CD4BB950EF}"/>
              </a:ext>
            </a:extLst>
          </p:cNvPr>
          <p:cNvSpPr txBox="1"/>
          <p:nvPr/>
        </p:nvSpPr>
        <p:spPr>
          <a:xfrm>
            <a:off x="5155323" y="1954924"/>
            <a:ext cx="5675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>
                <a:solidFill>
                  <a:srgbClr val="C00000"/>
                </a:solidFill>
              </a:rPr>
              <a:t>交代时间、地点、人物和作词缘由</a:t>
            </a:r>
          </a:p>
        </p:txBody>
      </p:sp>
    </p:spTree>
    <p:extLst>
      <p:ext uri="{BB962C8B-B14F-4D97-AF65-F5344CB8AC3E}">
        <p14:creationId xmlns:p14="http://schemas.microsoft.com/office/powerpoint/2010/main" val="27380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4885A5-8526-4D9F-814A-8690FE26C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AD70F60-E1EB-4736-AF02-E01DD08F3EDB}"/>
              </a:ext>
            </a:extLst>
          </p:cNvPr>
          <p:cNvSpPr/>
          <p:nvPr/>
        </p:nvSpPr>
        <p:spPr>
          <a:xfrm>
            <a:off x="3423772" y="1573189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上阙：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74E9657-DE4C-4722-8191-AB01EAA3F678}"/>
              </a:ext>
            </a:extLst>
          </p:cNvPr>
          <p:cNvSpPr/>
          <p:nvPr/>
        </p:nvSpPr>
        <p:spPr>
          <a:xfrm>
            <a:off x="4720954" y="169630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u="sng" dirty="0">
                <a:solidFill>
                  <a:srgbClr val="C00000"/>
                </a:solidFill>
              </a:rPr>
              <a:t>冒雨徐行时的景物和心境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402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>
            <a:extLst>
              <a:ext uri="{FF2B5EF4-FFF2-40B4-BE49-F238E27FC236}">
                <a16:creationId xmlns:a16="http://schemas.microsoft.com/office/drawing/2014/main" id="{CE52FAC3-3F8D-410C-93D0-137034020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235" y="-31531"/>
            <a:ext cx="9921766" cy="688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6332F14-3E6B-4E43-915E-F8DE49312E60}"/>
              </a:ext>
            </a:extLst>
          </p:cNvPr>
          <p:cNvSpPr/>
          <p:nvPr/>
        </p:nvSpPr>
        <p:spPr>
          <a:xfrm>
            <a:off x="747131" y="1478596"/>
            <a:ext cx="3249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下阙：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5E9F5CB-67A5-427C-A048-DB5F09CD2A66}"/>
              </a:ext>
            </a:extLst>
          </p:cNvPr>
          <p:cNvSpPr/>
          <p:nvPr/>
        </p:nvSpPr>
        <p:spPr>
          <a:xfrm>
            <a:off x="1497427" y="1115429"/>
            <a:ext cx="46440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u="sng" dirty="0">
                <a:solidFill>
                  <a:srgbClr val="C00000"/>
                </a:solidFill>
              </a:rPr>
              <a:t>雨过天晴后的景象和感受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276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4885A5-8526-4D9F-814A-8690FE26C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C0E8D1-FE96-46EC-8F4C-66B2A582F861}"/>
              </a:ext>
            </a:extLst>
          </p:cNvPr>
          <p:cNvSpPr txBox="1"/>
          <p:nvPr/>
        </p:nvSpPr>
        <p:spPr>
          <a:xfrm>
            <a:off x="2790497" y="677917"/>
            <a:ext cx="70787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2"/>
                </a:solidFill>
                <a:ea typeface="+mj-ea"/>
                <a:cs typeface="+mj-cs"/>
              </a:rPr>
              <a:t>析文本：</a:t>
            </a:r>
            <a:endParaRPr lang="en-US" altLang="zh-CN" sz="3200" b="1" dirty="0">
              <a:solidFill>
                <a:schemeClr val="tx2"/>
              </a:solidFill>
              <a:ea typeface="+mj-ea"/>
              <a:cs typeface="+mj-cs"/>
            </a:endParaRPr>
          </a:p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何处写雨？雨势如何？</a:t>
            </a:r>
            <a:endParaRPr lang="en-US" alt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作者在雨中的所做、所想？</a:t>
            </a:r>
          </a:p>
        </p:txBody>
      </p:sp>
    </p:spTree>
    <p:extLst>
      <p:ext uri="{BB962C8B-B14F-4D97-AF65-F5344CB8AC3E}">
        <p14:creationId xmlns:p14="http://schemas.microsoft.com/office/powerpoint/2010/main" val="2221859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>
            <a:extLst>
              <a:ext uri="{FF2B5EF4-FFF2-40B4-BE49-F238E27FC236}">
                <a16:creationId xmlns:a16="http://schemas.microsoft.com/office/drawing/2014/main" id="{CE52FAC3-3F8D-410C-93D0-137034020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1531"/>
            <a:ext cx="12192000" cy="688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E4910C3-88A0-4EB5-8161-4218C2E010B7}"/>
              </a:ext>
            </a:extLst>
          </p:cNvPr>
          <p:cNvSpPr/>
          <p:nvPr/>
        </p:nvSpPr>
        <p:spPr>
          <a:xfrm>
            <a:off x="251949" y="279855"/>
            <a:ext cx="193945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2"/>
                </a:solidFill>
                <a:ea typeface="+mj-ea"/>
                <a:cs typeface="+mj-cs"/>
              </a:rPr>
              <a:t>析文本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黑体"/>
                <a:cs typeface="+mn-cs"/>
              </a:rPr>
              <a:t>：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“料峭”一句传达怎样的</a:t>
            </a:r>
            <a:r>
              <a:rPr lang="zh-CN" altLang="en-US" sz="36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人生哲理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1DBBD3-243F-41C2-9A64-7F708CD5EAB9}"/>
              </a:ext>
            </a:extLst>
          </p:cNvPr>
          <p:cNvSpPr txBox="1"/>
          <p:nvPr/>
        </p:nvSpPr>
        <p:spPr>
          <a:xfrm>
            <a:off x="8403019" y="1957237"/>
            <a:ext cx="30269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“也无风雨也无晴”一句表明作者怎样的</a:t>
            </a:r>
            <a:r>
              <a:rPr lang="zh-CN" altLang="en-US" sz="36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人生态度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329407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extLst>
              <a:ext uri="{FF2B5EF4-FFF2-40B4-BE49-F238E27FC236}">
                <a16:creationId xmlns:a16="http://schemas.microsoft.com/office/drawing/2014/main" id="{3CAF9ECE-D80D-474E-B4D7-4CEE0BD08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698" y="252249"/>
            <a:ext cx="10216054" cy="660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810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9BEC6186-640C-4D62-8FEA-EBF205D7D4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8" y="1162914"/>
            <a:ext cx="8229600" cy="707886"/>
          </a:xfrm>
        </p:spPr>
        <p:txBody>
          <a:bodyPr/>
          <a:lstStyle/>
          <a:p>
            <a:pPr algn="l"/>
            <a:r>
              <a:rPr lang="zh-CN" altLang="zh-CN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苏东坡是个怎样的人</a:t>
            </a:r>
            <a:r>
              <a:rPr lang="zh-CN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?</a:t>
            </a:r>
            <a:r>
              <a:rPr lang="zh-CN" altLang="zh-CN" sz="2800" dirty="0"/>
              <a:t> 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8DDD09E9-D116-4AB7-8F6D-E56B7DE70E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2133601"/>
            <a:ext cx="8229600" cy="3889375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雨中东坡——笑对人生风雨的达者</a:t>
            </a:r>
          </a:p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雨后东坡——堪破人生晴雨的智者 </a:t>
            </a:r>
          </a:p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词人是一个吟啸徐行、拄着拐杖、穿着草鞋、顶风冒雨，不畏艰难、镇定从容、旷达乐观形象。</a:t>
            </a:r>
          </a:p>
        </p:txBody>
      </p:sp>
      <p:sp>
        <p:nvSpPr>
          <p:cNvPr id="22532" name="Text Box 4">
            <a:extLst>
              <a:ext uri="{FF2B5EF4-FFF2-40B4-BE49-F238E27FC236}">
                <a16:creationId xmlns:a16="http://schemas.microsoft.com/office/drawing/2014/main" id="{E841BC88-1098-4A13-8BF3-FED9B7DB3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7189" y="98426"/>
            <a:ext cx="2020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品形象：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10FAA817-4D0F-472D-8D40-E94EAD968B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7559" y="1484314"/>
            <a:ext cx="11193517" cy="461168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chemeClr val="accent4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本词从途中遇雨写起，表现了词人在自然风雨中</a:t>
            </a:r>
            <a:r>
              <a:rPr lang="zh-CN" altLang="zh-CN" sz="36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镇定自若、吟啸自乐的豁达心境</a:t>
            </a:r>
            <a:r>
              <a:rPr lang="zh-CN" altLang="zh-CN" sz="3600" b="1" dirty="0">
                <a:solidFill>
                  <a:schemeClr val="accent4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600" b="1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也暗喻词人在人生逆境中泰然自若、在痛苦中旷达自解的情怀。</a:t>
            </a:r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02F32785-A928-4E0E-96BE-148EC6383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0706" y="539860"/>
            <a:ext cx="2020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析情怀：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6A452EDE-B272-4DD7-8615-8DBB17689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5731" y="220664"/>
            <a:ext cx="6840538" cy="579437"/>
          </a:xfrm>
        </p:spPr>
        <p:txBody>
          <a:bodyPr/>
          <a:lstStyle/>
          <a:p>
            <a:pPr algn="ctr"/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即事感怀诗词鉴赏方法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78C22C1F-7EF5-4F0D-95FA-582FE15019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24759" y="1403132"/>
            <a:ext cx="9553903" cy="5026902"/>
          </a:xfrm>
        </p:spPr>
        <p:txBody>
          <a:bodyPr/>
          <a:lstStyle/>
          <a:p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即事感怀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，指的是诗人就某件事抒发自己的感慨。</a:t>
            </a:r>
          </a:p>
          <a:p>
            <a:endParaRPr lang="zh-CN" altLang="en-US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鉴赏方法：</a:t>
            </a:r>
          </a:p>
          <a:p>
            <a:pPr>
              <a:lnSpc>
                <a:spcPct val="150000"/>
              </a:lnSpc>
            </a:pPr>
            <a:r>
              <a:rPr lang="en-US" altLang="zh-CN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1.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了解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引发诗人感慨的“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事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” 。</a:t>
            </a:r>
          </a:p>
          <a:p>
            <a:pPr>
              <a:lnSpc>
                <a:spcPct val="150000"/>
              </a:lnSpc>
            </a:pPr>
            <a:r>
              <a:rPr lang="en-US" altLang="zh-CN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2.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体味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作者抒发了什么样的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情“怀 ”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3.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分析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作者是用什么</a:t>
            </a:r>
            <a:r>
              <a:rPr lang="zh-CN" altLang="en-US" sz="3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方法</a:t>
            </a: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来抒发感情。 </a:t>
            </a:r>
          </a:p>
          <a:p>
            <a:pPr>
              <a:buFontTx/>
              <a:buNone/>
            </a:pP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8" name="Text Box 4">
            <a:extLst>
              <a:ext uri="{FF2B5EF4-FFF2-40B4-BE49-F238E27FC236}">
                <a16:creationId xmlns:a16="http://schemas.microsoft.com/office/drawing/2014/main" id="{5924F888-A114-42C5-BE75-3973EF28E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7189" y="98426"/>
            <a:ext cx="2020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学方法：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5043E90A-CB60-4864-A548-30E38DCC0E3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46173" y="618469"/>
            <a:ext cx="3957637" cy="5878513"/>
          </a:xfrm>
        </p:spPr>
        <p:txBody>
          <a:bodyPr/>
          <a:lstStyle/>
          <a:p>
            <a:pPr algn="ctr">
              <a:buFontTx/>
              <a:buNone/>
            </a:pPr>
            <a:r>
              <a:rPr lang="zh-CN" altLang="zh-CN" sz="4400" b="1" dirty="0">
                <a:solidFill>
                  <a:srgbClr val="0000CC"/>
                </a:solidFill>
                <a:ea typeface="楷体" panose="02010609060101010101" pitchFamily="49" charset="-122"/>
              </a:rPr>
              <a:t>东</a:t>
            </a:r>
            <a:r>
              <a:rPr lang="en-US" altLang="zh-CN" sz="4400" b="1" dirty="0">
                <a:solidFill>
                  <a:srgbClr val="0000CC"/>
                </a:solidFill>
                <a:ea typeface="楷体" panose="02010609060101010101" pitchFamily="49" charset="-122"/>
              </a:rPr>
              <a:t>  </a:t>
            </a:r>
            <a:r>
              <a:rPr lang="zh-CN" altLang="zh-CN" sz="4400" b="1" dirty="0">
                <a:solidFill>
                  <a:srgbClr val="0000CC"/>
                </a:solidFill>
                <a:ea typeface="楷体" panose="02010609060101010101" pitchFamily="49" charset="-122"/>
              </a:rPr>
              <a:t>坡</a:t>
            </a:r>
          </a:p>
          <a:p>
            <a:pPr algn="ctr">
              <a:buFontTx/>
              <a:buNone/>
            </a:pPr>
            <a:r>
              <a:rPr lang="zh-CN" altLang="zh-CN" sz="3600" b="1" dirty="0">
                <a:ea typeface="楷体" panose="02010609060101010101" pitchFamily="49" charset="-122"/>
              </a:rPr>
              <a:t>雨洗东坡月色清，</a:t>
            </a:r>
          </a:p>
          <a:p>
            <a:pPr algn="ctr">
              <a:buFontTx/>
              <a:buNone/>
            </a:pPr>
            <a:r>
              <a:rPr lang="zh-CN" altLang="zh-CN" sz="3600" b="1" dirty="0">
                <a:ea typeface="楷体" panose="02010609060101010101" pitchFamily="49" charset="-122"/>
              </a:rPr>
              <a:t>市人行尽野人行。</a:t>
            </a:r>
          </a:p>
          <a:p>
            <a:pPr algn="ctr">
              <a:buFontTx/>
              <a:buNone/>
            </a:pPr>
            <a:r>
              <a:rPr lang="zh-CN" altLang="zh-CN" sz="3600" b="1" dirty="0">
                <a:ea typeface="楷体" panose="02010609060101010101" pitchFamily="49" charset="-122"/>
              </a:rPr>
              <a:t>莫嫌荦确坡头路，</a:t>
            </a:r>
          </a:p>
          <a:p>
            <a:pPr algn="ctr">
              <a:buFontTx/>
              <a:buNone/>
            </a:pPr>
            <a:r>
              <a:rPr lang="zh-CN" altLang="zh-CN" sz="3600" b="1" dirty="0">
                <a:ea typeface="楷体" panose="02010609060101010101" pitchFamily="49" charset="-122"/>
              </a:rPr>
              <a:t>自爱铿然曳杖声。</a:t>
            </a:r>
          </a:p>
          <a:p>
            <a:pPr>
              <a:buFontTx/>
              <a:buNone/>
            </a:pPr>
            <a:r>
              <a:rPr lang="zh-CN" altLang="zh-CN" sz="3600" b="1" dirty="0">
                <a:ea typeface="楷体" panose="02010609060101010101" pitchFamily="49" charset="-122"/>
              </a:rPr>
              <a:t> </a:t>
            </a:r>
            <a:r>
              <a:rPr lang="zh-CN" altLang="zh-CN" b="1" dirty="0">
                <a:ea typeface="楷体" panose="02010609060101010101" pitchFamily="49" charset="-122"/>
              </a:rPr>
              <a:t>[注]①此诗为苏轼贬官黄州时所作。</a:t>
            </a:r>
          </a:p>
          <a:p>
            <a:pPr>
              <a:buFontTx/>
              <a:buNone/>
            </a:pPr>
            <a:r>
              <a:rPr lang="zh-CN" altLang="zh-CN" b="1" dirty="0">
                <a:ea typeface="楷体" panose="02010609060101010101" pitchFamily="49" charset="-122"/>
              </a:rPr>
              <a:t>       ②荦（luò ）确：山多大石。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8FBDDE1A-2DE8-484C-BABA-347044BD5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054" y="449262"/>
            <a:ext cx="5248275" cy="212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fontAlgn="base">
              <a:spcAft>
                <a:spcPct val="0"/>
              </a:spcAft>
              <a:buNone/>
            </a:pPr>
            <a:r>
              <a:rPr lang="zh-CN" altLang="en-US" sz="2400" dirty="0">
                <a:solidFill>
                  <a:srgbClr val="000000"/>
                </a:solidFill>
              </a:rPr>
              <a:t> </a:t>
            </a:r>
            <a:r>
              <a:rPr lang="zh-CN" altLang="en-US" sz="2000" dirty="0">
                <a:solidFill>
                  <a:srgbClr val="000000"/>
                </a:solidFill>
              </a:rPr>
              <a:t> 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1、这首诗叙写了什么事？</a:t>
            </a:r>
            <a:endParaRPr lang="en-US" altLang="zh-CN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endParaRPr lang="en-US" altLang="zh-CN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endParaRPr lang="en-US" altLang="zh-CN" sz="32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2、采用了什么手法？抒发了怎样的情怀？</a:t>
            </a:r>
          </a:p>
          <a:p>
            <a:pPr fontAlgn="base">
              <a:spcAft>
                <a:spcPct val="0"/>
              </a:spcAft>
              <a:buNone/>
            </a:pP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7652" name="Text Box 4">
            <a:extLst>
              <a:ext uri="{FF2B5EF4-FFF2-40B4-BE49-F238E27FC236}">
                <a16:creationId xmlns:a16="http://schemas.microsoft.com/office/drawing/2014/main" id="{97D43940-A4CA-4A74-B202-868BC7CDB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104" y="98425"/>
            <a:ext cx="20208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活运用：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C00A7F0-E8EA-48F5-9CA4-1599FE94929D}"/>
              </a:ext>
            </a:extLst>
          </p:cNvPr>
          <p:cNvSpPr/>
          <p:nvPr/>
        </p:nvSpPr>
        <p:spPr>
          <a:xfrm>
            <a:off x="4864529" y="1447565"/>
            <a:ext cx="6878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作者在清明幽静的雨后东坡悠然自得行吟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EF267D9-724C-4DEE-A0F8-B1CEC2AFF9E1}"/>
              </a:ext>
            </a:extLst>
          </p:cNvPr>
          <p:cNvSpPr/>
          <p:nvPr/>
        </p:nvSpPr>
        <p:spPr>
          <a:xfrm>
            <a:off x="4516329" y="3315833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Aft>
                <a:spcPct val="0"/>
              </a:spcAft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对比。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“市人”和“野人”“莫嫌”和“自爱”形成对比。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Aft>
                <a:spcPct val="0"/>
              </a:spcAft>
              <a:buNone/>
            </a:pPr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抒发了自己对田园生活的热爱，对世俗名利的不屑，洋溢着坚守信念、乐观旷达的情怀。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ECA3AA2C-BFBD-4A3B-8F8D-F294DEA566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4975" y="172314"/>
            <a:ext cx="1943100" cy="707886"/>
          </a:xfrm>
        </p:spPr>
        <p:txBody>
          <a:bodyPr/>
          <a:lstStyle/>
          <a:p>
            <a:r>
              <a:rPr lang="zh-CN" altLang="en-US" sz="4000"/>
              <a:t>谈感悟：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0FE5963D-F26D-4B10-A47C-03C1159651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4975" y="1303777"/>
            <a:ext cx="9031342" cy="4029075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3600" b="1" dirty="0">
                <a:ea typeface="楷体" panose="02010609060101010101" pitchFamily="49" charset="-122"/>
              </a:rPr>
              <a:t>         有人说，心有东坡词，人生无难题。 人生再多的风雨，经过东坡的过滤，都变成一片晴空了。苏轼为我们撑起了一把伞，撑出了一片晴朗的天空，愿我们活得像他一样明亮，一样豁达。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>
            <a:extLst>
              <a:ext uri="{FF2B5EF4-FFF2-40B4-BE49-F238E27FC236}">
                <a16:creationId xmlns:a16="http://schemas.microsoft.com/office/drawing/2014/main" id="{967FAF21-2B14-429B-A509-2E12ACEB98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703" y="1109498"/>
            <a:ext cx="284830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2" name="Picture 2" descr="念奴娇赤壁怀古(公开课使用)">
            <a:extLst>
              <a:ext uri="{FF2B5EF4-FFF2-40B4-BE49-F238E27FC236}">
                <a16:creationId xmlns:a16="http://schemas.microsoft.com/office/drawing/2014/main" id="{785D30B7-A425-4609-8C12-D3650A72D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93" y="212834"/>
            <a:ext cx="8439807" cy="643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B219FF7-A16B-4EE4-B265-F36929986B3A}"/>
              </a:ext>
            </a:extLst>
          </p:cNvPr>
          <p:cNvSpPr txBox="1"/>
          <p:nvPr/>
        </p:nvSpPr>
        <p:spPr>
          <a:xfrm>
            <a:off x="6511159" y="1292772"/>
            <a:ext cx="1213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苏轼</a:t>
            </a:r>
          </a:p>
        </p:txBody>
      </p:sp>
    </p:spTree>
    <p:extLst>
      <p:ext uri="{BB962C8B-B14F-4D97-AF65-F5344CB8AC3E}">
        <p14:creationId xmlns:p14="http://schemas.microsoft.com/office/powerpoint/2010/main" val="934079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>
            <a:extLst>
              <a:ext uri="{FF2B5EF4-FFF2-40B4-BE49-F238E27FC236}">
                <a16:creationId xmlns:a16="http://schemas.microsoft.com/office/drawing/2014/main" id="{F0A3D794-33C3-4655-8C2E-A607A3F7C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586" y="220717"/>
            <a:ext cx="8276897" cy="611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39634353-BF6B-4173-9294-1BAE48E91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82" y="1020817"/>
            <a:ext cx="284830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6511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>
            <a:extLst>
              <a:ext uri="{FF2B5EF4-FFF2-40B4-BE49-F238E27FC236}">
                <a16:creationId xmlns:a16="http://schemas.microsoft.com/office/drawing/2014/main" id="{E68723C8-99B1-4A19-ACCA-DEE16DACA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" y="189185"/>
            <a:ext cx="11445766" cy="644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66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>
            <a:extLst>
              <a:ext uri="{FF2B5EF4-FFF2-40B4-BE49-F238E27FC236}">
                <a16:creationId xmlns:a16="http://schemas.microsoft.com/office/drawing/2014/main" id="{28A28943-879B-457D-B6FC-27C69B31D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173421"/>
            <a:ext cx="11918732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78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>
            <a:extLst>
              <a:ext uri="{FF2B5EF4-FFF2-40B4-BE49-F238E27FC236}">
                <a16:creationId xmlns:a16="http://schemas.microsoft.com/office/drawing/2014/main" id="{E28C9190-DED0-4567-AB88-DCA03FBFA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39" y="0"/>
            <a:ext cx="5010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积累典故：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4179D64D-26C6-4A11-AD53-8C56BCAAC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39" y="713608"/>
            <a:ext cx="4572000" cy="597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亲射虎，看孙郎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持节云中，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何日遣冯唐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会挽雕弓如满月，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西北望，射天狼。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Text Box 4">
            <a:extLst>
              <a:ext uri="{FF2B5EF4-FFF2-40B4-BE49-F238E27FC236}">
                <a16:creationId xmlns:a16="http://schemas.microsoft.com/office/drawing/2014/main" id="{2C017A4C-B251-460A-96EC-FD76BA8DC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6158" y="646331"/>
            <a:ext cx="80299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孙郎：</a:t>
            </a:r>
            <a:r>
              <a:rPr lang="zh-CN" altLang="en-US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孙权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“十三年十月，权将如吴，</a:t>
            </a:r>
            <a:r>
              <a:rPr lang="zh-CN" altLang="en-US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亲乘马射虎于凌亭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。”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1797C3E-E874-4B0D-BCF9-12C06686427A}"/>
              </a:ext>
            </a:extLst>
          </p:cNvPr>
          <p:cNvSpPr/>
          <p:nvPr/>
        </p:nvSpPr>
        <p:spPr>
          <a:xfrm>
            <a:off x="3073811" y="2335529"/>
            <a:ext cx="890226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云中太守魏尚，出击匈奴进犯者，后因报功文书上所载杀敌的数字与实际不合被削职。经冯唐代为辨白后，</a:t>
            </a:r>
            <a:r>
              <a:rPr lang="zh-CN" altLang="en-US" sz="32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文帝就派冯唐“持节”</a:t>
            </a:r>
            <a:r>
              <a:rPr lang="en-US" altLang="zh-CN" sz="32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去赦免魏尚的罪，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仍让魏尚担任云中太守一职。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58DBA2D-0A30-4A33-9D69-276B98BBB0D7}"/>
              </a:ext>
            </a:extLst>
          </p:cNvPr>
          <p:cNvSpPr/>
          <p:nvPr/>
        </p:nvSpPr>
        <p:spPr>
          <a:xfrm>
            <a:off x="4087592" y="4810322"/>
            <a:ext cx="75884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天狼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：星名，一称犬星，旧说主侵掠。词中以之</a:t>
            </a:r>
            <a:r>
              <a:rPr lang="zh-CN" altLang="en-US" sz="3200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比喻侵犯北宋的辽国与西夏。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>
            <a:extLst>
              <a:ext uri="{FF2B5EF4-FFF2-40B4-BE49-F238E27FC236}">
                <a16:creationId xmlns:a16="http://schemas.microsoft.com/office/drawing/2014/main" id="{E28C9190-DED0-4567-AB88-DCA03FBFA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800" y="167371"/>
            <a:ext cx="5010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明确：引用典故的作用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4179D64D-26C6-4A11-AD53-8C56BCAAC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1311275"/>
            <a:ext cx="4572000" cy="548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亲射虎，看孙郎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持节云中，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何日遣冯唐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会挽雕弓如满月，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西北望，射天狼。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8" name="Text Box 4">
            <a:extLst>
              <a:ext uri="{FF2B5EF4-FFF2-40B4-BE49-F238E27FC236}">
                <a16:creationId xmlns:a16="http://schemas.microsoft.com/office/drawing/2014/main" id="{2C017A4C-B251-460A-96EC-FD76BA8DCB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5950" y="656227"/>
            <a:ext cx="5533587" cy="159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自喻孙权，虽年老，                      仍有少年狂气，意气奋发。 </a:t>
            </a:r>
          </a:p>
        </p:txBody>
      </p:sp>
      <p:sp>
        <p:nvSpPr>
          <p:cNvPr id="36869" name="Text Box 5">
            <a:extLst>
              <a:ext uri="{FF2B5EF4-FFF2-40B4-BE49-F238E27FC236}">
                <a16:creationId xmlns:a16="http://schemas.microsoft.com/office/drawing/2014/main" id="{72BF69FD-5C12-4A19-B8E5-ABCD469A8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0385" y="2554243"/>
            <a:ext cx="5854207" cy="149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以魏尚自喻，希望朝廷能像派冯唐赦魏尚那样重用自己 。</a:t>
            </a:r>
          </a:p>
        </p:txBody>
      </p:sp>
      <p:sp>
        <p:nvSpPr>
          <p:cNvPr id="36870" name="Text Box 6">
            <a:extLst>
              <a:ext uri="{FF2B5EF4-FFF2-40B4-BE49-F238E27FC236}">
                <a16:creationId xmlns:a16="http://schemas.microsoft.com/office/drawing/2014/main" id="{3EDBC5AC-C7EC-4C94-83C3-7225B6567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9511" y="4770163"/>
            <a:ext cx="566502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u="sng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表达了自己要报效国家、抵御入侵者的决心。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6554441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>
            <a:extLst>
              <a:ext uri="{FF2B5EF4-FFF2-40B4-BE49-F238E27FC236}">
                <a16:creationId xmlns:a16="http://schemas.microsoft.com/office/drawing/2014/main" id="{28A28943-879B-457D-B6FC-27C69B31D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83" y="173421"/>
            <a:ext cx="11634952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5C5DD"/>
      </a:accent5>
      <a:accent6>
        <a:srgbClr val="2D2D8A"/>
      </a:accent6>
      <a:hlink>
        <a:srgbClr val="002850"/>
      </a:hlink>
      <a:folHlink>
        <a:srgbClr val="66B2FE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D2D8A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_5">
  <a:themeElements>
    <a:clrScheme name="默认设计模板_5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5C5DD"/>
      </a:accent5>
      <a:accent6>
        <a:srgbClr val="2D2D8A"/>
      </a:accent6>
      <a:hlink>
        <a:srgbClr val="002850"/>
      </a:hlink>
      <a:folHlink>
        <a:srgbClr val="66B2FE"/>
      </a:folHlink>
    </a:clrScheme>
    <a:fontScheme name="默认设计模板_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5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D2D8A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默认设计模板_3">
  <a:themeElements>
    <a:clrScheme name="默认设计模板_3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5C5DD"/>
      </a:accent5>
      <a:accent6>
        <a:srgbClr val="2D2D8A"/>
      </a:accent6>
      <a:hlink>
        <a:srgbClr val="002850"/>
      </a:hlink>
      <a:folHlink>
        <a:srgbClr val="66B2FE"/>
      </a:folHlink>
    </a:clrScheme>
    <a:fontScheme name="默认设计模板_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D2D8A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默认设计模板_8">
  <a:themeElements>
    <a:clrScheme name="默认设计模板_8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333399"/>
      </a:accent2>
      <a:accent3>
        <a:srgbClr val="FFFFFF"/>
      </a:accent3>
      <a:accent4>
        <a:srgbClr val="000000"/>
      </a:accent4>
      <a:accent5>
        <a:srgbClr val="B5C5DD"/>
      </a:accent5>
      <a:accent6>
        <a:srgbClr val="2D2D8A"/>
      </a:accent6>
      <a:hlink>
        <a:srgbClr val="002850"/>
      </a:hlink>
      <a:folHlink>
        <a:srgbClr val="66B2FE"/>
      </a:folHlink>
    </a:clrScheme>
    <a:fontScheme name="默认设计模板_8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D2D8A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810</Words>
  <Application>Microsoft Office PowerPoint</Application>
  <PresentationFormat>宽屏</PresentationFormat>
  <Paragraphs>89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等线</vt:lpstr>
      <vt:lpstr>等线 Light</vt:lpstr>
      <vt:lpstr>方正启体简体</vt:lpstr>
      <vt:lpstr>黑体</vt:lpstr>
      <vt:lpstr>华文行楷</vt:lpstr>
      <vt:lpstr>华文楷体</vt:lpstr>
      <vt:lpstr>华文新魏</vt:lpstr>
      <vt:lpstr>楷体</vt:lpstr>
      <vt:lpstr>楷体_GB2312</vt:lpstr>
      <vt:lpstr>宋体</vt:lpstr>
      <vt:lpstr>Arial</vt:lpstr>
      <vt:lpstr>Times New Roman</vt:lpstr>
      <vt:lpstr>Office 主题​​</vt:lpstr>
      <vt:lpstr>默认设计模板</vt:lpstr>
      <vt:lpstr>1_默认设计模板</vt:lpstr>
      <vt:lpstr>默认设计模板_5</vt:lpstr>
      <vt:lpstr>默认设计模板_3</vt:lpstr>
      <vt:lpstr>默认设计模板_8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苏东坡是个怎样的人? </vt:lpstr>
      <vt:lpstr>PowerPoint 演示文稿</vt:lpstr>
      <vt:lpstr>即事感怀诗词鉴赏方法</vt:lpstr>
      <vt:lpstr>PowerPoint 演示文稿</vt:lpstr>
      <vt:lpstr>谈感悟：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pyzx002@djyedu.com</dc:creator>
  <cp:lastModifiedBy>pyzx002@djyedu.com</cp:lastModifiedBy>
  <cp:revision>17</cp:revision>
  <dcterms:created xsi:type="dcterms:W3CDTF">2020-10-28T03:25:17Z</dcterms:created>
  <dcterms:modified xsi:type="dcterms:W3CDTF">2020-10-28T09:51:08Z</dcterms:modified>
</cp:coreProperties>
</file>