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2"/>
  </p:sldMasterIdLst>
  <p:notesMasterIdLst>
    <p:notesMasterId r:id="rId3"/>
  </p:notesMasterIdLst>
  <p:sldIdLst>
    <p:sldId id="307" r:id="rId4"/>
    <p:sldId id="278" r:id="rId5"/>
    <p:sldId id="279" r:id="rId6"/>
    <p:sldId id="266" r:id="rId7"/>
    <p:sldId id="260" r:id="rId8"/>
    <p:sldId id="337" r:id="rId9"/>
    <p:sldId id="381" r:id="rId10"/>
    <p:sldId id="383" r:id="rId11"/>
    <p:sldId id="384" r:id="rId12"/>
    <p:sldId id="385" r:id="rId13"/>
    <p:sldId id="293" r:id="rId14"/>
    <p:sldId id="259" r:id="rId15"/>
    <p:sldId id="343" r:id="rId16"/>
    <p:sldId id="290" r:id="rId17"/>
    <p:sldId id="258" r:id="rId18"/>
    <p:sldId id="386" r:id="rId19"/>
    <p:sldId id="294" r:id="rId20"/>
    <p:sldId id="387" r:id="rId21"/>
    <p:sldId id="388" r:id="rId22"/>
    <p:sldId id="389" r:id="rId23"/>
    <p:sldId id="372" r:id="rId24"/>
    <p:sldId id="390" r:id="rId25"/>
    <p:sldId id="391" r:id="rId26"/>
    <p:sldId id="323" r:id="rId27"/>
    <p:sldId id="364" r:id="rId28"/>
    <p:sldId id="392" r:id="rId29"/>
    <p:sldId id="393" r:id="rId30"/>
    <p:sldId id="394" r:id="rId31"/>
    <p:sldId id="395" r:id="rId32"/>
    <p:sldId id="396" r:id="rId33"/>
    <p:sldId id="397" r:id="rId34"/>
    <p:sldId id="399" r:id="rId35"/>
    <p:sldId id="398" r:id="rId36"/>
    <p:sldId id="280"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贺 凡" initials="贺" lastIdx="0" clrIdx="0">
    <p:extLst>
      <p:ext uri="{19B8F6BF-5375-455C-9EA6-DF929625EA0E}">
        <p15:presenceInfo xmlns:p15="http://schemas.microsoft.com/office/powerpoint/2012/main" userId="4aa56ec1f2548ec3" providerId="Windows Live"/>
      </p:ext>
    </p:extLst>
  </p:cmAuthor>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078" autoAdjust="0"/>
    <p:restoredTop sz="94637"/>
  </p:normalViewPr>
  <p:slideViewPr>
    <p:cSldViewPr snapToGrid="0">
      <p:cViewPr varScale="1">
        <p:scale>
          <a:sx n="93" d="100"/>
          <a:sy n="93" d="100"/>
        </p:scale>
        <p:origin x="448" y="2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tags" Target="tags/tag1.xml" /><Relationship Id="rId39" Type="http://schemas.openxmlformats.org/officeDocument/2006/relationships/presProps" Target="presProps.xml" /><Relationship Id="rId4" Type="http://schemas.openxmlformats.org/officeDocument/2006/relationships/slide" Target="slides/slide1.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2021/3/1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268402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extLst>
      <p:ext uri="{BB962C8B-B14F-4D97-AF65-F5344CB8AC3E}">
        <p14:creationId xmlns:p14="http://schemas.microsoft.com/office/powerpoint/2010/main" val="2824477640"/>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extLst>
      <p:ext uri="{BB962C8B-B14F-4D97-AF65-F5344CB8AC3E}">
        <p14:creationId xmlns:p14="http://schemas.microsoft.com/office/powerpoint/2010/main" val="1825904752"/>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extLst>
      <p:ext uri="{BB962C8B-B14F-4D97-AF65-F5344CB8AC3E}">
        <p14:creationId xmlns:p14="http://schemas.microsoft.com/office/powerpoint/2010/main" val="3145742883"/>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extLst>
      <p:ext uri="{BB962C8B-B14F-4D97-AF65-F5344CB8AC3E}">
        <p14:creationId xmlns:p14="http://schemas.microsoft.com/office/powerpoint/2010/main" val="2644915967"/>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extLst>
      <p:ext uri="{BB962C8B-B14F-4D97-AF65-F5344CB8AC3E}">
        <p14:creationId xmlns:p14="http://schemas.microsoft.com/office/powerpoint/2010/main" val="4152073170"/>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extLst>
      <p:ext uri="{BB962C8B-B14F-4D97-AF65-F5344CB8AC3E}">
        <p14:creationId xmlns:p14="http://schemas.microsoft.com/office/powerpoint/2010/main" val="2060036926"/>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extLst>
      <p:ext uri="{BB962C8B-B14F-4D97-AF65-F5344CB8AC3E}">
        <p14:creationId xmlns:p14="http://schemas.microsoft.com/office/powerpoint/2010/main" val="1072974623"/>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extLst>
      <p:ext uri="{BB962C8B-B14F-4D97-AF65-F5344CB8AC3E}">
        <p14:creationId xmlns:p14="http://schemas.microsoft.com/office/powerpoint/2010/main" val="736079133"/>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extLst>
      <p:ext uri="{BB962C8B-B14F-4D97-AF65-F5344CB8AC3E}">
        <p14:creationId xmlns:p14="http://schemas.microsoft.com/office/powerpoint/2010/main" val="733490510"/>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extLst>
      <p:ext uri="{BB962C8B-B14F-4D97-AF65-F5344CB8AC3E}">
        <p14:creationId xmlns:p14="http://schemas.microsoft.com/office/powerpoint/2010/main" val="3351969671"/>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extLst>
      <p:ext uri="{BB962C8B-B14F-4D97-AF65-F5344CB8AC3E}">
        <p14:creationId xmlns:p14="http://schemas.microsoft.com/office/powerpoint/2010/main" val="3843067694"/>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extLst>
      <p:ext uri="{BB962C8B-B14F-4D97-AF65-F5344CB8AC3E}">
        <p14:creationId xmlns:p14="http://schemas.microsoft.com/office/powerpoint/2010/main" val="1595581536"/>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extLst>
      <p:ext uri="{BB962C8B-B14F-4D97-AF65-F5344CB8AC3E}">
        <p14:creationId xmlns:p14="http://schemas.microsoft.com/office/powerpoint/2010/main" val="1505405136"/>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extLst>
      <p:ext uri="{BB962C8B-B14F-4D97-AF65-F5344CB8AC3E}">
        <p14:creationId xmlns:p14="http://schemas.microsoft.com/office/powerpoint/2010/main" val="1520128565"/>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extLst>
      <p:ext uri="{BB962C8B-B14F-4D97-AF65-F5344CB8AC3E}">
        <p14:creationId xmlns:p14="http://schemas.microsoft.com/office/powerpoint/2010/main" val="2176775507"/>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23</a:t>
            </a:fld>
            <a:endParaRPr lang="zh-CN" altLang="en-US"/>
          </a:p>
        </p:txBody>
      </p:sp>
    </p:spTree>
    <p:extLst>
      <p:ext uri="{BB962C8B-B14F-4D97-AF65-F5344CB8AC3E}">
        <p14:creationId xmlns:p14="http://schemas.microsoft.com/office/powerpoint/2010/main" val="902204742"/>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24</a:t>
            </a:fld>
            <a:endParaRPr lang="zh-CN" altLang="en-US"/>
          </a:p>
        </p:txBody>
      </p:sp>
    </p:spTree>
    <p:extLst>
      <p:ext uri="{BB962C8B-B14F-4D97-AF65-F5344CB8AC3E}">
        <p14:creationId xmlns:p14="http://schemas.microsoft.com/office/powerpoint/2010/main" val="2278816982"/>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25</a:t>
            </a:fld>
            <a:endParaRPr lang="zh-CN" altLang="en-US"/>
          </a:p>
        </p:txBody>
      </p:sp>
    </p:spTree>
    <p:extLst>
      <p:ext uri="{BB962C8B-B14F-4D97-AF65-F5344CB8AC3E}">
        <p14:creationId xmlns:p14="http://schemas.microsoft.com/office/powerpoint/2010/main" val="2773808611"/>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26</a:t>
            </a:fld>
            <a:endParaRPr lang="zh-CN" altLang="en-US"/>
          </a:p>
        </p:txBody>
      </p:sp>
    </p:spTree>
    <p:extLst>
      <p:ext uri="{BB962C8B-B14F-4D97-AF65-F5344CB8AC3E}">
        <p14:creationId xmlns:p14="http://schemas.microsoft.com/office/powerpoint/2010/main" val="1493181145"/>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27</a:t>
            </a:fld>
            <a:endParaRPr lang="zh-CN" altLang="en-US"/>
          </a:p>
        </p:txBody>
      </p:sp>
    </p:spTree>
    <p:extLst>
      <p:ext uri="{BB962C8B-B14F-4D97-AF65-F5344CB8AC3E}">
        <p14:creationId xmlns:p14="http://schemas.microsoft.com/office/powerpoint/2010/main" val="1755555665"/>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28</a:t>
            </a:fld>
            <a:endParaRPr lang="zh-CN" altLang="en-US"/>
          </a:p>
        </p:txBody>
      </p:sp>
    </p:spTree>
    <p:extLst>
      <p:ext uri="{BB962C8B-B14F-4D97-AF65-F5344CB8AC3E}">
        <p14:creationId xmlns:p14="http://schemas.microsoft.com/office/powerpoint/2010/main" val="3500232799"/>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29</a:t>
            </a:fld>
            <a:endParaRPr lang="zh-CN" altLang="en-US"/>
          </a:p>
        </p:txBody>
      </p:sp>
    </p:spTree>
    <p:extLst>
      <p:ext uri="{BB962C8B-B14F-4D97-AF65-F5344CB8AC3E}">
        <p14:creationId xmlns:p14="http://schemas.microsoft.com/office/powerpoint/2010/main" val="231655430"/>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extLst>
      <p:ext uri="{BB962C8B-B14F-4D97-AF65-F5344CB8AC3E}">
        <p14:creationId xmlns:p14="http://schemas.microsoft.com/office/powerpoint/2010/main" val="4120916099"/>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30</a:t>
            </a:fld>
            <a:endParaRPr lang="zh-CN" altLang="en-US"/>
          </a:p>
        </p:txBody>
      </p:sp>
    </p:spTree>
    <p:extLst>
      <p:ext uri="{BB962C8B-B14F-4D97-AF65-F5344CB8AC3E}">
        <p14:creationId xmlns:p14="http://schemas.microsoft.com/office/powerpoint/2010/main" val="3506087866"/>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31</a:t>
            </a:fld>
            <a:endParaRPr lang="zh-CN" altLang="en-US"/>
          </a:p>
        </p:txBody>
      </p:sp>
    </p:spTree>
    <p:extLst>
      <p:ext uri="{BB962C8B-B14F-4D97-AF65-F5344CB8AC3E}">
        <p14:creationId xmlns:p14="http://schemas.microsoft.com/office/powerpoint/2010/main" val="3944331752"/>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32</a:t>
            </a:fld>
            <a:endParaRPr lang="zh-CN" altLang="en-US"/>
          </a:p>
        </p:txBody>
      </p:sp>
    </p:spTree>
    <p:extLst>
      <p:ext uri="{BB962C8B-B14F-4D97-AF65-F5344CB8AC3E}">
        <p14:creationId xmlns:p14="http://schemas.microsoft.com/office/powerpoint/2010/main" val="948013323"/>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33</a:t>
            </a:fld>
            <a:endParaRPr lang="zh-CN" altLang="en-US"/>
          </a:p>
        </p:txBody>
      </p:sp>
    </p:spTree>
    <p:extLst>
      <p:ext uri="{BB962C8B-B14F-4D97-AF65-F5344CB8AC3E}">
        <p14:creationId xmlns:p14="http://schemas.microsoft.com/office/powerpoint/2010/main" val="3513273050"/>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34</a:t>
            </a:fld>
            <a:endParaRPr lang="zh-CN" altLang="en-US"/>
          </a:p>
        </p:txBody>
      </p:sp>
    </p:spTree>
    <p:extLst>
      <p:ext uri="{BB962C8B-B14F-4D97-AF65-F5344CB8AC3E}">
        <p14:creationId xmlns:p14="http://schemas.microsoft.com/office/powerpoint/2010/main" val="128863484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extLst>
      <p:ext uri="{BB962C8B-B14F-4D97-AF65-F5344CB8AC3E}">
        <p14:creationId xmlns:p14="http://schemas.microsoft.com/office/powerpoint/2010/main" val="130871294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extLst>
      <p:ext uri="{BB962C8B-B14F-4D97-AF65-F5344CB8AC3E}">
        <p14:creationId xmlns:p14="http://schemas.microsoft.com/office/powerpoint/2010/main" val="22428383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extLst>
      <p:ext uri="{BB962C8B-B14F-4D97-AF65-F5344CB8AC3E}">
        <p14:creationId xmlns:p14="http://schemas.microsoft.com/office/powerpoint/2010/main" val="2343649823"/>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extLst>
      <p:ext uri="{BB962C8B-B14F-4D97-AF65-F5344CB8AC3E}">
        <p14:creationId xmlns:p14="http://schemas.microsoft.com/office/powerpoint/2010/main" val="1832803636"/>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extLst>
      <p:ext uri="{BB962C8B-B14F-4D97-AF65-F5344CB8AC3E}">
        <p14:creationId xmlns:p14="http://schemas.microsoft.com/office/powerpoint/2010/main" val="719005211"/>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extLst>
      <p:ext uri="{BB962C8B-B14F-4D97-AF65-F5344CB8AC3E}">
        <p14:creationId xmlns:p14="http://schemas.microsoft.com/office/powerpoint/2010/main" val="66728484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extLst>
      <p:ext uri="{BB962C8B-B14F-4D97-AF65-F5344CB8AC3E}">
        <p14:creationId xmlns:p14="http://schemas.microsoft.com/office/powerpoint/2010/main" val="261952318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0517414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54830254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65678840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8006004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8106698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7E283-1319-47E0-9BFE-D186D74C3DAC}" type="datetimeFigureOut">
              <a:rPr lang="zh-CN" altLang="en-US" smtClean="0"/>
              <a:t>2021/3/1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019806574"/>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7E283-1319-47E0-9BFE-D186D74C3DAC}" type="datetimeFigureOut">
              <a:rPr lang="zh-CN" altLang="en-US" smtClean="0"/>
              <a:t>2021/3/1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3836791397"/>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2021/3/1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44154073"/>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40795316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91331271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2021/3/1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616391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 Id="rId3" Type="http://schemas.openxmlformats.org/officeDocument/2006/relationships/image" Target="../media/image1.jpeg" /><Relationship Id="rId4"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3" name="Freeform 5"/>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4" name="TextBox 2088"/>
          <p:cNvSpPr txBox="1"/>
          <p:nvPr/>
        </p:nvSpPr>
        <p:spPr>
          <a:xfrm>
            <a:off x="676183" y="2922541"/>
            <a:ext cx="3789820" cy="461665"/>
          </a:xfrm>
          <a:prstGeom prst="rect">
            <a:avLst/>
          </a:prstGeom>
          <a:noFill/>
        </p:spPr>
        <p:txBody>
          <a:bodyPr wrap="none" rtlCol="0">
            <a:spAutoFit/>
          </a:bodyPr>
          <a:lstStyle/>
          <a:p>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05</a:t>
            </a:r>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人应当坚持正义</a:t>
            </a:r>
          </a:p>
        </p:txBody>
      </p:sp>
      <p:sp>
        <p:nvSpPr>
          <p:cNvPr id="16" name="TextBox 2089"/>
          <p:cNvSpPr txBox="1"/>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部编版高中语文选择性必修中册</a:t>
            </a:r>
          </a:p>
        </p:txBody>
      </p:sp>
    </p:spTree>
    <p:extLst>
      <p:ext uri="{BB962C8B-B14F-4D97-AF65-F5344CB8AC3E}">
        <p14:creationId xmlns:p14="http://schemas.microsoft.com/office/powerpoint/2010/main" val="964728098"/>
      </p:ext>
    </p:extLst>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470768" y="1438298"/>
            <a:ext cx="11235714" cy="5208285"/>
          </a:xfrm>
          <a:prstGeom prst="rect">
            <a:avLst/>
          </a:prstGeom>
          <a:noFill/>
        </p:spPr>
        <p:txBody>
          <a:bodyPr wrap="square">
            <a:spAutoFit/>
          </a:bodyPr>
          <a:lstStyle/>
          <a:p>
            <a:pPr indent="457200" algn="ctr">
              <a:lnSpc>
                <a:spcPct val="150000"/>
              </a:lnSpc>
              <a:spcAft>
                <a:spcPts val="1000"/>
              </a:spcAft>
            </a:pP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古希腊“三哲”</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苏格拉底、柏拉图和亚里士多德并称为古希腊“三哲”，他们之间是师承关系。苏格拉底无著述流传，我们今天都是通过他的学生的记述来了解他的思想。苏格拉底认为“心”是至高无上的，只有“心”能把握真正的形式和理想化。而感官对象只是有接近这种形式的倾向。</a:t>
            </a:r>
            <a:endPar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柏拉图是苏格拉底的学生，是唯心主义哲学最伟大的代表。柏拉图对于自然的看法是从人类需要和意向中先验地推导出来的，比如：神是好的，球是最完美的形式，因此，宇宙必然是球体的。</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亚里士多德是一位“百科全书”式的人</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虽然后世对他的基本定义是哲学家、科学家、思想家以及教育家</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但其作品广泛涉及政治学、经济学、自然科学、神学、教育学、伦理学、心理学、美学、文学以及法学</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早已经不囿于任何一门具体的学科。</a:t>
            </a:r>
          </a:p>
          <a:p>
            <a:pPr indent="457200" algn="just">
              <a:lnSpc>
                <a:spcPct val="150000"/>
              </a:lnSpc>
              <a:spcAft>
                <a:spcPts val="1000"/>
              </a:spcAft>
            </a:pPr>
            <a:endPar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119895249"/>
      </p:ext>
    </p:extLst>
  </p:cSld>
  <p:clrMapOvr>
    <a:masterClrMapping/>
  </p:clrMapOvr>
  <p:transition spd="med" advClick="0">
    <p:pull/>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a:extLst>
              <a:ext uri="{FF2B5EF4-FFF2-40B4-BE49-F238E27FC236}">
                <a16:creationId xmlns:a16="http://schemas.microsoft.com/office/drawing/2014/main" id="{18BC6FB9-CB3A-4AE5-80E5-DF776C96D2CA}"/>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extLst>
      <p:ext uri="{BB962C8B-B14F-4D97-AF65-F5344CB8AC3E}">
        <p14:creationId xmlns:p14="http://schemas.microsoft.com/office/powerpoint/2010/main" val="783444150"/>
      </p:ext>
    </p:extLst>
  </p:cSld>
  <p:clrMapOvr>
    <a:masterClrMapping/>
  </p:clrMapOvr>
  <p:transition spd="med" advClick="0">
    <p:pull/>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矩形 16">
            <a:extLst>
              <a:ext uri="{FF2B5EF4-FFF2-40B4-BE49-F238E27FC236}">
                <a16:creationId xmlns:a16="http://schemas.microsoft.com/office/drawing/2014/main" id="{87BA8454-46BF-405B-AAEE-79CDCA7D1F28}"/>
              </a:ext>
            </a:extLst>
          </p:cNvPr>
          <p:cNvSpPr>
            <a:spLocks noChangeArrowheads="1"/>
          </p:cNvSpPr>
          <p:nvPr/>
        </p:nvSpPr>
        <p:spPr bwMode="auto">
          <a:xfrm>
            <a:off x="560234" y="3032775"/>
            <a:ext cx="11192821"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a:rPr>
              <a:t>①</a:t>
            </a:r>
            <a:r>
              <a:rPr lang="zh-CN" altLang="zh-CN" sz="2400" kern="100">
                <a:latin typeface="微软雅黑" panose="020b0503020204020204" pitchFamily="34" charset="-122"/>
                <a:ea typeface="微软雅黑" panose="020b0503020204020204" pitchFamily="34" charset="-122"/>
                <a:cs typeface="Times New Roman"/>
              </a:rPr>
              <a:t>服膺</a:t>
            </a:r>
            <a:r>
              <a:rPr lang="en-US" altLang="zh-CN" sz="2400" kern="100">
                <a:latin typeface="微软雅黑" panose="020b0503020204020204" pitchFamily="34" charset="-122"/>
                <a:ea typeface="微软雅黑" panose="020b0503020204020204" pitchFamily="34" charset="-122"/>
                <a:cs typeface="Courier New"/>
              </a:rPr>
              <a:t>(              )</a:t>
            </a:r>
            <a:r>
              <a:rPr lang="zh-CN" altLang="zh-CN" sz="2400" kern="100">
                <a:latin typeface="微软雅黑" panose="020b0503020204020204" pitchFamily="34" charset="-122"/>
                <a:ea typeface="微软雅黑" panose="020b0503020204020204" pitchFamily="34" charset="-122"/>
                <a:cs typeface="Times New Roman"/>
              </a:rPr>
              <a:t>　　</a:t>
            </a:r>
            <a:r>
              <a:rPr lang="en-US" altLang="zh-CN" sz="2400" kern="100">
                <a:latin typeface="微软雅黑" panose="020b0503020204020204" pitchFamily="34" charset="-122"/>
                <a:ea typeface="微软雅黑" panose="020b0503020204020204" pitchFamily="34" charset="-122"/>
                <a:cs typeface="Times New Roman"/>
              </a:rPr>
              <a:t>②</a:t>
            </a:r>
            <a:r>
              <a:rPr lang="zh-CN" altLang="zh-CN" sz="2400" kern="100">
                <a:latin typeface="微软雅黑" panose="020b0503020204020204" pitchFamily="34" charset="-122"/>
                <a:ea typeface="微软雅黑" panose="020b0503020204020204" pitchFamily="34" charset="-122"/>
                <a:cs typeface="Times New Roman"/>
              </a:rPr>
              <a:t>恫吓</a:t>
            </a:r>
            <a:r>
              <a:rPr lang="en-US" altLang="zh-CN" sz="2400" kern="100">
                <a:latin typeface="微软雅黑" panose="020b0503020204020204" pitchFamily="34" charset="-122"/>
                <a:ea typeface="微软雅黑" panose="020b0503020204020204" pitchFamily="34" charset="-122"/>
                <a:cs typeface="Courier New"/>
              </a:rPr>
              <a:t>(                  )</a:t>
            </a:r>
            <a:r>
              <a:rPr lang="zh-CN" altLang="zh-CN" sz="2400" kern="100">
                <a:latin typeface="微软雅黑" panose="020b0503020204020204" pitchFamily="34" charset="-122"/>
                <a:ea typeface="微软雅黑" panose="020b0503020204020204" pitchFamily="34" charset="-122"/>
                <a:cs typeface="Times New Roman"/>
              </a:rPr>
              <a:t>　　</a:t>
            </a:r>
            <a:r>
              <a:rPr lang="en-US" altLang="zh-CN" sz="2400" kern="100">
                <a:latin typeface="微软雅黑" panose="020b0503020204020204" pitchFamily="34" charset="-122"/>
                <a:ea typeface="微软雅黑" panose="020b0503020204020204" pitchFamily="34" charset="-122"/>
                <a:cs typeface="Times New Roman"/>
              </a:rPr>
              <a:t>③</a:t>
            </a:r>
            <a:r>
              <a:rPr lang="zh-CN" altLang="zh-CN" sz="2400" kern="100">
                <a:latin typeface="微软雅黑" panose="020b0503020204020204" pitchFamily="34" charset="-122"/>
                <a:ea typeface="微软雅黑" panose="020b0503020204020204" pitchFamily="34" charset="-122"/>
                <a:cs typeface="Times New Roman"/>
              </a:rPr>
              <a:t>处死</a:t>
            </a:r>
            <a:r>
              <a:rPr lang="en-US" altLang="zh-CN" sz="2400" kern="100">
                <a:latin typeface="微软雅黑" panose="020b0503020204020204" pitchFamily="34" charset="-122"/>
                <a:ea typeface="微软雅黑" panose="020b0503020204020204" pitchFamily="34" charset="-122"/>
                <a:cs typeface="Courier New"/>
              </a:rPr>
              <a:t>(          )</a:t>
            </a:r>
            <a:endParaRPr lang="zh-CN" altLang="zh-CN" sz="1050" kern="100">
              <a:effectLst/>
              <a:latin typeface="微软雅黑" panose="020b0503020204020204" pitchFamily="34" charset="-122"/>
              <a:ea typeface="微软雅黑" panose="020b0503020204020204" pitchFamily="34" charset="-122"/>
              <a:cs typeface="Courier New"/>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读准字音</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7678E7B1-2703-4D2D-ADD1-91AA25E433CF}"/>
              </a:ext>
            </a:extLst>
          </p:cNvPr>
          <p:cNvSpPr/>
          <p:nvPr/>
        </p:nvSpPr>
        <p:spPr>
          <a:xfrm>
            <a:off x="1845301" y="3147358"/>
            <a:ext cx="748923" cy="461665"/>
          </a:xfrm>
          <a:prstGeom prst="rect">
            <a:avLst/>
          </a:prstGeom>
        </p:spPr>
        <p:txBody>
          <a:bodyPr wrap="none">
            <a:spAutoFit/>
          </a:bodyPr>
          <a:lstStyle/>
          <a:p>
            <a:r>
              <a:rPr lang="en-US" altLang="zh-CN" sz="2400" b="1" err="1">
                <a:solidFill>
                  <a:srgbClr val="FF0000"/>
                </a:solidFill>
                <a:latin typeface="Times New Roman" pitchFamily="18" charset="0"/>
                <a:cs typeface="Times New Roman" panose="02020603050405020304" pitchFamily="18" charset="0"/>
              </a:rPr>
              <a:t>yīng</a:t>
            </a:r>
            <a:endParaRPr lang="zh-CN" altLang="en-US" sz="2400" b="1">
              <a:solidFill>
                <a:srgbClr val="FF0000"/>
              </a:solidFill>
              <a:latin typeface="Times New Roman" pitchFamily="18" charset="0"/>
              <a:cs typeface="Times New Roman" panose="02020603050405020304" pitchFamily="18" charset="0"/>
            </a:endParaRPr>
          </a:p>
        </p:txBody>
      </p:sp>
      <p:sp>
        <p:nvSpPr>
          <p:cNvPr id="9" name="矩形 8">
            <a:extLst>
              <a:ext uri="{FF2B5EF4-FFF2-40B4-BE49-F238E27FC236}">
                <a16:creationId xmlns:a16="http://schemas.microsoft.com/office/drawing/2014/main" id="{B7A3116F-BFFE-4134-BB29-DF0AFE06A239}"/>
              </a:ext>
            </a:extLst>
          </p:cNvPr>
          <p:cNvSpPr/>
          <p:nvPr/>
        </p:nvSpPr>
        <p:spPr>
          <a:xfrm>
            <a:off x="4530878" y="3158375"/>
            <a:ext cx="1220206" cy="461665"/>
          </a:xfrm>
          <a:prstGeom prst="rect">
            <a:avLst/>
          </a:prstGeom>
        </p:spPr>
        <p:txBody>
          <a:bodyPr wrap="none">
            <a:spAutoFit/>
          </a:bodyPr>
          <a:lstStyle/>
          <a:p>
            <a:r>
              <a:rPr lang="en-US" altLang="zh-CN" sz="2400" b="1" err="1">
                <a:solidFill>
                  <a:srgbClr val="FF0000"/>
                </a:solidFill>
                <a:latin typeface="Times New Roman" pitchFamily="18" charset="0"/>
                <a:cs typeface="Times New Roman" panose="02020603050405020304" pitchFamily="18" charset="0"/>
              </a:rPr>
              <a:t>dòng hè</a:t>
            </a:r>
            <a:endParaRPr lang="zh-CN" altLang="en-US" sz="2400" b="1">
              <a:solidFill>
                <a:srgbClr val="FF0000"/>
              </a:solidFill>
              <a:latin typeface="Times New Roman" pitchFamily="18" charset="0"/>
              <a:cs typeface="Times New Roman" panose="02020603050405020304" pitchFamily="18" charset="0"/>
            </a:endParaRPr>
          </a:p>
        </p:txBody>
      </p:sp>
      <p:sp>
        <p:nvSpPr>
          <p:cNvPr id="10" name="矩形 9">
            <a:extLst>
              <a:ext uri="{FF2B5EF4-FFF2-40B4-BE49-F238E27FC236}">
                <a16:creationId xmlns:a16="http://schemas.microsoft.com/office/drawing/2014/main" id="{4613827B-AD8B-4065-86AB-24A7EE714A30}"/>
              </a:ext>
            </a:extLst>
          </p:cNvPr>
          <p:cNvSpPr/>
          <p:nvPr/>
        </p:nvSpPr>
        <p:spPr>
          <a:xfrm>
            <a:off x="8088105" y="3147358"/>
            <a:ext cx="663964" cy="461665"/>
          </a:xfrm>
          <a:prstGeom prst="rect">
            <a:avLst/>
          </a:prstGeom>
        </p:spPr>
        <p:txBody>
          <a:bodyPr wrap="none">
            <a:spAutoFit/>
          </a:bodyPr>
          <a:lstStyle/>
          <a:p>
            <a:r>
              <a:rPr lang="en-US" altLang="zh-CN" sz="2400" b="1" err="1">
                <a:solidFill>
                  <a:srgbClr val="FF0000"/>
                </a:solidFill>
                <a:latin typeface="Times New Roman" pitchFamily="18" charset="0"/>
                <a:cs typeface="Times New Roman" panose="02020603050405020304" pitchFamily="18" charset="0"/>
              </a:rPr>
              <a:t>chǔ</a:t>
            </a:r>
            <a:endParaRPr lang="zh-CN" altLang="en-US" sz="2400" b="1">
              <a:solidFill>
                <a:srgbClr val="FF0000"/>
              </a:solidFill>
              <a:latin typeface="Times New Roman" pitchFamily="18" charset="0"/>
              <a:cs typeface="Times New Roman" panose="02020603050405020304" pitchFamily="18" charset="0"/>
            </a:endParaRPr>
          </a:p>
        </p:txBody>
      </p:sp>
      <p:sp>
        <p:nvSpPr>
          <p:cNvPr id="11" name="矩形 10">
            <a:extLst>
              <a:ext uri="{FF2B5EF4-FFF2-40B4-BE49-F238E27FC236}">
                <a16:creationId xmlns:a16="http://schemas.microsoft.com/office/drawing/2014/main" id="{4680B6C4-D7F1-44A0-8A31-E6DD2A697F4C}"/>
              </a:ext>
            </a:extLst>
          </p:cNvPr>
          <p:cNvSpPr/>
          <p:nvPr/>
        </p:nvSpPr>
        <p:spPr>
          <a:xfrm>
            <a:off x="1306971" y="3371449"/>
            <a:ext cx="266420" cy="461665"/>
          </a:xfrm>
          <a:prstGeom prst="rect">
            <a:avLst/>
          </a:prstGeom>
        </p:spPr>
        <p:txBody>
          <a:bodyPr wrap="none">
            <a:spAutoFit/>
          </a:bodyPr>
          <a:lstStyle/>
          <a:p>
            <a:r>
              <a:rPr lang="en-US" altLang="zh-CN" sz="2400" b="1"/>
              <a:t>·</a:t>
            </a:r>
            <a:endParaRPr lang="zh-CN" altLang="en-US" sz="2400" b="1"/>
          </a:p>
        </p:txBody>
      </p:sp>
      <p:sp>
        <p:nvSpPr>
          <p:cNvPr id="12" name="矩形 11">
            <a:extLst>
              <a:ext uri="{FF2B5EF4-FFF2-40B4-BE49-F238E27FC236}">
                <a16:creationId xmlns:a16="http://schemas.microsoft.com/office/drawing/2014/main" id="{CBE84479-57B2-449E-BBDD-CA2E6EB01871}"/>
              </a:ext>
            </a:extLst>
          </p:cNvPr>
          <p:cNvSpPr/>
          <p:nvPr/>
        </p:nvSpPr>
        <p:spPr>
          <a:xfrm>
            <a:off x="3810786" y="3360432"/>
            <a:ext cx="266420" cy="461665"/>
          </a:xfrm>
          <a:prstGeom prst="rect">
            <a:avLst/>
          </a:prstGeom>
        </p:spPr>
        <p:txBody>
          <a:bodyPr wrap="none">
            <a:spAutoFit/>
          </a:bodyPr>
          <a:lstStyle/>
          <a:p>
            <a:r>
              <a:rPr lang="en-US" altLang="zh-CN" sz="2400" b="1"/>
              <a:t>·</a:t>
            </a:r>
            <a:endParaRPr lang="zh-CN" altLang="en-US" sz="2400" b="1"/>
          </a:p>
        </p:txBody>
      </p:sp>
      <p:sp>
        <p:nvSpPr>
          <p:cNvPr id="13" name="矩形 12">
            <a:extLst>
              <a:ext uri="{FF2B5EF4-FFF2-40B4-BE49-F238E27FC236}">
                <a16:creationId xmlns:a16="http://schemas.microsoft.com/office/drawing/2014/main" id="{D5753BA9-8B54-462B-BD6C-6E221E8BE181}"/>
              </a:ext>
            </a:extLst>
          </p:cNvPr>
          <p:cNvSpPr/>
          <p:nvPr/>
        </p:nvSpPr>
        <p:spPr>
          <a:xfrm>
            <a:off x="4117424" y="3384932"/>
            <a:ext cx="266420" cy="461665"/>
          </a:xfrm>
          <a:prstGeom prst="rect">
            <a:avLst/>
          </a:prstGeom>
        </p:spPr>
        <p:txBody>
          <a:bodyPr wrap="none">
            <a:spAutoFit/>
          </a:bodyPr>
          <a:lstStyle/>
          <a:p>
            <a:r>
              <a:rPr lang="en-US" altLang="zh-CN" sz="2400" b="1"/>
              <a:t>·</a:t>
            </a:r>
            <a:endParaRPr lang="zh-CN" altLang="en-US" sz="2400" b="1"/>
          </a:p>
        </p:txBody>
      </p:sp>
      <p:sp>
        <p:nvSpPr>
          <p:cNvPr id="14" name="矩形 13">
            <a:extLst>
              <a:ext uri="{FF2B5EF4-FFF2-40B4-BE49-F238E27FC236}">
                <a16:creationId xmlns:a16="http://schemas.microsoft.com/office/drawing/2014/main" id="{9E976A12-DD34-4355-9BDF-620CC3F16AC1}"/>
              </a:ext>
            </a:extLst>
          </p:cNvPr>
          <p:cNvSpPr/>
          <p:nvPr/>
        </p:nvSpPr>
        <p:spPr>
          <a:xfrm flipH="1">
            <a:off x="7233043" y="3389207"/>
            <a:ext cx="622742" cy="461665"/>
          </a:xfrm>
          <a:prstGeom prst="rect">
            <a:avLst/>
          </a:prstGeom>
        </p:spPr>
        <p:txBody>
          <a:bodyPr wrap="square">
            <a:spAutoFit/>
          </a:bodyPr>
          <a:lstStyle/>
          <a:p>
            <a:r>
              <a:rPr lang="en-US" altLang="zh-CN" sz="2400" b="1"/>
              <a:t>·</a:t>
            </a:r>
            <a:endParaRPr lang="zh-CN" altLang="en-US" sz="2400" b="1"/>
          </a:p>
        </p:txBody>
      </p:sp>
    </p:spTree>
    <p:extLst>
      <p:ext uri="{BB962C8B-B14F-4D97-AF65-F5344CB8AC3E}">
        <p14:creationId xmlns:p14="http://schemas.microsoft.com/office/powerpoint/2010/main" val="24328539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583A9967-B124-498D-A704-19337294161C}"/>
              </a:ext>
            </a:extLst>
          </p:cNvPr>
          <p:cNvSpPr>
            <a:spLocks noChangeArrowheads="1"/>
          </p:cNvSpPr>
          <p:nvPr/>
        </p:nvSpPr>
        <p:spPr bwMode="auto">
          <a:xfrm>
            <a:off x="560234" y="2200814"/>
            <a:ext cx="11192821" cy="22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endParaRPr lang="en-US" altLang="zh-CN" sz="2400" kern="100">
              <a:latin typeface="微软雅黑" panose="020b0503020204020204" pitchFamily="34" charset="-122"/>
              <a:ea typeface="微软雅黑" panose="020b0503020204020204" pitchFamily="34" charset="-122"/>
              <a:cs typeface="Times New Roman"/>
            </a:endParaRPr>
          </a:p>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a:rPr>
              <a:t>①</a:t>
            </a:r>
            <a:r>
              <a:rPr lang="zh-CN" altLang="zh-CN" sz="2400" kern="100">
                <a:latin typeface="微软雅黑" panose="020b0503020204020204" pitchFamily="34" charset="-122"/>
                <a:ea typeface="微软雅黑" panose="020b0503020204020204" pitchFamily="34" charset="-122"/>
                <a:cs typeface="Times New Roman"/>
              </a:rPr>
              <a:t>无可非议：</a:t>
            </a:r>
            <a:r>
              <a:rPr lang="en-US" altLang="zh-CN" sz="2400" kern="100">
                <a:latin typeface="微软雅黑" panose="020b0503020204020204" pitchFamily="34" charset="-122"/>
                <a:ea typeface="微软雅黑" panose="020b0503020204020204" pitchFamily="34" charset="-122"/>
                <a:cs typeface="Times New Roman"/>
              </a:rPr>
              <a:t>______________________________________________</a:t>
            </a:r>
          </a:p>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a:rPr>
              <a:t>②</a:t>
            </a:r>
            <a:r>
              <a:rPr lang="zh-CN" altLang="zh-CN" sz="2400" kern="100">
                <a:latin typeface="微软雅黑" panose="020b0503020204020204" pitchFamily="34" charset="-122"/>
                <a:ea typeface="微软雅黑" panose="020b0503020204020204" pitchFamily="34" charset="-122"/>
                <a:cs typeface="Times New Roman"/>
              </a:rPr>
              <a:t>诚惶诚恐：</a:t>
            </a:r>
            <a:r>
              <a:rPr lang="en-US" altLang="zh-CN" sz="2400" kern="100">
                <a:latin typeface="微软雅黑" panose="020b0503020204020204" pitchFamily="34" charset="-122"/>
                <a:ea typeface="微软雅黑" panose="020b0503020204020204" pitchFamily="34" charset="-122"/>
                <a:cs typeface="Times New Roman"/>
              </a:rPr>
              <a:t>______________________________________________</a:t>
            </a:r>
          </a:p>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a:rPr>
              <a:t>③</a:t>
            </a:r>
            <a:r>
              <a:rPr lang="zh-CN" altLang="zh-CN" sz="2400" kern="100">
                <a:latin typeface="微软雅黑" panose="020b0503020204020204" pitchFamily="34" charset="-122"/>
                <a:ea typeface="微软雅黑" panose="020b0503020204020204" pitchFamily="34" charset="-122"/>
                <a:cs typeface="Times New Roman"/>
              </a:rPr>
              <a:t>毕恭毕敬：</a:t>
            </a:r>
            <a:r>
              <a:rPr lang="en-US" altLang="zh-CN" sz="2400" kern="100">
                <a:latin typeface="微软雅黑" panose="020b0503020204020204" pitchFamily="34" charset="-122"/>
                <a:ea typeface="微软雅黑" panose="020b0503020204020204" pitchFamily="34" charset="-122"/>
                <a:cs typeface="Times New Roman"/>
              </a:rPr>
              <a:t>______________________________________________</a:t>
            </a:r>
          </a:p>
        </p:txBody>
      </p:sp>
      <p:sp>
        <p:nvSpPr>
          <p:cNvPr id="8" name="矩形 7">
            <a:extLst>
              <a:ext uri="{FF2B5EF4-FFF2-40B4-BE49-F238E27FC236}">
                <a16:creationId xmlns:a16="http://schemas.microsoft.com/office/drawing/2014/main" id="{1B3B0424-F2DD-496B-B1A4-2DEEA30ED0F6}"/>
              </a:ext>
            </a:extLst>
          </p:cNvPr>
          <p:cNvSpPr/>
          <p:nvPr/>
        </p:nvSpPr>
        <p:spPr>
          <a:xfrm>
            <a:off x="2462489" y="2844863"/>
            <a:ext cx="6062878"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没有什么可以指摘的，表示言行合乎情理。</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a:extLst>
              <a:ext uri="{FF2B5EF4-FFF2-40B4-BE49-F238E27FC236}">
                <a16:creationId xmlns:a16="http://schemas.microsoft.com/office/drawing/2014/main" id="{7C355F92-AD37-4EE5-9571-7C05B77CC9E5}"/>
              </a:ext>
            </a:extLst>
          </p:cNvPr>
          <p:cNvSpPr/>
          <p:nvPr/>
        </p:nvSpPr>
        <p:spPr>
          <a:xfrm>
            <a:off x="2440455" y="3393483"/>
            <a:ext cx="1731564"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惶恐不安。</a:t>
            </a:r>
          </a:p>
        </p:txBody>
      </p:sp>
      <p:sp>
        <p:nvSpPr>
          <p:cNvPr id="10" name="矩形 9">
            <a:extLst>
              <a:ext uri="{FF2B5EF4-FFF2-40B4-BE49-F238E27FC236}">
                <a16:creationId xmlns:a16="http://schemas.microsoft.com/office/drawing/2014/main" id="{76CC3360-AA02-4B41-BBB6-07B00EE74CEA}"/>
              </a:ext>
            </a:extLst>
          </p:cNvPr>
          <p:cNvSpPr/>
          <p:nvPr/>
        </p:nvSpPr>
        <p:spPr>
          <a:xfrm>
            <a:off x="2473506" y="3933552"/>
            <a:ext cx="2350323"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形容十分恭敬。</a:t>
            </a:r>
          </a:p>
        </p:txBody>
      </p:sp>
    </p:spTree>
    <p:extLst>
      <p:ext uri="{BB962C8B-B14F-4D97-AF65-F5344CB8AC3E}">
        <p14:creationId xmlns:p14="http://schemas.microsoft.com/office/powerpoint/2010/main" val="202705944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3891639133"/>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阅读课文，思考一下：面对朋友格黎东的劝说，苏格拉底是如何层层铺垫，步步设问，让格黎东认同自己的主张的？然后将下面文字中①～⑤处空缺的内容补充完整。</a:t>
            </a:r>
          </a:p>
        </p:txBody>
      </p:sp>
      <p:sp>
        <p:nvSpPr>
          <p:cNvPr id="23" name="文本框 22">
            <a:extLst>
              <a:ext uri="{FF2B5EF4-FFF2-40B4-BE49-F238E27FC236}">
                <a16:creationId xmlns:a16="http://schemas.microsoft.com/office/drawing/2014/main" id="{6E438C94-FC03-4ED5-A526-D1885BFBAC1E}"/>
              </a:ext>
            </a:extLst>
          </p:cNvPr>
          <p:cNvSpPr txBox="1"/>
          <p:nvPr/>
        </p:nvSpPr>
        <p:spPr>
          <a:xfrm>
            <a:off x="654105" y="3118466"/>
            <a:ext cx="10911361" cy="2793072"/>
          </a:xfrm>
          <a:prstGeom prst="rect">
            <a:avLst/>
          </a:prstGeom>
          <a:noFill/>
        </p:spPr>
        <p:txBody>
          <a:bodyPr wrap="square">
            <a:spAutoFit/>
          </a:bodyPr>
          <a:lstStyle/>
          <a:p>
            <a:pPr indent="712657" algn="just">
              <a:lnSpc>
                <a:spcPct val="150000"/>
              </a:lnSpc>
            </a:pPr>
            <a:r>
              <a:rPr lang="zh-CN" altLang="zh-CN" sz="2400" kern="100">
                <a:latin typeface="Times New Roman" pitchFamily="18" charset="0"/>
                <a:ea typeface="楷体_GB2312" panose="02010609030101010101" pitchFamily="49" charset="-122"/>
                <a:cs typeface="Times New Roman" panose="02020603050405020304" pitchFamily="18" charset="0"/>
              </a:rPr>
              <a:t>苏格拉底从一些基本的道理说起，通过层层铺垫，水到渠成地说服了格黎东。他从要尊重道理、尊重人们的意见说起，进一步谈到要尊重</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u="sng" kern="100">
                <a:latin typeface="宋体" panose="02010600030101010101" pitchFamily="2" charset="-122"/>
                <a:ea typeface="楷体_GB2312" panose="02010609030101010101" pitchFamily="49" charset="-122"/>
                <a:cs typeface="Times New Roman" panose="02020603050405020304" pitchFamily="18" charset="0"/>
              </a:rPr>
              <a:t>             ___</a:t>
            </a:r>
            <a:r>
              <a:rPr lang="en-US" altLang="zh-CN" sz="2400" u="sng" kern="100">
                <a:latin typeface="Times New Roman" pitchFamily="18" charset="0"/>
                <a:ea typeface="楷体_GB2312" panose="02010609030101010101" pitchFamily="49" charset="-122"/>
                <a:cs typeface="Courier New" panose="02070309020205020404" pitchFamily="49" charset="0"/>
              </a:rPr>
              <a:t>                                             </a:t>
            </a:r>
            <a:r>
              <a:rPr lang="zh-CN" altLang="zh-CN" sz="2400" kern="100">
                <a:latin typeface="Times New Roman" pitchFamily="18" charset="0"/>
                <a:ea typeface="楷体_GB2312" panose="02010609030101010101" pitchFamily="49" charset="-122"/>
                <a:cs typeface="Times New Roman" panose="02020603050405020304" pitchFamily="18" charset="0"/>
              </a:rPr>
              <a:t>；然后以</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u="sng" kern="100">
                <a:latin typeface="+mj-ea"/>
                <a:ea typeface="+mj-ea"/>
                <a:cs typeface="Times New Roman" panose="02020603050405020304" pitchFamily="18" charset="0"/>
              </a:rPr>
              <a:t>_      __________________________</a:t>
            </a:r>
          </a:p>
          <a:p>
            <a:pPr algn="just">
              <a:lnSpc>
                <a:spcPct val="150000"/>
              </a:lnSpc>
            </a:pPr>
            <a:r>
              <a:rPr lang="en-US" altLang="zh-CN" sz="2400" u="sng" kern="100">
                <a:latin typeface="+mj-ea"/>
                <a:ea typeface="+mj-ea"/>
                <a:cs typeface="Times New Roman" panose="02020603050405020304" pitchFamily="18" charset="0"/>
              </a:rPr>
              <a:t>____</a:t>
            </a:r>
            <a:r>
              <a:rPr lang="zh-CN" altLang="zh-CN" sz="2400" kern="100">
                <a:latin typeface="Times New Roman" pitchFamily="18" charset="0"/>
                <a:ea typeface="楷体_GB2312" panose="02010609030101010101" pitchFamily="49" charset="-122"/>
                <a:cs typeface="Times New Roman" panose="02020603050405020304" pitchFamily="18" charset="0"/>
              </a:rPr>
              <a:t>为例，通过正反论证，从而说明在坚持正义与否这一问题上更要听</a:t>
            </a:r>
            <a:r>
              <a:rPr lang="zh-CN" altLang="zh-CN" sz="2400" kern="100" spc="-60">
                <a:latin typeface="Times New Roman" pitchFamily="18" charset="0"/>
                <a:ea typeface="楷体_GB2312" panose="02010609030101010101" pitchFamily="49" charset="-122"/>
                <a:cs typeface="Times New Roman" panose="02020603050405020304" pitchFamily="18" charset="0"/>
              </a:rPr>
              <a:t>从内行人的话，否则就会毁灭自己所坚持的东西，并且这个所坚持的东</a:t>
            </a:r>
            <a:r>
              <a:rPr lang="zh-CN" altLang="zh-CN" sz="2400" kern="100" spc="-60">
                <a:solidFill>
                  <a:prstClr val="black"/>
                </a:solidFill>
                <a:latin typeface="Times New Roman" pitchFamily="18" charset="0"/>
                <a:ea typeface="楷体_GB2312" panose="02010609030101010101" pitchFamily="49" charset="-122"/>
                <a:cs typeface="Times New Roman" panose="02020603050405020304" pitchFamily="18" charset="0"/>
              </a:rPr>
              <a:t>西</a:t>
            </a:r>
            <a:endParaRPr lang="zh-CN" altLang="zh-CN" sz="2400" kern="100" spc="-60">
              <a:latin typeface="宋体" panose="02010600030101010101" pitchFamily="2" charset="-122"/>
              <a:ea typeface="楷体_GB2312" panose="02010609030101010101" pitchFamily="49" charset="-122"/>
              <a:cs typeface="Courier New" panose="02070309020205020404" pitchFamily="49" charset="0"/>
            </a:endParaRPr>
          </a:p>
        </p:txBody>
      </p:sp>
      <p:sp>
        <p:nvSpPr>
          <p:cNvPr id="24" name="矩形 23">
            <a:extLst>
              <a:ext uri="{FF2B5EF4-FFF2-40B4-BE49-F238E27FC236}">
                <a16:creationId xmlns:a16="http://schemas.microsoft.com/office/drawing/2014/main" id="{90377DE4-14B9-4111-B857-E302BC8BE9F4}"/>
              </a:ext>
            </a:extLst>
          </p:cNvPr>
          <p:cNvSpPr/>
          <p:nvPr/>
        </p:nvSpPr>
        <p:spPr>
          <a:xfrm>
            <a:off x="529688" y="4253452"/>
            <a:ext cx="4403770" cy="523092"/>
          </a:xfrm>
          <a:prstGeom prst="rect">
            <a:avLst/>
          </a:prstGeom>
        </p:spPr>
        <p:txBody>
          <a:bodyPr wrap="none">
            <a:spAutoFit/>
          </a:bodyPr>
          <a:lstStyle/>
          <a:p>
            <a:pPr lvl="0"/>
            <a:r>
              <a:rPr lang="zh-CN" altLang="zh-CN" sz="2799" kern="100">
                <a:solidFill>
                  <a:srgbClr val="C00000"/>
                </a:solidFill>
                <a:latin typeface="Times New Roman" pitchFamily="18" charset="0"/>
                <a:ea typeface="方正中等线简体" panose="03000509000000000000" pitchFamily="65" charset="-122"/>
                <a:cs typeface="Times New Roman" panose="02020603050405020304" pitchFamily="18" charset="0"/>
              </a:rPr>
              <a:t>好的意见、明白人的意见</a:t>
            </a:r>
            <a:r>
              <a:rPr lang="en-US" altLang="zh-CN" sz="2799" kern="100">
                <a:solidFill>
                  <a:srgbClr val="C00000"/>
                </a:solidFill>
                <a:latin typeface="Times New Roman" pitchFamily="18" charset="0"/>
                <a:ea typeface="方正中等线简体" panose="03000509000000000000" pitchFamily="65" charset="-122"/>
                <a:cs typeface="Times New Roman" panose="02020603050405020304" pitchFamily="18" charset="0"/>
              </a:rPr>
              <a:t>   </a:t>
            </a:r>
            <a:endParaRPr lang="zh-CN" altLang="en-US" sz="2799">
              <a:solidFill>
                <a:srgbClr val="C00000"/>
              </a:solidFill>
            </a:endParaRPr>
          </a:p>
        </p:txBody>
      </p:sp>
      <p:sp>
        <p:nvSpPr>
          <p:cNvPr id="25" name="矩形 24">
            <a:extLst>
              <a:ext uri="{FF2B5EF4-FFF2-40B4-BE49-F238E27FC236}">
                <a16:creationId xmlns:a16="http://schemas.microsoft.com/office/drawing/2014/main" id="{F1E533C5-93E8-4E0B-84B8-6CA29C709942}"/>
              </a:ext>
            </a:extLst>
          </p:cNvPr>
          <p:cNvSpPr/>
          <p:nvPr/>
        </p:nvSpPr>
        <p:spPr>
          <a:xfrm>
            <a:off x="6109785" y="4193098"/>
            <a:ext cx="4851487" cy="523099"/>
          </a:xfrm>
          <a:prstGeom prst="rect">
            <a:avLst/>
          </a:prstGeom>
        </p:spPr>
        <p:txBody>
          <a:bodyPr wrap="none">
            <a:spAutoFit/>
          </a:bodyPr>
          <a:lstStyle/>
          <a:p>
            <a:pPr lvl="0"/>
            <a:r>
              <a:rPr lang="zh-CN" altLang="zh-CN" sz="2799" kern="100">
                <a:solidFill>
                  <a:srgbClr val="C00000"/>
                </a:solidFill>
                <a:latin typeface="Times New Roman" pitchFamily="18" charset="0"/>
                <a:ea typeface="方正中等线简体" panose="03000509000000000000" pitchFamily="65" charset="-122"/>
                <a:cs typeface="Times New Roman" panose="02020603050405020304" pitchFamily="18" charset="0"/>
              </a:rPr>
              <a:t>体育运动员要听从医生、教练</a:t>
            </a:r>
            <a:endParaRPr lang="zh-CN" altLang="en-US" sz="2799" kern="100">
              <a:solidFill>
                <a:srgbClr val="C00000"/>
              </a:solidFill>
              <a:latin typeface="Times New Roman" pitchFamily="18" charset="0"/>
              <a:ea typeface="方正中等线简体" panose="03000509000000000000" pitchFamily="65" charset="-122"/>
              <a:cs typeface="Times New Roman" panose="02020603050405020304" pitchFamily="18" charset="0"/>
            </a:endParaRPr>
          </a:p>
        </p:txBody>
      </p:sp>
      <p:sp>
        <p:nvSpPr>
          <p:cNvPr id="26" name="矩形 25">
            <a:extLst>
              <a:ext uri="{FF2B5EF4-FFF2-40B4-BE49-F238E27FC236}">
                <a16:creationId xmlns:a16="http://schemas.microsoft.com/office/drawing/2014/main" id="{A4B7DBA6-B2EF-4B2E-9C04-1A2707B10791}"/>
              </a:ext>
            </a:extLst>
          </p:cNvPr>
          <p:cNvSpPr/>
          <p:nvPr/>
        </p:nvSpPr>
        <p:spPr>
          <a:xfrm>
            <a:off x="581616" y="4820941"/>
            <a:ext cx="902602" cy="523099"/>
          </a:xfrm>
          <a:prstGeom prst="rect">
            <a:avLst/>
          </a:prstGeom>
        </p:spPr>
        <p:txBody>
          <a:bodyPr wrap="none">
            <a:spAutoFit/>
          </a:bodyPr>
          <a:lstStyle/>
          <a:p>
            <a:pPr lvl="0"/>
            <a:r>
              <a:rPr lang="zh-CN" altLang="zh-CN" sz="2799" kern="100">
                <a:solidFill>
                  <a:srgbClr val="C00000"/>
                </a:solidFill>
                <a:latin typeface="Times New Roman" pitchFamily="18" charset="0"/>
                <a:ea typeface="方正中等线简体" panose="03000509000000000000" pitchFamily="65" charset="-122"/>
                <a:cs typeface="Times New Roman" panose="02020603050405020304" pitchFamily="18" charset="0"/>
              </a:rPr>
              <a:t>的话</a:t>
            </a:r>
            <a:endParaRPr lang="zh-CN" altLang="en-US" sz="2799" kern="100">
              <a:solidFill>
                <a:srgbClr val="C00000"/>
              </a:solidFill>
              <a:latin typeface="Times New Roman" pitchFamily="18" charset="0"/>
              <a:ea typeface="方正中等线简体"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852450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linds(horizontal)">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阅读课文，思考一下：面对朋友格黎东的劝说，苏格拉底是如何层层铺垫，步步设问，让格黎东认同自己的主张的？然后将下面文字中①～⑤处空缺的内容补充完整。</a:t>
            </a:r>
          </a:p>
        </p:txBody>
      </p:sp>
      <p:sp>
        <p:nvSpPr>
          <p:cNvPr id="11" name="矩形 10">
            <a:extLst>
              <a:ext uri="{FF2B5EF4-FFF2-40B4-BE49-F238E27FC236}">
                <a16:creationId xmlns:a16="http://schemas.microsoft.com/office/drawing/2014/main" id="{349E46A8-D6B5-4394-A78A-AEAEC3417A6B}"/>
              </a:ext>
            </a:extLst>
          </p:cNvPr>
          <p:cNvSpPr/>
          <p:nvPr/>
        </p:nvSpPr>
        <p:spPr>
          <a:xfrm>
            <a:off x="893614" y="3429000"/>
            <a:ext cx="10698961" cy="2598736"/>
          </a:xfrm>
          <a:prstGeom prst="rect">
            <a:avLst/>
          </a:prstGeom>
        </p:spPr>
        <p:txBody>
          <a:bodyPr wrap="square" lIns="121870" tIns="60934" rIns="121870" bIns="60934">
            <a:spAutoFit/>
          </a:bodyPr>
          <a:lstStyle/>
          <a:p>
            <a:pPr algn="just">
              <a:lnSpc>
                <a:spcPct val="150000"/>
              </a:lnSpc>
              <a:tabLst>
                <a:tab pos="2070321"/>
              </a:tabLst>
            </a:pPr>
            <a:r>
              <a:rPr lang="zh-CN" altLang="zh-CN" sz="2200" kern="100">
                <a:latin typeface="Times New Roman" pitchFamily="18" charset="0"/>
                <a:ea typeface="楷体_GB2312" panose="02010609030101010101" pitchFamily="49" charset="-122"/>
                <a:cs typeface="Times New Roman" panose="02020603050405020304" pitchFamily="18" charset="0"/>
              </a:rPr>
              <a:t>比</a:t>
            </a:r>
            <a:r>
              <a:rPr lang="en-US" altLang="zh-CN" sz="2200" kern="100">
                <a:latin typeface="宋体" panose="02010600030101010101" pitchFamily="2" charset="-122"/>
                <a:ea typeface="楷体_GB2312" panose="02010609030101010101" pitchFamily="49" charset="-122"/>
                <a:cs typeface="Times New Roman" panose="02020603050405020304" pitchFamily="18" charset="0"/>
              </a:rPr>
              <a:t>③</a:t>
            </a:r>
            <a:r>
              <a:rPr lang="en-US" altLang="zh-CN" sz="2200" u="sng" kern="100">
                <a:latin typeface="Times New Roman" pitchFamily="18" charset="0"/>
                <a:ea typeface="楷体_GB2312" panose="02010609030101010101" pitchFamily="49" charset="-122"/>
                <a:cs typeface="Courier New" panose="02070309020205020404" pitchFamily="49" charset="0"/>
              </a:rPr>
              <a:t>                      </a:t>
            </a:r>
            <a:r>
              <a:rPr lang="zh-CN" altLang="zh-CN" sz="2200" kern="100">
                <a:latin typeface="Times New Roman" pitchFamily="18" charset="0"/>
                <a:ea typeface="楷体_GB2312" panose="02010609030101010101" pitchFamily="49" charset="-122"/>
                <a:cs typeface="Times New Roman" panose="02020603050405020304" pitchFamily="18" charset="0"/>
              </a:rPr>
              <a:t>还要重要。在这个基础上，苏格拉底进一步阐述自己的观点：</a:t>
            </a:r>
            <a:r>
              <a:rPr lang="en-US" altLang="zh-CN" sz="2200" kern="100">
                <a:latin typeface="宋体" panose="02010600030101010101" pitchFamily="2" charset="-122"/>
                <a:ea typeface="楷体_GB2312" panose="02010609030101010101" pitchFamily="49" charset="-122"/>
                <a:cs typeface="Times New Roman" panose="02020603050405020304" pitchFamily="18" charset="0"/>
              </a:rPr>
              <a:t>④</a:t>
            </a:r>
            <a:r>
              <a:rPr lang="en-US" altLang="zh-CN" sz="2200" u="sng" kern="100">
                <a:latin typeface="Times New Roman" pitchFamily="18" charset="0"/>
                <a:ea typeface="楷体_GB2312" panose="02010609030101010101" pitchFamily="49" charset="-122"/>
                <a:cs typeface="Courier New" panose="02070309020205020404" pitchFamily="49" charset="0"/>
              </a:rPr>
              <a:t>                                                      </a:t>
            </a:r>
            <a:r>
              <a:rPr lang="zh-CN" altLang="zh-CN" sz="2200" kern="100">
                <a:latin typeface="Times New Roman" pitchFamily="18" charset="0"/>
                <a:ea typeface="楷体_GB2312" panose="02010609030101010101" pitchFamily="49" charset="-122"/>
                <a:cs typeface="Times New Roman" panose="02020603050405020304" pitchFamily="18" charset="0"/>
              </a:rPr>
              <a:t>。隐含的意思就是，活着可能不会活得好，而牺牲则有可能活得好。然后，他把话题转移到了自己是否要越狱这一问题上，那就是要考虑越狱这种行为是不是正当。通过与格黎东的对话，苏格拉底的观点就显露了出来，那就是不能以不正当的行为去报复不正当的行为，从而得出结论：</a:t>
            </a:r>
            <a:r>
              <a:rPr lang="en-US" altLang="zh-CN" sz="2200" kern="100">
                <a:latin typeface="宋体" panose="02010600030101010101" pitchFamily="2" charset="-122"/>
                <a:ea typeface="楷体_GB2312" panose="02010609030101010101" pitchFamily="49" charset="-122"/>
                <a:cs typeface="Times New Roman" panose="02020603050405020304" pitchFamily="18" charset="0"/>
              </a:rPr>
              <a:t>⑤</a:t>
            </a:r>
            <a:r>
              <a:rPr lang="en-US" altLang="zh-CN" sz="2200" u="sng" kern="100">
                <a:latin typeface="Times New Roman" pitchFamily="18" charset="0"/>
                <a:ea typeface="楷体_GB2312" panose="02010609030101010101" pitchFamily="49" charset="-122"/>
                <a:cs typeface="Courier New" panose="02070309020205020404" pitchFamily="49" charset="0"/>
              </a:rPr>
              <a:t>                          </a:t>
            </a:r>
            <a:r>
              <a:rPr lang="zh-CN" altLang="zh-CN" sz="2200" kern="100">
                <a:latin typeface="Times New Roman" pitchFamily="18" charset="0"/>
                <a:ea typeface="楷体_GB2312" panose="02010609030101010101" pitchFamily="49" charset="-122"/>
                <a:cs typeface="Times New Roman" panose="02020603050405020304" pitchFamily="18" charset="0"/>
              </a:rPr>
              <a:t>。</a:t>
            </a:r>
            <a:endParaRPr lang="zh-CN" altLang="zh-CN" sz="2200" kern="100">
              <a:latin typeface="宋体" panose="02010600030101010101" pitchFamily="2" charset="-122"/>
              <a:ea typeface="楷体_GB2312" panose="02010609030101010101" pitchFamily="49" charset="-122"/>
              <a:cs typeface="Courier New" panose="02070309020205020404" pitchFamily="49" charset="0"/>
            </a:endParaRPr>
          </a:p>
        </p:txBody>
      </p:sp>
      <p:sp>
        <p:nvSpPr>
          <p:cNvPr id="12" name="矩形 11">
            <a:extLst>
              <a:ext uri="{FF2B5EF4-FFF2-40B4-BE49-F238E27FC236}">
                <a16:creationId xmlns:a16="http://schemas.microsoft.com/office/drawing/2014/main" id="{A3D5B62E-32A8-4711-9626-536F5E8320BF}"/>
              </a:ext>
            </a:extLst>
          </p:cNvPr>
          <p:cNvSpPr/>
          <p:nvPr/>
        </p:nvSpPr>
        <p:spPr>
          <a:xfrm>
            <a:off x="1711347" y="3541478"/>
            <a:ext cx="2251053" cy="430887"/>
          </a:xfrm>
          <a:prstGeom prst="rect">
            <a:avLst/>
          </a:prstGeom>
        </p:spPr>
        <p:txBody>
          <a:bodyPr wrap="square">
            <a:spAutoFit/>
          </a:bodyPr>
          <a:lstStyle/>
          <a:p>
            <a:r>
              <a:rPr lang="zh-CN" altLang="zh-CN" sz="2200" kern="100">
                <a:solidFill>
                  <a:srgbClr val="C00000"/>
                </a:solidFill>
                <a:latin typeface="Times New Roman" pitchFamily="18" charset="0"/>
                <a:ea typeface="方正中等线简体" panose="03000509000000000000" pitchFamily="65" charset="-122"/>
                <a:cs typeface="Times New Roman" panose="02020603050405020304" pitchFamily="18" charset="0"/>
              </a:rPr>
              <a:t>身体是否健康</a:t>
            </a:r>
            <a:endParaRPr lang="zh-CN" altLang="en-US" sz="2200" kern="100">
              <a:solidFill>
                <a:srgbClr val="C00000"/>
              </a:solidFill>
              <a:latin typeface="Times New Roman" pitchFamily="18" charset="0"/>
              <a:ea typeface="方正中等线简体" panose="03000509000000000000" pitchFamily="65" charset="-122"/>
              <a:cs typeface="Times New Roman" panose="02020603050405020304" pitchFamily="18" charset="0"/>
            </a:endParaRPr>
          </a:p>
        </p:txBody>
      </p:sp>
      <p:sp>
        <p:nvSpPr>
          <p:cNvPr id="13" name="矩形 12">
            <a:extLst>
              <a:ext uri="{FF2B5EF4-FFF2-40B4-BE49-F238E27FC236}">
                <a16:creationId xmlns:a16="http://schemas.microsoft.com/office/drawing/2014/main" id="{235FCFED-3B36-40B0-8C62-8B8DBC18D85E}"/>
              </a:ext>
            </a:extLst>
          </p:cNvPr>
          <p:cNvSpPr/>
          <p:nvPr/>
        </p:nvSpPr>
        <p:spPr>
          <a:xfrm>
            <a:off x="1347626" y="3972365"/>
            <a:ext cx="4138774" cy="430887"/>
          </a:xfrm>
          <a:prstGeom prst="rect">
            <a:avLst/>
          </a:prstGeom>
        </p:spPr>
        <p:txBody>
          <a:bodyPr wrap="square">
            <a:spAutoFit/>
          </a:bodyPr>
          <a:lstStyle/>
          <a:p>
            <a:r>
              <a:rPr lang="zh-CN" altLang="zh-CN" sz="2200" kern="100">
                <a:solidFill>
                  <a:srgbClr val="C00000"/>
                </a:solidFill>
                <a:latin typeface="Times New Roman" pitchFamily="18" charset="0"/>
                <a:ea typeface="方正中等线简体" panose="03000509000000000000" pitchFamily="65" charset="-122"/>
                <a:cs typeface="Times New Roman" panose="02020603050405020304" pitchFamily="18" charset="0"/>
              </a:rPr>
              <a:t>最重要的不是活着，而是活得好</a:t>
            </a:r>
            <a:endParaRPr lang="zh-CN" altLang="en-US" sz="2200" kern="100">
              <a:solidFill>
                <a:srgbClr val="C00000"/>
              </a:solidFill>
              <a:latin typeface="Times New Roman" pitchFamily="18" charset="0"/>
              <a:ea typeface="方正中等线简体" panose="03000509000000000000" pitchFamily="65" charset="-122"/>
              <a:cs typeface="Times New Roman" panose="02020603050405020304" pitchFamily="18" charset="0"/>
            </a:endParaRPr>
          </a:p>
        </p:txBody>
      </p:sp>
      <p:sp>
        <p:nvSpPr>
          <p:cNvPr id="17" name="矩形 16">
            <a:extLst>
              <a:ext uri="{FF2B5EF4-FFF2-40B4-BE49-F238E27FC236}">
                <a16:creationId xmlns:a16="http://schemas.microsoft.com/office/drawing/2014/main" id="{87FE3836-A99E-44BB-8C72-FB0A1BB83426}"/>
              </a:ext>
            </a:extLst>
          </p:cNvPr>
          <p:cNvSpPr/>
          <p:nvPr/>
        </p:nvSpPr>
        <p:spPr>
          <a:xfrm>
            <a:off x="9404969" y="5376963"/>
            <a:ext cx="2540864" cy="430887"/>
          </a:xfrm>
          <a:prstGeom prst="rect">
            <a:avLst/>
          </a:prstGeom>
        </p:spPr>
        <p:txBody>
          <a:bodyPr wrap="square">
            <a:spAutoFit/>
          </a:bodyPr>
          <a:lstStyle/>
          <a:p>
            <a:r>
              <a:rPr lang="zh-CN" altLang="zh-CN" sz="2200" kern="100">
                <a:solidFill>
                  <a:srgbClr val="C00000"/>
                </a:solidFill>
                <a:latin typeface="Times New Roman" pitchFamily="18" charset="0"/>
                <a:ea typeface="方正中等线简体" panose="03000509000000000000" pitchFamily="65" charset="-122"/>
                <a:cs typeface="Times New Roman" panose="02020603050405020304" pitchFamily="18" charset="0"/>
              </a:rPr>
              <a:t>自己不能越狱</a:t>
            </a:r>
            <a:endParaRPr lang="zh-CN" altLang="en-US" sz="2200" kern="100">
              <a:solidFill>
                <a:srgbClr val="C00000"/>
              </a:solidFill>
              <a:latin typeface="Times New Roman" pitchFamily="18" charset="0"/>
              <a:ea typeface="方正中等线简体"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0346032"/>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赏析苏格拉底的谈话艺术</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格黎东一早来到狱所，劝苏格拉底离开，苏格拉底针对格黎东的劝说，是怎样层层设问，一步步铺垫，阐述自己的道德信念，把格黎东带入自己的逻辑轨道的？试作分析。</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1258784" y="2497390"/>
            <a:ext cx="10021793" cy="511082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明确：文本节选开始的一大段苏格拉底的意思是：你的关心如果合乎正道，我就听你的；如果不合乎正道，我不会让步的。在此基础上，苏格拉底问及了几个关键问题：</a:t>
            </a:r>
          </a:p>
          <a:p>
            <a:pPr>
              <a:lnSpc>
                <a:spcPct val="150000"/>
              </a:lnSpc>
            </a:pPr>
            <a:r>
              <a:rPr lang="zh-CN" altLang="en-US" sz="2200">
                <a:latin typeface="微软雅黑" panose="020b0503020204020204" pitchFamily="34" charset="-122"/>
                <a:ea typeface="微软雅黑" panose="020b0503020204020204" pitchFamily="34" charset="-122"/>
              </a:rPr>
              <a:t>①我们不必尊重人们的一切意见，有些意见要尊重，有些没有必要，也不必听从所有的人的意见，有些人的要听，有些人的不必听。</a:t>
            </a:r>
            <a:endParaRPr lang="en-US" altLang="zh-CN"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②在格黎东做出了肯定的回答后，苏格拉底运用联想谈到了运动员，问及第二个核心问题：是重视一般人的赞美、责备和看法，还是只听从一个人，即医生或教练的褒贬意见。</a:t>
            </a:r>
          </a:p>
          <a:p>
            <a:pPr>
              <a:lnSpc>
                <a:spcPct val="150000"/>
              </a:lnSpc>
            </a:pPr>
            <a:endParaRPr lang="zh-CN" altLang="en-US" sz="2200">
              <a:latin typeface="微软雅黑" panose="020b0503020204020204" pitchFamily="34" charset="-122"/>
              <a:ea typeface="微软雅黑" panose="020b0503020204020204" pitchFamily="34" charset="-122"/>
            </a:endParaRP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85310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赏析苏格拉底的谈话艺术</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格黎东一早来到狱所，劝苏格拉底离开，苏格拉底针对格黎东的劝说，是怎样层层设问，一步步铺垫，阐述自己的道德信念，把格黎东带入自己的逻辑轨道的？试作分析。</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983433" y="2600252"/>
            <a:ext cx="10447699" cy="4602991"/>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③格黎东回答是听从一个人的意见。苏格拉底抛出第三个撒手锏：如果他听从了外行人的话，是不是就遭到损害？</a:t>
            </a:r>
          </a:p>
          <a:p>
            <a:pPr>
              <a:lnSpc>
                <a:spcPct val="150000"/>
              </a:lnSpc>
            </a:pPr>
            <a:r>
              <a:rPr lang="zh-CN" altLang="en-US" sz="2200">
                <a:latin typeface="微软雅黑" panose="020b0503020204020204" pitchFamily="34" charset="-122"/>
                <a:ea typeface="微软雅黑" panose="020b0503020204020204" pitchFamily="34" charset="-122"/>
              </a:rPr>
              <a:t>④在格黎东承认会受到损害后，苏格拉底进而腾挪思维，发问：道义与身体谁贵重？</a:t>
            </a:r>
          </a:p>
          <a:p>
            <a:pPr>
              <a:lnSpc>
                <a:spcPct val="150000"/>
              </a:lnSpc>
            </a:pPr>
            <a:r>
              <a:rPr lang="zh-CN" altLang="en-US" sz="2200">
                <a:latin typeface="微软雅黑" panose="020b0503020204020204" pitchFamily="34" charset="-122"/>
                <a:ea typeface="微软雅黑" panose="020b0503020204020204" pitchFamily="34" charset="-122"/>
              </a:rPr>
              <a:t>⑤层层诱导继续进行：活得好比活着更重要。活得好就是活得体面、正派。</a:t>
            </a:r>
            <a:endParaRPr lang="en-US" altLang="zh-CN"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⑥结论：私自离开是不正当的，是邪恶的、可耻的。我们不能做。</a:t>
            </a:r>
          </a:p>
          <a:p>
            <a:pPr>
              <a:lnSpc>
                <a:spcPct val="150000"/>
              </a:lnSpc>
            </a:pPr>
            <a:r>
              <a:rPr lang="zh-CN" altLang="en-US" sz="2200">
                <a:latin typeface="微软雅黑" panose="020b0503020204020204" pitchFamily="34" charset="-122"/>
                <a:ea typeface="微软雅黑" panose="020b0503020204020204" pitchFamily="34" charset="-122"/>
              </a:rPr>
              <a:t>多层设问，反复引申，联想对比，迂回曲折，最后水到渠成，辩论至此结束，完美收官，苏格拉底胜利。</a:t>
            </a:r>
          </a:p>
          <a:p>
            <a:pPr>
              <a:lnSpc>
                <a:spcPct val="150000"/>
              </a:lnSpc>
            </a:pPr>
            <a:endParaRPr lang="zh-CN" altLang="en-US" sz="2200">
              <a:latin typeface="微软雅黑" panose="020b0503020204020204" pitchFamily="34" charset="-122"/>
              <a:ea typeface="微软雅黑" panose="020b0503020204020204" pitchFamily="34" charset="-122"/>
            </a:endParaRP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864414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赏析苏格拉底的谈话艺术</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苏格拉底式的提问有哪些特点？苏格拉底式的提问带给我们哪些启示？试分析。</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983433" y="2600252"/>
            <a:ext cx="10447699"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特点：①在谈话进行中，苏格拉底偏重于问，他不轻易回答对方的问题。②他只要求对方回答他所提出的问题，他以谦和的态度发问，从格黎东的回答中导引出其他问题的资料，直至最后由于不断地诘询，使朋友进入他的逻辑轨道。苏格拉底式的提问方法包括讽刺</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不断提出问题使对方陷入矛盾之中，并迫使其承认自己的无知</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、助产</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启发、引导学生，使学生通过自己的思考，得出结论</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、归纳和定义</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使学生逐步掌握明确的定义和概念</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等步骤。由于苏格拉底把教师比喻为“知识的产婆”，因此，“苏格拉底式的提问方法”也被人们称为“产婆术”。</a:t>
            </a:r>
          </a:p>
        </p:txBody>
      </p:sp>
    </p:spTree>
    <p:extLst>
      <p:ext uri="{BB962C8B-B14F-4D97-AF65-F5344CB8AC3E}">
        <p14:creationId xmlns:p14="http://schemas.microsoft.com/office/powerpoint/2010/main" val="297689504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a:extLst>
              <a:ext uri="{FF2B5EF4-FFF2-40B4-BE49-F238E27FC236}">
                <a16:creationId xmlns:a16="http://schemas.microsoft.com/office/drawing/2014/main" id="{91CBB1E5-5E59-46EB-AAF3-04475ED69AEC}"/>
              </a:ext>
            </a:extLst>
          </p:cNvPr>
          <p:cNvSpPr txBox="1"/>
          <p:nvPr/>
        </p:nvSpPr>
        <p:spPr>
          <a:xfrm>
            <a:off x="811148" y="2522758"/>
            <a:ext cx="10569703" cy="2320315"/>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了解苏格拉底的人生轨迹和本文的写作背景。</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概括苏格拉底式提问的特点</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理解他提出的观点</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探讨他是如何论证的。</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理解“正义”理念的内涵</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从中获得有益的人生启示</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并形成有一定深度的思考和判断。</a:t>
            </a:r>
          </a:p>
        </p:txBody>
      </p:sp>
    </p:spTree>
    <p:extLst>
      <p:ext uri="{BB962C8B-B14F-4D97-AF65-F5344CB8AC3E}">
        <p14:creationId xmlns:p14="http://schemas.microsoft.com/office/powerpoint/2010/main" val="2048457397"/>
      </p:ext>
    </p:extLst>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赏析苏格拉底的谈话艺术</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苏格拉底式的提问有哪些特点？苏格拉底式的提问带给我们哪些启示？试分析。</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983433" y="2600252"/>
            <a:ext cx="10447699"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启示：做一个苏格拉底式的提问者，你才能卓有成效地对任何人和任何事提出问题，你才能以一种自然的方式展开并检验我们对事物的理解。也可以说，这是做学问必须具备的方法能力，因此，请让我们把这种苏格拉底式的提问法贯串于我们的整个学习中，不仅要爱学习，还要会学习，只有这样，我们的学习才能达到事半功倍的效果。</a:t>
            </a:r>
          </a:p>
        </p:txBody>
      </p:sp>
    </p:spTree>
    <p:extLst>
      <p:ext uri="{BB962C8B-B14F-4D97-AF65-F5344CB8AC3E}">
        <p14:creationId xmlns:p14="http://schemas.microsoft.com/office/powerpoint/2010/main" val="4890807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49614" y="997711"/>
            <a:ext cx="10812868"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鉴赏苏格拉底的优秀品质</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 苏格拉底有哪些优秀的品质？试结合文本加以分析。</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983432" y="2125090"/>
            <a:ext cx="10579049" cy="4192943"/>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rPr>
              <a:t>明确：①苏格拉底临危不惧，坦然自若，泰山崩于前而色不变，麋鹿兴于左而目不瞬。与格黎东谈话洋洋洒洒，循循善诱，不温不火，水到渠成。②他是一个为人极为和蔼的老师，谈话技术高超。在狱中，他质询格黎东也从不给现成的答案</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而是用反问和反驳的方法，使格黎东在不知不觉中接受他的思想。③他研究人类的伦理问题，如什么是正义，什么是非正义；什么是勇敢，什么是怯懦；什么是诚实，什么是虚伪；什么是智慧，知识是怎样得来的。他有信仰，宁愿为正义而亡，不愿弃正义而苟活，他本可以自由，他本可以试图逃避，但作为一名哲学家</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他觉得坚持自己的信仰更为重要。被雅典法庭以不信宗教的神和腐蚀青年思想的罪名判处死刑，成为哲学的殉道者。④热爱理想与浪漫主义，热衷于过一种正义的生活，却难以得到当时社会的认同，人格太完善，而当时的法律却并不完善，于是有了他悲剧的一生。</a:t>
            </a:r>
          </a:p>
        </p:txBody>
      </p:sp>
    </p:spTree>
    <p:extLst>
      <p:ext uri="{BB962C8B-B14F-4D97-AF65-F5344CB8AC3E}">
        <p14:creationId xmlns:p14="http://schemas.microsoft.com/office/powerpoint/2010/main" val="980698682"/>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49614" y="997711"/>
            <a:ext cx="10812868"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鉴赏苏格拉底的优秀品质</a:t>
            </a: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格黎东想尽办法说服苏格拉底，向他讲述雅典法律如何荒诞不经，如何有失公正，而遵守这样的法律又是如何迂腐。但苏格拉底不为所动，视死如归，誓死不越狱。请查阅资料，说说苏格拉底不逃走的</a:t>
            </a:r>
            <a:r>
              <a:rPr lang="en-US" altLang="zh-CN" sz="2200">
                <a:solidFill>
                  <a:srgbClr val="7F6B5B"/>
                </a:solidFill>
                <a:latin typeface="微软雅黑" panose="020b0503020204020204" pitchFamily="34" charset="-122"/>
                <a:ea typeface="微软雅黑" panose="020b0503020204020204" pitchFamily="34" charset="-122"/>
              </a:rPr>
              <a:t>N</a:t>
            </a:r>
            <a:r>
              <a:rPr lang="zh-CN" altLang="en-US" sz="2200">
                <a:solidFill>
                  <a:srgbClr val="7F6B5B"/>
                </a:solidFill>
                <a:latin typeface="微软雅黑" panose="020b0503020204020204" pitchFamily="34" charset="-122"/>
                <a:ea typeface="微软雅黑" panose="020b0503020204020204" pitchFamily="34" charset="-122"/>
              </a:rPr>
              <a:t>个理由。</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983433" y="2525562"/>
            <a:ext cx="10579049" cy="3731278"/>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rPr>
              <a:t>明确：①苏格拉底被判入狱时，已具有相当大的社会影响力和道德知名度，是雅典文化界的知名人物，不宜选择逃走。苏格拉底被判入狱时，已</a:t>
            </a:r>
            <a:r>
              <a:rPr lang="en-US" altLang="zh-CN" sz="2000">
                <a:latin typeface="微软雅黑" panose="020b0503020204020204" pitchFamily="34" charset="-122"/>
                <a:ea typeface="微软雅黑" panose="020b0503020204020204" pitchFamily="34" charset="-122"/>
              </a:rPr>
              <a:t>70</a:t>
            </a:r>
            <a:r>
              <a:rPr lang="zh-CN" altLang="en-US" sz="2000">
                <a:latin typeface="微软雅黑" panose="020b0503020204020204" pitchFamily="34" charset="-122"/>
                <a:ea typeface="微软雅黑" panose="020b0503020204020204" pitchFamily="34" charset="-122"/>
              </a:rPr>
              <a:t>岁高龄，他身边有很多粉丝、学生和朋友；其中包括一些外邦朋友，如忒拜人裴多、刻比多等。这些人都很崇拜苏格拉底，专门跟随苏格拉底学习哲学。在当时的雅典城市，苏格拉底绝对是一位受许多人喜爱和追捧的文化偶像。再加上苏格拉底自视为雅典人的牛虻，一直致力于向雅典民众宣讲正义、美德、真理等价值观，大力呼吁雅典人关注智慧和灵魂。在很多雅典人心目中，苏格拉底是一张醒目靓丽的道德名片，其道德知名度应当非同一般。苏格拉底对自己的社会和道德处境，始终保持清醒认识，他非常爱惜自己的羽毛。</a:t>
            </a:r>
          </a:p>
        </p:txBody>
      </p:sp>
    </p:spTree>
    <p:extLst>
      <p:ext uri="{BB962C8B-B14F-4D97-AF65-F5344CB8AC3E}">
        <p14:creationId xmlns:p14="http://schemas.microsoft.com/office/powerpoint/2010/main" val="2060611679"/>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49614" y="936188"/>
            <a:ext cx="10812868"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000">
                <a:solidFill>
                  <a:srgbClr val="7F6B5B"/>
                </a:solidFill>
                <a:latin typeface="微软雅黑" panose="020b0503020204020204" pitchFamily="34" charset="-122"/>
                <a:ea typeface="微软雅黑" panose="020b0503020204020204" pitchFamily="34" charset="-122"/>
              </a:rPr>
              <a:t>【</a:t>
            </a:r>
            <a:r>
              <a:rPr lang="zh-CN" altLang="en-US" sz="2000">
                <a:solidFill>
                  <a:srgbClr val="7F6B5B"/>
                </a:solidFill>
                <a:latin typeface="微软雅黑" panose="020b0503020204020204" pitchFamily="34" charset="-122"/>
                <a:ea typeface="微软雅黑" panose="020b0503020204020204" pitchFamily="34" charset="-122"/>
              </a:rPr>
              <a:t>鉴赏苏格拉底的优秀品质</a:t>
            </a:r>
            <a:r>
              <a:rPr lang="en-US" altLang="zh-CN" sz="2000">
                <a:solidFill>
                  <a:srgbClr val="7F6B5B"/>
                </a:solidFill>
                <a:latin typeface="微软雅黑" panose="020b0503020204020204" pitchFamily="34" charset="-122"/>
                <a:ea typeface="微软雅黑" panose="020b0503020204020204" pitchFamily="34" charset="-122"/>
              </a:rPr>
              <a:t>】4.</a:t>
            </a:r>
            <a:r>
              <a:rPr lang="zh-CN" altLang="en-US" sz="2000">
                <a:solidFill>
                  <a:srgbClr val="7F6B5B"/>
                </a:solidFill>
                <a:latin typeface="微软雅黑" panose="020b0503020204020204" pitchFamily="34" charset="-122"/>
                <a:ea typeface="微软雅黑" panose="020b0503020204020204" pitchFamily="34" charset="-122"/>
              </a:rPr>
              <a:t>格黎东想尽办法说服苏格拉底，向他讲述雅典法律如何荒诞不经，如何有失公正，而遵守这样的法律又是如何迂腐。但苏格拉底不为所动，视死如归，誓死不越狱。请查阅资料，说说苏格拉底不逃走的</a:t>
            </a:r>
            <a:r>
              <a:rPr lang="en-US" altLang="zh-CN" sz="2000">
                <a:solidFill>
                  <a:srgbClr val="7F6B5B"/>
                </a:solidFill>
                <a:latin typeface="微软雅黑" panose="020b0503020204020204" pitchFamily="34" charset="-122"/>
                <a:ea typeface="微软雅黑" panose="020b0503020204020204" pitchFamily="34" charset="-122"/>
              </a:rPr>
              <a:t>N</a:t>
            </a:r>
            <a:r>
              <a:rPr lang="zh-CN" altLang="en-US" sz="2000">
                <a:solidFill>
                  <a:srgbClr val="7F6B5B"/>
                </a:solidFill>
                <a:latin typeface="微软雅黑" panose="020b0503020204020204" pitchFamily="34" charset="-122"/>
                <a:ea typeface="微软雅黑" panose="020b0503020204020204" pitchFamily="34" charset="-122"/>
              </a:rPr>
              <a:t>个理由。</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983433" y="1998304"/>
            <a:ext cx="10812868" cy="4654608"/>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rPr>
              <a:t>②苏格拉底尊重和雅典城邦签订的契约，维护雅典法律尊严，坚持按照道德原则做合乎正义的事。在执行死刑前一天，格黎东去监牢探望他的朋友，极力劝说苏格拉底逃走。苏格拉底从容淡定</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以法律为第一人称，向格黎东分析了不能逃走的理由。苏格拉底说，自己作为雅典公民的一员，理应遵循契约精神，不应违背与雅典城邦签订的契约。如果私下逃走，就会伤害自己的国家，不合道德正义。</a:t>
            </a:r>
          </a:p>
          <a:p>
            <a:pPr>
              <a:lnSpc>
                <a:spcPct val="150000"/>
              </a:lnSpc>
            </a:pPr>
            <a:r>
              <a:rPr lang="zh-CN" altLang="en-US" sz="2000">
                <a:latin typeface="微软雅黑" panose="020b0503020204020204" pitchFamily="34" charset="-122"/>
                <a:ea typeface="微软雅黑" panose="020b0503020204020204" pitchFamily="34" charset="-122"/>
              </a:rPr>
              <a:t>③苏格拉底全面考量了私自逃走可能产生的所有后果，最终选择拒绝逃走。比如他说，如果到外邦避难，外邦政府同样会敌视他这个不尊重法律的人；城邦民众也会嘲笑和瞧不起自己。最终</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他将失去做人的脸面和尊严，无法和别人继续讨论真理、公正和正义的问题，而这种平庸的生活是没有意义的。苏格拉底还谈到了由于自己逃走而带给周围人的伤害，比如朋友将受到牵连，被查抄财产、受到监禁或流放；自己的学生、朋友、亲人被别人嘲笑。</a:t>
            </a:r>
          </a:p>
        </p:txBody>
      </p:sp>
    </p:spTree>
    <p:extLst>
      <p:ext uri="{BB962C8B-B14F-4D97-AF65-F5344CB8AC3E}">
        <p14:creationId xmlns:p14="http://schemas.microsoft.com/office/powerpoint/2010/main" val="1596544227"/>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3326552"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任务群阅读</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2884248876"/>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33882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a:extLst>
              <a:ext uri="{FF2B5EF4-FFF2-40B4-BE49-F238E27FC236}">
                <a16:creationId xmlns:a16="http://schemas.microsoft.com/office/drawing/2014/main" id="{76B2BF65-AF83-4D70-BAAA-BA4F17FDFDA3}"/>
              </a:ext>
            </a:extLst>
          </p:cNvPr>
          <p:cNvSpPr txBox="1"/>
          <p:nvPr/>
        </p:nvSpPr>
        <p:spPr>
          <a:xfrm>
            <a:off x="893614" y="1464359"/>
            <a:ext cx="10256067" cy="4602991"/>
          </a:xfrm>
          <a:prstGeom prst="rect">
            <a:avLst/>
          </a:prstGeom>
          <a:noFill/>
        </p:spPr>
        <p:txBody>
          <a:bodyPr wrap="square">
            <a:spAutoFit/>
          </a:bodyPr>
          <a:lstStyle/>
          <a:p>
            <a:pPr algn="just">
              <a:lnSpc>
                <a:spcPct val="150000"/>
              </a:lnSpc>
              <a:spcAft>
                <a:spcPct val="0"/>
              </a:spcAft>
              <a:tabLst>
                <a:tab pos="2610485"/>
              </a:tabLst>
            </a:pPr>
            <a:r>
              <a:rPr lang="zh-CN" altLang="zh-CN" sz="2200" b="1" kern="100">
                <a:latin typeface="微软雅黑" panose="020b0503020204020204" pitchFamily="34" charset="-122"/>
                <a:ea typeface="微软雅黑" panose="020b0503020204020204" pitchFamily="34" charset="-122"/>
                <a:cs typeface="Times New Roman"/>
              </a:rPr>
              <a:t>阅读下面三则材料，完成后面的题目。</a:t>
            </a:r>
            <a:endParaRPr lang="zh-CN" altLang="zh-CN" sz="2200" kern="100">
              <a:latin typeface="微软雅黑" panose="020b0503020204020204" pitchFamily="34" charset="-122"/>
              <a:ea typeface="微软雅黑" panose="020b0503020204020204" pitchFamily="34" charset="-122"/>
              <a:cs typeface="Courier New"/>
            </a:endParaRPr>
          </a:p>
          <a:p>
            <a:pPr indent="612140" algn="just">
              <a:lnSpc>
                <a:spcPct val="150000"/>
              </a:lnSpc>
              <a:spcAft>
                <a:spcPct val="0"/>
              </a:spcAft>
              <a:tabLst>
                <a:tab pos="2610485"/>
              </a:tabLst>
            </a:pPr>
            <a:r>
              <a:rPr lang="zh-CN" altLang="zh-CN" sz="2200" kern="100">
                <a:latin typeface="微软雅黑" panose="020b0503020204020204" pitchFamily="34" charset="-122"/>
                <a:ea typeface="微软雅黑" panose="020b0503020204020204" pitchFamily="34" charset="-122"/>
                <a:cs typeface="Times New Roman"/>
              </a:rPr>
              <a:t>材料一</a:t>
            </a:r>
            <a:endParaRPr lang="zh-CN" altLang="zh-CN" sz="2200" kern="100">
              <a:latin typeface="微软雅黑" panose="020b0503020204020204" pitchFamily="34" charset="-122"/>
              <a:ea typeface="微软雅黑" panose="020b0503020204020204" pitchFamily="34" charset="-122"/>
              <a:cs typeface="Courier New"/>
            </a:endParaRPr>
          </a:p>
          <a:p>
            <a:pPr indent="612140" algn="just">
              <a:lnSpc>
                <a:spcPct val="150000"/>
              </a:lnSpc>
              <a:spcAft>
                <a:spcPct val="0"/>
              </a:spcAft>
              <a:tabLst>
                <a:tab pos="2610485"/>
              </a:tabLst>
            </a:pPr>
            <a:r>
              <a:rPr lang="zh-CN" altLang="zh-CN" sz="2200" kern="100">
                <a:latin typeface="微软雅黑" panose="020b0503020204020204" pitchFamily="34" charset="-122"/>
                <a:ea typeface="微软雅黑" panose="020b0503020204020204" pitchFamily="34" charset="-122"/>
                <a:cs typeface="Times New Roman"/>
              </a:rPr>
              <a:t>苏格拉底坐牢时，听见隔壁牢房里有个新来的犯人在哼歌，那是一首新歌，他以前从未听过。苏格拉底急忙请求唱歌的狱友教他那首新歌。</a:t>
            </a:r>
            <a:endParaRPr lang="zh-CN" altLang="zh-CN" sz="2200" kern="100">
              <a:latin typeface="微软雅黑" panose="020b0503020204020204" pitchFamily="34" charset="-122"/>
              <a:ea typeface="微软雅黑" panose="020b0503020204020204" pitchFamily="34" charset="-122"/>
              <a:cs typeface="Courier New"/>
            </a:endParaRPr>
          </a:p>
          <a:p>
            <a:pPr indent="612140" algn="just">
              <a:lnSpc>
                <a:spcPct val="150000"/>
              </a:lnSpc>
              <a:spcAft>
                <a:spcPct val="0"/>
              </a:spcAft>
              <a:tabLst>
                <a:tab pos="2610485"/>
              </a:tabLst>
            </a:pPr>
            <a:r>
              <a:rPr lang="zh-CN" altLang="zh-CN" sz="2200" kern="100">
                <a:latin typeface="微软雅黑" panose="020b0503020204020204" pitchFamily="34" charset="-122"/>
                <a:ea typeface="微软雅黑" panose="020b0503020204020204" pitchFamily="34" charset="-122"/>
                <a:cs typeface="Times New Roman"/>
              </a:rPr>
              <a:t>监牢里的人都知道苏格拉底是死囚，行刑日期迫近。听了他的请求，唱歌的囚犯很吃惊：</a:t>
            </a:r>
            <a:r>
              <a:rPr lang="en-US" altLang="zh-CN" sz="2200" kern="100">
                <a:latin typeface="微软雅黑" panose="020b0503020204020204" pitchFamily="34" charset="-122"/>
                <a:ea typeface="微软雅黑" panose="020b0503020204020204" pitchFamily="34" charset="-122"/>
                <a:cs typeface="Times New Roman"/>
              </a:rPr>
              <a:t>“</a:t>
            </a:r>
            <a:r>
              <a:rPr lang="zh-CN" altLang="zh-CN" sz="2200" kern="100">
                <a:latin typeface="微软雅黑" panose="020b0503020204020204" pitchFamily="34" charset="-122"/>
                <a:ea typeface="微软雅黑" panose="020b0503020204020204" pitchFamily="34" charset="-122"/>
                <a:cs typeface="Times New Roman"/>
              </a:rPr>
              <a:t>您不知道自己马上就要被处决了吗？</a:t>
            </a:r>
            <a:r>
              <a:rPr lang="en-US" altLang="zh-CN" sz="2200" kern="100">
                <a:latin typeface="微软雅黑" panose="020b0503020204020204" pitchFamily="34" charset="-122"/>
                <a:ea typeface="微软雅黑" panose="020b0503020204020204" pitchFamily="34" charset="-122"/>
                <a:cs typeface="Times New Roman"/>
              </a:rPr>
              <a:t>”</a:t>
            </a:r>
            <a:endParaRPr lang="zh-CN" altLang="zh-CN" sz="2200" kern="100">
              <a:latin typeface="微软雅黑" panose="020b0503020204020204" pitchFamily="34" charset="-122"/>
              <a:ea typeface="微软雅黑" panose="020b0503020204020204" pitchFamily="34" charset="-122"/>
              <a:cs typeface="Courier New"/>
            </a:endParaRPr>
          </a:p>
          <a:p>
            <a:pPr indent="612140" algn="just">
              <a:lnSpc>
                <a:spcPct val="150000"/>
              </a:lnSpc>
              <a:spcAft>
                <a:spcPct val="0"/>
              </a:spcAft>
              <a:tabLst>
                <a:tab pos="2610485"/>
              </a:tabLst>
            </a:pPr>
            <a:r>
              <a:rPr lang="en-US" altLang="zh-CN" sz="2200" kern="100">
                <a:latin typeface="微软雅黑" panose="020b0503020204020204" pitchFamily="34" charset="-122"/>
                <a:ea typeface="微软雅黑" panose="020b0503020204020204" pitchFamily="34" charset="-122"/>
                <a:cs typeface="Times New Roman"/>
              </a:rPr>
              <a:t>“</a:t>
            </a:r>
            <a:r>
              <a:rPr lang="zh-CN" altLang="zh-CN" sz="2200" kern="100">
                <a:latin typeface="微软雅黑" panose="020b0503020204020204" pitchFamily="34" charset="-122"/>
                <a:ea typeface="微软雅黑" panose="020b0503020204020204" pitchFamily="34" charset="-122"/>
                <a:cs typeface="Times New Roman"/>
              </a:rPr>
              <a:t>我当然知道。</a:t>
            </a:r>
            <a:r>
              <a:rPr lang="en-US" altLang="zh-CN" sz="2200" kern="100">
                <a:latin typeface="微软雅黑" panose="020b0503020204020204" pitchFamily="34" charset="-122"/>
                <a:ea typeface="微软雅黑" panose="020b0503020204020204" pitchFamily="34" charset="-122"/>
                <a:cs typeface="Times New Roman"/>
              </a:rPr>
              <a:t>”</a:t>
            </a:r>
            <a:r>
              <a:rPr lang="zh-CN" altLang="zh-CN" sz="2200" kern="100">
                <a:latin typeface="微软雅黑" panose="020b0503020204020204" pitchFamily="34" charset="-122"/>
                <a:ea typeface="微软雅黑" panose="020b0503020204020204" pitchFamily="34" charset="-122"/>
                <a:cs typeface="Times New Roman"/>
              </a:rPr>
              <a:t>苏格拉底轻松地回答。</a:t>
            </a:r>
            <a:endParaRPr lang="zh-CN" altLang="zh-CN" sz="2200" kern="100">
              <a:latin typeface="微软雅黑" panose="020b0503020204020204" pitchFamily="34" charset="-122"/>
              <a:ea typeface="微软雅黑" panose="020b0503020204020204" pitchFamily="34" charset="-122"/>
              <a:cs typeface="Courier New"/>
            </a:endParaRPr>
          </a:p>
          <a:p>
            <a:pPr indent="612140" algn="just">
              <a:lnSpc>
                <a:spcPct val="150000"/>
              </a:lnSpc>
              <a:spcAft>
                <a:spcPct val="0"/>
              </a:spcAft>
              <a:tabLst>
                <a:tab pos="2610485"/>
              </a:tabLst>
            </a:pPr>
            <a:r>
              <a:rPr lang="en-US" altLang="zh-CN" sz="2200" kern="100">
                <a:latin typeface="微软雅黑" panose="020b0503020204020204" pitchFamily="34" charset="-122"/>
                <a:ea typeface="微软雅黑" panose="020b0503020204020204" pitchFamily="34" charset="-122"/>
                <a:cs typeface="Times New Roman"/>
              </a:rPr>
              <a:t>“</a:t>
            </a:r>
            <a:r>
              <a:rPr lang="zh-CN" altLang="zh-CN" sz="2200" kern="100">
                <a:latin typeface="微软雅黑" panose="020b0503020204020204" pitchFamily="34" charset="-122"/>
                <a:ea typeface="微软雅黑" panose="020b0503020204020204" pitchFamily="34" charset="-122"/>
                <a:cs typeface="Times New Roman"/>
              </a:rPr>
              <a:t>那您为什么还要学新歌呢？</a:t>
            </a:r>
            <a:r>
              <a:rPr lang="en-US" altLang="zh-CN" sz="2200" kern="100">
                <a:latin typeface="微软雅黑" panose="020b0503020204020204" pitchFamily="34" charset="-122"/>
                <a:ea typeface="微软雅黑" panose="020b0503020204020204" pitchFamily="34" charset="-122"/>
                <a:cs typeface="Times New Roman"/>
              </a:rPr>
              <a:t>”</a:t>
            </a:r>
            <a:r>
              <a:rPr lang="zh-CN" altLang="zh-CN" sz="2200" kern="100">
                <a:latin typeface="微软雅黑" panose="020b0503020204020204" pitchFamily="34" charset="-122"/>
                <a:ea typeface="微软雅黑" panose="020b0503020204020204" pitchFamily="34" charset="-122"/>
                <a:cs typeface="Times New Roman"/>
              </a:rPr>
              <a:t>狱友不解地问。</a:t>
            </a:r>
            <a:endParaRPr lang="zh-CN" altLang="zh-CN" sz="2200" kern="100">
              <a:latin typeface="微软雅黑" panose="020b0503020204020204" pitchFamily="34" charset="-122"/>
              <a:ea typeface="微软雅黑" panose="020b0503020204020204" pitchFamily="34" charset="-122"/>
              <a:cs typeface="Courier New"/>
            </a:endParaRPr>
          </a:p>
          <a:p>
            <a:pPr indent="612140" algn="just">
              <a:lnSpc>
                <a:spcPct val="150000"/>
              </a:lnSpc>
              <a:spcAft>
                <a:spcPct val="0"/>
              </a:spcAft>
              <a:tabLst>
                <a:tab pos="2610485"/>
              </a:tabLst>
            </a:pPr>
            <a:r>
              <a:rPr lang="zh-CN" altLang="zh-CN" sz="2200" kern="100">
                <a:latin typeface="微软雅黑" panose="020b0503020204020204" pitchFamily="34" charset="-122"/>
                <a:ea typeface="微软雅黑" panose="020b0503020204020204" pitchFamily="34" charset="-122"/>
                <a:cs typeface="Times New Roman"/>
              </a:rPr>
              <a:t>这位伟人回答说：</a:t>
            </a:r>
            <a:r>
              <a:rPr lang="en-US" altLang="zh-CN" sz="2200" kern="100">
                <a:latin typeface="微软雅黑" panose="020b0503020204020204" pitchFamily="34" charset="-122"/>
                <a:ea typeface="微软雅黑" panose="020b0503020204020204" pitchFamily="34" charset="-122"/>
                <a:cs typeface="Times New Roman"/>
              </a:rPr>
              <a:t>“</a:t>
            </a:r>
            <a:r>
              <a:rPr lang="zh-CN" altLang="zh-CN" sz="2200" kern="100">
                <a:latin typeface="微软雅黑" panose="020b0503020204020204" pitchFamily="34" charset="-122"/>
                <a:ea typeface="微软雅黑" panose="020b0503020204020204" pitchFamily="34" charset="-122"/>
                <a:cs typeface="Times New Roman"/>
              </a:rPr>
              <a:t>这样我死的时候就多会一首歌。</a:t>
            </a:r>
            <a:r>
              <a:rPr lang="en-US" altLang="zh-CN" sz="2200" kern="100">
                <a:latin typeface="微软雅黑" panose="020b0503020204020204" pitchFamily="34" charset="-122"/>
                <a:ea typeface="微软雅黑" panose="020b0503020204020204" pitchFamily="34" charset="-122"/>
                <a:cs typeface="Times New Roman"/>
              </a:rPr>
              <a:t>”</a:t>
            </a:r>
            <a:endParaRPr lang="zh-CN" altLang="zh-CN" sz="2200" kern="100">
              <a:effectLst/>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2130740305"/>
      </p:ext>
    </p:extLst>
  </p:cSld>
  <p:clrMapOvr>
    <a:masterClrMapping/>
  </p:clrMapOvr>
  <p:transition spd="med" advClick="0">
    <p:pull/>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33882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a:extLst>
              <a:ext uri="{FF2B5EF4-FFF2-40B4-BE49-F238E27FC236}">
                <a16:creationId xmlns:a16="http://schemas.microsoft.com/office/drawing/2014/main" id="{76B2BF65-AF83-4D70-BAAA-BA4F17FDFDA3}"/>
              </a:ext>
            </a:extLst>
          </p:cNvPr>
          <p:cNvSpPr txBox="1"/>
          <p:nvPr/>
        </p:nvSpPr>
        <p:spPr>
          <a:xfrm>
            <a:off x="683752" y="831316"/>
            <a:ext cx="10256067" cy="5110823"/>
          </a:xfrm>
          <a:prstGeom prst="rect">
            <a:avLst/>
          </a:prstGeom>
          <a:noFill/>
        </p:spPr>
        <p:txBody>
          <a:bodyPr wrap="square">
            <a:spAutoFit/>
          </a:bodyPr>
          <a:lstStyle/>
          <a:p>
            <a:pPr indent="612140" algn="just">
              <a:lnSpc>
                <a:spcPct val="150000"/>
              </a:lnSpc>
              <a:spcAft>
                <a:spcPct val="0"/>
              </a:spcAft>
              <a:tabLst>
                <a:tab pos="2610485"/>
              </a:tabLst>
            </a:pPr>
            <a:r>
              <a:rPr lang="zh-CN" altLang="en-US" sz="2200" kern="100">
                <a:latin typeface="微软雅黑" panose="020b0503020204020204" pitchFamily="34" charset="-122"/>
                <a:ea typeface="微软雅黑" panose="020b0503020204020204" pitchFamily="34" charset="-122"/>
                <a:cs typeface="Times New Roman"/>
              </a:rPr>
              <a:t>材料二</a:t>
            </a:r>
          </a:p>
          <a:p>
            <a:pPr indent="612140" algn="ctr">
              <a:lnSpc>
                <a:spcPct val="150000"/>
              </a:lnSpc>
              <a:spcAft>
                <a:spcPct val="0"/>
              </a:spcAft>
              <a:tabLst>
                <a:tab pos="2610485"/>
              </a:tabLst>
            </a:pPr>
            <a:r>
              <a:rPr lang="zh-CN" altLang="en-US" sz="2200" kern="100">
                <a:latin typeface="微软雅黑" panose="020b0503020204020204" pitchFamily="34" charset="-122"/>
                <a:ea typeface="微软雅黑" panose="020b0503020204020204" pitchFamily="34" charset="-122"/>
                <a:cs typeface="Times New Roman"/>
              </a:rPr>
              <a:t>麦　穗</a:t>
            </a:r>
          </a:p>
          <a:p>
            <a:pPr indent="612140" algn="just">
              <a:lnSpc>
                <a:spcPct val="150000"/>
              </a:lnSpc>
              <a:spcAft>
                <a:spcPct val="0"/>
              </a:spcAft>
              <a:tabLst>
                <a:tab pos="2610485"/>
              </a:tabLst>
            </a:pPr>
            <a:r>
              <a:rPr lang="zh-CN" altLang="en-US" sz="2200" kern="100">
                <a:latin typeface="微软雅黑" panose="020b0503020204020204" pitchFamily="34" charset="-122"/>
                <a:ea typeface="微软雅黑" panose="020b0503020204020204" pitchFamily="34" charset="-122"/>
                <a:cs typeface="Times New Roman"/>
              </a:rPr>
              <a:t>古希腊有一位大学者，名叫苏格拉底。一天，他带领几个弟子来到一块麦地边。那正是收获的季节，地里满是沉甸甸的麦穗。苏格拉底对弟子们说：“你们去麦地里摘一个最大的麦穗，只许进不许退，我在麦地的尽头等你们。”</a:t>
            </a:r>
          </a:p>
          <a:p>
            <a:pPr indent="612140" algn="just">
              <a:lnSpc>
                <a:spcPct val="150000"/>
              </a:lnSpc>
              <a:spcAft>
                <a:spcPct val="0"/>
              </a:spcAft>
              <a:tabLst>
                <a:tab pos="2610485"/>
              </a:tabLst>
            </a:pPr>
            <a:r>
              <a:rPr lang="zh-CN" altLang="en-US" sz="2200" kern="100">
                <a:latin typeface="微软雅黑" panose="020b0503020204020204" pitchFamily="34" charset="-122"/>
                <a:ea typeface="微软雅黑" panose="020b0503020204020204" pitchFamily="34" charset="-122"/>
                <a:cs typeface="Times New Roman"/>
              </a:rPr>
              <a:t>弟子们听懂了老师的要求后，就走进了麦地。</a:t>
            </a:r>
          </a:p>
          <a:p>
            <a:pPr indent="612140" algn="just">
              <a:lnSpc>
                <a:spcPct val="150000"/>
              </a:lnSpc>
              <a:spcAft>
                <a:spcPct val="0"/>
              </a:spcAft>
              <a:tabLst>
                <a:tab pos="2610485"/>
              </a:tabLst>
            </a:pPr>
            <a:r>
              <a:rPr lang="zh-CN" altLang="en-US" sz="2200" kern="100">
                <a:latin typeface="微软雅黑" panose="020b0503020204020204" pitchFamily="34" charset="-122"/>
                <a:ea typeface="微软雅黑" panose="020b0503020204020204" pitchFamily="34" charset="-122"/>
                <a:cs typeface="Times New Roman"/>
              </a:rPr>
              <a:t>地里到处都是大麦穗，哪一个才是最大的呢？弟子们埋头向前走。看看这一株，摇了摇头；看看那一株，又摇了摇头。他们总以为最大的那一穗还在前面呢。虽然，弟子们也试着摘了几穗，但并不满意，便随手扔掉了。他们总以为机会还很多，完全没有必要过早地定夺。</a:t>
            </a:r>
          </a:p>
        </p:txBody>
      </p:sp>
    </p:spTree>
    <p:extLst>
      <p:ext uri="{BB962C8B-B14F-4D97-AF65-F5344CB8AC3E}">
        <p14:creationId xmlns:p14="http://schemas.microsoft.com/office/powerpoint/2010/main" val="3316018116"/>
      </p:ext>
    </p:extLst>
  </p:cSld>
  <p:clrMapOvr>
    <a:masterClrMapping/>
  </p:clrMapOvr>
  <p:transition spd="med" advClick="0">
    <p:pull/>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33882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a:extLst>
              <a:ext uri="{FF2B5EF4-FFF2-40B4-BE49-F238E27FC236}">
                <a16:creationId xmlns:a16="http://schemas.microsoft.com/office/drawing/2014/main" id="{76B2BF65-AF83-4D70-BAAA-BA4F17FDFDA3}"/>
              </a:ext>
            </a:extLst>
          </p:cNvPr>
          <p:cNvSpPr txBox="1"/>
          <p:nvPr/>
        </p:nvSpPr>
        <p:spPr>
          <a:xfrm>
            <a:off x="749614" y="1464359"/>
            <a:ext cx="10256067" cy="4602991"/>
          </a:xfrm>
          <a:prstGeom prst="rect">
            <a:avLst/>
          </a:prstGeom>
          <a:noFill/>
        </p:spPr>
        <p:txBody>
          <a:bodyPr wrap="square">
            <a:spAutoFit/>
          </a:bodyPr>
          <a:lstStyle/>
          <a:p>
            <a:pPr indent="612140" algn="just">
              <a:lnSpc>
                <a:spcPct val="150000"/>
              </a:lnSpc>
              <a:spcAft>
                <a:spcPct val="0"/>
              </a:spcAft>
              <a:tabLst>
                <a:tab pos="2610485"/>
              </a:tabLst>
            </a:pPr>
            <a:r>
              <a:rPr lang="zh-CN" altLang="en-US" sz="2200" kern="100">
                <a:latin typeface="微软雅黑" panose="020b0503020204020204" pitchFamily="34" charset="-122"/>
                <a:ea typeface="微软雅黑" panose="020b0503020204020204" pitchFamily="34" charset="-122"/>
                <a:cs typeface="Times New Roman"/>
              </a:rPr>
              <a:t>弟子们一边低着头往前走，一边用心地挑挑拣拣，经过了很长一段时间。</a:t>
            </a:r>
          </a:p>
          <a:p>
            <a:pPr indent="612140" algn="just">
              <a:lnSpc>
                <a:spcPct val="150000"/>
              </a:lnSpc>
              <a:spcAft>
                <a:spcPct val="0"/>
              </a:spcAft>
              <a:tabLst>
                <a:tab pos="2610485"/>
              </a:tabLst>
            </a:pPr>
            <a:r>
              <a:rPr lang="zh-CN" altLang="en-US" sz="2200" kern="100">
                <a:latin typeface="微软雅黑" panose="020b0503020204020204" pitchFamily="34" charset="-122"/>
                <a:ea typeface="微软雅黑" panose="020b0503020204020204" pitchFamily="34" charset="-122"/>
                <a:cs typeface="Times New Roman"/>
              </a:rPr>
              <a:t>突然，大家听到了苏格拉底苍老的如同洪钟一般的声音：“你们已经到头了。”这时，两手空空的弟子们才如梦初醒，他们回头望了望麦垄，无数株小麦摇晃着脑袋，似乎在为他们惋惜。</a:t>
            </a:r>
          </a:p>
          <a:p>
            <a:pPr indent="612140" algn="just">
              <a:lnSpc>
                <a:spcPct val="150000"/>
              </a:lnSpc>
              <a:spcAft>
                <a:spcPct val="0"/>
              </a:spcAft>
              <a:tabLst>
                <a:tab pos="2610485"/>
              </a:tabLst>
            </a:pPr>
            <a:r>
              <a:rPr lang="zh-CN" altLang="en-US" sz="2200" kern="100">
                <a:latin typeface="微软雅黑" panose="020b0503020204020204" pitchFamily="34" charset="-122"/>
                <a:ea typeface="微软雅黑" panose="020b0503020204020204" pitchFamily="34" charset="-122"/>
                <a:cs typeface="Times New Roman"/>
              </a:rPr>
              <a:t>苏格拉底对弟子们说：“这块麦地里肯定有一穗是最大的，但你们未必能碰见它；即使碰见了，也未必能作出准确的判断。因此最大的一穗就是你们刚刚摘下的。”</a:t>
            </a:r>
          </a:p>
          <a:p>
            <a:pPr indent="612140" algn="just">
              <a:lnSpc>
                <a:spcPct val="150000"/>
              </a:lnSpc>
              <a:spcAft>
                <a:spcPct val="0"/>
              </a:spcAft>
              <a:tabLst>
                <a:tab pos="2610485"/>
              </a:tabLst>
            </a:pPr>
            <a:r>
              <a:rPr lang="zh-CN" altLang="en-US" sz="2200" kern="100">
                <a:latin typeface="微软雅黑" panose="020b0503020204020204" pitchFamily="34" charset="-122"/>
                <a:ea typeface="微软雅黑" panose="020b0503020204020204" pitchFamily="34" charset="-122"/>
                <a:cs typeface="Times New Roman"/>
              </a:rPr>
              <a:t>苏格拉底的弟子们听了老师的话，悟出了这样一个道理：</a:t>
            </a:r>
            <a:r>
              <a:rPr lang="en-US" altLang="zh-CN" sz="2200" kern="100">
                <a:latin typeface="微软雅黑" panose="020b0503020204020204" pitchFamily="34" charset="-122"/>
                <a:ea typeface="微软雅黑" panose="020b0503020204020204" pitchFamily="34" charset="-122"/>
                <a:cs typeface="Times New Roman"/>
              </a:rPr>
              <a:t>_________________</a:t>
            </a:r>
          </a:p>
          <a:p>
            <a:pPr indent="612140" algn="just">
              <a:lnSpc>
                <a:spcPct val="150000"/>
              </a:lnSpc>
              <a:spcAft>
                <a:spcPct val="0"/>
              </a:spcAft>
              <a:tabLst>
                <a:tab pos="2610485"/>
              </a:tabLst>
            </a:pPr>
            <a:r>
              <a:rPr lang="en-US" altLang="zh-CN" sz="2200" kern="100">
                <a:latin typeface="微软雅黑" panose="020b0503020204020204" pitchFamily="34" charset="-122"/>
                <a:ea typeface="微软雅黑" panose="020b0503020204020204" pitchFamily="34" charset="-122"/>
                <a:cs typeface="Times New Roman"/>
              </a:rPr>
              <a:t>____________________________________________________</a:t>
            </a:r>
            <a:r>
              <a:rPr lang="zh-CN" altLang="en-US" sz="2200" kern="100">
                <a:latin typeface="微软雅黑" panose="020b0503020204020204" pitchFamily="34" charset="-122"/>
                <a:ea typeface="微软雅黑" panose="020b0503020204020204" pitchFamily="34" charset="-122"/>
                <a:cs typeface="Times New Roman"/>
              </a:rPr>
              <a:t>。</a:t>
            </a:r>
          </a:p>
        </p:txBody>
      </p:sp>
    </p:spTree>
    <p:extLst>
      <p:ext uri="{BB962C8B-B14F-4D97-AF65-F5344CB8AC3E}">
        <p14:creationId xmlns:p14="http://schemas.microsoft.com/office/powerpoint/2010/main" val="90887085"/>
      </p:ext>
    </p:extLst>
  </p:cSld>
  <p:clrMapOvr>
    <a:masterClrMapping/>
  </p:clrMapOvr>
  <p:transition spd="med" advClick="0">
    <p:pull/>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33882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a:extLst>
              <a:ext uri="{FF2B5EF4-FFF2-40B4-BE49-F238E27FC236}">
                <a16:creationId xmlns:a16="http://schemas.microsoft.com/office/drawing/2014/main" id="{76B2BF65-AF83-4D70-BAAA-BA4F17FDFDA3}"/>
              </a:ext>
            </a:extLst>
          </p:cNvPr>
          <p:cNvSpPr txBox="1"/>
          <p:nvPr/>
        </p:nvSpPr>
        <p:spPr>
          <a:xfrm>
            <a:off x="803062" y="790650"/>
            <a:ext cx="10256067" cy="5618654"/>
          </a:xfrm>
          <a:prstGeom prst="rect">
            <a:avLst/>
          </a:prstGeom>
          <a:noFill/>
        </p:spPr>
        <p:txBody>
          <a:bodyPr wrap="square">
            <a:spAutoFit/>
          </a:bodyPr>
          <a:lstStyle/>
          <a:p>
            <a:pPr indent="612140" algn="just">
              <a:lnSpc>
                <a:spcPct val="150000"/>
              </a:lnSpc>
              <a:spcAft>
                <a:spcPct val="0"/>
              </a:spcAft>
              <a:tabLst>
                <a:tab pos="2610485"/>
              </a:tabLst>
            </a:pPr>
            <a:r>
              <a:rPr lang="zh-CN" altLang="en-US" sz="2200" kern="100">
                <a:latin typeface="微软雅黑" panose="020b0503020204020204" pitchFamily="34" charset="-122"/>
                <a:ea typeface="微软雅黑" panose="020b0503020204020204" pitchFamily="34" charset="-122"/>
                <a:cs typeface="Times New Roman"/>
              </a:rPr>
              <a:t>材料三</a:t>
            </a:r>
          </a:p>
          <a:p>
            <a:pPr indent="612140" algn="just">
              <a:lnSpc>
                <a:spcPct val="150000"/>
              </a:lnSpc>
              <a:spcAft>
                <a:spcPct val="0"/>
              </a:spcAft>
              <a:tabLst>
                <a:tab pos="2610485"/>
              </a:tabLst>
            </a:pPr>
            <a:r>
              <a:rPr lang="zh-CN" altLang="en-US" sz="2200" kern="100">
                <a:latin typeface="微软雅黑" panose="020b0503020204020204" pitchFamily="34" charset="-122"/>
                <a:ea typeface="微软雅黑" panose="020b0503020204020204" pitchFamily="34" charset="-122"/>
                <a:cs typeface="Times New Roman"/>
              </a:rPr>
              <a:t>苏格拉底的哲学是同他的生活实践融为一体的，而他个人的命运同雅典的命运是不可分的。他为了祖国追求善的理想，而他的祖国则用死刑酬答了他的贡献，成全了他的哲学。苏格拉底没有丝毫的激愤、畏惧或是悲哀，而是依旧用他智慧的语调诚挚地奉劝着一切。他明白他是神的使者，这一切都是神的安排，他还有他生命未完成的部分，而死恰恰能给他一个完美的结局。</a:t>
            </a:r>
          </a:p>
          <a:p>
            <a:pPr indent="612140" algn="just">
              <a:lnSpc>
                <a:spcPct val="150000"/>
              </a:lnSpc>
              <a:spcAft>
                <a:spcPct val="0"/>
              </a:spcAft>
              <a:tabLst>
                <a:tab pos="2610485"/>
              </a:tabLst>
            </a:pPr>
            <a:r>
              <a:rPr lang="zh-CN" altLang="en-US" sz="2200" kern="100">
                <a:latin typeface="微软雅黑" panose="020b0503020204020204" pitchFamily="34" charset="-122"/>
                <a:ea typeface="微软雅黑" panose="020b0503020204020204" pitchFamily="34" charset="-122"/>
                <a:cs typeface="Times New Roman"/>
              </a:rPr>
              <a:t>在古希腊，法律被视作城邦安全的基础，具有女神般的尊严，可以说是城邦真正的保护神。在此神灵的保护下，古希腊的城邦按法律治理，任何人的地位都不得高于法律。苏格拉底认为城邦的法律是公民们一致制定的协议，应该坚定不移地去执行，只有遵守法律，才能使人民同心协力，使城邦强大无比，严守法律是人民幸福、城邦强大的根本保证，他的价值远远高于个人的生命。</a:t>
            </a:r>
          </a:p>
        </p:txBody>
      </p:sp>
    </p:spTree>
    <p:extLst>
      <p:ext uri="{BB962C8B-B14F-4D97-AF65-F5344CB8AC3E}">
        <p14:creationId xmlns:p14="http://schemas.microsoft.com/office/powerpoint/2010/main" val="1164025938"/>
      </p:ext>
    </p:extLst>
  </p:cSld>
  <p:clrMapOvr>
    <a:masterClrMapping/>
  </p:clrMapOvr>
  <p:transition spd="med" advClick="0">
    <p:pull/>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33882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a:extLst>
              <a:ext uri="{FF2B5EF4-FFF2-40B4-BE49-F238E27FC236}">
                <a16:creationId xmlns:a16="http://schemas.microsoft.com/office/drawing/2014/main" id="{76B2BF65-AF83-4D70-BAAA-BA4F17FDFDA3}"/>
              </a:ext>
            </a:extLst>
          </p:cNvPr>
          <p:cNvSpPr txBox="1"/>
          <p:nvPr/>
        </p:nvSpPr>
        <p:spPr>
          <a:xfrm>
            <a:off x="803062" y="790650"/>
            <a:ext cx="10256067" cy="5577937"/>
          </a:xfrm>
          <a:prstGeom prst="rect">
            <a:avLst/>
          </a:prstGeom>
          <a:noFill/>
        </p:spPr>
        <p:txBody>
          <a:bodyPr wrap="square">
            <a:spAutoFit/>
          </a:bodyPr>
          <a:lstStyle/>
          <a:p>
            <a:pPr indent="612140" algn="just">
              <a:lnSpc>
                <a:spcPct val="150000"/>
              </a:lnSpc>
              <a:spcAft>
                <a:spcPct val="0"/>
              </a:spcAft>
              <a:tabLst>
                <a:tab pos="2610485"/>
              </a:tabLst>
            </a:pPr>
            <a:r>
              <a:rPr lang="zh-CN" altLang="en-US" sz="2000" kern="100">
                <a:latin typeface="微软雅黑" panose="020b0503020204020204" pitchFamily="34" charset="-122"/>
                <a:ea typeface="微软雅黑" panose="020b0503020204020204" pitchFamily="34" charset="-122"/>
                <a:cs typeface="Times New Roman"/>
              </a:rPr>
              <a:t>苏格拉底还认为，法律同城邦一样，都来源于神，是神定的原则。法律最初体现为自然法，自然法也就是自然规律，它纯粹是一种神的意志或神有意的安排。后来城邦颁布的法律称为人定法。虽然人定法不像自然法那样具有普遍性，而具有易变性，但是，由于人定法来源于自然法，人们接受和服从人定法的指导就意味着人们接受和服从自然法的约束，也就是服从神的意志。一个城邦的理想状态必须是人人从内心守法的状态</a:t>
            </a:r>
            <a:r>
              <a:rPr lang="en-US" altLang="zh-CN" sz="2000" kern="100">
                <a:latin typeface="微软雅黑" panose="020b0503020204020204" pitchFamily="34" charset="-122"/>
                <a:ea typeface="微软雅黑" panose="020b0503020204020204" pitchFamily="34" charset="-122"/>
                <a:cs typeface="Times New Roman"/>
              </a:rPr>
              <a:t>,</a:t>
            </a:r>
            <a:r>
              <a:rPr lang="zh-CN" altLang="en-US" sz="2000" kern="100">
                <a:latin typeface="微软雅黑" panose="020b0503020204020204" pitchFamily="34" charset="-122"/>
                <a:ea typeface="微软雅黑" panose="020b0503020204020204" pitchFamily="34" charset="-122"/>
                <a:cs typeface="Times New Roman"/>
              </a:rPr>
              <a:t>这既是苏格拉底一生的理想和信仰</a:t>
            </a:r>
            <a:r>
              <a:rPr lang="en-US" altLang="zh-CN" sz="2000" kern="100">
                <a:latin typeface="微软雅黑" panose="020b0503020204020204" pitchFamily="34" charset="-122"/>
                <a:ea typeface="微软雅黑" panose="020b0503020204020204" pitchFamily="34" charset="-122"/>
                <a:cs typeface="Times New Roman"/>
              </a:rPr>
              <a:t>,</a:t>
            </a:r>
            <a:r>
              <a:rPr lang="zh-CN" altLang="en-US" sz="2000" kern="100">
                <a:latin typeface="微软雅黑" panose="020b0503020204020204" pitchFamily="34" charset="-122"/>
                <a:ea typeface="微软雅黑" panose="020b0503020204020204" pitchFamily="34" charset="-122"/>
                <a:cs typeface="Times New Roman"/>
              </a:rPr>
              <a:t>也是他最后慷慨以身殉法的内在动力。</a:t>
            </a:r>
          </a:p>
          <a:p>
            <a:pPr indent="612140" algn="just">
              <a:lnSpc>
                <a:spcPct val="150000"/>
              </a:lnSpc>
              <a:spcAft>
                <a:spcPct val="0"/>
              </a:spcAft>
              <a:tabLst>
                <a:tab pos="2610485"/>
              </a:tabLst>
            </a:pPr>
            <a:r>
              <a:rPr lang="zh-CN" altLang="en-US" sz="2000" kern="100">
                <a:latin typeface="微软雅黑" panose="020b0503020204020204" pitchFamily="34" charset="-122"/>
                <a:ea typeface="微软雅黑" panose="020b0503020204020204" pitchFamily="34" charset="-122"/>
                <a:cs typeface="Times New Roman"/>
              </a:rPr>
              <a:t>苏格拉底在被自己同胞不公正地判处死刑之时仍大谈“遵道德、重公义、法律至宝、法制为贵”，认为人生价值莫过于此，真算得上自由精神洋溢了。苏格拉底是位英雄</a:t>
            </a:r>
            <a:r>
              <a:rPr lang="en-US" altLang="zh-CN" sz="2000" kern="100">
                <a:latin typeface="微软雅黑" panose="020b0503020204020204" pitchFamily="34" charset="-122"/>
                <a:ea typeface="微软雅黑" panose="020b0503020204020204" pitchFamily="34" charset="-122"/>
                <a:cs typeface="Times New Roman"/>
              </a:rPr>
              <a:t>,</a:t>
            </a:r>
            <a:r>
              <a:rPr lang="zh-CN" altLang="en-US" sz="2000" kern="100">
                <a:latin typeface="微软雅黑" panose="020b0503020204020204" pitchFamily="34" charset="-122"/>
                <a:ea typeface="微软雅黑" panose="020b0503020204020204" pitchFamily="34" charset="-122"/>
                <a:cs typeface="Times New Roman"/>
              </a:rPr>
              <a:t>他意识到道德理想的力量，并自觉、自愿去实现它</a:t>
            </a:r>
            <a:r>
              <a:rPr lang="en-US" altLang="zh-CN" sz="2000" kern="100">
                <a:latin typeface="微软雅黑" panose="020b0503020204020204" pitchFamily="34" charset="-122"/>
                <a:ea typeface="微软雅黑" panose="020b0503020204020204" pitchFamily="34" charset="-122"/>
                <a:cs typeface="Times New Roman"/>
              </a:rPr>
              <a:t>,</a:t>
            </a:r>
            <a:r>
              <a:rPr lang="zh-CN" altLang="en-US" sz="2000" kern="100">
                <a:latin typeface="微软雅黑" panose="020b0503020204020204" pitchFamily="34" charset="-122"/>
                <a:ea typeface="微软雅黑" panose="020b0503020204020204" pitchFamily="34" charset="-122"/>
                <a:cs typeface="Times New Roman"/>
              </a:rPr>
              <a:t>即使为此献出自己的生命。他的死是个悲剧，悲剧在于冲突双方都有存在的理由，又不可调和。于是苏格拉底用自己的身躯托负起这个伟大的冲突</a:t>
            </a:r>
            <a:r>
              <a:rPr lang="en-US" altLang="zh-CN" sz="2000" kern="100">
                <a:latin typeface="微软雅黑" panose="020b0503020204020204" pitchFamily="34" charset="-122"/>
                <a:ea typeface="微软雅黑" panose="020b0503020204020204" pitchFamily="34" charset="-122"/>
                <a:cs typeface="Times New Roman"/>
              </a:rPr>
              <a:t>,</a:t>
            </a:r>
            <a:r>
              <a:rPr lang="zh-CN" altLang="en-US" sz="2000" kern="100">
                <a:latin typeface="微软雅黑" panose="020b0503020204020204" pitchFamily="34" charset="-122"/>
                <a:ea typeface="微软雅黑" panose="020b0503020204020204" pitchFamily="34" charset="-122"/>
                <a:cs typeface="Times New Roman"/>
              </a:rPr>
              <a:t>托负起自由人格的责任与使命。对苏格拉底而言</a:t>
            </a:r>
            <a:r>
              <a:rPr lang="en-US" altLang="zh-CN" sz="2000" kern="100">
                <a:latin typeface="微软雅黑" panose="020b0503020204020204" pitchFamily="34" charset="-122"/>
                <a:ea typeface="微软雅黑" panose="020b0503020204020204" pitchFamily="34" charset="-122"/>
                <a:cs typeface="Times New Roman"/>
              </a:rPr>
              <a:t>,</a:t>
            </a:r>
            <a:r>
              <a:rPr lang="zh-CN" altLang="en-US" sz="2000" kern="100">
                <a:latin typeface="微软雅黑" panose="020b0503020204020204" pitchFamily="34" charset="-122"/>
                <a:ea typeface="微软雅黑" panose="020b0503020204020204" pitchFamily="34" charset="-122"/>
                <a:cs typeface="Times New Roman"/>
              </a:rPr>
              <a:t>他的事业就是他的精神，自觉、自愿、自律从而自由的精神，通过他得到了光大。</a:t>
            </a:r>
          </a:p>
        </p:txBody>
      </p:sp>
    </p:spTree>
    <p:extLst>
      <p:ext uri="{BB962C8B-B14F-4D97-AF65-F5344CB8AC3E}">
        <p14:creationId xmlns:p14="http://schemas.microsoft.com/office/powerpoint/2010/main" val="4161345188"/>
      </p:ext>
    </p:extLst>
  </p:cSld>
  <p:clrMapOvr>
    <a:masterClrMapping/>
  </p:clrMapOvr>
  <p:transition spd="med" advClick="0">
    <p:pull/>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1296304894"/>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33882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a:extLst>
              <a:ext uri="{FF2B5EF4-FFF2-40B4-BE49-F238E27FC236}">
                <a16:creationId xmlns:a16="http://schemas.microsoft.com/office/drawing/2014/main" id="{4515DE51-1F1A-4E6E-9322-D76321B15F4B}"/>
              </a:ext>
            </a:extLst>
          </p:cNvPr>
          <p:cNvSpPr>
            <a:spLocks noChangeArrowheads="1"/>
          </p:cNvSpPr>
          <p:nvPr/>
        </p:nvSpPr>
        <p:spPr bwMode="auto">
          <a:xfrm>
            <a:off x="284197" y="2179279"/>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Courier New"/>
              </a:rPr>
              <a:t>1.</a:t>
            </a:r>
            <a:r>
              <a:rPr lang="zh-CN" altLang="zh-CN" sz="2400" kern="100">
                <a:latin typeface="微软雅黑" panose="020b0503020204020204" pitchFamily="34" charset="-122"/>
                <a:ea typeface="微软雅黑" panose="020b0503020204020204" pitchFamily="34" charset="-122"/>
                <a:cs typeface="Times New Roman"/>
              </a:rPr>
              <a:t>阅读材料一，请写出你的几点感悟和思考。</a:t>
            </a:r>
            <a:endParaRPr lang="zh-CN" altLang="zh-CN" sz="1050" kern="100">
              <a:effectLst/>
              <a:latin typeface="微软雅黑" panose="020b0503020204020204" pitchFamily="34" charset="-122"/>
              <a:ea typeface="微软雅黑" panose="020b0503020204020204" pitchFamily="34" charset="-122"/>
              <a:cs typeface="Courier New"/>
            </a:endParaRPr>
          </a:p>
        </p:txBody>
      </p:sp>
      <p:sp>
        <p:nvSpPr>
          <p:cNvPr id="8" name="矩形 7">
            <a:extLst>
              <a:ext uri="{FF2B5EF4-FFF2-40B4-BE49-F238E27FC236}">
                <a16:creationId xmlns:a16="http://schemas.microsoft.com/office/drawing/2014/main" id="{8608B48F-1296-4837-AEDB-62E8A4480382}"/>
              </a:ext>
            </a:extLst>
          </p:cNvPr>
          <p:cNvSpPr>
            <a:spLocks noChangeArrowheads="1"/>
          </p:cNvSpPr>
          <p:nvPr/>
        </p:nvSpPr>
        <p:spPr bwMode="auto">
          <a:xfrm>
            <a:off x="560234" y="2855303"/>
            <a:ext cx="11192821"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zh-CN" altLang="zh-CN" sz="2400" kern="100">
                <a:solidFill>
                  <a:srgbClr val="FF0000"/>
                </a:solidFill>
                <a:latin typeface="微软雅黑" panose="020b0503020204020204" pitchFamily="34" charset="-122"/>
                <a:ea typeface="微软雅黑" panose="020b0503020204020204" pitchFamily="34" charset="-122"/>
                <a:cs typeface="Times New Roman"/>
              </a:rPr>
              <a:t>答案　</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①</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学到新知识、掌握知识就有了智慧。</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②</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知识即美德。</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③</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知识胜过生命，朝闻道，夕死可矣。</a:t>
            </a:r>
            <a:endParaRPr lang="zh-CN" altLang="zh-CN" sz="1050" kern="100">
              <a:solidFill>
                <a:srgbClr val="FF0000"/>
              </a:solidFill>
              <a:effectLst/>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724590140"/>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33882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矩形 8">
            <a:extLst>
              <a:ext uri="{FF2B5EF4-FFF2-40B4-BE49-F238E27FC236}">
                <a16:creationId xmlns:a16="http://schemas.microsoft.com/office/drawing/2014/main" id="{CA670CA7-A3D5-47CC-A2AC-7AE368B69F8D}"/>
              </a:ext>
            </a:extLst>
          </p:cNvPr>
          <p:cNvSpPr>
            <a:spLocks noChangeArrowheads="1"/>
          </p:cNvSpPr>
          <p:nvPr/>
        </p:nvSpPr>
        <p:spPr bwMode="auto">
          <a:xfrm>
            <a:off x="284197" y="180530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Courier New"/>
              </a:rPr>
              <a:t>2.</a:t>
            </a:r>
            <a:r>
              <a:rPr lang="zh-CN" altLang="zh-CN" sz="2400" kern="100">
                <a:latin typeface="微软雅黑" panose="020b0503020204020204" pitchFamily="34" charset="-122"/>
                <a:ea typeface="微软雅黑" panose="020b0503020204020204" pitchFamily="34" charset="-122"/>
                <a:cs typeface="Times New Roman"/>
              </a:rPr>
              <a:t>阅读材料二，请补写出这个故事的寓意。不少于</a:t>
            </a:r>
            <a:r>
              <a:rPr lang="en-US" altLang="zh-CN" sz="2400" kern="100">
                <a:latin typeface="微软雅黑" panose="020b0503020204020204" pitchFamily="34" charset="-122"/>
                <a:ea typeface="微软雅黑" panose="020b0503020204020204" pitchFamily="34" charset="-122"/>
                <a:cs typeface="Courier New"/>
              </a:rPr>
              <a:t>90</a:t>
            </a:r>
            <a:r>
              <a:rPr lang="zh-CN" altLang="zh-CN" sz="2400" kern="100">
                <a:latin typeface="微软雅黑" panose="020b0503020204020204" pitchFamily="34" charset="-122"/>
                <a:ea typeface="微软雅黑" panose="020b0503020204020204" pitchFamily="34" charset="-122"/>
                <a:cs typeface="Times New Roman"/>
              </a:rPr>
              <a:t>字。</a:t>
            </a:r>
            <a:endParaRPr lang="zh-CN" altLang="zh-CN" sz="1050" kern="100">
              <a:effectLst/>
              <a:latin typeface="微软雅黑" panose="020b0503020204020204" pitchFamily="34" charset="-122"/>
              <a:ea typeface="微软雅黑" panose="020b0503020204020204" pitchFamily="34" charset="-122"/>
              <a:cs typeface="Courier New"/>
            </a:endParaRPr>
          </a:p>
        </p:txBody>
      </p:sp>
      <p:sp>
        <p:nvSpPr>
          <p:cNvPr id="10" name="矩形 9">
            <a:extLst>
              <a:ext uri="{FF2B5EF4-FFF2-40B4-BE49-F238E27FC236}">
                <a16:creationId xmlns:a16="http://schemas.microsoft.com/office/drawing/2014/main" id="{2E5FE515-280E-40FF-BB77-6F647858788D}"/>
              </a:ext>
            </a:extLst>
          </p:cNvPr>
          <p:cNvSpPr>
            <a:spLocks noChangeArrowheads="1"/>
          </p:cNvSpPr>
          <p:nvPr/>
        </p:nvSpPr>
        <p:spPr bwMode="auto">
          <a:xfrm>
            <a:off x="560234" y="2481328"/>
            <a:ext cx="11192821" cy="1689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zh-CN" altLang="zh-CN" sz="2400" kern="100">
                <a:solidFill>
                  <a:srgbClr val="FF0000"/>
                </a:solidFill>
                <a:latin typeface="微软雅黑" panose="020b0503020204020204" pitchFamily="34" charset="-122"/>
                <a:ea typeface="微软雅黑" panose="020b0503020204020204" pitchFamily="34" charset="-122"/>
                <a:cs typeface="Times New Roman"/>
              </a:rPr>
              <a:t>答案　人的一生仿佛也在麦地中行走，也在寻找那最大的一穗。有的人见到了颗粒饱满的</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麦穗</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，就不失时机地摘下它；有的人则东张西望，一再地错失良机。当然，应该追求最大的，但把眼前的那一穗拿在手中，才是实实在在的。</a:t>
            </a:r>
            <a:endParaRPr lang="zh-CN" altLang="zh-CN" sz="1050" kern="100">
              <a:solidFill>
                <a:srgbClr val="FF0000"/>
              </a:solidFill>
              <a:effectLst/>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3619659802"/>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33882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矩形 8">
            <a:extLst>
              <a:ext uri="{FF2B5EF4-FFF2-40B4-BE49-F238E27FC236}">
                <a16:creationId xmlns:a16="http://schemas.microsoft.com/office/drawing/2014/main" id="{CA670CA7-A3D5-47CC-A2AC-7AE368B69F8D}"/>
              </a:ext>
            </a:extLst>
          </p:cNvPr>
          <p:cNvSpPr>
            <a:spLocks noChangeArrowheads="1"/>
          </p:cNvSpPr>
          <p:nvPr/>
        </p:nvSpPr>
        <p:spPr bwMode="auto">
          <a:xfrm>
            <a:off x="284197" y="180530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Courier New"/>
              </a:rPr>
              <a:t>2.</a:t>
            </a:r>
            <a:r>
              <a:rPr lang="zh-CN" altLang="zh-CN" sz="2400" kern="100">
                <a:latin typeface="微软雅黑" panose="020b0503020204020204" pitchFamily="34" charset="-122"/>
                <a:ea typeface="微软雅黑" panose="020b0503020204020204" pitchFamily="34" charset="-122"/>
                <a:cs typeface="Times New Roman"/>
              </a:rPr>
              <a:t>阅读材料二，请补写出这个故事的寓意。不少于</a:t>
            </a:r>
            <a:r>
              <a:rPr lang="en-US" altLang="zh-CN" sz="2400" kern="100">
                <a:latin typeface="微软雅黑" panose="020b0503020204020204" pitchFamily="34" charset="-122"/>
                <a:ea typeface="微软雅黑" panose="020b0503020204020204" pitchFamily="34" charset="-122"/>
                <a:cs typeface="Courier New"/>
              </a:rPr>
              <a:t>90</a:t>
            </a:r>
            <a:r>
              <a:rPr lang="zh-CN" altLang="zh-CN" sz="2400" kern="100">
                <a:latin typeface="微软雅黑" panose="020b0503020204020204" pitchFamily="34" charset="-122"/>
                <a:ea typeface="微软雅黑" panose="020b0503020204020204" pitchFamily="34" charset="-122"/>
                <a:cs typeface="Times New Roman"/>
              </a:rPr>
              <a:t>字。</a:t>
            </a:r>
            <a:endParaRPr lang="zh-CN" altLang="zh-CN" sz="1050" kern="100">
              <a:effectLst/>
              <a:latin typeface="微软雅黑" panose="020b0503020204020204" pitchFamily="34" charset="-122"/>
              <a:ea typeface="微软雅黑" panose="020b0503020204020204" pitchFamily="34" charset="-122"/>
              <a:cs typeface="Courier New"/>
            </a:endParaRPr>
          </a:p>
        </p:txBody>
      </p:sp>
      <p:sp>
        <p:nvSpPr>
          <p:cNvPr id="10" name="矩形 9">
            <a:extLst>
              <a:ext uri="{FF2B5EF4-FFF2-40B4-BE49-F238E27FC236}">
                <a16:creationId xmlns:a16="http://schemas.microsoft.com/office/drawing/2014/main" id="{2E5FE515-280E-40FF-BB77-6F647858788D}"/>
              </a:ext>
            </a:extLst>
          </p:cNvPr>
          <p:cNvSpPr>
            <a:spLocks noChangeArrowheads="1"/>
          </p:cNvSpPr>
          <p:nvPr/>
        </p:nvSpPr>
        <p:spPr bwMode="auto">
          <a:xfrm>
            <a:off x="560234" y="2481328"/>
            <a:ext cx="11192821" cy="1689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zh-CN" altLang="zh-CN" sz="2400" kern="100">
                <a:solidFill>
                  <a:srgbClr val="FF0000"/>
                </a:solidFill>
                <a:latin typeface="微软雅黑" panose="020b0503020204020204" pitchFamily="34" charset="-122"/>
                <a:ea typeface="微软雅黑" panose="020b0503020204020204" pitchFamily="34" charset="-122"/>
                <a:cs typeface="Times New Roman"/>
              </a:rPr>
              <a:t>答案　人的一生仿佛也在麦地中行走，也在寻找那最大的一穗。有的人见到了颗粒饱满的</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麦穗</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，就不失时机地摘下它；有的人则东张西望，一再地错失良机。当然，应该追求最大的，但把眼前的那一穗拿在手中，才是实实在在的。</a:t>
            </a:r>
            <a:endParaRPr lang="zh-CN" altLang="zh-CN" sz="1050" kern="100">
              <a:solidFill>
                <a:srgbClr val="FF0000"/>
              </a:solidFill>
              <a:effectLst/>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184046650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33882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矩形 7">
            <a:extLst>
              <a:ext uri="{FF2B5EF4-FFF2-40B4-BE49-F238E27FC236}">
                <a16:creationId xmlns:a16="http://schemas.microsoft.com/office/drawing/2014/main" id="{216944D2-2AD9-4D4A-80F2-F1B7DA7A5B30}"/>
              </a:ext>
            </a:extLst>
          </p:cNvPr>
          <p:cNvSpPr>
            <a:spLocks noChangeArrowheads="1"/>
          </p:cNvSpPr>
          <p:nvPr/>
        </p:nvSpPr>
        <p:spPr bwMode="auto">
          <a:xfrm>
            <a:off x="284197" y="2179279"/>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Courier New"/>
              </a:rPr>
              <a:t>3.</a:t>
            </a:r>
            <a:r>
              <a:rPr lang="zh-CN" altLang="zh-CN" sz="2400" kern="100">
                <a:latin typeface="微软雅黑" panose="020b0503020204020204" pitchFamily="34" charset="-122"/>
                <a:ea typeface="微软雅黑" panose="020b0503020204020204" pitchFamily="34" charset="-122"/>
                <a:cs typeface="Times New Roman"/>
              </a:rPr>
              <a:t>阅读材料三，概括苏格拉底思想精神的进步性。</a:t>
            </a:r>
            <a:endParaRPr lang="zh-CN" altLang="zh-CN" sz="1050" kern="100">
              <a:effectLst/>
              <a:latin typeface="微软雅黑" panose="020b0503020204020204" pitchFamily="34" charset="-122"/>
              <a:ea typeface="微软雅黑" panose="020b0503020204020204" pitchFamily="34" charset="-122"/>
              <a:cs typeface="Courier New"/>
            </a:endParaRPr>
          </a:p>
        </p:txBody>
      </p:sp>
      <p:sp>
        <p:nvSpPr>
          <p:cNvPr id="11" name="矩形 10">
            <a:extLst>
              <a:ext uri="{FF2B5EF4-FFF2-40B4-BE49-F238E27FC236}">
                <a16:creationId xmlns:a16="http://schemas.microsoft.com/office/drawing/2014/main" id="{3BFC9EDA-9B63-426E-957D-4A9FC11EF64A}"/>
              </a:ext>
            </a:extLst>
          </p:cNvPr>
          <p:cNvSpPr>
            <a:spLocks noChangeArrowheads="1"/>
          </p:cNvSpPr>
          <p:nvPr/>
        </p:nvSpPr>
        <p:spPr bwMode="auto">
          <a:xfrm>
            <a:off x="560234" y="2855303"/>
            <a:ext cx="11192821"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zh-CN" altLang="zh-CN" sz="2400" kern="100">
                <a:solidFill>
                  <a:srgbClr val="FF0000"/>
                </a:solidFill>
                <a:latin typeface="微软雅黑" panose="020b0503020204020204" pitchFamily="34" charset="-122"/>
                <a:ea typeface="微软雅黑" panose="020b0503020204020204" pitchFamily="34" charset="-122"/>
                <a:cs typeface="Times New Roman"/>
              </a:rPr>
              <a:t>答案　</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①</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法律是城邦安全的基础。</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②</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法律也要服从神的意志。</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③</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自觉、自愿、自律从而自由的精神。</a:t>
            </a:r>
            <a:endParaRPr lang="zh-CN" altLang="zh-CN" sz="1050" kern="100">
              <a:solidFill>
                <a:srgbClr val="FF0000"/>
              </a:solidFill>
              <a:effectLst/>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2622632318"/>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linds(horizontal)">
                                      <p:cBhvr>
                                        <p:cTn id="1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5"/>
          <p:cNvSpPr/>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6" name="Freeform 5">
            <a:extLst>
              <a:ext uri="{FF2B5EF4-FFF2-40B4-BE49-F238E27FC236}">
                <a16:creationId xmlns:a16="http://schemas.microsoft.com/office/drawing/2014/main" id="{96E645F9-D681-4F8B-B28F-201B7DE18078}"/>
              </a:ext>
            </a:extLst>
          </p:cNvPr>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pic>
        <p:nvPicPr>
          <p:cNvPr id="9" name="New picture"/>
          <p:cNvPicPr/>
          <p:nvPr/>
        </p:nvPicPr>
        <p:blipFill>
          <a:blip r:embed="rId4"/>
          <a:stretch>
            <a:fillRect/>
          </a:stretch>
        </p:blipFill>
        <p:spPr>
          <a:xfrm>
            <a:off x="10744200" y="10337800"/>
            <a:ext cx="342900" cy="254000"/>
          </a:xfrm>
          <a:prstGeom prst="cube">
            <a:avLst/>
          </a:prstGeom>
        </p:spPr>
      </p:pic>
    </p:spTree>
    <p:extLst>
      <p:ext uri="{BB962C8B-B14F-4D97-AF65-F5344CB8AC3E}">
        <p14:creationId xmlns:p14="http://schemas.microsoft.com/office/powerpoint/2010/main" val="1436957785"/>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a:extLst>
              <a:ext uri="{FF2B5EF4-FFF2-40B4-BE49-F238E27FC236}">
                <a16:creationId xmlns:a16="http://schemas.microsoft.com/office/drawing/2014/main" id="{E5CA6277-DE31-4479-8A5B-25ECDAFE78FC}"/>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extLst>
      <p:ext uri="{BB962C8B-B14F-4D97-AF65-F5344CB8AC3E}">
        <p14:creationId xmlns:p14="http://schemas.microsoft.com/office/powerpoint/2010/main" val="2211058572"/>
      </p:ext>
    </p:extLst>
  </p:cSld>
  <p:clrMapOvr>
    <a:masterClrMapping/>
  </p:clrMapOvr>
  <p:transition spd="med" advClick="0">
    <p:pull/>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581616" y="1141530"/>
            <a:ext cx="6615051" cy="5116272"/>
          </a:xfrm>
          <a:prstGeom prst="rect">
            <a:avLst/>
          </a:prstGeom>
          <a:noFill/>
        </p:spPr>
        <p:txBody>
          <a:bodyPr wrap="square">
            <a:spAutoFit/>
          </a:bodyPr>
          <a:lstStyle/>
          <a:p>
            <a:pPr indent="457200" algn="just">
              <a:lnSpc>
                <a:spcPct val="150000"/>
              </a:lnSpc>
              <a:spcAft>
                <a:spcPts val="1000"/>
              </a:spcAft>
            </a:pP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柏拉图</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前</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427—</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前</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347)</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是古希腊著名的</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唯心主义</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哲学家。他出身于雅典一个贵族家庭，父亲是雅典王的子孙。柏拉图从</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20</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岁起追随</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苏格拉底</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学习哲学，不期</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8</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后苏氏被判死刑，柏拉图为了逃避迫害而来到麦加拉。后来他又出游列岛列国，到过埃及、南意大利、西西里等地。其间，他详细地考察了各地的政治、法律、教育、宗教等制度，进一步研究和掌握了当时的数学、天文学、力学、音乐等理论和各种哲学学派的学说。是</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西方古代著作丰富且作品完整齐全留传下来的唯一著作家</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，他为后人留下了</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30</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多篇对话集。其中</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理想国</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和</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法律篇</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包含着丰富的法哲学思想。</a:t>
            </a:r>
          </a:p>
        </p:txBody>
      </p:sp>
      <p:pic>
        <p:nvPicPr>
          <p:cNvPr id="3" name="图片 2">
            <a:extLst>
              <a:ext uri="{FF2B5EF4-FFF2-40B4-BE49-F238E27FC236}">
                <a16:creationId xmlns:a16="http://schemas.microsoft.com/office/drawing/2014/main" id="{8EDE9583-0C67-4C95-B425-36E90E139D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8939" y="1770305"/>
            <a:ext cx="2731838" cy="385872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656510473"/>
      </p:ext>
    </p:extLst>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749614" y="1561501"/>
            <a:ext cx="5623736" cy="4505849"/>
          </a:xfrm>
          <a:prstGeom prst="rect">
            <a:avLst/>
          </a:prstGeom>
          <a:noFill/>
        </p:spPr>
        <p:txBody>
          <a:bodyPr wrap="square">
            <a:spAutoFit/>
          </a:bodyPr>
          <a:lstStyle/>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公元前</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399</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年，雅典法庭以“</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不敬神明”</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的罪名判处哲学家苏格拉底</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死刑</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。判决执行前夕，苏格拉底的朋友</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格黎东</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潜入监狱，试图劝说他越狱逃跑。苏格拉底不赞同逃跑，他针对格黎东的建议，深入浅出地阐述了自己</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唯正义是从的道德信念</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，说服格黎东放弃劝说自己越狱。</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a:extLst>
              <a:ext uri="{FF2B5EF4-FFF2-40B4-BE49-F238E27FC236}">
                <a16:creationId xmlns:a16="http://schemas.microsoft.com/office/drawing/2014/main" id="{78C98337-6616-4CA4-BACD-719DDFADF9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3321" y="1561501"/>
            <a:ext cx="3033279" cy="432545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69663984"/>
      </p:ext>
    </p:extLst>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文学常识</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635672" y="1625994"/>
            <a:ext cx="10920655" cy="3843809"/>
          </a:xfrm>
          <a:prstGeom prst="rect">
            <a:avLst/>
          </a:prstGeom>
          <a:noFill/>
        </p:spPr>
        <p:txBody>
          <a:bodyPr wrap="square">
            <a:spAutoFit/>
          </a:bodyPr>
          <a:lstStyle/>
          <a:p>
            <a:pPr indent="457200" algn="ctr">
              <a:lnSpc>
                <a:spcPct val="150000"/>
              </a:lnSpc>
              <a:spcAft>
                <a:spcPts val="1000"/>
              </a:spcAft>
            </a:pPr>
            <a:r>
              <a:rPr lang="zh-CN" altLang="en-US" sz="22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对话体</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对话体是艺术、政治、哲学和科学著作中的一种文体。这种文体的著作采用</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两个或多个角色对话的形式</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。对话体是一种持殊的体裁，原则上区别于其他体裁的作品中用以表现人物性格和作为艺术语言手段的那种对话。</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对话体著作通常设置</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尖锐冲突</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对话方发表各自的见解</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而最终则表露出作者</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关于论争的倾向以及争论者的生动形象</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。这种体甚至可以使那些并不属于文学艺术领域的、关于科学和哲学问题的对话也具有异常鲜明的情趣及出色的艺术性</a:t>
            </a:r>
          </a:p>
        </p:txBody>
      </p:sp>
    </p:spTree>
    <p:extLst>
      <p:ext uri="{BB962C8B-B14F-4D97-AF65-F5344CB8AC3E}">
        <p14:creationId xmlns:p14="http://schemas.microsoft.com/office/powerpoint/2010/main" val="1509933112"/>
      </p:ext>
    </p:extLst>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635672" y="1625994"/>
            <a:ext cx="10920655" cy="3715569"/>
          </a:xfrm>
          <a:prstGeom prst="rect">
            <a:avLst/>
          </a:prstGeom>
          <a:noFill/>
        </p:spPr>
        <p:txBody>
          <a:bodyPr wrap="square">
            <a:spAutoFit/>
          </a:bodyPr>
          <a:lstStyle/>
          <a:p>
            <a:pPr indent="457200" algn="ctr">
              <a:lnSpc>
                <a:spcPct val="150000"/>
              </a:lnSpc>
              <a:spcAft>
                <a:spcPts val="1000"/>
              </a:spcAft>
            </a:pPr>
            <a:r>
              <a:rPr lang="zh-CN" altLang="en-US" sz="2200" b="1" kern="100">
                <a:effectLst/>
                <a:latin typeface="微软雅黑" panose="020b0503020204020204" pitchFamily="34" charset="-122"/>
                <a:ea typeface="微软雅黑" panose="020b0503020204020204" pitchFamily="34" charset="-122"/>
                <a:cs typeface="Arial" panose="020b0604020202020204" pitchFamily="34" charset="0"/>
              </a:rPr>
              <a:t>格黎东和苏格拉底</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格黎东和苏格拉底是多年的老朋友</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他有时也去广场听苏格拉底讲学</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与苏格拉底也是“师友间”的情谊。作为雅典的巨富</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他在苏格拉底受审时及苏格拉底被投入狱中后不止次表示愿意出钱为苏格拉底免除一死。但是苏格拉底执意不领情</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舍生取义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为维护雅典民主制度所制定的法律献身、殉道。苏格拉底认为交纳赎金以求免于一死</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实际上是承认自己有罪</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这是苟且偷生。而不承认有罪</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甘愿接受法律的裁决虽然被处死了</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但大义凛然</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作为哲人</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是最崇高的殉道表现。</a:t>
            </a:r>
          </a:p>
        </p:txBody>
      </p:sp>
    </p:spTree>
    <p:extLst>
      <p:ext uri="{BB962C8B-B14F-4D97-AF65-F5344CB8AC3E}">
        <p14:creationId xmlns:p14="http://schemas.microsoft.com/office/powerpoint/2010/main" val="2081588984"/>
      </p:ext>
    </p:extLst>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635672" y="1336118"/>
            <a:ext cx="10920655" cy="4731232"/>
          </a:xfrm>
          <a:prstGeom prst="rect">
            <a:avLst/>
          </a:prstGeom>
          <a:noFill/>
        </p:spPr>
        <p:txBody>
          <a:bodyPr wrap="square">
            <a:spAutoFit/>
          </a:bodyPr>
          <a:lstStyle/>
          <a:p>
            <a:pPr indent="457200" algn="ctr">
              <a:lnSpc>
                <a:spcPct val="150000"/>
              </a:lnSpc>
              <a:spcAft>
                <a:spcPts val="1000"/>
              </a:spcAft>
            </a:pPr>
            <a:r>
              <a:rPr lang="zh-CN" altLang="en-US" sz="22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苏格拉底和他的“产婆术”</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苏格拉底终生从事教育工作</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在教学的方法上</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苏格拉形成了自己一套独特的教学法</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人们称之为“苏格拉底方法”，他本人则称之为“产婆术”。他母亲是产婆</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他借此比喻他教学方法。他母亲的产婆术是为婴儿接生</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而他的“产婆术教学法则是为思想接生</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是要引导人们产生正确的思想。“产婆术”自始至终是以师生问答的形式进行的</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所以又叫“问答法”。苏格拉底在教学生获得某种概念时</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不是把这种概念直接告诉学生</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而是先向学生提出问题</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让学生回答</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如果学生回答错了</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他也不直接纠正</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而是提出另外的问题引导学生思考</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从而一步一步得出正确的结论。这为启发式教学奠定了基础。苏格拉底倡导的问答法对后世影响很大</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直到今天</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问法仍然是一种重要的教学方法。</a:t>
            </a:r>
          </a:p>
        </p:txBody>
      </p:sp>
    </p:spTree>
    <p:extLst>
      <p:ext uri="{BB962C8B-B14F-4D97-AF65-F5344CB8AC3E}">
        <p14:creationId xmlns:p14="http://schemas.microsoft.com/office/powerpoint/2010/main" val="2762745595"/>
      </p:ext>
    </p:extLst>
  </p:cSld>
  <p:clrMapOvr>
    <a:masterClrMapping/>
  </p:clrMapOvr>
  <p:transition spd="med" advClick="0">
    <p:pull/>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130</Paragraphs>
  <Slides>34</Slides>
  <Notes>34</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34</vt:i4>
      </vt:variant>
    </vt:vector>
  </HeadingPairs>
  <TitlesOfParts>
    <vt:vector baseType="lpstr" size="46">
      <vt:lpstr>Arial</vt:lpstr>
      <vt:lpstr>Calibri Light</vt:lpstr>
      <vt:lpstr>Calibri</vt:lpstr>
      <vt:lpstr>印品黑体</vt:lpstr>
      <vt:lpstr>微软雅黑</vt:lpstr>
      <vt:lpstr>Wingdings</vt:lpstr>
      <vt:lpstr>Times New Roman</vt:lpstr>
      <vt:lpstr>Courier New</vt:lpstr>
      <vt:lpstr>楷体_GB2312</vt:lpstr>
      <vt:lpstr>宋体</vt:lpstr>
      <vt:lpstr>方正中等线简体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2021-03-02T15:05:26.631</cp:lastPrinted>
  <dcterms:created xsi:type="dcterms:W3CDTF">2021-03-02T15:05:26Z</dcterms:created>
  <dcterms:modified xsi:type="dcterms:W3CDTF">2021-03-02T07:05:27Z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