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62" r:id="rId2"/>
  </p:sldMasterIdLst>
  <p:notesMasterIdLst>
    <p:notesMasterId r:id="rId3"/>
  </p:notesMasterIdLst>
  <p:sldIdLst>
    <p:sldId id="256" r:id="rId4"/>
    <p:sldId id="3206" r:id="rId5"/>
    <p:sldId id="3154" r:id="rId6"/>
    <p:sldId id="3125" r:id="rId7"/>
    <p:sldId id="260" r:id="rId8"/>
    <p:sldId id="261" r:id="rId9"/>
    <p:sldId id="3182" r:id="rId10"/>
    <p:sldId id="258" r:id="rId11"/>
    <p:sldId id="3127" r:id="rId12"/>
    <p:sldId id="3146" r:id="rId13"/>
    <p:sldId id="3148" r:id="rId14"/>
    <p:sldId id="3152" r:id="rId15"/>
    <p:sldId id="3155" r:id="rId16"/>
    <p:sldId id="3196" r:id="rId17"/>
    <p:sldId id="3197" r:id="rId18"/>
    <p:sldId id="3198" r:id="rId19"/>
    <p:sldId id="3199" r:id="rId20"/>
    <p:sldId id="3200" r:id="rId21"/>
    <p:sldId id="3201" r:id="rId22"/>
    <p:sldId id="3202" r:id="rId23"/>
    <p:sldId id="3203" r:id="rId24"/>
    <p:sldId id="3204" r:id="rId25"/>
    <p:sldId id="3205" r:id="rId26"/>
    <p:sldId id="3207" r:id="rId27"/>
    <p:sldId id="3208" r:id="rId28"/>
    <p:sldId id="320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1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5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42" y="666"/>
      </p:cViewPr>
      <p:guideLst>
        <p:guide orient="horz" pos="27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2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omments/comment1.xml><?xml version="1.0" encoding="utf-8"?>
<p:cmLst xmlns:a="http://schemas.openxmlformats.org/drawingml/2006/main" xmlns:p="http://schemas.openxmlformats.org/presentationml/2006/main">
  <p:cm authorId="1" dt="2021-05-16T23:28:22.9590000" idx="1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6B51-7070-47ED-99DC-F88B10BF974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12E71-EC29-4B3B-A017-CF39A5A52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146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302FD-8E63-4B9C-8F21-E8F43610B8D6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D3352-A746-491B-B47C-21118BE016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omments" Target="../comments/comment1.xml" /><Relationship Id="rId3" Type="http://schemas.openxmlformats.org/officeDocument/2006/relationships/image" Target="../media/image2.jpeg" /><Relationship Id="rId4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稻壳儿_答辩小姐姐作品_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0256" r="8955" b="7487"/>
          <a:stretch>
            <a:fillRect/>
          </a:stretch>
        </p:blipFill>
        <p:spPr>
          <a:xfrm rot="5400000" flipV="1">
            <a:off x="2667003" y="-2667001"/>
            <a:ext cx="6858000" cy="12192001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2311791" y="1594658"/>
            <a:ext cx="756841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80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ea typeface="宋体" panose="02010600030101010101" pitchFamily="2" charset="-122"/>
                <a:cs typeface="+mn-ea"/>
                <a:sym typeface="+mn-lt"/>
              </a:rPr>
              <a:t>种树郭橐驼传</a:t>
            </a:r>
          </a:p>
        </p:txBody>
      </p:sp>
      <p:sp>
        <p:nvSpPr>
          <p:cNvPr id="8" name="稻壳儿_答辩小姐姐作品_4"/>
          <p:cNvSpPr txBox="1"/>
          <p:nvPr/>
        </p:nvSpPr>
        <p:spPr>
          <a:xfrm>
            <a:off x="5065363" y="2916523"/>
            <a:ext cx="2061275" cy="645160"/>
          </a:xfrm>
          <a:prstGeom prst="rect">
            <a:avLst/>
          </a:prstGeom>
          <a:gradFill>
            <a:gsLst>
              <a:gs pos="0">
                <a:srgbClr val="4D7F89"/>
              </a:gs>
              <a:gs pos="100000">
                <a:srgbClr val="A2633C"/>
              </a:gs>
            </a:gsLst>
            <a:lin ang="36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柳宗元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p14:dur="2000">
        <p159:morph option="byObject"/>
      </p:transition>
    </mc:Choice>
    <mc:Fallback>
      <p:transition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8970" y="319405"/>
            <a:ext cx="10616565" cy="6219190"/>
          </a:xfrm>
        </p:spPr>
        <p:txBody>
          <a:bodyPr>
            <a:normAutofit fontScale="90000"/>
          </a:bodyPr>
          <a:lstStyle/>
          <a:p>
            <a:r>
              <a:rPr lang="zh-CN" altLang="en-US" sz="4000" b="1"/>
              <a:t>有问之，对曰：“</a:t>
            </a:r>
            <a:r>
              <a:rPr lang="zh-CN" altLang="en-US" sz="4000" b="1">
                <a:solidFill>
                  <a:srgbClr val="FF0000"/>
                </a:solidFill>
              </a:rPr>
              <a:t>橐驼</a:t>
            </a:r>
            <a:r>
              <a:rPr lang="zh-CN" altLang="en-US" sz="4000" b="1"/>
              <a:t>非能使木</a:t>
            </a:r>
            <a:r>
              <a:rPr lang="zh-CN" altLang="en-US" sz="4000" b="1">
                <a:solidFill>
                  <a:srgbClr val="FF0000"/>
                </a:solidFill>
              </a:rPr>
              <a:t>寿且孳</a:t>
            </a:r>
            <a:r>
              <a:rPr lang="zh-CN" altLang="en-US" sz="4000" b="1"/>
              <a:t>也，能顺木之</a:t>
            </a:r>
            <a:r>
              <a:rPr lang="zh-CN" altLang="en-US" sz="4000" b="1">
                <a:solidFill>
                  <a:srgbClr val="FF0000"/>
                </a:solidFill>
              </a:rPr>
              <a:t>天</a:t>
            </a:r>
            <a:r>
              <a:rPr lang="zh-CN" altLang="en-US" sz="4000" b="1"/>
              <a:t>，以</a:t>
            </a:r>
            <a:r>
              <a:rPr lang="zh-CN" altLang="en-US" sz="4000" b="1">
                <a:solidFill>
                  <a:srgbClr val="FF0000"/>
                </a:solidFill>
              </a:rPr>
              <a:t>致其性</a:t>
            </a:r>
            <a:r>
              <a:rPr lang="zh-CN" altLang="en-US" sz="4000" b="1"/>
              <a:t>焉尔。</a:t>
            </a:r>
            <a:r>
              <a:rPr lang="zh-CN" altLang="en-US" sz="4000" b="1">
                <a:solidFill>
                  <a:srgbClr val="FF0000"/>
                </a:solidFill>
              </a:rPr>
              <a:t>凡植木之性</a:t>
            </a:r>
            <a:r>
              <a:rPr lang="zh-CN" altLang="en-US" sz="4000" b="1"/>
              <a:t>，其</a:t>
            </a:r>
            <a:r>
              <a:rPr lang="zh-CN" altLang="en-US" sz="4000" b="1">
                <a:solidFill>
                  <a:srgbClr val="FF0000"/>
                </a:solidFill>
              </a:rPr>
              <a:t>本</a:t>
            </a:r>
            <a:r>
              <a:rPr lang="zh-CN" altLang="en-US" sz="4000" b="1"/>
              <a:t>欲</a:t>
            </a:r>
            <a:r>
              <a:rPr lang="zh-CN" altLang="en-US" sz="4000" b="1">
                <a:solidFill>
                  <a:srgbClr val="FF0000"/>
                </a:solidFill>
              </a:rPr>
              <a:t>舒</a:t>
            </a:r>
            <a:r>
              <a:rPr lang="zh-CN" altLang="en-US" sz="4000" b="1"/>
              <a:t>，其</a:t>
            </a:r>
            <a:r>
              <a:rPr lang="zh-CN" altLang="en-US" sz="4000" b="1">
                <a:solidFill>
                  <a:srgbClr val="FF0000"/>
                </a:solidFill>
              </a:rPr>
              <a:t>培</a:t>
            </a:r>
            <a:r>
              <a:rPr lang="zh-CN" altLang="en-US" sz="4000" b="1"/>
              <a:t>欲平，</a:t>
            </a:r>
            <a:r>
              <a:rPr lang="zh-CN" altLang="en-US" sz="4000" b="1">
                <a:solidFill>
                  <a:srgbClr val="FF0000"/>
                </a:solidFill>
              </a:rPr>
              <a:t>其土欲故</a:t>
            </a:r>
            <a:r>
              <a:rPr lang="zh-CN" altLang="en-US" sz="4000" b="1"/>
              <a:t>，其</a:t>
            </a:r>
            <a:r>
              <a:rPr lang="zh-CN" altLang="en-US" sz="4000" b="1">
                <a:solidFill>
                  <a:srgbClr val="FF0000"/>
                </a:solidFill>
              </a:rPr>
              <a:t>筑</a:t>
            </a:r>
            <a:r>
              <a:rPr lang="zh-CN" altLang="en-US" sz="4000" b="1"/>
              <a:t>欲</a:t>
            </a:r>
            <a:r>
              <a:rPr lang="zh-CN" altLang="en-US" sz="4000" b="1">
                <a:solidFill>
                  <a:srgbClr val="FF0000"/>
                </a:solidFill>
              </a:rPr>
              <a:t>密</a:t>
            </a:r>
            <a:r>
              <a:rPr lang="zh-CN" altLang="en-US" sz="4000" b="1"/>
              <a:t>。</a:t>
            </a:r>
            <a:r>
              <a:rPr lang="zh-CN" altLang="en-US" sz="4000" b="1">
                <a:solidFill>
                  <a:srgbClr val="FF0000"/>
                </a:solidFill>
              </a:rPr>
              <a:t>既然已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勿动勿虑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去不复顾</a:t>
            </a:r>
            <a:r>
              <a:rPr lang="zh-CN" altLang="en-US" sz="4000" b="1"/>
              <a:t>。</a:t>
            </a:r>
            <a:r>
              <a:rPr lang="zh-CN" altLang="en-US" sz="4000" b="1">
                <a:solidFill>
                  <a:srgbClr val="FF0000"/>
                </a:solidFill>
              </a:rPr>
              <a:t>其莳</a:t>
            </a:r>
            <a:r>
              <a:rPr lang="zh-CN" altLang="en-US" sz="4000" b="1"/>
              <a:t>也</a:t>
            </a:r>
            <a:r>
              <a:rPr lang="zh-CN" altLang="en-US" sz="4000" b="1">
                <a:solidFill>
                  <a:srgbClr val="FF0000"/>
                </a:solidFill>
              </a:rPr>
              <a:t>若子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其置也若弃</a:t>
            </a:r>
            <a:r>
              <a:rPr lang="zh-CN" altLang="en-US" sz="4000" b="1"/>
              <a:t>，则</a:t>
            </a:r>
            <a:r>
              <a:rPr lang="zh-CN" altLang="en-US" sz="4000" b="1">
                <a:solidFill>
                  <a:srgbClr val="FF0000"/>
                </a:solidFill>
              </a:rPr>
              <a:t>其天者全而其性得矣</a:t>
            </a:r>
            <a:r>
              <a:rPr lang="zh-CN" altLang="en-US" sz="4000" b="1"/>
              <a:t>。故吾</a:t>
            </a:r>
            <a:r>
              <a:rPr lang="zh-CN" altLang="en-US" sz="4000" b="1">
                <a:solidFill>
                  <a:srgbClr val="FF0000"/>
                </a:solidFill>
              </a:rPr>
              <a:t>不害其长</a:t>
            </a:r>
            <a:r>
              <a:rPr lang="zh-CN" altLang="en-US" sz="4000" b="1"/>
              <a:t>而已，非有能</a:t>
            </a:r>
            <a:r>
              <a:rPr lang="zh-CN" altLang="en-US" sz="4000" b="1">
                <a:solidFill>
                  <a:srgbClr val="FF0000"/>
                </a:solidFill>
              </a:rPr>
              <a:t>硕茂</a:t>
            </a:r>
            <a:r>
              <a:rPr lang="zh-CN" altLang="en-US" sz="4000" b="1"/>
              <a:t>之也；不</a:t>
            </a:r>
            <a:r>
              <a:rPr lang="zh-CN" altLang="en-US" sz="4000" b="1">
                <a:solidFill>
                  <a:srgbClr val="FF0000"/>
                </a:solidFill>
              </a:rPr>
              <a:t>抑耗其实</a:t>
            </a:r>
            <a:r>
              <a:rPr lang="zh-CN" altLang="en-US" sz="4000" b="1"/>
              <a:t>而已，非有能</a:t>
            </a:r>
            <a:r>
              <a:rPr lang="zh-CN" altLang="en-US" sz="4000" b="1">
                <a:solidFill>
                  <a:srgbClr val="FF0000"/>
                </a:solidFill>
              </a:rPr>
              <a:t>早而蕃</a:t>
            </a:r>
            <a:r>
              <a:rPr lang="zh-CN" altLang="en-US" sz="4000" b="1"/>
              <a:t>之也。他植者则不然，根</a:t>
            </a:r>
            <a:r>
              <a:rPr lang="zh-CN" altLang="en-US" sz="4000" b="1">
                <a:solidFill>
                  <a:srgbClr val="FF0000"/>
                </a:solidFill>
              </a:rPr>
              <a:t>拳</a:t>
            </a:r>
            <a:r>
              <a:rPr lang="zh-CN" altLang="en-US" sz="4000" b="1"/>
              <a:t>而</a:t>
            </a:r>
            <a:r>
              <a:rPr lang="zh-CN" altLang="en-US" sz="4000" b="1">
                <a:solidFill>
                  <a:srgbClr val="FF0000"/>
                </a:solidFill>
              </a:rPr>
              <a:t>土易</a:t>
            </a:r>
            <a:r>
              <a:rPr lang="zh-CN" altLang="en-US" sz="4000" b="1"/>
              <a:t>，其培之也，</a:t>
            </a:r>
            <a:r>
              <a:rPr lang="zh-CN" altLang="en-US" sz="4000" b="1">
                <a:solidFill>
                  <a:srgbClr val="FF0000"/>
                </a:solidFill>
              </a:rPr>
              <a:t>若不过焉则不及</a:t>
            </a:r>
            <a:r>
              <a:rPr lang="zh-CN" altLang="en-US" sz="4000" b="1"/>
              <a:t>。苟有能反是者，则又</a:t>
            </a:r>
            <a:r>
              <a:rPr lang="zh-CN" altLang="en-US" sz="4000" b="1">
                <a:solidFill>
                  <a:srgbClr val="FF0000"/>
                </a:solidFill>
              </a:rPr>
              <a:t>爱之太恩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忧之太勤</a:t>
            </a:r>
            <a:r>
              <a:rPr lang="zh-CN" altLang="en-US" sz="4000" b="1"/>
              <a:t>，旦视而暮抚，已去而复顾，</a:t>
            </a:r>
            <a:r>
              <a:rPr lang="zh-CN" altLang="en-US" sz="4000" b="1">
                <a:solidFill>
                  <a:srgbClr val="FF0000"/>
                </a:solidFill>
              </a:rPr>
              <a:t>甚</a:t>
            </a:r>
            <a:r>
              <a:rPr lang="zh-CN" altLang="en-US" sz="4000" b="1"/>
              <a:t>者</a:t>
            </a:r>
            <a:r>
              <a:rPr lang="zh-CN" altLang="en-US" sz="4000" b="1">
                <a:solidFill>
                  <a:srgbClr val="FF0000"/>
                </a:solidFill>
              </a:rPr>
              <a:t>爪其肤以验其生枯</a:t>
            </a:r>
            <a:r>
              <a:rPr lang="zh-CN" altLang="en-US" sz="4000" b="1"/>
              <a:t>，摇其本以观其</a:t>
            </a:r>
            <a:r>
              <a:rPr lang="zh-CN" altLang="en-US" sz="4000" b="1">
                <a:solidFill>
                  <a:srgbClr val="FF0000"/>
                </a:solidFill>
              </a:rPr>
              <a:t>疏密</a:t>
            </a:r>
            <a:r>
              <a:rPr lang="zh-CN" altLang="en-US" sz="4000" b="1"/>
              <a:t>，而木之性</a:t>
            </a:r>
            <a:r>
              <a:rPr lang="zh-CN" altLang="en-US" sz="4000" b="1">
                <a:solidFill>
                  <a:srgbClr val="FF0000"/>
                </a:solidFill>
              </a:rPr>
              <a:t>日以离</a:t>
            </a:r>
            <a:r>
              <a:rPr lang="zh-CN" altLang="en-US" sz="4000" b="1"/>
              <a:t>矣。虽曰爱之，其实害之；虽曰忧之，其实仇之，故</a:t>
            </a:r>
            <a:r>
              <a:rPr lang="zh-CN" altLang="en-US" sz="4000" b="1">
                <a:solidFill>
                  <a:srgbClr val="FF0000"/>
                </a:solidFill>
              </a:rPr>
              <a:t>不我若</a:t>
            </a:r>
            <a:r>
              <a:rPr lang="zh-CN" altLang="en-US" sz="4000" b="1"/>
              <a:t>也。</a:t>
            </a:r>
            <a:r>
              <a:rPr lang="zh-CN" altLang="en-US" sz="4000" b="1">
                <a:solidFill>
                  <a:srgbClr val="FF0000"/>
                </a:solidFill>
              </a:rPr>
              <a:t>吾又何能为哉</a:t>
            </a:r>
            <a:r>
              <a:rPr lang="zh-CN" altLang="en-US" sz="4000" b="1"/>
              <a:t>！”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flipV="1">
            <a:off x="648970" y="6538595"/>
            <a:ext cx="10617835" cy="76200"/>
          </a:xfrm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247390" cy="1355090"/>
          </a:xfrm>
        </p:spPr>
        <p:txBody>
          <a:bodyPr/>
          <a:lstStyle/>
          <a:p>
            <a:r>
              <a:rPr lang="zh-CN" altLang="en-US" sz="48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理解性默写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7895"/>
            <a:ext cx="11353800" cy="5239385"/>
          </a:xfrm>
        </p:spPr>
        <p:txBody>
          <a:bodyPr>
            <a:noAutofit/>
          </a:bodyPr>
          <a:lstStyle/>
          <a:p>
            <a:r>
              <a:rPr lang="zh-CN" altLang="en-US" sz="3600"/>
              <a:t>橐驼自述其种树技艺高的原因是：</a:t>
            </a:r>
            <a:r>
              <a:rPr lang="en-US" altLang="zh-CN" sz="3600"/>
              <a:t>__________________________</a:t>
            </a:r>
            <a:r>
              <a:rPr lang="zh-CN" altLang="en-US" sz="3600">
                <a:ea typeface="宋体" panose="02010600030101010101" pitchFamily="2" charset="-122"/>
              </a:rPr>
              <a:t>。</a:t>
            </a:r>
            <a:endParaRPr lang="zh-CN" altLang="en-US" sz="3600"/>
          </a:p>
          <a:p>
            <a:r>
              <a:rPr lang="zh-CN" altLang="en-US" sz="3600"/>
              <a:t>树“若子”的表现</a:t>
            </a:r>
            <a:r>
              <a:rPr lang="en-US" altLang="zh-CN" sz="3600"/>
              <a:t>:_________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___________</a:t>
            </a:r>
            <a:r>
              <a:rPr lang="zh-CN" altLang="en-US" sz="3600">
                <a:ea typeface="宋体" panose="02010600030101010101" pitchFamily="2" charset="-122"/>
              </a:rPr>
              <a:t>。</a:t>
            </a:r>
            <a:endParaRPr lang="zh-CN" altLang="en-US" sz="3600"/>
          </a:p>
          <a:p>
            <a:r>
              <a:rPr lang="zh-CN" altLang="en-US" sz="3600"/>
              <a:t>橐驼种树“置若弃”的表现：</a:t>
            </a:r>
            <a:r>
              <a:rPr lang="en-US" altLang="zh-CN" sz="3600"/>
              <a:t>___________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___________</a:t>
            </a:r>
            <a:r>
              <a:rPr lang="zh-CN" altLang="en-US" sz="3600">
                <a:ea typeface="宋体" panose="02010600030101010101" pitchFamily="2" charset="-122"/>
              </a:rPr>
              <a:t>。</a:t>
            </a:r>
            <a:endParaRPr lang="zh-CN" altLang="en-US" sz="3600"/>
          </a:p>
          <a:p>
            <a:r>
              <a:rPr lang="zh-CN" altLang="en-US" sz="3600"/>
              <a:t>他植者“置不舍”的表现：</a:t>
            </a:r>
            <a:r>
              <a:rPr lang="en-US" altLang="zh-CN" sz="3600"/>
              <a:t>___________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____________</a:t>
            </a:r>
            <a:r>
              <a:rPr lang="zh-CN" altLang="zh-CN" sz="3600">
                <a:ea typeface="宋体" panose="02010600030101010101" pitchFamily="2" charset="-122"/>
              </a:rPr>
              <a:t>。</a:t>
            </a:r>
            <a:endParaRPr lang="zh-CN" altLang="en-US" sz="3600"/>
          </a:p>
          <a:p>
            <a:r>
              <a:rPr lang="zh-CN" altLang="en-US" sz="3600"/>
              <a:t>他植者最不能让人容忍的行为是：</a:t>
            </a:r>
            <a:r>
              <a:rPr lang="en-US" altLang="zh-CN" sz="3600"/>
              <a:t>____________</a:t>
            </a:r>
            <a:r>
              <a:rPr lang="zh-CN" altLang="zh-CN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____________</a:t>
            </a:r>
            <a:r>
              <a:rPr lang="zh-CN" altLang="en-US" sz="3600">
                <a:ea typeface="宋体" panose="02010600030101010101" pitchFamily="2" charset="-122"/>
              </a:rPr>
              <a:t>，</a:t>
            </a:r>
            <a:r>
              <a:rPr lang="en-US" altLang="zh-CN" sz="3600">
                <a:ea typeface="宋体" panose="02010600030101010101" pitchFamily="2" charset="-122"/>
              </a:rPr>
              <a:t>_______________</a:t>
            </a:r>
            <a:r>
              <a:rPr lang="zh-CN" altLang="zh-CN" sz="3600"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4530" y="1476375"/>
            <a:ext cx="4821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能顺木之天以致其性焉尔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3700" y="2477770"/>
            <a:ext cx="9147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其本欲舒，其培欲平，其土欲故，其筑欲密。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3700" y="3652520"/>
            <a:ext cx="7835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既然已，勿动勿虑，去不复顾。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3700" y="4666615"/>
            <a:ext cx="10589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爱之太恩，忧之太勤，旦视而暮抚，已去而复顾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1455" y="5876290"/>
            <a:ext cx="1114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甚者，爪其肤以验其生枯，摇其本以观其疏密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32410"/>
            <a:ext cx="3276600" cy="1034415"/>
          </a:xfrm>
        </p:spPr>
        <p:txBody>
          <a:bodyPr/>
          <a:lstStyle/>
          <a:p>
            <a:r>
              <a:rPr lang="zh-CN" altLang="en-US" sz="40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理解性默写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98780"/>
            <a:ext cx="11353165" cy="6580505"/>
          </a:xfrm>
        </p:spPr>
        <p:txBody>
          <a:bodyPr>
            <a:noAutofit/>
          </a:bodyPr>
          <a:lstStyle/>
          <a:p>
            <a:r>
              <a:rPr lang="zh-CN" altLang="en-US" sz="3200" b="1"/>
              <a:t>他植者行为的实质是：</a:t>
            </a:r>
            <a:r>
              <a:rPr lang="en-US" altLang="zh-CN" sz="3200" b="1"/>
              <a:t>__________,_________;_________,_______________</a:t>
            </a:r>
            <a:r>
              <a:rPr lang="zh-CN" altLang="zh-CN" sz="3200" b="1">
                <a:ea typeface="宋体" panose="02010600030101010101" pitchFamily="2" charset="-122"/>
              </a:rPr>
              <a:t>。</a:t>
            </a:r>
          </a:p>
          <a:p>
            <a:r>
              <a:rPr lang="zh-CN" altLang="zh-CN" sz="3200" b="1">
                <a:ea typeface="宋体" panose="02010600030101010101" pitchFamily="2" charset="-122"/>
              </a:rPr>
              <a:t>长人者_</a:t>
            </a:r>
            <a:r>
              <a:rPr lang="en-US" altLang="zh-CN" sz="3200" b="1">
                <a:ea typeface="宋体" panose="02010600030101010101" pitchFamily="2" charset="-122"/>
              </a:rPr>
              <a:t>_______,_____________,__________</a:t>
            </a:r>
            <a:r>
              <a:rPr lang="zh-CN" altLang="zh-CN" sz="3200" b="1">
                <a:ea typeface="宋体" panose="02010600030101010101" pitchFamily="2" charset="-122"/>
              </a:rPr>
              <a:t>的行为与他植者是相似的</a:t>
            </a:r>
          </a:p>
          <a:p>
            <a:r>
              <a:rPr lang="zh-CN" altLang="zh-CN" sz="3200" b="1">
                <a:ea typeface="宋体" panose="02010600030101010101" pitchFamily="2" charset="-122"/>
              </a:rPr>
              <a:t>官吏呼民耕种收割的语句是</a:t>
            </a:r>
            <a:r>
              <a:rPr lang="en-US" altLang="zh-CN" sz="3200" b="1">
                <a:ea typeface="宋体" panose="02010600030101010101" pitchFamily="2" charset="-122"/>
              </a:rPr>
              <a:t>__________,_________,____________</a:t>
            </a:r>
          </a:p>
          <a:p>
            <a:r>
              <a:rPr lang="en-US" altLang="zh-CN" sz="3200" b="1" err="1">
                <a:ea typeface="宋体" panose="02010600030101010101" pitchFamily="2" charset="-122"/>
              </a:rPr>
              <a:t>官吏呼民早早煮茧抽丝纺线的语句是____________,_____________</a:t>
            </a:r>
          </a:p>
          <a:p>
            <a:r>
              <a:rPr lang="en-US" altLang="zh-CN" sz="3200" b="1" err="1">
                <a:ea typeface="宋体" panose="02010600030101010101" pitchFamily="2" charset="-122"/>
              </a:rPr>
              <a:t>官吏呼民养大孩子喂大鸡猪的语句是____________,_____________</a:t>
            </a:r>
          </a:p>
          <a:p>
            <a:r>
              <a:rPr lang="en-US" altLang="zh-CN" sz="3200" b="1" err="1">
                <a:ea typeface="宋体" panose="02010600030101010101" pitchFamily="2" charset="-122"/>
              </a:rPr>
              <a:t>百姓“病且怠”的原因是__________,_________,____________</a:t>
            </a:r>
          </a:p>
          <a:p>
            <a:r>
              <a:rPr lang="en-US" altLang="zh-CN" sz="3200" b="1" err="1">
                <a:ea typeface="宋体" panose="02010600030101010101" pitchFamily="2" charset="-122"/>
              </a:rPr>
              <a:t>作者写此文的目的是______________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5455" y="802005"/>
            <a:ext cx="9512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虽曰爱之，其实害之;虽曰忧之，其实仇之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27480" y="1385570"/>
            <a:ext cx="7588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长人者好烦其令，若甚怜焉，而卒以祸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11535" y="2210072"/>
            <a:ext cx="7239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官命促尔耕，勖尔植，督尔获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8188" y="3359876"/>
            <a:ext cx="5753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早缫而绪，早织而缕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6900" y="4785360"/>
            <a:ext cx="6219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字而幼孩，遂而鸡豚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4475" y="5819775"/>
            <a:ext cx="10864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吾小人辍飧饔以劳吏者，且不得暇，又何以蕃吾生而安吾性耶?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87825" y="6274435"/>
            <a:ext cx="4137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传其事以为官戒也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1740678" y="28"/>
            <a:ext cx="68970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ea typeface="宋体" panose="02010600030101010101" pitchFamily="2" charset="-122"/>
                <a:cs typeface="+mn-ea"/>
                <a:sym typeface="+mn-lt"/>
              </a:rPr>
              <a:t>文章梳理</a:t>
            </a:r>
          </a:p>
        </p:txBody>
      </p:sp>
      <p:sp>
        <p:nvSpPr>
          <p:cNvPr id="5" name="稻壳儿_答辩小姐姐作品_4"/>
          <p:cNvSpPr txBox="1"/>
          <p:nvPr/>
        </p:nvSpPr>
        <p:spPr>
          <a:xfrm>
            <a:off x="0" y="0"/>
            <a:ext cx="17405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8000"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8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" y="1321435"/>
            <a:ext cx="121913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第一段介绍传记主人公的姓名、形象特征</a:t>
            </a:r>
          </a:p>
          <a:p>
            <a:r>
              <a:rPr lang="zh-CN" altLang="en-US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第二段介绍主人公的籍贯、职业和技术特长</a:t>
            </a:r>
          </a:p>
          <a:p>
            <a:r>
              <a:rPr lang="zh-CN" altLang="en-US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第三段郭橐驼自我介绍种树经验</a:t>
            </a:r>
          </a:p>
          <a:p>
            <a:r>
              <a:rPr lang="zh-CN" altLang="en-US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第四五段正面揭出主旨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90171" y="1277257"/>
            <a:ext cx="8998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任务探究一    分析郭橐驼的形象特点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稻壳儿_答辩小姐姐作品_4"/>
          <p:cNvSpPr txBox="1"/>
          <p:nvPr/>
        </p:nvSpPr>
        <p:spPr>
          <a:xfrm>
            <a:off x="0" y="0"/>
            <a:ext cx="17405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8000"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80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798286" y="1146629"/>
            <a:ext cx="10943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郭橐驼种树的“秘籍”是什么？从几个层次作了具体论述的？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5371" y="2598058"/>
            <a:ext cx="10668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          </a:t>
            </a:r>
            <a:r>
              <a:rPr lang="zh-CN" altLang="en-US" sz="3200" b="1" smtClean="0">
                <a:solidFill>
                  <a:schemeClr val="tx2"/>
                </a:solidFill>
              </a:rPr>
              <a:t>面对好奇的询化神奇为平易，用和的语气道来。“能顺木之天，以致其性焉尔” 总结种树经验</a:t>
            </a:r>
            <a:r>
              <a:rPr lang="en-US" altLang="zh-CN" sz="3200" b="1" smtClean="0">
                <a:solidFill>
                  <a:schemeClr val="tx2"/>
                </a:solidFill>
              </a:rPr>
              <a:t>,</a:t>
            </a:r>
            <a:r>
              <a:rPr lang="zh-CN" altLang="en-US" sz="3200" b="1" smtClean="0">
                <a:solidFill>
                  <a:schemeClr val="tx2"/>
                </a:solidFill>
              </a:rPr>
              <a:t>也暗含了全文的寓意，他先谈“木之性”，从理论上进行说明；次谈种植方法，从实践上进行总结。然后中间插入议论，重新强调了顺其自然的观点。接着，又从反面申述，批评“他植者”违反树木天性的做法，特别指出顾虑重重、过于用心的危害。最后，以“吾又何能为哉！”发出感叹，在自谦中再次表明“种植之术”并不高深</a:t>
            </a:r>
            <a:endParaRPr lang="zh-CN" altLang="en-US" sz="3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899886" y="870857"/>
            <a:ext cx="102180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郭橐驼是一个富有传奇色彩的人物，请结合文章分析郭橐驼的形象特点。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endParaRPr lang="en-US" altLang="zh-CN" smtClean="0"/>
          </a:p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371" y="2133602"/>
            <a:ext cx="100438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①外形丑陋。郭驼本名已无人知晓，他“病偻”而驼背，相貌不如常人、“隆然伏行”写出了人物的形象特征，人们称他为“驼”</a:t>
            </a:r>
            <a:endParaRPr lang="en-US" altLang="zh-CN" sz="2400" b="1" smtClean="0"/>
          </a:p>
          <a:p>
            <a:r>
              <a:rPr lang="zh-CN" altLang="en-US" sz="2400" b="1" smtClean="0"/>
              <a:t>②性情豁达。“甚善。名我固当“，指其病而为号，并不雅，他作者寥寥数笔，就勾勒出人物豁达的性格。</a:t>
            </a:r>
            <a:endParaRPr lang="en-US" altLang="zh-CN" sz="2400" b="1" smtClean="0"/>
          </a:p>
          <a:p>
            <a:r>
              <a:rPr lang="zh-CN" altLang="en-US" sz="2400" b="1" smtClean="0"/>
              <a:t>③技艺高超。郭橐驼种树，“凡长安豪富人为观游及卖果者，皆争迎取养”、 “视驼所种树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早实以蕃”，说明他种的树不怕“移徙”，有“树活”的神奇，最后，用“他植者虽窥何效慕，莫能如也”侧面写出他的技艺高超。</a:t>
            </a:r>
            <a:endParaRPr lang="en-US" altLang="zh-CN" sz="2400" b="1" smtClean="0"/>
          </a:p>
          <a:p>
            <a:r>
              <a:rPr lang="zh-CN" altLang="en-US" sz="2400" b="1" smtClean="0"/>
              <a:t>④具有政治思想。面对“别有用心“的问者，郭素驼仍谦逊如故，明确表示“理，非吾业也”，然后以“外行”的身份试探着用他的种树理论衡量官吏的所作所为，比照之下，自然得出繁政扰民犹如勤虑害树的结论，也不妨说他是一个以种树为掩护的政治观察家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32114" y="1567543"/>
            <a:ext cx="106680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任务探究二   品读文章叙事说理相融合的特点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endParaRPr lang="en-US" altLang="zh-CN" smtClean="0"/>
          </a:p>
          <a:p>
            <a:endParaRPr lang="en-US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928913" y="1262743"/>
            <a:ext cx="103922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本文寓意深刻，重在因事说理、针砭时弊。请结合文本分析文章是如何融叙事说理于一体的。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7943" y="2157493"/>
            <a:ext cx="95068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       该文题目虽称为“传”，但并非是一般的人物传记。文章先写橐驼的命名、橐驼种树专长和种树之道，然后通过对话，运用“养树”与“养人”互相映照的写法，把种树管树之理引申到吏治上去，说出一番居官治民的大道理。上半篇为橐驼之传，目的是为下半篇的论述张本；下半篇的治民之理是上半篇种树之道的类比和引申，前宾后主，上下相应，事理相生，可见使天下长治久安，不仅要“治民”，更重要的还要“养民”，即使人民得到休养生息，在元气大伤后得到喘息恢复的机会。这才是柳宗元写这篇文章的最终目的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986971" y="1248229"/>
            <a:ext cx="10755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     “吾问养树，得养人术” ，纵观全文，得到的“养人树”是什么？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9257" y="2376155"/>
            <a:ext cx="104357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/>
              <a:t>①</a:t>
            </a:r>
            <a:r>
              <a:rPr lang="zh-CN" altLang="en-US" sz="3600" b="1" smtClean="0"/>
              <a:t>一是无论种树或治民，都要“顺天致性”，而不宜违逆其道。</a:t>
            </a:r>
            <a:endParaRPr lang="en-US" altLang="zh-CN" sz="3600" b="1" smtClean="0"/>
          </a:p>
          <a:p>
            <a:r>
              <a:rPr lang="zh-CN" altLang="en-US" sz="3600" b="1" smtClean="0"/>
              <a:t>②想要顺天致性，必先掌握树木或人民究竟怎样才能“硕茂以蕃”，亦即摸清事物发展规律。</a:t>
            </a:r>
            <a:endParaRPr lang="en-US" altLang="zh-CN" sz="3600" b="1" smtClean="0"/>
          </a:p>
          <a:p>
            <a:r>
              <a:rPr lang="zh-CN" altLang="en-US" sz="3600" b="1" smtClean="0"/>
              <a:t>③动机效果必须统一，不允许好心办坏事，或只把好心停留在表面上和口头上。</a:t>
            </a:r>
            <a:endParaRPr lang="en-US" altLang="zh-CN" sz="3600" b="1" smtClean="0"/>
          </a:p>
          <a:p>
            <a:r>
              <a:rPr lang="zh-CN" altLang="en-US" sz="3600" b="1" smtClean="0"/>
              <a:t>把这三点做好，才算懂得真正的“养人术”。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088571" y="725714"/>
            <a:ext cx="943428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C00000"/>
                </a:solidFill>
              </a:rPr>
              <a:t>学习目标：</a:t>
            </a:r>
            <a:endParaRPr lang="en-US" altLang="zh-CN" sz="4000" b="1" smtClean="0">
              <a:solidFill>
                <a:srgbClr val="C00000"/>
              </a:solidFill>
            </a:endParaRPr>
          </a:p>
          <a:p>
            <a:r>
              <a:rPr lang="en-US" altLang="zh-CN" sz="4000" b="1" smtClean="0"/>
              <a:t>1</a:t>
            </a:r>
            <a:r>
              <a:rPr lang="zh-CN" altLang="en-US" sz="4000" b="1" smtClean="0"/>
              <a:t>、夯实文言基础，总结文言知识</a:t>
            </a:r>
            <a:endParaRPr lang="en-US" altLang="zh-CN" sz="4000" b="1" smtClean="0"/>
          </a:p>
          <a:p>
            <a:r>
              <a:rPr lang="en-US" altLang="zh-CN" sz="4000" b="1" smtClean="0"/>
              <a:t>2</a:t>
            </a:r>
            <a:r>
              <a:rPr lang="zh-CN" altLang="en-US" sz="4000" b="1" smtClean="0"/>
              <a:t>、分析郭橐驼的形象特点</a:t>
            </a:r>
            <a:endParaRPr lang="en-US" altLang="zh-CN" sz="4000" b="1" smtClean="0"/>
          </a:p>
          <a:p>
            <a:r>
              <a:rPr lang="en-US" altLang="zh-CN" sz="4000" b="1" smtClean="0"/>
              <a:t>3</a:t>
            </a:r>
            <a:r>
              <a:rPr lang="zh-CN" altLang="en-US" sz="4000" b="1" smtClean="0"/>
              <a:t>、品读文章叙事说理相融合的特点</a:t>
            </a:r>
            <a:endParaRPr lang="en-US" altLang="zh-CN" sz="4000" b="1" smtClean="0"/>
          </a:p>
          <a:p>
            <a:r>
              <a:rPr lang="en-US" altLang="zh-CN" sz="4000" b="1" smtClean="0"/>
              <a:t>4</a:t>
            </a:r>
            <a:r>
              <a:rPr lang="zh-CN" altLang="en-US" sz="4000" b="1" smtClean="0"/>
              <a:t>、赏析文章的艺术手法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683657" y="1335314"/>
            <a:ext cx="8287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任务探究三       赏析文章的艺术手法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98286" y="972457"/>
            <a:ext cx="106825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为了把“顺木之天，以致其性”这一道理阐述得更深刻，文章用了正反两方面进行对比的写法，请结合文本加以分析。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0571" y="2619475"/>
            <a:ext cx="110453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①把种植的当与不当进行对比。郭橐驼正是顺着树木的自然性格栽种，从而保护了它的生机，因而收到“天者全而其性得”的理想效果。这正是郭橐驼种树“无不活”的诀窍。“他植者”则不然，他们违背树木的本性，种树时“根拳而土易，其培之也，若不过焉则不及”，因此必然遭致“木之性日以离”的恶果。</a:t>
            </a:r>
            <a:endParaRPr lang="en-US" altLang="zh-CN" sz="2400" b="1" smtClean="0"/>
          </a:p>
          <a:p>
            <a:r>
              <a:rPr lang="zh-CN" altLang="en-US" sz="2400" b="1" smtClean="0"/>
              <a:t>②把管理的善与不善进行对比。“勿动勿虑，去不复顾。其莳也若子，其置也若弃”是郭橐驼的管理经验。橐驼的“勿动勿虑”，栽种时的“若子”，种完后的“若弃”，正是最佳的管理，没有像疼爱孩子那样的精心培育，就不会有理想的效果。“他植者”不明此理，思想上不是撒手不管而是关心太过，什么都放不下，结果适得其反，“虽曰爱之，其实害之；虽日忧之，其实仇之”，压抑了甚至扼杀人术了树木的生机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2171" y="1407887"/>
            <a:ext cx="107841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映衬是互相照应的写法，通过上下文内容或语意的遥相呼应，来强化表达效果。本文是如何进行映衬的</a:t>
            </a:r>
            <a:r>
              <a:rPr lang="en-US" altLang="zh-CN" sz="2800" b="1" smtClean="0">
                <a:solidFill>
                  <a:srgbClr val="FF0000"/>
                </a:solidFill>
              </a:rPr>
              <a:t>?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7943" y="2368758"/>
            <a:ext cx="1042125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/>
              <a:t>①</a:t>
            </a:r>
            <a:r>
              <a:rPr lang="zh-CN" altLang="en-US" sz="2400" b="1" smtClean="0"/>
              <a:t>首尾呼应。如郭橐驼谈“养树”一段，开头说“橐驼非能使木寿且孳也”，最后则以“吾又何能为哉！”回应，在自谦之中，起到了强化观点的作用；论“养人”一段的首尾也是这样呼应的。</a:t>
            </a:r>
            <a:endParaRPr lang="en-US" altLang="zh-CN" sz="2400" b="1" smtClean="0"/>
          </a:p>
          <a:p>
            <a:r>
              <a:rPr lang="zh-CN" altLang="en-US" sz="2400" b="1" smtClean="0"/>
              <a:t>②叙事说理相互映衬。运用“养树”与“养人”互相映照的写法，把种树管树之理引申到吏治上去。对“养人”之不善，文章先简要地用几句加以概括：“好烦其令，若甚怜焉，而卒以祸。”这与上文“他植者”养树管理之不善遥相呼应。接着用铺陈的手法，把“吏治不善”的种种表现加以集中典型化，和上文“他植者”对待树木的做法相映衬。作者最后以“问者”的口吻点出“养人术”三字，可使天下长治久安，不仅要“治民”，更重要的还要“养民”，即使人民得到休养生息，在元气大伤后得到喘息恢复的机会。这才是柳宗元写这篇文章的最终目的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22400" y="1997839"/>
            <a:ext cx="9956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2"/>
                </a:solidFill>
              </a:rPr>
              <a:t>本文结尾一句道出了写作意图，那就是“传其事以为官戒”。以寓言的方式进行讽谏，是中国古代文人向帝王或上层统治者提意见的传统做法，它有着委婉含蓄的特点，也间杂着幽默的成分。柳宗元这篇人物传记，也是通过故事进行劝诫的，这决定了它“婉约文而多讽”的风格，这种风格基本上是通过所传人物的话语表现出来的，如第</a:t>
            </a:r>
            <a:r>
              <a:rPr lang="en-US" altLang="zh-CN" sz="2800" b="1" smtClean="0">
                <a:solidFill>
                  <a:schemeClr val="tx2"/>
                </a:solidFill>
              </a:rPr>
              <a:t>4</a:t>
            </a:r>
            <a:r>
              <a:rPr lang="zh-CN" altLang="en-US" sz="2800" b="1" smtClean="0">
                <a:solidFill>
                  <a:schemeClr val="tx2"/>
                </a:solidFill>
              </a:rPr>
              <a:t>段，一个“知种树而已”的驼者，欲止又言，在朴实的简单类比中，揭示出了吏治的弊端，颇具讽刺意味。其中的话语，如“理，非吾业也”若甚怜焉，而卒以祸”“若是，则与吾业者其亦有类乎”，婉转而幽默，含不尽之意于言外。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7886" y="275771"/>
            <a:ext cx="98406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本文题名为“传”，而兼有寓言性质。这样从一个种树人口中阐述治国养民的严肃主张，显得婉约而多讽。请结合文章试作分析。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378857" y="261268"/>
            <a:ext cx="9390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C00000"/>
                </a:solidFill>
              </a:rPr>
              <a:t>任务群阅读与实践</a:t>
            </a:r>
            <a:endParaRPr lang="en-US" altLang="zh-CN" sz="3600" smtClean="0">
              <a:solidFill>
                <a:srgbClr val="C00000"/>
              </a:solidFill>
            </a:endParaRPr>
          </a:p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0457" y="1045041"/>
            <a:ext cx="101890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/>
              <a:t>材料一</a:t>
            </a:r>
            <a:endParaRPr lang="en-US" altLang="zh-CN" b="1" smtClean="0"/>
          </a:p>
          <a:p>
            <a:pPr algn="ctr"/>
            <a:r>
              <a:rPr lang="zh-CN" altLang="en-US" b="1" smtClean="0"/>
              <a:t>临江之麋        柳宗元</a:t>
            </a:r>
            <a:endParaRPr lang="en-US" altLang="zh-CN" b="1" smtClean="0"/>
          </a:p>
          <a:p>
            <a:r>
              <a:rPr lang="en-US" altLang="zh-CN" b="1" smtClean="0"/>
              <a:t>      </a:t>
            </a:r>
            <a:r>
              <a:rPr lang="zh-CN" altLang="en-US" b="1" smtClean="0"/>
              <a:t>临江之人，畋得麋麑，畜之。入门，群犬垂涎，扬尾皆来。其人怒，怛之。自是日抱就犬，习示之，使勿动，稍使与之戏。积久，犬皆如人意。麋麑稍大，忘己之麋也，以为犬良我友，抵触偃仆，益狎。犬畏主人，与之俯仰甚善，然时啖其舌。</a:t>
            </a:r>
            <a:endParaRPr lang="en-US" altLang="zh-CN" b="1" smtClean="0"/>
          </a:p>
          <a:p>
            <a:r>
              <a:rPr lang="en-US" altLang="zh-CN" b="1" smtClean="0"/>
              <a:t>      </a:t>
            </a:r>
            <a:r>
              <a:rPr lang="zh-CN" altLang="en-US" b="1" smtClean="0"/>
              <a:t>三年，麋出门，见外犬在道甚众，走欲与为戏。外犬见而喜且怒，共杀食之，狼藉道上。麋至死不悟。</a:t>
            </a:r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1451428" y="3123292"/>
            <a:ext cx="1031965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/>
              <a:t>材料</a:t>
            </a:r>
            <a:r>
              <a:rPr lang="zh-CN" altLang="en-US" sz="2000" b="1" smtClean="0"/>
              <a:t>二                                                            黔之驴            柳宗元</a:t>
            </a:r>
            <a:endParaRPr lang="en-US" altLang="zh-CN" sz="2000" b="1" smtClean="0"/>
          </a:p>
          <a:p>
            <a:r>
              <a:rPr lang="en-US" altLang="zh-CN" sz="2000" b="1" smtClean="0"/>
              <a:t>       </a:t>
            </a:r>
            <a:r>
              <a:rPr lang="zh-CN" altLang="en-US" sz="2000" b="1" smtClean="0"/>
              <a:t>黔无驴，有好事者船载以入，至则无可用，放之山下。虎见之，庞然大物也，以为神。蔽林间窥之，稍出近之，慭愁然，莫相知。</a:t>
            </a:r>
            <a:endParaRPr lang="en-US" altLang="zh-CN" sz="2000" b="1" smtClean="0"/>
          </a:p>
          <a:p>
            <a:r>
              <a:rPr lang="en-US" altLang="zh-CN" sz="2000" b="1" smtClean="0"/>
              <a:t>      </a:t>
            </a:r>
            <a:r>
              <a:rPr lang="zh-CN" altLang="en-US" sz="2000" b="1" smtClean="0"/>
              <a:t>他日，驴一鸣，虎大骇，远遁，以为且噬己也，甚恐。然往来视之，觉无异能者。益习其声，又近出前后，终不敢搏。稍近益狎，荡倚冲冒，驴不胜怒，蹄之。虎因喜，计之曰：“技止此耳！”因跳踉大㘎，断其喉，尽其肉，乃去。</a:t>
            </a:r>
            <a:endParaRPr lang="en-US" altLang="zh-CN" sz="2000" b="1" smtClean="0"/>
          </a:p>
          <a:p>
            <a:r>
              <a:rPr lang="en-US" altLang="zh-CN" sz="2000" b="1" smtClean="0"/>
              <a:t>      </a:t>
            </a:r>
            <a:r>
              <a:rPr lang="zh-CN" altLang="en-US" sz="2000" b="1" smtClean="0"/>
              <a:t>噫！形之庞也类有德，声之宏也类有能，向不出其技，虎虽猛，疑畏，卒不敢取；今若是焉，悲夫！</a:t>
            </a:r>
            <a:endParaRPr lang="zh-CN" altLang="en-US" sz="2000" b="1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86970" y="671377"/>
            <a:ext cx="1049382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材料三   永某氏之鼠柳宗元永</a:t>
            </a:r>
            <a:endParaRPr lang="en-US" altLang="zh-CN" sz="2400" b="1" smtClean="0"/>
          </a:p>
          <a:p>
            <a:r>
              <a:rPr lang="en-US" altLang="zh-CN" sz="2400" b="1" smtClean="0"/>
              <a:t>     </a:t>
            </a:r>
            <a:r>
              <a:rPr lang="zh-CN" altLang="en-US" sz="2400" b="1" smtClean="0"/>
              <a:t>有某氏者，畏日，拘忌异甚。以为己生岁直子，鼠，子神也，因爱鼠，不畜猫犬，禁僮勿击鼠。仓廪庖厨，悉以恣鼠不问。</a:t>
            </a:r>
            <a:endParaRPr lang="en-US" altLang="zh-CN" sz="2400" b="1" smtClean="0"/>
          </a:p>
          <a:p>
            <a:r>
              <a:rPr lang="en-US" altLang="zh-CN" sz="2400" b="1" smtClean="0"/>
              <a:t>     </a:t>
            </a:r>
            <a:r>
              <a:rPr lang="zh-CN" altLang="en-US" sz="2400" b="1" smtClean="0"/>
              <a:t>由是鼠相告，皆来某氏，饱食而无祸。某氏室无完器，椸无完衣，饮食大率鼠之余也。昼累累与人兼行，夜则窃啮斗暴，其声万状，不可以寝，终不厌。</a:t>
            </a:r>
            <a:endParaRPr lang="en-US" altLang="zh-CN" sz="2400" b="1" smtClean="0"/>
          </a:p>
          <a:p>
            <a:r>
              <a:rPr lang="en-US" altLang="zh-CN" sz="2400" b="1" smtClean="0"/>
              <a:t>      </a:t>
            </a:r>
            <a:r>
              <a:rPr lang="zh-CN" altLang="en-US" sz="2400" b="1" smtClean="0"/>
              <a:t>数岁，某氏徙居他州。后人来居，鼠为态如故。其人曰：“是阴类，恶物也，盗暴尤甚，且何以至是乎哉</a:t>
            </a:r>
            <a:r>
              <a:rPr lang="en-US" altLang="zh-CN" sz="2400" b="1" smtClean="0"/>
              <a:t>?”</a:t>
            </a:r>
            <a:r>
              <a:rPr lang="zh-CN" altLang="en-US" sz="2400" b="1" smtClean="0"/>
              <a:t>假五六猫，阖门，撤瓦，灌穴，购僮罗捕之，杀鼠如丘，弃之隐处，臭数月乃已。</a:t>
            </a:r>
            <a:endParaRPr lang="en-US" altLang="zh-CN" sz="2400" b="1" smtClean="0"/>
          </a:p>
          <a:p>
            <a:r>
              <a:rPr lang="en-US" altLang="zh-CN" sz="2400" b="1" smtClean="0"/>
              <a:t>      </a:t>
            </a:r>
            <a:r>
              <a:rPr lang="zh-CN" altLang="en-US" sz="2400" b="1" smtClean="0"/>
              <a:t>呜呼！彼以其饱食无祸为可恒也哉</a:t>
            </a:r>
            <a:r>
              <a:rPr lang="en-US" altLang="zh-CN" sz="2400" b="1" smtClean="0"/>
              <a:t>:</a:t>
            </a:r>
          </a:p>
          <a:p>
            <a:r>
              <a:rPr lang="en-US" altLang="zh-CN" sz="2400" b="1" smtClean="0"/>
              <a:t>1.</a:t>
            </a:r>
            <a:r>
              <a:rPr lang="zh-CN" altLang="en-US" sz="2400" b="1" smtClean="0"/>
              <a:t>解释下列加点词的意思。</a:t>
            </a:r>
            <a:endParaRPr lang="en-US" altLang="zh-CN" sz="2400" b="1" smtClean="0"/>
          </a:p>
          <a:p>
            <a:r>
              <a:rPr lang="zh-CN" altLang="en-US" sz="2400" b="1" smtClean="0"/>
              <a:t>①其人怒</a:t>
            </a:r>
            <a:r>
              <a:rPr lang="en-US" altLang="zh-CN" sz="2400" b="1" smtClean="0"/>
              <a:t>,</a:t>
            </a:r>
            <a:r>
              <a:rPr lang="zh-CN" altLang="en-US" sz="2400" b="1" smtClean="0">
                <a:solidFill>
                  <a:srgbClr val="C00000"/>
                </a:solidFill>
              </a:rPr>
              <a:t>怛</a:t>
            </a:r>
            <a:r>
              <a:rPr lang="zh-CN" altLang="en-US" sz="2400" b="1" smtClean="0"/>
              <a:t>之（   ）     </a:t>
            </a:r>
            <a:r>
              <a:rPr lang="en-US" altLang="zh-CN" sz="2400" b="1" smtClean="0"/>
              <a:t>②</a:t>
            </a:r>
            <a:r>
              <a:rPr lang="zh-CN" altLang="en-US" sz="2400" b="1" smtClean="0"/>
              <a:t>抵触偃仆</a:t>
            </a:r>
            <a:r>
              <a:rPr lang="en-US" altLang="zh-CN" sz="2400" b="1" smtClean="0"/>
              <a:t>,</a:t>
            </a:r>
            <a:r>
              <a:rPr lang="zh-CN" altLang="en-US" sz="2400" b="1" smtClean="0"/>
              <a:t>益</a:t>
            </a:r>
            <a:r>
              <a:rPr lang="zh-CN" altLang="en-US" sz="2400" b="1" smtClean="0">
                <a:solidFill>
                  <a:srgbClr val="C00000"/>
                </a:solidFill>
              </a:rPr>
              <a:t>狎</a:t>
            </a:r>
            <a:r>
              <a:rPr lang="zh-CN" altLang="en-US" sz="2400" b="1" smtClean="0"/>
              <a:t>（      ）</a:t>
            </a:r>
            <a:endParaRPr lang="en-US" altLang="zh-CN" sz="2400" b="1" smtClean="0"/>
          </a:p>
          <a:p>
            <a:r>
              <a:rPr lang="en-US" altLang="zh-CN" sz="2400" b="1" smtClean="0"/>
              <a:t>③</a:t>
            </a:r>
            <a:r>
              <a:rPr lang="zh-CN" altLang="en-US" sz="2400" b="1" smtClean="0"/>
              <a:t>驴不胜怒</a:t>
            </a:r>
            <a:r>
              <a:rPr lang="en-US" altLang="zh-CN" sz="2400" b="1" smtClean="0"/>
              <a:t>,</a:t>
            </a:r>
            <a:r>
              <a:rPr lang="zh-CN" altLang="en-US" sz="2400" b="1" smtClean="0">
                <a:solidFill>
                  <a:srgbClr val="C00000"/>
                </a:solidFill>
              </a:rPr>
              <a:t>蹄</a:t>
            </a:r>
            <a:r>
              <a:rPr lang="zh-CN" altLang="en-US" sz="2400" b="1" smtClean="0"/>
              <a:t>之（      ）</a:t>
            </a:r>
            <a:r>
              <a:rPr lang="en-US" altLang="zh-CN" sz="2400" b="1" smtClean="0"/>
              <a:t>④</a:t>
            </a:r>
            <a:r>
              <a:rPr lang="zh-CN" altLang="en-US" sz="2400" b="1" smtClean="0"/>
              <a:t>仓廪庖厨</a:t>
            </a:r>
            <a:r>
              <a:rPr lang="en-US" altLang="zh-CN" sz="2400" b="1" smtClean="0"/>
              <a:t>,</a:t>
            </a:r>
            <a:r>
              <a:rPr lang="zh-CN" altLang="en-US" sz="2400" b="1" smtClean="0"/>
              <a:t>悉以</a:t>
            </a:r>
            <a:r>
              <a:rPr lang="zh-CN" altLang="en-US" sz="2400" b="1" smtClean="0">
                <a:solidFill>
                  <a:srgbClr val="C00000"/>
                </a:solidFill>
              </a:rPr>
              <a:t>恣</a:t>
            </a:r>
            <a:r>
              <a:rPr lang="zh-CN" altLang="en-US" sz="2400" b="1" smtClean="0"/>
              <a:t>鼠（      ）</a:t>
            </a:r>
            <a:endParaRPr lang="en-US" altLang="zh-CN" sz="2400" b="1" smtClean="0"/>
          </a:p>
          <a:p>
            <a:r>
              <a:rPr lang="en-US" altLang="zh-CN" sz="2400" b="1" smtClean="0"/>
              <a:t>⑤</a:t>
            </a:r>
            <a:r>
              <a:rPr lang="zh-CN" altLang="en-US" sz="2400" b="1" smtClean="0">
                <a:solidFill>
                  <a:srgbClr val="C00000"/>
                </a:solidFill>
              </a:rPr>
              <a:t>假</a:t>
            </a:r>
            <a:r>
              <a:rPr lang="zh-CN" altLang="en-US" sz="2400" b="1" smtClean="0"/>
              <a:t>五六猫（     ）</a:t>
            </a:r>
            <a:endParaRPr lang="en-US" altLang="zh-CN" sz="2400" b="1" smtClean="0"/>
          </a:p>
          <a:p>
            <a:r>
              <a:rPr lang="en-US" altLang="zh-CN" sz="2400" b="1" smtClean="0"/>
              <a:t>2.</a:t>
            </a:r>
            <a:r>
              <a:rPr lang="zh-CN" altLang="en-US" sz="2400" b="1" smtClean="0"/>
              <a:t>这三篇寓言故事分别讽刺了哪种人</a:t>
            </a:r>
            <a:r>
              <a:rPr lang="en-US" altLang="zh-CN" sz="2400" b="1" smtClean="0"/>
              <a:t>?</a:t>
            </a:r>
            <a:r>
              <a:rPr lang="zh-CN" altLang="en-US" sz="2400" b="1" smtClean="0"/>
              <a:t>请简要分析。</a:t>
            </a:r>
            <a:endParaRPr lang="en-US" altLang="zh-CN" sz="2400" b="1" smtClean="0"/>
          </a:p>
          <a:p>
            <a:r>
              <a:rPr lang="en-US" altLang="zh-CN" sz="2400" b="1" smtClean="0"/>
              <a:t>3.</a:t>
            </a:r>
            <a:r>
              <a:rPr lang="zh-CN" altLang="en-US" sz="2400" b="1" smtClean="0"/>
              <a:t>请结合三则材料，简要概括柳宗元寓言说理的特点是什么。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33714" y="696685"/>
            <a:ext cx="103051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/>
              <a:t>1.①</a:t>
            </a:r>
            <a:r>
              <a:rPr lang="zh-CN" altLang="en-US" sz="2400" b="1" smtClean="0"/>
              <a:t>惊惧，这里是使动用法，使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害怕</a:t>
            </a:r>
            <a:endParaRPr lang="en-US" altLang="zh-CN" sz="2400" b="1" smtClean="0"/>
          </a:p>
          <a:p>
            <a:r>
              <a:rPr lang="zh-CN" altLang="en-US" sz="2400" b="1" smtClean="0"/>
              <a:t>②亲昵</a:t>
            </a:r>
            <a:r>
              <a:rPr lang="en-US" altLang="zh-CN" sz="2400" b="1" smtClean="0"/>
              <a:t>     </a:t>
            </a:r>
            <a:r>
              <a:rPr lang="zh-CN" altLang="en-US" sz="2400" b="1" smtClean="0"/>
              <a:t>③踢，这里是名词用作动词</a:t>
            </a:r>
            <a:endParaRPr lang="en-US" altLang="zh-CN" sz="2400" b="1" smtClean="0"/>
          </a:p>
          <a:p>
            <a:r>
              <a:rPr lang="zh-CN" altLang="en-US" sz="2400" b="1" smtClean="0"/>
              <a:t>④放纵    ⑤借</a:t>
            </a:r>
            <a:endParaRPr lang="en-US" altLang="zh-CN" sz="2400" b="1" smtClean="0"/>
          </a:p>
          <a:p>
            <a:r>
              <a:rPr lang="en-US" altLang="zh-CN" sz="2400" b="1" smtClean="0"/>
              <a:t>2.</a:t>
            </a:r>
            <a:r>
              <a:rPr lang="zh-CN" altLang="en-US" sz="2400" b="1" smtClean="0"/>
              <a:t>材料一讽刺了那些无自知之明、认敌为友，结果招致灭亡的人。</a:t>
            </a:r>
            <a:endParaRPr lang="en-US" altLang="zh-CN" sz="2400" b="1" smtClean="0"/>
          </a:p>
          <a:p>
            <a:r>
              <a:rPr lang="zh-CN" altLang="en-US" sz="2400" b="1" smtClean="0"/>
              <a:t>材料二讽刺了那些无能而又肆意逞志的人，影射当时统治集团中官高位显、仗势欺人而又无才无德、外强中干的人。</a:t>
            </a:r>
            <a:endParaRPr lang="zh-CN" altLang="en-US" sz="2400" b="1"/>
          </a:p>
        </p:txBody>
      </p:sp>
      <p:sp>
        <p:nvSpPr>
          <p:cNvPr id="3" name="矩形 2"/>
          <p:cNvSpPr/>
          <p:nvPr/>
        </p:nvSpPr>
        <p:spPr>
          <a:xfrm>
            <a:off x="1378857" y="3236686"/>
            <a:ext cx="10203543" cy="3148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材料三讽刺了纵恶逞凶的官僚和猖獗一时的丑类。暗喻小人得志虽能嚣张一时，却不能长久。依仗权势的小人会遭到彻底被消灭的下场。</a:t>
            </a:r>
            <a:endParaRPr lang="en-US" altLang="zh-CN" sz="2400" b="1" smtClean="0"/>
          </a:p>
          <a:p>
            <a:r>
              <a:rPr lang="en-US" altLang="zh-CN" sz="2400" b="1" smtClean="0"/>
              <a:t>3.</a:t>
            </a:r>
            <a:r>
              <a:rPr lang="zh-CN" altLang="en-US" sz="2400" b="1" smtClean="0"/>
              <a:t>文章通过夸张手法的运用，增加了文章的幽默感；人格化的描写增强了故事的趣味性。</a:t>
            </a:r>
            <a:endParaRPr lang="en-US" altLang="zh-CN" sz="2400" b="1" smtClean="0"/>
          </a:p>
          <a:p>
            <a:r>
              <a:rPr lang="en-US" altLang="zh-CN" sz="2400" b="1" smtClean="0"/>
              <a:t>    </a:t>
            </a:r>
            <a:r>
              <a:rPr lang="zh-CN" altLang="en-US" sz="2400" b="1" smtClean="0"/>
              <a:t>如“忘己之麋也，以为犬良我友”，完全是人格化的心理活动；又如“虎因喜，计之曰：‘技止此耳！”仿佛老虎在那里自言自语一般；“由是鼠相告</a:t>
            </a:r>
            <a:r>
              <a:rPr lang="en-US" altLang="zh-CN" sz="2400" b="1" smtClean="0"/>
              <a:t>(</a:t>
            </a:r>
            <a:r>
              <a:rPr lang="zh-CN" altLang="en-US" sz="2400" b="1" smtClean="0"/>
              <a:t>永某氏勿击鼠</a:t>
            </a:r>
            <a:r>
              <a:rPr lang="en-US" altLang="zh-CN" sz="2400" b="1" smtClean="0"/>
              <a:t>)”</a:t>
            </a:r>
            <a:r>
              <a:rPr lang="zh-CN" altLang="en-US" sz="2400" b="1" smtClean="0"/>
              <a:t>，好像老鼠明白了人类的语言。这三则寓言，以叙述故事为主，在结尾处有一句议论，以发挥其寓意。</a:t>
            </a:r>
            <a:endParaRPr lang="zh-CN" altLang="en-US" sz="2400" b="1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30100" y="12331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32639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传记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1525" y="1436915"/>
            <a:ext cx="10109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         </a:t>
            </a:r>
            <a:r>
              <a:rPr lang="zh-CN" altLang="en-US" sz="2800" b="1" smtClean="0"/>
              <a:t>传记</a:t>
            </a:r>
            <a:r>
              <a:rPr lang="zh-CN" altLang="en-US" sz="2800" b="1"/>
              <a:t>，文体名。亦单称传。是一种常见的文学形式。主要记述人物的生平事迹，根据各种书面的、口述的回忆、调查等相关材料，加以选择性的编排、描写与说明而成。传记和历史关系密切，某些写作年代久远的传记常被人们当史料看待。一般由他人记述，亦有自述生平者，称"自传"</a:t>
            </a:r>
            <a:r>
              <a:rPr lang="zh-CN" altLang="en-US" sz="2800" b="1" smtClean="0"/>
              <a:t>。</a:t>
            </a:r>
            <a:endParaRPr lang="en-US" altLang="zh-CN" sz="2800" b="1" smtClean="0"/>
          </a:p>
          <a:p>
            <a:r>
              <a:rPr lang="en-US" altLang="zh-CN" sz="2800" b="1" smtClean="0"/>
              <a:t>       </a:t>
            </a:r>
            <a:r>
              <a:rPr lang="zh-CN" altLang="en-US" sz="2800" b="1" smtClean="0"/>
              <a:t>传记</a:t>
            </a:r>
            <a:r>
              <a:rPr lang="zh-CN" altLang="en-US" sz="2800" b="1"/>
              <a:t>大体分两大类:一类是以记述翔实史事为主的史传或一般纪传文字;另一类属文学范围，传记作者在记述传主事迹过程中，可能会渗透自己的某些情感、想象或者推断，但和小说不同，传记一般不虚构，纪实性是传记的基本要求。</a:t>
            </a:r>
          </a:p>
          <a:p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253365"/>
            <a:ext cx="6233795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 sz="4400" b="1"/>
              <a:t>天于生子厚，禀予独艰哉。超凌骤拔擢，过盛辄伤摧。苦其危虑心，常使鸣心哀。投以空旷地，纵横放天才。山穷与水险，上下极沿洄。故其于文章，出语多崔嵬。</a:t>
            </a:r>
          </a:p>
          <a:p>
            <a:r>
              <a:rPr lang="en-US" altLang="zh-CN" sz="4400" b="1"/>
              <a:t>            </a:t>
            </a:r>
            <a:r>
              <a:rPr lang="en-US" altLang="zh-CN" sz="4400" b="1" smtClean="0"/>
              <a:t>           ---</a:t>
            </a:r>
            <a:r>
              <a:rPr lang="zh-CN" altLang="en-US" sz="4400" b="1">
                <a:ea typeface="宋体" panose="02010600030101010101" pitchFamily="2" charset="-122"/>
              </a:rPr>
              <a:t>欧阳修</a:t>
            </a:r>
          </a:p>
        </p:txBody>
      </p:sp>
      <p:pic>
        <p:nvPicPr>
          <p:cNvPr id="4" name="图片 3" descr="t01f2ac7241f86ec53b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3160" y="197485"/>
            <a:ext cx="5958840" cy="646239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1493663" y="62258"/>
            <a:ext cx="68970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作者简介</a:t>
            </a: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2459419" y="2960570"/>
            <a:ext cx="7273163" cy="706755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endParaRPr lang="en-US" altLang="zh-CN" sz="1600" b="0" i="0">
              <a:solidFill>
                <a:srgbClr val="242343"/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稻壳儿_答辩小姐姐作品_4"/>
          <p:cNvSpPr txBox="1"/>
          <p:nvPr/>
        </p:nvSpPr>
        <p:spPr>
          <a:xfrm>
            <a:off x="197" y="-151"/>
            <a:ext cx="1493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8000"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8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3155" y="-187325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2410" y="1094105"/>
            <a:ext cx="1195895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柳宗元（773-819），唐代文学家、哲学家。字子厚，河东解（今山西运城西）人。世称"柳河东"。贞元九年（793），二十一岁的柳宗元进士及第，授校书郎。二十六岁又中博学宏词科，调蓝田尉，升监察御史里行。与刘禹锡等参加主张改革的王叔文集团，任礼部员外郎。"永贞革新"失败后，被贬为永州司马。后迁柳州刺史，故又称"柳柳州"。与韩愈倡导古文运动，同被列入"唐宋八大家"，并称"韩柳"。散文峭拔矫健，说理透彻。山水游记多有寄托，尤为有名。寓言笔锋犀利，诗风清峭幽远。柳宗元一生留诗文作品达600余篇，其文的成就大于诗。骈文有近百篇，散文论说性强，笔锋犀利，讽刺辛辣。游记写景状物，多所寄托，有《河东先生集》，代表作有《溪居》、《江雪》、《渔翁》 。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1493663" y="28"/>
            <a:ext cx="68970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写作背景</a:t>
            </a:r>
          </a:p>
        </p:txBody>
      </p:sp>
      <p:sp>
        <p:nvSpPr>
          <p:cNvPr id="5" name="稻壳儿_答辩小姐姐作品_4"/>
          <p:cNvSpPr txBox="1"/>
          <p:nvPr/>
        </p:nvSpPr>
        <p:spPr>
          <a:xfrm>
            <a:off x="197" y="-151"/>
            <a:ext cx="1493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8000"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8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105" y="1486535"/>
            <a:ext cx="9817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3105" y="1359535"/>
            <a:ext cx="103177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  </a:t>
            </a:r>
            <a:r>
              <a:rPr lang="en-US" altLang="zh-CN" sz="2400" b="1" smtClean="0"/>
              <a:t>    </a:t>
            </a:r>
            <a:r>
              <a:rPr lang="zh-CN" altLang="en-US" sz="2400" b="1" smtClean="0"/>
              <a:t>这</a:t>
            </a:r>
            <a:r>
              <a:rPr lang="zh-CN" altLang="en-US" sz="2400" b="1"/>
              <a:t>篇文章是柳宗元早年在长安任职时期的作品。郭橐驼种树的本事已不可考，后世学者多认为这是设事明理之作，此文是针对当时官吏繁政扰民的现象而为言的。中唐时期，豪强地主兼并掠夺土地日益严重，"富者兼地数万亩，贫者无容足之居"。仅有一点土地的农民，除了交纳正常的捐粟外，还要承受地方军政长官摊派下来的各种杂税。据《旧唐书·食货志》记载，各地官僚为巩固自己的地位，竞相向朝廷进奉，加紧对下层的盘剥，于是"通津达道者税之，莳蔬艺果者税之，死亡者税之"，民不聊生。</a:t>
            </a:r>
          </a:p>
          <a:p>
            <a:r>
              <a:rPr lang="en-US" altLang="zh-CN" sz="2400" b="1"/>
              <a:t>  </a:t>
            </a:r>
            <a:r>
              <a:rPr lang="en-US" altLang="zh-CN" sz="2400" b="1" smtClean="0"/>
              <a:t>      </a:t>
            </a:r>
            <a:r>
              <a:rPr lang="zh-CN" altLang="en-US" sz="2400" b="1" smtClean="0"/>
              <a:t>柳宗元</a:t>
            </a:r>
            <a:r>
              <a:rPr lang="zh-CN" altLang="en-US" sz="2400" b="1"/>
              <a:t>在参加"永贞革新"前两年，即贞元十九年（803）至二十一年（805），曾任监察御史里行，是御史的见习官，可以和御史一样"分察百僚，巡按郡县，纠视刑狱，肃整朝仪"，可以到各地检查工作，民事、军事、财政都可以过问，品秩不高而权限较广。这篇文章，可能就是在此期间写的，是针对当时地方官吏扰民、伤民的现象而作的。这篇文章可以看成是柳宗元参加"永贞革新"的先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2678430" cy="1325880"/>
          </a:xfrm>
        </p:spPr>
        <p:txBody>
          <a:bodyPr>
            <a:noAutofit/>
          </a:bodyPr>
          <a:lstStyle/>
          <a:p>
            <a:r>
              <a:rPr lang="zh-CN" altLang="en-US" sz="9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字音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2629" y="1137285"/>
            <a:ext cx="7489372" cy="5234486"/>
          </a:xfrm>
        </p:spPr>
        <p:txBody>
          <a:bodyPr>
            <a:normAutofit fontScale="975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3555" b="1">
                <a:solidFill>
                  <a:srgbClr val="FF0000"/>
                </a:solidFill>
              </a:rPr>
              <a:t>橐（tuó）</a:t>
            </a:r>
            <a:r>
              <a:rPr lang="zh-CN" altLang="en-US" sz="3555" b="1"/>
              <a:t>驼</a:t>
            </a:r>
            <a:r>
              <a:rPr lang="en-US" altLang="zh-CN" sz="3555" b="1"/>
              <a:t>               </a:t>
            </a:r>
            <a:r>
              <a:rPr lang="en-US" altLang="zh-CN" sz="3555" b="1" smtClean="0">
                <a:solidFill>
                  <a:srgbClr val="FF0000"/>
                </a:solidFill>
              </a:rPr>
              <a:t>勖</a:t>
            </a:r>
            <a:r>
              <a:rPr lang="zh-CN" altLang="en-US" sz="3555" b="1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3555" b="1" err="1">
                <a:solidFill>
                  <a:srgbClr val="FF0000"/>
                </a:solidFill>
              </a:rPr>
              <a:t>xù</a:t>
            </a:r>
            <a:r>
              <a:rPr lang="zh-CN" altLang="en-US" sz="3555" b="1" smtClean="0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en-US" altLang="zh-CN" sz="3555" b="1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555" b="1" smtClean="0">
                <a:solidFill>
                  <a:schemeClr val="tx1"/>
                </a:solidFill>
              </a:rPr>
              <a:t>病</a:t>
            </a:r>
            <a:r>
              <a:rPr lang="zh-CN" altLang="en-US" sz="3555" b="1">
                <a:solidFill>
                  <a:srgbClr val="FF0000"/>
                </a:solidFill>
              </a:rPr>
              <a:t>偻（lóu）</a:t>
            </a:r>
            <a:r>
              <a:rPr lang="en-US" altLang="zh-CN" sz="3555" b="1">
                <a:solidFill>
                  <a:srgbClr val="FF0000"/>
                </a:solidFill>
              </a:rPr>
              <a:t>              </a:t>
            </a:r>
            <a:r>
              <a:rPr lang="en-US" altLang="zh-CN" sz="3555" b="1" err="1" smtClean="0">
                <a:solidFill>
                  <a:schemeClr val="tx1"/>
                </a:solidFill>
              </a:rPr>
              <a:t>早</a:t>
            </a:r>
            <a:r>
              <a:rPr lang="en-US" altLang="zh-CN" sz="3555" b="1" err="1" smtClean="0">
                <a:solidFill>
                  <a:srgbClr val="FF0000"/>
                </a:solidFill>
              </a:rPr>
              <a:t>缫</a:t>
            </a:r>
            <a:r>
              <a:rPr lang="zh-CN" altLang="en-US" sz="3555" b="1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3555" b="1" err="1">
                <a:solidFill>
                  <a:srgbClr val="FF0000"/>
                </a:solidFill>
              </a:rPr>
              <a:t>sāo</a:t>
            </a:r>
            <a:r>
              <a:rPr lang="zh-CN" altLang="en-US" sz="3555" b="1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r>
              <a:rPr lang="en-US" altLang="zh-CN" sz="3555" b="1" err="1">
                <a:solidFill>
                  <a:schemeClr val="tx1"/>
                </a:solidFill>
              </a:rPr>
              <a:t>而绪</a:t>
            </a:r>
            <a:endParaRPr lang="en-US" altLang="zh-CN" sz="3555" b="1">
              <a:solidFill>
                <a:srgbClr val="FF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555" b="1">
                <a:solidFill>
                  <a:schemeClr val="tx1"/>
                </a:solidFill>
              </a:rPr>
              <a:t>寿且</a:t>
            </a:r>
            <a:r>
              <a:rPr lang="zh-CN" altLang="en-US" sz="3555" b="1">
                <a:solidFill>
                  <a:srgbClr val="FF0000"/>
                </a:solidFill>
              </a:rPr>
              <a:t>孳（zī</a:t>
            </a:r>
            <a:r>
              <a:rPr lang="zh-CN" altLang="en-US" sz="3555" b="1" smtClean="0">
                <a:solidFill>
                  <a:srgbClr val="FF0000"/>
                </a:solidFill>
              </a:rPr>
              <a:t>）              莳</a:t>
            </a:r>
            <a:r>
              <a:rPr lang="zh-CN" altLang="en-US" sz="3555" b="1">
                <a:solidFill>
                  <a:srgbClr val="FF0000"/>
                </a:solidFill>
              </a:rPr>
              <a:t>（</a:t>
            </a:r>
            <a:r>
              <a:rPr lang="zh-CN" altLang="en-US" sz="3555" b="1" smtClean="0">
                <a:solidFill>
                  <a:srgbClr val="FF0000"/>
                </a:solidFill>
              </a:rPr>
              <a:t>sh</a:t>
            </a:r>
            <a:r>
              <a:rPr lang="en-US" altLang="zh-CN" sz="3555" b="1" smtClean="0">
                <a:solidFill>
                  <a:srgbClr val="FF0000"/>
                </a:solidFill>
              </a:rPr>
              <a:t> ì </a:t>
            </a:r>
            <a:r>
              <a:rPr lang="zh-CN" altLang="en-US" sz="3555" b="1" smtClean="0">
                <a:solidFill>
                  <a:srgbClr val="FF0000"/>
                </a:solidFill>
              </a:rPr>
              <a:t>）</a:t>
            </a:r>
            <a:endParaRPr lang="zh-CN" altLang="en-US" sz="3555" b="1">
              <a:solidFill>
                <a:srgbClr val="FF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555" b="1" smtClean="0">
                <a:solidFill>
                  <a:srgbClr val="FF0000"/>
                </a:solidFill>
              </a:rPr>
              <a:t>早实以蕃</a:t>
            </a:r>
            <a:r>
              <a:rPr lang="zh-CN" altLang="en-US" sz="3555" b="1">
                <a:solidFill>
                  <a:srgbClr val="FF0000"/>
                </a:solidFill>
              </a:rPr>
              <a:t>（</a:t>
            </a:r>
            <a:r>
              <a:rPr lang="zh-CN" altLang="en-US" sz="3555" b="1" smtClean="0">
                <a:solidFill>
                  <a:srgbClr val="FF0000"/>
                </a:solidFill>
              </a:rPr>
              <a:t>f</a:t>
            </a:r>
            <a:r>
              <a:rPr lang="en-US" altLang="zh-CN" sz="3555" b="1" smtClean="0">
                <a:solidFill>
                  <a:srgbClr val="FF0000"/>
                </a:solidFill>
              </a:rPr>
              <a:t> á </a:t>
            </a:r>
            <a:r>
              <a:rPr lang="zh-CN" altLang="en-US" sz="3555" b="1" smtClean="0">
                <a:solidFill>
                  <a:srgbClr val="FF0000"/>
                </a:solidFill>
              </a:rPr>
              <a:t>n）     长</a:t>
            </a:r>
            <a:r>
              <a:rPr lang="zh-CN" altLang="en-US" sz="3555" b="1">
                <a:solidFill>
                  <a:srgbClr val="FF0000"/>
                </a:solidFill>
              </a:rPr>
              <a:t>（zhǎng）</a:t>
            </a:r>
            <a:r>
              <a:rPr lang="zh-CN" altLang="en-US" sz="3555" b="1">
                <a:solidFill>
                  <a:schemeClr val="tx1"/>
                </a:solidFill>
              </a:rPr>
              <a:t>人者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555" b="1">
                <a:solidFill>
                  <a:srgbClr val="FF0000"/>
                </a:solidFill>
              </a:rPr>
              <a:t>好（</a:t>
            </a:r>
            <a:r>
              <a:rPr lang="zh-CN" altLang="en-US" sz="3555" b="1" smtClean="0">
                <a:solidFill>
                  <a:srgbClr val="FF0000"/>
                </a:solidFill>
              </a:rPr>
              <a:t>h</a:t>
            </a:r>
            <a:r>
              <a:rPr lang="en-US" altLang="zh-CN" sz="3555" b="1" smtClean="0">
                <a:solidFill>
                  <a:srgbClr val="FF0000"/>
                </a:solidFill>
              </a:rPr>
              <a:t> à </a:t>
            </a:r>
            <a:r>
              <a:rPr lang="zh-CN" altLang="en-US" sz="3555" b="1" smtClean="0">
                <a:solidFill>
                  <a:srgbClr val="FF0000"/>
                </a:solidFill>
              </a:rPr>
              <a:t>o</a:t>
            </a:r>
            <a:r>
              <a:rPr lang="zh-CN" altLang="en-US" sz="3555" b="1">
                <a:solidFill>
                  <a:srgbClr val="FF0000"/>
                </a:solidFill>
              </a:rPr>
              <a:t>）</a:t>
            </a:r>
            <a:r>
              <a:rPr lang="zh-CN" altLang="en-US" sz="3555" b="1">
                <a:solidFill>
                  <a:schemeClr val="tx1"/>
                </a:solidFill>
              </a:rPr>
              <a:t>烦其令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555" b="1">
                <a:solidFill>
                  <a:srgbClr val="FF0000"/>
                </a:solidFill>
              </a:rPr>
              <a:t>辍（chuò）飧（sūn）饔（yōng）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1493663" y="28"/>
            <a:ext cx="68970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文本翻译</a:t>
            </a:r>
          </a:p>
        </p:txBody>
      </p:sp>
      <p:sp>
        <p:nvSpPr>
          <p:cNvPr id="5" name="稻壳儿_答辩小姐姐作品_4"/>
          <p:cNvSpPr txBox="1"/>
          <p:nvPr/>
        </p:nvSpPr>
        <p:spPr>
          <a:xfrm>
            <a:off x="197" y="-151"/>
            <a:ext cx="1493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8000"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8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250" y="1167130"/>
            <a:ext cx="116097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</a:t>
            </a:r>
            <a:r>
              <a:rPr lang="zh-CN" altLang="en-US" sz="3600" b="1"/>
              <a:t>郭</a:t>
            </a:r>
            <a:r>
              <a:rPr lang="zh-CN" altLang="en-US" sz="3600" b="1">
                <a:solidFill>
                  <a:srgbClr val="FF0000"/>
                </a:solidFill>
              </a:rPr>
              <a:t>橐驼</a:t>
            </a:r>
            <a:r>
              <a:rPr lang="zh-CN" altLang="en-US" sz="3600" b="1"/>
              <a:t>，不知</a:t>
            </a:r>
            <a:r>
              <a:rPr lang="zh-CN" altLang="en-US" sz="3600" b="1">
                <a:solidFill>
                  <a:srgbClr val="FF0000"/>
                </a:solidFill>
              </a:rPr>
              <a:t>始</a:t>
            </a:r>
            <a:r>
              <a:rPr lang="zh-CN" altLang="en-US" sz="3600" b="1"/>
              <a:t>何名。</a:t>
            </a:r>
            <a:r>
              <a:rPr lang="zh-CN" altLang="en-US" sz="3600" b="1">
                <a:solidFill>
                  <a:srgbClr val="FF0000"/>
                </a:solidFill>
              </a:rPr>
              <a:t>病瘘</a:t>
            </a:r>
            <a:r>
              <a:rPr lang="zh-CN" altLang="en-US" sz="3600" b="1"/>
              <a:t>，隆然</a:t>
            </a:r>
            <a:r>
              <a:rPr lang="zh-CN" altLang="en-US" sz="3600" b="1">
                <a:solidFill>
                  <a:srgbClr val="FF0000"/>
                </a:solidFill>
              </a:rPr>
              <a:t>伏行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rgbClr val="FF0000"/>
                </a:solidFill>
              </a:rPr>
              <a:t>有类</a:t>
            </a:r>
            <a:r>
              <a:rPr lang="zh-CN" altLang="en-US" sz="3600" b="1"/>
              <a:t>橐驼者，故乡人</a:t>
            </a:r>
            <a:r>
              <a:rPr lang="zh-CN" altLang="en-US" sz="3600" b="1">
                <a:solidFill>
                  <a:srgbClr val="FF0000"/>
                </a:solidFill>
              </a:rPr>
              <a:t>号之</a:t>
            </a:r>
            <a:r>
              <a:rPr lang="zh-CN" altLang="en-US" sz="3600" b="1"/>
              <a:t>“驼”。驼闻</a:t>
            </a:r>
            <a:r>
              <a:rPr lang="zh-CN" altLang="en-US" sz="3600" b="1">
                <a:solidFill>
                  <a:srgbClr val="FF0000"/>
                </a:solidFill>
              </a:rPr>
              <a:t>之</a:t>
            </a:r>
            <a:r>
              <a:rPr lang="zh-CN" altLang="en-US" sz="3600" b="1"/>
              <a:t>曰：“甚善，</a:t>
            </a:r>
            <a:r>
              <a:rPr lang="zh-CN" altLang="en-US" sz="3600" b="1">
                <a:solidFill>
                  <a:srgbClr val="FF0000"/>
                </a:solidFill>
              </a:rPr>
              <a:t>名我固当</a:t>
            </a:r>
            <a:r>
              <a:rPr lang="zh-CN" altLang="en-US" sz="3600" b="1"/>
              <a:t>。”</a:t>
            </a:r>
            <a:r>
              <a:rPr lang="zh-CN" altLang="en-US" sz="3600" b="1">
                <a:solidFill>
                  <a:srgbClr val="FF0000"/>
                </a:solidFill>
              </a:rPr>
              <a:t>因舍其名</a:t>
            </a:r>
            <a:r>
              <a:rPr lang="zh-CN" altLang="en-US" sz="3600" b="1"/>
              <a:t>，亦自</a:t>
            </a:r>
            <a:r>
              <a:rPr lang="zh-CN" altLang="en-US" sz="3600" b="1">
                <a:solidFill>
                  <a:srgbClr val="FF0000"/>
                </a:solidFill>
              </a:rPr>
              <a:t>谓</a:t>
            </a:r>
            <a:r>
              <a:rPr lang="zh-CN" altLang="en-US" sz="3600" b="1"/>
              <a:t>“橐驼”</a:t>
            </a:r>
            <a:r>
              <a:rPr lang="zh-CN" altLang="en-US" sz="3600" b="1">
                <a:solidFill>
                  <a:srgbClr val="FF0000"/>
                </a:solidFill>
              </a:rPr>
              <a:t>云</a:t>
            </a:r>
            <a:r>
              <a:rPr lang="zh-CN" altLang="en-US" sz="3600" b="1"/>
              <a:t>。</a:t>
            </a:r>
          </a:p>
          <a:p>
            <a:r>
              <a:rPr lang="en-US" altLang="zh-CN" sz="3600" b="1"/>
              <a:t>  </a:t>
            </a:r>
            <a:r>
              <a:rPr lang="zh-CN" altLang="en-US" sz="3600" b="1"/>
              <a:t>其乡曰丰乐乡，在长安西。驼</a:t>
            </a:r>
            <a:r>
              <a:rPr lang="zh-CN" altLang="en-US" sz="3600" b="1">
                <a:solidFill>
                  <a:srgbClr val="FF0000"/>
                </a:solidFill>
              </a:rPr>
              <a:t>业</a:t>
            </a:r>
            <a:r>
              <a:rPr lang="zh-CN" altLang="en-US" sz="3600" b="1"/>
              <a:t>种树，凡长安豪富人</a:t>
            </a:r>
            <a:r>
              <a:rPr lang="zh-CN" altLang="en-US" sz="3600" b="1">
                <a:solidFill>
                  <a:srgbClr val="FF0000"/>
                </a:solidFill>
              </a:rPr>
              <a:t>为观游</a:t>
            </a:r>
            <a:r>
              <a:rPr lang="zh-CN" altLang="en-US" sz="3600" b="1"/>
              <a:t>及卖果者，皆</a:t>
            </a:r>
            <a:r>
              <a:rPr lang="zh-CN" altLang="en-US" sz="3600" b="1">
                <a:solidFill>
                  <a:srgbClr val="FF0000"/>
                </a:solidFill>
              </a:rPr>
              <a:t>争迎取养</a:t>
            </a:r>
            <a:r>
              <a:rPr lang="zh-CN" altLang="en-US" sz="3600" b="1"/>
              <a:t>。视驼所种树，</a:t>
            </a:r>
            <a:r>
              <a:rPr lang="zh-CN" altLang="en-US" sz="3600" b="1">
                <a:solidFill>
                  <a:srgbClr val="FF0000"/>
                </a:solidFill>
              </a:rPr>
              <a:t>或移徙</a:t>
            </a:r>
            <a:r>
              <a:rPr lang="zh-CN" altLang="en-US" sz="3600" b="1"/>
              <a:t>，无不活；且</a:t>
            </a:r>
            <a:r>
              <a:rPr lang="zh-CN" altLang="en-US" sz="3600" b="1">
                <a:solidFill>
                  <a:srgbClr val="FF0000"/>
                </a:solidFill>
              </a:rPr>
              <a:t>硕茂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rgbClr val="FF0000"/>
                </a:solidFill>
              </a:rPr>
              <a:t>早实以蕃</a:t>
            </a:r>
            <a:r>
              <a:rPr lang="zh-CN" altLang="en-US" sz="3600" b="1"/>
              <a:t>。</a:t>
            </a:r>
            <a:r>
              <a:rPr lang="zh-CN" altLang="en-US" sz="3600" b="1">
                <a:solidFill>
                  <a:srgbClr val="FF0000"/>
                </a:solidFill>
              </a:rPr>
              <a:t>他植者</a:t>
            </a:r>
            <a:r>
              <a:rPr lang="zh-CN" altLang="en-US" sz="3600" b="1"/>
              <a:t>虽</a:t>
            </a:r>
            <a:r>
              <a:rPr lang="zh-CN" altLang="en-US" sz="3600" b="1">
                <a:solidFill>
                  <a:srgbClr val="FF0000"/>
                </a:solidFill>
              </a:rPr>
              <a:t>窥伺效慕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rgbClr val="FF0000"/>
                </a:solidFill>
              </a:rPr>
              <a:t>莫</a:t>
            </a:r>
            <a:r>
              <a:rPr lang="zh-CN" altLang="en-US" sz="3600" b="1"/>
              <a:t>能</a:t>
            </a:r>
            <a:r>
              <a:rPr lang="zh-CN" altLang="en-US" sz="3600" b="1">
                <a:solidFill>
                  <a:srgbClr val="FF0000"/>
                </a:solidFill>
              </a:rPr>
              <a:t>如</a:t>
            </a:r>
            <a:r>
              <a:rPr lang="zh-CN" altLang="en-US" sz="3600" b="1"/>
              <a:t>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descr="7b0a2020202022776f7264617274223a20227b5c2269645c223a32353030313039352c5c227469645c223a31333439367d220a7d0a"/>
          <p:cNvSpPr>
            <a:spLocks noGrp="1"/>
          </p:cNvSpPr>
          <p:nvPr>
            <p:ph type="ctrTitle"/>
          </p:nvPr>
        </p:nvSpPr>
        <p:spPr>
          <a:xfrm>
            <a:off x="0" y="0"/>
            <a:ext cx="5460365" cy="1092835"/>
          </a:xfrm>
        </p:spPr>
        <p:txBody>
          <a:bodyPr>
            <a:normAutofit/>
          </a:bodyPr>
          <a:lstStyle/>
          <a:p>
            <a:r>
              <a:rPr lang="zh-CN" altLang="zh-CN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汉仪晓波折纸体简" charset="0"/>
                <a:ea typeface="汉仪晓波折纸体简" charset="0"/>
              </a:rPr>
              <a:t>理解性默写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1092835"/>
            <a:ext cx="9639300" cy="4204970"/>
          </a:xfrm>
        </p:spPr>
        <p:txBody>
          <a:bodyPr/>
          <a:lstStyle/>
          <a:p>
            <a:pPr algn="just"/>
            <a:r>
              <a:rPr lang="zh-CN" altLang="en-US" sz="4000">
                <a:ea typeface="宋体" panose="02010600030101010101" pitchFamily="2" charset="-122"/>
              </a:rPr>
              <a:t>（</a:t>
            </a:r>
            <a:r>
              <a:rPr lang="en-US" altLang="zh-CN" sz="4000">
                <a:ea typeface="宋体" panose="02010600030101010101" pitchFamily="2" charset="-122"/>
              </a:rPr>
              <a:t>1</a:t>
            </a:r>
            <a:r>
              <a:rPr lang="zh-CN" altLang="en-US" sz="4000">
                <a:ea typeface="宋体" panose="02010600030101010101" pitchFamily="2" charset="-122"/>
              </a:rPr>
              <a:t>）乡人号之曰驼的原因是：_____________,_______________,_________________。</a:t>
            </a:r>
          </a:p>
          <a:p>
            <a:pPr algn="just"/>
            <a:r>
              <a:rPr lang="zh-CN" altLang="en-US" sz="4000">
                <a:ea typeface="宋体" panose="02010600030101010101" pitchFamily="2" charset="-122"/>
              </a:rPr>
              <a:t>（</a:t>
            </a:r>
            <a:r>
              <a:rPr lang="en-US" altLang="zh-CN" sz="4000">
                <a:ea typeface="宋体" panose="02010600030101010101" pitchFamily="2" charset="-122"/>
              </a:rPr>
              <a:t>2</a:t>
            </a:r>
            <a:r>
              <a:rPr lang="zh-CN" altLang="en-US" sz="4000">
                <a:ea typeface="宋体" panose="02010600030101010101" pitchFamily="2" charset="-122"/>
              </a:rPr>
              <a:t>）侧面烘托橐驼种树技艺高的语句是：</a:t>
            </a:r>
            <a:r>
              <a:rPr lang="en-US" altLang="zh-CN" sz="4000">
                <a:ea typeface="宋体" panose="02010600030101010101" pitchFamily="2" charset="-122"/>
              </a:rPr>
              <a:t>_________________,__________________</a:t>
            </a:r>
            <a:r>
              <a:rPr lang="zh-CN" altLang="en-US" sz="4000"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28725" y="1724025"/>
            <a:ext cx="9439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病偻，隆然伏行，有类橐驼者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83030" y="3428365"/>
            <a:ext cx="87109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凡长安豪富人为观游及卖果者，皆争迎取养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8420,&quot;width&quot;:1140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122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6">
      <vt:lpstr>Arial</vt:lpstr>
      <vt:lpstr>Calibri</vt:lpstr>
      <vt:lpstr>等线 Light</vt:lpstr>
      <vt:lpstr>等线</vt:lpstr>
      <vt:lpstr>宋体</vt:lpstr>
      <vt:lpstr>微软雅黑</vt:lpstr>
      <vt:lpstr>杨任东竹石体-Regular</vt:lpstr>
      <vt:lpstr>阿里巴巴普惠体 R</vt:lpstr>
      <vt:lpstr>汉仪晓波折纸体简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字音</vt:lpstr>
      <vt:lpstr>PowerPoint Presentation</vt:lpstr>
      <vt:lpstr>理解性默写</vt:lpstr>
      <vt:lpstr>有问之，对曰：“橐驼非能使木寿且孳也，能顺木之天，以致其性焉尔。凡植木之性，其本欲舒，其培欲平，其土欲故，其筑欲密。既然已，勿动勿虑，去不复顾。其莳也若子，其置也若弃，则其天者全而其性得矣。故吾不害其长而已，非有能硕茂之也；不抑耗其实而已，非有能早而蕃之也。他植者则不然，根拳而土易，其培之也，若不过焉则不及。苟有能反是者，则又爱之太恩，忧之太勤，旦视而暮抚，已去而复顾，甚者爪其肤以验其生枯，摇其本以观其疏密，而木之性日以离矣。虽曰爱之，其实害之；虽曰忧之，其实仇之，故不我若也。吾又何能为哉！”</vt:lpstr>
      <vt:lpstr>理解性默写</vt:lpstr>
      <vt:lpstr>理解性默写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2021-05-24T19:21:31.943</cp:lastPrinted>
  <dcterms:created xsi:type="dcterms:W3CDTF">2021-05-24T19:21:31Z</dcterms:created>
  <dcterms:modified xsi:type="dcterms:W3CDTF">2021-05-24T11:21:33Z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