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378" r:id="rId3"/>
    <p:sldId id="362" r:id="rId4"/>
    <p:sldId id="379" r:id="rId6"/>
    <p:sldId id="319" r:id="rId7"/>
    <p:sldId id="318" r:id="rId8"/>
    <p:sldId id="380" r:id="rId9"/>
    <p:sldId id="381" r:id="rId10"/>
    <p:sldId id="384" r:id="rId11"/>
    <p:sldId id="382" r:id="rId12"/>
    <p:sldId id="339" r:id="rId13"/>
    <p:sldId id="336" r:id="rId14"/>
    <p:sldId id="383" r:id="rId15"/>
    <p:sldId id="385" r:id="rId16"/>
    <p:sldId id="386" r:id="rId17"/>
    <p:sldId id="387" r:id="rId18"/>
    <p:sldId id="390" r:id="rId19"/>
    <p:sldId id="388" r:id="rId20"/>
    <p:sldId id="389" r:id="rId21"/>
    <p:sldId id="355" r:id="rId22"/>
    <p:sldId id="358" r:id="rId23"/>
    <p:sldId id="391" r:id="rId24"/>
    <p:sldId id="360" r:id="rId25"/>
    <p:sldId id="363" r:id="rId26"/>
  </p:sldIdLst>
  <p:sldSz cx="12192000" cy="6858000"/>
  <p:notesSz cx="6858000" cy="9144000"/>
  <p:embeddedFontLst>
    <p:embeddedFont>
      <p:font typeface="隶书" panose="02010509060101010101" pitchFamily="49" charset="-122"/>
      <p:regular r:id="rId30"/>
    </p:embeddedFont>
    <p:embeddedFont>
      <p:font typeface="华文楷体" panose="02010600040101010101" charset="-122"/>
      <p:regular r:id="rId31"/>
    </p:embeddedFont>
    <p:embeddedFont>
      <p:font typeface="楷体" panose="02010609060101010101" pitchFamily="49" charset="-122"/>
      <p:regular r:id="rId32"/>
    </p:embeddedFont>
    <p:embeddedFont>
      <p:font typeface="黑体" panose="02010609060101010101" pitchFamily="49" charset="-122"/>
      <p:regular r:id="rId33"/>
    </p:embeddedFont>
    <p:embeddedFont>
      <p:font typeface="方正字迹-邢体草书简体" panose="03000502000000000000" pitchFamily="66" charset="-122"/>
      <p:regular r:id="rId34"/>
    </p:embeddedFont>
    <p:embeddedFont>
      <p:font typeface="华文琥珀" panose="02010800040101010101" charset="-122"/>
      <p:regular r:id="rId35"/>
    </p:embeddedFont>
    <p:embeddedFont>
      <p:font typeface="华文中宋" panose="02010600040101010101" charset="-122"/>
      <p:regular r:id="rId36"/>
    </p:embeddedFont>
    <p:embeddedFont>
      <p:font typeface="等线" panose="02010600030101010101" charset="-122"/>
      <p:regular r:id="rId37"/>
    </p:embeddedFont>
    <p:embeddedFont>
      <p:font typeface="Segoe UI" panose="020B0502040204020203" pitchFamily="34" charset="0"/>
      <p:regular r:id="rId38"/>
      <p:bold r:id="rId39"/>
      <p:italic r:id="rId40"/>
      <p:boldItalic r:id="rId41"/>
    </p:embeddedFont>
  </p:embeddedFontLst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54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798" y="894"/>
      </p:cViewPr>
      <p:guideLst>
        <p:guide orient="horz" pos="1874"/>
        <p:guide pos="3803"/>
        <p:guide orient="horz" pos="32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2" Type="http://schemas.openxmlformats.org/officeDocument/2006/relationships/tags" Target="tags/tag177.xml"/><Relationship Id="rId41" Type="http://schemas.openxmlformats.org/officeDocument/2006/relationships/font" Target="fonts/font12.fntdata"/><Relationship Id="rId40" Type="http://schemas.openxmlformats.org/officeDocument/2006/relationships/font" Target="fonts/font11.fntdata"/><Relationship Id="rId4" Type="http://schemas.openxmlformats.org/officeDocument/2006/relationships/slide" Target="slides/slide2.xml"/><Relationship Id="rId39" Type="http://schemas.openxmlformats.org/officeDocument/2006/relationships/font" Target="fonts/font10.fntdata"/><Relationship Id="rId38" Type="http://schemas.openxmlformats.org/officeDocument/2006/relationships/font" Target="fonts/font9.fntdata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61011-F432-4457-B4FE-566F9A991C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2FCFF2-0391-420F-87BE-BBD955736D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2FCFF2-0391-420F-87BE-BBD955736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2FCFF2-0391-420F-87BE-BBD955736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2FCFF2-0391-420F-87BE-BBD955736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2FCFF2-0391-420F-87BE-BBD955736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57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7578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7578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2FCFF2-0391-420F-87BE-BBD955736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2FCFF2-0391-420F-87BE-BBD955736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2FCFF2-0391-420F-87BE-BBD955736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2FCFF2-0391-420F-87BE-BBD955736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2FCFF2-0391-420F-87BE-BBD955736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../media/image10.png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image" Target="../media/image11.png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image" Target="../media/image13.png"/><Relationship Id="rId3" Type="http://schemas.openxmlformats.org/officeDocument/2006/relationships/tags" Target="../tags/tag83.xml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image" Target="../media/image6.png"/><Relationship Id="rId5" Type="http://schemas.openxmlformats.org/officeDocument/2006/relationships/tags" Target="../tags/tag90.xml"/><Relationship Id="rId4" Type="http://schemas.openxmlformats.org/officeDocument/2006/relationships/image" Target="../media/image8.png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0" Type="http://schemas.openxmlformats.org/officeDocument/2006/relationships/tags" Target="../tags/tag9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image" Target="../media/image10.png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image" Target="../media/image11.png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image" Target="../media/image6.png"/><Relationship Id="rId6" Type="http://schemas.openxmlformats.org/officeDocument/2006/relationships/tags" Target="../tags/tag107.xml"/><Relationship Id="rId5" Type="http://schemas.openxmlformats.org/officeDocument/2006/relationships/image" Target="../media/image8.png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3" Type="http://schemas.openxmlformats.org/officeDocument/2006/relationships/tags" Target="../tags/tag113.xml"/><Relationship Id="rId12" Type="http://schemas.openxmlformats.org/officeDocument/2006/relationships/tags" Target="../tags/tag112.xml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image" Target="../media/image6.png"/><Relationship Id="rId5" Type="http://schemas.openxmlformats.org/officeDocument/2006/relationships/tags" Target="../tags/tag116.xml"/><Relationship Id="rId4" Type="http://schemas.openxmlformats.org/officeDocument/2006/relationships/image" Target="../media/image8.png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3" Type="http://schemas.openxmlformats.org/officeDocument/2006/relationships/tags" Target="../tags/tag123.xml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image" Target="../media/image6.png"/><Relationship Id="rId6" Type="http://schemas.openxmlformats.org/officeDocument/2006/relationships/tags" Target="../tags/tag127.xml"/><Relationship Id="rId5" Type="http://schemas.openxmlformats.org/officeDocument/2006/relationships/image" Target="../media/image8.png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tags" Target="../tags/tag137.xml"/><Relationship Id="rId6" Type="http://schemas.openxmlformats.org/officeDocument/2006/relationships/image" Target="../media/image6.png"/><Relationship Id="rId5" Type="http://schemas.openxmlformats.org/officeDocument/2006/relationships/tags" Target="../tags/tag136.xml"/><Relationship Id="rId4" Type="http://schemas.openxmlformats.org/officeDocument/2006/relationships/image" Target="../media/image8.png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5" Type="http://schemas.openxmlformats.org/officeDocument/2006/relationships/tags" Target="../tags/tag145.xml"/><Relationship Id="rId14" Type="http://schemas.openxmlformats.org/officeDocument/2006/relationships/tags" Target="../tags/tag144.xml"/><Relationship Id="rId13" Type="http://schemas.openxmlformats.org/officeDocument/2006/relationships/tags" Target="../tags/tag143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image" Target="../media/image14.png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image" Target="../media/image6.png"/><Relationship Id="rId4" Type="http://schemas.openxmlformats.org/officeDocument/2006/relationships/tags" Target="../tags/tag11.xml"/><Relationship Id="rId3" Type="http://schemas.openxmlformats.org/officeDocument/2006/relationships/image" Target="../media/image5.png"/><Relationship Id="rId2" Type="http://schemas.openxmlformats.org/officeDocument/2006/relationships/tags" Target="../tags/tag10.xml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7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tags" Target="../tags/tag26.xml"/><Relationship Id="rId4" Type="http://schemas.openxmlformats.org/officeDocument/2006/relationships/image" Target="../media/image8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image" Target="../media/image6.png"/><Relationship Id="rId5" Type="http://schemas.openxmlformats.org/officeDocument/2006/relationships/tags" Target="../tags/tag35.xml"/><Relationship Id="rId4" Type="http://schemas.openxmlformats.org/officeDocument/2006/relationships/image" Target="../media/image8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4" Type="http://schemas.openxmlformats.org/officeDocument/2006/relationships/tags" Target="../tags/tag43.xml"/><Relationship Id="rId13" Type="http://schemas.openxmlformats.org/officeDocument/2006/relationships/tags" Target="../tags/tag42.xml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image" Target="../media/image6.png"/><Relationship Id="rId5" Type="http://schemas.openxmlformats.org/officeDocument/2006/relationships/tags" Target="../tags/tag46.xml"/><Relationship Id="rId4" Type="http://schemas.openxmlformats.org/officeDocument/2006/relationships/image" Target="../media/image8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0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image" Target="../media/image6.png"/><Relationship Id="rId5" Type="http://schemas.openxmlformats.org/officeDocument/2006/relationships/tags" Target="../tags/tag53.xml"/><Relationship Id="rId4" Type="http://schemas.openxmlformats.org/officeDocument/2006/relationships/image" Target="../media/image8.png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image" Target="../media/image6.png"/><Relationship Id="rId5" Type="http://schemas.openxmlformats.org/officeDocument/2006/relationships/tags" Target="../tags/tag59.xml"/><Relationship Id="rId4" Type="http://schemas.openxmlformats.org/officeDocument/2006/relationships/image" Target="../media/image8.png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image" Target="../media/image10.png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image" Target="../media/image9.png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4164233" y="3321354"/>
            <a:ext cx="911897" cy="287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" y="0"/>
            <a:ext cx="12192000" cy="68519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789709" y="4374500"/>
            <a:ext cx="9607049" cy="25074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5751015" y="4948573"/>
            <a:ext cx="728070" cy="10523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1524000" y="1122363"/>
            <a:ext cx="9144000" cy="1209357"/>
          </a:xfrm>
        </p:spPr>
        <p:txBody>
          <a:bodyPr anchor="b">
            <a:normAutofit/>
          </a:bodyPr>
          <a:lstStyle>
            <a:lvl1pPr algn="ctr">
              <a:defRPr sz="6000" b="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1520190" y="2397586"/>
            <a:ext cx="9144000" cy="608503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48F73B5E-9348-4092-9D18-77FA72FD5E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9CC4D6AE-67AD-4BBA-806F-8A1C347698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1" y="0"/>
            <a:ext cx="12192001" cy="6858001"/>
            <a:chOff x="-1" y="0"/>
            <a:chExt cx="12192001" cy="6858001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 userDrawn="1">
              <p:custDataLst>
                <p:tags r:id="rId5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 cstate="email"/>
            <a:srcRect/>
            <a:stretch>
              <a:fillRect/>
            </a:stretch>
          </p:blipFill>
          <p:spPr>
            <a:xfrm>
              <a:off x="63500" y="5892813"/>
              <a:ext cx="1738630" cy="965188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末尾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2074938" y="6026048"/>
            <a:ext cx="1402545" cy="82877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43254" y="1781609"/>
            <a:ext cx="7277100" cy="1325563"/>
          </a:xfrm>
        </p:spPr>
        <p:txBody>
          <a:bodyPr anchor="ctr" anchorCtr="0">
            <a:normAutofit/>
          </a:bodyPr>
          <a:lstStyle>
            <a:lvl1pPr algn="ctr">
              <a:defRPr sz="6000" b="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48F73B5E-9348-4092-9D18-77FA72FD5E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9CC4D6AE-67AD-4BBA-806F-8A1C347698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>
            <p:custDataLst>
              <p:tags r:id="rId2"/>
            </p:custDataLst>
          </p:nvPr>
        </p:nvGrpSpPr>
        <p:grpSpPr>
          <a:xfrm>
            <a:off x="762" y="4523236"/>
            <a:ext cx="12190476" cy="2334764"/>
            <a:chOff x="762" y="4523236"/>
            <a:chExt cx="12190476" cy="2334764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62" y="4523236"/>
              <a:ext cx="12190476" cy="2334764"/>
            </a:xfrm>
            <a:custGeom>
              <a:avLst/>
              <a:gdLst>
                <a:gd name="connsiteX0" fmla="*/ 0 w 12190476"/>
                <a:gd name="connsiteY0" fmla="*/ 0 h 2334764"/>
                <a:gd name="connsiteX1" fmla="*/ 12190476 w 12190476"/>
                <a:gd name="connsiteY1" fmla="*/ 0 h 2334764"/>
                <a:gd name="connsiteX2" fmla="*/ 12190476 w 12190476"/>
                <a:gd name="connsiteY2" fmla="*/ 2334764 h 2334764"/>
                <a:gd name="connsiteX3" fmla="*/ 0 w 12190476"/>
                <a:gd name="connsiteY3" fmla="*/ 2334764 h 233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0476" h="2334764">
                  <a:moveTo>
                    <a:pt x="0" y="0"/>
                  </a:moveTo>
                  <a:lnTo>
                    <a:pt x="12190476" y="0"/>
                  </a:lnTo>
                  <a:lnTo>
                    <a:pt x="12190476" y="2334764"/>
                  </a:lnTo>
                  <a:lnTo>
                    <a:pt x="0" y="2334764"/>
                  </a:lnTo>
                  <a:close/>
                </a:path>
              </a:pathLst>
            </a:cu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flipH="1">
              <a:off x="10668273" y="5990907"/>
              <a:ext cx="1284654" cy="83563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-1" y="0"/>
            <a:ext cx="12192001" cy="6858001"/>
            <a:chOff x="-1" y="0"/>
            <a:chExt cx="12192001" cy="6858001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sp>
          <p:nvSpPr>
            <p:cNvPr id="8" name="矩形 7"/>
            <p:cNvSpPr/>
            <p:nvPr userDrawn="1">
              <p:custDataLst>
                <p:tags r:id="rId5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 cstate="email"/>
            <a:srcRect/>
            <a:stretch>
              <a:fillRect/>
            </a:stretch>
          </p:blipFill>
          <p:spPr>
            <a:xfrm>
              <a:off x="63500" y="5892813"/>
              <a:ext cx="1738630" cy="96518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12" name="组合 11"/>
          <p:cNvGrpSpPr/>
          <p:nvPr>
            <p:custDataLst>
              <p:tags r:id="rId3"/>
            </p:custDataLst>
          </p:nvPr>
        </p:nvGrpSpPr>
        <p:grpSpPr>
          <a:xfrm>
            <a:off x="762" y="4523236"/>
            <a:ext cx="12190476" cy="2334764"/>
            <a:chOff x="762" y="4523236"/>
            <a:chExt cx="12190476" cy="2334764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62" y="4523236"/>
              <a:ext cx="12190476" cy="2334764"/>
            </a:xfrm>
            <a:custGeom>
              <a:avLst/>
              <a:gdLst>
                <a:gd name="connsiteX0" fmla="*/ 0 w 12190476"/>
                <a:gd name="connsiteY0" fmla="*/ 0 h 2334764"/>
                <a:gd name="connsiteX1" fmla="*/ 12190476 w 12190476"/>
                <a:gd name="connsiteY1" fmla="*/ 0 h 2334764"/>
                <a:gd name="connsiteX2" fmla="*/ 12190476 w 12190476"/>
                <a:gd name="connsiteY2" fmla="*/ 2334764 h 2334764"/>
                <a:gd name="connsiteX3" fmla="*/ 0 w 12190476"/>
                <a:gd name="connsiteY3" fmla="*/ 2334764 h 233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0476" h="2334764">
                  <a:moveTo>
                    <a:pt x="0" y="0"/>
                  </a:moveTo>
                  <a:lnTo>
                    <a:pt x="12190476" y="0"/>
                  </a:lnTo>
                  <a:lnTo>
                    <a:pt x="12190476" y="2334764"/>
                  </a:lnTo>
                  <a:lnTo>
                    <a:pt x="0" y="2334764"/>
                  </a:lnTo>
                  <a:close/>
                </a:path>
              </a:pathLst>
            </a:cu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 flipH="1">
              <a:off x="10668273" y="5990907"/>
              <a:ext cx="1284654" cy="83563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>
            <p:custDataLst>
              <p:tags r:id="rId2"/>
            </p:custDataLst>
          </p:nvPr>
        </p:nvGrpSpPr>
        <p:grpSpPr>
          <a:xfrm>
            <a:off x="762" y="4523236"/>
            <a:ext cx="12190476" cy="2334764"/>
            <a:chOff x="762" y="4523236"/>
            <a:chExt cx="12190476" cy="2334764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62" y="4523236"/>
              <a:ext cx="12190476" cy="2334764"/>
            </a:xfrm>
            <a:custGeom>
              <a:avLst/>
              <a:gdLst>
                <a:gd name="connsiteX0" fmla="*/ 0 w 12190476"/>
                <a:gd name="connsiteY0" fmla="*/ 0 h 2334764"/>
                <a:gd name="connsiteX1" fmla="*/ 12190476 w 12190476"/>
                <a:gd name="connsiteY1" fmla="*/ 0 h 2334764"/>
                <a:gd name="connsiteX2" fmla="*/ 12190476 w 12190476"/>
                <a:gd name="connsiteY2" fmla="*/ 2334764 h 2334764"/>
                <a:gd name="connsiteX3" fmla="*/ 0 w 12190476"/>
                <a:gd name="connsiteY3" fmla="*/ 2334764 h 233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0476" h="2334764">
                  <a:moveTo>
                    <a:pt x="0" y="0"/>
                  </a:moveTo>
                  <a:lnTo>
                    <a:pt x="12190476" y="0"/>
                  </a:lnTo>
                  <a:lnTo>
                    <a:pt x="12190476" y="2334764"/>
                  </a:lnTo>
                  <a:lnTo>
                    <a:pt x="0" y="2334764"/>
                  </a:lnTo>
                  <a:close/>
                </a:path>
              </a:pathLst>
            </a:cu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flipH="1">
              <a:off x="10668273" y="5990907"/>
              <a:ext cx="1284654" cy="83563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17" name="组合 16"/>
          <p:cNvGrpSpPr/>
          <p:nvPr>
            <p:custDataLst>
              <p:tags r:id="rId3"/>
            </p:custDataLst>
          </p:nvPr>
        </p:nvGrpSpPr>
        <p:grpSpPr>
          <a:xfrm>
            <a:off x="762" y="4523236"/>
            <a:ext cx="12190476" cy="2334764"/>
            <a:chOff x="762" y="4523236"/>
            <a:chExt cx="12190476" cy="2334764"/>
          </a:xfrm>
        </p:grpSpPr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62" y="4523236"/>
              <a:ext cx="12190476" cy="2334764"/>
            </a:xfrm>
            <a:custGeom>
              <a:avLst/>
              <a:gdLst>
                <a:gd name="connsiteX0" fmla="*/ 0 w 12190476"/>
                <a:gd name="connsiteY0" fmla="*/ 0 h 2334764"/>
                <a:gd name="connsiteX1" fmla="*/ 12190476 w 12190476"/>
                <a:gd name="connsiteY1" fmla="*/ 0 h 2334764"/>
                <a:gd name="connsiteX2" fmla="*/ 12190476 w 12190476"/>
                <a:gd name="connsiteY2" fmla="*/ 2334764 h 2334764"/>
                <a:gd name="connsiteX3" fmla="*/ 0 w 12190476"/>
                <a:gd name="connsiteY3" fmla="*/ 2334764 h 233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0476" h="2334764">
                  <a:moveTo>
                    <a:pt x="0" y="0"/>
                  </a:moveTo>
                  <a:lnTo>
                    <a:pt x="12190476" y="0"/>
                  </a:lnTo>
                  <a:lnTo>
                    <a:pt x="12190476" y="2334764"/>
                  </a:lnTo>
                  <a:lnTo>
                    <a:pt x="0" y="2334764"/>
                  </a:lnTo>
                  <a:close/>
                </a:path>
              </a:pathLst>
            </a:custGeom>
          </p:spPr>
        </p:pic>
        <p:pic>
          <p:nvPicPr>
            <p:cNvPr id="19" name="图片 18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 flipH="1">
              <a:off x="10668273" y="5990907"/>
              <a:ext cx="1284654" cy="83563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>
            <p:custDataLst>
              <p:tags r:id="rId2"/>
            </p:custDataLst>
          </p:nvPr>
        </p:nvGrpSpPr>
        <p:grpSpPr>
          <a:xfrm>
            <a:off x="762" y="4523236"/>
            <a:ext cx="12190476" cy="2334764"/>
            <a:chOff x="762" y="4523236"/>
            <a:chExt cx="12190476" cy="2334764"/>
          </a:xfrm>
        </p:grpSpPr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62" y="4523236"/>
              <a:ext cx="12190476" cy="2334764"/>
            </a:xfrm>
            <a:custGeom>
              <a:avLst/>
              <a:gdLst>
                <a:gd name="connsiteX0" fmla="*/ 0 w 12190476"/>
                <a:gd name="connsiteY0" fmla="*/ 0 h 2334764"/>
                <a:gd name="connsiteX1" fmla="*/ 12190476 w 12190476"/>
                <a:gd name="connsiteY1" fmla="*/ 0 h 2334764"/>
                <a:gd name="connsiteX2" fmla="*/ 12190476 w 12190476"/>
                <a:gd name="connsiteY2" fmla="*/ 2334764 h 2334764"/>
                <a:gd name="connsiteX3" fmla="*/ 0 w 12190476"/>
                <a:gd name="connsiteY3" fmla="*/ 2334764 h 233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0476" h="2334764">
                  <a:moveTo>
                    <a:pt x="0" y="0"/>
                  </a:moveTo>
                  <a:lnTo>
                    <a:pt x="12190476" y="0"/>
                  </a:lnTo>
                  <a:lnTo>
                    <a:pt x="12190476" y="2334764"/>
                  </a:lnTo>
                  <a:lnTo>
                    <a:pt x="0" y="2334764"/>
                  </a:lnTo>
                  <a:close/>
                </a:path>
              </a:pathLst>
            </a:custGeom>
          </p:spPr>
        </p:pic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flipH="1">
              <a:off x="10668273" y="5990907"/>
              <a:ext cx="1284654" cy="83563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>
              <a:alpha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67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675" b="0" i="0" u="none" strike="noStrike" kern="1200" cap="all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AB73BC-B049-4115-A692-8D63A059BFB8}" type="slidenum">
              <a:rPr kumimoji="0" lang="en-US" sz="79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79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523236"/>
            <a:ext cx="12192000" cy="2334764"/>
          </a:xfrm>
          <a:custGeom>
            <a:avLst/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 flipH="1">
            <a:off x="10668273" y="5990907"/>
            <a:ext cx="1284654" cy="835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0800" tIns="39600" rIns="75600" bIns="396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0800" tIns="0" rIns="8280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10092130" y="1328103"/>
            <a:ext cx="1041400" cy="19177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538366"/>
            <a:ext cx="12192000" cy="33105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2994660" y="1328104"/>
            <a:ext cx="6994600" cy="1917700"/>
          </a:xfrm>
        </p:spPr>
        <p:txBody>
          <a:bodyPr anchor="ctr" anchorCtr="0">
            <a:normAutofit/>
          </a:bodyPr>
          <a:lstStyle>
            <a:lvl1pPr algn="r">
              <a:defRPr sz="5400" b="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0092130" y="1328103"/>
            <a:ext cx="1041400" cy="1917700"/>
          </a:xfrm>
        </p:spPr>
        <p:txBody>
          <a:bodyPr vert="eaVert" anchor="ctr" anchorCtr="0">
            <a:normAutofit/>
          </a:bodyPr>
          <a:lstStyle>
            <a:lvl1pPr marL="0" indent="0" algn="ctr">
              <a:buNone/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48F73B5E-9348-4092-9D18-77FA72FD5E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9CC4D6AE-67AD-4BBA-806F-8A1C347698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>
            <p:custDataLst>
              <p:tags r:id="rId2"/>
            </p:custDataLst>
          </p:nvPr>
        </p:nvGrpSpPr>
        <p:grpSpPr>
          <a:xfrm>
            <a:off x="762" y="4523236"/>
            <a:ext cx="12190476" cy="2334764"/>
            <a:chOff x="762" y="4523236"/>
            <a:chExt cx="12190476" cy="2334764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62" y="4523236"/>
              <a:ext cx="12190476" cy="2334764"/>
            </a:xfrm>
            <a:custGeom>
              <a:avLst/>
              <a:gdLst>
                <a:gd name="connsiteX0" fmla="*/ 0 w 12190476"/>
                <a:gd name="connsiteY0" fmla="*/ 0 h 2334764"/>
                <a:gd name="connsiteX1" fmla="*/ 12190476 w 12190476"/>
                <a:gd name="connsiteY1" fmla="*/ 0 h 2334764"/>
                <a:gd name="connsiteX2" fmla="*/ 12190476 w 12190476"/>
                <a:gd name="connsiteY2" fmla="*/ 2334764 h 2334764"/>
                <a:gd name="connsiteX3" fmla="*/ 0 w 12190476"/>
                <a:gd name="connsiteY3" fmla="*/ 2334764 h 233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0476" h="2334764">
                  <a:moveTo>
                    <a:pt x="0" y="0"/>
                  </a:moveTo>
                  <a:lnTo>
                    <a:pt x="12190476" y="0"/>
                  </a:lnTo>
                  <a:lnTo>
                    <a:pt x="12190476" y="2334764"/>
                  </a:lnTo>
                  <a:lnTo>
                    <a:pt x="0" y="2334764"/>
                  </a:lnTo>
                  <a:close/>
                </a:path>
              </a:pathLst>
            </a:cu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flipH="1">
              <a:off x="10668273" y="5990907"/>
              <a:ext cx="1284654" cy="83563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762" y="4523236"/>
            <a:ext cx="12190476" cy="2334764"/>
            <a:chOff x="762" y="4523236"/>
            <a:chExt cx="12190476" cy="2334764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62" y="4523236"/>
              <a:ext cx="12190476" cy="2334764"/>
            </a:xfrm>
            <a:custGeom>
              <a:avLst/>
              <a:gdLst>
                <a:gd name="connsiteX0" fmla="*/ 0 w 12190476"/>
                <a:gd name="connsiteY0" fmla="*/ 0 h 2334764"/>
                <a:gd name="connsiteX1" fmla="*/ 12190476 w 12190476"/>
                <a:gd name="connsiteY1" fmla="*/ 0 h 2334764"/>
                <a:gd name="connsiteX2" fmla="*/ 12190476 w 12190476"/>
                <a:gd name="connsiteY2" fmla="*/ 2334764 h 2334764"/>
                <a:gd name="connsiteX3" fmla="*/ 0 w 12190476"/>
                <a:gd name="connsiteY3" fmla="*/ 2334764 h 233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0476" h="2334764">
                  <a:moveTo>
                    <a:pt x="0" y="0"/>
                  </a:moveTo>
                  <a:lnTo>
                    <a:pt x="12190476" y="0"/>
                  </a:lnTo>
                  <a:lnTo>
                    <a:pt x="12190476" y="2334764"/>
                  </a:lnTo>
                  <a:lnTo>
                    <a:pt x="0" y="2334764"/>
                  </a:lnTo>
                  <a:close/>
                </a:path>
              </a:pathLst>
            </a:cu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flipH="1">
              <a:off x="10668273" y="5990907"/>
              <a:ext cx="1284654" cy="83563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762" y="4523236"/>
            <a:ext cx="12190476" cy="2334764"/>
            <a:chOff x="762" y="4523236"/>
            <a:chExt cx="12190476" cy="2334764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62" y="4523236"/>
              <a:ext cx="12190476" cy="2334764"/>
            </a:xfrm>
            <a:custGeom>
              <a:avLst/>
              <a:gdLst>
                <a:gd name="connsiteX0" fmla="*/ 0 w 12190476"/>
                <a:gd name="connsiteY0" fmla="*/ 0 h 2334764"/>
                <a:gd name="connsiteX1" fmla="*/ 12190476 w 12190476"/>
                <a:gd name="connsiteY1" fmla="*/ 0 h 2334764"/>
                <a:gd name="connsiteX2" fmla="*/ 12190476 w 12190476"/>
                <a:gd name="connsiteY2" fmla="*/ 2334764 h 2334764"/>
                <a:gd name="connsiteX3" fmla="*/ 0 w 12190476"/>
                <a:gd name="connsiteY3" fmla="*/ 2334764 h 233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0476" h="2334764">
                  <a:moveTo>
                    <a:pt x="0" y="0"/>
                  </a:moveTo>
                  <a:lnTo>
                    <a:pt x="12190476" y="0"/>
                  </a:lnTo>
                  <a:lnTo>
                    <a:pt x="12190476" y="2334764"/>
                  </a:lnTo>
                  <a:lnTo>
                    <a:pt x="0" y="2334764"/>
                  </a:lnTo>
                  <a:close/>
                </a:path>
              </a:pathLst>
            </a:cu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flipH="1">
              <a:off x="10668273" y="5990907"/>
              <a:ext cx="1284654" cy="83563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762" y="4523236"/>
            <a:ext cx="12190476" cy="2334764"/>
            <a:chOff x="762" y="4523236"/>
            <a:chExt cx="12190476" cy="2334764"/>
          </a:xfrm>
        </p:grpSpPr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62" y="4523236"/>
              <a:ext cx="12190476" cy="2334764"/>
            </a:xfrm>
            <a:custGeom>
              <a:avLst/>
              <a:gdLst>
                <a:gd name="connsiteX0" fmla="*/ 0 w 12190476"/>
                <a:gd name="connsiteY0" fmla="*/ 0 h 2334764"/>
                <a:gd name="connsiteX1" fmla="*/ 12190476 w 12190476"/>
                <a:gd name="connsiteY1" fmla="*/ 0 h 2334764"/>
                <a:gd name="connsiteX2" fmla="*/ 12190476 w 12190476"/>
                <a:gd name="connsiteY2" fmla="*/ 2334764 h 2334764"/>
                <a:gd name="connsiteX3" fmla="*/ 0 w 12190476"/>
                <a:gd name="connsiteY3" fmla="*/ 2334764 h 233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0476" h="2334764">
                  <a:moveTo>
                    <a:pt x="0" y="0"/>
                  </a:moveTo>
                  <a:lnTo>
                    <a:pt x="12190476" y="0"/>
                  </a:lnTo>
                  <a:lnTo>
                    <a:pt x="12190476" y="2334764"/>
                  </a:lnTo>
                  <a:lnTo>
                    <a:pt x="0" y="2334764"/>
                  </a:lnTo>
                  <a:close/>
                </a:path>
              </a:pathLst>
            </a:custGeom>
          </p:spPr>
        </p:pic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flipH="1">
              <a:off x="10668273" y="5990907"/>
              <a:ext cx="1284654" cy="835635"/>
            </a:xfrm>
            <a:prstGeom prst="rect">
              <a:avLst/>
            </a:prstGeom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>
            <p:custDataLst>
              <p:tags r:id="rId2"/>
            </p:custDataLst>
          </p:nvPr>
        </p:nvGrpSpPr>
        <p:grpSpPr>
          <a:xfrm>
            <a:off x="762" y="4523236"/>
            <a:ext cx="12190476" cy="2334764"/>
            <a:chOff x="762" y="4523236"/>
            <a:chExt cx="12190476" cy="2334764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62" y="4523236"/>
              <a:ext cx="12190476" cy="2334764"/>
            </a:xfrm>
            <a:custGeom>
              <a:avLst/>
              <a:gdLst>
                <a:gd name="connsiteX0" fmla="*/ 0 w 12190476"/>
                <a:gd name="connsiteY0" fmla="*/ 0 h 2334764"/>
                <a:gd name="connsiteX1" fmla="*/ 12190476 w 12190476"/>
                <a:gd name="connsiteY1" fmla="*/ 0 h 2334764"/>
                <a:gd name="connsiteX2" fmla="*/ 12190476 w 12190476"/>
                <a:gd name="connsiteY2" fmla="*/ 2334764 h 2334764"/>
                <a:gd name="connsiteX3" fmla="*/ 0 w 12190476"/>
                <a:gd name="connsiteY3" fmla="*/ 2334764 h 233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0476" h="2334764">
                  <a:moveTo>
                    <a:pt x="0" y="0"/>
                  </a:moveTo>
                  <a:lnTo>
                    <a:pt x="12190476" y="0"/>
                  </a:lnTo>
                  <a:lnTo>
                    <a:pt x="12190476" y="2334764"/>
                  </a:lnTo>
                  <a:lnTo>
                    <a:pt x="0" y="2334764"/>
                  </a:lnTo>
                  <a:close/>
                </a:path>
              </a:pathLst>
            </a:cu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flipH="1">
              <a:off x="10668273" y="5990907"/>
              <a:ext cx="1284654" cy="83563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-1" y="8466"/>
            <a:ext cx="12192001" cy="6849535"/>
            <a:chOff x="-1" y="8466"/>
            <a:chExt cx="12192001" cy="684953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1" y="8466"/>
              <a:ext cx="12192001" cy="6841067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5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 cstate="email"/>
            <a:srcRect/>
            <a:stretch>
              <a:fillRect/>
            </a:stretch>
          </p:blipFill>
          <p:spPr>
            <a:xfrm>
              <a:off x="63500" y="5892813"/>
              <a:ext cx="1738630" cy="965188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158.xml"/><Relationship Id="rId25" Type="http://schemas.openxmlformats.org/officeDocument/2006/relationships/tags" Target="../tags/tag157.xml"/><Relationship Id="rId24" Type="http://schemas.openxmlformats.org/officeDocument/2006/relationships/tags" Target="../tags/tag156.xml"/><Relationship Id="rId23" Type="http://schemas.openxmlformats.org/officeDocument/2006/relationships/tags" Target="../tags/tag155.xml"/><Relationship Id="rId22" Type="http://schemas.openxmlformats.org/officeDocument/2006/relationships/tags" Target="../tags/tag154.xml"/><Relationship Id="rId21" Type="http://schemas.openxmlformats.org/officeDocument/2006/relationships/tags" Target="../tags/tag153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0800" tIns="39600" rIns="75600" bIns="396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0800" tIns="0" rIns="8280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9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microsoft.com/office/2007/relationships/hdphoto" Target="../media/image32.wdp"/><Relationship Id="rId7" Type="http://schemas.openxmlformats.org/officeDocument/2006/relationships/image" Target="../media/image31.png"/><Relationship Id="rId6" Type="http://schemas.microsoft.com/office/2007/relationships/hdphoto" Target="../media/image30.wdp"/><Relationship Id="rId5" Type="http://schemas.openxmlformats.org/officeDocument/2006/relationships/image" Target="../media/image29.png"/><Relationship Id="rId4" Type="http://schemas.microsoft.com/office/2007/relationships/hdphoto" Target="../media/image28.wdp"/><Relationship Id="rId3" Type="http://schemas.openxmlformats.org/officeDocument/2006/relationships/image" Target="../media/image27.png"/><Relationship Id="rId2" Type="http://schemas.microsoft.com/office/2007/relationships/hdphoto" Target="../media/image26.wdp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6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6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6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7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7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72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0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174.xml"/><Relationship Id="rId2" Type="http://schemas.openxmlformats.org/officeDocument/2006/relationships/image" Target="../media/image33.jpeg"/><Relationship Id="rId1" Type="http://schemas.openxmlformats.org/officeDocument/2006/relationships/hyperlink" Target="3.&#40657;&#40857;&#28525;.wmv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5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6.xml"/><Relationship Id="rId4" Type="http://schemas.microsoft.com/office/2007/relationships/hdphoto" Target="../media/image35.wdp"/><Relationship Id="rId3" Type="http://schemas.openxmlformats.org/officeDocument/2006/relationships/image" Target="../media/image34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62.xml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63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9.xml"/><Relationship Id="rId4" Type="http://schemas.openxmlformats.org/officeDocument/2006/relationships/tags" Target="../tags/tag164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6985" y="347345"/>
            <a:ext cx="12205970" cy="6677660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 anchor="t">
            <a:spAutoFit/>
          </a:bodyPr>
          <a:p>
            <a:pPr indent="457200" fontAlgn="auto"/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lang="zh-CN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从未去过丽江，也未有去丽江的冲动，只因网络上有太多关于丽江的负面新闻，这座城，在我心中并没多大的分量，没未觉得它有多美，直到遇见阿来的《一滴水经过丽江》……</a:t>
            </a:r>
            <a:endParaRPr lang="zh-CN" altLang="en-US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457200" fontAlgn="auto"/>
            <a:r>
              <a:rPr lang="zh-CN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如果说网上的负面新闻给丽江带上了一个狰狞面具，那么阿来的这篇文则让我看到了丽江温情的内心。</a:t>
            </a:r>
            <a:endParaRPr lang="zh-CN" altLang="en-US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457200" fontAlgn="auto"/>
            <a:r>
              <a:rPr lang="zh-CN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原来文人的笔是可以把一座城写活的，写得像一位漂亮的新娘，不吵不闹，安静娴雅。</a:t>
            </a:r>
            <a:endParaRPr lang="zh-CN" altLang="en-US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457200" fontAlgn="auto"/>
            <a:r>
              <a:rPr lang="zh-CN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丽江就这样走进我的心里。它的水，它的桥，它的雪山，它的四方街……我从未亲眼去看过，如今只怕它要常入我的梦中了。</a:t>
            </a:r>
            <a:endParaRPr lang="zh-CN" altLang="en-US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457200" fontAlgn="auto"/>
            <a:endParaRPr lang="zh-CN" altLang="en-US" sz="28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2800"/>
              <a:t>作者：寒江卷雪</a:t>
            </a:r>
            <a:endParaRPr lang="zh-CN" altLang="en-US" sz="2800"/>
          </a:p>
          <a:p>
            <a:r>
              <a:rPr lang="zh-CN" altLang="en-US" sz="2800"/>
              <a:t>链接：https://www.jianshu.com/p/c2c7c2963ee9</a:t>
            </a:r>
            <a:endParaRPr lang="zh-CN" altLang="en-US" sz="2800"/>
          </a:p>
          <a:p>
            <a:r>
              <a:rPr lang="zh-CN" altLang="en-US" sz="2800"/>
              <a:t>来源：简书</a:t>
            </a:r>
            <a:endParaRPr lang="zh-CN" altLang="en-US" sz="2800"/>
          </a:p>
          <a:p>
            <a:endParaRPr lang="zh-CN" altLang="en-US" sz="28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Tm="2000"/>
    </mc:Choice>
    <mc:Fallback>
      <p:transition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3148" y="0"/>
            <a:ext cx="12454667" cy="6869575"/>
            <a:chOff x="2707453" y="1494204"/>
            <a:chExt cx="6457310" cy="35616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3982" y="1494204"/>
              <a:ext cx="3170781" cy="1703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3982" y="3352251"/>
              <a:ext cx="3170781" cy="1703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1860" y="3346250"/>
              <a:ext cx="3170781" cy="1703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 l="-321"/>
            <a:stretch>
              <a:fillRect/>
            </a:stretch>
          </p:blipFill>
          <p:spPr bwMode="auto">
            <a:xfrm>
              <a:off x="2707453" y="1494204"/>
              <a:ext cx="3191189" cy="1703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02256" y="1162040"/>
            <a:ext cx="2001779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pc="6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玉龙雪山</a:t>
            </a:r>
            <a:endParaRPr lang="zh-CN" altLang="en-US" sz="2800" b="1" spc="600" dirty="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566779" y="1162040"/>
            <a:ext cx="2806886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pc="6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纳西族村庄 </a:t>
            </a:r>
            <a:endParaRPr lang="zh-CN" altLang="en-US" sz="2800" b="1" spc="600" dirty="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02256" y="4564106"/>
            <a:ext cx="2825182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pc="6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 古城四方街  </a:t>
            </a:r>
            <a:endParaRPr lang="zh-CN" altLang="en-US" sz="2800" b="1" spc="600" dirty="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6808310" y="4447870"/>
            <a:ext cx="2565355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pc="6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金沙河</a:t>
            </a:r>
            <a:endParaRPr lang="zh-CN" altLang="en-US" sz="2800" b="1" spc="600" dirty="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Tm="2000"/>
    </mc:Choice>
    <mc:Fallback>
      <p:transition advTm="2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88900" y="2228215"/>
            <a:ext cx="12013565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 b="1" spc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2．</a:t>
            </a:r>
            <a:r>
              <a:rPr lang="zh-CN" altLang="en-US" sz="4400" b="1" spc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按照“一滴水”的游踪，把本文分为四个部分，并概括每部分的内容。</a:t>
            </a:r>
            <a:r>
              <a:rPr lang="zh-CN" altLang="en-US" sz="2400" b="1" spc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sym typeface="+mn-ea"/>
              </a:rPr>
              <a:t> </a:t>
            </a:r>
            <a:endParaRPr lang="zh-CN" altLang="en-US" sz="2400" b="1" spc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Tm="2000"/>
    </mc:Choice>
    <mc:Fallback>
      <p:transition advTm="2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6735" y="1945640"/>
            <a:ext cx="10946130" cy="3169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第一部分（</a:t>
            </a:r>
            <a:r>
              <a:rPr kumimoji="0" lang="en-US" altLang="zh-CN" sz="40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1-2</a:t>
            </a:r>
            <a:r>
              <a:rPr kumimoji="0" lang="zh-CN" altLang="en-US" sz="40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）：写“我”由雪变成冰川，再变成一滴水。</a:t>
            </a:r>
            <a:endParaRPr kumimoji="0" lang="en-US" altLang="zh-CN" sz="40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第二部分（</a:t>
            </a:r>
            <a:r>
              <a:rPr kumimoji="0" lang="en-US" altLang="zh-CN" sz="40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3-15</a:t>
            </a:r>
            <a:r>
              <a:rPr kumimoji="0" lang="zh-CN" altLang="en-US" sz="40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）：写一滴水的漫长旅行。</a:t>
            </a:r>
            <a:endParaRPr kumimoji="0" lang="en-US" altLang="zh-CN" sz="40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第三部分（</a:t>
            </a:r>
            <a:r>
              <a:rPr kumimoji="0" lang="en-US" altLang="zh-CN" sz="40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16</a:t>
            </a:r>
            <a:r>
              <a:rPr kumimoji="0" lang="zh-CN" altLang="en-US" sz="40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）：写一滴水奔流到金沙江边，汇入了江海。</a:t>
            </a:r>
            <a:endParaRPr kumimoji="0" lang="zh-CN" altLang="en-US" sz="40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600" y="775653"/>
            <a:ext cx="109728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二、跟随水滴，感受丽江之美</a:t>
            </a:r>
            <a:endParaRPr lang="zh-CN" altLang="en-US" sz="48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2121535"/>
            <a:ext cx="10972800" cy="3080385"/>
          </a:xfrm>
        </p:spPr>
        <p:txBody>
          <a:bodyPr>
            <a:normAutofit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600" b="1" dirty="0" smtClean="0"/>
              <a:t>    </a:t>
            </a:r>
            <a:r>
              <a:rPr lang="zh-CN" altLang="en-US" sz="4000" b="1" dirty="0" smtClean="0"/>
              <a:t>   </a:t>
            </a:r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本文多方面、全方位的展现了丽江古城，介绍了一个美丽如画的丽江。</a:t>
            </a:r>
            <a:endParaRPr lang="en-US" altLang="zh-CN" sz="40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主问题：请你结合文章内容，说一说丽江之美，表现在哪些方面。（批注在书上）</a:t>
            </a:r>
            <a:endParaRPr lang="en-US" altLang="zh-CN" sz="36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zh-CN" sz="36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1675" y="1598930"/>
            <a:ext cx="10952480" cy="5073015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自然风光美</a:t>
            </a:r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玉龙晶莹，潭水映照，苍松劲柏</a:t>
            </a:r>
            <a:endParaRPr lang="en-US" altLang="zh-CN" sz="36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buNone/>
            </a:pPr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城里夜色斑斓，城外宁静澄澈</a:t>
            </a:r>
            <a:endParaRPr lang="en-US" altLang="zh-CN" sz="36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古城老街美，历史悠久，依山而建，顺水而去</a:t>
            </a:r>
            <a:endParaRPr lang="en-US" altLang="zh-CN" sz="36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富有地域特色，自然和谐相融</a:t>
            </a:r>
            <a:endParaRPr lang="en-US" altLang="zh-CN" sz="36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民俗民风美，传统深厚，居民悠闲，主客和谐</a:t>
            </a:r>
            <a:endParaRPr lang="en-US" altLang="zh-CN" sz="36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buNone/>
            </a:pPr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于尽情欢歌处，去浮躁享沉</a:t>
            </a:r>
            <a:endParaRPr lang="en-US" altLang="zh-CN" sz="36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buNone/>
            </a:pPr>
            <a:endParaRPr lang="en-US" altLang="zh-CN" sz="36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656840" y="551180"/>
            <a:ext cx="639572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4800" b="1" dirty="0" smtClean="0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 scaled="1"/>
                  </a:gradFill>
                  <a:round/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丽江之美，美不胜收</a:t>
            </a:r>
            <a:endParaRPr lang="zh-CN" altLang="en-US" sz="4800" b="1" dirty="0" smtClean="0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 scaled="1"/>
                </a:gradFill>
                <a:round/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文本框 32"/>
          <p:cNvSpPr txBox="1"/>
          <p:nvPr/>
        </p:nvSpPr>
        <p:spPr>
          <a:xfrm>
            <a:off x="59668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1" name="文本框 34"/>
          <p:cNvSpPr txBox="1"/>
          <p:nvPr/>
        </p:nvSpPr>
        <p:spPr>
          <a:xfrm rot="-280097">
            <a:off x="10754784" y="2169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2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3" name="文本框 37"/>
          <p:cNvSpPr txBox="1"/>
          <p:nvPr/>
        </p:nvSpPr>
        <p:spPr>
          <a:xfrm rot="-4150866">
            <a:off x="7107767" y="2298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4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5" name="文本框 46"/>
          <p:cNvSpPr txBox="1"/>
          <p:nvPr/>
        </p:nvSpPr>
        <p:spPr>
          <a:xfrm rot="-424911">
            <a:off x="9423400" y="2093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6" name="文本框 47"/>
          <p:cNvSpPr txBox="1"/>
          <p:nvPr/>
        </p:nvSpPr>
        <p:spPr>
          <a:xfrm rot="-4150866">
            <a:off x="10206567" y="33316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7" name="文本框 49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8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9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60" name="文本框 32"/>
          <p:cNvSpPr txBox="1"/>
          <p:nvPr/>
        </p:nvSpPr>
        <p:spPr>
          <a:xfrm>
            <a:off x="4349751" y="4747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61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62" name="文本框 36"/>
          <p:cNvSpPr txBox="1"/>
          <p:nvPr/>
        </p:nvSpPr>
        <p:spPr>
          <a:xfrm rot="-1380000">
            <a:off x="5200651" y="1735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63" name="文本框 37"/>
          <p:cNvSpPr txBox="1"/>
          <p:nvPr/>
        </p:nvSpPr>
        <p:spPr>
          <a:xfrm rot="-180000">
            <a:off x="5507567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64" name="文本框 45"/>
          <p:cNvSpPr txBox="1"/>
          <p:nvPr/>
        </p:nvSpPr>
        <p:spPr>
          <a:xfrm rot="-1380000">
            <a:off x="5947833" y="176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65" name="文本框 46"/>
          <p:cNvSpPr txBox="1"/>
          <p:nvPr/>
        </p:nvSpPr>
        <p:spPr>
          <a:xfrm rot="-1380000">
            <a:off x="6441017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66" name="文本框 47"/>
          <p:cNvSpPr txBox="1"/>
          <p:nvPr/>
        </p:nvSpPr>
        <p:spPr>
          <a:xfrm rot="-180000">
            <a:off x="6752167" y="2980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67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68" name="文本框 50"/>
          <p:cNvSpPr txBox="1"/>
          <p:nvPr/>
        </p:nvSpPr>
        <p:spPr>
          <a:xfrm rot="-170103">
            <a:off x="7452784" y="3454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69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70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71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72" name="文本框 36"/>
          <p:cNvSpPr txBox="1"/>
          <p:nvPr/>
        </p:nvSpPr>
        <p:spPr>
          <a:xfrm rot="-1380000">
            <a:off x="2139951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73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74" name="文本框 45"/>
          <p:cNvSpPr txBox="1"/>
          <p:nvPr/>
        </p:nvSpPr>
        <p:spPr>
          <a:xfrm rot="-1380000">
            <a:off x="4216400" y="4195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75" name="文本框 46"/>
          <p:cNvSpPr txBox="1"/>
          <p:nvPr/>
        </p:nvSpPr>
        <p:spPr>
          <a:xfrm rot="-170103">
            <a:off x="1049867" y="2040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76" name="文本框 47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77" name="文本框 49"/>
          <p:cNvSpPr txBox="1"/>
          <p:nvPr/>
        </p:nvSpPr>
        <p:spPr>
          <a:xfrm rot="-170103">
            <a:off x="4013200" y="5115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78" name="文本框 50"/>
          <p:cNvSpPr txBox="1"/>
          <p:nvPr/>
        </p:nvSpPr>
        <p:spPr>
          <a:xfrm rot="-170103">
            <a:off x="5543551" y="4226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79" name="文本框 51"/>
          <p:cNvSpPr txBox="1"/>
          <p:nvPr/>
        </p:nvSpPr>
        <p:spPr>
          <a:xfrm rot="-170103">
            <a:off x="5765800" y="5238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80" name="文本框 32"/>
          <p:cNvSpPr txBox="1"/>
          <p:nvPr/>
        </p:nvSpPr>
        <p:spPr>
          <a:xfrm rot="-5070842">
            <a:off x="429684" y="27220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81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82" name="文本框 36"/>
          <p:cNvSpPr txBox="1"/>
          <p:nvPr/>
        </p:nvSpPr>
        <p:spPr>
          <a:xfrm rot="-170103">
            <a:off x="429684" y="1782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83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84" name="文本框 45"/>
          <p:cNvSpPr txBox="1"/>
          <p:nvPr/>
        </p:nvSpPr>
        <p:spPr>
          <a:xfrm rot="-1380000">
            <a:off x="2823633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85" name="文本框 46"/>
          <p:cNvSpPr txBox="1"/>
          <p:nvPr/>
        </p:nvSpPr>
        <p:spPr>
          <a:xfrm rot="-1380000">
            <a:off x="3583517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86" name="文本框 47"/>
          <p:cNvSpPr txBox="1"/>
          <p:nvPr/>
        </p:nvSpPr>
        <p:spPr>
          <a:xfrm rot="-180000">
            <a:off x="3221567" y="2506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87" name="文本框 49"/>
          <p:cNvSpPr txBox="1"/>
          <p:nvPr/>
        </p:nvSpPr>
        <p:spPr>
          <a:xfrm rot="-1380000">
            <a:off x="4368800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88" name="文本框 50"/>
          <p:cNvSpPr txBox="1"/>
          <p:nvPr/>
        </p:nvSpPr>
        <p:spPr>
          <a:xfrm rot="-1380000">
            <a:off x="3799417" y="2825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89" name="文本框 51"/>
          <p:cNvSpPr txBox="1"/>
          <p:nvPr/>
        </p:nvSpPr>
        <p:spPr>
          <a:xfrm rot="-1380000">
            <a:off x="4646084" y="3007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90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91" name="文本框 34"/>
          <p:cNvSpPr txBox="1"/>
          <p:nvPr/>
        </p:nvSpPr>
        <p:spPr>
          <a:xfrm rot="-1030866">
            <a:off x="8417984" y="5192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92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93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94" name="文本框 45"/>
          <p:cNvSpPr txBox="1"/>
          <p:nvPr/>
        </p:nvSpPr>
        <p:spPr>
          <a:xfrm rot="-4502722">
            <a:off x="9038167" y="333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95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96" name="文本框 47"/>
          <p:cNvSpPr txBox="1"/>
          <p:nvPr/>
        </p:nvSpPr>
        <p:spPr>
          <a:xfrm rot="-3456638">
            <a:off x="8991600" y="4538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97" name="文本框 49"/>
          <p:cNvSpPr txBox="1"/>
          <p:nvPr/>
        </p:nvSpPr>
        <p:spPr>
          <a:xfrm rot="-3180423">
            <a:off x="10809817" y="435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98" name="文本框 50"/>
          <p:cNvSpPr txBox="1"/>
          <p:nvPr/>
        </p:nvSpPr>
        <p:spPr>
          <a:xfrm rot="-3640556">
            <a:off x="9652000" y="4787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99" name="文本框 51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00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01" name="文本框 34"/>
          <p:cNvSpPr txBox="1"/>
          <p:nvPr/>
        </p:nvSpPr>
        <p:spPr>
          <a:xfrm rot="8340000">
            <a:off x="6563784" y="4184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02" name="文本框 36"/>
          <p:cNvSpPr txBox="1"/>
          <p:nvPr/>
        </p:nvSpPr>
        <p:spPr>
          <a:xfrm rot="-1160763">
            <a:off x="7698317" y="2334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03" name="文本框 37"/>
          <p:cNvSpPr txBox="1"/>
          <p:nvPr/>
        </p:nvSpPr>
        <p:spPr>
          <a:xfrm rot="39237">
            <a:off x="7533217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04" name="文本框 45"/>
          <p:cNvSpPr txBox="1"/>
          <p:nvPr/>
        </p:nvSpPr>
        <p:spPr>
          <a:xfrm rot="-1160763">
            <a:off x="8445500" y="236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05" name="文本框 46"/>
          <p:cNvSpPr txBox="1"/>
          <p:nvPr/>
        </p:nvSpPr>
        <p:spPr>
          <a:xfrm rot="-1160763">
            <a:off x="8938684" y="2650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06" name="文本框 47"/>
          <p:cNvSpPr txBox="1"/>
          <p:nvPr/>
        </p:nvSpPr>
        <p:spPr>
          <a:xfrm rot="39237">
            <a:off x="9580033" y="3276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07" name="文本框 49"/>
          <p:cNvSpPr txBox="1"/>
          <p:nvPr/>
        </p:nvSpPr>
        <p:spPr>
          <a:xfrm rot="-1160763">
            <a:off x="10695517" y="2755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08" name="文本框 50"/>
          <p:cNvSpPr txBox="1"/>
          <p:nvPr/>
        </p:nvSpPr>
        <p:spPr>
          <a:xfrm rot="-1160763">
            <a:off x="9984317" y="2578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09" name="文本框 51"/>
          <p:cNvSpPr txBox="1"/>
          <p:nvPr/>
        </p:nvSpPr>
        <p:spPr>
          <a:xfrm rot="-1160763">
            <a:off x="10619317" y="3725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10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11" name="文本框 34"/>
          <p:cNvSpPr txBox="1"/>
          <p:nvPr/>
        </p:nvSpPr>
        <p:spPr>
          <a:xfrm rot="8340000">
            <a:off x="5232400" y="3754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12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13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14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15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16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17" name="文本框 49"/>
          <p:cNvSpPr txBox="1"/>
          <p:nvPr/>
        </p:nvSpPr>
        <p:spPr>
          <a:xfrm rot="-1160763">
            <a:off x="8299451" y="3393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18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19" name="文本框 51"/>
          <p:cNvSpPr txBox="1"/>
          <p:nvPr/>
        </p:nvSpPr>
        <p:spPr>
          <a:xfrm rot="-1160763">
            <a:off x="7465484" y="429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20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21" name="文本框 34"/>
          <p:cNvSpPr txBox="1"/>
          <p:nvPr/>
        </p:nvSpPr>
        <p:spPr>
          <a:xfrm rot="8340000">
            <a:off x="2508251" y="4737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22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23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24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25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26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27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28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29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30" name="文本框 32"/>
          <p:cNvSpPr txBox="1"/>
          <p:nvPr/>
        </p:nvSpPr>
        <p:spPr>
          <a:xfrm rot="-880739">
            <a:off x="6858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31" name="文本框 34"/>
          <p:cNvSpPr txBox="1"/>
          <p:nvPr/>
        </p:nvSpPr>
        <p:spPr>
          <a:xfrm rot="8340000">
            <a:off x="1672167" y="3456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32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33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34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35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36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37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38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39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40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41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42" name="文本框 36"/>
          <p:cNvSpPr txBox="1"/>
          <p:nvPr/>
        </p:nvSpPr>
        <p:spPr>
          <a:xfrm rot="-1160763">
            <a:off x="83163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43" name="文本框 37"/>
          <p:cNvSpPr txBox="1"/>
          <p:nvPr/>
        </p:nvSpPr>
        <p:spPr>
          <a:xfrm rot="39237">
            <a:off x="8316384" y="4624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44" name="文本框 45"/>
          <p:cNvSpPr txBox="1"/>
          <p:nvPr/>
        </p:nvSpPr>
        <p:spPr>
          <a:xfrm rot="-1160763">
            <a:off x="9063567" y="3930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45" name="文本框 46"/>
          <p:cNvSpPr txBox="1"/>
          <p:nvPr/>
        </p:nvSpPr>
        <p:spPr>
          <a:xfrm rot="-1160763">
            <a:off x="9556751" y="4216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46" name="文本框 47"/>
          <p:cNvSpPr txBox="1"/>
          <p:nvPr/>
        </p:nvSpPr>
        <p:spPr>
          <a:xfrm rot="39237">
            <a:off x="9139767" y="4974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47" name="文本框 49"/>
          <p:cNvSpPr txBox="1"/>
          <p:nvPr/>
        </p:nvSpPr>
        <p:spPr>
          <a:xfrm rot="-1160763">
            <a:off x="10251017" y="460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48" name="文本框 50"/>
          <p:cNvSpPr txBox="1"/>
          <p:nvPr/>
        </p:nvSpPr>
        <p:spPr>
          <a:xfrm rot="-1160763">
            <a:off x="10189633" y="50948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49" name="文本框 51"/>
          <p:cNvSpPr txBox="1"/>
          <p:nvPr/>
        </p:nvSpPr>
        <p:spPr>
          <a:xfrm rot="-1160763">
            <a:off x="9040284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15951" y="1631951"/>
            <a:ext cx="11313583" cy="7816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一路上，经过了许多高大挺拔的树，名叫松与杉。</a:t>
            </a:r>
            <a:endParaRPr lang="zh-CN" altLang="en-US" sz="37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5951" y="2491317"/>
            <a:ext cx="10596033" cy="7816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还有更多的树开满鲜花，叫作杜鹃，叫作山茶。</a:t>
            </a:r>
            <a:endParaRPr lang="zh-CN" altLang="en-US" sz="37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5951" y="3352800"/>
            <a:ext cx="7408333" cy="7816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经过马帮来往的驿道。</a:t>
            </a:r>
            <a:endParaRPr lang="zh-CN" altLang="en-US" sz="37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5951" y="4212167"/>
            <a:ext cx="7408333" cy="7816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经过纳西族村庄里的人们。</a:t>
            </a:r>
            <a:endParaRPr lang="zh-CN" altLang="en-US" sz="37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61817" y="3848100"/>
            <a:ext cx="3302000" cy="1902884"/>
            <a:chOff x="5981700" y="3137773"/>
            <a:chExt cx="1851660" cy="1066800"/>
          </a:xfrm>
        </p:grpSpPr>
        <p:sp>
          <p:nvSpPr>
            <p:cNvPr id="8" name="流程图: 决策 7"/>
            <p:cNvSpPr/>
            <p:nvPr/>
          </p:nvSpPr>
          <p:spPr>
            <a:xfrm>
              <a:off x="5981700" y="3137773"/>
              <a:ext cx="1851660" cy="1066800"/>
            </a:xfrm>
            <a:prstGeom prst="flowChartDecisi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8957" name="文本框 8"/>
            <p:cNvSpPr txBox="1"/>
            <p:nvPr/>
          </p:nvSpPr>
          <p:spPr>
            <a:xfrm>
              <a:off x="6313169" y="3269761"/>
              <a:ext cx="1413511" cy="7963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ct val="120000"/>
                </a:lnSpc>
              </a:pPr>
              <a:r>
                <a:rPr lang="zh-CN" altLang="en-US" sz="7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景美</a:t>
              </a:r>
              <a:endParaRPr lang="zh-CN" altLang="en-US" sz="7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28700" y="639445"/>
            <a:ext cx="77362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一滴水在去丽江坝的路上都看见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Text Box 6"/>
          <p:cNvSpPr txBox="1"/>
          <p:nvPr/>
        </p:nvSpPr>
        <p:spPr>
          <a:xfrm>
            <a:off x="908262" y="462915"/>
            <a:ext cx="10375900" cy="781685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373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一滴水在进入四方街前看到了哪些景象？</a:t>
            </a:r>
            <a:endParaRPr lang="zh-CN" altLang="en-US" sz="3735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57021" y="1569297"/>
            <a:ext cx="6051549" cy="7816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看见了潭边的亭台楼阁，</a:t>
            </a:r>
            <a:endParaRPr lang="zh-CN" altLang="en-US" sz="37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57021" y="2450254"/>
            <a:ext cx="6051549" cy="7816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看见了花与树。</a:t>
            </a:r>
            <a:endParaRPr lang="zh-CN" altLang="en-US" sz="37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4306" y="3332057"/>
            <a:ext cx="10026649" cy="1472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看见了玉龙雪山，晶莹夺目矗立在蓝天下面。潭水映照雪山，真让人目眩神迷啊。</a:t>
            </a:r>
            <a:endParaRPr lang="zh-CN" altLang="en-US" sz="37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bldLvl="0" animBg="1"/>
      <p:bldP spid="8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文本框 32"/>
          <p:cNvSpPr txBox="1"/>
          <p:nvPr/>
        </p:nvSpPr>
        <p:spPr>
          <a:xfrm>
            <a:off x="59668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5" name="文本框 34"/>
          <p:cNvSpPr txBox="1"/>
          <p:nvPr/>
        </p:nvSpPr>
        <p:spPr>
          <a:xfrm rot="-280097">
            <a:off x="10754784" y="2169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6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7" name="文本框 37"/>
          <p:cNvSpPr txBox="1"/>
          <p:nvPr/>
        </p:nvSpPr>
        <p:spPr>
          <a:xfrm rot="-4150866">
            <a:off x="7107767" y="2298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8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9" name="文本框 46"/>
          <p:cNvSpPr txBox="1"/>
          <p:nvPr/>
        </p:nvSpPr>
        <p:spPr>
          <a:xfrm rot="-424911">
            <a:off x="9423400" y="2093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0" name="文本框 47"/>
          <p:cNvSpPr txBox="1"/>
          <p:nvPr/>
        </p:nvSpPr>
        <p:spPr>
          <a:xfrm rot="-4150866">
            <a:off x="10206567" y="33316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1" name="文本框 49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2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3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4" name="文本框 32"/>
          <p:cNvSpPr txBox="1"/>
          <p:nvPr/>
        </p:nvSpPr>
        <p:spPr>
          <a:xfrm>
            <a:off x="4349751" y="4747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5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6" name="文本框 36"/>
          <p:cNvSpPr txBox="1"/>
          <p:nvPr/>
        </p:nvSpPr>
        <p:spPr>
          <a:xfrm rot="-1380000">
            <a:off x="5200651" y="1735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7" name="文本框 37"/>
          <p:cNvSpPr txBox="1"/>
          <p:nvPr/>
        </p:nvSpPr>
        <p:spPr>
          <a:xfrm rot="-180000">
            <a:off x="5507567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8" name="文本框 45"/>
          <p:cNvSpPr txBox="1"/>
          <p:nvPr/>
        </p:nvSpPr>
        <p:spPr>
          <a:xfrm rot="-1380000">
            <a:off x="5947833" y="176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9" name="文本框 46"/>
          <p:cNvSpPr txBox="1"/>
          <p:nvPr/>
        </p:nvSpPr>
        <p:spPr>
          <a:xfrm rot="-1380000">
            <a:off x="6441017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0" name="文本框 47"/>
          <p:cNvSpPr txBox="1"/>
          <p:nvPr/>
        </p:nvSpPr>
        <p:spPr>
          <a:xfrm rot="-180000">
            <a:off x="6752167" y="2980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1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2" name="文本框 50"/>
          <p:cNvSpPr txBox="1"/>
          <p:nvPr/>
        </p:nvSpPr>
        <p:spPr>
          <a:xfrm rot="-170103">
            <a:off x="7452784" y="3454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3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4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5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6" name="文本框 36"/>
          <p:cNvSpPr txBox="1"/>
          <p:nvPr/>
        </p:nvSpPr>
        <p:spPr>
          <a:xfrm rot="-1380000">
            <a:off x="2139951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7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8" name="文本框 45"/>
          <p:cNvSpPr txBox="1"/>
          <p:nvPr/>
        </p:nvSpPr>
        <p:spPr>
          <a:xfrm rot="-1380000">
            <a:off x="4216400" y="4195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9" name="文本框 46"/>
          <p:cNvSpPr txBox="1"/>
          <p:nvPr/>
        </p:nvSpPr>
        <p:spPr>
          <a:xfrm rot="-170103">
            <a:off x="1049867" y="2040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0" name="文本框 47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1" name="文本框 49"/>
          <p:cNvSpPr txBox="1"/>
          <p:nvPr/>
        </p:nvSpPr>
        <p:spPr>
          <a:xfrm rot="-170103">
            <a:off x="4013200" y="5115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2" name="文本框 50"/>
          <p:cNvSpPr txBox="1"/>
          <p:nvPr/>
        </p:nvSpPr>
        <p:spPr>
          <a:xfrm rot="-170103">
            <a:off x="5543551" y="4226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3" name="文本框 51"/>
          <p:cNvSpPr txBox="1"/>
          <p:nvPr/>
        </p:nvSpPr>
        <p:spPr>
          <a:xfrm rot="-170103">
            <a:off x="5765800" y="5238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4" name="文本框 32"/>
          <p:cNvSpPr txBox="1"/>
          <p:nvPr/>
        </p:nvSpPr>
        <p:spPr>
          <a:xfrm rot="-5070842">
            <a:off x="429684" y="27220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5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6" name="文本框 36"/>
          <p:cNvSpPr txBox="1"/>
          <p:nvPr/>
        </p:nvSpPr>
        <p:spPr>
          <a:xfrm rot="-170103">
            <a:off x="429684" y="1782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7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8" name="文本框 45"/>
          <p:cNvSpPr txBox="1"/>
          <p:nvPr/>
        </p:nvSpPr>
        <p:spPr>
          <a:xfrm rot="-1380000">
            <a:off x="2823633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9" name="文本框 46"/>
          <p:cNvSpPr txBox="1"/>
          <p:nvPr/>
        </p:nvSpPr>
        <p:spPr>
          <a:xfrm rot="-1380000">
            <a:off x="3583517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0" name="文本框 47"/>
          <p:cNvSpPr txBox="1"/>
          <p:nvPr/>
        </p:nvSpPr>
        <p:spPr>
          <a:xfrm rot="-180000">
            <a:off x="3221567" y="2506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1" name="文本框 49"/>
          <p:cNvSpPr txBox="1"/>
          <p:nvPr/>
        </p:nvSpPr>
        <p:spPr>
          <a:xfrm rot="-1380000">
            <a:off x="4368800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2" name="文本框 50"/>
          <p:cNvSpPr txBox="1"/>
          <p:nvPr/>
        </p:nvSpPr>
        <p:spPr>
          <a:xfrm rot="-1380000">
            <a:off x="3799417" y="2825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3" name="文本框 51"/>
          <p:cNvSpPr txBox="1"/>
          <p:nvPr/>
        </p:nvSpPr>
        <p:spPr>
          <a:xfrm rot="-1380000">
            <a:off x="4646084" y="3007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4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5" name="文本框 34"/>
          <p:cNvSpPr txBox="1"/>
          <p:nvPr/>
        </p:nvSpPr>
        <p:spPr>
          <a:xfrm rot="-1030866">
            <a:off x="8417984" y="5192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6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7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8" name="文本框 45"/>
          <p:cNvSpPr txBox="1"/>
          <p:nvPr/>
        </p:nvSpPr>
        <p:spPr>
          <a:xfrm rot="-4502722">
            <a:off x="9038167" y="333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9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0" name="文本框 47"/>
          <p:cNvSpPr txBox="1"/>
          <p:nvPr/>
        </p:nvSpPr>
        <p:spPr>
          <a:xfrm rot="-3456638">
            <a:off x="8991600" y="4538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1" name="文本框 49"/>
          <p:cNvSpPr txBox="1"/>
          <p:nvPr/>
        </p:nvSpPr>
        <p:spPr>
          <a:xfrm rot="-3180423">
            <a:off x="10809817" y="435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2" name="文本框 50"/>
          <p:cNvSpPr txBox="1"/>
          <p:nvPr/>
        </p:nvSpPr>
        <p:spPr>
          <a:xfrm rot="-3640556">
            <a:off x="9652000" y="4787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3" name="文本框 51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4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5" name="文本框 34"/>
          <p:cNvSpPr txBox="1"/>
          <p:nvPr/>
        </p:nvSpPr>
        <p:spPr>
          <a:xfrm rot="8340000">
            <a:off x="6563784" y="4184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6" name="文本框 36"/>
          <p:cNvSpPr txBox="1"/>
          <p:nvPr/>
        </p:nvSpPr>
        <p:spPr>
          <a:xfrm rot="-1160763">
            <a:off x="7698317" y="2334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7" name="文本框 37"/>
          <p:cNvSpPr txBox="1"/>
          <p:nvPr/>
        </p:nvSpPr>
        <p:spPr>
          <a:xfrm rot="39237">
            <a:off x="7533217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8" name="文本框 45"/>
          <p:cNvSpPr txBox="1"/>
          <p:nvPr/>
        </p:nvSpPr>
        <p:spPr>
          <a:xfrm rot="-1160763">
            <a:off x="8445500" y="236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9" name="文本框 46"/>
          <p:cNvSpPr txBox="1"/>
          <p:nvPr/>
        </p:nvSpPr>
        <p:spPr>
          <a:xfrm rot="-1160763">
            <a:off x="8938684" y="2650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0" name="文本框 47"/>
          <p:cNvSpPr txBox="1"/>
          <p:nvPr/>
        </p:nvSpPr>
        <p:spPr>
          <a:xfrm rot="39237">
            <a:off x="9580033" y="3276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1" name="文本框 49"/>
          <p:cNvSpPr txBox="1"/>
          <p:nvPr/>
        </p:nvSpPr>
        <p:spPr>
          <a:xfrm rot="-1160763">
            <a:off x="10695517" y="2755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2" name="文本框 50"/>
          <p:cNvSpPr txBox="1"/>
          <p:nvPr/>
        </p:nvSpPr>
        <p:spPr>
          <a:xfrm rot="-1160763">
            <a:off x="9984317" y="2578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3" name="文本框 51"/>
          <p:cNvSpPr txBox="1"/>
          <p:nvPr/>
        </p:nvSpPr>
        <p:spPr>
          <a:xfrm rot="-1160763">
            <a:off x="10619317" y="3725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4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5" name="文本框 34"/>
          <p:cNvSpPr txBox="1"/>
          <p:nvPr/>
        </p:nvSpPr>
        <p:spPr>
          <a:xfrm rot="8340000">
            <a:off x="5232400" y="3754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6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7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8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9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0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1" name="文本框 49"/>
          <p:cNvSpPr txBox="1"/>
          <p:nvPr/>
        </p:nvSpPr>
        <p:spPr>
          <a:xfrm rot="-1160763">
            <a:off x="8299451" y="3393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2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3" name="文本框 51"/>
          <p:cNvSpPr txBox="1"/>
          <p:nvPr/>
        </p:nvSpPr>
        <p:spPr>
          <a:xfrm rot="-1160763">
            <a:off x="7465484" y="429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4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5" name="文本框 34"/>
          <p:cNvSpPr txBox="1"/>
          <p:nvPr/>
        </p:nvSpPr>
        <p:spPr>
          <a:xfrm rot="8340000">
            <a:off x="2508251" y="4737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6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7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8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9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0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1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2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3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4" name="文本框 32"/>
          <p:cNvSpPr txBox="1"/>
          <p:nvPr/>
        </p:nvSpPr>
        <p:spPr>
          <a:xfrm rot="-880739">
            <a:off x="6858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5" name="文本框 34"/>
          <p:cNvSpPr txBox="1"/>
          <p:nvPr/>
        </p:nvSpPr>
        <p:spPr>
          <a:xfrm rot="8340000">
            <a:off x="1672167" y="3456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6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7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8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9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0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1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2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3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4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5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6" name="文本框 36"/>
          <p:cNvSpPr txBox="1"/>
          <p:nvPr/>
        </p:nvSpPr>
        <p:spPr>
          <a:xfrm rot="-1160763">
            <a:off x="83163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7" name="文本框 37"/>
          <p:cNvSpPr txBox="1"/>
          <p:nvPr/>
        </p:nvSpPr>
        <p:spPr>
          <a:xfrm rot="39237">
            <a:off x="8316384" y="4624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8" name="文本框 45"/>
          <p:cNvSpPr txBox="1"/>
          <p:nvPr/>
        </p:nvSpPr>
        <p:spPr>
          <a:xfrm rot="-1160763">
            <a:off x="9063567" y="3930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9" name="文本框 46"/>
          <p:cNvSpPr txBox="1"/>
          <p:nvPr/>
        </p:nvSpPr>
        <p:spPr>
          <a:xfrm rot="-1160763">
            <a:off x="9556751" y="4216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70" name="文本框 47"/>
          <p:cNvSpPr txBox="1"/>
          <p:nvPr/>
        </p:nvSpPr>
        <p:spPr>
          <a:xfrm rot="39237">
            <a:off x="9139767" y="4974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71" name="文本框 49"/>
          <p:cNvSpPr txBox="1"/>
          <p:nvPr/>
        </p:nvSpPr>
        <p:spPr>
          <a:xfrm rot="-1160763">
            <a:off x="10251017" y="460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72" name="文本框 50"/>
          <p:cNvSpPr txBox="1"/>
          <p:nvPr/>
        </p:nvSpPr>
        <p:spPr>
          <a:xfrm rot="-1160763">
            <a:off x="10189633" y="50948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73" name="文本框 51"/>
          <p:cNvSpPr txBox="1"/>
          <p:nvPr/>
        </p:nvSpPr>
        <p:spPr>
          <a:xfrm rot="-1160763">
            <a:off x="9040284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1195" y="791422"/>
            <a:ext cx="9846733" cy="4055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auto">
              <a:lnSpc>
                <a:spcPct val="100000"/>
              </a:lnSpc>
              <a:spcBef>
                <a:spcPts val="2000"/>
              </a:spcBef>
            </a:pPr>
            <a:r>
              <a:rPr lang="zh-CN" altLang="en-US" sz="3735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后来，我知道，那时是明代，纳西族的首领木氏家族率领百姓筑起了名扬世界的四方街。</a:t>
            </a:r>
            <a:endParaRPr lang="zh-CN" altLang="en-US" sz="3735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lnSpc>
                <a:spcPct val="100000"/>
              </a:lnSpc>
              <a:spcBef>
                <a:spcPts val="2000"/>
              </a:spcBef>
            </a:pPr>
            <a:endParaRPr lang="en-US" altLang="zh-CN" sz="37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lnSpc>
                <a:spcPct val="100000"/>
              </a:lnSpc>
              <a:spcBef>
                <a:spcPts val="2000"/>
              </a:spcBef>
            </a:pPr>
            <a:r>
              <a:rPr lang="zh-CN" altLang="en-US" sz="3735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四方街筑成后，一个名叫徐霞客的远游人来了，把玉龙雪山写进了书里，把丽江古城写进了书里，让它们的名字四处流传。</a:t>
            </a:r>
            <a:endParaRPr lang="zh-CN" altLang="en-US" sz="3735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10399184" y="851535"/>
            <a:ext cx="1646767" cy="1472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历史</a:t>
            </a:r>
            <a:endParaRPr lang="en-US" altLang="zh-CN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2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渊源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 flipH="1">
            <a:off x="10399395" y="800735"/>
            <a:ext cx="181610" cy="1445260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左大括号 5"/>
          <p:cNvSpPr/>
          <p:nvPr/>
        </p:nvSpPr>
        <p:spPr>
          <a:xfrm flipH="1">
            <a:off x="10399184" y="2976033"/>
            <a:ext cx="294217" cy="1636184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3"/>
          <p:cNvSpPr txBox="1"/>
          <p:nvPr/>
        </p:nvSpPr>
        <p:spPr>
          <a:xfrm>
            <a:off x="10399184" y="2976033"/>
            <a:ext cx="1646767" cy="1472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名声传播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30184" y="4957233"/>
            <a:ext cx="5496983" cy="1333500"/>
            <a:chOff x="5753802" y="3137772"/>
            <a:chExt cx="3082300" cy="663391"/>
          </a:xfrm>
        </p:grpSpPr>
        <p:sp>
          <p:nvSpPr>
            <p:cNvPr id="9" name="同侧圆角矩形 8"/>
            <p:cNvSpPr/>
            <p:nvPr/>
          </p:nvSpPr>
          <p:spPr>
            <a:xfrm>
              <a:off x="5753802" y="3137772"/>
              <a:ext cx="3082300" cy="663391"/>
            </a:xfrm>
            <a:prstGeom prst="round2Same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981" name="文本框 9"/>
            <p:cNvSpPr txBox="1"/>
            <p:nvPr/>
          </p:nvSpPr>
          <p:spPr>
            <a:xfrm>
              <a:off x="5842620" y="3152255"/>
              <a:ext cx="2904662" cy="6333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ct val="120000"/>
                </a:lnSpc>
              </a:pPr>
              <a:r>
                <a:rPr lang="zh-CN" altLang="en-US" sz="6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厚重的历史感</a:t>
              </a:r>
              <a:endParaRPr lang="zh-CN" altLang="en-US" sz="6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6" grpId="0" bldLvl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4150" y="4467225"/>
            <a:ext cx="11591925" cy="1667510"/>
            <a:chOff x="5753802" y="3137716"/>
            <a:chExt cx="3082300" cy="1525674"/>
          </a:xfrm>
        </p:grpSpPr>
        <p:sp>
          <p:nvSpPr>
            <p:cNvPr id="13" name="圆角矩形 12"/>
            <p:cNvSpPr/>
            <p:nvPr/>
          </p:nvSpPr>
          <p:spPr>
            <a:xfrm>
              <a:off x="5753802" y="3137910"/>
              <a:ext cx="3082300" cy="143116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6023" name="文本框 13"/>
            <p:cNvSpPr txBox="1"/>
            <p:nvPr/>
          </p:nvSpPr>
          <p:spPr>
            <a:xfrm>
              <a:off x="5837677" y="3137716"/>
              <a:ext cx="2976316" cy="1525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 eaLnBrk="1" hangingPunct="1">
                <a:lnSpc>
                  <a:spcPct val="120000"/>
                </a:lnSpc>
              </a:pPr>
              <a:r>
                <a:rPr lang="zh-CN" altLang="en-US" sz="4265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极其富有纳西族的民族特色，市井民俗图</a:t>
              </a:r>
              <a:r>
                <a:rPr lang="en-US" altLang="zh-CN" sz="4265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4265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热闹、勤奋</a:t>
              </a:r>
              <a:endParaRPr lang="zh-CN" altLang="en-US" sz="4265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958851" y="1200573"/>
            <a:ext cx="10166349" cy="2853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我经过叮叮当当敲打着银器的小店。经过挂着水一样碧绿的翡翠的玉器店。经过一座院子，白须垂胸的老者们，在演奏古代的音乐。经过售卖纳西族的东巴象形文字的字画店。</a:t>
            </a:r>
            <a:endParaRPr lang="zh-CN" altLang="en-US" sz="37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9960" y="1216025"/>
            <a:ext cx="10166351" cy="2853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我经过叮叮当当敲打着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银器的小店</a:t>
            </a: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。经过挂着水一样碧绿的翡翠的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玉器店</a:t>
            </a: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。经过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一座院子</a:t>
            </a: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，白须垂胸的老者们，在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演奏古代的音乐</a:t>
            </a: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。经过售卖纳西族的东巴象形文字的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字画店</a:t>
            </a: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7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899183" y="1079975"/>
            <a:ext cx="10393633" cy="1896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fontAlgn="auto">
              <a:lnSpc>
                <a:spcPct val="100000"/>
              </a:lnSpc>
            </a:pPr>
            <a:r>
              <a:rPr lang="zh-CN" altLang="en-US" sz="3600" b="1" spc="10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文章从“一滴水”的视角来展现丽江古城的美丽风景，</a:t>
            </a:r>
            <a:r>
              <a:rPr lang="zh-CN" altLang="en-US" sz="3600" b="1" spc="1000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这样写有什么好处？</a:t>
            </a:r>
            <a:endParaRPr lang="zh-CN" altLang="en-US" sz="3600" b="1" spc="1000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205105" y="2545715"/>
            <a:ext cx="11781790" cy="439864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b="1" spc="1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</a:t>
            </a:r>
            <a:r>
              <a:rPr lang="zh-CN" altLang="en-US" b="1" spc="1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运用拟人手法，行文生动活泼，</a:t>
            </a:r>
            <a:r>
              <a:rPr lang="zh-CN" altLang="en-US" b="1" spc="10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能激发读者的阅读兴趣，构思新颖。</a:t>
            </a:r>
            <a:endParaRPr lang="zh-CN" altLang="en-US" b="1" spc="1000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 algn="just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spc="1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</a:t>
            </a:r>
            <a:r>
              <a:rPr lang="zh-CN" altLang="en-US" b="1" spc="1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以第一人称，展现“一滴水”的旅行所见：既有古代纳西族建造四方街的介绍，又有现代人游览古城的画面；既有在玉龙雪山眺望丽江坝的远景，又有四方街上纳西族人生活的近景；既有远望雪山之景，又有平原近景。从古代到现代，从雪山到平原，从远景到近景，全方位、多角度地展示丽江古城的美景，从而给读者一个全面的认识。</a:t>
            </a:r>
            <a:endParaRPr lang="zh-CN" altLang="en-US" b="1" spc="1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63655" y="140227"/>
            <a:ext cx="4305783" cy="10091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837929" y="200390"/>
            <a:ext cx="24929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深层</a:t>
            </a:r>
            <a:r>
              <a:rPr lang="zh-CN" altLang="en-US" sz="4800" spc="-3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探究</a:t>
            </a:r>
            <a:endParaRPr lang="zh-CN" altLang="en-US" sz="4800" spc="-3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字迹-邢体草书简体" panose="03000502000000000000" pitchFamily="66" charset="-122"/>
              <a:ea typeface="方正字迹-邢体草书简体" panose="03000502000000000000" pitchFamily="66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 idx="14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3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121" y="780005"/>
            <a:ext cx="2870980" cy="2739119"/>
          </a:xfrm>
          <a:prstGeom prst="rect">
            <a:avLst/>
          </a:prstGeom>
        </p:spPr>
      </p:pic>
      <p:pic>
        <p:nvPicPr>
          <p:cNvPr id="12" name="图片 11" descr="QQ截图202005072234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85" y="779780"/>
            <a:ext cx="9434830" cy="29337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032510" y="1136224"/>
            <a:ext cx="9876198" cy="1896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3600" b="1" spc="1000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+mn-cs"/>
              </a:rPr>
              <a:t>这篇游记写作的特点是怎样的？</a:t>
            </a:r>
            <a:endParaRPr lang="zh-CN" altLang="en-US" sz="3600" b="1" spc="1000" dirty="0">
              <a:solidFill>
                <a:srgbClr val="FF0000"/>
              </a:solidFill>
              <a:latin typeface="华文琥珀" panose="02010800040101010101" charset="-122"/>
              <a:ea typeface="华文琥珀" panose="02010800040101010101" charset="-122"/>
              <a:cs typeface="+mn-cs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13335" y="3032760"/>
            <a:ext cx="12165330" cy="2632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altLang="zh-CN" sz="3200" b="1" spc="1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</a:t>
            </a:r>
            <a:r>
              <a:rPr lang="zh-CN" altLang="en-US" sz="3200" b="1" spc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以游踪为顺序，写了“一滴水”从古到今</a:t>
            </a:r>
            <a:r>
              <a:rPr lang="zh-CN" altLang="en-US" sz="3200" b="1" spc="1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lang="zh-CN" altLang="en-US" sz="3200" b="1" spc="1000" dirty="0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从高山到平原，从城外到城内所见到的景物。</a:t>
            </a:r>
            <a:r>
              <a:rPr lang="zh-CN" altLang="en-US" sz="3200" b="1" spc="1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并有重</a:t>
            </a:r>
            <a:r>
              <a:rPr lang="zh-CN" altLang="en-US" sz="3200" b="1" spc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点地表现了黑龙潭、大水车以及四方街上看到的景物。</a:t>
            </a:r>
            <a:r>
              <a:rPr lang="zh-CN" altLang="en-US" sz="3200" b="1" spc="10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内容上体现出“一滴水”的沿途所见，且所写景物主次分明、重点突出</a:t>
            </a:r>
            <a:r>
              <a:rPr lang="zh-CN" altLang="en-US" sz="3200" b="1" spc="1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en-US" sz="3200" b="1" spc="1000" dirty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>
              <a:lnSpc>
                <a:spcPct val="100000"/>
              </a:lnSpc>
            </a:pPr>
            <a:endParaRPr lang="zh-CN" altLang="en-US" sz="3200" b="1" spc="1000" dirty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5" grpI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earsgo.com/upload/46/13104384954370.jp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" y="0"/>
            <a:ext cx="12177395" cy="68580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</p:spPr>
      </p:pic>
      <p:sp>
        <p:nvSpPr>
          <p:cNvPr id="27654" name="Text Box 6"/>
          <p:cNvSpPr txBox="1"/>
          <p:nvPr/>
        </p:nvSpPr>
        <p:spPr>
          <a:xfrm>
            <a:off x="414020" y="897255"/>
            <a:ext cx="11311890" cy="1472565"/>
          </a:xfrm>
          <a:prstGeom prst="rect">
            <a:avLst/>
          </a:prstGeom>
          <a:solidFill>
            <a:schemeClr val="bg1">
              <a:alpha val="74000"/>
            </a:schemeClr>
          </a:solidFill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373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73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735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我知道，作为一滴水，我终于以水的方式走过了丽江。”这样的结尾，体现了一滴水怎样的情怀？</a:t>
            </a:r>
            <a:endParaRPr lang="zh-CN" altLang="en-US" sz="3735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580" y="2900045"/>
            <a:ext cx="11546205" cy="2853690"/>
          </a:xfrm>
          <a:prstGeom prst="rect">
            <a:avLst/>
          </a:prstGeom>
          <a:solidFill>
            <a:schemeClr val="bg1">
              <a:alpha val="74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欣赏了风景如画的丽江，考察了“土”味浓郁的建筑，体会了丰富多彩的民俗民风，美感袭身，皆满足矣。融入更加广阔的江海，开始一滴水热情、奔放的新生活。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99"/>
          <p:cNvSpPr txBox="1">
            <a:spLocks noChangeArrowheads="1"/>
          </p:cNvSpPr>
          <p:nvPr/>
        </p:nvSpPr>
        <p:spPr bwMode="auto">
          <a:xfrm>
            <a:off x="219710" y="1612900"/>
            <a:ext cx="11645900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spc="10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一滴水经过丽江</a:t>
            </a:r>
            <a:endParaRPr lang="zh-CN" altLang="en-US" sz="4000" b="1" spc="1000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ctr"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spc="1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阿来</a:t>
            </a:r>
            <a:endParaRPr lang="zh-CN" altLang="en-US" sz="4000" b="1" spc="10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spc="1000" dirty="0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内容：以“一滴水”的旅行，写沿途所见</a:t>
            </a:r>
            <a:endParaRPr lang="zh-CN" altLang="en-US" sz="4000" b="1" spc="1000" dirty="0">
              <a:solidFill>
                <a:srgbClr val="00B05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spc="1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写法：以游踪为序，构思新颖</a:t>
            </a:r>
            <a:endParaRPr lang="zh-CN" altLang="en-US" sz="4000" b="1" spc="10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spc="1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　　　全方位、</a:t>
            </a:r>
            <a:r>
              <a:rPr lang="zh-CN" altLang="en-US" sz="4000" b="1" spc="1000" dirty="0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多角度写景</a:t>
            </a:r>
            <a:endParaRPr lang="zh-CN" altLang="en-US" sz="4000" b="1" spc="1000" dirty="0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Tm="2000"/>
    </mc:Choice>
    <mc:Fallback>
      <p:transition advTm="2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 idx="14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3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121" y="780005"/>
            <a:ext cx="2870980" cy="27391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004684" y="1113574"/>
            <a:ext cx="4026975" cy="26356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53084" y="1429402"/>
            <a:ext cx="6151880" cy="1691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0400" spc="-1000" dirty="0">
                <a:solidFill>
                  <a:srgbClr val="FF0000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一滴水经过</a:t>
            </a:r>
            <a:endParaRPr lang="zh-CN" altLang="en-US" sz="10400" spc="-1000" dirty="0">
              <a:solidFill>
                <a:srgbClr val="FF0000"/>
              </a:solidFill>
              <a:latin typeface="方正字迹-邢体草书简体" panose="03000502000000000000" pitchFamily="66" charset="-122"/>
              <a:ea typeface="方正字迹-邢体草书简体" panose="03000502000000000000" pitchFamily="66" charset="-122"/>
            </a:endParaRPr>
          </a:p>
        </p:txBody>
      </p:sp>
      <p:sp>
        <p:nvSpPr>
          <p:cNvPr id="9" name="Rectangle 47"/>
          <p:cNvSpPr/>
          <p:nvPr/>
        </p:nvSpPr>
        <p:spPr>
          <a:xfrm>
            <a:off x="3570657" y="3120861"/>
            <a:ext cx="5681723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pc="1000" dirty="0">
                <a:latin typeface="+mj-ea"/>
                <a:ea typeface="+mj-ea"/>
                <a:cs typeface="Segoe UI" panose="020B0502040204020203" pitchFamily="34" charset="0"/>
              </a:rPr>
              <a:t>YĪ DĪ SHUǏ JĪNG GUÒ </a:t>
            </a:r>
            <a:endParaRPr lang="es-ES" spc="1000" dirty="0">
              <a:latin typeface="+mj-ea"/>
              <a:ea typeface="+mj-ea"/>
              <a:cs typeface="Segoe UI" panose="020B0502040204020203" pitchFamily="34" charset="0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文本框 32"/>
          <p:cNvSpPr txBox="1"/>
          <p:nvPr/>
        </p:nvSpPr>
        <p:spPr>
          <a:xfrm>
            <a:off x="59668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19" name="文本框 34"/>
          <p:cNvSpPr txBox="1"/>
          <p:nvPr/>
        </p:nvSpPr>
        <p:spPr>
          <a:xfrm rot="-280097">
            <a:off x="10754784" y="2169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0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1" name="文本框 37"/>
          <p:cNvSpPr txBox="1"/>
          <p:nvPr/>
        </p:nvSpPr>
        <p:spPr>
          <a:xfrm rot="-4150866">
            <a:off x="7107767" y="2298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2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3" name="文本框 46"/>
          <p:cNvSpPr txBox="1"/>
          <p:nvPr/>
        </p:nvSpPr>
        <p:spPr>
          <a:xfrm rot="-424911">
            <a:off x="9423400" y="2093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4" name="文本框 47"/>
          <p:cNvSpPr txBox="1"/>
          <p:nvPr/>
        </p:nvSpPr>
        <p:spPr>
          <a:xfrm rot="-4150866">
            <a:off x="10206567" y="33316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5" name="文本框 49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6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7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8" name="文本框 32"/>
          <p:cNvSpPr txBox="1"/>
          <p:nvPr/>
        </p:nvSpPr>
        <p:spPr>
          <a:xfrm>
            <a:off x="4349751" y="4747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9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0" name="文本框 36"/>
          <p:cNvSpPr txBox="1"/>
          <p:nvPr/>
        </p:nvSpPr>
        <p:spPr>
          <a:xfrm rot="-1380000">
            <a:off x="5200651" y="1735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1" name="文本框 37"/>
          <p:cNvSpPr txBox="1"/>
          <p:nvPr/>
        </p:nvSpPr>
        <p:spPr>
          <a:xfrm rot="-180000">
            <a:off x="5507567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2" name="文本框 45"/>
          <p:cNvSpPr txBox="1"/>
          <p:nvPr/>
        </p:nvSpPr>
        <p:spPr>
          <a:xfrm rot="-1380000">
            <a:off x="5947833" y="176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3" name="文本框 46"/>
          <p:cNvSpPr txBox="1"/>
          <p:nvPr/>
        </p:nvSpPr>
        <p:spPr>
          <a:xfrm rot="-1380000">
            <a:off x="6441017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4" name="文本框 47"/>
          <p:cNvSpPr txBox="1"/>
          <p:nvPr/>
        </p:nvSpPr>
        <p:spPr>
          <a:xfrm rot="-180000">
            <a:off x="6752167" y="2980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5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6" name="文本框 50"/>
          <p:cNvSpPr txBox="1"/>
          <p:nvPr/>
        </p:nvSpPr>
        <p:spPr>
          <a:xfrm rot="-170103">
            <a:off x="7452784" y="3454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7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8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9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40" name="文本框 36"/>
          <p:cNvSpPr txBox="1"/>
          <p:nvPr/>
        </p:nvSpPr>
        <p:spPr>
          <a:xfrm rot="-1380000">
            <a:off x="2139951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41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42" name="文本框 45"/>
          <p:cNvSpPr txBox="1"/>
          <p:nvPr/>
        </p:nvSpPr>
        <p:spPr>
          <a:xfrm rot="-1380000">
            <a:off x="4216400" y="4195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43" name="文本框 46"/>
          <p:cNvSpPr txBox="1"/>
          <p:nvPr/>
        </p:nvSpPr>
        <p:spPr>
          <a:xfrm rot="-170103">
            <a:off x="1049867" y="2040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44" name="文本框 47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45" name="文本框 49"/>
          <p:cNvSpPr txBox="1"/>
          <p:nvPr/>
        </p:nvSpPr>
        <p:spPr>
          <a:xfrm rot="-170103">
            <a:off x="4013200" y="5115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46" name="文本框 50"/>
          <p:cNvSpPr txBox="1"/>
          <p:nvPr/>
        </p:nvSpPr>
        <p:spPr>
          <a:xfrm rot="-170103">
            <a:off x="5543551" y="4226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47" name="文本框 51"/>
          <p:cNvSpPr txBox="1"/>
          <p:nvPr/>
        </p:nvSpPr>
        <p:spPr>
          <a:xfrm rot="-170103">
            <a:off x="5765800" y="5238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48" name="文本框 32"/>
          <p:cNvSpPr txBox="1"/>
          <p:nvPr/>
        </p:nvSpPr>
        <p:spPr>
          <a:xfrm rot="-5070842">
            <a:off x="429684" y="27220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49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50" name="文本框 36"/>
          <p:cNvSpPr txBox="1"/>
          <p:nvPr/>
        </p:nvSpPr>
        <p:spPr>
          <a:xfrm rot="-170103">
            <a:off x="429684" y="1782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51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52" name="文本框 45"/>
          <p:cNvSpPr txBox="1"/>
          <p:nvPr/>
        </p:nvSpPr>
        <p:spPr>
          <a:xfrm rot="-1380000">
            <a:off x="2823633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53" name="文本框 46"/>
          <p:cNvSpPr txBox="1"/>
          <p:nvPr/>
        </p:nvSpPr>
        <p:spPr>
          <a:xfrm rot="-1380000">
            <a:off x="3583517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54" name="文本框 47"/>
          <p:cNvSpPr txBox="1"/>
          <p:nvPr/>
        </p:nvSpPr>
        <p:spPr>
          <a:xfrm rot="-180000">
            <a:off x="3221567" y="2506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55" name="文本框 49"/>
          <p:cNvSpPr txBox="1"/>
          <p:nvPr/>
        </p:nvSpPr>
        <p:spPr>
          <a:xfrm rot="-1380000">
            <a:off x="4368800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56" name="文本框 50"/>
          <p:cNvSpPr txBox="1"/>
          <p:nvPr/>
        </p:nvSpPr>
        <p:spPr>
          <a:xfrm rot="-1380000">
            <a:off x="3799417" y="2825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57" name="文本框 51"/>
          <p:cNvSpPr txBox="1"/>
          <p:nvPr/>
        </p:nvSpPr>
        <p:spPr>
          <a:xfrm rot="-1380000">
            <a:off x="4646084" y="3007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58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59" name="文本框 34"/>
          <p:cNvSpPr txBox="1"/>
          <p:nvPr/>
        </p:nvSpPr>
        <p:spPr>
          <a:xfrm rot="-1030866">
            <a:off x="8417984" y="5192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0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1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2" name="文本框 45"/>
          <p:cNvSpPr txBox="1"/>
          <p:nvPr/>
        </p:nvSpPr>
        <p:spPr>
          <a:xfrm rot="-4502722">
            <a:off x="9038167" y="333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3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4" name="文本框 47"/>
          <p:cNvSpPr txBox="1"/>
          <p:nvPr/>
        </p:nvSpPr>
        <p:spPr>
          <a:xfrm rot="-3456638">
            <a:off x="8991600" y="4538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5" name="文本框 49"/>
          <p:cNvSpPr txBox="1"/>
          <p:nvPr/>
        </p:nvSpPr>
        <p:spPr>
          <a:xfrm rot="-3180423">
            <a:off x="10809817" y="435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6" name="文本框 50"/>
          <p:cNvSpPr txBox="1"/>
          <p:nvPr/>
        </p:nvSpPr>
        <p:spPr>
          <a:xfrm rot="-3640556">
            <a:off x="9652000" y="4787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7" name="文本框 51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8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9" name="文本框 34"/>
          <p:cNvSpPr txBox="1"/>
          <p:nvPr/>
        </p:nvSpPr>
        <p:spPr>
          <a:xfrm rot="8340000">
            <a:off x="6563784" y="4184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0" name="文本框 36"/>
          <p:cNvSpPr txBox="1"/>
          <p:nvPr/>
        </p:nvSpPr>
        <p:spPr>
          <a:xfrm rot="-1160763">
            <a:off x="7698317" y="2334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1" name="文本框 37"/>
          <p:cNvSpPr txBox="1"/>
          <p:nvPr/>
        </p:nvSpPr>
        <p:spPr>
          <a:xfrm rot="39237">
            <a:off x="7533217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2" name="文本框 45"/>
          <p:cNvSpPr txBox="1"/>
          <p:nvPr/>
        </p:nvSpPr>
        <p:spPr>
          <a:xfrm rot="-1160763">
            <a:off x="8445500" y="236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3" name="文本框 46"/>
          <p:cNvSpPr txBox="1"/>
          <p:nvPr/>
        </p:nvSpPr>
        <p:spPr>
          <a:xfrm rot="-1160763">
            <a:off x="8938684" y="2650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4" name="文本框 47"/>
          <p:cNvSpPr txBox="1"/>
          <p:nvPr/>
        </p:nvSpPr>
        <p:spPr>
          <a:xfrm rot="39237">
            <a:off x="9580033" y="3276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5" name="文本框 49"/>
          <p:cNvSpPr txBox="1"/>
          <p:nvPr/>
        </p:nvSpPr>
        <p:spPr>
          <a:xfrm rot="-1160763">
            <a:off x="10695517" y="2755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6" name="文本框 50"/>
          <p:cNvSpPr txBox="1"/>
          <p:nvPr/>
        </p:nvSpPr>
        <p:spPr>
          <a:xfrm rot="-1160763">
            <a:off x="9984317" y="2578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7" name="文本框 51"/>
          <p:cNvSpPr txBox="1"/>
          <p:nvPr/>
        </p:nvSpPr>
        <p:spPr>
          <a:xfrm rot="-1160763">
            <a:off x="10619317" y="3725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8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9" name="文本框 34"/>
          <p:cNvSpPr txBox="1"/>
          <p:nvPr/>
        </p:nvSpPr>
        <p:spPr>
          <a:xfrm rot="8340000">
            <a:off x="5232400" y="3754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80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81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82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83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84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85" name="文本框 49"/>
          <p:cNvSpPr txBox="1"/>
          <p:nvPr/>
        </p:nvSpPr>
        <p:spPr>
          <a:xfrm rot="-1160763">
            <a:off x="8299451" y="3393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86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87" name="文本框 51"/>
          <p:cNvSpPr txBox="1"/>
          <p:nvPr/>
        </p:nvSpPr>
        <p:spPr>
          <a:xfrm rot="-1160763">
            <a:off x="7465484" y="429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88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89" name="文本框 34"/>
          <p:cNvSpPr txBox="1"/>
          <p:nvPr/>
        </p:nvSpPr>
        <p:spPr>
          <a:xfrm rot="8340000">
            <a:off x="2508251" y="4737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90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91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92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93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94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95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96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97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98" name="文本框 32"/>
          <p:cNvSpPr txBox="1"/>
          <p:nvPr/>
        </p:nvSpPr>
        <p:spPr>
          <a:xfrm rot="-880739">
            <a:off x="6858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99" name="文本框 34"/>
          <p:cNvSpPr txBox="1"/>
          <p:nvPr/>
        </p:nvSpPr>
        <p:spPr>
          <a:xfrm rot="8340000">
            <a:off x="1672167" y="3456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00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01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02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03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04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05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06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07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08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09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10" name="文本框 36"/>
          <p:cNvSpPr txBox="1"/>
          <p:nvPr/>
        </p:nvSpPr>
        <p:spPr>
          <a:xfrm rot="-1160763">
            <a:off x="83163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11" name="文本框 37"/>
          <p:cNvSpPr txBox="1"/>
          <p:nvPr/>
        </p:nvSpPr>
        <p:spPr>
          <a:xfrm rot="39237">
            <a:off x="8316384" y="4624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12" name="文本框 45"/>
          <p:cNvSpPr txBox="1"/>
          <p:nvPr/>
        </p:nvSpPr>
        <p:spPr>
          <a:xfrm rot="-1160763">
            <a:off x="9063567" y="3930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13" name="文本框 46"/>
          <p:cNvSpPr txBox="1"/>
          <p:nvPr/>
        </p:nvSpPr>
        <p:spPr>
          <a:xfrm rot="-1160763">
            <a:off x="9556751" y="4216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14" name="文本框 47"/>
          <p:cNvSpPr txBox="1"/>
          <p:nvPr/>
        </p:nvSpPr>
        <p:spPr>
          <a:xfrm rot="39237">
            <a:off x="9139767" y="4974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15" name="文本框 49"/>
          <p:cNvSpPr txBox="1"/>
          <p:nvPr/>
        </p:nvSpPr>
        <p:spPr>
          <a:xfrm rot="-1160763">
            <a:off x="10251017" y="460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16" name="文本框 50"/>
          <p:cNvSpPr txBox="1"/>
          <p:nvPr/>
        </p:nvSpPr>
        <p:spPr>
          <a:xfrm rot="-1160763">
            <a:off x="10189633" y="50948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517" name="文本框 51"/>
          <p:cNvSpPr txBox="1"/>
          <p:nvPr/>
        </p:nvSpPr>
        <p:spPr>
          <a:xfrm rot="-1160763">
            <a:off x="9040284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Box 4"/>
          <p:cNvSpPr txBox="1"/>
          <p:nvPr/>
        </p:nvSpPr>
        <p:spPr>
          <a:xfrm>
            <a:off x="405765" y="2011045"/>
            <a:ext cx="10920095" cy="2834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理解“水”在文中的象征意义。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en-US" altLang="zh-CN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掌握“水”的行踪，弄清文章的层次结构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（难点）</a:t>
            </a:r>
            <a:endParaRPr lang="en-US" altLang="zh-CN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体会与感悟作者所寄托的思想感情。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en-US" altLang="zh-CN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4632113" y="798195"/>
            <a:ext cx="2644140" cy="74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学习目标</a:t>
            </a:r>
            <a:endParaRPr kumimoji="0" lang="zh-CN" altLang="en-US" sz="4265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63655" y="140227"/>
            <a:ext cx="4305783" cy="10091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37929" y="200390"/>
            <a:ext cx="24929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了解</a:t>
            </a:r>
            <a:r>
              <a:rPr lang="zh-CN" altLang="en-US" sz="4800" spc="-3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作者</a:t>
            </a:r>
            <a:endParaRPr lang="zh-CN" altLang="en-US" sz="4800" spc="-3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字迹-邢体草书简体" panose="03000502000000000000" pitchFamily="66" charset="-122"/>
              <a:ea typeface="方正字迹-邢体草书简体" panose="03000502000000000000" pitchFamily="66" charset="-122"/>
            </a:endParaRP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211455" y="1430020"/>
            <a:ext cx="8587105" cy="4831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800" b="1" spc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en-US" sz="2800" b="1" spc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阿来，男，藏族，1959年生于四川省马尔康县，当代著名作家，茅盾文学奖史上最年轻获奖者，全国人大代表，四川省作协主席，兼任中国作协第八届全国委员会主席团委员。1982年开始诗歌创作，80年代中后期转向小说创作。主要作品有诗集《梭磨河》，小说集《旧年的血迹》《月光下的银匠》，长篇小说《</a:t>
            </a:r>
            <a:r>
              <a:rPr lang="zh-CN" altLang="en-US" sz="2800" b="1" spc="10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华文楷体" panose="02010600040101010101" charset="-122"/>
                <a:sym typeface="+mn-ea"/>
              </a:rPr>
              <a:t>尘埃落定</a:t>
            </a:r>
            <a:r>
              <a:rPr lang="zh-CN" altLang="en-US" sz="2800" b="1" spc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》《空山》，长篇地理散文《大地的阶梯》，散文集《就这样日益丰盈》。</a:t>
            </a:r>
            <a:endParaRPr lang="zh-CN" altLang="en-US" sz="2800" b="1" spc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120851" y="1688097"/>
            <a:ext cx="2661735" cy="4092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7955" y="140335"/>
            <a:ext cx="5410835" cy="1174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1125" y="1315085"/>
            <a:ext cx="1197038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fontAlgn="auto"/>
            <a:r>
              <a:rPr lang="zh-CN" altLang="en-US"/>
              <a:t>     </a:t>
            </a: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本文选自《课堂内外》2013年6月。略有改动。  作者曾经说：“武威行后，又到丽江，其实都在作关于藏文化边缘区的一些相关调查。说调查也不准确，因为材料多从书面上来，但从书上搜得材料后，还要想到这些事实的曾经的发生地，感受一番。”本文是作者应当地政府之约，为中小学生写的一篇有关丽江风光的散文。</a:t>
            </a:r>
            <a:endParaRPr lang="zh-CN" altLang="en-US" sz="40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68140" y="11620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 scaled="1"/>
                  </a:gradFill>
                  <a:round/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写作缘起</a:t>
            </a:r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 scaled="1"/>
                </a:gradFill>
                <a:round/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Tm="2000"/>
    </mc:Choice>
    <mc:Fallback>
      <p:transition advTm="2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927225" y="1709738"/>
            <a:ext cx="8489950" cy="3476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驿</a:t>
            </a:r>
            <a:r>
              <a:rPr lang="zh-CN" altLang="en-US" sz="4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道    </a:t>
            </a:r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矗</a:t>
            </a:r>
            <a:r>
              <a:rPr lang="zh-CN" altLang="en-US" sz="4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立          </a:t>
            </a:r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闸</a:t>
            </a:r>
            <a:r>
              <a:rPr lang="zh-CN" altLang="en-US" sz="4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口      </a:t>
            </a:r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翡</a:t>
            </a:r>
            <a:r>
              <a:rPr lang="zh-CN" altLang="en-US" sz="4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翠           </a:t>
            </a:r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砚</a:t>
            </a:r>
            <a:r>
              <a:rPr lang="zh-CN" altLang="en-US" sz="4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</a:t>
            </a:r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蘸</a:t>
            </a:r>
            <a:r>
              <a:rPr lang="zh-CN" altLang="en-US" sz="4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lang="en-US" altLang="zh-CN" sz="4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</a:t>
            </a:r>
            <a:r>
              <a:rPr lang="zh-CN" altLang="en-US" sz="4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目</a:t>
            </a:r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眩</a:t>
            </a:r>
            <a:r>
              <a:rPr lang="zh-CN" altLang="en-US" sz="4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神</a:t>
            </a:r>
            <a:r>
              <a:rPr lang="zh-CN" altLang="en-US" sz="4400" b="1" dirty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迷         草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甸</a:t>
            </a:r>
            <a:endParaRPr lang="en-US" altLang="zh-CN" sz="44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990725" y="1766888"/>
            <a:ext cx="6438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yì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4138613" y="1766888"/>
            <a:ext cx="9493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chù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6365875" y="1766888"/>
            <a:ext cx="9715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zhá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849438" y="3441700"/>
            <a:ext cx="8743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yàn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495675" y="3441700"/>
            <a:ext cx="11049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zhàn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561388" y="1766888"/>
            <a:ext cx="8743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fěi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735638" y="3441700"/>
            <a:ext cx="11049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xuàn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815399" y="3500438"/>
            <a:ext cx="11049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dirty="0" err="1" smtClean="0">
                <a:solidFill>
                  <a:srgbClr val="FF0000"/>
                </a:solidFill>
                <a:latin typeface="+mn-ea"/>
              </a:rPr>
              <a:t>diàn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64815" y="320040"/>
            <a:ext cx="5676900" cy="13303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783965" y="570230"/>
            <a:ext cx="143637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800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+mn-ea"/>
              </a:rPr>
              <a:t>注 音</a:t>
            </a:r>
            <a:endParaRPr lang="zh-CN" altLang="en-US" sz="4800" spc="-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2" grpId="0"/>
      <p:bldP spid="3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1785" y="140335"/>
            <a:ext cx="7348855" cy="100901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40055" y="1544003"/>
            <a:ext cx="10972800" cy="1143000"/>
          </a:xfrm>
        </p:spPr>
        <p:txBody>
          <a:bodyPr/>
          <a:lstStyle/>
          <a:p>
            <a:r>
              <a:rPr lang="zh-CN" altLang="en-US" sz="4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一、筛选信息，理清旅程</a:t>
            </a:r>
            <a:endParaRPr lang="zh-CN" altLang="en-US" sz="48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40055" y="2621280"/>
            <a:ext cx="109728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4400" b="1" dirty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altLang="en-US" sz="4400" b="1" dirty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初读课文，并结合课本</a:t>
            </a:r>
            <a:r>
              <a:rPr lang="en-US" altLang="zh-CN" sz="4400" b="1" dirty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110</a:t>
            </a:r>
            <a:r>
              <a:rPr lang="zh-CN" altLang="en-US" sz="4400" b="1" dirty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页的阅读提示，筛选信息，回答以下问题：</a:t>
            </a:r>
            <a:endParaRPr lang="en-US" altLang="zh-CN" sz="4400" b="1" dirty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4400" b="1" dirty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1.</a:t>
            </a:r>
            <a:r>
              <a:rPr lang="zh-CN" altLang="en-US" sz="4400" b="1" dirty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本文的线索是什么？</a:t>
            </a:r>
            <a:endParaRPr lang="en-US" altLang="zh-CN" sz="4400" b="1" dirty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4400" b="1" dirty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2.</a:t>
            </a:r>
            <a:r>
              <a:rPr lang="zh-CN" altLang="en-US" sz="4400" b="1" dirty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梳理一滴水的奇妙旅行。</a:t>
            </a:r>
            <a:endParaRPr lang="zh-CN" altLang="en-US" sz="4400" b="1" dirty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04444" y="200390"/>
            <a:ext cx="4759960" cy="829945"/>
          </a:xfrm>
          <a:prstGeom prst="rect">
            <a:avLst/>
          </a:prstGeom>
        </p:spPr>
        <p:txBody>
          <a:bodyPr wrap="non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spc="-3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带着问题朗读全文</a:t>
            </a:r>
            <a:endParaRPr lang="zh-CN" altLang="en-US" sz="4800" b="1" spc="-3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文本框 32"/>
          <p:cNvSpPr txBox="1"/>
          <p:nvPr/>
        </p:nvSpPr>
        <p:spPr>
          <a:xfrm>
            <a:off x="59668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55" name="文本框 34"/>
          <p:cNvSpPr txBox="1"/>
          <p:nvPr/>
        </p:nvSpPr>
        <p:spPr>
          <a:xfrm rot="-280097">
            <a:off x="10754784" y="2169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56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57" name="文本框 37"/>
          <p:cNvSpPr txBox="1"/>
          <p:nvPr/>
        </p:nvSpPr>
        <p:spPr>
          <a:xfrm rot="-4150866">
            <a:off x="7107767" y="2298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58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59" name="文本框 46"/>
          <p:cNvSpPr txBox="1"/>
          <p:nvPr/>
        </p:nvSpPr>
        <p:spPr>
          <a:xfrm rot="-424911">
            <a:off x="9423400" y="2093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0" name="文本框 47"/>
          <p:cNvSpPr txBox="1"/>
          <p:nvPr/>
        </p:nvSpPr>
        <p:spPr>
          <a:xfrm rot="-4150866">
            <a:off x="10206567" y="33316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1" name="文本框 49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2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3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4" name="文本框 32"/>
          <p:cNvSpPr txBox="1"/>
          <p:nvPr/>
        </p:nvSpPr>
        <p:spPr>
          <a:xfrm>
            <a:off x="4349751" y="4747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5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6" name="文本框 36"/>
          <p:cNvSpPr txBox="1"/>
          <p:nvPr/>
        </p:nvSpPr>
        <p:spPr>
          <a:xfrm rot="-1380000">
            <a:off x="5200651" y="1735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7" name="文本框 37"/>
          <p:cNvSpPr txBox="1"/>
          <p:nvPr/>
        </p:nvSpPr>
        <p:spPr>
          <a:xfrm rot="-180000">
            <a:off x="5507567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8" name="文本框 45"/>
          <p:cNvSpPr txBox="1"/>
          <p:nvPr/>
        </p:nvSpPr>
        <p:spPr>
          <a:xfrm rot="-1380000">
            <a:off x="5947833" y="176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9" name="文本框 46"/>
          <p:cNvSpPr txBox="1"/>
          <p:nvPr/>
        </p:nvSpPr>
        <p:spPr>
          <a:xfrm rot="-1380000">
            <a:off x="6441017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70" name="文本框 47"/>
          <p:cNvSpPr txBox="1"/>
          <p:nvPr/>
        </p:nvSpPr>
        <p:spPr>
          <a:xfrm rot="-180000">
            <a:off x="6752167" y="2980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71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72" name="文本框 50"/>
          <p:cNvSpPr txBox="1"/>
          <p:nvPr/>
        </p:nvSpPr>
        <p:spPr>
          <a:xfrm rot="-170103">
            <a:off x="7452784" y="3454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73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74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75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76" name="文本框 36"/>
          <p:cNvSpPr txBox="1"/>
          <p:nvPr/>
        </p:nvSpPr>
        <p:spPr>
          <a:xfrm rot="-1380000">
            <a:off x="2139951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77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78" name="文本框 45"/>
          <p:cNvSpPr txBox="1"/>
          <p:nvPr/>
        </p:nvSpPr>
        <p:spPr>
          <a:xfrm rot="-1380000">
            <a:off x="4216400" y="4195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79" name="文本框 46"/>
          <p:cNvSpPr txBox="1"/>
          <p:nvPr/>
        </p:nvSpPr>
        <p:spPr>
          <a:xfrm rot="-170103">
            <a:off x="1049867" y="2040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80" name="文本框 47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81" name="文本框 49"/>
          <p:cNvSpPr txBox="1"/>
          <p:nvPr/>
        </p:nvSpPr>
        <p:spPr>
          <a:xfrm rot="-170103">
            <a:off x="4013200" y="5115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82" name="文本框 50"/>
          <p:cNvSpPr txBox="1"/>
          <p:nvPr/>
        </p:nvSpPr>
        <p:spPr>
          <a:xfrm rot="-170103">
            <a:off x="5543551" y="4226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83" name="文本框 51"/>
          <p:cNvSpPr txBox="1"/>
          <p:nvPr/>
        </p:nvSpPr>
        <p:spPr>
          <a:xfrm rot="-170103">
            <a:off x="5765800" y="5238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84" name="文本框 32"/>
          <p:cNvSpPr txBox="1"/>
          <p:nvPr/>
        </p:nvSpPr>
        <p:spPr>
          <a:xfrm rot="-5070842">
            <a:off x="429684" y="27220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85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86" name="文本框 36"/>
          <p:cNvSpPr txBox="1"/>
          <p:nvPr/>
        </p:nvSpPr>
        <p:spPr>
          <a:xfrm rot="-170103">
            <a:off x="429684" y="1782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87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88" name="文本框 45"/>
          <p:cNvSpPr txBox="1"/>
          <p:nvPr/>
        </p:nvSpPr>
        <p:spPr>
          <a:xfrm rot="-1380000">
            <a:off x="2823633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89" name="文本框 46"/>
          <p:cNvSpPr txBox="1"/>
          <p:nvPr/>
        </p:nvSpPr>
        <p:spPr>
          <a:xfrm rot="-1380000">
            <a:off x="3583517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90" name="文本框 47"/>
          <p:cNvSpPr txBox="1"/>
          <p:nvPr/>
        </p:nvSpPr>
        <p:spPr>
          <a:xfrm rot="-180000">
            <a:off x="3221567" y="2506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91" name="文本框 49"/>
          <p:cNvSpPr txBox="1"/>
          <p:nvPr/>
        </p:nvSpPr>
        <p:spPr>
          <a:xfrm rot="-1380000">
            <a:off x="4368800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92" name="文本框 50"/>
          <p:cNvSpPr txBox="1"/>
          <p:nvPr/>
        </p:nvSpPr>
        <p:spPr>
          <a:xfrm rot="-1380000">
            <a:off x="3799417" y="2825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93" name="文本框 51"/>
          <p:cNvSpPr txBox="1"/>
          <p:nvPr/>
        </p:nvSpPr>
        <p:spPr>
          <a:xfrm rot="-1380000">
            <a:off x="4646084" y="3007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94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95" name="文本框 34"/>
          <p:cNvSpPr txBox="1"/>
          <p:nvPr/>
        </p:nvSpPr>
        <p:spPr>
          <a:xfrm rot="-1030866">
            <a:off x="8417984" y="5192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96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97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98" name="文本框 45"/>
          <p:cNvSpPr txBox="1"/>
          <p:nvPr/>
        </p:nvSpPr>
        <p:spPr>
          <a:xfrm rot="-4502722">
            <a:off x="9038167" y="333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99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00" name="文本框 47"/>
          <p:cNvSpPr txBox="1"/>
          <p:nvPr/>
        </p:nvSpPr>
        <p:spPr>
          <a:xfrm rot="-3456638">
            <a:off x="8991600" y="4538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01" name="文本框 49"/>
          <p:cNvSpPr txBox="1"/>
          <p:nvPr/>
        </p:nvSpPr>
        <p:spPr>
          <a:xfrm rot="-3180423">
            <a:off x="10809817" y="435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02" name="文本框 50"/>
          <p:cNvSpPr txBox="1"/>
          <p:nvPr/>
        </p:nvSpPr>
        <p:spPr>
          <a:xfrm rot="-3640556">
            <a:off x="9652000" y="4787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03" name="文本框 51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04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05" name="文本框 34"/>
          <p:cNvSpPr txBox="1"/>
          <p:nvPr/>
        </p:nvSpPr>
        <p:spPr>
          <a:xfrm rot="8340000">
            <a:off x="6563784" y="4184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06" name="文本框 36"/>
          <p:cNvSpPr txBox="1"/>
          <p:nvPr/>
        </p:nvSpPr>
        <p:spPr>
          <a:xfrm rot="-1160763">
            <a:off x="7698317" y="2334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07" name="文本框 37"/>
          <p:cNvSpPr txBox="1"/>
          <p:nvPr/>
        </p:nvSpPr>
        <p:spPr>
          <a:xfrm rot="39237">
            <a:off x="7533217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08" name="文本框 45"/>
          <p:cNvSpPr txBox="1"/>
          <p:nvPr/>
        </p:nvSpPr>
        <p:spPr>
          <a:xfrm rot="-1160763">
            <a:off x="8445500" y="236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09" name="文本框 46"/>
          <p:cNvSpPr txBox="1"/>
          <p:nvPr/>
        </p:nvSpPr>
        <p:spPr>
          <a:xfrm rot="-1160763">
            <a:off x="8938684" y="2650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10" name="文本框 47"/>
          <p:cNvSpPr txBox="1"/>
          <p:nvPr/>
        </p:nvSpPr>
        <p:spPr>
          <a:xfrm rot="39237">
            <a:off x="9580033" y="3276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11" name="文本框 49"/>
          <p:cNvSpPr txBox="1"/>
          <p:nvPr/>
        </p:nvSpPr>
        <p:spPr>
          <a:xfrm rot="-1160763">
            <a:off x="10695517" y="2755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12" name="文本框 50"/>
          <p:cNvSpPr txBox="1"/>
          <p:nvPr/>
        </p:nvSpPr>
        <p:spPr>
          <a:xfrm rot="-1160763">
            <a:off x="9984317" y="2578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13" name="文本框 51"/>
          <p:cNvSpPr txBox="1"/>
          <p:nvPr/>
        </p:nvSpPr>
        <p:spPr>
          <a:xfrm rot="-1160763">
            <a:off x="10619317" y="3725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14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15" name="文本框 34"/>
          <p:cNvSpPr txBox="1"/>
          <p:nvPr/>
        </p:nvSpPr>
        <p:spPr>
          <a:xfrm rot="8340000">
            <a:off x="5232400" y="3754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16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17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18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19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20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21" name="文本框 49"/>
          <p:cNvSpPr txBox="1"/>
          <p:nvPr/>
        </p:nvSpPr>
        <p:spPr>
          <a:xfrm rot="-1160763">
            <a:off x="8299451" y="3393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22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23" name="文本框 51"/>
          <p:cNvSpPr txBox="1"/>
          <p:nvPr/>
        </p:nvSpPr>
        <p:spPr>
          <a:xfrm rot="-1160763">
            <a:off x="7465484" y="429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24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25" name="文本框 34"/>
          <p:cNvSpPr txBox="1"/>
          <p:nvPr/>
        </p:nvSpPr>
        <p:spPr>
          <a:xfrm rot="8340000">
            <a:off x="2508251" y="4737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26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27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28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29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30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31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32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33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34" name="文本框 32"/>
          <p:cNvSpPr txBox="1"/>
          <p:nvPr/>
        </p:nvSpPr>
        <p:spPr>
          <a:xfrm rot="-880739">
            <a:off x="6858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35" name="文本框 34"/>
          <p:cNvSpPr txBox="1"/>
          <p:nvPr/>
        </p:nvSpPr>
        <p:spPr>
          <a:xfrm rot="8340000">
            <a:off x="1672167" y="3456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36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37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38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39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40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41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42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43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44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45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46" name="文本框 36"/>
          <p:cNvSpPr txBox="1"/>
          <p:nvPr/>
        </p:nvSpPr>
        <p:spPr>
          <a:xfrm rot="-1160763">
            <a:off x="83163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47" name="文本框 37"/>
          <p:cNvSpPr txBox="1"/>
          <p:nvPr/>
        </p:nvSpPr>
        <p:spPr>
          <a:xfrm rot="39237">
            <a:off x="8316384" y="4624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48" name="文本框 45"/>
          <p:cNvSpPr txBox="1"/>
          <p:nvPr/>
        </p:nvSpPr>
        <p:spPr>
          <a:xfrm rot="-1160763">
            <a:off x="9063567" y="3930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49" name="文本框 46"/>
          <p:cNvSpPr txBox="1"/>
          <p:nvPr/>
        </p:nvSpPr>
        <p:spPr>
          <a:xfrm rot="-1160763">
            <a:off x="9556751" y="4216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50" name="文本框 47"/>
          <p:cNvSpPr txBox="1"/>
          <p:nvPr/>
        </p:nvSpPr>
        <p:spPr>
          <a:xfrm rot="39237">
            <a:off x="9139767" y="4974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51" name="文本框 49"/>
          <p:cNvSpPr txBox="1"/>
          <p:nvPr/>
        </p:nvSpPr>
        <p:spPr>
          <a:xfrm rot="-1160763">
            <a:off x="10251017" y="460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52" name="文本框 50"/>
          <p:cNvSpPr txBox="1"/>
          <p:nvPr/>
        </p:nvSpPr>
        <p:spPr>
          <a:xfrm rot="-1160763">
            <a:off x="10189633" y="50948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53" name="文本框 51"/>
          <p:cNvSpPr txBox="1"/>
          <p:nvPr/>
        </p:nvSpPr>
        <p:spPr>
          <a:xfrm rot="-1160763">
            <a:off x="9040284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1FF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1FF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8" name="Text Box 3"/>
          <p:cNvSpPr txBox="1"/>
          <p:nvPr/>
        </p:nvSpPr>
        <p:spPr>
          <a:xfrm>
            <a:off x="670983" y="1471507"/>
            <a:ext cx="11025717" cy="7816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373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一滴水的形态变化</a:t>
            </a:r>
            <a:endParaRPr lang="zh-CN" altLang="en-US" sz="3735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3"/>
          <p:cNvSpPr txBox="1"/>
          <p:nvPr/>
        </p:nvSpPr>
        <p:spPr>
          <a:xfrm>
            <a:off x="1984163" y="2437765"/>
            <a:ext cx="1655233" cy="87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28850" y="3681730"/>
            <a:ext cx="1708150" cy="1466215"/>
            <a:chOff x="3140075" y="3117850"/>
            <a:chExt cx="1114425" cy="1114425"/>
          </a:xfrm>
        </p:grpSpPr>
        <p:sp>
          <p:nvSpPr>
            <p:cNvPr id="6" name="矩形 5"/>
            <p:cNvSpPr/>
            <p:nvPr/>
          </p:nvSpPr>
          <p:spPr>
            <a:xfrm>
              <a:off x="3140075" y="3117850"/>
              <a:ext cx="1114425" cy="111442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74867" name="图片 18"/>
            <p:cNvPicPr>
              <a:picLocks noChangeAspect="1"/>
            </p:cNvPicPr>
            <p:nvPr/>
          </p:nvPicPr>
          <p:blipFill>
            <a:blip r:embed="rId1" cstate="print"/>
            <a:srcRect l="26762" t="15106" r="23878" b="9178"/>
            <a:stretch>
              <a:fillRect/>
            </a:stretch>
          </p:blipFill>
          <p:spPr>
            <a:xfrm>
              <a:off x="3208337" y="3151187"/>
              <a:ext cx="977900" cy="10477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ext Box 3"/>
          <p:cNvSpPr txBox="1"/>
          <p:nvPr/>
        </p:nvSpPr>
        <p:spPr>
          <a:xfrm>
            <a:off x="5427980" y="2355850"/>
            <a:ext cx="1655233" cy="87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3"/>
          <p:cNvSpPr txBox="1"/>
          <p:nvPr/>
        </p:nvSpPr>
        <p:spPr>
          <a:xfrm>
            <a:off x="8790305" y="2286000"/>
            <a:ext cx="1655233" cy="879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26500" y="3451860"/>
            <a:ext cx="1583055" cy="1723390"/>
            <a:chOff x="4035074" y="3058450"/>
            <a:chExt cx="1114425" cy="1114427"/>
          </a:xfrm>
        </p:grpSpPr>
        <p:sp>
          <p:nvSpPr>
            <p:cNvPr id="26" name="矩形 25"/>
            <p:cNvSpPr/>
            <p:nvPr/>
          </p:nvSpPr>
          <p:spPr>
            <a:xfrm>
              <a:off x="4035074" y="3058450"/>
              <a:ext cx="1114425" cy="111442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74865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80952" y="3109819"/>
              <a:ext cx="1063058" cy="106305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" name="组合 7"/>
          <p:cNvGrpSpPr/>
          <p:nvPr/>
        </p:nvGrpSpPr>
        <p:grpSpPr>
          <a:xfrm>
            <a:off x="5530215" y="3578860"/>
            <a:ext cx="1683385" cy="1454785"/>
            <a:chOff x="4146147" y="3082425"/>
            <a:chExt cx="798512" cy="798512"/>
          </a:xfrm>
        </p:grpSpPr>
        <p:sp>
          <p:nvSpPr>
            <p:cNvPr id="30" name="矩形 29"/>
            <p:cNvSpPr/>
            <p:nvPr/>
          </p:nvSpPr>
          <p:spPr bwMode="auto">
            <a:xfrm>
              <a:off x="4146147" y="3082425"/>
              <a:ext cx="798512" cy="79851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74863" name="图片 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78609" y="3125988"/>
              <a:ext cx="744948" cy="71291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15" grpId="0"/>
      <p:bldP spid="24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一滴水奇妙旅行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809720" y="1500174"/>
            <a:ext cx="2071702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881686" y="1500174"/>
            <a:ext cx="1785950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4095736" y="1500174"/>
            <a:ext cx="1714512" cy="71438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扑向山下一路向南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881158" y="2571744"/>
            <a:ext cx="2071702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953124" y="2571744"/>
            <a:ext cx="2214578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sz="2800" b="1" dirty="0" smtClean="0">
              <a:latin typeface="楷体_GB2312" pitchFamily="49" charset="-122"/>
              <a:ea typeface="楷体_GB2312" pitchFamily="49" charset="-122"/>
            </a:endParaRPr>
          </a:p>
          <a:p>
            <a:pPr algn="ctr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4095736" y="2571744"/>
            <a:ext cx="1714512" cy="71438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沉睡百年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7810512" y="1500174"/>
            <a:ext cx="1928826" cy="71438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初见四方街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8239140" y="2571744"/>
            <a:ext cx="1714512" cy="71438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顺着玉河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738282" y="3857628"/>
            <a:ext cx="2214578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81158" y="1357298"/>
            <a:ext cx="1928826" cy="122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玉龙雪山顶上</a:t>
            </a:r>
            <a:endParaRPr lang="zh-CN" altLang="en-US" sz="2800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953124" y="1500174"/>
            <a:ext cx="1928826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丽江坝</a:t>
            </a:r>
            <a:endParaRPr lang="zh-CN" altLang="en-US" sz="3200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819780" y="2643182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跌落落水洞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24562" y="2500306"/>
            <a:ext cx="2214578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冒出黑龙潭</a:t>
            </a:r>
            <a:endParaRPr lang="en-US" altLang="zh-CN" sz="2800" b="1" dirty="0" smtClean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翻上水面</a:t>
            </a:r>
            <a:endParaRPr lang="en-US" altLang="zh-CN" sz="2800" b="1" dirty="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90377" y="3929066"/>
            <a:ext cx="20193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四方街前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4095736" y="3929066"/>
            <a:ext cx="1714512" cy="71438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跌入中河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穿过小桥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881686" y="3929066"/>
            <a:ext cx="2214578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33781" y="4000504"/>
            <a:ext cx="20193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跨入小店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8167702" y="3929066"/>
            <a:ext cx="1714512" cy="71438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一座桥边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738282" y="5000636"/>
            <a:ext cx="2214578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61815" y="5072074"/>
            <a:ext cx="20193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投身民居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" name="右箭头 27"/>
          <p:cNvSpPr/>
          <p:nvPr/>
        </p:nvSpPr>
        <p:spPr>
          <a:xfrm>
            <a:off x="4095736" y="5072074"/>
            <a:ext cx="1714512" cy="71438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穿城而出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5953124" y="5072074"/>
            <a:ext cx="2500330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64425" y="5143512"/>
            <a:ext cx="24784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果园和田地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809720" y="5929330"/>
            <a:ext cx="2500330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21021" y="6000768"/>
            <a:ext cx="24784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跃入金沙江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8596330" y="5072074"/>
            <a:ext cx="1714512" cy="71438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得偿夙愿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/>
      <p:bldP spid="17" grpId="0"/>
      <p:bldP spid="19" grpId="0"/>
      <p:bldP spid="20" grpId="0"/>
      <p:bldP spid="21" grpId="0"/>
      <p:bldP spid="22" grpId="0" bldLvl="0" animBg="1"/>
      <p:bldP spid="23" grpId="0" bldLvl="0" animBg="1"/>
      <p:bldP spid="24" grpId="0"/>
      <p:bldP spid="25" grpId="0" bldLvl="0" animBg="1"/>
      <p:bldP spid="26" grpId="0" bldLvl="0" animBg="1"/>
      <p:bldP spid="27" grpId="0"/>
      <p:bldP spid="28" grpId="0" bldLvl="0" animBg="1"/>
      <p:bldP spid="29" grpId="0" bldLvl="0" animBg="1"/>
      <p:bldP spid="30" grpId="0"/>
      <p:bldP spid="31" grpId="0" bldLvl="0" animBg="1"/>
      <p:bldP spid="32" grpId="0"/>
      <p:bldP spid="33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UNIT_BK_DARK_LIGHT" val="2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5"/>
  <p:tag name="KSO_WM_UNIT_ID" val="_14*i*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leftRight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5"/>
  <p:tag name="KSO_WM_UNIT_ID" val="_2*i*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navigation"/>
  <p:tag name="KSO_WM_SLIDE_BK_DARK_LIGHT" val="2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5"/>
  <p:tag name="KSO_WM_UNIT_ID" val="_15*i*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topBottom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UNIT_BK_DARK_LIGHT" val="2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UNIT_BK_DARK_LIGHT" val="2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5"/>
  <p:tag name="KSO_WM_UNIT_ID" val="_16*i*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bottomTop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5"/>
  <p:tag name="KSO_WM_UNIT_ID" val="_17*i*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navigation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UNIT_BK_DARK_LIGHT" val="2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UNIT_BK_DARK_LIGHT" val="2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0770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0770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7662_1"/>
  <p:tag name="KSO_WM_TEMPLATE_CATEGORY" val="custom"/>
  <p:tag name="KSO_WM_TEMPLATE_INDEX" val="20180770"/>
  <p:tag name="KSO_WM_TEMPLATE_SUBCATEGORY" val="0"/>
  <p:tag name="KSO_WM_TEMPLATE_THUMBS_INDEX" val="1、6、12、13、16、22、25、29、30、31、32、34、38"/>
  <p:tag name="KSO_WM_TEMPLATE_MASTER_TYPE" val="1"/>
  <p:tag name="KSO_WM_TEMPLATE_COLOR_TYPE" val="1"/>
  <p:tag name="KSO_WM_TEMPLATE_MASTER_THUMB_INDEX" val="12"/>
  <p:tag name="KSO_WM_UNIT_SHOW_EDIT_AREA_INDICATION" val="0"/>
</p:tagLst>
</file>

<file path=ppt/tags/tag159.xml><?xml version="1.0" encoding="utf-8"?>
<p:tagLst xmlns:p="http://schemas.openxmlformats.org/presentationml/2006/main">
  <p:tag name="KSO_WM_TEMPLATE_CATEGORY" val="custom"/>
  <p:tag name="KSO_WM_TEMPLATE_INDEX" val="2018077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0.xml><?xml version="1.0" encoding="utf-8"?>
<p:tagLst xmlns:p="http://schemas.openxmlformats.org/presentationml/2006/main">
  <p:tag name="KSO_WM_TEMPLATE_CATEGORY" val="custom"/>
  <p:tag name="KSO_WM_TEMPLATE_INDEX" val="20180770"/>
</p:tagLst>
</file>

<file path=ppt/tags/tag161.xml><?xml version="1.0" encoding="utf-8"?>
<p:tagLst xmlns:p="http://schemas.openxmlformats.org/presentationml/2006/main">
  <p:tag name="KSO_WM_TEMPLATE_CATEGORY" val="custom"/>
  <p:tag name="KSO_WM_TEMPLATE_INDEX" val="20180770"/>
</p:tagLst>
</file>

<file path=ppt/tags/tag162.xml><?xml version="1.0" encoding="utf-8"?>
<p:tagLst xmlns:p="http://schemas.openxmlformats.org/presentationml/2006/main">
  <p:tag name="KSO_WM_TEMPLATE_CATEGORY" val="custom"/>
  <p:tag name="KSO_WM_TEMPLATE_INDEX" val="20180770"/>
</p:tagLst>
</file>

<file path=ppt/tags/tag163.xml><?xml version="1.0" encoding="utf-8"?>
<p:tagLst xmlns:p="http://schemas.openxmlformats.org/presentationml/2006/main">
  <p:tag name="KSO_WM_TEMPLATE_CATEGORY" val="custom"/>
  <p:tag name="KSO_WM_TEMPLATE_INDEX" val="20180770"/>
</p:tagLst>
</file>

<file path=ppt/tags/tag164.xml><?xml version="1.0" encoding="utf-8"?>
<p:tagLst xmlns:p="http://schemas.openxmlformats.org/presentationml/2006/main">
  <p:tag name="KSO_WM_TEMPLATE_CATEGORY" val="custom"/>
  <p:tag name="KSO_WM_TEMPLATE_INDEX" val="160033"/>
</p:tagLst>
</file>

<file path=ppt/tags/tag165.xml><?xml version="1.0" encoding="utf-8"?>
<p:tagLst xmlns:p="http://schemas.openxmlformats.org/presentationml/2006/main">
  <p:tag name="KSO_WM_TEMPLATE_CATEGORY" val="custom"/>
  <p:tag name="KSO_WM_TEMPLATE_INDEX" val="20180770"/>
</p:tagLst>
</file>

<file path=ppt/tags/tag166.xml><?xml version="1.0" encoding="utf-8"?>
<p:tagLst xmlns:p="http://schemas.openxmlformats.org/presentationml/2006/main">
  <p:tag name="KSO_WM_TEMPLATE_CATEGORY" val="custom"/>
  <p:tag name="KSO_WM_TEMPLATE_INDEX" val="20180770"/>
</p:tagLst>
</file>

<file path=ppt/tags/tag167.xml><?xml version="1.0" encoding="utf-8"?>
<p:tagLst xmlns:p="http://schemas.openxmlformats.org/presentationml/2006/main">
  <p:tag name="KSO_WM_TEMPLATE_CATEGORY" val="custom"/>
  <p:tag name="KSO_WM_TEMPLATE_INDEX" val="160033"/>
</p:tagLst>
</file>

<file path=ppt/tags/tag168.xml><?xml version="1.0" encoding="utf-8"?>
<p:tagLst xmlns:p="http://schemas.openxmlformats.org/presentationml/2006/main">
  <p:tag name="KSO_WM_TEMPLATE_CATEGORY" val="custom"/>
  <p:tag name="KSO_WM_TEMPLATE_INDEX" val="160033"/>
</p:tagLst>
</file>

<file path=ppt/tags/tag169.xml><?xml version="1.0" encoding="utf-8"?>
<p:tagLst xmlns:p="http://schemas.openxmlformats.org/presentationml/2006/main">
  <p:tag name="KSO_WM_TEMPLATE_CATEGORY" val="custom"/>
  <p:tag name="KSO_WM_TEMPLATE_INDEX" val="160033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TEMPLATE_CATEGORY" val="custom"/>
  <p:tag name="KSO_WM_TEMPLATE_INDEX" val="160033"/>
</p:tagLst>
</file>

<file path=ppt/tags/tag171.xml><?xml version="1.0" encoding="utf-8"?>
<p:tagLst xmlns:p="http://schemas.openxmlformats.org/presentationml/2006/main">
  <p:tag name="KSO_WM_TEMPLATE_CATEGORY" val="custom"/>
  <p:tag name="KSO_WM_TEMPLATE_INDEX" val="160033"/>
</p:tagLst>
</file>

<file path=ppt/tags/tag172.xml><?xml version="1.0" encoding="utf-8"?>
<p:tagLst xmlns:p="http://schemas.openxmlformats.org/presentationml/2006/main">
  <p:tag name="KSO_WM_TEMPLATE_CATEGORY" val="custom"/>
  <p:tag name="KSO_WM_TEMPLATE_INDEX" val="20180770"/>
</p:tagLst>
</file>

<file path=ppt/tags/tag173.xml><?xml version="1.0" encoding="utf-8"?>
<p:tagLst xmlns:p="http://schemas.openxmlformats.org/presentationml/2006/main">
  <p:tag name="KSO_WM_TEMPLATE_CATEGORY" val="custom"/>
  <p:tag name="KSO_WM_TEMPLATE_INDEX" val="20180770"/>
</p:tagLst>
</file>

<file path=ppt/tags/tag174.xml><?xml version="1.0" encoding="utf-8"?>
<p:tagLst xmlns:p="http://schemas.openxmlformats.org/presentationml/2006/main">
  <p:tag name="KSO_WM_TEMPLATE_CATEGORY" val="custom"/>
  <p:tag name="KSO_WM_TEMPLATE_INDEX" val="160033"/>
</p:tagLst>
</file>

<file path=ppt/tags/tag175.xml><?xml version="1.0" encoding="utf-8"?>
<p:tagLst xmlns:p="http://schemas.openxmlformats.org/presentationml/2006/main">
  <p:tag name="KSO_WM_TEMPLATE_CATEGORY" val="custom"/>
  <p:tag name="KSO_WM_TEMPLATE_INDEX" val="20180770"/>
</p:tagLst>
</file>

<file path=ppt/tags/tag176.xml><?xml version="1.0" encoding="utf-8"?>
<p:tagLst xmlns:p="http://schemas.openxmlformats.org/presentationml/2006/main">
  <p:tag name="KSO_WM_TEMPLATE_CATEGORY" val="custom"/>
  <p:tag name="KSO_WM_TEMPLATE_INDEX" val="20180770"/>
</p:tagLst>
</file>

<file path=ppt/tags/tag177.xml><?xml version="1.0" encoding="utf-8"?>
<p:tagLst xmlns:p="http://schemas.openxmlformats.org/presentationml/2006/main">
  <p:tag name="ISPRING_PRESENTATION_TITL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4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5"/>
  <p:tag name="KSO_WM_UNIT_ID" val="_4*i*5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5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5"/>
  <p:tag name="KSO_WM_UNIT_ID" val="_5*i*5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5"/>
  <p:tag name="KSO_WM_UNIT_ID" val="_6*i*5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7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5"/>
  <p:tag name="KSO_WM_UNIT_ID" val="_7*i*5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8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5"/>
  <p:tag name="KSO_WM_UNIT_ID" val="_8*i*5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1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3"/>
  <p:tag name="KSO_WM_UNIT_ID" val="_9*i*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frame"/>
  <p:tag name="KSO_WM_SLIDE_BK_DARK_LIGHT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1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3"/>
  <p:tag name="KSO_WM_UNIT_ID" val="_10*i*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frame"/>
  <p:tag name="KSO_WM_SLIDE_BK_DARK_LIGHT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5"/>
  <p:tag name="KSO_WM_UNIT_ID" val="_12*i*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general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2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3"/>
  <p:tag name="KSO_WM_UNIT_ID" val="_13*i*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frame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heme/theme1.xml><?xml version="1.0" encoding="utf-8"?>
<a:theme xmlns:a="http://schemas.openxmlformats.org/drawingml/2006/main" name="1_Office 主题​​">
  <a:themeElements>
    <a:clrScheme name="自定义 4">
      <a:dk1>
        <a:srgbClr val="000000"/>
      </a:dk1>
      <a:lt1>
        <a:srgbClr val="FFFFFF"/>
      </a:lt1>
      <a:dk2>
        <a:srgbClr val="EAEAEA"/>
      </a:dk2>
      <a:lt2>
        <a:srgbClr val="FFFFFF"/>
      </a:lt2>
      <a:accent1>
        <a:srgbClr val="BD974E"/>
      </a:accent1>
      <a:accent2>
        <a:srgbClr val="ACB463"/>
      </a:accent2>
      <a:accent3>
        <a:srgbClr val="87AC6A"/>
      </a:accent3>
      <a:accent4>
        <a:srgbClr val="5EA261"/>
      </a:accent4>
      <a:accent5>
        <a:srgbClr val="5BA582"/>
      </a:accent5>
      <a:accent6>
        <a:srgbClr val="549B91"/>
      </a:accent6>
      <a:hlink>
        <a:srgbClr val="495AC3"/>
      </a:hlink>
      <a:folHlink>
        <a:srgbClr val="725E82"/>
      </a:folHlink>
    </a:clrScheme>
    <a:fontScheme name="中国风">
      <a:majorFont>
        <a:latin typeface="Arial"/>
        <a:ea typeface="隶书"/>
        <a:cs typeface=""/>
      </a:majorFont>
      <a:minorFont>
        <a:latin typeface="Arial"/>
        <a:ea typeface="隶书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4332</Words>
  <Application>WPS 演示</Application>
  <PresentationFormat>宽屏</PresentationFormat>
  <Paragraphs>998</Paragraphs>
  <Slides>23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6" baseType="lpstr">
      <vt:lpstr>Arial</vt:lpstr>
      <vt:lpstr>宋体</vt:lpstr>
      <vt:lpstr>Wingdings</vt:lpstr>
      <vt:lpstr>隶书</vt:lpstr>
      <vt:lpstr>汉仪尚巍手书W</vt:lpstr>
      <vt:lpstr>华文楷体</vt:lpstr>
      <vt:lpstr>楷体</vt:lpstr>
      <vt:lpstr>黑体</vt:lpstr>
      <vt:lpstr>方正字迹-邢体草书简体</vt:lpstr>
      <vt:lpstr>Calibri</vt:lpstr>
      <vt:lpstr>华文琥珀</vt:lpstr>
      <vt:lpstr>华文中宋</vt:lpstr>
      <vt:lpstr>楷体_GB2312</vt:lpstr>
      <vt:lpstr>新宋体</vt:lpstr>
      <vt:lpstr>微软雅黑</vt:lpstr>
      <vt:lpstr>Arial Unicode MS</vt:lpstr>
      <vt:lpstr>等线</vt:lpstr>
      <vt:lpstr>Segoe UI</vt:lpstr>
      <vt:lpstr>叶根友毛笔行书2.0版</vt:lpstr>
      <vt:lpstr>仿宋</vt:lpstr>
      <vt:lpstr>华文行楷</vt:lpstr>
      <vt:lpstr>Arial Rounded MT Bold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一、筛选信息，理清旅程</vt:lpstr>
      <vt:lpstr>PowerPoint 演示文稿</vt:lpstr>
      <vt:lpstr>一滴水奇妙旅行</vt:lpstr>
      <vt:lpstr>PowerPoint 演示文稿</vt:lpstr>
      <vt:lpstr>PowerPoint 演示文稿</vt:lpstr>
      <vt:lpstr>PowerPoint 演示文稿</vt:lpstr>
      <vt:lpstr>二、跟随水滴，感受丽江之美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/>
  <cp:category>www.99ppt.com</cp:category>
  <cp:lastModifiedBy>汉骨唐风</cp:lastModifiedBy>
  <cp:revision>15</cp:revision>
  <dcterms:created xsi:type="dcterms:W3CDTF">2019-10-17T03:35:00Z</dcterms:created>
  <dcterms:modified xsi:type="dcterms:W3CDTF">2020-05-07T15:10:53Z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