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sldIdLst>
    <p:sldId id="258" r:id="rId3"/>
    <p:sldId id="257" r:id="rId4"/>
    <p:sldId id="261" r:id="rId5"/>
    <p:sldId id="262" r:id="rId6"/>
    <p:sldId id="275" r:id="rId7"/>
    <p:sldId id="264" r:id="rId8"/>
    <p:sldId id="290" r:id="rId9"/>
    <p:sldId id="259" r:id="rId10"/>
    <p:sldId id="291" r:id="rId11"/>
    <p:sldId id="272" r:id="rId12"/>
    <p:sldId id="273" r:id="rId13"/>
    <p:sldId id="269" r:id="rId14"/>
    <p:sldId id="265" r:id="rId15"/>
    <p:sldId id="274" r:id="rId16"/>
    <p:sldId id="292" r:id="rId17"/>
    <p:sldId id="306" r:id="rId18"/>
    <p:sldId id="307" r:id="rId19"/>
    <p:sldId id="308" r:id="rId20"/>
    <p:sldId id="309" r:id="rId21"/>
    <p:sldId id="266" r:id="rId22"/>
    <p:sldId id="310" r:id="rId23"/>
    <p:sldId id="276" r:id="rId24"/>
    <p:sldId id="277" r:id="rId25"/>
    <p:sldId id="318" r:id="rId26"/>
    <p:sldId id="270" r:id="rId27"/>
    <p:sldId id="278" r:id="rId28"/>
    <p:sldId id="279" r:id="rId29"/>
    <p:sldId id="280" r:id="rId30"/>
  </p:sldIdLst>
  <p:sldSz cx="9144000" cy="6858000" type="screen4x3"/>
  <p:notesSz cx="6858000" cy="9144000"/>
  <p:defaultTextStyle>
    <a:defPPr>
      <a:defRPr lang="en-US"/>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p:restoredTop sz="94619"/>
  </p:normalViewPr>
  <p:slideViewPr>
    <p:cSldViewPr showGuides="1">
      <p:cViewPr varScale="1">
        <p:scale>
          <a:sx n="65" d="100"/>
          <a:sy n="65" d="100"/>
        </p:scale>
        <p:origin x="-1518" y="-114"/>
      </p:cViewPr>
      <p:guideLst>
        <p:guide orient="horz" pos="2160"/>
        <p:guide pos="2928"/>
      </p:guideLst>
    </p:cSldViewPr>
  </p:slideViewPr>
  <p:outlineViewPr>
    <p:cViewPr>
      <p:scale>
        <a:sx n="33" d="100"/>
        <a:sy n="33" d="100"/>
      </p:scale>
      <p:origin x="96" y="1236"/>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3" name="直接连接符 12"/>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标题 28"/>
          <p:cNvSpPr>
            <a:spLocks noGrp="1"/>
          </p:cNvSpPr>
          <p:nvPr>
            <p:ph type="ctrTitle"/>
          </p:nvPr>
        </p:nvSpPr>
        <p:spPr>
          <a:xfrm>
            <a:off x="381000" y="4853411"/>
            <a:ext cx="8458200" cy="1222375"/>
          </a:xfrm>
        </p:spPr>
        <p:txBody>
          <a:bodyPr anchor="t"/>
          <a:lstStyle/>
          <a:p>
            <a:r>
              <a:rPr lang="zh-CN" altLang="en-US" smtClean="0"/>
              <a:t>单击此处编辑母版标题样式</a:t>
            </a:r>
            <a:endParaRPr lang="en-US"/>
          </a:p>
        </p:txBody>
      </p:sp>
      <p:sp>
        <p:nvSpPr>
          <p:cNvPr id="9" name="副标题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smtClean="0"/>
              <a:t>单击此处编辑母版副标题样式</a:t>
            </a:r>
            <a:endParaRPr lang="en-US"/>
          </a:p>
        </p:txBody>
      </p:sp>
      <p:sp>
        <p:nvSpPr>
          <p:cNvPr id="14" name="日期占位符 15"/>
          <p:cNvSpPr>
            <a:spLocks noGrp="1"/>
          </p:cNvSpPr>
          <p:nvPr>
            <p:ph type="dt" sz="half" idx="2"/>
          </p:nvPr>
        </p:nvSpPr>
        <p:spPr>
          <a:xfrm>
            <a:off x="6477000" y="76200"/>
            <a:ext cx="2514600" cy="288925"/>
          </a:xfrm>
          <a:prstGeom prst="rect">
            <a:avLst/>
          </a:prstGeom>
        </p:spPr>
        <p:txBody>
          <a:bodyPr vert="horz"/>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5" name="页脚占位符 1"/>
          <p:cNvSpPr>
            <a:spLocks noGrp="1"/>
          </p:cNvSpPr>
          <p:nvPr>
            <p:ph type="ftr" sz="quarter" idx="3"/>
          </p:nvPr>
        </p:nvSpPr>
        <p:spPr>
          <a:xfrm>
            <a:off x="3124200" y="76200"/>
            <a:ext cx="3352800" cy="288925"/>
          </a:xfrm>
          <a:prstGeom prst="rect">
            <a:avLst/>
          </a:prstGeom>
        </p:spPr>
        <p:txBody>
          <a:bodyPr vert="horz"/>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6" name="灯片编号占位符 14"/>
          <p:cNvSpPr>
            <a:spLocks noGrp="1"/>
          </p:cNvSpPr>
          <p:nvPr>
            <p:ph type="sldNum" sz="quarter" idx="4"/>
          </p:nvPr>
        </p:nvSpPr>
        <p:spPr>
          <a:xfrm>
            <a:off x="8229600" y="6473825"/>
            <a:ext cx="758825" cy="247650"/>
          </a:xfrm>
          <a:prstGeom prst="rect">
            <a:avLst/>
          </a:prstGeom>
        </p:spPr>
        <p:txBody>
          <a:bodyPr vert="horz"/>
          <a:lstStyle/>
          <a:p>
            <a:pPr algn="r"/>
            <a:fld id="{9A0DB2DC-4C9A-4742-B13C-FB6460FD3503}" type="slidenum">
              <a:rPr lang="en-US" altLang="zh-CN" dirty="0">
                <a:ea typeface="华文楷体"/>
              </a:rPr>
              <a:pPr algn="r"/>
              <a:t>‹#›</a:t>
            </a:fld>
            <a:endParaRPr lang="en-US" altLang="zh-CN" dirty="0">
              <a:ea typeface="华文楷体"/>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8000" y="549276"/>
            <a:ext cx="1828800" cy="5851525"/>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549276"/>
            <a:ext cx="6248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3" name="日期占位符 3"/>
          <p:cNvSpPr>
            <a:spLocks noGrp="1"/>
          </p:cNvSpPr>
          <p:nvPr>
            <p:ph type="dt" sz="half" idx="2"/>
          </p:nvPr>
        </p:nvSpPr>
        <p:spPr>
          <a:xfrm>
            <a:off x="6477000" y="76200"/>
            <a:ext cx="2514600" cy="288925"/>
          </a:xfrm>
          <a:prstGeom prst="rect">
            <a:avLst/>
          </a:prstGeom>
        </p:spPr>
        <p:txBody>
          <a:bodyPr vert="horz"/>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4" name="页脚占位符 4"/>
          <p:cNvSpPr>
            <a:spLocks noGrp="1"/>
          </p:cNvSpPr>
          <p:nvPr>
            <p:ph type="ftr" sz="quarter" idx="3"/>
          </p:nvPr>
        </p:nvSpPr>
        <p:spPr>
          <a:xfrm>
            <a:off x="3124200" y="76200"/>
            <a:ext cx="3352800" cy="288925"/>
          </a:xfrm>
          <a:prstGeom prst="rect">
            <a:avLst/>
          </a:prstGeom>
        </p:spPr>
        <p:txBody>
          <a:bodyPr vert="horz"/>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5" name="灯片编号占位符 5"/>
          <p:cNvSpPr>
            <a:spLocks noGrp="1"/>
          </p:cNvSpPr>
          <p:nvPr>
            <p:ph type="sldNum" sz="quarter" idx="4"/>
          </p:nvPr>
        </p:nvSpPr>
        <p:spPr>
          <a:xfrm>
            <a:off x="8229600" y="6477000"/>
            <a:ext cx="762000" cy="244475"/>
          </a:xfrm>
          <a:prstGeom prst="rect">
            <a:avLst/>
          </a:prstGeom>
        </p:spPr>
        <p:txBody>
          <a:bodyPr vert="horz"/>
          <a:lstStyle/>
          <a:p>
            <a:pPr algn="r"/>
            <a:fld id="{9A0DB2DC-4C9A-4742-B13C-FB6460FD3503}" type="slidenum">
              <a:rPr lang="en-US" altLang="zh-CN" dirty="0">
                <a:ea typeface="华文楷体"/>
              </a:rPr>
              <a:pPr algn="r"/>
              <a:t>‹#›</a:t>
            </a:fld>
            <a:endParaRPr lang="en-US" altLang="zh-CN" dirty="0">
              <a:ea typeface="华文楷体"/>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3" name="直接连接符 12"/>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标题 28"/>
          <p:cNvSpPr>
            <a:spLocks noGrp="1"/>
          </p:cNvSpPr>
          <p:nvPr>
            <p:ph type="ctrTitle"/>
          </p:nvPr>
        </p:nvSpPr>
        <p:spPr>
          <a:xfrm>
            <a:off x="381000" y="4853411"/>
            <a:ext cx="8458200" cy="1222375"/>
          </a:xfrm>
        </p:spPr>
        <p:txBody>
          <a:bodyPr anchor="t"/>
          <a:lstStyle/>
          <a:p>
            <a:r>
              <a:rPr lang="zh-CN" altLang="en-US" smtClean="0"/>
              <a:t>单击此处编辑母版标题样式</a:t>
            </a:r>
            <a:endParaRPr lang="en-US"/>
          </a:p>
        </p:txBody>
      </p:sp>
      <p:sp>
        <p:nvSpPr>
          <p:cNvPr id="9" name="副标题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smtClean="0"/>
              <a:t>单击此处编辑母版副标题样式</a:t>
            </a:r>
            <a:endParaRPr lang="en-US"/>
          </a:p>
        </p:txBody>
      </p:sp>
      <p:sp>
        <p:nvSpPr>
          <p:cNvPr id="14" name="日期占位符 15"/>
          <p:cNvSpPr>
            <a:spLocks noGrp="1"/>
          </p:cNvSpPr>
          <p:nvPr>
            <p:ph type="dt" sz="half" idx="2"/>
          </p:nvPr>
        </p:nvSpPr>
        <p:spPr>
          <a:xfrm>
            <a:off x="6477000" y="76200"/>
            <a:ext cx="2514600" cy="288925"/>
          </a:xfrm>
          <a:prstGeom prst="rect">
            <a:avLst/>
          </a:prstGeom>
        </p:spPr>
        <p:txBody>
          <a:bodyPr vert="horz"/>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5" name="页脚占位符 1"/>
          <p:cNvSpPr>
            <a:spLocks noGrp="1"/>
          </p:cNvSpPr>
          <p:nvPr>
            <p:ph type="ftr" sz="quarter" idx="3"/>
          </p:nvPr>
        </p:nvSpPr>
        <p:spPr>
          <a:xfrm>
            <a:off x="3124200" y="76200"/>
            <a:ext cx="3352800" cy="288925"/>
          </a:xfrm>
          <a:prstGeom prst="rect">
            <a:avLst/>
          </a:prstGeom>
        </p:spPr>
        <p:txBody>
          <a:bodyPr vert="horz"/>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6" name="灯片编号占位符 14"/>
          <p:cNvSpPr>
            <a:spLocks noGrp="1"/>
          </p:cNvSpPr>
          <p:nvPr>
            <p:ph type="sldNum" sz="quarter" idx="4"/>
          </p:nvPr>
        </p:nvSpPr>
        <p:spPr>
          <a:xfrm>
            <a:off x="8229600" y="6473825"/>
            <a:ext cx="758825" cy="247650"/>
          </a:xfrm>
          <a:prstGeom prst="rect">
            <a:avLst/>
          </a:prstGeom>
        </p:spPr>
        <p:txBody>
          <a:bodyPr vert="horz"/>
          <a:lstStyle/>
          <a:p>
            <a:pPr algn="r"/>
            <a:fld id="{9A0DB2DC-4C9A-4742-B13C-FB6460FD3503}" type="slidenum">
              <a:rPr lang="en-US" altLang="zh-CN" dirty="0">
                <a:ea typeface="华文楷体"/>
              </a:rPr>
              <a:pPr algn="r"/>
              <a:t>‹#›</a:t>
            </a:fld>
            <a:endParaRPr lang="en-US" altLang="zh-CN" dirty="0">
              <a:ea typeface="华文楷体"/>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2" name="标题 21"/>
          <p:cNvSpPr>
            <a:spLocks noGrp="1"/>
          </p:cNvSpPr>
          <p:nvPr>
            <p:ph type="title"/>
          </p:nvPr>
        </p:nvSpPr>
        <p:spPr/>
        <p:txBody>
          <a:bodyPr/>
          <a:lstStyle/>
          <a:p>
            <a:r>
              <a:rPr lang="zh-CN" altLang="en-US" smtClean="0"/>
              <a:t>单击此处编辑母版标题样式</a:t>
            </a:r>
            <a:endParaRPr lang="en-US"/>
          </a:p>
        </p:txBody>
      </p:sp>
      <p:sp>
        <p:nvSpPr>
          <p:cNvPr id="27" name="内容占位符 26"/>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3" name="日期占位符 24"/>
          <p:cNvSpPr>
            <a:spLocks noGrp="1"/>
          </p:cNvSpPr>
          <p:nvPr>
            <p:ph type="dt" sz="half" idx="2"/>
          </p:nvPr>
        </p:nvSpPr>
        <p:spPr>
          <a:xfrm>
            <a:off x="6477000" y="76200"/>
            <a:ext cx="2514600" cy="288925"/>
          </a:xfrm>
          <a:prstGeom prst="rect">
            <a:avLst/>
          </a:prstGeom>
        </p:spPr>
        <p:txBody>
          <a:bodyPr vert="horz"/>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4" name="页脚占位符 18"/>
          <p:cNvSpPr>
            <a:spLocks noGrp="1"/>
          </p:cNvSpPr>
          <p:nvPr>
            <p:ph type="ftr" sz="quarter" idx="3"/>
          </p:nvPr>
        </p:nvSpPr>
        <p:spPr>
          <a:xfrm>
            <a:off x="3581400" y="76200"/>
            <a:ext cx="2895600" cy="288925"/>
          </a:xfrm>
          <a:prstGeom prst="rect">
            <a:avLst/>
          </a:prstGeom>
        </p:spPr>
        <p:txBody>
          <a:bodyPr vert="horz"/>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5" name="灯片编号占位符 15"/>
          <p:cNvSpPr>
            <a:spLocks noGrp="1"/>
          </p:cNvSpPr>
          <p:nvPr>
            <p:ph type="sldNum" sz="quarter" idx="4"/>
          </p:nvPr>
        </p:nvSpPr>
        <p:spPr>
          <a:xfrm>
            <a:off x="8229600" y="6473825"/>
            <a:ext cx="758825" cy="247650"/>
          </a:xfrm>
          <a:prstGeom prst="rect">
            <a:avLst/>
          </a:prstGeom>
        </p:spPr>
        <p:txBody>
          <a:bodyPr vert="horz"/>
          <a:lstStyle/>
          <a:p>
            <a:pPr algn="r"/>
            <a:fld id="{9A0DB2DC-4C9A-4742-B13C-FB6460FD3503}" type="slidenum">
              <a:rPr lang="en-US" altLang="zh-CN" dirty="0">
                <a:ea typeface="华文楷体"/>
              </a:rPr>
              <a:pPr algn="r"/>
              <a:t>‹#›</a:t>
            </a:fld>
            <a:endParaRPr lang="en-US" altLang="zh-CN" dirty="0">
              <a:ea typeface="华文楷体"/>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13" name="直接连接符 12"/>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文本占位符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CN" altLang="en-US" smtClean="0"/>
              <a:t>单击此处编辑母版文本样式</a:t>
            </a:r>
          </a:p>
        </p:txBody>
      </p:sp>
      <p:sp>
        <p:nvSpPr>
          <p:cNvPr id="8" name="标题 7"/>
          <p:cNvSpPr>
            <a:spLocks noGrp="1"/>
          </p:cNvSpPr>
          <p:nvPr>
            <p:ph type="title"/>
          </p:nvPr>
        </p:nvSpPr>
        <p:spPr>
          <a:xfrm>
            <a:off x="180475" y="2947085"/>
            <a:ext cx="8686800" cy="1184825"/>
          </a:xfrm>
        </p:spPr>
        <p:txBody>
          <a:bodyPr rtlCol="0" anchor="t"/>
          <a:lstStyle>
            <a:lvl1pPr algn="r">
              <a:defRPr/>
            </a:lvl1pPr>
          </a:lstStyle>
          <a:p>
            <a:r>
              <a:rPr lang="zh-CN" altLang="en-US" smtClean="0"/>
              <a:t>单击此处编辑母版标题样式</a:t>
            </a:r>
            <a:endParaRPr lang="en-US"/>
          </a:p>
        </p:txBody>
      </p:sp>
      <p:sp>
        <p:nvSpPr>
          <p:cNvPr id="14" name="日期占位符 18"/>
          <p:cNvSpPr>
            <a:spLocks noGrp="1"/>
          </p:cNvSpPr>
          <p:nvPr>
            <p:ph type="dt" sz="half" idx="2"/>
          </p:nvPr>
        </p:nvSpPr>
        <p:spPr>
          <a:xfrm>
            <a:off x="6477000" y="76200"/>
            <a:ext cx="2514600" cy="288925"/>
          </a:xfrm>
          <a:prstGeom prst="rect">
            <a:avLst/>
          </a:prstGeom>
        </p:spPr>
        <p:txBody>
          <a:bodyPr vert="horz"/>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5" name="页脚占位符 10"/>
          <p:cNvSpPr>
            <a:spLocks noGrp="1"/>
          </p:cNvSpPr>
          <p:nvPr>
            <p:ph type="ftr" sz="quarter" idx="3"/>
          </p:nvPr>
        </p:nvSpPr>
        <p:spPr>
          <a:xfrm>
            <a:off x="3124200" y="76200"/>
            <a:ext cx="3352800" cy="288925"/>
          </a:xfrm>
          <a:prstGeom prst="rect">
            <a:avLst/>
          </a:prstGeom>
        </p:spPr>
        <p:txBody>
          <a:bodyPr vert="horz"/>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6" name="灯片编号占位符 15"/>
          <p:cNvSpPr>
            <a:spLocks noGrp="1"/>
          </p:cNvSpPr>
          <p:nvPr>
            <p:ph type="sldNum" sz="quarter" idx="4"/>
          </p:nvPr>
        </p:nvSpPr>
        <p:spPr>
          <a:xfrm>
            <a:off x="8229600" y="6477000"/>
            <a:ext cx="762000" cy="244475"/>
          </a:xfrm>
          <a:prstGeom prst="rect">
            <a:avLst/>
          </a:prstGeom>
        </p:spPr>
        <p:txBody>
          <a:bodyPr vert="horz"/>
          <a:lstStyle/>
          <a:p>
            <a:pPr algn="r"/>
            <a:fld id="{9A0DB2DC-4C9A-4742-B13C-FB6460FD3503}" type="slidenum">
              <a:rPr lang="en-US" altLang="zh-CN" dirty="0">
                <a:ea typeface="华文楷体"/>
              </a:rPr>
              <a:pPr algn="r"/>
              <a:t>‹#›</a:t>
            </a:fld>
            <a:endParaRPr lang="en-US" altLang="zh-CN" dirty="0">
              <a:ea typeface="华文楷体"/>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0" name="标题 19"/>
          <p:cNvSpPr>
            <a:spLocks noGrp="1"/>
          </p:cNvSpPr>
          <p:nvPr>
            <p:ph type="title"/>
          </p:nvPr>
        </p:nvSpPr>
        <p:spPr>
          <a:xfrm>
            <a:off x="301752" y="457200"/>
            <a:ext cx="8686800" cy="841248"/>
          </a:xfrm>
        </p:spPr>
        <p:txBody>
          <a:bodyPr/>
          <a:lstStyle/>
          <a:p>
            <a:r>
              <a:rPr lang="zh-CN" altLang="en-US" smtClean="0"/>
              <a:t>单击此处编辑母版标题样式</a:t>
            </a:r>
            <a:endParaRPr lang="en-US"/>
          </a:p>
        </p:txBody>
      </p:sp>
      <p:sp>
        <p:nvSpPr>
          <p:cNvPr id="14" name="内容占位符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3" name="内容占位符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3" name="页脚占位符 2"/>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直接连接符 12"/>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标题 28"/>
          <p:cNvSpPr>
            <a:spLocks noGrp="1"/>
          </p:cNvSpPr>
          <p:nvPr>
            <p:ph type="title"/>
          </p:nvPr>
        </p:nvSpPr>
        <p:spPr>
          <a:xfrm>
            <a:off x="304800" y="5410200"/>
            <a:ext cx="8610600" cy="882650"/>
          </a:xfrm>
        </p:spPr>
        <p:txBody>
          <a:bodyPr/>
          <a:lstStyle>
            <a:lvl1pPr>
              <a:defRPr/>
            </a:lvl1pPr>
          </a:lstStyle>
          <a:p>
            <a:r>
              <a:rPr lang="zh-CN" altLang="en-US" smtClean="0"/>
              <a:t>单击此处编辑母版标题样式</a:t>
            </a:r>
            <a:endParaRPr lang="en-US"/>
          </a:p>
        </p:txBody>
      </p:sp>
      <p:sp>
        <p:nvSpPr>
          <p:cNvPr id="13" name="文本占位符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p>
        </p:txBody>
      </p:sp>
      <p:sp>
        <p:nvSpPr>
          <p:cNvPr id="25" name="文本占位符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p>
        </p:txBody>
      </p:sp>
      <p:sp>
        <p:nvSpPr>
          <p:cNvPr id="4" name="内容占位符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28" name="内容占位符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4" name="日期占位符 9"/>
          <p:cNvSpPr>
            <a:spLocks noGrp="1"/>
          </p:cNvSpPr>
          <p:nvPr>
            <p:ph type="dt" sz="half" idx="12"/>
          </p:nvPr>
        </p:nvSpPr>
        <p:spPr>
          <a:xfrm>
            <a:off x="6477000" y="76200"/>
            <a:ext cx="2514600" cy="288925"/>
          </a:xfrm>
          <a:prstGeom prst="rect">
            <a:avLst/>
          </a:prstGeom>
        </p:spPr>
        <p:txBody>
          <a:bodyPr vert="horz"/>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5" name="页脚占位符 5"/>
          <p:cNvSpPr>
            <a:spLocks noGrp="1"/>
          </p:cNvSpPr>
          <p:nvPr>
            <p:ph type="ftr" sz="quarter" idx="13"/>
          </p:nvPr>
        </p:nvSpPr>
        <p:spPr>
          <a:xfrm>
            <a:off x="3124200" y="76200"/>
            <a:ext cx="3352800" cy="288925"/>
          </a:xfrm>
          <a:prstGeom prst="rect">
            <a:avLst/>
          </a:prstGeom>
        </p:spPr>
        <p:txBody>
          <a:bodyPr vert="horz"/>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6" name="灯片编号占位符 6"/>
          <p:cNvSpPr>
            <a:spLocks noGrp="1"/>
          </p:cNvSpPr>
          <p:nvPr>
            <p:ph type="sldNum" sz="quarter" idx="14"/>
          </p:nvPr>
        </p:nvSpPr>
        <p:spPr>
          <a:xfrm>
            <a:off x="8229600" y="6477000"/>
            <a:ext cx="762000" cy="247650"/>
          </a:xfrm>
          <a:prstGeom prst="rect">
            <a:avLst/>
          </a:prstGeom>
        </p:spPr>
        <p:txBody>
          <a:bodyPr vert="horz"/>
          <a:lstStyle/>
          <a:p>
            <a:pPr algn="r"/>
            <a:fld id="{9A0DB2DC-4C9A-4742-B13C-FB6460FD3503}" type="slidenum">
              <a:rPr lang="en-US" altLang="zh-CN" dirty="0">
                <a:ea typeface="华文楷体"/>
              </a:rPr>
              <a:pPr algn="r"/>
              <a:t>‹#›</a:t>
            </a:fld>
            <a:endParaRPr lang="en-US" altLang="zh-CN" dirty="0">
              <a:ea typeface="华文楷体"/>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0" name="标题 29"/>
          <p:cNvSpPr>
            <a:spLocks noGrp="1"/>
          </p:cNvSpPr>
          <p:nvPr>
            <p:ph type="title"/>
          </p:nvPr>
        </p:nvSpPr>
        <p:spPr>
          <a:xfrm>
            <a:off x="301752" y="457200"/>
            <a:ext cx="8686800" cy="841248"/>
          </a:xfrm>
        </p:spPr>
        <p:txBody>
          <a:bodyPr/>
          <a:lstStyle/>
          <a:p>
            <a:r>
              <a:rPr lang="zh-CN" altLang="en-US" smtClean="0"/>
              <a:t>单击此处编辑母版标题样式</a:t>
            </a:r>
            <a:endParaRPr lang="en-US"/>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3" name="页脚占位符 2"/>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13" name="日期占位符 2"/>
          <p:cNvSpPr>
            <a:spLocks noGrp="1"/>
          </p:cNvSpPr>
          <p:nvPr>
            <p:ph type="dt" sz="half" idx="2"/>
          </p:nvPr>
        </p:nvSpPr>
        <p:spPr>
          <a:xfrm>
            <a:off x="6477000" y="76200"/>
            <a:ext cx="2514600" cy="288925"/>
          </a:xfrm>
          <a:prstGeom prst="rect">
            <a:avLst/>
          </a:prstGeom>
        </p:spPr>
        <p:txBody>
          <a:bodyPr vert="horz"/>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4" name="页脚占位符 23"/>
          <p:cNvSpPr>
            <a:spLocks noGrp="1"/>
          </p:cNvSpPr>
          <p:nvPr>
            <p:ph type="ftr" sz="quarter" idx="3"/>
          </p:nvPr>
        </p:nvSpPr>
        <p:spPr>
          <a:xfrm>
            <a:off x="3124200" y="76200"/>
            <a:ext cx="3352800" cy="288925"/>
          </a:xfrm>
          <a:prstGeom prst="rect">
            <a:avLst/>
          </a:prstGeom>
        </p:spPr>
        <p:txBody>
          <a:bodyPr vert="horz"/>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5" name="灯片编号占位符 6"/>
          <p:cNvSpPr>
            <a:spLocks noGrp="1"/>
          </p:cNvSpPr>
          <p:nvPr>
            <p:ph type="sldNum" sz="quarter" idx="4"/>
          </p:nvPr>
        </p:nvSpPr>
        <p:spPr>
          <a:xfrm>
            <a:off x="8229600" y="6477000"/>
            <a:ext cx="762000" cy="244475"/>
          </a:xfrm>
          <a:prstGeom prst="rect">
            <a:avLst/>
          </a:prstGeom>
        </p:spPr>
        <p:txBody>
          <a:bodyPr vert="horz"/>
          <a:lstStyle/>
          <a:p>
            <a:pPr algn="r"/>
            <a:fld id="{9A0DB2DC-4C9A-4742-B13C-FB6460FD3503}" type="slidenum">
              <a:rPr lang="en-US" altLang="zh-CN" dirty="0">
                <a:ea typeface="华文楷体"/>
              </a:rPr>
              <a:pPr algn="r"/>
              <a:t>‹#›</a:t>
            </a:fld>
            <a:endParaRPr lang="en-US" altLang="zh-CN" dirty="0">
              <a:ea typeface="华文楷体"/>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13" name="直接连接符 12"/>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标题 11"/>
          <p:cNvSpPr>
            <a:spLocks noGrp="1"/>
          </p:cNvSpPr>
          <p:nvPr>
            <p:ph type="title"/>
          </p:nvPr>
        </p:nvSpPr>
        <p:spPr>
          <a:xfrm>
            <a:off x="457200" y="5486400"/>
            <a:ext cx="8458200" cy="520700"/>
          </a:xfrm>
        </p:spPr>
        <p:txBody>
          <a:bodyPr/>
          <a:lstStyle>
            <a:lvl1pPr algn="l">
              <a:buNone/>
              <a:defRPr sz="2000" b="1"/>
            </a:lvl1pPr>
          </a:lstStyle>
          <a:p>
            <a:r>
              <a:rPr lang="zh-CN" altLang="en-US" smtClean="0"/>
              <a:t>单击此处编辑母版标题样式</a:t>
            </a:r>
            <a:endParaRPr lang="en-US"/>
          </a:p>
        </p:txBody>
      </p:sp>
      <p:sp>
        <p:nvSpPr>
          <p:cNvPr id="26" name="文本占位符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zh-CN" altLang="en-US" smtClean="0"/>
              <a:t>单击此处编辑母版文本样式</a:t>
            </a:r>
          </a:p>
        </p:txBody>
      </p:sp>
      <p:sp>
        <p:nvSpPr>
          <p:cNvPr id="14" name="内容占位符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2" name="日期占位符 24"/>
          <p:cNvSpPr>
            <a:spLocks noGrp="1"/>
          </p:cNvSpPr>
          <p:nvPr>
            <p:ph type="dt" sz="half" idx="12"/>
          </p:nvPr>
        </p:nvSpPr>
        <p:spPr>
          <a:xfrm>
            <a:off x="6477000" y="76200"/>
            <a:ext cx="2514600" cy="288925"/>
          </a:xfrm>
          <a:prstGeom prst="rect">
            <a:avLst/>
          </a:prstGeom>
        </p:spPr>
        <p:txBody>
          <a:bodyPr vert="horz"/>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5" name="页脚占位符 28"/>
          <p:cNvSpPr>
            <a:spLocks noGrp="1"/>
          </p:cNvSpPr>
          <p:nvPr>
            <p:ph type="ftr" sz="quarter" idx="3"/>
          </p:nvPr>
        </p:nvSpPr>
        <p:spPr>
          <a:xfrm>
            <a:off x="3124200" y="76200"/>
            <a:ext cx="3352800" cy="288925"/>
          </a:xfrm>
          <a:prstGeom prst="rect">
            <a:avLst/>
          </a:prstGeom>
        </p:spPr>
        <p:txBody>
          <a:bodyPr vert="horz"/>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6" name="灯片编号占位符 6"/>
          <p:cNvSpPr>
            <a:spLocks noGrp="1"/>
          </p:cNvSpPr>
          <p:nvPr>
            <p:ph type="sldNum" sz="quarter" idx="4"/>
          </p:nvPr>
        </p:nvSpPr>
        <p:spPr>
          <a:xfrm>
            <a:off x="8229600" y="6477000"/>
            <a:ext cx="762000" cy="244475"/>
          </a:xfrm>
          <a:prstGeom prst="rect">
            <a:avLst/>
          </a:prstGeom>
        </p:spPr>
        <p:txBody>
          <a:bodyPr vert="horz"/>
          <a:lstStyle/>
          <a:p>
            <a:pPr algn="r"/>
            <a:fld id="{9A0DB2DC-4C9A-4742-B13C-FB6460FD3503}" type="slidenum">
              <a:rPr lang="en-US" altLang="zh-CN" dirty="0">
                <a:ea typeface="华文楷体"/>
              </a:rPr>
              <a:pPr algn="r"/>
              <a:t>‹#›</a:t>
            </a:fld>
            <a:endParaRPr lang="en-US" altLang="zh-CN" dirty="0">
              <a:ea typeface="华文楷体"/>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2" name="标题 21"/>
          <p:cNvSpPr>
            <a:spLocks noGrp="1"/>
          </p:cNvSpPr>
          <p:nvPr>
            <p:ph type="title"/>
          </p:nvPr>
        </p:nvSpPr>
        <p:spPr/>
        <p:txBody>
          <a:bodyPr/>
          <a:lstStyle/>
          <a:p>
            <a:r>
              <a:rPr lang="zh-CN" altLang="en-US" smtClean="0"/>
              <a:t>单击此处编辑母版标题样式</a:t>
            </a:r>
            <a:endParaRPr lang="en-US"/>
          </a:p>
        </p:txBody>
      </p:sp>
      <p:sp>
        <p:nvSpPr>
          <p:cNvPr id="27" name="内容占位符 26"/>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3" name="日期占位符 24"/>
          <p:cNvSpPr>
            <a:spLocks noGrp="1"/>
          </p:cNvSpPr>
          <p:nvPr>
            <p:ph type="dt" sz="half" idx="2"/>
          </p:nvPr>
        </p:nvSpPr>
        <p:spPr>
          <a:xfrm>
            <a:off x="6477000" y="76200"/>
            <a:ext cx="2514600" cy="288925"/>
          </a:xfrm>
          <a:prstGeom prst="rect">
            <a:avLst/>
          </a:prstGeom>
        </p:spPr>
        <p:txBody>
          <a:bodyPr vert="horz"/>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4" name="页脚占位符 18"/>
          <p:cNvSpPr>
            <a:spLocks noGrp="1"/>
          </p:cNvSpPr>
          <p:nvPr>
            <p:ph type="ftr" sz="quarter" idx="3"/>
          </p:nvPr>
        </p:nvSpPr>
        <p:spPr>
          <a:xfrm>
            <a:off x="3581400" y="76200"/>
            <a:ext cx="2895600" cy="288925"/>
          </a:xfrm>
          <a:prstGeom prst="rect">
            <a:avLst/>
          </a:prstGeom>
        </p:spPr>
        <p:txBody>
          <a:bodyPr vert="horz"/>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5" name="灯片编号占位符 15"/>
          <p:cNvSpPr>
            <a:spLocks noGrp="1"/>
          </p:cNvSpPr>
          <p:nvPr>
            <p:ph type="sldNum" sz="quarter" idx="4"/>
          </p:nvPr>
        </p:nvSpPr>
        <p:spPr>
          <a:xfrm>
            <a:off x="8229600" y="6473825"/>
            <a:ext cx="758825" cy="247650"/>
          </a:xfrm>
          <a:prstGeom prst="rect">
            <a:avLst/>
          </a:prstGeom>
        </p:spPr>
        <p:txBody>
          <a:bodyPr vert="horz"/>
          <a:lstStyle/>
          <a:p>
            <a:pPr algn="r"/>
            <a:fld id="{9A0DB2DC-4C9A-4742-B13C-FB6460FD3503}" type="slidenum">
              <a:rPr lang="en-US" altLang="zh-CN" dirty="0">
                <a:ea typeface="华文楷体"/>
              </a:rPr>
              <a:pPr algn="r"/>
              <a:t>‹#›</a:t>
            </a:fld>
            <a:endParaRPr lang="en-US" altLang="zh-CN" dirty="0">
              <a:ea typeface="华文楷体"/>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3" name="图片占位符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vert="horz" wrap="square" lIns="91440" tIns="45720" rIns="91440" bIns="45720" numCol="1" anchor="t" anchorCtr="0" compatLnSpc="1">
            <a:normAutofit/>
          </a:bodyPr>
          <a:lstStyle>
            <a:lvl1pPr marL="0" indent="0">
              <a:buNone/>
              <a:defRPr sz="3200"/>
            </a:lvl1pPr>
          </a:lstStyle>
          <a:p>
            <a:pPr marL="0" marR="0" lvl="0" indent="0" algn="l" defTabSz="914400" rtl="0" eaLnBrk="0" fontAlgn="base" latinLnBrk="0" hangingPunct="0">
              <a:lnSpc>
                <a:spcPct val="100000"/>
              </a:lnSpc>
              <a:spcBef>
                <a:spcPct val="20000"/>
              </a:spcBef>
              <a:spcAft>
                <a:spcPct val="0"/>
              </a:spcAft>
              <a:buClr>
                <a:schemeClr val="accent1"/>
              </a:buClr>
              <a:buSzPct val="70000"/>
              <a:buFont typeface="Wingdings 2"/>
              <a:buNone/>
              <a:defRPr/>
            </a:pPr>
            <a:r>
              <a:rPr kumimoji="0" lang="zh-CN" altLang="en-US" sz="3200" b="0" i="0" u="none" strike="noStrike" kern="1200" cap="none" spc="0" normalizeH="0" baseline="0" noProof="0" smtClean="0">
                <a:ln>
                  <a:noFill/>
                </a:ln>
                <a:solidFill>
                  <a:schemeClr val="tx2"/>
                </a:solidFill>
                <a:effectLst/>
                <a:uLnTx/>
                <a:uFillTx/>
                <a:latin typeface="+mn-lt"/>
                <a:ea typeface="+mn-ea"/>
                <a:cs typeface="+mn-cs"/>
              </a:rPr>
              <a:t>单击图标添加图片</a:t>
            </a:r>
            <a:endParaRPr kumimoji="0" lang="en-US" sz="3200" b="0" i="0" u="none" strike="noStrike" kern="1200" cap="none" spc="0" normalizeH="0" baseline="0" noProof="0" dirty="0">
              <a:ln>
                <a:noFill/>
              </a:ln>
              <a:solidFill>
                <a:schemeClr val="tx2"/>
              </a:solidFill>
              <a:effectLst/>
              <a:uLnTx/>
              <a:uFillTx/>
              <a:latin typeface="+mn-lt"/>
              <a:ea typeface="+mn-ea"/>
              <a:cs typeface="+mn-cs"/>
            </a:endParaRPr>
          </a:p>
        </p:txBody>
      </p:sp>
      <p:sp>
        <p:nvSpPr>
          <p:cNvPr id="17" name="标题 16"/>
          <p:cNvSpPr>
            <a:spLocks noGrp="1"/>
          </p:cNvSpPr>
          <p:nvPr>
            <p:ph type="title"/>
          </p:nvPr>
        </p:nvSpPr>
        <p:spPr>
          <a:xfrm>
            <a:off x="381000" y="4993760"/>
            <a:ext cx="5867400" cy="522288"/>
          </a:xfrm>
        </p:spPr>
        <p:txBody>
          <a:bodyPr/>
          <a:lstStyle>
            <a:lvl1pPr algn="l">
              <a:buNone/>
              <a:defRPr sz="2000" b="1"/>
            </a:lvl1pPr>
          </a:lstStyle>
          <a:p>
            <a:r>
              <a:rPr lang="zh-CN" altLang="en-US" smtClean="0"/>
              <a:t>单击此处编辑母版标题样式</a:t>
            </a:r>
            <a:endParaRPr lang="en-US"/>
          </a:p>
        </p:txBody>
      </p:sp>
      <p:sp>
        <p:nvSpPr>
          <p:cNvPr id="26" name="文本占位符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a:r>
              <a:rPr lang="zh-CN" altLang="en-US" smtClean="0"/>
              <a:t>单击此处编辑母版文本样式</a:t>
            </a:r>
          </a:p>
        </p:txBody>
      </p:sp>
      <p:sp>
        <p:nvSpPr>
          <p:cNvPr id="2" name="日期占位符 6"/>
          <p:cNvSpPr>
            <a:spLocks noGrp="1"/>
          </p:cNvSpPr>
          <p:nvPr>
            <p:ph type="dt" sz="half" idx="12"/>
          </p:nvPr>
        </p:nvSpPr>
        <p:spPr>
          <a:xfrm>
            <a:off x="6477000" y="76200"/>
            <a:ext cx="2514600" cy="288925"/>
          </a:xfrm>
          <a:prstGeom prst="rect">
            <a:avLst/>
          </a:prstGeom>
        </p:spPr>
        <p:txBody>
          <a:bodyPr vert="horz"/>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4" name="页脚占位符 4"/>
          <p:cNvSpPr>
            <a:spLocks noGrp="1"/>
          </p:cNvSpPr>
          <p:nvPr>
            <p:ph type="ftr" sz="quarter" idx="3"/>
          </p:nvPr>
        </p:nvSpPr>
        <p:spPr>
          <a:xfrm>
            <a:off x="3124200" y="76200"/>
            <a:ext cx="3352800" cy="288925"/>
          </a:xfrm>
          <a:prstGeom prst="rect">
            <a:avLst/>
          </a:prstGeom>
        </p:spPr>
        <p:txBody>
          <a:bodyPr vert="horz"/>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5" name="灯片编号占位符 30"/>
          <p:cNvSpPr>
            <a:spLocks noGrp="1"/>
          </p:cNvSpPr>
          <p:nvPr>
            <p:ph type="sldNum" sz="quarter" idx="4"/>
          </p:nvPr>
        </p:nvSpPr>
        <p:spPr>
          <a:xfrm>
            <a:off x="8229600" y="6477000"/>
            <a:ext cx="762000" cy="244475"/>
          </a:xfrm>
          <a:prstGeom prst="rect">
            <a:avLst/>
          </a:prstGeom>
        </p:spPr>
        <p:txBody>
          <a:bodyPr vert="horz"/>
          <a:lstStyle/>
          <a:p>
            <a:pPr algn="r"/>
            <a:fld id="{9A0DB2DC-4C9A-4742-B13C-FB6460FD3503}" type="slidenum">
              <a:rPr lang="en-US" altLang="zh-CN" dirty="0">
                <a:ea typeface="华文楷体"/>
              </a:rPr>
              <a:pPr algn="r"/>
              <a:t>‹#›</a:t>
            </a:fld>
            <a:endParaRPr lang="en-US" altLang="zh-CN" dirty="0">
              <a:ea typeface="华文楷体"/>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8000" y="549276"/>
            <a:ext cx="1828800" cy="5851525"/>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549276"/>
            <a:ext cx="6248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3" name="日期占位符 3"/>
          <p:cNvSpPr>
            <a:spLocks noGrp="1"/>
          </p:cNvSpPr>
          <p:nvPr>
            <p:ph type="dt" sz="half" idx="2"/>
          </p:nvPr>
        </p:nvSpPr>
        <p:spPr>
          <a:xfrm>
            <a:off x="6477000" y="76200"/>
            <a:ext cx="2514600" cy="288925"/>
          </a:xfrm>
          <a:prstGeom prst="rect">
            <a:avLst/>
          </a:prstGeom>
        </p:spPr>
        <p:txBody>
          <a:bodyPr vert="horz"/>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4" name="页脚占位符 4"/>
          <p:cNvSpPr>
            <a:spLocks noGrp="1"/>
          </p:cNvSpPr>
          <p:nvPr>
            <p:ph type="ftr" sz="quarter" idx="3"/>
          </p:nvPr>
        </p:nvSpPr>
        <p:spPr>
          <a:xfrm>
            <a:off x="3124200" y="76200"/>
            <a:ext cx="3352800" cy="288925"/>
          </a:xfrm>
          <a:prstGeom prst="rect">
            <a:avLst/>
          </a:prstGeom>
        </p:spPr>
        <p:txBody>
          <a:bodyPr vert="horz"/>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5" name="灯片编号占位符 5"/>
          <p:cNvSpPr>
            <a:spLocks noGrp="1"/>
          </p:cNvSpPr>
          <p:nvPr>
            <p:ph type="sldNum" sz="quarter" idx="4"/>
          </p:nvPr>
        </p:nvSpPr>
        <p:spPr>
          <a:xfrm>
            <a:off x="8229600" y="6477000"/>
            <a:ext cx="762000" cy="244475"/>
          </a:xfrm>
          <a:prstGeom prst="rect">
            <a:avLst/>
          </a:prstGeom>
        </p:spPr>
        <p:txBody>
          <a:bodyPr vert="horz"/>
          <a:lstStyle/>
          <a:p>
            <a:pPr algn="r"/>
            <a:fld id="{9A0DB2DC-4C9A-4742-B13C-FB6460FD3503}" type="slidenum">
              <a:rPr lang="en-US" altLang="zh-CN" dirty="0">
                <a:ea typeface="华文楷体"/>
              </a:rPr>
              <a:pPr algn="r"/>
              <a:t>‹#›</a:t>
            </a:fld>
            <a:endParaRPr lang="en-US" altLang="zh-CN" dirty="0">
              <a:ea typeface="华文楷体"/>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13" name="直接连接符 12"/>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文本占位符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CN" altLang="en-US" smtClean="0"/>
              <a:t>单击此处编辑母版文本样式</a:t>
            </a:r>
          </a:p>
        </p:txBody>
      </p:sp>
      <p:sp>
        <p:nvSpPr>
          <p:cNvPr id="8" name="标题 7"/>
          <p:cNvSpPr>
            <a:spLocks noGrp="1"/>
          </p:cNvSpPr>
          <p:nvPr>
            <p:ph type="title"/>
          </p:nvPr>
        </p:nvSpPr>
        <p:spPr>
          <a:xfrm>
            <a:off x="180475" y="2947085"/>
            <a:ext cx="8686800" cy="1184825"/>
          </a:xfrm>
        </p:spPr>
        <p:txBody>
          <a:bodyPr rtlCol="0" anchor="t"/>
          <a:lstStyle>
            <a:lvl1pPr algn="r">
              <a:defRPr/>
            </a:lvl1pPr>
          </a:lstStyle>
          <a:p>
            <a:r>
              <a:rPr lang="zh-CN" altLang="en-US" smtClean="0"/>
              <a:t>单击此处编辑母版标题样式</a:t>
            </a:r>
            <a:endParaRPr lang="en-US"/>
          </a:p>
        </p:txBody>
      </p:sp>
      <p:sp>
        <p:nvSpPr>
          <p:cNvPr id="14" name="日期占位符 18"/>
          <p:cNvSpPr>
            <a:spLocks noGrp="1"/>
          </p:cNvSpPr>
          <p:nvPr>
            <p:ph type="dt" sz="half" idx="2"/>
          </p:nvPr>
        </p:nvSpPr>
        <p:spPr>
          <a:xfrm>
            <a:off x="6477000" y="76200"/>
            <a:ext cx="2514600" cy="288925"/>
          </a:xfrm>
          <a:prstGeom prst="rect">
            <a:avLst/>
          </a:prstGeom>
        </p:spPr>
        <p:txBody>
          <a:bodyPr vert="horz"/>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5" name="页脚占位符 10"/>
          <p:cNvSpPr>
            <a:spLocks noGrp="1"/>
          </p:cNvSpPr>
          <p:nvPr>
            <p:ph type="ftr" sz="quarter" idx="3"/>
          </p:nvPr>
        </p:nvSpPr>
        <p:spPr>
          <a:xfrm>
            <a:off x="3124200" y="76200"/>
            <a:ext cx="3352800" cy="288925"/>
          </a:xfrm>
          <a:prstGeom prst="rect">
            <a:avLst/>
          </a:prstGeom>
        </p:spPr>
        <p:txBody>
          <a:bodyPr vert="horz"/>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6" name="灯片编号占位符 15"/>
          <p:cNvSpPr>
            <a:spLocks noGrp="1"/>
          </p:cNvSpPr>
          <p:nvPr>
            <p:ph type="sldNum" sz="quarter" idx="4"/>
          </p:nvPr>
        </p:nvSpPr>
        <p:spPr>
          <a:xfrm>
            <a:off x="8229600" y="6477000"/>
            <a:ext cx="762000" cy="244475"/>
          </a:xfrm>
          <a:prstGeom prst="rect">
            <a:avLst/>
          </a:prstGeom>
        </p:spPr>
        <p:txBody>
          <a:bodyPr vert="horz"/>
          <a:lstStyle/>
          <a:p>
            <a:pPr algn="r"/>
            <a:fld id="{9A0DB2DC-4C9A-4742-B13C-FB6460FD3503}" type="slidenum">
              <a:rPr lang="en-US" altLang="zh-CN" dirty="0">
                <a:ea typeface="华文楷体"/>
              </a:rPr>
              <a:pPr algn="r"/>
              <a:t>‹#›</a:t>
            </a:fld>
            <a:endParaRPr lang="en-US" altLang="zh-CN" dirty="0">
              <a:ea typeface="华文楷体"/>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0" name="标题 19"/>
          <p:cNvSpPr>
            <a:spLocks noGrp="1"/>
          </p:cNvSpPr>
          <p:nvPr>
            <p:ph type="title"/>
          </p:nvPr>
        </p:nvSpPr>
        <p:spPr>
          <a:xfrm>
            <a:off x="301752" y="457200"/>
            <a:ext cx="8686800" cy="841248"/>
          </a:xfrm>
        </p:spPr>
        <p:txBody>
          <a:bodyPr/>
          <a:lstStyle/>
          <a:p>
            <a:r>
              <a:rPr lang="zh-CN" altLang="en-US" smtClean="0"/>
              <a:t>单击此处编辑母版标题样式</a:t>
            </a:r>
            <a:endParaRPr lang="en-US"/>
          </a:p>
        </p:txBody>
      </p:sp>
      <p:sp>
        <p:nvSpPr>
          <p:cNvPr id="14" name="内容占位符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3" name="内容占位符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3" name="页脚占位符 2"/>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直接连接符 12"/>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标题 28"/>
          <p:cNvSpPr>
            <a:spLocks noGrp="1"/>
          </p:cNvSpPr>
          <p:nvPr>
            <p:ph type="title"/>
          </p:nvPr>
        </p:nvSpPr>
        <p:spPr>
          <a:xfrm>
            <a:off x="304800" y="5410200"/>
            <a:ext cx="8610600" cy="882650"/>
          </a:xfrm>
        </p:spPr>
        <p:txBody>
          <a:bodyPr/>
          <a:lstStyle>
            <a:lvl1pPr>
              <a:defRPr/>
            </a:lvl1pPr>
          </a:lstStyle>
          <a:p>
            <a:r>
              <a:rPr lang="zh-CN" altLang="en-US" smtClean="0"/>
              <a:t>单击此处编辑母版标题样式</a:t>
            </a:r>
            <a:endParaRPr lang="en-US"/>
          </a:p>
        </p:txBody>
      </p:sp>
      <p:sp>
        <p:nvSpPr>
          <p:cNvPr id="13" name="文本占位符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p>
        </p:txBody>
      </p:sp>
      <p:sp>
        <p:nvSpPr>
          <p:cNvPr id="25" name="文本占位符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p>
        </p:txBody>
      </p:sp>
      <p:sp>
        <p:nvSpPr>
          <p:cNvPr id="4" name="内容占位符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28" name="内容占位符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4" name="日期占位符 9"/>
          <p:cNvSpPr>
            <a:spLocks noGrp="1"/>
          </p:cNvSpPr>
          <p:nvPr>
            <p:ph type="dt" sz="half" idx="12"/>
          </p:nvPr>
        </p:nvSpPr>
        <p:spPr>
          <a:xfrm>
            <a:off x="6477000" y="76200"/>
            <a:ext cx="2514600" cy="288925"/>
          </a:xfrm>
          <a:prstGeom prst="rect">
            <a:avLst/>
          </a:prstGeom>
        </p:spPr>
        <p:txBody>
          <a:bodyPr vert="horz"/>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5" name="页脚占位符 5"/>
          <p:cNvSpPr>
            <a:spLocks noGrp="1"/>
          </p:cNvSpPr>
          <p:nvPr>
            <p:ph type="ftr" sz="quarter" idx="13"/>
          </p:nvPr>
        </p:nvSpPr>
        <p:spPr>
          <a:xfrm>
            <a:off x="3124200" y="76200"/>
            <a:ext cx="3352800" cy="288925"/>
          </a:xfrm>
          <a:prstGeom prst="rect">
            <a:avLst/>
          </a:prstGeom>
        </p:spPr>
        <p:txBody>
          <a:bodyPr vert="horz"/>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6" name="灯片编号占位符 6"/>
          <p:cNvSpPr>
            <a:spLocks noGrp="1"/>
          </p:cNvSpPr>
          <p:nvPr>
            <p:ph type="sldNum" sz="quarter" idx="14"/>
          </p:nvPr>
        </p:nvSpPr>
        <p:spPr>
          <a:xfrm>
            <a:off x="8229600" y="6477000"/>
            <a:ext cx="762000" cy="247650"/>
          </a:xfrm>
          <a:prstGeom prst="rect">
            <a:avLst/>
          </a:prstGeom>
        </p:spPr>
        <p:txBody>
          <a:bodyPr vert="horz"/>
          <a:lstStyle/>
          <a:p>
            <a:pPr algn="r"/>
            <a:fld id="{9A0DB2DC-4C9A-4742-B13C-FB6460FD3503}" type="slidenum">
              <a:rPr lang="en-US" altLang="zh-CN" dirty="0">
                <a:ea typeface="华文楷体"/>
              </a:rPr>
              <a:pPr algn="r"/>
              <a:t>‹#›</a:t>
            </a:fld>
            <a:endParaRPr lang="en-US" altLang="zh-CN" dirty="0">
              <a:ea typeface="华文楷体"/>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0" name="标题 29"/>
          <p:cNvSpPr>
            <a:spLocks noGrp="1"/>
          </p:cNvSpPr>
          <p:nvPr>
            <p:ph type="title"/>
          </p:nvPr>
        </p:nvSpPr>
        <p:spPr>
          <a:xfrm>
            <a:off x="301752" y="457200"/>
            <a:ext cx="8686800" cy="841248"/>
          </a:xfrm>
        </p:spPr>
        <p:txBody>
          <a:bodyPr/>
          <a:lstStyle/>
          <a:p>
            <a:r>
              <a:rPr lang="zh-CN" altLang="en-US" smtClean="0"/>
              <a:t>单击此处编辑母版标题样式</a:t>
            </a:r>
            <a:endParaRPr lang="en-US"/>
          </a:p>
        </p:txBody>
      </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3" name="页脚占位符 2"/>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13" name="日期占位符 2"/>
          <p:cNvSpPr>
            <a:spLocks noGrp="1"/>
          </p:cNvSpPr>
          <p:nvPr>
            <p:ph type="dt" sz="half" idx="2"/>
          </p:nvPr>
        </p:nvSpPr>
        <p:spPr>
          <a:xfrm>
            <a:off x="6477000" y="76200"/>
            <a:ext cx="2514600" cy="288925"/>
          </a:xfrm>
          <a:prstGeom prst="rect">
            <a:avLst/>
          </a:prstGeom>
        </p:spPr>
        <p:txBody>
          <a:bodyPr vert="horz"/>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4" name="页脚占位符 23"/>
          <p:cNvSpPr>
            <a:spLocks noGrp="1"/>
          </p:cNvSpPr>
          <p:nvPr>
            <p:ph type="ftr" sz="quarter" idx="3"/>
          </p:nvPr>
        </p:nvSpPr>
        <p:spPr>
          <a:xfrm>
            <a:off x="3124200" y="76200"/>
            <a:ext cx="3352800" cy="288925"/>
          </a:xfrm>
          <a:prstGeom prst="rect">
            <a:avLst/>
          </a:prstGeom>
        </p:spPr>
        <p:txBody>
          <a:bodyPr vert="horz"/>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5" name="灯片编号占位符 6"/>
          <p:cNvSpPr>
            <a:spLocks noGrp="1"/>
          </p:cNvSpPr>
          <p:nvPr>
            <p:ph type="sldNum" sz="quarter" idx="4"/>
          </p:nvPr>
        </p:nvSpPr>
        <p:spPr>
          <a:xfrm>
            <a:off x="8229600" y="6477000"/>
            <a:ext cx="762000" cy="244475"/>
          </a:xfrm>
          <a:prstGeom prst="rect">
            <a:avLst/>
          </a:prstGeom>
        </p:spPr>
        <p:txBody>
          <a:bodyPr vert="horz"/>
          <a:lstStyle/>
          <a:p>
            <a:pPr algn="r"/>
            <a:fld id="{9A0DB2DC-4C9A-4742-B13C-FB6460FD3503}" type="slidenum">
              <a:rPr lang="en-US" altLang="zh-CN" dirty="0">
                <a:ea typeface="华文楷体"/>
              </a:rPr>
              <a:pPr algn="r"/>
              <a:t>‹#›</a:t>
            </a:fld>
            <a:endParaRPr lang="en-US" altLang="zh-CN" dirty="0">
              <a:ea typeface="华文楷体"/>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13" name="直接连接符 12"/>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标题 11"/>
          <p:cNvSpPr>
            <a:spLocks noGrp="1"/>
          </p:cNvSpPr>
          <p:nvPr>
            <p:ph type="title"/>
          </p:nvPr>
        </p:nvSpPr>
        <p:spPr>
          <a:xfrm>
            <a:off x="457200" y="5486400"/>
            <a:ext cx="8458200" cy="520700"/>
          </a:xfrm>
        </p:spPr>
        <p:txBody>
          <a:bodyPr/>
          <a:lstStyle>
            <a:lvl1pPr algn="l">
              <a:buNone/>
              <a:defRPr sz="2000" b="1"/>
            </a:lvl1pPr>
          </a:lstStyle>
          <a:p>
            <a:r>
              <a:rPr lang="zh-CN" altLang="en-US" smtClean="0"/>
              <a:t>单击此处编辑母版标题样式</a:t>
            </a:r>
            <a:endParaRPr lang="en-US"/>
          </a:p>
        </p:txBody>
      </p:sp>
      <p:sp>
        <p:nvSpPr>
          <p:cNvPr id="26" name="文本占位符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zh-CN" altLang="en-US" smtClean="0"/>
              <a:t>单击此处编辑母版文本样式</a:t>
            </a:r>
          </a:p>
        </p:txBody>
      </p:sp>
      <p:sp>
        <p:nvSpPr>
          <p:cNvPr id="14" name="内容占位符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2" name="日期占位符 24"/>
          <p:cNvSpPr>
            <a:spLocks noGrp="1"/>
          </p:cNvSpPr>
          <p:nvPr>
            <p:ph type="dt" sz="half" idx="12"/>
          </p:nvPr>
        </p:nvSpPr>
        <p:spPr>
          <a:xfrm>
            <a:off x="6477000" y="76200"/>
            <a:ext cx="2514600" cy="288925"/>
          </a:xfrm>
          <a:prstGeom prst="rect">
            <a:avLst/>
          </a:prstGeom>
        </p:spPr>
        <p:txBody>
          <a:bodyPr vert="horz"/>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5" name="页脚占位符 28"/>
          <p:cNvSpPr>
            <a:spLocks noGrp="1"/>
          </p:cNvSpPr>
          <p:nvPr>
            <p:ph type="ftr" sz="quarter" idx="3"/>
          </p:nvPr>
        </p:nvSpPr>
        <p:spPr>
          <a:xfrm>
            <a:off x="3124200" y="76200"/>
            <a:ext cx="3352800" cy="288925"/>
          </a:xfrm>
          <a:prstGeom prst="rect">
            <a:avLst/>
          </a:prstGeom>
        </p:spPr>
        <p:txBody>
          <a:bodyPr vert="horz"/>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6" name="灯片编号占位符 6"/>
          <p:cNvSpPr>
            <a:spLocks noGrp="1"/>
          </p:cNvSpPr>
          <p:nvPr>
            <p:ph type="sldNum" sz="quarter" idx="4"/>
          </p:nvPr>
        </p:nvSpPr>
        <p:spPr>
          <a:xfrm>
            <a:off x="8229600" y="6477000"/>
            <a:ext cx="762000" cy="244475"/>
          </a:xfrm>
          <a:prstGeom prst="rect">
            <a:avLst/>
          </a:prstGeom>
        </p:spPr>
        <p:txBody>
          <a:bodyPr vert="horz"/>
          <a:lstStyle/>
          <a:p>
            <a:pPr algn="r"/>
            <a:fld id="{9A0DB2DC-4C9A-4742-B13C-FB6460FD3503}" type="slidenum">
              <a:rPr lang="en-US" altLang="zh-CN" dirty="0">
                <a:ea typeface="华文楷体"/>
              </a:rPr>
              <a:pPr algn="r"/>
              <a:t>‹#›</a:t>
            </a:fld>
            <a:endParaRPr lang="en-US" altLang="zh-CN" dirty="0">
              <a:ea typeface="华文楷体"/>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3" name="图片占位符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vert="horz" wrap="square" lIns="91440" tIns="45720" rIns="91440" bIns="45720" numCol="1" anchor="t" anchorCtr="0" compatLnSpc="1">
            <a:normAutofit/>
          </a:bodyPr>
          <a:lstStyle>
            <a:lvl1pPr marL="0" indent="0">
              <a:buNone/>
              <a:defRPr sz="3200"/>
            </a:lvl1pPr>
          </a:lstStyle>
          <a:p>
            <a:pPr marL="0" marR="0" lvl="0" indent="0" algn="l" defTabSz="914400" rtl="0" eaLnBrk="0" fontAlgn="base" latinLnBrk="0" hangingPunct="0">
              <a:lnSpc>
                <a:spcPct val="100000"/>
              </a:lnSpc>
              <a:spcBef>
                <a:spcPct val="20000"/>
              </a:spcBef>
              <a:spcAft>
                <a:spcPct val="0"/>
              </a:spcAft>
              <a:buClr>
                <a:schemeClr val="accent1"/>
              </a:buClr>
              <a:buSzPct val="70000"/>
              <a:buFont typeface="Wingdings 2"/>
              <a:buNone/>
              <a:defRPr/>
            </a:pPr>
            <a:r>
              <a:rPr kumimoji="0" lang="zh-CN" altLang="en-US" sz="3200" b="0" i="0" u="none" strike="noStrike" kern="1200" cap="none" spc="0" normalizeH="0" baseline="0" noProof="0" smtClean="0">
                <a:ln>
                  <a:noFill/>
                </a:ln>
                <a:solidFill>
                  <a:schemeClr val="tx2"/>
                </a:solidFill>
                <a:effectLst/>
                <a:uLnTx/>
                <a:uFillTx/>
                <a:latin typeface="+mn-lt"/>
                <a:ea typeface="+mn-ea"/>
                <a:cs typeface="+mn-cs"/>
              </a:rPr>
              <a:t>单击图标添加图片</a:t>
            </a:r>
            <a:endParaRPr kumimoji="0" lang="en-US" sz="3200" b="0" i="0" u="none" strike="noStrike" kern="1200" cap="none" spc="0" normalizeH="0" baseline="0" noProof="0" dirty="0">
              <a:ln>
                <a:noFill/>
              </a:ln>
              <a:solidFill>
                <a:schemeClr val="tx2"/>
              </a:solidFill>
              <a:effectLst/>
              <a:uLnTx/>
              <a:uFillTx/>
              <a:latin typeface="+mn-lt"/>
              <a:ea typeface="+mn-ea"/>
              <a:cs typeface="+mn-cs"/>
            </a:endParaRPr>
          </a:p>
        </p:txBody>
      </p:sp>
      <p:sp>
        <p:nvSpPr>
          <p:cNvPr id="17" name="标题 16"/>
          <p:cNvSpPr>
            <a:spLocks noGrp="1"/>
          </p:cNvSpPr>
          <p:nvPr>
            <p:ph type="title"/>
          </p:nvPr>
        </p:nvSpPr>
        <p:spPr>
          <a:xfrm>
            <a:off x="381000" y="4993760"/>
            <a:ext cx="5867400" cy="522288"/>
          </a:xfrm>
        </p:spPr>
        <p:txBody>
          <a:bodyPr/>
          <a:lstStyle>
            <a:lvl1pPr algn="l">
              <a:buNone/>
              <a:defRPr sz="2000" b="1"/>
            </a:lvl1pPr>
          </a:lstStyle>
          <a:p>
            <a:r>
              <a:rPr lang="zh-CN" altLang="en-US" smtClean="0"/>
              <a:t>单击此处编辑母版标题样式</a:t>
            </a:r>
            <a:endParaRPr lang="en-US"/>
          </a:p>
        </p:txBody>
      </p:sp>
      <p:sp>
        <p:nvSpPr>
          <p:cNvPr id="26" name="文本占位符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a:r>
              <a:rPr lang="zh-CN" altLang="en-US" smtClean="0"/>
              <a:t>单击此处编辑母版文本样式</a:t>
            </a:r>
          </a:p>
        </p:txBody>
      </p:sp>
      <p:sp>
        <p:nvSpPr>
          <p:cNvPr id="2" name="日期占位符 6"/>
          <p:cNvSpPr>
            <a:spLocks noGrp="1"/>
          </p:cNvSpPr>
          <p:nvPr>
            <p:ph type="dt" sz="half" idx="12"/>
          </p:nvPr>
        </p:nvSpPr>
        <p:spPr>
          <a:xfrm>
            <a:off x="6477000" y="76200"/>
            <a:ext cx="2514600" cy="288925"/>
          </a:xfrm>
          <a:prstGeom prst="rect">
            <a:avLst/>
          </a:prstGeom>
        </p:spPr>
        <p:txBody>
          <a:bodyPr vert="horz"/>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4" name="页脚占位符 4"/>
          <p:cNvSpPr>
            <a:spLocks noGrp="1"/>
          </p:cNvSpPr>
          <p:nvPr>
            <p:ph type="ftr" sz="quarter" idx="3"/>
          </p:nvPr>
        </p:nvSpPr>
        <p:spPr>
          <a:xfrm>
            <a:off x="3124200" y="76200"/>
            <a:ext cx="3352800" cy="288925"/>
          </a:xfrm>
          <a:prstGeom prst="rect">
            <a:avLst/>
          </a:prstGeom>
        </p:spPr>
        <p:txBody>
          <a:bodyPr vert="horz"/>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15" name="灯片编号占位符 30"/>
          <p:cNvSpPr>
            <a:spLocks noGrp="1"/>
          </p:cNvSpPr>
          <p:nvPr>
            <p:ph type="sldNum" sz="quarter" idx="4"/>
          </p:nvPr>
        </p:nvSpPr>
        <p:spPr>
          <a:xfrm>
            <a:off x="8229600" y="6477000"/>
            <a:ext cx="762000" cy="244475"/>
          </a:xfrm>
          <a:prstGeom prst="rect">
            <a:avLst/>
          </a:prstGeom>
        </p:spPr>
        <p:txBody>
          <a:bodyPr vert="horz"/>
          <a:lstStyle/>
          <a:p>
            <a:pPr algn="r"/>
            <a:fld id="{9A0DB2DC-4C9A-4742-B13C-FB6460FD3503}" type="slidenum">
              <a:rPr lang="en-US" altLang="zh-CN" dirty="0">
                <a:ea typeface="华文楷体"/>
              </a:rPr>
              <a:pPr algn="r"/>
              <a:t>‹#›</a:t>
            </a:fld>
            <a:endParaRPr lang="en-US" altLang="zh-CN" dirty="0">
              <a:ea typeface="华文楷体"/>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文本占位符 7"/>
          <p:cNvSpPr>
            <a:spLocks noGrp="1"/>
          </p:cNvSpPr>
          <p:nvPr>
            <p:ph type="body" idx="1"/>
          </p:nvPr>
        </p:nvSpPr>
        <p:spPr>
          <a:xfrm>
            <a:off x="304800" y="1554163"/>
            <a:ext cx="8686800" cy="4525962"/>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日期占位符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28" name="页脚占位符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latin typeface="Arial" panose="020B0604020202020204" pitchFamily="34" charset="0"/>
                <a:ea typeface="+mn-ea"/>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5" name="灯片编号占位符 4"/>
          <p:cNvSpPr>
            <a:spLocks noGrp="1"/>
          </p:cNvSpPr>
          <p:nvPr>
            <p:ph type="sldNum" sz="quarter" idx="4"/>
          </p:nvPr>
        </p:nvSpPr>
        <p:spPr>
          <a:xfrm>
            <a:off x="8229600" y="6477000"/>
            <a:ext cx="762000" cy="244475"/>
          </a:xfrm>
          <a:prstGeom prst="rect">
            <a:avLst/>
          </a:prstGeom>
        </p:spPr>
        <p:txBody>
          <a:bodyPr vert="horz"/>
          <a:lstStyle>
            <a:lvl1pPr algn="r">
              <a:defRPr sz="1200">
                <a:solidFill>
                  <a:srgbClr val="D38E27"/>
                </a:solidFill>
                <a:ea typeface="华文楷体"/>
              </a:defRPr>
            </a:lvl1p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
        <p:nvSpPr>
          <p:cNvPr id="10" name="标题占位符 9"/>
          <p:cNvSpPr>
            <a:spLocks noGrp="1"/>
          </p:cNvSpPr>
          <p:nvPr>
            <p:ph type="title"/>
          </p:nvPr>
        </p:nvSpPr>
        <p:spPr>
          <a:xfrm>
            <a:off x="304800" y="457200"/>
            <a:ext cx="8686800" cy="838200"/>
          </a:xfrm>
          <a:prstGeom prst="rect">
            <a:avLst/>
          </a:prstGeom>
        </p:spPr>
        <p:txBody>
          <a:bodyPr vert="horz" anchor="ctr"/>
          <a:lstStyle/>
          <a:p>
            <a:pPr lvl="0"/>
            <a:r>
              <a:rPr lang="zh-CN" altLang="en-US" dirty="0"/>
              <a:t>单击此处编辑母版标题样式</a:t>
            </a:r>
            <a:endParaRPr lang="en-US" altLang="zh-CN" dirty="0"/>
          </a:p>
        </p:txBody>
      </p:sp>
      <p:sp>
        <p:nvSpPr>
          <p:cNvPr id="9" name="直接连接符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直接连接符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defRPr>
      </a:lvl2pPr>
      <a:lvl3pPr algn="l" rtl="0" eaLnBrk="0" fontAlgn="base" hangingPunct="0">
        <a:spcBef>
          <a:spcPct val="0"/>
        </a:spcBef>
        <a:spcAft>
          <a:spcPct val="0"/>
        </a:spcAft>
        <a:defRPr sz="3600">
          <a:solidFill>
            <a:schemeClr val="tx2"/>
          </a:solidFill>
          <a:latin typeface="Franklin Gothic Medium" panose="020B0603020102020204" pitchFamily="34" charset="0"/>
        </a:defRPr>
      </a:lvl3pPr>
      <a:lvl4pPr algn="l" rtl="0" eaLnBrk="0" fontAlgn="base" hangingPunct="0">
        <a:spcBef>
          <a:spcPct val="0"/>
        </a:spcBef>
        <a:spcAft>
          <a:spcPct val="0"/>
        </a:spcAft>
        <a:defRPr sz="3600">
          <a:solidFill>
            <a:schemeClr val="tx2"/>
          </a:solidFill>
          <a:latin typeface="Franklin Gothic Medium" panose="020B0603020102020204" pitchFamily="34" charset="0"/>
        </a:defRPr>
      </a:lvl4pPr>
      <a:lvl5pPr algn="l" rtl="0" eaLnBrk="0" fontAlgn="base" hangingPunct="0">
        <a:spcBef>
          <a:spcPct val="0"/>
        </a:spcBef>
        <a:spcAft>
          <a:spcPct val="0"/>
        </a:spcAft>
        <a:defRPr sz="3600">
          <a:solidFill>
            <a:schemeClr val="tx2"/>
          </a:solidFill>
          <a:latin typeface="Franklin Gothic Medium" panose="020B0603020102020204" pitchFamily="34" charset="0"/>
        </a:defRPr>
      </a:lvl5pPr>
      <a:lvl6pPr marL="457200" algn="l" rtl="0" fontAlgn="base">
        <a:spcBef>
          <a:spcPct val="0"/>
        </a:spcBef>
        <a:spcAft>
          <a:spcPct val="0"/>
        </a:spcAft>
        <a:defRPr sz="3600">
          <a:solidFill>
            <a:schemeClr val="tx2"/>
          </a:solidFill>
          <a:latin typeface="Franklin Gothic Medium" panose="020B0603020102020204" pitchFamily="34" charset="0"/>
        </a:defRPr>
      </a:lvl6pPr>
      <a:lvl7pPr marL="914400" algn="l" rtl="0" fontAlgn="base">
        <a:spcBef>
          <a:spcPct val="0"/>
        </a:spcBef>
        <a:spcAft>
          <a:spcPct val="0"/>
        </a:spcAft>
        <a:defRPr sz="3600">
          <a:solidFill>
            <a:schemeClr val="tx2"/>
          </a:solidFill>
          <a:latin typeface="Franklin Gothic Medium" panose="020B0603020102020204" pitchFamily="34" charset="0"/>
        </a:defRPr>
      </a:lvl7pPr>
      <a:lvl8pPr marL="1371600" algn="l" rtl="0" fontAlgn="base">
        <a:spcBef>
          <a:spcPct val="0"/>
        </a:spcBef>
        <a:spcAft>
          <a:spcPct val="0"/>
        </a:spcAft>
        <a:defRPr sz="3600">
          <a:solidFill>
            <a:schemeClr val="tx2"/>
          </a:solidFill>
          <a:latin typeface="Franklin Gothic Medium" panose="020B0603020102020204" pitchFamily="34" charset="0"/>
        </a:defRPr>
      </a:lvl8pPr>
      <a:lvl9pPr marL="1828800" algn="l" rtl="0" fontAlgn="base">
        <a:spcBef>
          <a:spcPct val="0"/>
        </a:spcBef>
        <a:spcAft>
          <a:spcPct val="0"/>
        </a:spcAft>
        <a:defRPr sz="3600">
          <a:solidFill>
            <a:schemeClr val="tx2"/>
          </a:solidFill>
          <a:latin typeface="Franklin Gothic Medium" panose="020B0603020102020204" pitchFamily="34" charset="0"/>
        </a:defRPr>
      </a:lvl9pPr>
    </p:titleStyle>
    <p:bodyStyle>
      <a:lvl1pPr marL="342900" indent="-342900" algn="l" rtl="0" eaLnBrk="0" fontAlgn="base" hangingPunct="0">
        <a:spcBef>
          <a:spcPct val="20000"/>
        </a:spcBef>
        <a:spcAft>
          <a:spcPct val="0"/>
        </a:spcAft>
        <a:buClr>
          <a:schemeClr val="accent1"/>
        </a:buClr>
        <a:buSzPct val="70000"/>
        <a:buFont typeface="Wingdings 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a:buChar char=""/>
        <a:defRPr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文本占位符 7"/>
          <p:cNvSpPr>
            <a:spLocks noGrp="1"/>
          </p:cNvSpPr>
          <p:nvPr>
            <p:ph type="body" idx="1"/>
          </p:nvPr>
        </p:nvSpPr>
        <p:spPr>
          <a:xfrm>
            <a:off x="304800" y="1554163"/>
            <a:ext cx="8686800" cy="4525962"/>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日期占位符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28" name="页脚占位符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latin typeface="Arial" panose="020B0604020202020204" pitchFamily="34" charset="0"/>
                <a:ea typeface="+mn-ea"/>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Arial" panose="020B0604020202020204" pitchFamily="34" charset="0"/>
              <a:ea typeface="+mn-ea"/>
              <a:cs typeface="+mn-cs"/>
            </a:endParaRPr>
          </a:p>
        </p:txBody>
      </p:sp>
      <p:sp>
        <p:nvSpPr>
          <p:cNvPr id="5" name="灯片编号占位符 4"/>
          <p:cNvSpPr>
            <a:spLocks noGrp="1"/>
          </p:cNvSpPr>
          <p:nvPr>
            <p:ph type="sldNum" sz="quarter" idx="4"/>
          </p:nvPr>
        </p:nvSpPr>
        <p:spPr>
          <a:xfrm>
            <a:off x="8229600" y="6477000"/>
            <a:ext cx="762000" cy="244475"/>
          </a:xfrm>
          <a:prstGeom prst="rect">
            <a:avLst/>
          </a:prstGeom>
        </p:spPr>
        <p:txBody>
          <a:bodyPr vert="horz"/>
          <a:lstStyle>
            <a:lvl1pPr algn="r">
              <a:defRPr sz="1200">
                <a:solidFill>
                  <a:srgbClr val="D38E27"/>
                </a:solidFill>
                <a:ea typeface="华文楷体"/>
              </a:defRPr>
            </a:lvl1p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
        <p:nvSpPr>
          <p:cNvPr id="10" name="标题占位符 9"/>
          <p:cNvSpPr>
            <a:spLocks noGrp="1"/>
          </p:cNvSpPr>
          <p:nvPr>
            <p:ph type="title"/>
          </p:nvPr>
        </p:nvSpPr>
        <p:spPr>
          <a:xfrm>
            <a:off x="304800" y="457200"/>
            <a:ext cx="8686800" cy="838200"/>
          </a:xfrm>
          <a:prstGeom prst="rect">
            <a:avLst/>
          </a:prstGeom>
        </p:spPr>
        <p:txBody>
          <a:bodyPr vert="horz" anchor="ctr"/>
          <a:lstStyle/>
          <a:p>
            <a:pPr lvl="0"/>
            <a:r>
              <a:rPr lang="zh-CN" altLang="en-US" dirty="0"/>
              <a:t>单击此处编辑母版标题样式</a:t>
            </a:r>
            <a:endParaRPr lang="en-US" altLang="zh-CN" dirty="0"/>
          </a:p>
        </p:txBody>
      </p:sp>
      <p:sp>
        <p:nvSpPr>
          <p:cNvPr id="9" name="直接连接符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直接连接符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defRPr>
      </a:lvl2pPr>
      <a:lvl3pPr algn="l" rtl="0" eaLnBrk="0" fontAlgn="base" hangingPunct="0">
        <a:spcBef>
          <a:spcPct val="0"/>
        </a:spcBef>
        <a:spcAft>
          <a:spcPct val="0"/>
        </a:spcAft>
        <a:defRPr sz="3600">
          <a:solidFill>
            <a:schemeClr val="tx2"/>
          </a:solidFill>
          <a:latin typeface="Franklin Gothic Medium" panose="020B0603020102020204" pitchFamily="34" charset="0"/>
        </a:defRPr>
      </a:lvl3pPr>
      <a:lvl4pPr algn="l" rtl="0" eaLnBrk="0" fontAlgn="base" hangingPunct="0">
        <a:spcBef>
          <a:spcPct val="0"/>
        </a:spcBef>
        <a:spcAft>
          <a:spcPct val="0"/>
        </a:spcAft>
        <a:defRPr sz="3600">
          <a:solidFill>
            <a:schemeClr val="tx2"/>
          </a:solidFill>
          <a:latin typeface="Franklin Gothic Medium" panose="020B0603020102020204" pitchFamily="34" charset="0"/>
        </a:defRPr>
      </a:lvl4pPr>
      <a:lvl5pPr algn="l" rtl="0" eaLnBrk="0" fontAlgn="base" hangingPunct="0">
        <a:spcBef>
          <a:spcPct val="0"/>
        </a:spcBef>
        <a:spcAft>
          <a:spcPct val="0"/>
        </a:spcAft>
        <a:defRPr sz="3600">
          <a:solidFill>
            <a:schemeClr val="tx2"/>
          </a:solidFill>
          <a:latin typeface="Franklin Gothic Medium" panose="020B0603020102020204" pitchFamily="34" charset="0"/>
        </a:defRPr>
      </a:lvl5pPr>
      <a:lvl6pPr marL="457200" algn="l" rtl="0" fontAlgn="base">
        <a:spcBef>
          <a:spcPct val="0"/>
        </a:spcBef>
        <a:spcAft>
          <a:spcPct val="0"/>
        </a:spcAft>
        <a:defRPr sz="3600">
          <a:solidFill>
            <a:schemeClr val="tx2"/>
          </a:solidFill>
          <a:latin typeface="Franklin Gothic Medium" panose="020B0603020102020204" pitchFamily="34" charset="0"/>
        </a:defRPr>
      </a:lvl6pPr>
      <a:lvl7pPr marL="914400" algn="l" rtl="0" fontAlgn="base">
        <a:spcBef>
          <a:spcPct val="0"/>
        </a:spcBef>
        <a:spcAft>
          <a:spcPct val="0"/>
        </a:spcAft>
        <a:defRPr sz="3600">
          <a:solidFill>
            <a:schemeClr val="tx2"/>
          </a:solidFill>
          <a:latin typeface="Franklin Gothic Medium" panose="020B0603020102020204" pitchFamily="34" charset="0"/>
        </a:defRPr>
      </a:lvl7pPr>
      <a:lvl8pPr marL="1371600" algn="l" rtl="0" fontAlgn="base">
        <a:spcBef>
          <a:spcPct val="0"/>
        </a:spcBef>
        <a:spcAft>
          <a:spcPct val="0"/>
        </a:spcAft>
        <a:defRPr sz="3600">
          <a:solidFill>
            <a:schemeClr val="tx2"/>
          </a:solidFill>
          <a:latin typeface="Franklin Gothic Medium" panose="020B0603020102020204" pitchFamily="34" charset="0"/>
        </a:defRPr>
      </a:lvl8pPr>
      <a:lvl9pPr marL="1828800" algn="l" rtl="0" fontAlgn="base">
        <a:spcBef>
          <a:spcPct val="0"/>
        </a:spcBef>
        <a:spcAft>
          <a:spcPct val="0"/>
        </a:spcAft>
        <a:defRPr sz="3600">
          <a:solidFill>
            <a:schemeClr val="tx2"/>
          </a:solidFill>
          <a:latin typeface="Franklin Gothic Medium" panose="020B0603020102020204" pitchFamily="34" charset="0"/>
        </a:defRPr>
      </a:lvl9pPr>
    </p:titleStyle>
    <p:bodyStyle>
      <a:lvl1pPr marL="342900" indent="-342900" algn="l" rtl="0" eaLnBrk="0" fontAlgn="base" hangingPunct="0">
        <a:spcBef>
          <a:spcPct val="20000"/>
        </a:spcBef>
        <a:spcAft>
          <a:spcPct val="0"/>
        </a:spcAft>
        <a:buClr>
          <a:schemeClr val="accent1"/>
        </a:buClr>
        <a:buSzPct val="70000"/>
        <a:buFont typeface="Wingdings 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a:buChar char=""/>
        <a:defRPr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81000" y="5405226"/>
            <a:ext cx="8458200" cy="1222375"/>
          </a:xfrm>
          <a:noFill/>
          <a:ln>
            <a:noFill/>
          </a:ln>
          <a:effectLst/>
          <a:scene3d>
            <a:camera prst="orthographicFront"/>
            <a:lightRig rig="balanced" dir="t"/>
          </a:scene3d>
          <a:sp3d prstMaterial="plastic"/>
        </p:spPr>
        <p:txBody>
          <a:bodyPr vert="horz" anchor="t">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6000" b="0" i="0" u="none" strike="noStrike" kern="1200" cap="all" spc="0" normalizeH="0" baseline="0" noProof="0" dirty="0">
                <a:ln>
                  <a:noFill/>
                </a:ln>
                <a:solidFill>
                  <a:schemeClr val="tx1"/>
                </a:solidFill>
                <a:effectLst>
                  <a:reflection blurRad="12700" stA="48000" endA="300" endPos="55000" dir="5400000" sy="-90000" algn="bl" rotWithShape="0"/>
                </a:effectLst>
                <a:uLnTx/>
                <a:uFillTx/>
                <a:latin typeface="+mj-lt"/>
                <a:ea typeface="+mj-ea"/>
                <a:cs typeface="+mj-cs"/>
              </a:rPr>
              <a:t>《</a:t>
            </a:r>
            <a:r>
              <a:rPr kumimoji="0" lang="zh-CN" altLang="en-US" sz="6000" b="0" i="0" u="none" strike="noStrike" kern="1200" cap="all" spc="0" normalizeH="0" baseline="0" noProof="0" dirty="0">
                <a:ln>
                  <a:noFill/>
                </a:ln>
                <a:solidFill>
                  <a:schemeClr val="tx1"/>
                </a:solidFill>
                <a:effectLst>
                  <a:reflection blurRad="12700" stA="48000" endA="300" endPos="55000" dir="5400000" sy="-90000" algn="bl" rotWithShape="0"/>
                </a:effectLst>
                <a:uLnTx/>
                <a:uFillTx/>
                <a:latin typeface="+mj-lt"/>
                <a:ea typeface="+mj-ea"/>
                <a:cs typeface="+mj-cs"/>
              </a:rPr>
              <a:t>百合花</a:t>
            </a:r>
            <a:r>
              <a:rPr kumimoji="0" lang="en-US" altLang="zh-CN" sz="6000" b="0" i="0" u="none" strike="noStrike" kern="1200" cap="all" spc="0" normalizeH="0" baseline="0" noProof="0" dirty="0">
                <a:ln>
                  <a:noFill/>
                </a:ln>
                <a:solidFill>
                  <a:schemeClr val="tx1"/>
                </a:solidFill>
                <a:effectLst>
                  <a:reflection blurRad="12700" stA="48000" endA="300" endPos="55000" dir="5400000" sy="-90000" algn="bl" rotWithShape="0"/>
                </a:effectLst>
                <a:uLnTx/>
                <a:uFillTx/>
                <a:latin typeface="+mj-lt"/>
                <a:ea typeface="+mj-ea"/>
                <a:cs typeface="+mj-cs"/>
              </a:rPr>
              <a:t>》</a:t>
            </a:r>
            <a:endParaRPr kumimoji="0" lang="zh-CN" altLang="en-US" sz="3600" b="0" i="0" u="none" strike="noStrike" kern="1200" cap="all" spc="0" normalizeH="0" baseline="0" noProof="0" dirty="0">
              <a:ln>
                <a:noFill/>
              </a:ln>
              <a:solidFill>
                <a:schemeClr val="tx2"/>
              </a:solidFill>
              <a:effectLst>
                <a:reflection blurRad="12700" stA="48000" endA="300" endPos="55000" dir="5400000" sy="-90000" algn="bl" rotWithShape="0"/>
              </a:effectLst>
              <a:uLnTx/>
              <a:uFillTx/>
              <a:latin typeface="+mj-lt"/>
              <a:ea typeface="+mj-ea"/>
              <a:cs typeface="+mj-cs"/>
            </a:endParaRPr>
          </a:p>
        </p:txBody>
      </p:sp>
      <p:sp>
        <p:nvSpPr>
          <p:cNvPr id="3" name="副标题 2"/>
          <p:cNvSpPr>
            <a:spLocks noGrp="1"/>
          </p:cNvSpPr>
          <p:nvPr>
            <p:ph type="subTitle" idx="1"/>
          </p:nvPr>
        </p:nvSpPr>
        <p:spPr/>
        <p:txBody>
          <a:bodyPr vert="horz" wrap="square" lIns="91440" tIns="45720" rIns="91440" bIns="45720" numCol="1" anchor="b" anchorCtr="0" compatLnSpc="1">
            <a:normAutofit/>
          </a:bodyPr>
          <a:lstStyle/>
          <a:p>
            <a:pPr marL="0" marR="0" lvl="0" indent="0" algn="r" defTabSz="914400" rtl="0" eaLnBrk="1" fontAlgn="auto" latinLnBrk="0" hangingPunct="1">
              <a:lnSpc>
                <a:spcPct val="100000"/>
              </a:lnSpc>
              <a:spcBef>
                <a:spcPct val="20000"/>
              </a:spcBef>
              <a:spcAft>
                <a:spcPts val="0"/>
              </a:spcAft>
              <a:buClr>
                <a:schemeClr val="accent1"/>
              </a:buClr>
              <a:buSzPct val="70000"/>
              <a:buFont typeface="Wingdings 2"/>
              <a:buNone/>
              <a:defRPr/>
            </a:pPr>
            <a:r>
              <a:rPr kumimoji="0" lang="zh-CN" altLang="en-US" sz="2400" b="0" i="0" u="none" strike="noStrike" kern="1200" cap="none" spc="0" normalizeH="0" baseline="0" noProof="0" dirty="0" smtClean="0">
                <a:ln>
                  <a:noFill/>
                </a:ln>
                <a:solidFill>
                  <a:schemeClr val="tx2">
                    <a:shade val="75000"/>
                  </a:schemeClr>
                </a:solidFill>
                <a:effectLst/>
                <a:uLnTx/>
                <a:uFillTx/>
                <a:latin typeface="+mn-lt"/>
                <a:ea typeface="+mn-ea"/>
                <a:cs typeface="+mn-cs"/>
              </a:rPr>
              <a:t>茹志鹃</a:t>
            </a:r>
            <a:endParaRPr kumimoji="0" lang="zh-CN" altLang="en-US" sz="2400" b="0" i="0" u="none" strike="noStrike" kern="1200" cap="none" spc="0" normalizeH="0" baseline="0" noProof="0" dirty="0">
              <a:ln>
                <a:noFill/>
              </a:ln>
              <a:solidFill>
                <a:schemeClr val="tx2">
                  <a:shade val="75000"/>
                </a:schemeClr>
              </a:solidFill>
              <a:effectLst/>
              <a:uLnTx/>
              <a:uFillTx/>
              <a:latin typeface="+mn-lt"/>
              <a:ea typeface="+mn-ea"/>
              <a:cs typeface="+mn-cs"/>
            </a:endParaRPr>
          </a:p>
        </p:txBody>
      </p:sp>
      <p:pic>
        <p:nvPicPr>
          <p:cNvPr id="10244" name="Picture 4" descr="C:\Users\Administrator\Desktop\u=346502616,1871972274&amp;fm=26&amp;gp=0.jpg"/>
          <p:cNvPicPr>
            <a:picLocks noChangeAspect="1"/>
          </p:cNvPicPr>
          <p:nvPr/>
        </p:nvPicPr>
        <p:blipFill>
          <a:blip r:embed="rId2" cstate="print"/>
          <a:stretch>
            <a:fillRect/>
          </a:stretch>
        </p:blipFill>
        <p:spPr>
          <a:xfrm>
            <a:off x="228600" y="228600"/>
            <a:ext cx="6629400" cy="4419600"/>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4800" y="190500"/>
            <a:ext cx="8686800" cy="838200"/>
          </a:xfrm>
          <a:noFill/>
          <a:ln>
            <a:noFill/>
          </a:ln>
          <a:effectLst/>
          <a:scene3d>
            <a:camera prst="orthographicFront"/>
            <a:lightRig rig="balanced" dir="t"/>
          </a:scene3d>
          <a:sp3d prstMaterial="plastic"/>
        </p:spPr>
        <p:txBody>
          <a:bodyPr vert="horz" anchor="ctr">
            <a:norm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3600" b="1"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t>关于小说</a:t>
            </a:r>
          </a:p>
        </p:txBody>
      </p:sp>
      <p:sp>
        <p:nvSpPr>
          <p:cNvPr id="17411" name="内容占位符 2"/>
          <p:cNvSpPr>
            <a:spLocks noGrp="1"/>
          </p:cNvSpPr>
          <p:nvPr>
            <p:ph idx="1"/>
          </p:nvPr>
        </p:nvSpPr>
        <p:spPr/>
        <p:txBody>
          <a:bodyPr vert="horz" wrap="square" lIns="91440" tIns="45720" rIns="91440" bIns="45720" anchor="t"/>
          <a:lstStyle/>
          <a:p>
            <a:pPr marL="0" indent="0" eaLnBrk="1" hangingPunct="1">
              <a:buNone/>
            </a:pPr>
            <a:r>
              <a:rPr lang="zh-CN" altLang="en-US" b="1" dirty="0">
                <a:solidFill>
                  <a:schemeClr val="tx1"/>
                </a:solidFill>
                <a:ea typeface="华文楷体"/>
              </a:rPr>
              <a:t>   本文是一篇小说。小说是一种叙事性的文学体裁，他的特点是以刻画典型人物为中心，通过完整的故事情节和人物活动环境的描写，来反映复杂的社会生活。</a:t>
            </a:r>
          </a:p>
          <a:p>
            <a:pPr marL="0" indent="0" eaLnBrk="1" hangingPunct="1">
              <a:buNone/>
            </a:pPr>
            <a:r>
              <a:rPr lang="zh-CN" altLang="en-US" b="1" dirty="0">
                <a:solidFill>
                  <a:schemeClr val="tx1"/>
                </a:solidFill>
                <a:ea typeface="华文楷体"/>
              </a:rPr>
              <a:t>小说三要素：</a:t>
            </a:r>
            <a:r>
              <a:rPr lang="zh-CN" altLang="en-US" b="1" dirty="0">
                <a:solidFill>
                  <a:srgbClr val="FF0000"/>
                </a:solidFill>
                <a:ea typeface="华文楷体"/>
              </a:rPr>
              <a:t>人物形象、故事情节、典型环境</a:t>
            </a:r>
          </a:p>
          <a:p>
            <a:pPr marL="0" indent="0" eaLnBrk="1" hangingPunct="1">
              <a:buNone/>
            </a:pPr>
            <a:r>
              <a:rPr lang="zh-CN" altLang="en-US" b="1" dirty="0">
                <a:solidFill>
                  <a:schemeClr val="tx1"/>
                </a:solidFill>
                <a:ea typeface="华文楷体"/>
              </a:rPr>
              <a:t>故事情节可分为：</a:t>
            </a:r>
            <a:r>
              <a:rPr lang="zh-CN" altLang="en-US" b="1" dirty="0">
                <a:solidFill>
                  <a:srgbClr val="FF0000"/>
                </a:solidFill>
                <a:ea typeface="华文楷体"/>
              </a:rPr>
              <a:t>开端、发展、高潮、结局</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4800" y="226060"/>
            <a:ext cx="8686800" cy="838200"/>
          </a:xfrm>
          <a:noFill/>
          <a:ln>
            <a:noFill/>
          </a:ln>
          <a:effectLst/>
          <a:scene3d>
            <a:camera prst="orthographicFront"/>
            <a:lightRig rig="balanced" dir="t"/>
          </a:scene3d>
          <a:sp3d prstMaterial="plastic"/>
        </p:spPr>
        <p:txBody>
          <a:bodyPr vert="horz" anchor="ctr">
            <a:norm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3600" b="1"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t>整体感知 </a:t>
            </a:r>
          </a:p>
        </p:txBody>
      </p:sp>
      <p:sp>
        <p:nvSpPr>
          <p:cNvPr id="18435" name="内容占位符 2"/>
          <p:cNvSpPr>
            <a:spLocks noGrp="1"/>
          </p:cNvSpPr>
          <p:nvPr>
            <p:ph idx="1"/>
          </p:nvPr>
        </p:nvSpPr>
        <p:spPr>
          <a:xfrm>
            <a:off x="429260" y="1216343"/>
            <a:ext cx="8686800" cy="2408237"/>
          </a:xfrm>
        </p:spPr>
        <p:txBody>
          <a:bodyPr vert="horz" wrap="square" lIns="91440" tIns="45720" rIns="91440" bIns="45720" anchor="t"/>
          <a:lstStyle/>
          <a:p>
            <a:pPr eaLnBrk="1" hangingPunct="1"/>
            <a:r>
              <a:rPr lang="en-US" altLang="zh-CN" sz="4000" b="1" dirty="0">
                <a:solidFill>
                  <a:schemeClr val="tx1"/>
                </a:solidFill>
                <a:ea typeface="华文楷体"/>
              </a:rPr>
              <a:t>1</a:t>
            </a:r>
            <a:r>
              <a:rPr lang="zh-CN" altLang="en-US" sz="4000" b="1" dirty="0">
                <a:solidFill>
                  <a:schemeClr val="tx1"/>
                </a:solidFill>
                <a:ea typeface="华文楷体"/>
              </a:rPr>
              <a:t>、</a:t>
            </a:r>
            <a:r>
              <a:rPr lang="en-US" altLang="zh-CN" sz="4000" b="1" dirty="0">
                <a:solidFill>
                  <a:schemeClr val="tx1"/>
                </a:solidFill>
                <a:ea typeface="华文楷体"/>
              </a:rPr>
              <a:t>10</a:t>
            </a:r>
            <a:r>
              <a:rPr lang="zh-CN" altLang="en-US" sz="4000" b="1" dirty="0">
                <a:solidFill>
                  <a:schemeClr val="tx1"/>
                </a:solidFill>
                <a:ea typeface="华文楷体"/>
              </a:rPr>
              <a:t>分钟速读课文，</a:t>
            </a:r>
            <a:r>
              <a:rPr lang="zh-CN" altLang="en-US" sz="4000" b="1" dirty="0">
                <a:solidFill>
                  <a:srgbClr val="000000"/>
                </a:solidFill>
                <a:latin typeface="楷体_GB2312" panose="02010609030101010101" charset="-122"/>
                <a:ea typeface="楷体_GB2312" panose="02010609030101010101" charset="-122"/>
                <a:sym typeface="+mn-ea"/>
              </a:rPr>
              <a:t>顺手标好段序、划出字词。</a:t>
            </a:r>
            <a:endParaRPr lang="zh-CN" altLang="en-US" sz="4000" b="1" dirty="0">
              <a:solidFill>
                <a:schemeClr val="tx1"/>
              </a:solidFill>
              <a:ea typeface="华文楷体"/>
            </a:endParaRPr>
          </a:p>
          <a:p>
            <a:pPr eaLnBrk="1" hangingPunct="1"/>
            <a:r>
              <a:rPr lang="en-US" altLang="zh-CN" sz="4000" b="1" dirty="0">
                <a:solidFill>
                  <a:schemeClr val="tx1"/>
                </a:solidFill>
                <a:ea typeface="华文楷体"/>
              </a:rPr>
              <a:t>2</a:t>
            </a:r>
            <a:r>
              <a:rPr lang="zh-CN" altLang="en-US" sz="4000" b="1" dirty="0">
                <a:solidFill>
                  <a:schemeClr val="tx1"/>
                </a:solidFill>
                <a:ea typeface="华文楷体"/>
              </a:rPr>
              <a:t>、找出全文线索，概括文章大意</a:t>
            </a:r>
          </a:p>
          <a:p>
            <a:pPr eaLnBrk="1" hangingPunct="1">
              <a:buNone/>
            </a:pPr>
            <a:r>
              <a:rPr lang="en-US" altLang="zh-CN" b="1" dirty="0">
                <a:solidFill>
                  <a:schemeClr val="tx1"/>
                </a:solidFill>
                <a:ea typeface="华文楷体"/>
              </a:rPr>
              <a:t>   </a:t>
            </a:r>
          </a:p>
          <a:p>
            <a:pPr eaLnBrk="1" hangingPunct="1">
              <a:buNone/>
            </a:pPr>
            <a:r>
              <a:rPr lang="en-US" altLang="zh-CN" b="1" dirty="0">
                <a:solidFill>
                  <a:schemeClr val="tx1"/>
                </a:solidFill>
                <a:ea typeface="华文楷体"/>
              </a:rPr>
              <a:t>  </a:t>
            </a:r>
          </a:p>
        </p:txBody>
      </p:sp>
      <p:sp>
        <p:nvSpPr>
          <p:cNvPr id="18436" name="矩形 4"/>
          <p:cNvSpPr/>
          <p:nvPr/>
        </p:nvSpPr>
        <p:spPr>
          <a:xfrm>
            <a:off x="154940" y="3319145"/>
            <a:ext cx="8960485" cy="3107690"/>
          </a:xfrm>
          <a:prstGeom prst="rect">
            <a:avLst/>
          </a:prstGeom>
          <a:noFill/>
          <a:ln w="9525">
            <a:noFill/>
          </a:ln>
        </p:spPr>
        <p:txBody>
          <a:bodyPr wrap="square">
            <a:spAutoFit/>
          </a:bodyPr>
          <a:lstStyle/>
          <a:p>
            <a:r>
              <a:rPr lang="zh-CN" altLang="en-US" sz="3200" b="1" dirty="0">
                <a:latin typeface="Arial" panose="020B0604020202020204" pitchFamily="34" charset="0"/>
              </a:rPr>
              <a:t>      全文以</a:t>
            </a:r>
            <a:r>
              <a:rPr lang="zh-CN" altLang="en-US" sz="3200" b="1" dirty="0">
                <a:solidFill>
                  <a:srgbClr val="FF0000"/>
                </a:solidFill>
                <a:latin typeface="Arial" panose="020B0604020202020204" pitchFamily="34" charset="0"/>
              </a:rPr>
              <a:t>时间</a:t>
            </a:r>
            <a:r>
              <a:rPr lang="zh-CN" altLang="en-US" sz="3200" b="1" dirty="0">
                <a:latin typeface="Arial" panose="020B0604020202020204" pitchFamily="34" charset="0"/>
              </a:rPr>
              <a:t>为序，以</a:t>
            </a:r>
            <a:r>
              <a:rPr lang="zh-CN" altLang="en-US" sz="3200" b="1" dirty="0">
                <a:solidFill>
                  <a:srgbClr val="FF0000"/>
                </a:solidFill>
                <a:latin typeface="Arial" panose="020B0604020202020204" pitchFamily="34" charset="0"/>
              </a:rPr>
              <a:t>“我”的所见所闻为线索</a:t>
            </a:r>
            <a:r>
              <a:rPr lang="zh-CN" altLang="en-US" sz="3600" b="1" dirty="0">
                <a:latin typeface="Arial" panose="020B0604020202020204" pitchFamily="34" charset="0"/>
              </a:rPr>
              <a:t>展开情节。</a:t>
            </a:r>
          </a:p>
          <a:p>
            <a:r>
              <a:rPr lang="en-US" altLang="zh-CN" sz="3200" b="1" dirty="0">
                <a:latin typeface="Arial" panose="020B0604020202020204" pitchFamily="34" charset="0"/>
              </a:rPr>
              <a:t>       1946</a:t>
            </a:r>
            <a:r>
              <a:rPr lang="zh-CN" altLang="en-US" sz="3200" b="1" dirty="0">
                <a:latin typeface="Arial" panose="020B0604020202020204" pitchFamily="34" charset="0"/>
              </a:rPr>
              <a:t>年中秋之夜，在部队发起总攻之前，小通讯员送文工团的女战士“我”到前沿包扎所，一起向一个刚过门三天的新媳妇借被子，最后新媳妇执意将新被献给为救人而牺牲的小战士。</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Effect transition="in" filter="blinds(horizontal)">
                                      <p:cBhvr>
                                        <p:cTn id="7" dur="500"/>
                                        <p:tgtEl>
                                          <p:spTgt spid="1843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8435">
                                            <p:txEl>
                                              <p:pRg st="1" end="1"/>
                                            </p:txEl>
                                          </p:spTgt>
                                        </p:tgtEl>
                                        <p:attrNameLst>
                                          <p:attrName>style.visibility</p:attrName>
                                        </p:attrNameLst>
                                      </p:cBhvr>
                                      <p:to>
                                        <p:strVal val="visible"/>
                                      </p:to>
                                    </p:set>
                                    <p:animEffect transition="in" filter="blinds(horizontal)">
                                      <p:cBhvr>
                                        <p:cTn id="12" dur="500"/>
                                        <p:tgtEl>
                                          <p:spTgt spid="1843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8436">
                                            <p:txEl>
                                              <p:pRg st="0" end="0"/>
                                            </p:txEl>
                                          </p:spTgt>
                                        </p:tgtEl>
                                        <p:attrNameLst>
                                          <p:attrName>style.visibility</p:attrName>
                                        </p:attrNameLst>
                                      </p:cBhvr>
                                      <p:to>
                                        <p:strVal val="visible"/>
                                      </p:to>
                                    </p:set>
                                    <p:animEffect transition="in" filter="blinds(horizontal)">
                                      <p:cBhvr>
                                        <p:cTn id="17" dur="500"/>
                                        <p:tgtEl>
                                          <p:spTgt spid="1843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8436">
                                            <p:txEl>
                                              <p:pRg st="1" end="1"/>
                                            </p:txEl>
                                          </p:spTgt>
                                        </p:tgtEl>
                                        <p:attrNameLst>
                                          <p:attrName>style.visibility</p:attrName>
                                        </p:attrNameLst>
                                      </p:cBhvr>
                                      <p:to>
                                        <p:strVal val="visible"/>
                                      </p:to>
                                    </p:set>
                                    <p:animEffect transition="in" filter="blinds(horizontal)">
                                      <p:cBhvr>
                                        <p:cTn id="22" dur="500"/>
                                        <p:tgtEl>
                                          <p:spTgt spid="1843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4800" y="279400"/>
            <a:ext cx="8686800" cy="838200"/>
          </a:xfrm>
          <a:noFill/>
          <a:ln>
            <a:noFill/>
          </a:ln>
          <a:effectLst/>
          <a:scene3d>
            <a:camera prst="orthographicFront"/>
            <a:lightRig rig="balanced" dir="t"/>
          </a:scene3d>
          <a:sp3d prstMaterial="plastic"/>
        </p:spPr>
        <p:txBody>
          <a:bodyPr vert="horz" anchor="ctr">
            <a:norm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4400" b="0"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t>整体感知 </a:t>
            </a:r>
          </a:p>
        </p:txBody>
      </p:sp>
      <p:sp>
        <p:nvSpPr>
          <p:cNvPr id="19459" name="内容占位符 2"/>
          <p:cNvSpPr>
            <a:spLocks noGrp="1"/>
          </p:cNvSpPr>
          <p:nvPr>
            <p:ph idx="1"/>
          </p:nvPr>
        </p:nvSpPr>
        <p:spPr>
          <a:xfrm>
            <a:off x="228600" y="2710498"/>
            <a:ext cx="8686800" cy="4525962"/>
          </a:xfrm>
        </p:spPr>
        <p:txBody>
          <a:bodyPr vert="horz" wrap="square" lIns="91440" tIns="45720" rIns="91440" bIns="45720" anchor="t"/>
          <a:lstStyle/>
          <a:p>
            <a:pPr eaLnBrk="1" hangingPunct="1"/>
            <a:r>
              <a:rPr lang="zh-CN" altLang="en-US" sz="4000" b="1" dirty="0">
                <a:solidFill>
                  <a:schemeClr val="tx1"/>
                </a:solidFill>
                <a:ea typeface="华文楷体"/>
              </a:rPr>
              <a:t>    这篇课文可以分为几个层次？各小组讨论并总结每个部分大意。</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5880" y="368300"/>
            <a:ext cx="8686800" cy="838200"/>
          </a:xfrm>
          <a:noFill/>
          <a:ln>
            <a:noFill/>
          </a:ln>
          <a:effectLst/>
          <a:scene3d>
            <a:camera prst="orthographicFront"/>
            <a:lightRig rig="balanced" dir="t"/>
          </a:scene3d>
          <a:sp3d prstMaterial="plastic"/>
        </p:spPr>
        <p:txBody>
          <a:bodyPr vert="horz" anchor="ctr">
            <a:norm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3600" b="0"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t>梳理文脉   </a:t>
            </a:r>
          </a:p>
        </p:txBody>
      </p:sp>
      <p:sp>
        <p:nvSpPr>
          <p:cNvPr id="3" name="内容占位符 2"/>
          <p:cNvSpPr>
            <a:spLocks noGrp="1"/>
          </p:cNvSpPr>
          <p:nvPr>
            <p:ph idx="1"/>
          </p:nvPr>
        </p:nvSpPr>
        <p:spPr>
          <a:xfrm>
            <a:off x="304800" y="1554163"/>
            <a:ext cx="8686800" cy="4525963"/>
          </a:xfrm>
        </p:spPr>
        <p:txBody>
          <a:bodyPr vert="horz" wrap="square" lIns="91440" tIns="45720" rIns="91440" bIns="45720" numCol="1" anchor="t" anchorCtr="0" compatLnSpc="1">
            <a:normAutofit lnSpcReduction="10000"/>
          </a:bodyPr>
          <a:lstStyle/>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a:buChar char=""/>
              <a:defRPr/>
            </a:pP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本文共</a:t>
            </a:r>
            <a:r>
              <a:rPr kumimoji="0" lang="en-US" altLang="zh-CN" sz="3200" b="1" i="0" u="none" strike="noStrike" kern="1200" cap="none" spc="0" normalizeH="0" baseline="0" noProof="0" dirty="0" smtClean="0">
                <a:ln>
                  <a:noFill/>
                </a:ln>
                <a:solidFill>
                  <a:schemeClr val="tx1"/>
                </a:solidFill>
                <a:effectLst/>
                <a:uLnTx/>
                <a:uFillTx/>
                <a:latin typeface="+mn-lt"/>
                <a:ea typeface="+mn-ea"/>
                <a:cs typeface="+mn-cs"/>
              </a:rPr>
              <a:t>59</a:t>
            </a: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个自然段，可分为四部分：</a:t>
            </a: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a:buChar char=""/>
              <a:defRPr/>
            </a:pP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第一部分</a:t>
            </a:r>
            <a:r>
              <a:rPr kumimoji="0" lang="en-US" altLang="zh-CN" sz="3200" b="1"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      通讯员送“我”去前沿包扎所。</a:t>
            </a: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a:buChar char=""/>
              <a:defRPr/>
            </a:pP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第二部分</a:t>
            </a:r>
            <a:r>
              <a:rPr kumimoji="0" lang="en-US" altLang="zh-CN" sz="3200" b="1"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         通讯员和“我”一起</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向新媳妇</a:t>
            </a: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借被子。</a:t>
            </a: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a:buChar char=""/>
              <a:defRPr/>
            </a:pP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第三部分</a:t>
            </a:r>
            <a:r>
              <a:rPr kumimoji="0" lang="en-US" altLang="zh-CN" sz="3200" b="1"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        通讯员为</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救人</a:t>
            </a: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牺牲，新媳妇怀着崇敬、歉疚的心情给他缝衣服。</a:t>
            </a: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a:buChar char=""/>
              <a:defRPr/>
            </a:pP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第四部分</a:t>
            </a:r>
            <a:r>
              <a:rPr kumimoji="0" lang="en-US" altLang="zh-CN" sz="3200" b="1"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          写新媳妇执意将自己的被子盖在通讯员的身上入殓。</a:t>
            </a: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a:buChar char=""/>
              <a:defRPr/>
            </a:pPr>
            <a:endParaRPr kumimoji="0" lang="zh-CN" altLang="zh-CN" sz="3200" b="1"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4" name="文本框 3"/>
          <p:cNvSpPr txBox="1"/>
          <p:nvPr/>
        </p:nvSpPr>
        <p:spPr>
          <a:xfrm>
            <a:off x="2637790" y="2014220"/>
            <a:ext cx="1616710" cy="583565"/>
          </a:xfrm>
          <a:prstGeom prst="rect">
            <a:avLst/>
          </a:prstGeom>
          <a:noFill/>
        </p:spPr>
        <p:txBody>
          <a:bodyPr wrap="none" rtlCol="0">
            <a:spAutoFit/>
          </a:bodyPr>
          <a:lstStyle/>
          <a:p>
            <a:pPr algn="l"/>
            <a:r>
              <a:rPr lang="en-US" altLang="zh-CN" sz="3200" b="1" noProof="0" dirty="0" smtClean="0">
                <a:ln>
                  <a:noFill/>
                </a:ln>
                <a:solidFill>
                  <a:schemeClr val="tx1"/>
                </a:solidFill>
                <a:effectLst/>
                <a:uLnTx/>
                <a:uFillTx/>
                <a:latin typeface="+mn-lt"/>
                <a:ea typeface="+mn-ea"/>
                <a:sym typeface="+mn-ea"/>
              </a:rPr>
              <a:t>(1</a:t>
            </a:r>
            <a:r>
              <a:rPr lang="zh-CN" altLang="zh-CN" sz="3200" b="1" noProof="0" dirty="0" smtClean="0">
                <a:ln>
                  <a:noFill/>
                </a:ln>
                <a:solidFill>
                  <a:schemeClr val="tx1"/>
                </a:solidFill>
                <a:effectLst/>
                <a:uLnTx/>
                <a:uFillTx/>
                <a:latin typeface="+mn-lt"/>
                <a:ea typeface="+mn-ea"/>
                <a:sym typeface="+mn-ea"/>
              </a:rPr>
              <a:t>～</a:t>
            </a:r>
            <a:r>
              <a:rPr lang="en-US" altLang="zh-CN" sz="3200" b="1" noProof="0" dirty="0" smtClean="0">
                <a:ln>
                  <a:noFill/>
                </a:ln>
                <a:solidFill>
                  <a:schemeClr val="tx1"/>
                </a:solidFill>
                <a:effectLst/>
                <a:uLnTx/>
                <a:uFillTx/>
                <a:latin typeface="+mn-lt"/>
                <a:ea typeface="+mn-ea"/>
                <a:sym typeface="+mn-ea"/>
              </a:rPr>
              <a:t>23)</a:t>
            </a:r>
            <a:endParaRPr kumimoji="0" lang="en-US" altLang="zh-CN" sz="3200" b="1" i="0" u="none" strike="noStrike" kern="1200" cap="none" spc="0" normalizeH="0" baseline="0" noProof="0" dirty="0" smtClean="0">
              <a:ln>
                <a:noFill/>
              </a:ln>
              <a:solidFill>
                <a:schemeClr val="tx1"/>
              </a:solidFill>
              <a:effectLst/>
              <a:uLnTx/>
              <a:uFillTx/>
              <a:latin typeface="+mn-lt"/>
              <a:ea typeface="+mn-ea"/>
              <a:cs typeface="+mn-cs"/>
              <a:sym typeface="+mn-ea"/>
            </a:endParaRPr>
          </a:p>
        </p:txBody>
      </p:sp>
      <p:sp>
        <p:nvSpPr>
          <p:cNvPr id="5" name="文本框 4"/>
          <p:cNvSpPr txBox="1"/>
          <p:nvPr/>
        </p:nvSpPr>
        <p:spPr>
          <a:xfrm>
            <a:off x="2637790" y="3039745"/>
            <a:ext cx="2232025" cy="583565"/>
          </a:xfrm>
          <a:prstGeom prst="rect">
            <a:avLst/>
          </a:prstGeom>
          <a:noFill/>
        </p:spPr>
        <p:txBody>
          <a:bodyPr wrap="none" rtlCol="0">
            <a:spAutoFit/>
          </a:bodyPr>
          <a:lstStyle/>
          <a:p>
            <a:pPr algn="l"/>
            <a:r>
              <a:rPr lang="en-US" altLang="zh-CN" sz="3200" b="1" noProof="0" dirty="0" smtClean="0">
                <a:ln>
                  <a:noFill/>
                </a:ln>
                <a:solidFill>
                  <a:schemeClr val="tx1"/>
                </a:solidFill>
                <a:effectLst/>
                <a:uLnTx/>
                <a:uFillTx/>
                <a:latin typeface="+mn-lt"/>
                <a:ea typeface="+mn-ea"/>
                <a:sym typeface="+mn-ea"/>
              </a:rPr>
              <a:t>(24</a:t>
            </a:r>
            <a:r>
              <a:rPr lang="zh-CN" altLang="zh-CN" sz="3200" b="1" noProof="0" dirty="0" smtClean="0">
                <a:ln>
                  <a:noFill/>
                </a:ln>
                <a:solidFill>
                  <a:schemeClr val="tx1"/>
                </a:solidFill>
                <a:effectLst/>
                <a:uLnTx/>
                <a:uFillTx/>
                <a:latin typeface="+mn-lt"/>
                <a:ea typeface="+mn-ea"/>
                <a:sym typeface="+mn-ea"/>
              </a:rPr>
              <a:t> ～ </a:t>
            </a:r>
            <a:r>
              <a:rPr lang="en-US" altLang="zh-CN" sz="3200" b="1" noProof="0" dirty="0" smtClean="0">
                <a:ln>
                  <a:noFill/>
                </a:ln>
                <a:solidFill>
                  <a:schemeClr val="tx1"/>
                </a:solidFill>
                <a:effectLst/>
                <a:uLnTx/>
                <a:uFillTx/>
                <a:latin typeface="+mn-lt"/>
                <a:ea typeface="+mn-ea"/>
                <a:sym typeface="+mn-ea"/>
              </a:rPr>
              <a:t>43)</a:t>
            </a:r>
            <a:endParaRPr kumimoji="0" lang="en-US" altLang="zh-CN" sz="3200" b="1" i="0" u="none" strike="noStrike" kern="1200" cap="none" spc="0" normalizeH="0" baseline="0" noProof="0" dirty="0" smtClean="0">
              <a:ln>
                <a:noFill/>
              </a:ln>
              <a:solidFill>
                <a:schemeClr val="tx1"/>
              </a:solidFill>
              <a:effectLst/>
              <a:uLnTx/>
              <a:uFillTx/>
              <a:latin typeface="+mn-lt"/>
              <a:ea typeface="+mn-ea"/>
              <a:cs typeface="+mn-cs"/>
              <a:sym typeface="+mn-ea"/>
            </a:endParaRPr>
          </a:p>
        </p:txBody>
      </p:sp>
      <p:sp>
        <p:nvSpPr>
          <p:cNvPr id="6" name="文本框 5"/>
          <p:cNvSpPr txBox="1"/>
          <p:nvPr/>
        </p:nvSpPr>
        <p:spPr>
          <a:xfrm>
            <a:off x="2767965" y="3973830"/>
            <a:ext cx="1821815" cy="583565"/>
          </a:xfrm>
          <a:prstGeom prst="rect">
            <a:avLst/>
          </a:prstGeom>
          <a:noFill/>
        </p:spPr>
        <p:txBody>
          <a:bodyPr wrap="none" rtlCol="0">
            <a:spAutoFit/>
          </a:bodyPr>
          <a:lstStyle/>
          <a:p>
            <a:pPr algn="l"/>
            <a:r>
              <a:rPr lang="en-US" altLang="zh-CN" sz="3200" b="1" noProof="0" dirty="0" smtClean="0">
                <a:ln>
                  <a:noFill/>
                </a:ln>
                <a:solidFill>
                  <a:schemeClr val="tx1"/>
                </a:solidFill>
                <a:effectLst/>
                <a:uLnTx/>
                <a:uFillTx/>
                <a:latin typeface="+mn-lt"/>
                <a:ea typeface="+mn-ea"/>
                <a:sym typeface="+mn-ea"/>
              </a:rPr>
              <a:t>(44</a:t>
            </a:r>
            <a:r>
              <a:rPr lang="zh-CN" altLang="zh-CN" sz="3200" b="1" noProof="0" dirty="0" smtClean="0">
                <a:ln>
                  <a:noFill/>
                </a:ln>
                <a:solidFill>
                  <a:schemeClr val="tx1"/>
                </a:solidFill>
                <a:effectLst/>
                <a:uLnTx/>
                <a:uFillTx/>
                <a:latin typeface="+mn-lt"/>
                <a:ea typeface="+mn-ea"/>
                <a:sym typeface="+mn-ea"/>
              </a:rPr>
              <a:t>～</a:t>
            </a:r>
            <a:r>
              <a:rPr lang="en-US" altLang="zh-CN" sz="3200" b="1" noProof="0" dirty="0" smtClean="0">
                <a:ln>
                  <a:noFill/>
                </a:ln>
                <a:solidFill>
                  <a:schemeClr val="tx1"/>
                </a:solidFill>
                <a:effectLst/>
                <a:uLnTx/>
                <a:uFillTx/>
                <a:latin typeface="+mn-lt"/>
                <a:ea typeface="+mn-ea"/>
                <a:sym typeface="+mn-ea"/>
              </a:rPr>
              <a:t>57)</a:t>
            </a:r>
            <a:endParaRPr kumimoji="0" lang="en-US" altLang="zh-CN" sz="3200" b="1" i="0" u="none" strike="noStrike" kern="1200" cap="none" spc="0" normalizeH="0" baseline="0" noProof="0" dirty="0" smtClean="0">
              <a:ln>
                <a:noFill/>
              </a:ln>
              <a:solidFill>
                <a:schemeClr val="tx1"/>
              </a:solidFill>
              <a:effectLst/>
              <a:uLnTx/>
              <a:uFillTx/>
              <a:latin typeface="+mn-lt"/>
              <a:ea typeface="+mn-ea"/>
              <a:cs typeface="+mn-cs"/>
              <a:sym typeface="+mn-ea"/>
            </a:endParaRPr>
          </a:p>
        </p:txBody>
      </p:sp>
      <p:sp>
        <p:nvSpPr>
          <p:cNvPr id="7" name="文本框 6"/>
          <p:cNvSpPr txBox="1"/>
          <p:nvPr/>
        </p:nvSpPr>
        <p:spPr>
          <a:xfrm>
            <a:off x="2767965" y="4951730"/>
            <a:ext cx="2232025" cy="583565"/>
          </a:xfrm>
          <a:prstGeom prst="rect">
            <a:avLst/>
          </a:prstGeom>
          <a:noFill/>
        </p:spPr>
        <p:txBody>
          <a:bodyPr wrap="none" rtlCol="0">
            <a:spAutoFit/>
          </a:bodyPr>
          <a:lstStyle/>
          <a:p>
            <a:pPr algn="l"/>
            <a:r>
              <a:rPr lang="en-US" altLang="zh-CN" sz="3200" b="1" noProof="0" dirty="0" smtClean="0">
                <a:ln>
                  <a:noFill/>
                </a:ln>
                <a:solidFill>
                  <a:schemeClr val="tx1"/>
                </a:solidFill>
                <a:effectLst/>
                <a:uLnTx/>
                <a:uFillTx/>
                <a:latin typeface="+mn-lt"/>
                <a:ea typeface="+mn-ea"/>
                <a:sym typeface="+mn-ea"/>
              </a:rPr>
              <a:t>(58</a:t>
            </a:r>
            <a:r>
              <a:rPr lang="zh-CN" altLang="zh-CN" sz="3200" b="1" noProof="0" dirty="0" smtClean="0">
                <a:ln>
                  <a:noFill/>
                </a:ln>
                <a:solidFill>
                  <a:schemeClr val="tx1"/>
                </a:solidFill>
                <a:effectLst/>
                <a:uLnTx/>
                <a:uFillTx/>
                <a:latin typeface="+mn-lt"/>
                <a:ea typeface="+mn-ea"/>
                <a:sym typeface="+mn-ea"/>
              </a:rPr>
              <a:t> ～ </a:t>
            </a:r>
            <a:r>
              <a:rPr lang="en-US" altLang="zh-CN" sz="3200" b="1" noProof="0" dirty="0" smtClean="0">
                <a:ln>
                  <a:noFill/>
                </a:ln>
                <a:solidFill>
                  <a:schemeClr val="tx1"/>
                </a:solidFill>
                <a:effectLst/>
                <a:uLnTx/>
                <a:uFillTx/>
                <a:latin typeface="+mn-lt"/>
                <a:ea typeface="+mn-ea"/>
                <a:sym typeface="+mn-ea"/>
              </a:rPr>
              <a:t>59)</a:t>
            </a:r>
            <a:endParaRPr kumimoji="0" lang="en-US" altLang="zh-CN" sz="3200" b="1" i="0" u="none" strike="noStrike" kern="1200" cap="none" spc="0" normalizeH="0" baseline="0" noProof="0" dirty="0" smtClean="0">
              <a:ln>
                <a:noFill/>
              </a:ln>
              <a:solidFill>
                <a:schemeClr val="tx1"/>
              </a:solidFill>
              <a:effectLst/>
              <a:uLnTx/>
              <a:uFillTx/>
              <a:latin typeface="+mn-lt"/>
              <a:ea typeface="+mn-ea"/>
              <a:cs typeface="+mn-cs"/>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linds(horizontal)">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ffectLst/>
          <a:scene3d>
            <a:camera prst="orthographicFront"/>
            <a:lightRig rig="balanced" dir="t"/>
          </a:scene3d>
          <a:sp3d prstMaterial="plastic"/>
        </p:spPr>
        <p:txBody>
          <a:bodyPr vert="horz" anchor="ct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4400" b="0"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t>情节</a:t>
            </a:r>
            <a:r>
              <a:rPr kumimoji="0" lang="zh-CN" altLang="zh-CN" sz="4400" b="0"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t>结构图</a:t>
            </a:r>
            <a:br>
              <a:rPr kumimoji="0" lang="zh-CN" altLang="zh-CN" sz="4400" b="0"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br>
            <a:endParaRPr kumimoji="0" lang="zh-CN" altLang="zh-CN" sz="4400" b="0"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endParaRPr>
          </a:p>
        </p:txBody>
      </p:sp>
      <p:sp>
        <p:nvSpPr>
          <p:cNvPr id="21507" name="内容占位符 2"/>
          <p:cNvSpPr>
            <a:spLocks noGrp="1"/>
          </p:cNvSpPr>
          <p:nvPr>
            <p:ph idx="1"/>
          </p:nvPr>
        </p:nvSpPr>
        <p:spPr>
          <a:xfrm>
            <a:off x="5257800" y="1600200"/>
            <a:ext cx="3581400" cy="4525963"/>
          </a:xfrm>
        </p:spPr>
        <p:txBody>
          <a:bodyPr vert="horz" wrap="square" lIns="91440" tIns="45720" rIns="91440" bIns="45720" anchor="t"/>
          <a:lstStyle/>
          <a:p>
            <a:pPr eaLnBrk="1" hangingPunct="1"/>
            <a:endParaRPr lang="en-US" altLang="zh-CN" sz="3600" b="1" dirty="0">
              <a:solidFill>
                <a:schemeClr val="tx1"/>
              </a:solidFill>
              <a:ea typeface="华文楷体"/>
            </a:endParaRPr>
          </a:p>
          <a:p>
            <a:pPr eaLnBrk="1" hangingPunct="1"/>
            <a:r>
              <a:rPr lang="zh-CN" altLang="zh-CN" sz="3600" b="1" dirty="0">
                <a:solidFill>
                  <a:schemeClr val="tx1"/>
                </a:solidFill>
                <a:ea typeface="华文楷体"/>
              </a:rPr>
              <a:t>开端</a:t>
            </a:r>
            <a:r>
              <a:rPr lang="en-US" altLang="zh-CN" sz="3600" b="1" dirty="0">
                <a:solidFill>
                  <a:schemeClr val="tx1"/>
                </a:solidFill>
                <a:ea typeface="华文楷体"/>
              </a:rPr>
              <a:t> </a:t>
            </a:r>
            <a:r>
              <a:rPr lang="zh-CN" altLang="zh-CN" sz="3600" b="1" dirty="0">
                <a:solidFill>
                  <a:schemeClr val="tx1"/>
                </a:solidFill>
                <a:ea typeface="华文楷体"/>
              </a:rPr>
              <a:t>→</a:t>
            </a:r>
            <a:r>
              <a:rPr lang="en-US" altLang="zh-CN" sz="3600" b="1" dirty="0">
                <a:solidFill>
                  <a:schemeClr val="tx1"/>
                </a:solidFill>
                <a:ea typeface="华文楷体"/>
              </a:rPr>
              <a:t> </a:t>
            </a:r>
            <a:r>
              <a:rPr lang="zh-CN" altLang="en-US" sz="4000" b="1" dirty="0">
                <a:solidFill>
                  <a:schemeClr val="tx1"/>
                </a:solidFill>
                <a:ea typeface="华文楷体"/>
              </a:rPr>
              <a:t>带路</a:t>
            </a:r>
          </a:p>
          <a:p>
            <a:pPr eaLnBrk="1" hangingPunct="1"/>
            <a:r>
              <a:rPr lang="zh-CN" altLang="zh-CN" sz="3600" b="1" dirty="0">
                <a:solidFill>
                  <a:schemeClr val="tx1"/>
                </a:solidFill>
                <a:ea typeface="华文楷体"/>
              </a:rPr>
              <a:t>发展</a:t>
            </a:r>
            <a:r>
              <a:rPr lang="en-US" altLang="zh-CN" sz="3600" b="1" dirty="0">
                <a:solidFill>
                  <a:schemeClr val="tx1"/>
                </a:solidFill>
                <a:ea typeface="华文楷体"/>
              </a:rPr>
              <a:t> </a:t>
            </a:r>
            <a:r>
              <a:rPr lang="zh-CN" altLang="zh-CN" sz="3600" b="1" dirty="0">
                <a:solidFill>
                  <a:schemeClr val="tx1"/>
                </a:solidFill>
                <a:ea typeface="华文楷体"/>
              </a:rPr>
              <a:t>→</a:t>
            </a:r>
            <a:r>
              <a:rPr lang="en-US" altLang="zh-CN" sz="3600" b="1" dirty="0">
                <a:solidFill>
                  <a:schemeClr val="tx1"/>
                </a:solidFill>
                <a:ea typeface="华文楷体"/>
              </a:rPr>
              <a:t> </a:t>
            </a:r>
            <a:r>
              <a:rPr lang="zh-CN" altLang="en-US" sz="4000" b="1" dirty="0">
                <a:solidFill>
                  <a:schemeClr val="tx1"/>
                </a:solidFill>
                <a:ea typeface="华文楷体"/>
              </a:rPr>
              <a:t>借被</a:t>
            </a:r>
          </a:p>
          <a:p>
            <a:pPr eaLnBrk="1" hangingPunct="1"/>
            <a:r>
              <a:rPr lang="zh-CN" altLang="zh-CN" sz="3600" b="1" dirty="0">
                <a:solidFill>
                  <a:schemeClr val="tx1"/>
                </a:solidFill>
                <a:ea typeface="华文楷体"/>
              </a:rPr>
              <a:t>高潮</a:t>
            </a:r>
            <a:r>
              <a:rPr lang="en-US" altLang="zh-CN" sz="3600" b="1" dirty="0">
                <a:solidFill>
                  <a:schemeClr val="tx1"/>
                </a:solidFill>
                <a:ea typeface="华文楷体"/>
              </a:rPr>
              <a:t> </a:t>
            </a:r>
            <a:r>
              <a:rPr lang="zh-CN" altLang="zh-CN" sz="3600" b="1" dirty="0">
                <a:solidFill>
                  <a:schemeClr val="tx1"/>
                </a:solidFill>
                <a:ea typeface="华文楷体"/>
              </a:rPr>
              <a:t>→</a:t>
            </a:r>
            <a:r>
              <a:rPr lang="en-US" altLang="zh-CN" sz="3600" b="1" dirty="0">
                <a:solidFill>
                  <a:schemeClr val="tx1"/>
                </a:solidFill>
                <a:ea typeface="华文楷体"/>
              </a:rPr>
              <a:t> </a:t>
            </a:r>
            <a:r>
              <a:rPr lang="zh-CN" altLang="en-US" sz="4000" b="1" dirty="0">
                <a:solidFill>
                  <a:schemeClr val="tx1"/>
                </a:solidFill>
                <a:ea typeface="华文楷体"/>
              </a:rPr>
              <a:t>牺牲 </a:t>
            </a:r>
          </a:p>
          <a:p>
            <a:pPr eaLnBrk="1" hangingPunct="1"/>
            <a:r>
              <a:rPr lang="zh-CN" altLang="zh-CN" sz="3600" b="1" dirty="0">
                <a:solidFill>
                  <a:schemeClr val="tx1"/>
                </a:solidFill>
                <a:ea typeface="华文楷体"/>
              </a:rPr>
              <a:t>结局</a:t>
            </a:r>
            <a:r>
              <a:rPr lang="en-US" altLang="zh-CN" sz="3600" b="1" dirty="0">
                <a:solidFill>
                  <a:schemeClr val="tx1"/>
                </a:solidFill>
                <a:ea typeface="华文楷体"/>
              </a:rPr>
              <a:t> </a:t>
            </a:r>
            <a:r>
              <a:rPr lang="zh-CN" altLang="zh-CN" sz="3600" b="1" dirty="0">
                <a:solidFill>
                  <a:schemeClr val="tx1"/>
                </a:solidFill>
                <a:ea typeface="华文楷体"/>
              </a:rPr>
              <a:t>→</a:t>
            </a:r>
            <a:r>
              <a:rPr lang="en-US" altLang="zh-CN" sz="3600" b="1" dirty="0">
                <a:solidFill>
                  <a:schemeClr val="tx1"/>
                </a:solidFill>
                <a:ea typeface="华文楷体"/>
              </a:rPr>
              <a:t> </a:t>
            </a:r>
            <a:r>
              <a:rPr lang="zh-CN" altLang="zh-CN" sz="3600" b="1" dirty="0">
                <a:solidFill>
                  <a:schemeClr val="tx1"/>
                </a:solidFill>
                <a:ea typeface="华文楷体"/>
              </a:rPr>
              <a:t>献被</a:t>
            </a:r>
            <a:r>
              <a:rPr lang="en-US" altLang="zh-CN" sz="3600" b="1" dirty="0">
                <a:solidFill>
                  <a:schemeClr val="tx1"/>
                </a:solidFill>
                <a:ea typeface="华文楷体"/>
              </a:rPr>
              <a:t> </a:t>
            </a:r>
          </a:p>
          <a:p>
            <a:pPr eaLnBrk="1" hangingPunct="1"/>
            <a:endParaRPr lang="en-US" altLang="zh-CN" sz="3600" b="1" dirty="0">
              <a:solidFill>
                <a:schemeClr val="tx1"/>
              </a:solidFill>
              <a:ea typeface="华文楷体"/>
            </a:endParaRPr>
          </a:p>
        </p:txBody>
      </p:sp>
      <p:pic>
        <p:nvPicPr>
          <p:cNvPr id="21508" name="Picture 2" descr="C:\Users\Administrator\Desktop\u=2979128384,1102198305&amp;fm=26&amp;gp=0.jpg"/>
          <p:cNvPicPr>
            <a:picLocks noChangeAspect="1"/>
          </p:cNvPicPr>
          <p:nvPr/>
        </p:nvPicPr>
        <p:blipFill>
          <a:blip r:embed="rId2" cstate="print"/>
          <a:stretch>
            <a:fillRect/>
          </a:stretch>
        </p:blipFill>
        <p:spPr>
          <a:xfrm>
            <a:off x="228600" y="1371600"/>
            <a:ext cx="4724400" cy="4584700"/>
          </a:xfrm>
          <a:prstGeom prst="rect">
            <a:avLst/>
          </a:prstGeom>
          <a:noFill/>
          <a:ln w="9525">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28600" y="119380"/>
            <a:ext cx="8686800" cy="838200"/>
          </a:xfrm>
          <a:noFill/>
          <a:ln>
            <a:noFill/>
          </a:ln>
          <a:effectLst/>
          <a:scene3d>
            <a:camera prst="orthographicFront"/>
            <a:lightRig rig="balanced" dir="t"/>
          </a:scene3d>
          <a:sp3d prstMaterial="plastic"/>
        </p:spPr>
        <p:txBody>
          <a:bodyPr vert="horz" anchor="ctr">
            <a:norm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3600" b="0"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t>细读课文 分析</a:t>
            </a:r>
            <a:r>
              <a:rPr kumimoji="0" lang="zh-CN" altLang="zh-CN" sz="3600" b="0"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t>人物形象</a:t>
            </a:r>
          </a:p>
        </p:txBody>
      </p:sp>
      <p:sp>
        <p:nvSpPr>
          <p:cNvPr id="44036" name="文本框 44035"/>
          <p:cNvSpPr txBox="1"/>
          <p:nvPr/>
        </p:nvSpPr>
        <p:spPr>
          <a:xfrm>
            <a:off x="229235" y="1135380"/>
            <a:ext cx="8686165" cy="5692775"/>
          </a:xfrm>
          <a:prstGeom prst="rect">
            <a:avLst/>
          </a:prstGeom>
          <a:noFill/>
          <a:ln w="9525">
            <a:noFill/>
          </a:ln>
        </p:spPr>
        <p:txBody>
          <a:bodyPr wrap="square">
            <a:spAutoFit/>
          </a:bodyPr>
          <a:lstStyle/>
          <a:p>
            <a:pPr>
              <a:spcBef>
                <a:spcPts val="0"/>
              </a:spcBef>
            </a:pPr>
            <a:r>
              <a:rPr lang="en-US" altLang="zh-CN" sz="2800" b="1" dirty="0">
                <a:solidFill>
                  <a:srgbClr val="000000"/>
                </a:solidFill>
                <a:latin typeface="Arial" panose="020B0604020202020204" pitchFamily="34" charset="0"/>
              </a:rPr>
              <a:t>1.</a:t>
            </a:r>
            <a:r>
              <a:rPr lang="zh-CN" altLang="en-US" sz="2800" b="1" dirty="0">
                <a:solidFill>
                  <a:srgbClr val="000000"/>
                </a:solidFill>
                <a:latin typeface="Arial" panose="020B0604020202020204" pitchFamily="34" charset="0"/>
              </a:rPr>
              <a:t>分析人物所做的事。</a:t>
            </a:r>
          </a:p>
          <a:p>
            <a:pPr>
              <a:spcBef>
                <a:spcPts val="0"/>
              </a:spcBef>
            </a:pPr>
            <a:r>
              <a:rPr lang="en-US" altLang="zh-CN" sz="2800" b="1" dirty="0">
                <a:solidFill>
                  <a:srgbClr val="000000"/>
                </a:solidFill>
                <a:latin typeface="Arial" panose="020B0604020202020204" pitchFamily="34" charset="0"/>
              </a:rPr>
              <a:t>2.</a:t>
            </a:r>
            <a:r>
              <a:rPr lang="zh-CN" altLang="en-US" sz="2800" b="1" dirty="0">
                <a:solidFill>
                  <a:srgbClr val="000000"/>
                </a:solidFill>
                <a:latin typeface="Arial" panose="020B0604020202020204" pitchFamily="34" charset="0"/>
              </a:rPr>
              <a:t>分析对人物的</a:t>
            </a:r>
            <a:r>
              <a:rPr lang="zh-CN" altLang="en-US" sz="2800" b="1" dirty="0">
                <a:solidFill>
                  <a:srgbClr val="FF0000"/>
                </a:solidFill>
                <a:latin typeface="Arial" panose="020B0604020202020204" pitchFamily="34" charset="0"/>
              </a:rPr>
              <a:t>正面描写</a:t>
            </a:r>
            <a:r>
              <a:rPr lang="zh-CN" altLang="en-US" sz="2800" b="1" dirty="0">
                <a:solidFill>
                  <a:srgbClr val="000000"/>
                </a:solidFill>
                <a:latin typeface="Arial" panose="020B0604020202020204" pitchFamily="34" charset="0"/>
              </a:rPr>
              <a:t>。</a:t>
            </a:r>
          </a:p>
          <a:p>
            <a:pPr>
              <a:spcBef>
                <a:spcPts val="0"/>
              </a:spcBef>
            </a:pPr>
            <a:r>
              <a:rPr lang="zh-CN" altLang="en-US" sz="2800" b="1" dirty="0">
                <a:solidFill>
                  <a:srgbClr val="000000"/>
                </a:solidFill>
                <a:latin typeface="Arial" panose="020B0604020202020204" pitchFamily="34" charset="0"/>
              </a:rPr>
              <a:t>       人物直接描写（正面描写），就是通过直接描写人物的</a:t>
            </a:r>
            <a:r>
              <a:rPr lang="zh-CN" altLang="en-US" sz="2800" b="1" dirty="0">
                <a:solidFill>
                  <a:srgbClr val="FF0000"/>
                </a:solidFill>
                <a:latin typeface="Arial" panose="020B0604020202020204" pitchFamily="34" charset="0"/>
              </a:rPr>
              <a:t>外貌、动作、语言、心理、神态</a:t>
            </a:r>
            <a:r>
              <a:rPr lang="zh-CN" altLang="en-US" sz="2800" b="1" dirty="0">
                <a:solidFill>
                  <a:srgbClr val="000000"/>
                </a:solidFill>
                <a:latin typeface="Arial" panose="020B0604020202020204" pitchFamily="34" charset="0"/>
              </a:rPr>
              <a:t>等揭示人物思想品质和性格特点，反映作品主题。</a:t>
            </a:r>
          </a:p>
          <a:p>
            <a:pPr>
              <a:spcBef>
                <a:spcPts val="0"/>
              </a:spcBef>
            </a:pPr>
            <a:r>
              <a:rPr lang="en-US" altLang="zh-CN" sz="2800" b="1" dirty="0">
                <a:solidFill>
                  <a:srgbClr val="000000"/>
                </a:solidFill>
                <a:latin typeface="Arial" panose="020B0604020202020204" pitchFamily="34" charset="0"/>
              </a:rPr>
              <a:t>3.</a:t>
            </a:r>
            <a:r>
              <a:rPr lang="zh-CN" altLang="en-US" sz="2800" b="1" dirty="0">
                <a:solidFill>
                  <a:srgbClr val="000000"/>
                </a:solidFill>
                <a:latin typeface="Arial" panose="020B0604020202020204" pitchFamily="34" charset="0"/>
              </a:rPr>
              <a:t>分析侧面描写的语句。</a:t>
            </a:r>
          </a:p>
          <a:p>
            <a:pPr>
              <a:spcBef>
                <a:spcPts val="0"/>
              </a:spcBef>
            </a:pPr>
            <a:r>
              <a:rPr lang="zh-CN" altLang="en-US" sz="2800" b="1" dirty="0">
                <a:solidFill>
                  <a:srgbClr val="000000"/>
                </a:solidFill>
                <a:latin typeface="Arial" panose="020B0604020202020204" pitchFamily="34" charset="0"/>
              </a:rPr>
              <a:t>       侧面描写，概括地说就是通过其他人物的言行，间接写主人公。如用</a:t>
            </a:r>
            <a:r>
              <a:rPr lang="zh-CN" altLang="en-US" sz="2800" b="1" dirty="0">
                <a:solidFill>
                  <a:srgbClr val="FF0000"/>
                </a:solidFill>
                <a:latin typeface="Arial" panose="020B0604020202020204" pitchFamily="34" charset="0"/>
              </a:rPr>
              <a:t>有关人物</a:t>
            </a:r>
            <a:r>
              <a:rPr lang="zh-CN" altLang="en-US" sz="2800" b="1" dirty="0">
                <a:solidFill>
                  <a:srgbClr val="000000"/>
                </a:solidFill>
                <a:latin typeface="Arial" panose="020B0604020202020204" pitchFamily="34" charset="0"/>
              </a:rPr>
              <a:t>的对话、心理活动等烘所要描写的主要人物的性格特点。</a:t>
            </a:r>
          </a:p>
          <a:p>
            <a:pPr>
              <a:spcBef>
                <a:spcPts val="0"/>
              </a:spcBef>
            </a:pPr>
            <a:r>
              <a:rPr lang="en-US" altLang="zh-CN" sz="2800" b="1" dirty="0">
                <a:solidFill>
                  <a:srgbClr val="000000"/>
                </a:solidFill>
                <a:latin typeface="Arial" panose="020B0604020202020204" pitchFamily="34" charset="0"/>
              </a:rPr>
              <a:t>4.</a:t>
            </a:r>
            <a:r>
              <a:rPr lang="zh-CN" altLang="en-US" sz="2800" b="1" dirty="0">
                <a:solidFill>
                  <a:srgbClr val="000000"/>
                </a:solidFill>
                <a:latin typeface="Arial" panose="020B0604020202020204" pitchFamily="34" charset="0"/>
              </a:rPr>
              <a:t>分析细节描写</a:t>
            </a:r>
          </a:p>
          <a:p>
            <a:pPr>
              <a:spcBef>
                <a:spcPts val="0"/>
              </a:spcBef>
            </a:pPr>
            <a:r>
              <a:rPr lang="zh-CN" altLang="en-US" sz="2800" b="1" dirty="0">
                <a:solidFill>
                  <a:srgbClr val="000000"/>
                </a:solidFill>
                <a:latin typeface="Arial" panose="020B0604020202020204" pitchFamily="34" charset="0"/>
              </a:rPr>
              <a:t>       细节描写也是刻画人物性格的重要手段。所谓细节描写就是指对</a:t>
            </a:r>
            <a:r>
              <a:rPr lang="zh-CN" altLang="en-US" sz="2800" b="1" dirty="0">
                <a:solidFill>
                  <a:srgbClr val="FF0000"/>
                </a:solidFill>
                <a:latin typeface="Arial" panose="020B0604020202020204" pitchFamily="34" charset="0"/>
              </a:rPr>
              <a:t>人物</a:t>
            </a:r>
            <a:r>
              <a:rPr lang="zh-CN" altLang="en-US" sz="2800" b="1" dirty="0">
                <a:solidFill>
                  <a:srgbClr val="000000"/>
                </a:solidFill>
                <a:latin typeface="Arial" panose="020B0604020202020204" pitchFamily="34" charset="0"/>
              </a:rPr>
              <a:t>的外貌、语言、动作、神情变化以及</a:t>
            </a:r>
            <a:r>
              <a:rPr lang="zh-CN" altLang="en-US" sz="2800" b="1" dirty="0">
                <a:solidFill>
                  <a:srgbClr val="FF0000"/>
                </a:solidFill>
                <a:latin typeface="Arial" panose="020B0604020202020204" pitchFamily="34" charset="0"/>
              </a:rPr>
              <a:t>事物、环境</a:t>
            </a:r>
            <a:r>
              <a:rPr lang="zh-CN" altLang="en-US" sz="2800" b="1" dirty="0">
                <a:solidFill>
                  <a:srgbClr val="000000"/>
                </a:solidFill>
                <a:latin typeface="Arial" panose="020B0604020202020204" pitchFamily="34" charset="0"/>
              </a:rPr>
              <a:t>的细微处进行具体描写。</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4800" y="350520"/>
            <a:ext cx="8686800" cy="838200"/>
          </a:xfrm>
          <a:noFill/>
          <a:ln>
            <a:noFill/>
          </a:ln>
          <a:effectLst/>
          <a:scene3d>
            <a:camera prst="orthographicFront"/>
            <a:lightRig rig="balanced" dir="t"/>
          </a:scene3d>
          <a:sp3d prstMaterial="plastic"/>
        </p:spPr>
        <p:txBody>
          <a:bodyPr vert="horz" anchor="ctr">
            <a:norm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3600" b="1"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t>细读课文 分析</a:t>
            </a:r>
            <a:r>
              <a:rPr kumimoji="0" lang="zh-CN" altLang="zh-CN" sz="3600" b="1"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t>人物形象</a:t>
            </a:r>
          </a:p>
        </p:txBody>
      </p:sp>
      <p:sp>
        <p:nvSpPr>
          <p:cNvPr id="3" name="内容占位符 2"/>
          <p:cNvSpPr>
            <a:spLocks noGrp="1"/>
          </p:cNvSpPr>
          <p:nvPr>
            <p:ph idx="1"/>
          </p:nvPr>
        </p:nvSpPr>
        <p:spPr>
          <a:xfrm>
            <a:off x="304800" y="1554163"/>
            <a:ext cx="8686800" cy="4525963"/>
          </a:xfrm>
        </p:spPr>
        <p:txBody>
          <a:bodyPr vert="horz" wrap="square" lIns="91440" tIns="45720" rIns="91440" bIns="45720" numCol="1" anchor="t" anchorCtr="0" compatLnSpc="1">
            <a:normAutofit/>
          </a:bodyPr>
          <a:lstStyle/>
          <a:p>
            <a:pPr marL="0" marR="0" lvl="0" indent="0" algn="l" defTabSz="914400" rtl="0" eaLnBrk="1" fontAlgn="auto" latinLnBrk="0" hangingPunct="1">
              <a:lnSpc>
                <a:spcPct val="100000"/>
              </a:lnSpc>
              <a:spcBef>
                <a:spcPct val="20000"/>
              </a:spcBef>
              <a:spcAft>
                <a:spcPts val="0"/>
              </a:spcAft>
              <a:buClr>
                <a:schemeClr val="accent1"/>
              </a:buClr>
              <a:buSzPct val="70000"/>
              <a:buFont typeface="Wingdings 2"/>
              <a:buNone/>
              <a:defRPr/>
            </a:pPr>
            <a:r>
              <a:rPr kumimoji="0" lang="zh-CN" altLang="en-US" sz="3600" b="1" i="0" u="none" strike="noStrike" kern="1200" cap="none" spc="0" normalizeH="0" baseline="0" noProof="0" dirty="0" smtClean="0">
                <a:ln>
                  <a:noFill/>
                </a:ln>
                <a:solidFill>
                  <a:schemeClr val="tx1"/>
                </a:solidFill>
                <a:effectLst/>
                <a:uLnTx/>
                <a:uFillTx/>
                <a:latin typeface="+mn-lt"/>
                <a:ea typeface="+mn-ea"/>
                <a:cs typeface="+mn-cs"/>
              </a:rPr>
              <a:t>一、</a:t>
            </a:r>
            <a:r>
              <a:rPr kumimoji="0" lang="zh-CN" altLang="zh-CN" sz="3600" b="1" i="0" u="none" strike="noStrike" kern="1200" cap="none" spc="0" normalizeH="0" baseline="0" noProof="0" dirty="0" smtClean="0">
                <a:ln>
                  <a:noFill/>
                </a:ln>
                <a:solidFill>
                  <a:schemeClr val="tx1"/>
                </a:solidFill>
                <a:effectLst/>
                <a:uLnTx/>
                <a:uFillTx/>
                <a:latin typeface="+mn-lt"/>
                <a:ea typeface="+mn-ea"/>
                <a:cs typeface="+mn-cs"/>
              </a:rPr>
              <a:t>小通讯员的形象</a:t>
            </a:r>
          </a:p>
          <a:p>
            <a:pPr marL="0" marR="0" lvl="0" indent="0" algn="l" defTabSz="914400" rtl="0" eaLnBrk="1" fontAlgn="auto" latinLnBrk="0" hangingPunct="1">
              <a:lnSpc>
                <a:spcPct val="100000"/>
              </a:lnSpc>
              <a:spcBef>
                <a:spcPct val="20000"/>
              </a:spcBef>
              <a:spcAft>
                <a:spcPts val="0"/>
              </a:spcAft>
              <a:buClr>
                <a:schemeClr val="accent1"/>
              </a:buClr>
              <a:buSzPct val="70000"/>
              <a:buFont typeface="Wingdings 2"/>
              <a:buNone/>
              <a:defRPr/>
            </a:pP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    </a:t>
            </a:r>
          </a:p>
          <a:p>
            <a:pPr marL="0" marR="0" lvl="0" indent="0" algn="l" defTabSz="914400" rtl="0" eaLnBrk="1" fontAlgn="auto" latinLnBrk="0" hangingPunct="1">
              <a:lnSpc>
                <a:spcPct val="100000"/>
              </a:lnSpc>
              <a:spcBef>
                <a:spcPct val="20000"/>
              </a:spcBef>
              <a:spcAft>
                <a:spcPts val="0"/>
              </a:spcAft>
              <a:buClr>
                <a:schemeClr val="accent1"/>
              </a:buClr>
              <a:buSzPct val="70000"/>
              <a:buFont typeface="Wingdings 2"/>
              <a:buNone/>
              <a:defRPr/>
            </a:pP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zh-CN" sz="3600" b="1" i="0" u="none" strike="noStrike" kern="1200" cap="none" spc="0" normalizeH="0" baseline="0" noProof="0" dirty="0" smtClean="0">
                <a:ln>
                  <a:noFill/>
                </a:ln>
                <a:solidFill>
                  <a:schemeClr val="tx1"/>
                </a:solidFill>
                <a:effectLst/>
                <a:uLnTx/>
                <a:uFillTx/>
                <a:latin typeface="+mn-lt"/>
                <a:ea typeface="+mn-ea"/>
                <a:cs typeface="+mn-cs"/>
              </a:rPr>
              <a:t>快速浏览课文，找出文中对于通讯员描写的句子，分析小通讯员的形象。（</a:t>
            </a:r>
            <a:r>
              <a:rPr kumimoji="0" lang="zh-CN" altLang="zh-CN" sz="3600" b="1" i="0" u="none" strike="noStrike" kern="1200" cap="none" spc="0" normalizeH="0" baseline="0" noProof="0" dirty="0" smtClean="0">
                <a:ln>
                  <a:noFill/>
                </a:ln>
                <a:solidFill>
                  <a:srgbClr val="FF0000"/>
                </a:solidFill>
                <a:effectLst/>
                <a:uLnTx/>
                <a:uFillTx/>
                <a:latin typeface="+mn-lt"/>
                <a:ea typeface="+mn-ea"/>
                <a:cs typeface="+mn-cs"/>
              </a:rPr>
              <a:t>在课本上做批注：人物形象、描写方法</a:t>
            </a:r>
            <a:r>
              <a:rPr kumimoji="0" lang="zh-CN" altLang="zh-CN" sz="3600" b="1" i="0" u="none" strike="noStrike" kern="1200" cap="none" spc="0" normalizeH="0" baseline="0" noProof="0" dirty="0" smtClean="0">
                <a:ln>
                  <a:noFill/>
                </a:ln>
                <a:solidFill>
                  <a:schemeClr val="tx1"/>
                </a:solidFill>
                <a:effectLst/>
                <a:uLnTx/>
                <a:uFillTx/>
                <a:latin typeface="+mn-lt"/>
                <a:ea typeface="+mn-ea"/>
                <a:cs typeface="+mn-cs"/>
              </a:rPr>
              <a:t>）</a:t>
            </a:r>
          </a:p>
          <a:p>
            <a:pPr marL="0" marR="0" lvl="0" indent="0" algn="l" defTabSz="914400" rtl="0" eaLnBrk="1" fontAlgn="auto" latinLnBrk="0" hangingPunct="1">
              <a:lnSpc>
                <a:spcPct val="100000"/>
              </a:lnSpc>
              <a:spcBef>
                <a:spcPct val="20000"/>
              </a:spcBef>
              <a:spcAft>
                <a:spcPts val="0"/>
              </a:spcAft>
              <a:buClr>
                <a:schemeClr val="accent1"/>
              </a:buClr>
              <a:buSzPct val="70000"/>
              <a:buFont typeface="Wingdings 2"/>
              <a:buNone/>
              <a:defRPr/>
            </a:pPr>
            <a:endParaRPr kumimoji="0" lang="zh-CN" altLang="zh-CN" sz="3600" b="1"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矩形 40963"/>
          <p:cNvSpPr/>
          <p:nvPr/>
        </p:nvSpPr>
        <p:spPr>
          <a:xfrm>
            <a:off x="304800" y="116364"/>
            <a:ext cx="8534400" cy="6985635"/>
          </a:xfrm>
          <a:prstGeom prst="rect">
            <a:avLst/>
          </a:prstGeom>
          <a:noFill/>
          <a:ln w="9525">
            <a:noFill/>
          </a:ln>
        </p:spPr>
        <p:txBody>
          <a:bodyPr anchor="ctr">
            <a:spAutoFit/>
          </a:bodyPr>
          <a:lstStyle/>
          <a:p>
            <a:r>
              <a:rPr lang="en-US" altLang="zh-CN" sz="2800" dirty="0">
                <a:solidFill>
                  <a:srgbClr val="000000"/>
                </a:solidFill>
                <a:latin typeface="Arial" panose="020B0604020202020204" pitchFamily="34" charset="0"/>
                <a:ea typeface="楷体_GB2312" panose="02010609030101010101" charset="-122"/>
              </a:rPr>
              <a:t>       </a:t>
            </a:r>
            <a:r>
              <a:rPr lang="zh-CN" altLang="en-US" sz="2800" b="1" dirty="0">
                <a:latin typeface="楷体_GB2312" panose="02010609030101010101" charset="-122"/>
                <a:ea typeface="楷体_GB2312" panose="02010609030101010101" charset="-122"/>
              </a:rPr>
              <a:t>现在从背后看过去，只看到他是高挑挑的个子，块头不大，但从他那副厚实实的肩膀看来，是个挺棒的小伙。他穿了一身洗淡了的黄军装，绑腿直打到膝盖上。</a:t>
            </a:r>
          </a:p>
          <a:p>
            <a:endParaRPr lang="zh-CN" altLang="en-US" sz="2800" b="1" dirty="0">
              <a:latin typeface="楷体_GB2312" panose="02010609030101010101" charset="-122"/>
              <a:ea typeface="楷体_GB2312" panose="02010609030101010101" charset="-122"/>
            </a:endParaRPr>
          </a:p>
          <a:p>
            <a:r>
              <a:rPr lang="zh-CN" altLang="en-US" sz="2800" b="1" dirty="0">
                <a:solidFill>
                  <a:srgbClr val="000000"/>
                </a:solidFill>
                <a:latin typeface="Arial" panose="020B0604020202020204" pitchFamily="34" charset="0"/>
                <a:ea typeface="黑体" panose="02010600030101010101" pitchFamily="2" charset="-122"/>
              </a:rPr>
              <a:t>        这是对小通讯员的</a:t>
            </a:r>
            <a:r>
              <a:rPr lang="zh-CN" altLang="en-US" sz="2800" b="1" dirty="0">
                <a:solidFill>
                  <a:srgbClr val="FF0000"/>
                </a:solidFill>
                <a:latin typeface="Arial" panose="020B0604020202020204" pitchFamily="34" charset="0"/>
                <a:ea typeface="黑体" panose="02010600030101010101" pitchFamily="2" charset="-122"/>
              </a:rPr>
              <a:t>（外貌）描写</a:t>
            </a:r>
            <a:r>
              <a:rPr lang="zh-CN" altLang="en-US" sz="2800" b="1" dirty="0">
                <a:solidFill>
                  <a:srgbClr val="000000"/>
                </a:solidFill>
                <a:latin typeface="Arial" panose="020B0604020202020204" pitchFamily="34" charset="0"/>
                <a:ea typeface="黑体" panose="02010600030101010101" pitchFamily="2" charset="-122"/>
              </a:rPr>
              <a:t>，从这里可以看出小通讯员是一个（</a:t>
            </a:r>
            <a:r>
              <a:rPr lang="zh-CN" altLang="en-US" sz="2800" b="1" dirty="0">
                <a:solidFill>
                  <a:srgbClr val="FF0000"/>
                </a:solidFill>
                <a:latin typeface="Arial" panose="020B0604020202020204" pitchFamily="34" charset="0"/>
                <a:ea typeface="黑体" panose="02010600030101010101" pitchFamily="2" charset="-122"/>
              </a:rPr>
              <a:t>年轻、质朴、充满活力</a:t>
            </a:r>
            <a:r>
              <a:rPr lang="zh-CN" altLang="en-US" sz="2800" b="1" dirty="0">
                <a:solidFill>
                  <a:srgbClr val="000000"/>
                </a:solidFill>
                <a:latin typeface="Arial" panose="020B0604020202020204" pitchFamily="34" charset="0"/>
                <a:ea typeface="黑体" panose="02010600030101010101" pitchFamily="2" charset="-122"/>
              </a:rPr>
              <a:t>）的人。</a:t>
            </a:r>
          </a:p>
          <a:p>
            <a:endParaRPr lang="zh-CN" altLang="en-US" sz="2800" b="1" dirty="0">
              <a:solidFill>
                <a:srgbClr val="000000"/>
              </a:solidFill>
              <a:latin typeface="Arial" panose="020B0604020202020204" pitchFamily="34" charset="0"/>
              <a:ea typeface="楷体_GB2312" panose="02010609030101010101" charset="-122"/>
            </a:endParaRPr>
          </a:p>
          <a:p>
            <a:r>
              <a:rPr lang="zh-CN" altLang="en-US" sz="2800" b="1" dirty="0">
                <a:latin typeface="Arial" panose="020B0604020202020204" pitchFamily="34" charset="0"/>
                <a:ea typeface="宋体" panose="02010600030101010101" pitchFamily="2" charset="-122"/>
              </a:rPr>
              <a:t>     </a:t>
            </a:r>
            <a:r>
              <a:rPr lang="zh-CN" altLang="en-US" sz="2800" b="1" dirty="0">
                <a:latin typeface="楷体_GB2312" panose="02010609030101010101" charset="-122"/>
                <a:ea typeface="楷体_GB2312" panose="02010609030101010101" charset="-122"/>
              </a:rPr>
              <a:t>  肩上的步枪筒里，稀疏地插了几根树枝，这要说是伪装，倒不如算做装饰点缀。</a:t>
            </a:r>
          </a:p>
          <a:p>
            <a:r>
              <a:rPr lang="zh-CN" altLang="en-US" sz="2800" b="1" dirty="0">
                <a:latin typeface="楷体_GB2312" panose="02010609030101010101" charset="-122"/>
                <a:ea typeface="楷体_GB2312" panose="02010609030101010101" charset="-122"/>
              </a:rPr>
              <a:t>      看见他背上看枪筒里不知什么时候又多了一枝野菊花，跟那些树枝一起，在他耳边抖抖地颤动着。</a:t>
            </a:r>
          </a:p>
          <a:p>
            <a:endParaRPr lang="zh-CN" altLang="en-US" sz="2800" b="1" dirty="0">
              <a:latin typeface="楷体_GB2312" panose="02010609030101010101" charset="-122"/>
              <a:ea typeface="楷体_GB2312" panose="02010609030101010101" charset="-122"/>
            </a:endParaRPr>
          </a:p>
          <a:p>
            <a:r>
              <a:rPr lang="zh-CN" altLang="en-US" sz="2800" b="1" dirty="0">
                <a:solidFill>
                  <a:srgbClr val="000000"/>
                </a:solidFill>
                <a:latin typeface="Arial" panose="020B0604020202020204" pitchFamily="34" charset="0"/>
                <a:ea typeface="黑体" panose="02010600030101010101" pitchFamily="2" charset="-122"/>
              </a:rPr>
              <a:t>         这是对小通讯员的</a:t>
            </a:r>
            <a:r>
              <a:rPr lang="zh-CN" altLang="en-US" sz="2800" b="1" dirty="0">
                <a:solidFill>
                  <a:srgbClr val="FF0000"/>
                </a:solidFill>
                <a:latin typeface="Arial" panose="020B0604020202020204" pitchFamily="34" charset="0"/>
                <a:ea typeface="黑体" panose="02010600030101010101" pitchFamily="2" charset="-122"/>
              </a:rPr>
              <a:t>（细节）描写</a:t>
            </a:r>
            <a:r>
              <a:rPr lang="zh-CN" altLang="en-US" sz="2800" b="1" dirty="0">
                <a:solidFill>
                  <a:srgbClr val="000000"/>
                </a:solidFill>
                <a:latin typeface="Arial" panose="020B0604020202020204" pitchFamily="34" charset="0"/>
                <a:ea typeface="黑体" panose="02010600030101010101" pitchFamily="2" charset="-122"/>
              </a:rPr>
              <a:t>，从这里可以看出小通讯员是一个（</a:t>
            </a:r>
            <a:r>
              <a:rPr lang="zh-CN" altLang="en-US" sz="2800" b="1" dirty="0">
                <a:solidFill>
                  <a:srgbClr val="FF0000"/>
                </a:solidFill>
                <a:latin typeface="Arial" panose="020B0604020202020204" pitchFamily="34" charset="0"/>
                <a:ea typeface="黑体" panose="02010600030101010101" pitchFamily="2" charset="-122"/>
              </a:rPr>
              <a:t>热爱自然，热爱生活</a:t>
            </a:r>
            <a:r>
              <a:rPr lang="zh-CN" altLang="en-US" sz="2800" b="1" dirty="0">
                <a:solidFill>
                  <a:srgbClr val="000000"/>
                </a:solidFill>
                <a:latin typeface="Arial" panose="020B0604020202020204" pitchFamily="34" charset="0"/>
                <a:ea typeface="黑体" panose="02010600030101010101" pitchFamily="2" charset="-122"/>
              </a:rPr>
              <a:t>）的人。</a:t>
            </a:r>
          </a:p>
          <a:p>
            <a:endParaRPr lang="zh-CN" altLang="en-US" sz="2800" b="1" dirty="0">
              <a:latin typeface="Arial" panose="020B0604020202020204" pitchFamily="34" charset="0"/>
              <a:ea typeface="黑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265">
                                            <p:txEl>
                                              <p:pRg st="2" end="2"/>
                                            </p:txEl>
                                          </p:spTgt>
                                        </p:tgtEl>
                                        <p:attrNameLst>
                                          <p:attrName>style.visibility</p:attrName>
                                        </p:attrNameLst>
                                      </p:cBhvr>
                                      <p:to>
                                        <p:strVal val="visible"/>
                                      </p:to>
                                    </p:set>
                                    <p:animEffect transition="in" filter="blinds(horizontal)">
                                      <p:cBhvr>
                                        <p:cTn id="7" dur="500"/>
                                        <p:tgtEl>
                                          <p:spTgt spid="1126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265">
                                            <p:txEl>
                                              <p:pRg st="4" end="4"/>
                                            </p:txEl>
                                          </p:spTgt>
                                        </p:tgtEl>
                                        <p:attrNameLst>
                                          <p:attrName>style.visibility</p:attrName>
                                        </p:attrNameLst>
                                      </p:cBhvr>
                                      <p:to>
                                        <p:strVal val="visible"/>
                                      </p:to>
                                    </p:set>
                                    <p:animEffect transition="in" filter="blinds(horizontal)">
                                      <p:cBhvr>
                                        <p:cTn id="12" dur="500"/>
                                        <p:tgtEl>
                                          <p:spTgt spid="11265">
                                            <p:txEl>
                                              <p:pRg st="4" end="4"/>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11265">
                                            <p:txEl>
                                              <p:pRg st="5" end="5"/>
                                            </p:txEl>
                                          </p:spTgt>
                                        </p:tgtEl>
                                        <p:attrNameLst>
                                          <p:attrName>style.visibility</p:attrName>
                                        </p:attrNameLst>
                                      </p:cBhvr>
                                      <p:to>
                                        <p:strVal val="visible"/>
                                      </p:to>
                                    </p:set>
                                    <p:animEffect transition="in" filter="blinds(horizontal)">
                                      <p:cBhvr>
                                        <p:cTn id="15" dur="500"/>
                                        <p:tgtEl>
                                          <p:spTgt spid="11265">
                                            <p:txEl>
                                              <p:pRg st="5" end="5"/>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11265">
                                            <p:txEl>
                                              <p:pRg st="7" end="7"/>
                                            </p:txEl>
                                          </p:spTgt>
                                        </p:tgtEl>
                                        <p:attrNameLst>
                                          <p:attrName>style.visibility</p:attrName>
                                        </p:attrNameLst>
                                      </p:cBhvr>
                                      <p:to>
                                        <p:strVal val="visible"/>
                                      </p:to>
                                    </p:set>
                                    <p:animEffect transition="in" filter="blinds(horizontal)">
                                      <p:cBhvr>
                                        <p:cTn id="20" dur="500"/>
                                        <p:tgtEl>
                                          <p:spTgt spid="1126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6" name="文本框 10245"/>
          <p:cNvSpPr txBox="1"/>
          <p:nvPr/>
        </p:nvSpPr>
        <p:spPr>
          <a:xfrm>
            <a:off x="186690" y="757555"/>
            <a:ext cx="8525510" cy="1568450"/>
          </a:xfrm>
          <a:prstGeom prst="rect">
            <a:avLst/>
          </a:prstGeom>
          <a:noFill/>
          <a:ln w="9525">
            <a:noFill/>
          </a:ln>
        </p:spPr>
        <p:txBody>
          <a:bodyPr wrap="square">
            <a:spAutoFit/>
          </a:bodyPr>
          <a:lstStyle/>
          <a:p>
            <a:pPr>
              <a:spcBef>
                <a:spcPct val="50000"/>
              </a:spcBef>
            </a:pPr>
            <a:r>
              <a:rPr lang="zh-CN" altLang="en-US" sz="3200" dirty="0">
                <a:latin typeface="楷体_GB2312" panose="02010609030101010101" charset="-122"/>
                <a:ea typeface="楷体_GB2312" panose="02010609030101010101" charset="-122"/>
              </a:rPr>
              <a:t>　　</a:t>
            </a:r>
            <a:r>
              <a:rPr lang="zh-CN" altLang="en-US" sz="3200" b="1" dirty="0">
                <a:solidFill>
                  <a:schemeClr val="tx1"/>
                </a:solidFill>
                <a:latin typeface="楷体_GB2312" panose="02010609030101010101" charset="-122"/>
                <a:ea typeface="楷体_GB2312" panose="02010609030101010101" charset="-122"/>
              </a:rPr>
              <a:t>他见我挨他坐下，立即张皇起来，好像身边埋下了一颗定时炸弹，局促不安，掉过脸去不好，不掉过去又不行，想站起来又不好意思。</a:t>
            </a:r>
          </a:p>
        </p:txBody>
      </p:sp>
      <p:sp>
        <p:nvSpPr>
          <p:cNvPr id="10248" name="文本框 10247"/>
          <p:cNvSpPr txBox="1"/>
          <p:nvPr/>
        </p:nvSpPr>
        <p:spPr>
          <a:xfrm>
            <a:off x="1191895" y="2595245"/>
            <a:ext cx="7621270" cy="583565"/>
          </a:xfrm>
          <a:prstGeom prst="rect">
            <a:avLst/>
          </a:prstGeom>
          <a:noFill/>
          <a:ln w="9525">
            <a:noFill/>
          </a:ln>
        </p:spPr>
        <p:txBody>
          <a:bodyPr wrap="square">
            <a:spAutoFit/>
          </a:bodyPr>
          <a:lstStyle/>
          <a:p>
            <a:pPr>
              <a:spcBef>
                <a:spcPct val="50000"/>
              </a:spcBef>
            </a:pPr>
            <a:r>
              <a:rPr lang="zh-CN" altLang="en-US" sz="3200" b="1" dirty="0">
                <a:solidFill>
                  <a:srgbClr val="FF0000"/>
                </a:solidFill>
                <a:latin typeface="Arial" panose="020B0604020202020204" pitchFamily="34" charset="0"/>
              </a:rPr>
              <a:t>细节描写。突出其憨厚、腼腆的性格</a:t>
            </a:r>
          </a:p>
        </p:txBody>
      </p:sp>
      <p:sp>
        <p:nvSpPr>
          <p:cNvPr id="2" name="文本框 1"/>
          <p:cNvSpPr txBox="1"/>
          <p:nvPr/>
        </p:nvSpPr>
        <p:spPr>
          <a:xfrm>
            <a:off x="331470" y="3443605"/>
            <a:ext cx="8481695" cy="1383665"/>
          </a:xfrm>
          <a:prstGeom prst="rect">
            <a:avLst/>
          </a:prstGeom>
          <a:noFill/>
        </p:spPr>
        <p:txBody>
          <a:bodyPr wrap="square" rtlCol="0" anchor="t">
            <a:spAutoFit/>
          </a:bodyPr>
          <a:lstStyle/>
          <a:p>
            <a:r>
              <a:rPr lang="en-US" altLang="zh-CN" sz="2800" b="1">
                <a:latin typeface="楷体_GB2312" panose="02010609030101010101" charset="-122"/>
                <a:ea typeface="楷体_GB2312" panose="02010609030101010101" charset="-122"/>
              </a:rPr>
              <a:t>    …………</a:t>
            </a:r>
            <a:r>
              <a:rPr lang="zh-CN" altLang="en-US" sz="2800" b="1">
                <a:latin typeface="楷体_GB2312" panose="02010609030101010101" charset="-122"/>
                <a:ea typeface="楷体_GB2312" panose="02010609030101010101" charset="-122"/>
              </a:rPr>
              <a:t>手榴弹就在我们人缝里冒着烟乱转，这时这位同志叫我们快趴下，他自己就一下扑在那个东西上了。</a:t>
            </a:r>
          </a:p>
        </p:txBody>
      </p:sp>
      <p:sp>
        <p:nvSpPr>
          <p:cNvPr id="3" name="文本框 2"/>
          <p:cNvSpPr txBox="1"/>
          <p:nvPr/>
        </p:nvSpPr>
        <p:spPr>
          <a:xfrm>
            <a:off x="435610" y="5141595"/>
            <a:ext cx="8027670" cy="1076325"/>
          </a:xfrm>
          <a:prstGeom prst="rect">
            <a:avLst/>
          </a:prstGeom>
          <a:noFill/>
          <a:ln w="9525">
            <a:noFill/>
          </a:ln>
        </p:spPr>
        <p:txBody>
          <a:bodyPr wrap="square">
            <a:spAutoFit/>
          </a:bodyPr>
          <a:lstStyle/>
          <a:p>
            <a:pPr>
              <a:spcBef>
                <a:spcPct val="50000"/>
              </a:spcBef>
            </a:pPr>
            <a:r>
              <a:rPr lang="en-US" altLang="zh-CN" sz="3200" b="1" dirty="0">
                <a:solidFill>
                  <a:srgbClr val="FF0000"/>
                </a:solidFill>
                <a:latin typeface="Arial" panose="020B0604020202020204" pitchFamily="34" charset="0"/>
              </a:rPr>
              <a:t>       </a:t>
            </a:r>
            <a:r>
              <a:rPr lang="zh-CN" altLang="en-US" sz="3200" b="1" dirty="0">
                <a:solidFill>
                  <a:srgbClr val="FF0000"/>
                </a:solidFill>
                <a:latin typeface="Arial" panose="020B0604020202020204" pitchFamily="34" charset="0"/>
              </a:rPr>
              <a:t>侧面描写。补叙通讯员受伤的情景，表现了他不怕牺牲、</a:t>
            </a:r>
            <a:r>
              <a:rPr lang="zh-CN" altLang="en-US" sz="3200" b="1" noProof="0" dirty="0" smtClean="0">
                <a:ln>
                  <a:noFill/>
                </a:ln>
                <a:solidFill>
                  <a:srgbClr val="FF0000"/>
                </a:solidFill>
                <a:effectLst/>
                <a:uLnTx/>
                <a:uFillTx/>
                <a:latin typeface="宋体" panose="02010600030101010101" pitchFamily="2" charset="-122"/>
                <a:sym typeface="+mn-ea"/>
              </a:rPr>
              <a:t>舍己救人</a:t>
            </a:r>
            <a:r>
              <a:rPr lang="zh-CN" altLang="en-US" sz="3200" b="1" dirty="0">
                <a:solidFill>
                  <a:srgbClr val="FF0000"/>
                </a:solidFill>
                <a:latin typeface="Arial" panose="020B0604020202020204" pitchFamily="34" charset="0"/>
              </a:rPr>
              <a:t>的勇敢精神。</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246"/>
                                        </p:tgtEl>
                                        <p:attrNameLst>
                                          <p:attrName>style.visibility</p:attrName>
                                        </p:attrNameLst>
                                      </p:cBhvr>
                                      <p:to>
                                        <p:strVal val="visible"/>
                                      </p:to>
                                    </p:set>
                                    <p:anim calcmode="lin" valueType="num">
                                      <p:cBhvr additive="base">
                                        <p:cTn id="7" dur="500" fill="hold"/>
                                        <p:tgtEl>
                                          <p:spTgt spid="10246"/>
                                        </p:tgtEl>
                                        <p:attrNameLst>
                                          <p:attrName>ppt_x</p:attrName>
                                        </p:attrNameLst>
                                      </p:cBhvr>
                                      <p:tavLst>
                                        <p:tav tm="0">
                                          <p:val>
                                            <p:strVal val="0-#ppt_w/2"/>
                                          </p:val>
                                        </p:tav>
                                        <p:tav tm="100000">
                                          <p:val>
                                            <p:strVal val="#ppt_x"/>
                                          </p:val>
                                        </p:tav>
                                      </p:tavLst>
                                    </p:anim>
                                    <p:anim calcmode="lin" valueType="num">
                                      <p:cBhvr additive="base">
                                        <p:cTn id="8" dur="500" fill="hold"/>
                                        <p:tgtEl>
                                          <p:spTgt spid="1024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10248"/>
                                        </p:tgtEl>
                                        <p:attrNameLst>
                                          <p:attrName>style.visibility</p:attrName>
                                        </p:attrNameLst>
                                      </p:cBhvr>
                                      <p:to>
                                        <p:strVal val="visible"/>
                                      </p:to>
                                    </p:set>
                                    <p:animEffect transition="in" filter="box(in)">
                                      <p:cBhvr>
                                        <p:cTn id="13" dur="500"/>
                                        <p:tgtEl>
                                          <p:spTgt spid="10248"/>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linds(horizontal)">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ox(in)">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6" grpId="0"/>
      <p:bldP spid="10248" grpId="0"/>
      <p:bldP spid="2"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内容占位符 2"/>
          <p:cNvSpPr>
            <a:spLocks noGrp="1" noRot="1"/>
          </p:cNvSpPr>
          <p:nvPr>
            <p:ph sz="quarter" idx="4294967295"/>
          </p:nvPr>
        </p:nvSpPr>
        <p:spPr>
          <a:xfrm>
            <a:off x="240665" y="585470"/>
            <a:ext cx="8761095" cy="3072130"/>
          </a:xfrm>
        </p:spPr>
        <p:txBody>
          <a:bodyPr wrap="square" anchor="t"/>
          <a:lstStyle>
            <a:lvl1pPr lvl="0">
              <a:defRPr sz="2400"/>
            </a:lvl1pPr>
            <a:lvl2pPr lvl="1">
              <a:defRPr sz="2000"/>
            </a:lvl2pPr>
            <a:lvl3pPr lvl="2">
              <a:defRPr sz="1800"/>
            </a:lvl3pPr>
            <a:lvl4pPr lvl="3">
              <a:defRPr sz="1600"/>
            </a:lvl4pPr>
            <a:lvl5pPr lvl="4">
              <a:defRPr sz="1600"/>
            </a:lvl5pPr>
          </a:lstStyle>
          <a:p>
            <a:pPr marL="273050" lvl="0" indent="-273050">
              <a:buNone/>
            </a:pPr>
            <a:r>
              <a:rPr lang="en-US" altLang="zh-CN" sz="3600" b="1" dirty="0">
                <a:solidFill>
                  <a:srgbClr val="D60093"/>
                </a:solidFill>
                <a:latin typeface="方正舒体"/>
                <a:ea typeface="方正舒体"/>
              </a:rPr>
              <a:t>     </a:t>
            </a:r>
          </a:p>
          <a:p>
            <a:pPr marL="273050" lvl="0" indent="-273050">
              <a:buNone/>
            </a:pPr>
            <a:r>
              <a:rPr lang="en-US" altLang="zh-CN" sz="3600" b="1" dirty="0">
                <a:solidFill>
                  <a:srgbClr val="000000"/>
                </a:solidFill>
                <a:latin typeface="方正舒体"/>
                <a:ea typeface="方正舒体"/>
              </a:rPr>
              <a:t> </a:t>
            </a:r>
            <a:r>
              <a:rPr lang="zh-CN" altLang="en-US" sz="3600" b="1" dirty="0">
                <a:solidFill>
                  <a:srgbClr val="000000"/>
                </a:solidFill>
                <a:latin typeface="方正舒体"/>
                <a:ea typeface="方正舒体"/>
              </a:rPr>
              <a:t>小通讯员是一个有着（           ）的外表，（                   ）的性格，（            ）的品质</a:t>
            </a:r>
          </a:p>
          <a:p>
            <a:pPr marL="273050" lvl="0" indent="-273050">
              <a:buNone/>
            </a:pPr>
            <a:r>
              <a:rPr lang="zh-CN" altLang="en-US" sz="3600" b="1" dirty="0">
                <a:solidFill>
                  <a:srgbClr val="000000"/>
                </a:solidFill>
                <a:latin typeface="方正舒体"/>
                <a:ea typeface="方正舒体"/>
              </a:rPr>
              <a:t>（         ）一样美好心灵的小战士。</a:t>
            </a:r>
            <a:endParaRPr lang="zh-CN" altLang="en-US" sz="3600" b="1">
              <a:solidFill>
                <a:srgbClr val="000000"/>
              </a:solidFill>
              <a:latin typeface="方正舒体"/>
              <a:ea typeface="方正舒体"/>
            </a:endParaRPr>
          </a:p>
          <a:p>
            <a:pPr marL="273050" lvl="0" indent="-273050"/>
            <a:endParaRPr lang="zh-CN" altLang="en-US" sz="3000" b="1" dirty="0">
              <a:solidFill>
                <a:srgbClr val="000000"/>
              </a:solidFill>
            </a:endParaRPr>
          </a:p>
        </p:txBody>
      </p:sp>
      <p:sp>
        <p:nvSpPr>
          <p:cNvPr id="12291" name="文本框 26635"/>
          <p:cNvSpPr txBox="1"/>
          <p:nvPr/>
        </p:nvSpPr>
        <p:spPr>
          <a:xfrm>
            <a:off x="5029200" y="685800"/>
            <a:ext cx="1371600" cy="366713"/>
          </a:xfrm>
          <a:prstGeom prst="rect">
            <a:avLst/>
          </a:prstGeom>
          <a:noFill/>
          <a:ln w="9525">
            <a:noFill/>
          </a:ln>
        </p:spPr>
        <p:txBody>
          <a:bodyPr anchor="t">
            <a:spAutoFit/>
          </a:bodyPr>
          <a:lstStyle/>
          <a:p>
            <a:pPr>
              <a:spcBef>
                <a:spcPct val="50000"/>
              </a:spcBef>
            </a:pPr>
            <a:endParaRPr lang="zh-CN" dirty="0">
              <a:latin typeface="Arial" panose="020B0604020202020204" pitchFamily="34" charset="0"/>
              <a:ea typeface="宋体" panose="02010600030101010101" pitchFamily="2" charset="-122"/>
            </a:endParaRPr>
          </a:p>
        </p:txBody>
      </p:sp>
      <p:sp>
        <p:nvSpPr>
          <p:cNvPr id="26639" name="文本框 26638"/>
          <p:cNvSpPr txBox="1"/>
          <p:nvPr/>
        </p:nvSpPr>
        <p:spPr>
          <a:xfrm>
            <a:off x="3432810" y="1892935"/>
            <a:ext cx="3497580" cy="521970"/>
          </a:xfrm>
          <a:prstGeom prst="rect">
            <a:avLst/>
          </a:prstGeom>
          <a:noFill/>
          <a:ln w="9525">
            <a:noFill/>
          </a:ln>
        </p:spPr>
        <p:txBody>
          <a:bodyPr wrap="square" anchor="t">
            <a:spAutoFit/>
          </a:bodyPr>
          <a:lstStyle/>
          <a:p>
            <a:pPr>
              <a:spcBef>
                <a:spcPct val="50000"/>
              </a:spcBef>
            </a:pPr>
            <a:r>
              <a:rPr lang="zh-CN" altLang="en-US" sz="2800" b="1" dirty="0">
                <a:solidFill>
                  <a:srgbClr val="FF0000"/>
                </a:solidFill>
                <a:latin typeface="Arial" panose="020B0604020202020204" pitchFamily="34" charset="0"/>
                <a:ea typeface="宋体" panose="02010600030101010101" pitchFamily="2" charset="-122"/>
              </a:rPr>
              <a:t>腼腆、善解人意</a:t>
            </a:r>
          </a:p>
        </p:txBody>
      </p:sp>
      <p:sp>
        <p:nvSpPr>
          <p:cNvPr id="26640" name="文本框 26639"/>
          <p:cNvSpPr txBox="1"/>
          <p:nvPr/>
        </p:nvSpPr>
        <p:spPr>
          <a:xfrm>
            <a:off x="5671820" y="1299210"/>
            <a:ext cx="2362200" cy="521970"/>
          </a:xfrm>
          <a:prstGeom prst="rect">
            <a:avLst/>
          </a:prstGeom>
          <a:noFill/>
          <a:ln w="9525">
            <a:noFill/>
          </a:ln>
        </p:spPr>
        <p:txBody>
          <a:bodyPr anchor="t">
            <a:spAutoFit/>
          </a:bodyPr>
          <a:lstStyle/>
          <a:p>
            <a:pPr>
              <a:spcBef>
                <a:spcPct val="50000"/>
              </a:spcBef>
            </a:pPr>
            <a:r>
              <a:rPr lang="zh-CN" altLang="en-US" sz="2800" b="1" dirty="0">
                <a:solidFill>
                  <a:srgbClr val="FF0000"/>
                </a:solidFill>
                <a:latin typeface="Arial" panose="020B0604020202020204" pitchFamily="34" charset="0"/>
                <a:ea typeface="宋体" panose="02010600030101010101" pitchFamily="2" charset="-122"/>
              </a:rPr>
              <a:t>质朴、憨厚</a:t>
            </a:r>
          </a:p>
        </p:txBody>
      </p:sp>
      <p:sp>
        <p:nvSpPr>
          <p:cNvPr id="26641" name="文本框 26640"/>
          <p:cNvSpPr txBox="1"/>
          <p:nvPr/>
        </p:nvSpPr>
        <p:spPr>
          <a:xfrm>
            <a:off x="2921635" y="2414905"/>
            <a:ext cx="4800600" cy="521970"/>
          </a:xfrm>
          <a:prstGeom prst="rect">
            <a:avLst/>
          </a:prstGeom>
          <a:noFill/>
          <a:ln w="9525">
            <a:noFill/>
          </a:ln>
        </p:spPr>
        <p:txBody>
          <a:bodyPr anchor="t">
            <a:spAutoFit/>
          </a:bodyPr>
          <a:lstStyle/>
          <a:p>
            <a:pPr>
              <a:spcBef>
                <a:spcPct val="50000"/>
              </a:spcBef>
            </a:pPr>
            <a:r>
              <a:rPr lang="zh-CN" altLang="en-US" sz="2800" b="1" dirty="0">
                <a:solidFill>
                  <a:srgbClr val="FF0000"/>
                </a:solidFill>
                <a:latin typeface="Arial" panose="020B0604020202020204" pitchFamily="34" charset="0"/>
                <a:ea typeface="宋体" panose="02010600030101010101" pitchFamily="2" charset="-122"/>
              </a:rPr>
              <a:t>勇敢善良、热爱生活</a:t>
            </a:r>
          </a:p>
        </p:txBody>
      </p:sp>
      <p:sp>
        <p:nvSpPr>
          <p:cNvPr id="26642" name="文本框 26641"/>
          <p:cNvSpPr txBox="1"/>
          <p:nvPr/>
        </p:nvSpPr>
        <p:spPr>
          <a:xfrm>
            <a:off x="1386205" y="2997200"/>
            <a:ext cx="2438400" cy="521970"/>
          </a:xfrm>
          <a:prstGeom prst="rect">
            <a:avLst/>
          </a:prstGeom>
          <a:noFill/>
          <a:ln w="9525">
            <a:noFill/>
          </a:ln>
        </p:spPr>
        <p:txBody>
          <a:bodyPr anchor="t">
            <a:spAutoFit/>
          </a:bodyPr>
          <a:lstStyle/>
          <a:p>
            <a:pPr>
              <a:spcBef>
                <a:spcPct val="50000"/>
              </a:spcBef>
            </a:pPr>
            <a:r>
              <a:rPr lang="zh-CN" altLang="en-US" sz="2800" b="1" dirty="0">
                <a:solidFill>
                  <a:srgbClr val="FF0000"/>
                </a:solidFill>
                <a:latin typeface="Arial" panose="020B0604020202020204" pitchFamily="34" charset="0"/>
                <a:ea typeface="宋体" panose="02010600030101010101" pitchFamily="2" charset="-122"/>
              </a:rPr>
              <a:t>百合花</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640"/>
                                        </p:tgtEl>
                                        <p:attrNameLst>
                                          <p:attrName>style.visibility</p:attrName>
                                        </p:attrNameLst>
                                      </p:cBhvr>
                                      <p:to>
                                        <p:strVal val="visible"/>
                                      </p:to>
                                    </p:set>
                                    <p:anim calcmode="lin" valueType="num">
                                      <p:cBhvr additive="base">
                                        <p:cTn id="7" dur="500" fill="hold"/>
                                        <p:tgtEl>
                                          <p:spTgt spid="26640"/>
                                        </p:tgtEl>
                                        <p:attrNameLst>
                                          <p:attrName>ppt_x</p:attrName>
                                        </p:attrNameLst>
                                      </p:cBhvr>
                                      <p:tavLst>
                                        <p:tav tm="0">
                                          <p:val>
                                            <p:strVal val="#ppt_x"/>
                                          </p:val>
                                        </p:tav>
                                        <p:tav tm="100000">
                                          <p:val>
                                            <p:strVal val="#ppt_x"/>
                                          </p:val>
                                        </p:tav>
                                      </p:tavLst>
                                    </p:anim>
                                    <p:anim calcmode="lin" valueType="num">
                                      <p:cBhvr additive="base">
                                        <p:cTn id="8" dur="500" fill="hold"/>
                                        <p:tgtEl>
                                          <p:spTgt spid="2664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6639"/>
                                        </p:tgtEl>
                                        <p:attrNameLst>
                                          <p:attrName>style.visibility</p:attrName>
                                        </p:attrNameLst>
                                      </p:cBhvr>
                                      <p:to>
                                        <p:strVal val="visible"/>
                                      </p:to>
                                    </p:set>
                                    <p:anim calcmode="lin" valueType="num">
                                      <p:cBhvr additive="base">
                                        <p:cTn id="13" dur="500" fill="hold"/>
                                        <p:tgtEl>
                                          <p:spTgt spid="26639"/>
                                        </p:tgtEl>
                                        <p:attrNameLst>
                                          <p:attrName>ppt_x</p:attrName>
                                        </p:attrNameLst>
                                      </p:cBhvr>
                                      <p:tavLst>
                                        <p:tav tm="0">
                                          <p:val>
                                            <p:strVal val="#ppt_x"/>
                                          </p:val>
                                        </p:tav>
                                        <p:tav tm="100000">
                                          <p:val>
                                            <p:strVal val="#ppt_x"/>
                                          </p:val>
                                        </p:tav>
                                      </p:tavLst>
                                    </p:anim>
                                    <p:anim calcmode="lin" valueType="num">
                                      <p:cBhvr additive="base">
                                        <p:cTn id="14" dur="500" fill="hold"/>
                                        <p:tgtEl>
                                          <p:spTgt spid="2663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6641"/>
                                        </p:tgtEl>
                                        <p:attrNameLst>
                                          <p:attrName>style.visibility</p:attrName>
                                        </p:attrNameLst>
                                      </p:cBhvr>
                                      <p:to>
                                        <p:strVal val="visible"/>
                                      </p:to>
                                    </p:set>
                                    <p:anim calcmode="lin" valueType="num">
                                      <p:cBhvr additive="base">
                                        <p:cTn id="19" dur="500" fill="hold"/>
                                        <p:tgtEl>
                                          <p:spTgt spid="26641"/>
                                        </p:tgtEl>
                                        <p:attrNameLst>
                                          <p:attrName>ppt_x</p:attrName>
                                        </p:attrNameLst>
                                      </p:cBhvr>
                                      <p:tavLst>
                                        <p:tav tm="0">
                                          <p:val>
                                            <p:strVal val="#ppt_x"/>
                                          </p:val>
                                        </p:tav>
                                        <p:tav tm="100000">
                                          <p:val>
                                            <p:strVal val="#ppt_x"/>
                                          </p:val>
                                        </p:tav>
                                      </p:tavLst>
                                    </p:anim>
                                    <p:anim calcmode="lin" valueType="num">
                                      <p:cBhvr additive="base">
                                        <p:cTn id="20" dur="500" fill="hold"/>
                                        <p:tgtEl>
                                          <p:spTgt spid="2664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6642"/>
                                        </p:tgtEl>
                                        <p:attrNameLst>
                                          <p:attrName>style.visibility</p:attrName>
                                        </p:attrNameLst>
                                      </p:cBhvr>
                                      <p:to>
                                        <p:strVal val="visible"/>
                                      </p:to>
                                    </p:set>
                                    <p:anim calcmode="lin" valueType="num">
                                      <p:cBhvr additive="base">
                                        <p:cTn id="25" dur="500" fill="hold"/>
                                        <p:tgtEl>
                                          <p:spTgt spid="26642"/>
                                        </p:tgtEl>
                                        <p:attrNameLst>
                                          <p:attrName>ppt_x</p:attrName>
                                        </p:attrNameLst>
                                      </p:cBhvr>
                                      <p:tavLst>
                                        <p:tav tm="0">
                                          <p:val>
                                            <p:strVal val="#ppt_x"/>
                                          </p:val>
                                        </p:tav>
                                        <p:tav tm="100000">
                                          <p:val>
                                            <p:strVal val="#ppt_x"/>
                                          </p:val>
                                        </p:tav>
                                      </p:tavLst>
                                    </p:anim>
                                    <p:anim calcmode="lin" valueType="num">
                                      <p:cBhvr additive="base">
                                        <p:cTn id="26" dur="500" fill="hold"/>
                                        <p:tgtEl>
                                          <p:spTgt spid="266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9" grpId="0"/>
      <p:bldP spid="26640" grpId="0"/>
      <p:bldP spid="26641" grpId="0"/>
      <p:bldP spid="2664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4800" y="208280"/>
            <a:ext cx="8686800" cy="838200"/>
          </a:xfrm>
          <a:noFill/>
          <a:ln>
            <a:noFill/>
          </a:ln>
          <a:effectLst/>
          <a:scene3d>
            <a:camera prst="orthographicFront"/>
            <a:lightRig rig="balanced" dir="t"/>
          </a:scene3d>
          <a:sp3d prstMaterial="plastic"/>
        </p:spPr>
        <p:txBody>
          <a:bodyPr vert="horz" anchor="ctr">
            <a:norm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4000" b="0"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t> 学习目标</a:t>
            </a:r>
            <a:endParaRPr kumimoji="0" lang="zh-CN" altLang="en-US" sz="3600" b="0" i="0" u="none" strike="noStrike" kern="1200" cap="all" spc="0" normalizeH="0" baseline="0" noProof="0" dirty="0">
              <a:ln>
                <a:noFill/>
              </a:ln>
              <a:solidFill>
                <a:schemeClr val="tx2"/>
              </a:solidFill>
              <a:effectLst>
                <a:reflection blurRad="12700" stA="48000" endA="300" endPos="55000" dir="5400000" sy="-90000" algn="bl" rotWithShape="0"/>
              </a:effectLst>
              <a:uLnTx/>
              <a:uFillTx/>
              <a:latin typeface="+mj-lt"/>
              <a:ea typeface="+mj-ea"/>
              <a:cs typeface="+mj-cs"/>
            </a:endParaRPr>
          </a:p>
        </p:txBody>
      </p:sp>
      <p:sp>
        <p:nvSpPr>
          <p:cNvPr id="3" name="内容占位符 2"/>
          <p:cNvSpPr>
            <a:spLocks noGrp="1"/>
          </p:cNvSpPr>
          <p:nvPr>
            <p:ph idx="1"/>
          </p:nvPr>
        </p:nvSpPr>
        <p:spPr>
          <a:xfrm>
            <a:off x="304800" y="1554163"/>
            <a:ext cx="8686800" cy="4525963"/>
          </a:xfrm>
        </p:spPr>
        <p:txBody>
          <a:bodyPr vert="horz" wrap="square" lIns="91440" tIns="45720" rIns="91440" bIns="45720" numCol="1" anchor="t" anchorCtr="0" compatLnSpc="1"/>
          <a:lstStyle/>
          <a:p>
            <a:pPr marL="0" indent="0" eaLnBrk="1" hangingPunct="1">
              <a:lnSpc>
                <a:spcPct val="90000"/>
              </a:lnSpc>
              <a:buNone/>
            </a:pPr>
            <a:r>
              <a:rPr lang="zh-CN" altLang="en-US" sz="2700" b="1" dirty="0">
                <a:solidFill>
                  <a:schemeClr val="tx1"/>
                </a:solidFill>
                <a:ea typeface="华文楷体"/>
              </a:rPr>
              <a:t> </a:t>
            </a:r>
          </a:p>
          <a:p>
            <a:pPr eaLnBrk="1" hangingPunct="1">
              <a:lnSpc>
                <a:spcPct val="90000"/>
              </a:lnSpc>
            </a:pPr>
            <a:r>
              <a:rPr lang="en-US" altLang="zh-CN" sz="2700" b="1" dirty="0">
                <a:solidFill>
                  <a:schemeClr val="tx1"/>
                </a:solidFill>
                <a:ea typeface="华文楷体"/>
              </a:rPr>
              <a:t>1</a:t>
            </a:r>
            <a:r>
              <a:rPr lang="zh-CN" altLang="en-US" sz="2700" b="1" dirty="0">
                <a:solidFill>
                  <a:schemeClr val="tx1"/>
                </a:solidFill>
                <a:ea typeface="华文楷体"/>
              </a:rPr>
              <a:t>、</a:t>
            </a:r>
            <a:r>
              <a:rPr lang="zh-CN" altLang="zh-CN" sz="2700" b="1" dirty="0">
                <a:solidFill>
                  <a:schemeClr val="tx1"/>
                </a:solidFill>
                <a:ea typeface="华文楷体"/>
              </a:rPr>
              <a:t>积累文中字词，</a:t>
            </a:r>
            <a:r>
              <a:rPr lang="zh-CN" altLang="en-US" sz="2700" b="1" dirty="0">
                <a:solidFill>
                  <a:schemeClr val="tx1"/>
                </a:solidFill>
                <a:ea typeface="华文楷体"/>
              </a:rPr>
              <a:t>理清小说</a:t>
            </a:r>
            <a:r>
              <a:rPr lang="zh-CN" altLang="en-US" sz="2700" b="1" dirty="0">
                <a:solidFill>
                  <a:srgbClr val="FF0000"/>
                </a:solidFill>
                <a:ea typeface="华文楷体"/>
              </a:rPr>
              <a:t>线索</a:t>
            </a:r>
            <a:r>
              <a:rPr lang="zh-CN" altLang="en-US" sz="2700" b="1" dirty="0">
                <a:solidFill>
                  <a:schemeClr val="tx1"/>
                </a:solidFill>
                <a:ea typeface="华文楷体"/>
              </a:rPr>
              <a:t>、分析</a:t>
            </a:r>
            <a:r>
              <a:rPr lang="zh-CN" altLang="en-US" sz="2700" b="1" dirty="0">
                <a:solidFill>
                  <a:srgbClr val="FF0000"/>
                </a:solidFill>
                <a:ea typeface="华文楷体"/>
              </a:rPr>
              <a:t>情节</a:t>
            </a:r>
            <a:r>
              <a:rPr lang="zh-CN" altLang="en-US" sz="2700" b="1" dirty="0">
                <a:solidFill>
                  <a:schemeClr val="tx1"/>
                </a:solidFill>
                <a:ea typeface="华文楷体"/>
              </a:rPr>
              <a:t> 。</a:t>
            </a:r>
          </a:p>
          <a:p>
            <a:pPr eaLnBrk="1" hangingPunct="1">
              <a:lnSpc>
                <a:spcPct val="90000"/>
              </a:lnSpc>
            </a:pPr>
            <a:endParaRPr lang="zh-CN" altLang="en-US" sz="2700" b="1" dirty="0">
              <a:solidFill>
                <a:schemeClr val="tx1"/>
              </a:solidFill>
              <a:ea typeface="华文楷体"/>
            </a:endParaRPr>
          </a:p>
          <a:p>
            <a:pPr eaLnBrk="1" hangingPunct="1">
              <a:lnSpc>
                <a:spcPct val="90000"/>
              </a:lnSpc>
            </a:pPr>
            <a:r>
              <a:rPr lang="en-US" altLang="zh-CN" sz="2700" b="1" dirty="0">
                <a:solidFill>
                  <a:schemeClr val="tx1"/>
                </a:solidFill>
                <a:ea typeface="华文楷体"/>
              </a:rPr>
              <a:t>2</a:t>
            </a:r>
            <a:r>
              <a:rPr lang="zh-CN" altLang="en-US" sz="2700" b="1" dirty="0">
                <a:solidFill>
                  <a:schemeClr val="tx1"/>
                </a:solidFill>
                <a:ea typeface="华文楷体"/>
              </a:rPr>
              <a:t>、分析小说</a:t>
            </a:r>
            <a:r>
              <a:rPr lang="zh-CN" altLang="en-US" sz="2700" b="1" dirty="0">
                <a:solidFill>
                  <a:srgbClr val="FF0000"/>
                </a:solidFill>
                <a:ea typeface="华文楷体"/>
              </a:rPr>
              <a:t>人物形象</a:t>
            </a:r>
            <a:r>
              <a:rPr lang="zh-CN" altLang="en-US" sz="2700" b="1" dirty="0">
                <a:solidFill>
                  <a:schemeClr val="tx1"/>
                </a:solidFill>
                <a:ea typeface="华文楷体"/>
              </a:rPr>
              <a:t>，学习刻画人物形象的</a:t>
            </a:r>
            <a:r>
              <a:rPr lang="zh-CN" altLang="en-US" sz="2700" b="1" dirty="0">
                <a:solidFill>
                  <a:srgbClr val="FF0000"/>
                </a:solidFill>
                <a:ea typeface="华文楷体"/>
              </a:rPr>
              <a:t>表现手法</a:t>
            </a:r>
            <a:r>
              <a:rPr lang="zh-CN" altLang="en-US" sz="2700" b="1" dirty="0">
                <a:solidFill>
                  <a:schemeClr val="tx1"/>
                </a:solidFill>
                <a:ea typeface="华文楷体"/>
              </a:rPr>
              <a:t>。</a:t>
            </a:r>
          </a:p>
          <a:p>
            <a:pPr eaLnBrk="1" hangingPunct="1">
              <a:lnSpc>
                <a:spcPct val="90000"/>
              </a:lnSpc>
            </a:pPr>
            <a:endParaRPr lang="zh-CN" altLang="en-US" sz="2700" b="1" dirty="0">
              <a:solidFill>
                <a:schemeClr val="tx1"/>
              </a:solidFill>
              <a:ea typeface="华文楷体"/>
            </a:endParaRPr>
          </a:p>
          <a:p>
            <a:pPr eaLnBrk="1" hangingPunct="1">
              <a:lnSpc>
                <a:spcPct val="90000"/>
              </a:lnSpc>
            </a:pPr>
            <a:r>
              <a:rPr lang="en-US" altLang="zh-CN" sz="2700" b="1" dirty="0">
                <a:solidFill>
                  <a:schemeClr val="tx1"/>
                </a:solidFill>
                <a:ea typeface="华文楷体"/>
              </a:rPr>
              <a:t>3</a:t>
            </a:r>
            <a:r>
              <a:rPr lang="zh-CN" altLang="en-US" sz="2700" b="1" dirty="0">
                <a:solidFill>
                  <a:schemeClr val="tx1"/>
                </a:solidFill>
                <a:ea typeface="华文楷体"/>
              </a:rPr>
              <a:t>、明白小说</a:t>
            </a:r>
            <a:r>
              <a:rPr lang="zh-CN" altLang="en-US" sz="2700" b="1" dirty="0">
                <a:solidFill>
                  <a:srgbClr val="FF0000"/>
                </a:solidFill>
                <a:ea typeface="华文楷体"/>
              </a:rPr>
              <a:t>主题</a:t>
            </a:r>
            <a:r>
              <a:rPr lang="zh-CN" altLang="en-US" sz="2700" b="1" dirty="0">
                <a:solidFill>
                  <a:schemeClr val="tx1"/>
                </a:solidFill>
                <a:ea typeface="华文楷体"/>
              </a:rPr>
              <a:t>和含义，欣赏小说的</a:t>
            </a:r>
            <a:r>
              <a:rPr lang="zh-CN" altLang="en-US" sz="2700" b="1" dirty="0">
                <a:solidFill>
                  <a:srgbClr val="FF0000"/>
                </a:solidFill>
                <a:ea typeface="华文楷体"/>
              </a:rPr>
              <a:t>人性美和人情美</a:t>
            </a:r>
            <a:r>
              <a:rPr lang="zh-CN" altLang="en-US" sz="2700" b="1" dirty="0">
                <a:solidFill>
                  <a:schemeClr val="tx1"/>
                </a:solidFill>
                <a:ea typeface="华文楷体"/>
              </a:rPr>
              <a:t>。</a:t>
            </a:r>
          </a:p>
          <a:p>
            <a:pPr marL="0" indent="0" eaLnBrk="1" hangingPunct="1">
              <a:lnSpc>
                <a:spcPct val="90000"/>
              </a:lnSpc>
              <a:buNone/>
            </a:pPr>
            <a:r>
              <a:rPr lang="zh-CN" altLang="en-US" sz="2700" b="1" dirty="0">
                <a:solidFill>
                  <a:schemeClr val="tx1"/>
                </a:solidFill>
                <a:ea typeface="华文楷体"/>
              </a:rPr>
              <a:t> </a:t>
            </a:r>
          </a:p>
          <a:p>
            <a:pPr algn="r" eaLnBrk="1" hangingPunct="1">
              <a:lnSpc>
                <a:spcPct val="90000"/>
              </a:lnSpc>
            </a:pPr>
            <a:endParaRPr lang="zh-CN" altLang="en-US" sz="2700" b="1" dirty="0">
              <a:solidFill>
                <a:schemeClr val="tx1"/>
              </a:solidFill>
              <a:ea typeface="华文楷体"/>
            </a:endParaRPr>
          </a:p>
          <a:p>
            <a:pPr algn="r" eaLnBrk="1" hangingPunct="1">
              <a:lnSpc>
                <a:spcPct val="90000"/>
              </a:lnSpc>
            </a:pPr>
            <a:r>
              <a:rPr lang="en-US" altLang="zh-CN" sz="2700" b="1" dirty="0">
                <a:solidFill>
                  <a:schemeClr val="tx1"/>
                </a:solidFill>
                <a:ea typeface="华文楷体"/>
              </a:rPr>
              <a:t>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4800" y="350520"/>
            <a:ext cx="8686800" cy="838200"/>
          </a:xfrm>
          <a:noFill/>
          <a:ln>
            <a:noFill/>
          </a:ln>
          <a:effectLst/>
          <a:scene3d>
            <a:camera prst="orthographicFront"/>
            <a:lightRig rig="balanced" dir="t"/>
          </a:scene3d>
          <a:sp3d prstMaterial="plastic"/>
        </p:spPr>
        <p:txBody>
          <a:bodyPr vert="horz" anchor="ctr">
            <a:norm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3600" b="1"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t>细读课文 分析</a:t>
            </a:r>
            <a:r>
              <a:rPr kumimoji="0" lang="zh-CN" altLang="zh-CN" sz="3600" b="1"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t>人物形象</a:t>
            </a:r>
          </a:p>
        </p:txBody>
      </p:sp>
      <p:sp>
        <p:nvSpPr>
          <p:cNvPr id="3" name="内容占位符 2"/>
          <p:cNvSpPr>
            <a:spLocks noGrp="1"/>
          </p:cNvSpPr>
          <p:nvPr>
            <p:ph idx="1"/>
          </p:nvPr>
        </p:nvSpPr>
        <p:spPr>
          <a:xfrm>
            <a:off x="304800" y="1554163"/>
            <a:ext cx="8686800" cy="4525963"/>
          </a:xfrm>
        </p:spPr>
        <p:txBody>
          <a:bodyPr vert="horz" wrap="square" lIns="91440" tIns="45720" rIns="91440" bIns="45720" numCol="1" anchor="t" anchorCtr="0" compatLnSpc="1">
            <a:normAutofit fontScale="85000"/>
          </a:bodyPr>
          <a:lstStyle/>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a:buChar char=""/>
              <a:defRPr/>
            </a:pP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一、</a:t>
            </a: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小通讯员的形象。</a:t>
            </a: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a:buChar char=""/>
              <a:defRPr/>
            </a:pPr>
            <a:r>
              <a:rPr kumimoji="0" lang="en-US" altLang="zh-CN" sz="3200" b="1" i="0" u="none" strike="noStrike" kern="1200" cap="none" spc="0" normalizeH="0" baseline="0" noProof="0" dirty="0" smtClean="0">
                <a:ln>
                  <a:noFill/>
                </a:ln>
                <a:solidFill>
                  <a:schemeClr val="tx1"/>
                </a:solidFill>
                <a:effectLst/>
                <a:uLnTx/>
                <a:uFillTx/>
                <a:latin typeface="+mn-lt"/>
                <a:ea typeface="+mn-ea"/>
                <a:cs typeface="+mn-cs"/>
              </a:rPr>
              <a:t>1,</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他涉世不深，</a:t>
            </a:r>
            <a:r>
              <a:rPr kumimoji="0" lang="zh-CN" altLang="en-US" sz="3200" b="1" i="0" u="none" strike="noStrike" kern="1200" cap="none" spc="0" normalizeH="0" baseline="0" noProof="0" dirty="0" smtClean="0">
                <a:ln>
                  <a:noFill/>
                </a:ln>
                <a:solidFill>
                  <a:srgbClr val="FF0000"/>
                </a:solidFill>
                <a:effectLst/>
                <a:uLnTx/>
                <a:uFillTx/>
                <a:latin typeface="+mn-lt"/>
                <a:ea typeface="+mn-ea"/>
                <a:cs typeface="+mn-cs"/>
              </a:rPr>
              <a:t>天真纯洁，充满朝气</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，对</a:t>
            </a:r>
            <a:r>
              <a:rPr kumimoji="0" lang="zh-CN" altLang="en-US" sz="3200" b="1" i="0" u="none" strike="noStrike" kern="1200" cap="none" spc="0" normalizeH="0" baseline="0" noProof="0" dirty="0" smtClean="0">
                <a:ln>
                  <a:noFill/>
                </a:ln>
                <a:solidFill>
                  <a:srgbClr val="FF0000"/>
                </a:solidFill>
                <a:effectLst/>
                <a:uLnTx/>
                <a:uFillTx/>
                <a:latin typeface="+mn-lt"/>
                <a:ea typeface="+mn-ea"/>
                <a:cs typeface="+mn-cs"/>
              </a:rPr>
              <a:t>生活的和自然充满热爱</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。比如他的枪筒里插着几根树枝和野菊花。</a:t>
            </a: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a:buChar char=""/>
              <a:defRPr/>
            </a:pPr>
            <a:r>
              <a:rPr kumimoji="0" lang="en-US" altLang="zh-CN" sz="3200" b="1" i="0" u="none" strike="noStrike" kern="1200" cap="none" spc="0" normalizeH="0" baseline="0" noProof="0" dirty="0" smtClean="0">
                <a:ln>
                  <a:noFill/>
                </a:ln>
                <a:solidFill>
                  <a:schemeClr val="tx1"/>
                </a:solidFill>
                <a:effectLst/>
                <a:uLnTx/>
                <a:uFillTx/>
                <a:latin typeface="+mn-lt"/>
                <a:ea typeface="+mn-ea"/>
                <a:cs typeface="+mn-cs"/>
              </a:rPr>
              <a:t>2</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3200" b="1" i="0" u="none" strike="noStrike" kern="1200" cap="none" spc="0" normalizeH="0" baseline="0" noProof="0" dirty="0" smtClean="0">
                <a:ln>
                  <a:noFill/>
                </a:ln>
                <a:solidFill>
                  <a:srgbClr val="FF0000"/>
                </a:solidFill>
                <a:effectLst/>
                <a:uLnTx/>
                <a:uFillTx/>
                <a:latin typeface="+mn-lt"/>
                <a:ea typeface="+mn-ea"/>
                <a:cs typeface="+mn-cs"/>
              </a:rPr>
              <a:t>憨厚朴实，拘谨腼腆</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。如文中我面对小通讯员坐着，他张皇局促“脸涨得像个关公”</a:t>
            </a: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a:buNone/>
              <a:defRPr/>
            </a:pPr>
            <a:r>
              <a:rPr kumimoji="0" lang="en-US" altLang="zh-CN" sz="3200" b="1" i="0" u="none" strike="noStrike" kern="1200" cap="none" spc="0" normalizeH="0" baseline="0" noProof="0" dirty="0" smtClean="0">
                <a:ln>
                  <a:noFill/>
                </a:ln>
                <a:solidFill>
                  <a:schemeClr val="tx1"/>
                </a:solidFill>
                <a:effectLst/>
                <a:uLnTx/>
                <a:uFillTx/>
                <a:latin typeface="+mn-lt"/>
                <a:ea typeface="+mn-ea"/>
                <a:cs typeface="+mn-cs"/>
              </a:rPr>
              <a:t>   3</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3200" b="1" i="0" u="none" strike="noStrike" kern="1200" cap="none" spc="0" normalizeH="0" baseline="0" noProof="0" dirty="0" smtClean="0">
                <a:ln>
                  <a:noFill/>
                </a:ln>
                <a:solidFill>
                  <a:srgbClr val="FF0000"/>
                </a:solidFill>
                <a:effectLst/>
                <a:uLnTx/>
                <a:uFillTx/>
                <a:latin typeface="+mn-lt"/>
                <a:ea typeface="+mn-ea"/>
                <a:cs typeface="+mn-cs"/>
              </a:rPr>
              <a:t>不善言辞</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3200" b="1" i="0" u="none" strike="noStrike" kern="1200" cap="none" spc="0" normalizeH="0" baseline="0" noProof="0" dirty="0" smtClean="0">
                <a:ln>
                  <a:noFill/>
                </a:ln>
                <a:solidFill>
                  <a:srgbClr val="FF0000"/>
                </a:solidFill>
                <a:effectLst/>
                <a:uLnTx/>
                <a:uFillTx/>
                <a:latin typeface="+mn-lt"/>
                <a:ea typeface="+mn-ea"/>
                <a:cs typeface="+mn-cs"/>
              </a:rPr>
              <a:t>善解人意</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，勇于改错。认识到自己借被子的方法不对便及时改正。</a:t>
            </a: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a:buChar char=""/>
              <a:defRPr/>
            </a:pPr>
            <a:r>
              <a:rPr kumimoji="0" lang="en-US" altLang="zh-CN" sz="3200" b="1" i="0" u="none" strike="noStrike" kern="1200" cap="none" spc="0" normalizeH="0" baseline="0" noProof="0" dirty="0" smtClean="0">
                <a:ln>
                  <a:noFill/>
                </a:ln>
                <a:solidFill>
                  <a:schemeClr val="tx1"/>
                </a:solidFill>
                <a:effectLst/>
                <a:uLnTx/>
                <a:uFillTx/>
                <a:latin typeface="+mn-lt"/>
                <a:ea typeface="+mn-ea"/>
                <a:cs typeface="+mn-cs"/>
              </a:rPr>
              <a:t>4</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3200" b="1" i="0" u="none" strike="noStrike" kern="1200" cap="none" spc="0" normalizeH="0" baseline="0" noProof="0" dirty="0" smtClean="0">
                <a:ln>
                  <a:noFill/>
                </a:ln>
                <a:solidFill>
                  <a:srgbClr val="FF0000"/>
                </a:solidFill>
                <a:effectLst/>
                <a:uLnTx/>
                <a:uFillTx/>
                <a:latin typeface="+mn-lt"/>
                <a:ea typeface="+mn-ea"/>
                <a:cs typeface="+mn-cs"/>
              </a:rPr>
              <a:t>关心战友，</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在危机关头能挺身而出，</a:t>
            </a:r>
            <a:r>
              <a:rPr kumimoji="0" lang="zh-CN" altLang="en-US" sz="3200" b="1" i="0" u="none" strike="noStrike" kern="1200" cap="none" spc="0" normalizeH="0" baseline="0" noProof="0" dirty="0" smtClean="0">
                <a:ln>
                  <a:noFill/>
                </a:ln>
                <a:solidFill>
                  <a:srgbClr val="FF0000"/>
                </a:solidFill>
                <a:effectLst/>
                <a:uLnTx/>
                <a:uFillTx/>
                <a:latin typeface="+mn-lt"/>
                <a:ea typeface="+mn-ea"/>
                <a:cs typeface="+mn-cs"/>
              </a:rPr>
              <a:t>舍己救人</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，为了保护队员英勇捐躯。</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4800" y="350520"/>
            <a:ext cx="8686800" cy="838200"/>
          </a:xfrm>
          <a:noFill/>
          <a:ln>
            <a:noFill/>
          </a:ln>
          <a:effectLst/>
          <a:scene3d>
            <a:camera prst="orthographicFront"/>
            <a:lightRig rig="balanced" dir="t"/>
          </a:scene3d>
          <a:sp3d prstMaterial="plastic"/>
        </p:spPr>
        <p:txBody>
          <a:bodyPr vert="horz" anchor="ctr">
            <a:norm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3600" b="1"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t>细读课文 分析</a:t>
            </a:r>
            <a:r>
              <a:rPr kumimoji="0" lang="zh-CN" altLang="zh-CN" sz="3600" b="1"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t>人物形象</a:t>
            </a:r>
          </a:p>
        </p:txBody>
      </p:sp>
      <p:sp>
        <p:nvSpPr>
          <p:cNvPr id="3" name="内容占位符 2"/>
          <p:cNvSpPr>
            <a:spLocks noGrp="1"/>
          </p:cNvSpPr>
          <p:nvPr>
            <p:ph idx="1"/>
          </p:nvPr>
        </p:nvSpPr>
        <p:spPr>
          <a:xfrm>
            <a:off x="304800" y="1554480"/>
            <a:ext cx="8686800" cy="3068320"/>
          </a:xfrm>
        </p:spPr>
        <p:txBody>
          <a:bodyPr vert="horz" wrap="square" lIns="91440" tIns="45720" rIns="91440" bIns="45720" numCol="1" anchor="t" anchorCtr="0" compatLnSpc="1">
            <a:normAutofit/>
          </a:bodyPr>
          <a:lstStyle/>
          <a:p>
            <a:pPr marL="0" marR="0" lvl="0" indent="0" algn="l" defTabSz="914400" rtl="0" eaLnBrk="1" fontAlgn="auto" latinLnBrk="0" hangingPunct="1">
              <a:lnSpc>
                <a:spcPct val="100000"/>
              </a:lnSpc>
              <a:spcBef>
                <a:spcPct val="20000"/>
              </a:spcBef>
              <a:spcAft>
                <a:spcPts val="0"/>
              </a:spcAft>
              <a:buClr>
                <a:schemeClr val="accent1"/>
              </a:buClr>
              <a:buSzPct val="70000"/>
              <a:buFont typeface="Wingdings 2"/>
              <a:buNone/>
              <a:defRPr/>
            </a:pPr>
            <a:r>
              <a:rPr kumimoji="0" lang="zh-CN" altLang="en-US" sz="3600" b="1" i="0" u="none" strike="noStrike" kern="1200" cap="none" spc="0" normalizeH="0" baseline="0" noProof="0" dirty="0" smtClean="0">
                <a:ln>
                  <a:noFill/>
                </a:ln>
                <a:solidFill>
                  <a:schemeClr val="tx1"/>
                </a:solidFill>
                <a:effectLst/>
                <a:uLnTx/>
                <a:uFillTx/>
                <a:latin typeface="+mn-lt"/>
                <a:ea typeface="+mn-ea"/>
                <a:cs typeface="+mn-cs"/>
              </a:rPr>
              <a:t>二、新媳妇</a:t>
            </a:r>
            <a:r>
              <a:rPr kumimoji="0" lang="zh-CN" altLang="zh-CN" sz="3600" b="1" i="0" u="none" strike="noStrike" kern="1200" cap="none" spc="0" normalizeH="0" baseline="0" noProof="0" dirty="0" smtClean="0">
                <a:ln>
                  <a:noFill/>
                </a:ln>
                <a:solidFill>
                  <a:schemeClr val="tx1"/>
                </a:solidFill>
                <a:effectLst/>
                <a:uLnTx/>
                <a:uFillTx/>
                <a:latin typeface="+mn-lt"/>
                <a:ea typeface="+mn-ea"/>
                <a:cs typeface="+mn-cs"/>
              </a:rPr>
              <a:t>的形象</a:t>
            </a:r>
          </a:p>
          <a:p>
            <a:pPr marL="0" marR="0" lvl="0" indent="0" algn="l" defTabSz="914400" rtl="0" eaLnBrk="1" fontAlgn="auto" latinLnBrk="0" hangingPunct="1">
              <a:lnSpc>
                <a:spcPct val="100000"/>
              </a:lnSpc>
              <a:spcBef>
                <a:spcPct val="20000"/>
              </a:spcBef>
              <a:spcAft>
                <a:spcPts val="0"/>
              </a:spcAft>
              <a:buClr>
                <a:schemeClr val="accent1"/>
              </a:buClr>
              <a:buSzPct val="70000"/>
              <a:buFont typeface="Wingdings 2"/>
              <a:buNone/>
              <a:defRPr/>
            </a:pP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    </a:t>
            </a:r>
          </a:p>
          <a:p>
            <a:pPr marL="0" marR="0" lvl="0" indent="0" algn="l" defTabSz="914400" rtl="0" eaLnBrk="1" fontAlgn="auto" latinLnBrk="0" hangingPunct="1">
              <a:lnSpc>
                <a:spcPct val="100000"/>
              </a:lnSpc>
              <a:spcBef>
                <a:spcPct val="20000"/>
              </a:spcBef>
              <a:spcAft>
                <a:spcPts val="0"/>
              </a:spcAft>
              <a:buClr>
                <a:schemeClr val="accent1"/>
              </a:buClr>
              <a:buSzPct val="70000"/>
              <a:buFont typeface="Wingdings 2"/>
              <a:buNone/>
              <a:defRPr/>
            </a:pP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zh-CN" sz="3600" b="1" i="0" u="none" strike="noStrike" kern="1200" cap="none" spc="0" normalizeH="0" baseline="0" noProof="0" dirty="0" smtClean="0">
                <a:ln>
                  <a:noFill/>
                </a:ln>
                <a:solidFill>
                  <a:schemeClr val="tx1"/>
                </a:solidFill>
                <a:effectLst/>
                <a:uLnTx/>
                <a:uFillTx/>
                <a:latin typeface="+mn-lt"/>
                <a:ea typeface="+mn-ea"/>
                <a:cs typeface="+mn-cs"/>
              </a:rPr>
              <a:t>快速浏览课文，借鉴上面的分析方法，分析新媳妇的形象。（</a:t>
            </a:r>
            <a:r>
              <a:rPr kumimoji="0" lang="zh-CN" altLang="zh-CN" sz="3600" b="1" i="0" u="none" strike="noStrike" kern="1200" cap="none" spc="0" normalizeH="0" baseline="0" noProof="0" dirty="0" smtClean="0">
                <a:ln>
                  <a:noFill/>
                </a:ln>
                <a:solidFill>
                  <a:srgbClr val="FF0000"/>
                </a:solidFill>
                <a:effectLst/>
                <a:uLnTx/>
                <a:uFillTx/>
                <a:latin typeface="+mn-lt"/>
                <a:ea typeface="+mn-ea"/>
                <a:cs typeface="+mn-cs"/>
              </a:rPr>
              <a:t>在课本上做批注：重点分析借被</a:t>
            </a:r>
            <a:r>
              <a:rPr kumimoji="0" lang="en-US" altLang="zh-CN" sz="3600" b="1" i="0" u="none" strike="noStrike" kern="1200" cap="none" spc="0" normalizeH="0" baseline="0" noProof="0" dirty="0" smtClean="0">
                <a:ln>
                  <a:noFill/>
                </a:ln>
                <a:solidFill>
                  <a:srgbClr val="FF0000"/>
                </a:solidFill>
                <a:effectLst/>
                <a:uLnTx/>
                <a:uFillTx/>
                <a:latin typeface="+mn-lt"/>
                <a:ea typeface="+mn-ea"/>
                <a:cs typeface="+mn-cs"/>
              </a:rPr>
              <a:t>30-35</a:t>
            </a:r>
            <a:r>
              <a:rPr kumimoji="0" lang="zh-CN" altLang="zh-CN" sz="3600" b="1" i="0" u="none" strike="noStrike" kern="1200" cap="none" spc="0" normalizeH="0" baseline="0" noProof="0" dirty="0" smtClean="0">
                <a:ln>
                  <a:noFill/>
                </a:ln>
                <a:solidFill>
                  <a:srgbClr val="FF0000"/>
                </a:solidFill>
                <a:effectLst/>
                <a:uLnTx/>
                <a:uFillTx/>
                <a:latin typeface="+mn-lt"/>
                <a:ea typeface="+mn-ea"/>
                <a:cs typeface="+mn-cs"/>
              </a:rPr>
              <a:t>、献被两部分</a:t>
            </a:r>
            <a:r>
              <a:rPr kumimoji="0" lang="en-US" altLang="zh-CN" sz="3600" b="1" i="0" u="none" strike="noStrike" kern="1200" cap="none" spc="0" normalizeH="0" baseline="0" noProof="0" dirty="0" smtClean="0">
                <a:ln>
                  <a:noFill/>
                </a:ln>
                <a:solidFill>
                  <a:srgbClr val="FF0000"/>
                </a:solidFill>
                <a:effectLst/>
                <a:uLnTx/>
                <a:uFillTx/>
                <a:latin typeface="+mn-lt"/>
                <a:ea typeface="+mn-ea"/>
                <a:cs typeface="+mn-cs"/>
              </a:rPr>
              <a:t>55-59</a:t>
            </a:r>
            <a:r>
              <a:rPr kumimoji="0" lang="zh-CN" altLang="zh-CN" sz="3600" b="1" i="0" u="none" strike="noStrike" kern="1200" cap="none" spc="0" normalizeH="0" baseline="0" noProof="0" dirty="0" smtClean="0">
                <a:ln>
                  <a:noFill/>
                </a:ln>
                <a:solidFill>
                  <a:schemeClr val="tx1"/>
                </a:solidFill>
                <a:effectLst/>
                <a:uLnTx/>
                <a:uFillTx/>
                <a:latin typeface="+mn-lt"/>
                <a:ea typeface="+mn-ea"/>
                <a:cs typeface="+mn-cs"/>
              </a:rPr>
              <a:t>）</a:t>
            </a:r>
          </a:p>
          <a:p>
            <a:pPr marL="0" marR="0" lvl="0" indent="0" algn="l" defTabSz="914400" rtl="0" eaLnBrk="1" fontAlgn="auto" latinLnBrk="0" hangingPunct="1">
              <a:lnSpc>
                <a:spcPct val="100000"/>
              </a:lnSpc>
              <a:spcBef>
                <a:spcPct val="20000"/>
              </a:spcBef>
              <a:spcAft>
                <a:spcPts val="0"/>
              </a:spcAft>
              <a:buClr>
                <a:schemeClr val="accent1"/>
              </a:buClr>
              <a:buSzPct val="70000"/>
              <a:buFont typeface="Wingdings 2"/>
              <a:buNone/>
              <a:defRPr/>
            </a:pPr>
            <a:endParaRPr kumimoji="0" lang="zh-CN" altLang="zh-CN" sz="3600" b="1"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4" name="文本框 3"/>
          <p:cNvSpPr txBox="1"/>
          <p:nvPr/>
        </p:nvSpPr>
        <p:spPr>
          <a:xfrm>
            <a:off x="615315" y="5090795"/>
            <a:ext cx="8376285" cy="583565"/>
          </a:xfrm>
          <a:prstGeom prst="rect">
            <a:avLst/>
          </a:prstGeom>
          <a:noFill/>
        </p:spPr>
        <p:txBody>
          <a:bodyPr wrap="square" rtlCol="0">
            <a:spAutoFit/>
          </a:bodyPr>
          <a:lstStyle/>
          <a:p>
            <a:r>
              <a:rPr lang="zh-CN" altLang="en-US" sz="3200" b="1"/>
              <a:t>还有没有其他描写新媳妇的句子，找出来。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4800" y="-5080"/>
            <a:ext cx="8686800" cy="838200"/>
          </a:xfrm>
          <a:noFill/>
          <a:ln>
            <a:noFill/>
          </a:ln>
          <a:effectLst/>
          <a:scene3d>
            <a:camera prst="orthographicFront"/>
            <a:lightRig rig="balanced" dir="t"/>
          </a:scene3d>
          <a:sp3d prstMaterial="plastic"/>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600" b="0" i="0" u="none" strike="noStrike" kern="1200" cap="all" spc="0" normalizeH="0" baseline="0" noProof="0" dirty="0" smtClean="0">
                <a:ln>
                  <a:noFill/>
                </a:ln>
                <a:solidFill>
                  <a:srgbClr val="FF0000"/>
                </a:solidFill>
                <a:effectLst>
                  <a:reflection blurRad="12700" stA="48000" endA="300" endPos="55000" dir="5400000" sy="-90000" algn="bl" rotWithShape="0"/>
                </a:effectLst>
                <a:uLnTx/>
                <a:uFillTx/>
                <a:latin typeface="+mj-lt"/>
                <a:ea typeface="+mj-ea"/>
                <a:cs typeface="+mj-cs"/>
              </a:rPr>
              <a:t>新媳妇的形象</a:t>
            </a:r>
            <a:endParaRPr kumimoji="0" lang="zh-CN" altLang="en-US" sz="3600" b="0" i="0" u="none" strike="noStrike" kern="1200" cap="all" spc="0" normalizeH="0" baseline="0" noProof="0" dirty="0">
              <a:ln>
                <a:noFill/>
              </a:ln>
              <a:solidFill>
                <a:srgbClr val="FF0000"/>
              </a:solidFill>
              <a:effectLst>
                <a:reflection blurRad="12700" stA="48000" endA="300" endPos="55000" dir="5400000" sy="-90000" algn="bl" rotWithShape="0"/>
              </a:effectLst>
              <a:uLnTx/>
              <a:uFillTx/>
              <a:latin typeface="+mj-lt"/>
              <a:ea typeface="+mj-ea"/>
              <a:cs typeface="+mj-cs"/>
            </a:endParaRPr>
          </a:p>
        </p:txBody>
      </p:sp>
      <p:sp>
        <p:nvSpPr>
          <p:cNvPr id="3" name="内容占位符 2"/>
          <p:cNvSpPr>
            <a:spLocks noGrp="1"/>
          </p:cNvSpPr>
          <p:nvPr>
            <p:ph idx="1"/>
          </p:nvPr>
        </p:nvSpPr>
        <p:spPr>
          <a:xfrm>
            <a:off x="118110" y="833120"/>
            <a:ext cx="9060815" cy="5451475"/>
          </a:xfrm>
        </p:spPr>
        <p:txBody>
          <a:bodyPr vert="horz" wrap="square" lIns="91440" tIns="45720" rIns="91440" bIns="45720" numCol="1" anchor="t" anchorCtr="0" compatLnSpc="1"/>
          <a:lstStyle/>
          <a:p>
            <a:pPr marL="342900" marR="0" lvl="0" indent="0" algn="l" defTabSz="914400" rtl="0" eaLnBrk="1" fontAlgn="auto" latinLnBrk="0" hangingPunct="1">
              <a:lnSpc>
                <a:spcPct val="100000"/>
              </a:lnSpc>
              <a:spcBef>
                <a:spcPts val="0"/>
              </a:spcBef>
              <a:spcAft>
                <a:spcPts val="0"/>
              </a:spcAft>
              <a:buClr>
                <a:schemeClr val="accent1"/>
              </a:buClr>
              <a:buSzPct val="70000"/>
              <a:buFont typeface="Wingdings 2"/>
              <a:buChar char=""/>
              <a:defRPr/>
            </a:pPr>
            <a:r>
              <a:rPr kumimoji="0" lang="en-US" altLang="zh-CN" b="1"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zh-CN" b="1" i="0" u="none" strike="noStrike" kern="1200" cap="none" spc="0" normalizeH="0" baseline="0" noProof="0" dirty="0" smtClean="0">
                <a:ln>
                  <a:noFill/>
                </a:ln>
                <a:solidFill>
                  <a:schemeClr val="tx1"/>
                </a:solidFill>
                <a:effectLst/>
                <a:uLnTx/>
                <a:uFillTx/>
                <a:latin typeface="+mn-lt"/>
                <a:ea typeface="+mn-ea"/>
                <a:cs typeface="+mn-cs"/>
              </a:rPr>
              <a:t>这是一个极普通的农村妇女，开始作者让我们着眼的是新媳妇的</a:t>
            </a:r>
            <a:r>
              <a:rPr kumimoji="0" lang="zh-CN" altLang="zh-CN" b="1" i="0" u="none" strike="noStrike" kern="1200" cap="none" spc="0" normalizeH="0" baseline="0" noProof="0" dirty="0" smtClean="0">
                <a:ln>
                  <a:noFill/>
                </a:ln>
                <a:solidFill>
                  <a:srgbClr val="FF0000"/>
                </a:solidFill>
                <a:effectLst/>
                <a:uLnTx/>
                <a:uFillTx/>
                <a:latin typeface="+mn-lt"/>
                <a:ea typeface="+mn-ea"/>
                <a:cs typeface="+mn-cs"/>
              </a:rPr>
              <a:t>娴静、美丽、忸怩、羞涩</a:t>
            </a:r>
            <a:r>
              <a:rPr kumimoji="0" lang="zh-CN" altLang="en-US" b="1" i="0" u="none" strike="noStrike" kern="1200" cap="none" spc="0" normalizeH="0" baseline="0" noProof="0" dirty="0" smtClean="0">
                <a:ln>
                  <a:noFill/>
                </a:ln>
                <a:solidFill>
                  <a:srgbClr val="FF0000"/>
                </a:solidFill>
                <a:effectLst/>
                <a:uLnTx/>
                <a:uFillTx/>
                <a:latin typeface="+mn-lt"/>
                <a:ea typeface="+mn-ea"/>
                <a:cs typeface="+mn-cs"/>
              </a:rPr>
              <a:t>、</a:t>
            </a:r>
            <a:r>
              <a:rPr kumimoji="0" lang="zh-CN" altLang="zh-CN" b="1" i="0" u="none" strike="noStrike" kern="1200" cap="none" spc="0" normalizeH="0" baseline="0" noProof="0" dirty="0" smtClean="0">
                <a:ln>
                  <a:noFill/>
                </a:ln>
                <a:solidFill>
                  <a:srgbClr val="FF0000"/>
                </a:solidFill>
                <a:effectLst/>
                <a:uLnTx/>
                <a:uFillTx/>
                <a:latin typeface="+mn-lt"/>
                <a:ea typeface="+mn-ea"/>
                <a:cs typeface="+mn-cs"/>
              </a:rPr>
              <a:t>善良</a:t>
            </a:r>
            <a:r>
              <a:rPr kumimoji="0" lang="zh-CN" altLang="en-US" b="1" i="0" u="none" strike="noStrike" kern="1200" cap="none" spc="0" normalizeH="0" baseline="0" noProof="0" dirty="0" smtClean="0">
                <a:ln>
                  <a:noFill/>
                </a:ln>
                <a:solidFill>
                  <a:srgbClr val="FF0000"/>
                </a:solidFill>
                <a:effectLst/>
                <a:uLnTx/>
                <a:uFillTx/>
                <a:latin typeface="+mn-lt"/>
                <a:ea typeface="+mn-ea"/>
                <a:cs typeface="+mn-cs"/>
              </a:rPr>
              <a:t>、</a:t>
            </a:r>
            <a:r>
              <a:rPr kumimoji="0" lang="zh-CN" altLang="zh-CN" b="1" i="0" u="none" strike="noStrike" kern="1200" cap="none" spc="0" normalizeH="0" baseline="0" noProof="0" dirty="0" smtClean="0">
                <a:ln>
                  <a:noFill/>
                </a:ln>
                <a:solidFill>
                  <a:srgbClr val="FF0000"/>
                </a:solidFill>
                <a:effectLst/>
                <a:uLnTx/>
                <a:uFillTx/>
                <a:latin typeface="+mn-lt"/>
                <a:ea typeface="+mn-ea"/>
                <a:cs typeface="+mn-cs"/>
              </a:rPr>
              <a:t>纯朴</a:t>
            </a:r>
            <a:r>
              <a:rPr kumimoji="0" lang="zh-CN" altLang="en-US" b="1" i="0" u="none" strike="noStrike" kern="1200" cap="none" spc="0" normalizeH="0" baseline="0" noProof="0" dirty="0" smtClean="0">
                <a:ln>
                  <a:noFill/>
                </a:ln>
                <a:solidFill>
                  <a:srgbClr val="FF0000"/>
                </a:solidFill>
                <a:effectLst/>
                <a:uLnTx/>
                <a:uFillTx/>
                <a:latin typeface="+mn-lt"/>
                <a:ea typeface="+mn-ea"/>
                <a:cs typeface="+mn-cs"/>
              </a:rPr>
              <a:t>。</a:t>
            </a:r>
            <a:r>
              <a:rPr kumimoji="0" lang="zh-CN" altLang="zh-CN" b="1" i="0" u="none" strike="noStrike" kern="1200" cap="none" spc="0" normalizeH="0" baseline="0" noProof="0" dirty="0" smtClean="0">
                <a:ln>
                  <a:noFill/>
                </a:ln>
                <a:solidFill>
                  <a:schemeClr val="tx1"/>
                </a:solidFill>
                <a:effectLst/>
                <a:uLnTx/>
                <a:uFillTx/>
                <a:latin typeface="+mn-lt"/>
                <a:ea typeface="+mn-ea"/>
                <a:cs typeface="+mn-cs"/>
              </a:rPr>
              <a:t>随着故事情节的发展，我们越来越深刻地了解了她的内心，她</a:t>
            </a:r>
            <a:r>
              <a:rPr kumimoji="0" lang="zh-CN" altLang="zh-CN" b="1" i="0" u="none" strike="noStrike" kern="1200" cap="none" spc="0" normalizeH="0" baseline="0" noProof="0" dirty="0" smtClean="0">
                <a:ln>
                  <a:noFill/>
                </a:ln>
                <a:solidFill>
                  <a:srgbClr val="FF0000"/>
                </a:solidFill>
                <a:effectLst/>
                <a:uLnTx/>
                <a:uFillTx/>
                <a:latin typeface="+mn-lt"/>
                <a:ea typeface="+mn-ea"/>
                <a:cs typeface="+mn-cs"/>
              </a:rPr>
              <a:t>对解放军的热爱崇敬，无私的品质</a:t>
            </a:r>
            <a:r>
              <a:rPr kumimoji="0" lang="zh-CN" altLang="zh-CN" b="1" i="0" u="none" strike="noStrike" kern="1200" cap="none" spc="0" normalizeH="0" baseline="0" noProof="0" dirty="0" smtClean="0">
                <a:ln>
                  <a:noFill/>
                </a:ln>
                <a:solidFill>
                  <a:schemeClr val="tx1"/>
                </a:solidFill>
                <a:effectLst/>
                <a:uLnTx/>
                <a:uFillTx/>
                <a:latin typeface="+mn-lt"/>
                <a:ea typeface="+mn-ea"/>
                <a:cs typeface="+mn-cs"/>
              </a:rPr>
              <a:t>。人物性格随着故事情节的展开而越来越鲜明</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rPr>
              <a:t>。</a:t>
            </a:r>
          </a:p>
          <a:p>
            <a:pPr marL="0" marR="0" lvl="0" indent="0" algn="l" defTabSz="914400" rtl="0" eaLnBrk="1" fontAlgn="auto" latinLnBrk="0" hangingPunct="1">
              <a:lnSpc>
                <a:spcPct val="100000"/>
              </a:lnSpc>
              <a:spcBef>
                <a:spcPts val="0"/>
              </a:spcBef>
              <a:spcAft>
                <a:spcPts val="0"/>
              </a:spcAft>
              <a:buClr>
                <a:schemeClr val="accent1"/>
              </a:buClr>
              <a:buSzPct val="70000"/>
              <a:buFont typeface="Wingdings 2"/>
              <a:buNone/>
              <a:defRPr/>
            </a:pPr>
            <a:r>
              <a:rPr kumimoji="0" lang="zh-CN" altLang="zh-CN" b="1" i="0" u="none" strike="noStrike" kern="1200" cap="none" spc="0" normalizeH="0" baseline="0" noProof="0" dirty="0" smtClean="0">
                <a:ln>
                  <a:noFill/>
                </a:ln>
                <a:solidFill>
                  <a:schemeClr val="tx1"/>
                </a:solidFill>
                <a:effectLst/>
                <a:uLnTx/>
                <a:uFillTx/>
                <a:latin typeface="+mn-lt"/>
                <a:ea typeface="+mn-ea"/>
                <a:cs typeface="+mn-cs"/>
              </a:rPr>
              <a:t> 小说主要写了她</a:t>
            </a:r>
            <a:r>
              <a:rPr kumimoji="0" lang="en-US" altLang="zh-CN" b="1"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zh-CN" b="1" i="0" u="none" strike="noStrike" kern="1200" cap="none" spc="0" normalizeH="0" baseline="0" noProof="0" dirty="0" smtClean="0">
                <a:ln>
                  <a:noFill/>
                </a:ln>
                <a:solidFill>
                  <a:schemeClr val="tx1"/>
                </a:solidFill>
                <a:effectLst/>
                <a:uLnTx/>
                <a:uFillTx/>
                <a:latin typeface="+mn-lt"/>
                <a:ea typeface="+mn-ea"/>
                <a:cs typeface="+mn-cs"/>
              </a:rPr>
              <a:t>在两件事情上态度的前后</a:t>
            </a:r>
            <a:r>
              <a:rPr kumimoji="0" lang="zh-CN" altLang="zh-CN" b="1" i="0" u="none" strike="noStrike" kern="1200" cap="none" spc="0" normalizeH="0" baseline="0" noProof="0" dirty="0" smtClean="0">
                <a:ln>
                  <a:noFill/>
                </a:ln>
                <a:solidFill>
                  <a:srgbClr val="FF0000"/>
                </a:solidFill>
                <a:effectLst/>
                <a:uLnTx/>
                <a:uFillTx/>
                <a:latin typeface="+mn-lt"/>
                <a:ea typeface="+mn-ea"/>
                <a:cs typeface="+mn-cs"/>
              </a:rPr>
              <a:t>对比</a:t>
            </a:r>
            <a:r>
              <a:rPr kumimoji="0" lang="zh-CN" altLang="zh-CN" b="1" i="0" u="none" strike="noStrike" kern="1200" cap="none" spc="0" normalizeH="0" baseline="0" noProof="0" dirty="0" smtClean="0">
                <a:ln>
                  <a:noFill/>
                </a:ln>
                <a:solidFill>
                  <a:schemeClr val="tx1"/>
                </a:solidFill>
                <a:effectLst/>
                <a:uLnTx/>
                <a:uFillTx/>
                <a:latin typeface="+mn-lt"/>
                <a:ea typeface="+mn-ea"/>
                <a:cs typeface="+mn-cs"/>
              </a:rPr>
              <a:t>。</a:t>
            </a:r>
          </a:p>
          <a:p>
            <a:pPr marL="342900" marR="0" lvl="0" indent="0" algn="l" defTabSz="914400" rtl="0" eaLnBrk="1" fontAlgn="auto" latinLnBrk="0" hangingPunct="1">
              <a:lnSpc>
                <a:spcPct val="100000"/>
              </a:lnSpc>
              <a:spcBef>
                <a:spcPts val="0"/>
              </a:spcBef>
              <a:spcAft>
                <a:spcPts val="0"/>
              </a:spcAft>
              <a:buClr>
                <a:schemeClr val="accent1"/>
              </a:buClr>
              <a:buSzPct val="70000"/>
              <a:buFont typeface="Wingdings 2"/>
              <a:buChar char=""/>
              <a:defRPr/>
            </a:pPr>
            <a:r>
              <a:rPr kumimoji="0" lang="zh-CN" altLang="zh-CN" b="1" i="0" u="none" strike="noStrike" kern="1200" cap="none" spc="0" normalizeH="0" baseline="0" noProof="0" dirty="0" smtClean="0">
                <a:ln>
                  <a:noFill/>
                </a:ln>
                <a:solidFill>
                  <a:schemeClr val="tx1"/>
                </a:solidFill>
                <a:effectLst/>
                <a:uLnTx/>
                <a:uFillTx/>
                <a:latin typeface="+mn-lt"/>
                <a:ea typeface="+mn-ea"/>
                <a:cs typeface="+mn-cs"/>
              </a:rPr>
              <a:t>第一件事：开头出于舍不得而不愿借给伤员盖，后来却主动用它来给烈士收殓遗体。</a:t>
            </a:r>
          </a:p>
          <a:p>
            <a:pPr marL="342900" marR="0" lvl="0" indent="0" algn="l" defTabSz="914400" rtl="0" eaLnBrk="1" fontAlgn="auto" latinLnBrk="0" hangingPunct="1">
              <a:lnSpc>
                <a:spcPct val="100000"/>
              </a:lnSpc>
              <a:spcBef>
                <a:spcPts val="0"/>
              </a:spcBef>
              <a:spcAft>
                <a:spcPts val="0"/>
              </a:spcAft>
              <a:buClr>
                <a:schemeClr val="accent1"/>
              </a:buClr>
              <a:buSzPct val="70000"/>
              <a:buFont typeface="Wingdings 2"/>
              <a:buChar char=""/>
              <a:defRPr/>
            </a:pPr>
            <a:r>
              <a:rPr kumimoji="0" lang="zh-CN" altLang="zh-CN" b="1" i="0" u="none" strike="noStrike" kern="1200" cap="none" spc="0" normalizeH="0" baseline="0" noProof="0" dirty="0" smtClean="0">
                <a:ln>
                  <a:noFill/>
                </a:ln>
                <a:solidFill>
                  <a:schemeClr val="tx1"/>
                </a:solidFill>
                <a:effectLst/>
                <a:uLnTx/>
                <a:uFillTx/>
                <a:latin typeface="+mn-lt"/>
                <a:ea typeface="+mn-ea"/>
                <a:cs typeface="+mn-cs"/>
              </a:rPr>
              <a:t>第二件事：在包扎所护理伤员时，开始又羞又怕，放不开手，后来却庄严、虔诚地给重伤员解衣拭身子。</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4800" y="83820"/>
            <a:ext cx="8686800" cy="838200"/>
          </a:xfrm>
          <a:noFill/>
          <a:ln>
            <a:noFill/>
          </a:ln>
          <a:effectLst/>
          <a:scene3d>
            <a:camera prst="orthographicFront"/>
            <a:lightRig rig="balanced" dir="t"/>
          </a:scene3d>
          <a:sp3d prstMaterial="plastic"/>
        </p:spPr>
        <p:txBody>
          <a:bodyPr vert="horz" anchor="ctr">
            <a:no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00" b="1"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t>三、“我”是一个什么角色？在小说中有什么作用</a:t>
            </a:r>
            <a:r>
              <a:rPr kumimoji="0" lang="en-US" altLang="zh-CN" sz="2800" b="1"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t>?</a:t>
            </a:r>
          </a:p>
        </p:txBody>
      </p:sp>
      <p:sp>
        <p:nvSpPr>
          <p:cNvPr id="24579" name="内容占位符 2"/>
          <p:cNvSpPr>
            <a:spLocks noGrp="1"/>
          </p:cNvSpPr>
          <p:nvPr>
            <p:ph idx="1"/>
          </p:nvPr>
        </p:nvSpPr>
        <p:spPr/>
        <p:txBody>
          <a:bodyPr vert="horz" wrap="square" lIns="91440" tIns="45720" rIns="91440" bIns="45720" anchor="t"/>
          <a:lstStyle/>
          <a:p>
            <a:pPr eaLnBrk="1" hangingPunct="1"/>
            <a:r>
              <a:rPr lang="en-US" altLang="zh-CN" b="1" dirty="0">
                <a:solidFill>
                  <a:schemeClr val="tx1"/>
                </a:solidFill>
                <a:ea typeface="华文楷体"/>
              </a:rPr>
              <a:t>1</a:t>
            </a:r>
            <a:r>
              <a:rPr lang="zh-CN" altLang="en-US" b="1" dirty="0">
                <a:solidFill>
                  <a:schemeClr val="tx1"/>
                </a:solidFill>
                <a:ea typeface="华文楷体"/>
              </a:rPr>
              <a:t>，故事的叙述者，增强故事的真实性</a:t>
            </a:r>
          </a:p>
          <a:p>
            <a:pPr eaLnBrk="1" hangingPunct="1"/>
            <a:r>
              <a:rPr lang="en-US" altLang="zh-CN" b="1" dirty="0">
                <a:solidFill>
                  <a:schemeClr val="tx1"/>
                </a:solidFill>
                <a:ea typeface="华文楷体"/>
              </a:rPr>
              <a:t>2</a:t>
            </a:r>
            <a:r>
              <a:rPr lang="zh-CN" altLang="en-US" b="1" dirty="0">
                <a:solidFill>
                  <a:schemeClr val="tx1"/>
                </a:solidFill>
                <a:ea typeface="华文楷体"/>
              </a:rPr>
              <a:t>，小说的线索人物，贯穿整个故事</a:t>
            </a:r>
          </a:p>
          <a:p>
            <a:pPr eaLnBrk="1" hangingPunct="1"/>
            <a:r>
              <a:rPr lang="en-US" altLang="zh-CN" b="1" dirty="0">
                <a:solidFill>
                  <a:schemeClr val="tx1"/>
                </a:solidFill>
                <a:ea typeface="华文楷体"/>
              </a:rPr>
              <a:t>3</a:t>
            </a:r>
            <a:r>
              <a:rPr lang="zh-CN" altLang="en-US" b="1" dirty="0">
                <a:solidFill>
                  <a:schemeClr val="tx1"/>
                </a:solidFill>
                <a:ea typeface="华文楷体"/>
              </a:rPr>
              <a:t>，小说由“我”的所见所感展开，推动故事情节的发展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4800" y="314960"/>
            <a:ext cx="8686800" cy="838200"/>
          </a:xfrm>
        </p:spPr>
        <p:txBody>
          <a:bodyPr/>
          <a:lstStyle/>
          <a:p>
            <a:r>
              <a:rPr lang="zh-CN" altLang="en-US">
                <a:solidFill>
                  <a:schemeClr val="tx1"/>
                </a:solidFill>
              </a:rPr>
              <a:t>课文中的环境描写有什么作用？</a:t>
            </a:r>
          </a:p>
        </p:txBody>
      </p:sp>
      <p:sp>
        <p:nvSpPr>
          <p:cNvPr id="3" name="内容占位符 2"/>
          <p:cNvSpPr>
            <a:spLocks noGrp="1"/>
          </p:cNvSpPr>
          <p:nvPr>
            <p:ph idx="1"/>
          </p:nvPr>
        </p:nvSpPr>
        <p:spPr>
          <a:xfrm>
            <a:off x="304800" y="1042035"/>
            <a:ext cx="8686800" cy="4223385"/>
          </a:xfrm>
        </p:spPr>
        <p:txBody>
          <a:bodyPr/>
          <a:lstStyle/>
          <a:p>
            <a:r>
              <a:rPr lang="en-US" altLang="zh-CN" sz="4400" b="1">
                <a:solidFill>
                  <a:schemeClr val="tx1"/>
                </a:solidFill>
              </a:rPr>
              <a:t>    </a:t>
            </a:r>
            <a:r>
              <a:rPr lang="zh-CN" altLang="en-US" sz="4400" b="1">
                <a:solidFill>
                  <a:schemeClr val="tx1"/>
                </a:solidFill>
              </a:rPr>
              <a:t>找出文中环境描写的句子，并分析其作用。</a:t>
            </a:r>
          </a:p>
          <a:p>
            <a:r>
              <a:rPr lang="zh-CN" altLang="en-US" sz="4400" b="1">
                <a:solidFill>
                  <a:schemeClr val="tx1"/>
                </a:solidFill>
              </a:rPr>
              <a:t>    （</a:t>
            </a:r>
            <a:r>
              <a:rPr lang="zh-CN" altLang="en-US" sz="4400" b="1">
                <a:solidFill>
                  <a:schemeClr val="tx1"/>
                </a:solidFill>
                <a:sym typeface="+mn-ea"/>
              </a:rPr>
              <a:t>第</a:t>
            </a:r>
            <a:r>
              <a:rPr lang="en-US" altLang="zh-CN" sz="4400" b="1">
                <a:solidFill>
                  <a:schemeClr val="tx1"/>
                </a:solidFill>
                <a:sym typeface="+mn-ea"/>
              </a:rPr>
              <a:t>4</a:t>
            </a:r>
            <a:r>
              <a:rPr lang="zh-CN" altLang="en-US" sz="4400" b="1">
                <a:solidFill>
                  <a:schemeClr val="tx1"/>
                </a:solidFill>
                <a:sym typeface="+mn-ea"/>
              </a:rPr>
              <a:t>段、</a:t>
            </a:r>
            <a:r>
              <a:rPr lang="en-US" altLang="zh-CN" sz="4400" b="1">
                <a:solidFill>
                  <a:schemeClr val="tx1"/>
                </a:solidFill>
                <a:sym typeface="+mn-ea"/>
              </a:rPr>
              <a:t>24</a:t>
            </a:r>
            <a:r>
              <a:rPr lang="zh-CN" altLang="en-US" sz="4400" b="1">
                <a:solidFill>
                  <a:schemeClr val="tx1"/>
                </a:solidFill>
                <a:sym typeface="+mn-ea"/>
              </a:rPr>
              <a:t>段、</a:t>
            </a:r>
            <a:r>
              <a:rPr lang="en-US" altLang="zh-CN" sz="4400" b="1">
                <a:solidFill>
                  <a:schemeClr val="tx1"/>
                </a:solidFill>
                <a:sym typeface="+mn-ea"/>
              </a:rPr>
              <a:t>47</a:t>
            </a:r>
            <a:r>
              <a:rPr lang="zh-CN" altLang="en-US" sz="4400" b="1">
                <a:solidFill>
                  <a:schemeClr val="tx1"/>
                </a:solidFill>
                <a:sym typeface="+mn-ea"/>
              </a:rPr>
              <a:t>段</a:t>
            </a:r>
            <a:r>
              <a:rPr lang="zh-CN" altLang="en-US" sz="4400" b="1">
                <a:solidFill>
                  <a:schemeClr val="tx1"/>
                </a:solidFill>
              </a:rPr>
              <a:t>）</a:t>
            </a:r>
          </a:p>
          <a:p>
            <a:r>
              <a:rPr lang="zh-CN" altLang="en-US" sz="4400" b="1">
                <a:solidFill>
                  <a:schemeClr val="tx1"/>
                </a:solidFill>
              </a:rPr>
              <a:t>    写出了雨后空气的清晰，烘托出我愉快的心情，表现出我的革命乐观主义精神。</a:t>
            </a:r>
          </a:p>
          <a:p>
            <a:pPr marL="0" indent="0">
              <a:buNone/>
            </a:pPr>
            <a:r>
              <a:rPr lang="zh-CN" altLang="en-US" sz="4400" b="1">
                <a:solidFill>
                  <a:srgbClr val="FF0000"/>
                </a:solidFill>
              </a:rPr>
              <a:t>   幸福生活的向往，对战争的厌恶，与后文战地的紧张形成对比。</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4800" y="243840"/>
            <a:ext cx="8686800" cy="838200"/>
          </a:xfrm>
          <a:noFill/>
          <a:ln>
            <a:noFill/>
          </a:ln>
          <a:effectLst/>
          <a:scene3d>
            <a:camera prst="orthographicFront"/>
            <a:lightRig rig="balanced" dir="t"/>
          </a:scene3d>
          <a:sp3d prstMaterial="plastic"/>
        </p:spPr>
        <p:txBody>
          <a:bodyPr vert="horz" anchor="ctr">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600" b="0"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t>思考讨论：百合花的象征意义？作者为什么以百合花为题目？</a:t>
            </a:r>
          </a:p>
        </p:txBody>
      </p:sp>
      <p:sp>
        <p:nvSpPr>
          <p:cNvPr id="27651" name="内容占位符 2"/>
          <p:cNvSpPr>
            <a:spLocks noGrp="1"/>
          </p:cNvSpPr>
          <p:nvPr>
            <p:ph idx="1"/>
          </p:nvPr>
        </p:nvSpPr>
        <p:spPr>
          <a:xfrm>
            <a:off x="127000" y="1295400"/>
            <a:ext cx="8864600" cy="4525645"/>
          </a:xfrm>
        </p:spPr>
        <p:txBody>
          <a:bodyPr vert="horz" wrap="square" lIns="91440" tIns="45720" rIns="91440" bIns="45720" anchor="t"/>
          <a:lstStyle/>
          <a:p>
            <a:pPr eaLnBrk="1" hangingPunct="1"/>
            <a:r>
              <a:rPr lang="zh-CN" altLang="en-US" sz="3600" b="1" dirty="0">
                <a:solidFill>
                  <a:schemeClr val="tx1"/>
                </a:solidFill>
                <a:ea typeface="华文楷体"/>
              </a:rPr>
              <a:t>   </a:t>
            </a:r>
          </a:p>
          <a:p>
            <a:pPr eaLnBrk="1" hangingPunct="1"/>
            <a:r>
              <a:rPr lang="zh-CN" altLang="en-US" b="1" dirty="0">
                <a:solidFill>
                  <a:schemeClr val="tx1"/>
                </a:solidFill>
                <a:ea typeface="华文楷体"/>
              </a:rPr>
              <a:t>    百合花，色泽淡雅，香气清幽，纯洁美丽。本文的题目“</a:t>
            </a:r>
            <a:r>
              <a:rPr lang="zh-CN" altLang="zh-CN" b="1" dirty="0">
                <a:solidFill>
                  <a:schemeClr val="tx1"/>
                </a:solidFill>
                <a:ea typeface="华文楷体"/>
              </a:rPr>
              <a:t>百合花”是</a:t>
            </a:r>
            <a:r>
              <a:rPr lang="zh-CN" altLang="en-US" b="1" dirty="0">
                <a:solidFill>
                  <a:schemeClr val="tx1"/>
                </a:solidFill>
                <a:ea typeface="华文楷体"/>
              </a:rPr>
              <a:t>以借代的手法指</a:t>
            </a:r>
            <a:r>
              <a:rPr lang="zh-CN" altLang="zh-CN" b="1" dirty="0">
                <a:solidFill>
                  <a:schemeClr val="tx1"/>
                </a:solidFill>
                <a:ea typeface="华文楷体"/>
              </a:rPr>
              <a:t>小说主人公新媳妇的嫁妆</a:t>
            </a:r>
            <a:r>
              <a:rPr lang="en-US" altLang="zh-CN" b="1" dirty="0">
                <a:solidFill>
                  <a:schemeClr val="tx1"/>
                </a:solidFill>
                <a:ea typeface="华文楷体"/>
              </a:rPr>
              <a:t>(</a:t>
            </a:r>
            <a:r>
              <a:rPr lang="zh-CN" altLang="zh-CN" b="1" dirty="0">
                <a:solidFill>
                  <a:schemeClr val="tx1"/>
                </a:solidFill>
                <a:ea typeface="华文楷体"/>
              </a:rPr>
              <a:t>新被子</a:t>
            </a:r>
            <a:r>
              <a:rPr lang="en-US" altLang="zh-CN" b="1" dirty="0">
                <a:solidFill>
                  <a:schemeClr val="tx1"/>
                </a:solidFill>
                <a:ea typeface="华文楷体"/>
              </a:rPr>
              <a:t>)</a:t>
            </a:r>
            <a:r>
              <a:rPr lang="zh-CN" altLang="zh-CN" b="1" dirty="0">
                <a:solidFill>
                  <a:schemeClr val="tx1"/>
                </a:solidFill>
                <a:ea typeface="华文楷体"/>
              </a:rPr>
              <a:t>上的图案。</a:t>
            </a:r>
          </a:p>
          <a:p>
            <a:pPr eaLnBrk="1" hangingPunct="1"/>
            <a:r>
              <a:rPr lang="zh-CN" altLang="zh-CN" b="1" dirty="0">
                <a:solidFill>
                  <a:schemeClr val="tx1"/>
                </a:solidFill>
                <a:ea typeface="华文楷体"/>
              </a:rPr>
              <a:t>    </a:t>
            </a:r>
            <a:r>
              <a:rPr lang="zh-CN" altLang="en-US" b="1" dirty="0">
                <a:solidFill>
                  <a:schemeClr val="tx1"/>
                </a:solidFill>
                <a:ea typeface="华文楷体"/>
              </a:rPr>
              <a:t>百合花在小说中具有丰富的象征意义：</a:t>
            </a:r>
            <a:r>
              <a:rPr lang="zh-CN" altLang="en-US" b="1" dirty="0">
                <a:solidFill>
                  <a:srgbClr val="FF0000"/>
                </a:solidFill>
                <a:ea typeface="华文楷体"/>
              </a:rPr>
              <a:t>小通讯员有百合花一样美好的心灵</a:t>
            </a:r>
            <a:r>
              <a:rPr lang="zh-CN" altLang="en-US" b="1" dirty="0">
                <a:solidFill>
                  <a:schemeClr val="tx1"/>
                </a:solidFill>
                <a:ea typeface="华文楷体"/>
              </a:rPr>
              <a:t>，</a:t>
            </a:r>
            <a:r>
              <a:rPr lang="zh-CN" altLang="zh-CN" b="1" dirty="0">
                <a:solidFill>
                  <a:schemeClr val="tx1"/>
                </a:solidFill>
                <a:ea typeface="华文楷体"/>
              </a:rPr>
              <a:t>也是</a:t>
            </a:r>
            <a:r>
              <a:rPr lang="zh-CN" altLang="zh-CN" b="1" dirty="0">
                <a:solidFill>
                  <a:srgbClr val="FF0000"/>
                </a:solidFill>
                <a:ea typeface="华文楷体"/>
              </a:rPr>
              <a:t>新媳妇纯真、高洁的优美品格</a:t>
            </a:r>
            <a:r>
              <a:rPr lang="zh-CN" altLang="zh-CN" b="1" dirty="0">
                <a:solidFill>
                  <a:schemeClr val="tx1"/>
                </a:solidFill>
                <a:ea typeface="华文楷体"/>
              </a:rPr>
              <a:t>的象征，更是革命战争时期</a:t>
            </a:r>
            <a:r>
              <a:rPr lang="zh-CN" altLang="en-US" b="1" dirty="0">
                <a:solidFill>
                  <a:srgbClr val="FF0000"/>
                </a:solidFill>
                <a:ea typeface="华文楷体"/>
              </a:rPr>
              <a:t>军民之间、战士之间高尚、纯洁感情</a:t>
            </a:r>
            <a:r>
              <a:rPr lang="zh-CN" altLang="en-US" b="1" dirty="0">
                <a:solidFill>
                  <a:schemeClr val="tx1"/>
                </a:solidFill>
                <a:ea typeface="华文楷体"/>
              </a:rPr>
              <a:t>的象征，象征着</a:t>
            </a:r>
            <a:r>
              <a:rPr lang="zh-CN" altLang="en-US" b="1" dirty="0">
                <a:solidFill>
                  <a:srgbClr val="FF0000"/>
                </a:solidFill>
                <a:ea typeface="华文楷体"/>
              </a:rPr>
              <a:t>人性美和人情美</a:t>
            </a:r>
            <a:r>
              <a:rPr lang="zh-CN" altLang="en-US" b="1" dirty="0">
                <a:solidFill>
                  <a:schemeClr val="tx1"/>
                </a:solidFill>
                <a:ea typeface="华文楷体"/>
              </a:rPr>
              <a:t>。</a:t>
            </a:r>
          </a:p>
          <a:p>
            <a:pPr eaLnBrk="1" hangingPunct="1"/>
            <a:endParaRPr lang="zh-CN" altLang="en-US" b="1" dirty="0">
              <a:solidFill>
                <a:schemeClr val="tx1"/>
              </a:solidFill>
              <a:ea typeface="华文楷体"/>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7651">
                                            <p:txEl>
                                              <p:pRg st="1" end="1"/>
                                            </p:txEl>
                                          </p:spTgt>
                                        </p:tgtEl>
                                        <p:attrNameLst>
                                          <p:attrName>style.visibility</p:attrName>
                                        </p:attrNameLst>
                                      </p:cBhvr>
                                      <p:to>
                                        <p:strVal val="visible"/>
                                      </p:to>
                                    </p:set>
                                    <p:animEffect transition="in" filter="blinds(horizontal)">
                                      <p:cBhvr>
                                        <p:cTn id="7" dur="500"/>
                                        <p:tgtEl>
                                          <p:spTgt spid="2765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7651">
                                            <p:txEl>
                                              <p:pRg st="2" end="2"/>
                                            </p:txEl>
                                          </p:spTgt>
                                        </p:tgtEl>
                                        <p:attrNameLst>
                                          <p:attrName>style.visibility</p:attrName>
                                        </p:attrNameLst>
                                      </p:cBhvr>
                                      <p:to>
                                        <p:strVal val="visible"/>
                                      </p:to>
                                    </p:set>
                                    <p:animEffect transition="in" filter="blinds(horizontal)">
                                      <p:cBhvr>
                                        <p:cTn id="12" dur="500"/>
                                        <p:tgtEl>
                                          <p:spTgt spid="2765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ffectLst/>
          <a:scene3d>
            <a:camera prst="orthographicFront"/>
            <a:lightRig rig="balanced" dir="t"/>
          </a:scene3d>
          <a:sp3d prstMaterial="plastic"/>
        </p:spPr>
        <p:txBody>
          <a:bodyPr vert="horz" anchor="ctr">
            <a:norm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zh-CN" sz="3600" b="0" i="0" u="none" strike="noStrike" kern="1200" cap="all" spc="0" normalizeH="0" baseline="0" noProof="0" dirty="0" smtClean="0">
                <a:ln>
                  <a:noFill/>
                </a:ln>
                <a:solidFill>
                  <a:schemeClr val="tx2"/>
                </a:solidFill>
                <a:effectLst>
                  <a:reflection blurRad="12700" stA="48000" endA="300" endPos="55000" dir="5400000" sy="-90000" algn="bl" rotWithShape="0"/>
                </a:effectLst>
                <a:uLnTx/>
                <a:uFillTx/>
                <a:latin typeface="+mj-lt"/>
                <a:ea typeface="+mj-ea"/>
                <a:cs typeface="+mj-cs"/>
              </a:rPr>
              <a:t>写作特点分析</a:t>
            </a:r>
            <a:endParaRPr kumimoji="0" lang="zh-CN" altLang="en-US" sz="3600" b="0" i="0" u="none" strike="noStrike" kern="1200" cap="all" spc="0" normalizeH="0" baseline="0" noProof="0" dirty="0">
              <a:ln>
                <a:noFill/>
              </a:ln>
              <a:solidFill>
                <a:schemeClr val="tx2"/>
              </a:solidFill>
              <a:effectLst>
                <a:reflection blurRad="12700" stA="48000" endA="300" endPos="55000" dir="5400000" sy="-90000" algn="bl" rotWithShape="0"/>
              </a:effectLst>
              <a:uLnTx/>
              <a:uFillTx/>
              <a:latin typeface="+mj-lt"/>
              <a:ea typeface="+mj-ea"/>
              <a:cs typeface="+mj-cs"/>
            </a:endParaRPr>
          </a:p>
        </p:txBody>
      </p:sp>
      <p:sp>
        <p:nvSpPr>
          <p:cNvPr id="25603" name="内容占位符 2"/>
          <p:cNvSpPr>
            <a:spLocks noGrp="1"/>
          </p:cNvSpPr>
          <p:nvPr>
            <p:ph idx="1"/>
          </p:nvPr>
        </p:nvSpPr>
        <p:spPr/>
        <p:txBody>
          <a:bodyPr vert="horz" wrap="square" lIns="91440" tIns="45720" rIns="91440" bIns="45720" anchor="t"/>
          <a:lstStyle/>
          <a:p>
            <a:pPr eaLnBrk="1" hangingPunct="1"/>
            <a:r>
              <a:rPr lang="en-US" altLang="zh-CN" b="1" dirty="0">
                <a:ea typeface="华文楷体"/>
              </a:rPr>
              <a:t>(1)</a:t>
            </a:r>
            <a:r>
              <a:rPr lang="zh-CN" altLang="zh-CN" b="1" dirty="0">
                <a:ea typeface="华文楷体"/>
              </a:rPr>
              <a:t>选材上善于从小处着眼，以小见大，通过细节表现主题。通讯员在能射出杀人子弹的枪筒里插着象征自然与和平的树枝与菊花，让我们在无言中感受战争与和平的剧烈冲突。</a:t>
            </a:r>
          </a:p>
          <a:p>
            <a:pPr eaLnBrk="1" hangingPunct="1"/>
            <a:r>
              <a:rPr lang="en-US" altLang="zh-CN" b="1" dirty="0">
                <a:ea typeface="华文楷体"/>
              </a:rPr>
              <a:t>(2)</a:t>
            </a:r>
            <a:r>
              <a:rPr lang="zh-CN" altLang="zh-CN" b="1" dirty="0">
                <a:ea typeface="华文楷体"/>
              </a:rPr>
              <a:t>通过细腻而有层次的心理活动来刻画人物。小说通过“我”的一系列心理变化，刻画了小通讯员的形象。</a:t>
            </a:r>
          </a:p>
          <a:p>
            <a:pPr eaLnBrk="1" hangingPunct="1"/>
            <a:endParaRPr lang="zh-CN" altLang="en-US" b="1" dirty="0">
              <a:ea typeface="华文楷体"/>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ffectLst/>
          <a:scene3d>
            <a:camera prst="orthographicFront"/>
            <a:lightRig rig="balanced" dir="t"/>
          </a:scene3d>
          <a:sp3d prstMaterial="plastic"/>
        </p:spPr>
        <p:txBody>
          <a:bodyPr vert="horz" anchor="ctr">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zh-CN" sz="3600" b="0" i="0" u="none" strike="noStrike" kern="1200" cap="all" spc="0" normalizeH="0" baseline="0" noProof="0" dirty="0" smtClean="0">
                <a:ln>
                  <a:noFill/>
                </a:ln>
                <a:solidFill>
                  <a:schemeClr val="tx2"/>
                </a:solidFill>
                <a:effectLst>
                  <a:reflection blurRad="12700" stA="48000" endA="300" endPos="55000" dir="5400000" sy="-90000" algn="bl" rotWithShape="0"/>
                </a:effectLst>
                <a:uLnTx/>
                <a:uFillTx/>
                <a:latin typeface="+mj-lt"/>
                <a:ea typeface="+mj-ea"/>
                <a:cs typeface="+mj-cs"/>
              </a:rPr>
              <a:t>课文中几次写到通讯员衣服上的破洞，说说有什么作用？</a:t>
            </a:r>
            <a:br>
              <a:rPr kumimoji="0" lang="zh-CN" altLang="zh-CN" sz="3600" b="0" i="0" u="none" strike="noStrike" kern="1200" cap="all" spc="0" normalizeH="0" baseline="0" noProof="0" dirty="0" smtClean="0">
                <a:ln>
                  <a:noFill/>
                </a:ln>
                <a:solidFill>
                  <a:schemeClr val="tx2"/>
                </a:solidFill>
                <a:effectLst>
                  <a:reflection blurRad="12700" stA="48000" endA="300" endPos="55000" dir="5400000" sy="-90000" algn="bl" rotWithShape="0"/>
                </a:effectLst>
                <a:uLnTx/>
                <a:uFillTx/>
                <a:latin typeface="+mj-lt"/>
                <a:ea typeface="+mj-ea"/>
                <a:cs typeface="+mj-cs"/>
              </a:rPr>
            </a:br>
            <a:endParaRPr kumimoji="0" lang="zh-CN" altLang="en-US" sz="3600" b="0" i="0" u="none" strike="noStrike" kern="1200" cap="all" spc="0" normalizeH="0" baseline="0" noProof="0" dirty="0">
              <a:ln>
                <a:noFill/>
              </a:ln>
              <a:solidFill>
                <a:schemeClr val="tx2"/>
              </a:solidFill>
              <a:effectLst>
                <a:reflection blurRad="12700" stA="48000" endA="300" endPos="55000" dir="5400000" sy="-90000" algn="bl" rotWithShape="0"/>
              </a:effectLst>
              <a:uLnTx/>
              <a:uFillTx/>
              <a:latin typeface="+mj-lt"/>
              <a:ea typeface="+mj-ea"/>
              <a:cs typeface="+mj-cs"/>
            </a:endParaRPr>
          </a:p>
        </p:txBody>
      </p:sp>
      <p:sp>
        <p:nvSpPr>
          <p:cNvPr id="3" name="内容占位符 2"/>
          <p:cNvSpPr>
            <a:spLocks noGrp="1"/>
          </p:cNvSpPr>
          <p:nvPr>
            <p:ph idx="1"/>
          </p:nvPr>
        </p:nvSpPr>
        <p:spPr>
          <a:xfrm>
            <a:off x="304800" y="1554163"/>
            <a:ext cx="8686800" cy="4525963"/>
          </a:xfrm>
        </p:spPr>
        <p:txBody>
          <a:bodyPr vert="horz" wrap="square" lIns="91440" tIns="45720" rIns="91440" bIns="45720" numCol="1" anchor="t" anchorCtr="0" compatLnSpc="1">
            <a:normAutofit fontScale="62500" lnSpcReduction="20000"/>
          </a:bodyPr>
          <a:lstStyle/>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a:buChar char=""/>
              <a:defRPr/>
            </a:pPr>
            <a:r>
              <a:rPr kumimoji="0" lang="en-US" altLang="zh-CN" sz="3600" b="0" i="0" u="none" strike="noStrike" kern="1200" cap="none" spc="0" normalizeH="0" baseline="0" noProof="0" dirty="0" smtClean="0">
                <a:ln>
                  <a:noFill/>
                </a:ln>
                <a:solidFill>
                  <a:schemeClr val="tx2"/>
                </a:solidFill>
                <a:effectLst/>
                <a:uLnTx/>
                <a:uFillTx/>
                <a:latin typeface="+mn-lt"/>
                <a:ea typeface="+mn-ea"/>
                <a:cs typeface="+mn-cs"/>
              </a:rPr>
              <a:t> </a:t>
            </a:r>
            <a:r>
              <a:rPr kumimoji="0" lang="zh-CN" altLang="zh-CN" sz="3600" b="0" i="0" u="none" strike="noStrike" kern="1200" cap="none" spc="0" normalizeH="0" baseline="0" noProof="0" dirty="0" smtClean="0">
                <a:ln>
                  <a:noFill/>
                </a:ln>
                <a:solidFill>
                  <a:schemeClr val="tx2"/>
                </a:solidFill>
                <a:effectLst/>
                <a:uLnTx/>
                <a:uFillTx/>
                <a:latin typeface="+mn-lt"/>
                <a:ea typeface="+mn-ea"/>
                <a:cs typeface="+mn-cs"/>
              </a:rPr>
              <a:t>第一次是在“我”和通讯员从新媳妇家借了被子出门时，衣服挂在门钩上，通讯员</a:t>
            </a:r>
            <a:r>
              <a:rPr kumimoji="0" lang="zh-CN" altLang="en-US" sz="3600" b="0" i="0" u="none" strike="noStrike" kern="1200" cap="none" spc="0" normalizeH="0" baseline="0" noProof="0" dirty="0" smtClean="0">
                <a:ln>
                  <a:noFill/>
                </a:ln>
                <a:solidFill>
                  <a:schemeClr val="tx2"/>
                </a:solidFill>
                <a:effectLst/>
                <a:uLnTx/>
                <a:uFillTx/>
                <a:latin typeface="+mn-lt"/>
                <a:ea typeface="+mn-ea"/>
                <a:cs typeface="+mn-cs"/>
              </a:rPr>
              <a:t>坚决</a:t>
            </a:r>
            <a:r>
              <a:rPr kumimoji="0" lang="zh-CN" altLang="zh-CN" sz="3600" b="0" i="0" u="none" strike="noStrike" kern="1200" cap="none" spc="0" normalizeH="0" baseline="0" noProof="0" dirty="0" smtClean="0">
                <a:ln>
                  <a:noFill/>
                </a:ln>
                <a:solidFill>
                  <a:schemeClr val="tx2"/>
                </a:solidFill>
                <a:effectLst/>
                <a:uLnTx/>
                <a:uFillTx/>
                <a:latin typeface="+mn-lt"/>
                <a:ea typeface="+mn-ea"/>
                <a:cs typeface="+mn-cs"/>
              </a:rPr>
              <a:t>不肯</a:t>
            </a:r>
            <a:r>
              <a:rPr kumimoji="0" lang="zh-CN" altLang="en-US" sz="3600" b="0" i="0" u="none" strike="noStrike" kern="1200" cap="none" spc="0" normalizeH="0" baseline="0" noProof="0" dirty="0" smtClean="0">
                <a:ln>
                  <a:noFill/>
                </a:ln>
                <a:solidFill>
                  <a:schemeClr val="tx2"/>
                </a:solidFill>
                <a:effectLst/>
                <a:uLnTx/>
                <a:uFillTx/>
                <a:latin typeface="+mn-lt"/>
                <a:ea typeface="+mn-ea"/>
                <a:cs typeface="+mn-cs"/>
              </a:rPr>
              <a:t>缝，</a:t>
            </a:r>
            <a:r>
              <a:rPr kumimoji="0" lang="zh-CN" altLang="zh-CN" sz="3600" b="0" i="0" u="none" strike="noStrike" kern="1200" cap="none" spc="0" normalizeH="0" baseline="0" noProof="0" dirty="0" smtClean="0">
                <a:ln>
                  <a:noFill/>
                </a:ln>
                <a:solidFill>
                  <a:schemeClr val="tx2"/>
                </a:solidFill>
                <a:effectLst/>
                <a:uLnTx/>
                <a:uFillTx/>
                <a:latin typeface="+mn-lt"/>
                <a:ea typeface="+mn-ea"/>
                <a:cs typeface="+mn-cs"/>
              </a:rPr>
              <a:t>这一细节，写出通讯员的朴实、腼腆、执拗，新媳妇的友善、热情、关切。</a:t>
            </a: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a:buChar char=""/>
              <a:defRPr/>
            </a:pPr>
            <a:r>
              <a:rPr kumimoji="0" lang="en-US" altLang="zh-CN" sz="3600" b="0" i="0" u="none" strike="noStrike" kern="1200" cap="none" spc="0" normalizeH="0" baseline="0" noProof="0" dirty="0" smtClean="0">
                <a:ln>
                  <a:noFill/>
                </a:ln>
                <a:solidFill>
                  <a:schemeClr val="tx2"/>
                </a:solidFill>
                <a:effectLst/>
                <a:uLnTx/>
                <a:uFillTx/>
                <a:latin typeface="+mn-lt"/>
                <a:ea typeface="+mn-ea"/>
                <a:cs typeface="+mn-cs"/>
              </a:rPr>
              <a:t>    </a:t>
            </a: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a:buChar char=""/>
              <a:defRPr/>
            </a:pPr>
            <a:r>
              <a:rPr kumimoji="0" lang="zh-CN" altLang="zh-CN" sz="3600" b="0" i="0" u="none" strike="noStrike" kern="1200" cap="none" spc="0" normalizeH="0" baseline="0" noProof="0" dirty="0" smtClean="0">
                <a:ln>
                  <a:noFill/>
                </a:ln>
                <a:solidFill>
                  <a:schemeClr val="tx2"/>
                </a:solidFill>
                <a:effectLst/>
                <a:uLnTx/>
                <a:uFillTx/>
                <a:latin typeface="+mn-lt"/>
                <a:ea typeface="+mn-ea"/>
                <a:cs typeface="+mn-cs"/>
              </a:rPr>
              <a:t>第二次是当通讯员回部队时，“他已走远了，但还见他肩上撕挂下来的布片在风里一飘一飘的”。这一细节写出了通讯员天真质朴的心理和回部队时乐观的情绪。</a:t>
            </a: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a:buChar char=""/>
              <a:defRPr/>
            </a:pPr>
            <a:r>
              <a:rPr kumimoji="0" lang="en-US" altLang="zh-CN" sz="3600" b="0" i="0" u="none" strike="noStrike" kern="1200" cap="none" spc="0" normalizeH="0" baseline="0" noProof="0" dirty="0" smtClean="0">
                <a:ln>
                  <a:noFill/>
                </a:ln>
                <a:solidFill>
                  <a:schemeClr val="tx2"/>
                </a:solidFill>
                <a:effectLst/>
                <a:uLnTx/>
                <a:uFillTx/>
                <a:latin typeface="+mn-lt"/>
                <a:ea typeface="+mn-ea"/>
                <a:cs typeface="+mn-cs"/>
              </a:rPr>
              <a:t>    </a:t>
            </a: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a:buChar char=""/>
              <a:defRPr/>
            </a:pPr>
            <a:r>
              <a:rPr kumimoji="0" lang="zh-CN" altLang="zh-CN" sz="3600" b="0" i="0" u="none" strike="noStrike" kern="1200" cap="none" spc="0" normalizeH="0" baseline="0" noProof="0" dirty="0" smtClean="0">
                <a:ln>
                  <a:noFill/>
                </a:ln>
                <a:solidFill>
                  <a:schemeClr val="tx2"/>
                </a:solidFill>
                <a:effectLst/>
                <a:uLnTx/>
                <a:uFillTx/>
                <a:latin typeface="+mn-lt"/>
                <a:ea typeface="+mn-ea"/>
                <a:cs typeface="+mn-cs"/>
              </a:rPr>
              <a:t>第三次是在通讯员临牺牲前，他安详地合着眼，军装的肩头上露着那个大洞，一片布还挂在那里”。写出新媳妇和“我”为此而万分痛惜的心情。</a:t>
            </a: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a:buChar char=""/>
              <a:defRPr/>
            </a:pPr>
            <a:r>
              <a:rPr kumimoji="0" lang="en-US" altLang="zh-CN" sz="3600" b="0" i="0" u="none" strike="noStrike" kern="1200" cap="none" spc="0" normalizeH="0" baseline="0" noProof="0" dirty="0" smtClean="0">
                <a:ln>
                  <a:noFill/>
                </a:ln>
                <a:solidFill>
                  <a:schemeClr val="tx2"/>
                </a:solidFill>
                <a:effectLst/>
                <a:uLnTx/>
                <a:uFillTx/>
                <a:latin typeface="+mn-lt"/>
                <a:ea typeface="+mn-ea"/>
                <a:cs typeface="+mn-cs"/>
              </a:rPr>
              <a:t>    </a:t>
            </a: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a:buChar char=""/>
              <a:defRPr/>
            </a:pPr>
            <a:r>
              <a:rPr kumimoji="0" lang="zh-CN" altLang="zh-CN" sz="3600" b="0" i="0" u="none" strike="noStrike" kern="1200" cap="none" spc="0" normalizeH="0" baseline="0" noProof="0" dirty="0" smtClean="0">
                <a:ln>
                  <a:noFill/>
                </a:ln>
                <a:solidFill>
                  <a:schemeClr val="tx2"/>
                </a:solidFill>
                <a:effectLst/>
                <a:uLnTx/>
                <a:uFillTx/>
                <a:latin typeface="+mn-lt"/>
                <a:ea typeface="+mn-ea"/>
                <a:cs typeface="+mn-cs"/>
              </a:rPr>
              <a:t>第四次是在作品的倒数第四段，新媳妇细密地缝破洞</a:t>
            </a:r>
            <a:r>
              <a:rPr kumimoji="0" lang="zh-CN" altLang="en-US" sz="3600" b="0" i="0" u="none" strike="noStrike" kern="1200" cap="none" spc="0" normalizeH="0" baseline="0" noProof="0" dirty="0" smtClean="0">
                <a:ln>
                  <a:noFill/>
                </a:ln>
                <a:solidFill>
                  <a:schemeClr val="tx2"/>
                </a:solidFill>
                <a:effectLst/>
                <a:uLnTx/>
                <a:uFillTx/>
                <a:latin typeface="+mn-lt"/>
                <a:ea typeface="+mn-ea"/>
                <a:cs typeface="+mn-cs"/>
              </a:rPr>
              <a:t>，体现了新媳妇</a:t>
            </a:r>
            <a:r>
              <a:rPr kumimoji="0" lang="zh-CN" altLang="zh-CN" sz="3600" b="0" i="0" u="none" strike="noStrike" kern="1200" cap="none" spc="0" normalizeH="0" baseline="0" noProof="0" dirty="0" smtClean="0">
                <a:ln>
                  <a:noFill/>
                </a:ln>
                <a:solidFill>
                  <a:schemeClr val="tx2"/>
                </a:solidFill>
                <a:effectLst/>
                <a:uLnTx/>
                <a:uFillTx/>
                <a:latin typeface="+mn-lt"/>
                <a:ea typeface="+mn-ea"/>
                <a:cs typeface="+mn-cs"/>
              </a:rPr>
              <a:t>把通讯员当作亲人，对他无比爱护</a:t>
            </a:r>
            <a:r>
              <a:rPr kumimoji="0" lang="zh-CN" altLang="en-US" sz="3600" b="0" i="0" u="none" strike="noStrike" kern="1200" cap="none" spc="0" normalizeH="0" baseline="0" noProof="0" dirty="0" smtClean="0">
                <a:ln>
                  <a:noFill/>
                </a:ln>
                <a:solidFill>
                  <a:schemeClr val="tx2"/>
                </a:solidFill>
                <a:effectLst/>
                <a:uLnTx/>
                <a:uFillTx/>
                <a:latin typeface="+mn-lt"/>
                <a:ea typeface="+mn-ea"/>
                <a:cs typeface="+mn-cs"/>
              </a:rPr>
              <a:t>。</a:t>
            </a:r>
            <a:endParaRPr kumimoji="0" lang="zh-CN" altLang="zh-CN" sz="3600" b="0" i="0" u="none" strike="noStrike" kern="1200" cap="none" spc="0" normalizeH="0" baseline="0" noProof="0" dirty="0" smtClean="0">
              <a:ln>
                <a:noFill/>
              </a:ln>
              <a:solidFill>
                <a:schemeClr val="tx2"/>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a:buChar char=""/>
              <a:defRPr/>
            </a:pPr>
            <a:endParaRPr kumimoji="0" lang="zh-CN" altLang="en-US" sz="3200" b="0" i="0" u="none" strike="noStrike" kern="1200" cap="none" spc="0" normalizeH="0" baseline="0" noProof="0" dirty="0">
              <a:ln>
                <a:noFill/>
              </a:ln>
              <a:solidFill>
                <a:schemeClr val="tx2"/>
              </a:solidFill>
              <a:effectLst/>
              <a:uLnTx/>
              <a:uFillTx/>
              <a:latin typeface="+mn-lt"/>
              <a:ea typeface="+mn-ea"/>
              <a:cs typeface="+mn-cs"/>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ffectLst/>
          <a:scene3d>
            <a:camera prst="orthographicFront"/>
            <a:lightRig rig="balanced" dir="t"/>
          </a:scene3d>
          <a:sp3d prstMaterial="plastic"/>
        </p:spPr>
        <p:txBody>
          <a:bodyPr vert="horz" anchor="ctr">
            <a:no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6600" b="0" i="0" u="none" strike="noStrike" kern="1200" cap="all" spc="0" normalizeH="0" baseline="0" noProof="0" dirty="0" smtClean="0">
                <a:ln>
                  <a:noFill/>
                </a:ln>
                <a:solidFill>
                  <a:schemeClr val="tx2"/>
                </a:solidFill>
                <a:effectLst>
                  <a:reflection blurRad="12700" stA="48000" endA="300" endPos="55000" dir="5400000" sy="-90000" algn="bl" rotWithShape="0"/>
                </a:effectLst>
                <a:uLnTx/>
                <a:uFillTx/>
                <a:latin typeface="+mj-lt"/>
                <a:ea typeface="+mj-ea"/>
                <a:cs typeface="+mj-cs"/>
              </a:rPr>
              <a:t>谢谢观看</a:t>
            </a:r>
            <a:endParaRPr kumimoji="0" lang="zh-CN" altLang="en-US" sz="6600" b="0" i="0" u="none" strike="noStrike" kern="1200" cap="all" spc="0" normalizeH="0" baseline="0" noProof="0" dirty="0">
              <a:ln>
                <a:noFill/>
              </a:ln>
              <a:solidFill>
                <a:schemeClr val="tx2"/>
              </a:solidFill>
              <a:effectLst>
                <a:reflection blurRad="12700" stA="48000" endA="300" endPos="55000" dir="5400000" sy="-90000" algn="bl" rotWithShape="0"/>
              </a:effectLst>
              <a:uLnTx/>
              <a:uFillTx/>
              <a:latin typeface="+mj-lt"/>
              <a:ea typeface="+mj-ea"/>
              <a:cs typeface="+mj-cs"/>
            </a:endParaRPr>
          </a:p>
        </p:txBody>
      </p:sp>
      <p:pic>
        <p:nvPicPr>
          <p:cNvPr id="28675" name="Picture 4" descr="C:\Users\Administrator\Desktop\u=248824287,1411569604&amp;fm=26&amp;gp=0 - 副本.jpg"/>
          <p:cNvPicPr>
            <a:picLocks noGrp="1" noChangeAspect="1"/>
          </p:cNvPicPr>
          <p:nvPr>
            <p:ph idx="1"/>
          </p:nvPr>
        </p:nvPicPr>
        <p:blipFill>
          <a:blip r:embed="rId2" cstate="print"/>
          <a:srcRect/>
          <a:stretch>
            <a:fillRect/>
          </a:stretch>
        </p:blipFill>
        <p:spPr>
          <a:xfrm>
            <a:off x="1371600" y="1676400"/>
            <a:ext cx="6400800" cy="4419600"/>
          </a:xfr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4800" y="208280"/>
            <a:ext cx="8686800" cy="838200"/>
          </a:xfrm>
          <a:noFill/>
          <a:ln>
            <a:noFill/>
          </a:ln>
          <a:effectLst/>
          <a:scene3d>
            <a:camera prst="orthographicFront"/>
            <a:lightRig rig="balanced" dir="t"/>
          </a:scene3d>
          <a:sp3d prstMaterial="plastic"/>
        </p:spPr>
        <p:txBody>
          <a:bodyPr vert="horz" anchor="ctr">
            <a:norm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3600" b="0"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t>学习重难点</a:t>
            </a:r>
          </a:p>
        </p:txBody>
      </p:sp>
      <p:sp>
        <p:nvSpPr>
          <p:cNvPr id="12291" name="内容占位符 2"/>
          <p:cNvSpPr>
            <a:spLocks noGrp="1"/>
          </p:cNvSpPr>
          <p:nvPr>
            <p:ph idx="1"/>
          </p:nvPr>
        </p:nvSpPr>
        <p:spPr/>
        <p:txBody>
          <a:bodyPr vert="horz" wrap="square" lIns="91440" tIns="45720" rIns="91440" bIns="45720" anchor="t"/>
          <a:lstStyle/>
          <a:p>
            <a:pPr eaLnBrk="1" hangingPunct="1"/>
            <a:r>
              <a:rPr lang="zh-CN" altLang="en-US" b="1" dirty="0">
                <a:solidFill>
                  <a:schemeClr val="tx1"/>
                </a:solidFill>
                <a:ea typeface="华文楷体"/>
              </a:rPr>
              <a:t>重点：分析人物形象</a:t>
            </a:r>
          </a:p>
          <a:p>
            <a:pPr eaLnBrk="1" hangingPunct="1"/>
            <a:r>
              <a:rPr lang="zh-CN" altLang="en-US" b="1" dirty="0">
                <a:solidFill>
                  <a:schemeClr val="tx1"/>
                </a:solidFill>
                <a:ea typeface="华文楷体"/>
              </a:rPr>
              <a:t>难点：理解百合花的象征意义</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28600" y="279400"/>
            <a:ext cx="8686800" cy="838200"/>
          </a:xfrm>
          <a:noFill/>
          <a:ln>
            <a:noFill/>
          </a:ln>
          <a:effectLst/>
          <a:scene3d>
            <a:camera prst="orthographicFront"/>
            <a:lightRig rig="balanced" dir="t"/>
          </a:scene3d>
          <a:sp3d prstMaterial="plastic"/>
        </p:spPr>
        <p:txBody>
          <a:bodyPr vert="horz" anchor="ctr">
            <a:norm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3600" b="0"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t>导入新课</a:t>
            </a:r>
          </a:p>
        </p:txBody>
      </p:sp>
      <p:pic>
        <p:nvPicPr>
          <p:cNvPr id="13315" name="内容占位符 9" descr="u=214545736,2479294833&amp;fm=26&amp;gp=0.jpg"/>
          <p:cNvPicPr>
            <a:picLocks noGrp="1" noChangeAspect="1"/>
          </p:cNvPicPr>
          <p:nvPr>
            <p:ph idx="1"/>
          </p:nvPr>
        </p:nvPicPr>
        <p:blipFill>
          <a:blip r:embed="rId2" cstate="print"/>
          <a:srcRect/>
          <a:stretch>
            <a:fillRect/>
          </a:stretch>
        </p:blipFill>
        <p:spPr>
          <a:xfrm>
            <a:off x="838200" y="1447800"/>
            <a:ext cx="7772400" cy="4724400"/>
          </a:xfr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37312" y="154940"/>
            <a:ext cx="8686800" cy="841248"/>
          </a:xfrm>
          <a:noFill/>
          <a:ln>
            <a:noFill/>
          </a:ln>
          <a:effectLst/>
          <a:scene3d>
            <a:camera prst="orthographicFront"/>
            <a:lightRig rig="balanced" dir="t"/>
          </a:scene3d>
          <a:sp3d prstMaterial="plastic"/>
        </p:spPr>
        <p:txBody>
          <a:bodyPr vert="horz" anchor="ctr">
            <a:norm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3600" b="0"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t>走进作者</a:t>
            </a:r>
          </a:p>
        </p:txBody>
      </p:sp>
      <p:pic>
        <p:nvPicPr>
          <p:cNvPr id="14339" name="内容占位符 4" descr="timg.jpg"/>
          <p:cNvPicPr>
            <a:picLocks noGrp="1" noChangeAspect="1"/>
          </p:cNvPicPr>
          <p:nvPr>
            <p:ph sz="half" idx="1"/>
          </p:nvPr>
        </p:nvPicPr>
        <p:blipFill>
          <a:blip r:embed="rId2" cstate="print"/>
          <a:srcRect/>
          <a:stretch>
            <a:fillRect/>
          </a:stretch>
        </p:blipFill>
        <p:spPr>
          <a:xfrm>
            <a:off x="457200" y="1524000"/>
            <a:ext cx="3048000" cy="4454525"/>
          </a:xfrm>
        </p:spPr>
      </p:pic>
      <p:sp>
        <p:nvSpPr>
          <p:cNvPr id="4" name="内容占位符 3"/>
          <p:cNvSpPr>
            <a:spLocks noGrp="1"/>
          </p:cNvSpPr>
          <p:nvPr>
            <p:ph sz="half" idx="2"/>
          </p:nvPr>
        </p:nvSpPr>
        <p:spPr>
          <a:xfrm>
            <a:off x="3292475" y="996315"/>
            <a:ext cx="5732145" cy="4495800"/>
          </a:xfrm>
        </p:spPr>
        <p:txBody>
          <a:bodyPr vert="horz" wrap="square" lIns="91440" tIns="45720" rIns="91440" bIns="45720" numCol="1" anchor="t" anchorCtr="0" compatLnSpc="1"/>
          <a:lstStyle/>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a:buChar char=""/>
              <a:defRPr/>
            </a:pPr>
            <a:r>
              <a:rPr kumimoji="0" lang="zh-CN" altLang="en-US" b="1" i="0" u="none" strike="noStrike" kern="1200" cap="none" spc="0" normalizeH="0" baseline="0" noProof="0" dirty="0" smtClean="0">
                <a:ln>
                  <a:noFill/>
                </a:ln>
                <a:solidFill>
                  <a:schemeClr val="tx1"/>
                </a:solidFill>
                <a:effectLst/>
                <a:uLnTx/>
                <a:uFillTx/>
                <a:latin typeface="+mn-lt"/>
                <a:ea typeface="+mn-ea"/>
                <a:cs typeface="+mn-cs"/>
              </a:rPr>
              <a:t> 茹志鹃（</a:t>
            </a:r>
            <a:r>
              <a:rPr kumimoji="0" lang="en-US" altLang="zh-CN" b="1" i="0" u="none" strike="noStrike" kern="1200" cap="none" spc="0" normalizeH="0" baseline="0" noProof="0" dirty="0" smtClean="0">
                <a:ln>
                  <a:noFill/>
                </a:ln>
                <a:solidFill>
                  <a:schemeClr val="tx1"/>
                </a:solidFill>
                <a:effectLst/>
                <a:uLnTx/>
                <a:uFillTx/>
                <a:latin typeface="+mn-lt"/>
                <a:ea typeface="+mn-ea"/>
                <a:cs typeface="+mn-cs"/>
              </a:rPr>
              <a:t>1925-1998</a:t>
            </a:r>
            <a:r>
              <a:rPr kumimoji="0" lang="zh-CN" altLang="en-US" b="1" i="0" u="none" strike="noStrike" kern="1200" cap="none" spc="0" normalizeH="0" baseline="0" noProof="0" dirty="0" smtClean="0">
                <a:ln>
                  <a:noFill/>
                </a:ln>
                <a:solidFill>
                  <a:schemeClr val="tx1"/>
                </a:solidFill>
                <a:effectLst/>
                <a:uLnTx/>
                <a:uFillTx/>
                <a:latin typeface="+mn-lt"/>
                <a:ea typeface="+mn-ea"/>
                <a:cs typeface="+mn-cs"/>
              </a:rPr>
              <a:t>），当代著名女作家。</a:t>
            </a:r>
            <a:r>
              <a:rPr kumimoji="0" lang="zh-CN" altLang="zh-CN" b="1" i="0" u="none" strike="noStrike" kern="1200" cap="none" spc="0" normalizeH="0" baseline="0" noProof="0" dirty="0" smtClean="0">
                <a:ln>
                  <a:noFill/>
                </a:ln>
                <a:solidFill>
                  <a:schemeClr val="tx1"/>
                </a:solidFill>
                <a:effectLst/>
                <a:uLnTx/>
                <a:uFillTx/>
                <a:latin typeface="+mn-lt"/>
                <a:ea typeface="+mn-ea"/>
                <a:cs typeface="+mn-cs"/>
              </a:rPr>
              <a:t>祖籍浙江杭州。</a:t>
            </a:r>
            <a:r>
              <a:rPr kumimoji="0" lang="en-US" altLang="zh-CN" b="1" i="0" u="none" strike="noStrike" kern="1200" cap="none" spc="0" normalizeH="0" baseline="0" noProof="0" dirty="0" smtClean="0">
                <a:ln>
                  <a:noFill/>
                </a:ln>
                <a:solidFill>
                  <a:schemeClr val="tx1"/>
                </a:solidFill>
                <a:effectLst/>
                <a:uLnTx/>
                <a:uFillTx/>
                <a:latin typeface="+mn-lt"/>
                <a:ea typeface="+mn-ea"/>
                <a:cs typeface="+mn-cs"/>
              </a:rPr>
              <a:t>1925</a:t>
            </a:r>
            <a:r>
              <a:rPr kumimoji="0" lang="zh-CN" altLang="zh-CN" b="1" i="0" u="none" strike="noStrike" kern="1200" cap="none" spc="0" normalizeH="0" baseline="0" noProof="0" dirty="0" smtClean="0">
                <a:ln>
                  <a:noFill/>
                </a:ln>
                <a:solidFill>
                  <a:schemeClr val="tx1"/>
                </a:solidFill>
                <a:effectLst/>
                <a:uLnTx/>
                <a:uFillTx/>
                <a:latin typeface="+mn-lt"/>
                <a:ea typeface="+mn-ea"/>
                <a:cs typeface="+mn-cs"/>
              </a:rPr>
              <a:t>年</a:t>
            </a:r>
            <a:r>
              <a:rPr kumimoji="0" lang="en-US" altLang="zh-CN" b="1" i="0" u="none" strike="noStrike" kern="1200" cap="none" spc="0" normalizeH="0" baseline="0" noProof="0" dirty="0" smtClean="0">
                <a:ln>
                  <a:noFill/>
                </a:ln>
                <a:solidFill>
                  <a:schemeClr val="tx1"/>
                </a:solidFill>
                <a:effectLst/>
                <a:uLnTx/>
                <a:uFillTx/>
                <a:latin typeface="+mn-lt"/>
                <a:ea typeface="+mn-ea"/>
                <a:cs typeface="+mn-cs"/>
              </a:rPr>
              <a:t>9</a:t>
            </a:r>
            <a:r>
              <a:rPr kumimoji="0" lang="zh-CN" altLang="zh-CN" b="1" i="0" u="none" strike="noStrike" kern="1200" cap="none" spc="0" normalizeH="0" baseline="0" noProof="0" dirty="0" smtClean="0">
                <a:ln>
                  <a:noFill/>
                </a:ln>
                <a:solidFill>
                  <a:schemeClr val="tx1"/>
                </a:solidFill>
                <a:effectLst/>
                <a:uLnTx/>
                <a:uFillTx/>
                <a:latin typeface="+mn-lt"/>
                <a:ea typeface="+mn-ea"/>
                <a:cs typeface="+mn-cs"/>
              </a:rPr>
              <a:t>月生于上海。</a:t>
            </a:r>
            <a:r>
              <a:rPr kumimoji="0" lang="zh-CN" altLang="en-US" b="1" i="0" u="none" strike="noStrike" kern="1200" cap="none" spc="0" normalizeH="0" baseline="0" noProof="0" dirty="0" smtClean="0">
                <a:ln>
                  <a:noFill/>
                </a:ln>
                <a:solidFill>
                  <a:schemeClr val="tx1"/>
                </a:solidFill>
                <a:effectLst/>
                <a:uLnTx/>
                <a:uFillTx/>
                <a:latin typeface="+mn-lt"/>
                <a:ea typeface="+mn-ea"/>
                <a:cs typeface="+mn-cs"/>
              </a:rPr>
              <a:t>创作以短篇小说见长，笔调清新，俊逸，情节简单明了，细节丰富传神，</a:t>
            </a:r>
            <a:r>
              <a:rPr kumimoji="0" lang="zh-CN" altLang="en-US" b="1" i="0" u="none" strike="noStrike" kern="1200" cap="none" spc="0" normalizeH="0" baseline="0" noProof="0" dirty="0" smtClean="0">
                <a:ln>
                  <a:noFill/>
                </a:ln>
                <a:solidFill>
                  <a:srgbClr val="FF0000"/>
                </a:solidFill>
                <a:effectLst/>
                <a:uLnTx/>
                <a:uFillTx/>
                <a:latin typeface="+mn-lt"/>
                <a:ea typeface="+mn-ea"/>
                <a:cs typeface="+mn-cs"/>
              </a:rPr>
              <a:t>善于从较小的角度去反映时代的本质</a:t>
            </a:r>
            <a:r>
              <a:rPr kumimoji="0" lang="zh-CN" altLang="en-US" b="1" i="0" u="none" strike="noStrike" kern="1200" cap="none" spc="0" normalizeH="0" baseline="0" noProof="0" dirty="0" smtClean="0">
                <a:ln>
                  <a:noFill/>
                </a:ln>
                <a:solidFill>
                  <a:schemeClr val="tx1"/>
                </a:solidFill>
                <a:effectLst/>
                <a:uLnTx/>
                <a:uFillTx/>
                <a:latin typeface="+mn-lt"/>
                <a:ea typeface="+mn-ea"/>
                <a:cs typeface="+mn-cs"/>
              </a:rPr>
              <a:t>。出版了</a:t>
            </a:r>
            <a:r>
              <a:rPr kumimoji="0" lang="en-US" altLang="zh-CN"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b="1" i="0" u="none" strike="noStrike" kern="1200" cap="none" spc="0" normalizeH="0" baseline="0" noProof="0" dirty="0" smtClean="0">
                <a:ln>
                  <a:noFill/>
                </a:ln>
                <a:solidFill>
                  <a:schemeClr val="tx1"/>
                </a:solidFill>
                <a:effectLst/>
                <a:uLnTx/>
                <a:uFillTx/>
                <a:latin typeface="+mn-lt"/>
                <a:ea typeface="+mn-ea"/>
                <a:cs typeface="+mn-cs"/>
              </a:rPr>
              <a:t>高高的白杨树</a:t>
            </a:r>
            <a:r>
              <a:rPr kumimoji="0" lang="en-US" altLang="zh-CN"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b="1" i="0" u="none" strike="noStrike" kern="1200" cap="none" spc="0" normalizeH="0" baseline="0" noProof="0" dirty="0" smtClean="0">
                <a:ln>
                  <a:noFill/>
                </a:ln>
                <a:solidFill>
                  <a:schemeClr val="tx1"/>
                </a:solidFill>
                <a:effectLst/>
                <a:uLnTx/>
                <a:uFillTx/>
                <a:latin typeface="+mn-lt"/>
                <a:ea typeface="+mn-ea"/>
                <a:cs typeface="+mn-cs"/>
              </a:rPr>
              <a:t>静静的产院</a:t>
            </a:r>
            <a:r>
              <a:rPr kumimoji="0" lang="en-US" altLang="zh-CN"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b="1" i="0" u="none" strike="noStrike" kern="1200" cap="none" spc="0" normalizeH="0" baseline="0" noProof="0" dirty="0" smtClean="0">
                <a:ln>
                  <a:noFill/>
                </a:ln>
                <a:solidFill>
                  <a:schemeClr val="tx1"/>
                </a:solidFill>
                <a:effectLst/>
                <a:uLnTx/>
                <a:uFillTx/>
                <a:latin typeface="+mn-lt"/>
                <a:ea typeface="+mn-ea"/>
                <a:cs typeface="+mn-cs"/>
              </a:rPr>
              <a:t>和</a:t>
            </a:r>
            <a:r>
              <a:rPr kumimoji="0" lang="en-US" altLang="zh-CN"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b="1" i="0" u="none" strike="noStrike" kern="1200" cap="none" spc="0" normalizeH="0" baseline="0" noProof="0" dirty="0" smtClean="0">
                <a:ln>
                  <a:noFill/>
                </a:ln>
                <a:solidFill>
                  <a:schemeClr val="tx1"/>
                </a:solidFill>
                <a:effectLst/>
                <a:uLnTx/>
                <a:uFillTx/>
                <a:latin typeface="+mn-lt"/>
                <a:ea typeface="+mn-ea"/>
                <a:cs typeface="+mn-cs"/>
              </a:rPr>
              <a:t>百合花</a:t>
            </a:r>
            <a:r>
              <a:rPr kumimoji="0" lang="en-US" altLang="zh-CN"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b="1" i="0" u="none" strike="noStrike" kern="1200" cap="none" spc="0" normalizeH="0" baseline="0" noProof="0" dirty="0" smtClean="0">
                <a:ln>
                  <a:noFill/>
                </a:ln>
                <a:solidFill>
                  <a:schemeClr val="tx1"/>
                </a:solidFill>
                <a:effectLst/>
                <a:uLnTx/>
                <a:uFillTx/>
                <a:latin typeface="+mn-lt"/>
                <a:ea typeface="+mn-ea"/>
                <a:cs typeface="+mn-cs"/>
              </a:rPr>
              <a:t>等短篇集。 </a:t>
            </a:r>
            <a:r>
              <a:rPr kumimoji="0" lang="en-US" altLang="zh-CN" b="1" i="0" u="none" strike="noStrike" kern="1200" cap="none" spc="0" normalizeH="0" baseline="0" noProof="0" dirty="0" smtClean="0">
                <a:ln>
                  <a:noFill/>
                </a:ln>
                <a:solidFill>
                  <a:schemeClr val="tx1"/>
                </a:solidFill>
                <a:effectLst/>
                <a:uLnTx/>
                <a:uFillTx/>
                <a:latin typeface="+mn-lt"/>
                <a:ea typeface="+mn-ea"/>
                <a:cs typeface="+mn-cs"/>
              </a:rPr>
              <a:t>1958</a:t>
            </a:r>
            <a:r>
              <a:rPr kumimoji="0" lang="zh-CN" altLang="zh-CN" b="1" i="0" u="none" strike="noStrike" kern="1200" cap="none" spc="0" normalizeH="0" baseline="0" noProof="0" dirty="0" smtClean="0">
                <a:ln>
                  <a:noFill/>
                </a:ln>
                <a:solidFill>
                  <a:schemeClr val="tx1"/>
                </a:solidFill>
                <a:effectLst/>
                <a:uLnTx/>
                <a:uFillTx/>
                <a:latin typeface="+mn-lt"/>
                <a:ea typeface="+mn-ea"/>
                <a:cs typeface="+mn-cs"/>
              </a:rPr>
              <a:t>年</a:t>
            </a:r>
            <a:r>
              <a:rPr kumimoji="0" lang="en-US" altLang="zh-CN" b="1" i="0" u="none" strike="noStrike" kern="1200" cap="none" spc="0" normalizeH="0" baseline="0" noProof="0" dirty="0" smtClean="0">
                <a:ln>
                  <a:noFill/>
                </a:ln>
                <a:solidFill>
                  <a:schemeClr val="tx1"/>
                </a:solidFill>
                <a:effectLst/>
                <a:uLnTx/>
                <a:uFillTx/>
                <a:latin typeface="+mn-lt"/>
                <a:ea typeface="+mn-ea"/>
                <a:cs typeface="+mn-cs"/>
              </a:rPr>
              <a:t>3</a:t>
            </a:r>
            <a:r>
              <a:rPr kumimoji="0" lang="zh-CN" altLang="zh-CN" b="1" i="0" u="none" strike="noStrike" kern="1200" cap="none" spc="0" normalizeH="0" baseline="0" noProof="0" dirty="0" smtClean="0">
                <a:ln>
                  <a:noFill/>
                </a:ln>
                <a:solidFill>
                  <a:schemeClr val="tx1"/>
                </a:solidFill>
                <a:effectLst/>
                <a:uLnTx/>
                <a:uFillTx/>
                <a:latin typeface="+mn-lt"/>
                <a:ea typeface="+mn-ea"/>
                <a:cs typeface="+mn-cs"/>
              </a:rPr>
              <a:t>月，在《延河》</a:t>
            </a:r>
            <a:r>
              <a:rPr kumimoji="0" lang="zh-CN" altLang="en-US" b="1" i="0" u="none" strike="noStrike" kern="1200" cap="none" spc="0" normalizeH="0" baseline="0" noProof="0" dirty="0" smtClean="0">
                <a:ln>
                  <a:noFill/>
                </a:ln>
                <a:solidFill>
                  <a:schemeClr val="tx1"/>
                </a:solidFill>
                <a:effectLst/>
                <a:uLnTx/>
                <a:uFillTx/>
                <a:latin typeface="+mn-lt"/>
                <a:ea typeface="+mn-ea"/>
                <a:cs typeface="+mn-cs"/>
              </a:rPr>
              <a:t>月刊</a:t>
            </a:r>
            <a:r>
              <a:rPr kumimoji="0" lang="zh-CN" altLang="zh-CN" b="1" i="0" u="none" strike="noStrike" kern="1200" cap="none" spc="0" normalizeH="0" baseline="0" noProof="0" dirty="0" smtClean="0">
                <a:ln>
                  <a:noFill/>
                </a:ln>
                <a:solidFill>
                  <a:schemeClr val="tx1"/>
                </a:solidFill>
                <a:effectLst/>
                <a:uLnTx/>
                <a:uFillTx/>
                <a:latin typeface="+mn-lt"/>
                <a:ea typeface="+mn-ea"/>
                <a:cs typeface="+mn-cs"/>
              </a:rPr>
              <a:t>上发表了著名作品《百合花》，</a:t>
            </a:r>
            <a:r>
              <a:rPr kumimoji="0" lang="zh-CN" altLang="en-US" b="1" i="0" u="none" strike="noStrike" kern="1200" cap="none" spc="0" normalizeH="0" baseline="0" noProof="0" dirty="0" smtClean="0">
                <a:ln>
                  <a:noFill/>
                </a:ln>
                <a:solidFill>
                  <a:schemeClr val="tx1"/>
                </a:solidFill>
                <a:effectLst/>
                <a:uLnTx/>
                <a:uFillTx/>
                <a:latin typeface="+mn-lt"/>
                <a:ea typeface="+mn-ea"/>
                <a:cs typeface="+mn-cs"/>
              </a:rPr>
              <a:t>被茅盾誉为当时</a:t>
            </a:r>
            <a:r>
              <a:rPr kumimoji="0" lang="zh-CN" altLang="en-US" b="1" i="0" u="none" strike="noStrike" kern="1200" cap="none" spc="0" normalizeH="0" baseline="0" noProof="0" dirty="0" smtClean="0">
                <a:ln>
                  <a:noFill/>
                </a:ln>
                <a:solidFill>
                  <a:srgbClr val="FF0000"/>
                </a:solidFill>
                <a:effectLst/>
                <a:uLnTx/>
                <a:uFillTx/>
                <a:latin typeface="+mn-lt"/>
                <a:ea typeface="+mn-ea"/>
                <a:cs typeface="+mn-cs"/>
              </a:rPr>
              <a:t>最使他满意和感动的一篇小说</a:t>
            </a:r>
            <a:r>
              <a:rPr kumimoji="0" lang="zh-CN" altLang="en-US" b="1" i="0" u="none" strike="noStrike" kern="1200" cap="none" spc="0" normalizeH="0" baseline="0" noProof="0" dirty="0" smtClean="0">
                <a:ln>
                  <a:noFill/>
                </a:ln>
                <a:solidFill>
                  <a:schemeClr val="tx1"/>
                </a:solidFill>
                <a:effectLst/>
                <a:uLnTx/>
                <a:uFillTx/>
                <a:latin typeface="+mn-lt"/>
                <a:ea typeface="+mn-ea"/>
                <a:cs typeface="+mn-cs"/>
              </a:rPr>
              <a:t>，</a:t>
            </a:r>
            <a:r>
              <a:rPr kumimoji="0" lang="en-US" altLang="zh-CN"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b="1" i="0" u="none" strike="noStrike" kern="1200" cap="none" spc="0" normalizeH="0" baseline="0" noProof="0" dirty="0" smtClean="0">
                <a:ln>
                  <a:noFill/>
                </a:ln>
                <a:solidFill>
                  <a:schemeClr val="tx1"/>
                </a:solidFill>
                <a:effectLst/>
                <a:uLnTx/>
                <a:uFillTx/>
                <a:latin typeface="+mn-lt"/>
                <a:ea typeface="+mn-ea"/>
                <a:cs typeface="+mn-cs"/>
              </a:rPr>
              <a:t>百合花</a:t>
            </a:r>
            <a:r>
              <a:rPr kumimoji="0" lang="en-US" altLang="zh-CN"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zh-CN" b="1" i="0" u="none" strike="noStrike" kern="1200" cap="none" spc="0" normalizeH="0" baseline="0" noProof="0" dirty="0" smtClean="0">
                <a:ln>
                  <a:noFill/>
                </a:ln>
                <a:solidFill>
                  <a:schemeClr val="tx1"/>
                </a:solidFill>
                <a:effectLst/>
                <a:uLnTx/>
                <a:uFillTx/>
                <a:latin typeface="+mn-lt"/>
                <a:ea typeface="+mn-ea"/>
                <a:cs typeface="+mn-cs"/>
              </a:rPr>
              <a:t>标志着她艺术风格开始形成。</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4800" y="190500"/>
            <a:ext cx="8686800" cy="838200"/>
          </a:xfrm>
          <a:noFill/>
          <a:ln>
            <a:noFill/>
          </a:ln>
          <a:effectLst/>
          <a:scene3d>
            <a:camera prst="orthographicFront"/>
            <a:lightRig rig="balanced" dir="t"/>
          </a:scene3d>
          <a:sp3d prstMaterial="plastic"/>
        </p:spPr>
        <p:txBody>
          <a:bodyPr vert="horz" anchor="ctr">
            <a:norm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3600" b="0"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t>写作背景</a:t>
            </a:r>
          </a:p>
        </p:txBody>
      </p:sp>
      <p:sp>
        <p:nvSpPr>
          <p:cNvPr id="3" name="内容占位符 2"/>
          <p:cNvSpPr>
            <a:spLocks noGrp="1"/>
          </p:cNvSpPr>
          <p:nvPr>
            <p:ph idx="1"/>
          </p:nvPr>
        </p:nvSpPr>
        <p:spPr>
          <a:xfrm>
            <a:off x="228600" y="1165543"/>
            <a:ext cx="8686800" cy="4525963"/>
          </a:xfrm>
        </p:spPr>
        <p:txBody>
          <a:bodyPr vert="horz" wrap="square" lIns="91440" tIns="45720" rIns="91440" bIns="45720" numCol="1" anchor="t" anchorCtr="0" compatLnSpc="1"/>
          <a:lstStyle/>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a:buNone/>
              <a:defRPr/>
            </a:pPr>
            <a:r>
              <a:rPr kumimoji="0" lang="zh-CN" altLang="en-US" b="1" i="0" u="none" strike="noStrike" kern="1200" cap="none" spc="0" normalizeH="0" baseline="0" noProof="0" dirty="0" smtClean="0">
                <a:ln>
                  <a:noFill/>
                </a:ln>
                <a:solidFill>
                  <a:schemeClr val="tx1"/>
                </a:solidFill>
                <a:effectLst/>
                <a:uLnTx/>
                <a:uFillTx/>
                <a:latin typeface="+mn-lt"/>
                <a:ea typeface="+mn-ea"/>
                <a:cs typeface="+mn-cs"/>
              </a:rPr>
              <a:t>   </a:t>
            </a:r>
            <a:r>
              <a:rPr kumimoji="0" lang="en-US" altLang="zh-CN" b="1"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en-US" b="1" i="0" u="none" strike="noStrike" kern="1200" cap="none" spc="0" normalizeH="0" baseline="0" noProof="0" dirty="0" smtClean="0">
                <a:ln>
                  <a:noFill/>
                </a:ln>
                <a:solidFill>
                  <a:schemeClr val="tx1"/>
                </a:solidFill>
                <a:effectLst/>
                <a:uLnTx/>
                <a:uFillTx/>
                <a:latin typeface="+mn-lt"/>
                <a:ea typeface="+mn-ea"/>
                <a:cs typeface="+mn-cs"/>
              </a:rPr>
              <a:t>百合花</a:t>
            </a:r>
            <a:r>
              <a:rPr kumimoji="0" lang="en-US" altLang="zh-CN"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b="1" i="0" u="none" strike="noStrike" kern="1200" cap="none" spc="0" normalizeH="0" baseline="0" noProof="0" dirty="0" smtClean="0">
                <a:ln>
                  <a:noFill/>
                </a:ln>
                <a:solidFill>
                  <a:schemeClr val="tx1"/>
                </a:solidFill>
                <a:effectLst/>
                <a:uLnTx/>
                <a:uFillTx/>
                <a:latin typeface="+mn-lt"/>
                <a:ea typeface="+mn-ea"/>
                <a:cs typeface="+mn-cs"/>
              </a:rPr>
              <a:t>是茹志鹃前期的代表作。写这篇小说时，正是反右斗争后不久，她的家庭成员也是这场扩大化运动的受害者。冷峻的现实生活使她，怀念起战时的生活和那时的同志关系。</a:t>
            </a:r>
          </a:p>
          <a:p>
            <a:pPr marL="0" marR="0" lvl="0" indent="0" algn="l" defTabSz="914400" rtl="0" eaLnBrk="1" fontAlgn="auto" latinLnBrk="0" hangingPunct="1">
              <a:lnSpc>
                <a:spcPct val="100000"/>
              </a:lnSpc>
              <a:spcBef>
                <a:spcPct val="20000"/>
              </a:spcBef>
              <a:spcAft>
                <a:spcPts val="0"/>
              </a:spcAft>
              <a:buClr>
                <a:schemeClr val="accent1"/>
              </a:buClr>
              <a:buSzPct val="70000"/>
              <a:buFont typeface="Wingdings 2"/>
              <a:buNone/>
              <a:defRPr/>
            </a:pPr>
            <a:r>
              <a:rPr kumimoji="0" lang="en-US" altLang="zh-CN" b="1"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en-US" b="1" i="0" u="none" strike="noStrike" kern="1200" cap="none" spc="0" normalizeH="0" baseline="0" noProof="0" dirty="0" smtClean="0">
                <a:ln>
                  <a:noFill/>
                </a:ln>
                <a:solidFill>
                  <a:schemeClr val="tx1"/>
                </a:solidFill>
                <a:effectLst/>
                <a:uLnTx/>
                <a:uFillTx/>
                <a:latin typeface="+mn-lt"/>
                <a:ea typeface="+mn-ea"/>
                <a:cs typeface="+mn-cs"/>
              </a:rPr>
              <a:t>她说：“</a:t>
            </a:r>
            <a:r>
              <a:rPr kumimoji="0" lang="zh-CN" altLang="en-US" b="1" i="0" u="none" strike="noStrike" kern="1200" cap="none" spc="0" normalizeH="0" baseline="0" noProof="0" dirty="0" smtClean="0">
                <a:ln>
                  <a:noFill/>
                </a:ln>
                <a:solidFill>
                  <a:srgbClr val="FF0000"/>
                </a:solidFill>
                <a:effectLst/>
                <a:uLnTx/>
                <a:uFillTx/>
                <a:latin typeface="+mn-lt"/>
                <a:ea typeface="+mn-ea"/>
                <a:cs typeface="+mn-cs"/>
              </a:rPr>
              <a:t>战争使人不能有长谈的机会，但战争却能使人深交的，有时仅几十分钟，甚至只来得及瞥一眼，便一闪而过，然而人与人之间的，就在这一刹那里，便能肝胆相照，生死与共</a:t>
            </a:r>
            <a:r>
              <a:rPr kumimoji="0" lang="zh-CN" altLang="en-US" b="1" i="0" u="none" strike="noStrike" kern="1200" cap="none" spc="0" normalizeH="0" baseline="0" noProof="0" dirty="0" smtClean="0">
                <a:ln>
                  <a:noFill/>
                </a:ln>
                <a:solidFill>
                  <a:schemeClr val="tx1"/>
                </a:solidFill>
                <a:effectLst/>
                <a:uLnTx/>
                <a:uFillTx/>
                <a:latin typeface="+mn-lt"/>
                <a:ea typeface="+mn-ea"/>
                <a:cs typeface="+mn-cs"/>
              </a:rPr>
              <a:t>”。所以，</a:t>
            </a:r>
            <a:r>
              <a:rPr kumimoji="0" lang="en-US" altLang="zh-CN"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b="1" i="0" u="none" strike="noStrike" kern="1200" cap="none" spc="0" normalizeH="0" baseline="0" noProof="0" dirty="0" smtClean="0">
                <a:ln>
                  <a:noFill/>
                </a:ln>
                <a:solidFill>
                  <a:schemeClr val="tx1"/>
                </a:solidFill>
                <a:effectLst/>
                <a:uLnTx/>
                <a:uFillTx/>
                <a:latin typeface="+mn-lt"/>
                <a:ea typeface="+mn-ea"/>
                <a:cs typeface="+mn-cs"/>
              </a:rPr>
              <a:t>百合花</a:t>
            </a:r>
            <a:r>
              <a:rPr kumimoji="0" lang="en-US" altLang="zh-CN"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b="1" i="0" u="none" strike="noStrike" kern="1200" cap="none" spc="0" normalizeH="0" baseline="0" noProof="0" dirty="0" smtClean="0">
                <a:ln>
                  <a:noFill/>
                </a:ln>
                <a:solidFill>
                  <a:schemeClr val="tx1"/>
                </a:solidFill>
                <a:effectLst/>
                <a:uLnTx/>
                <a:uFillTx/>
                <a:latin typeface="+mn-lt"/>
                <a:ea typeface="+mn-ea"/>
                <a:cs typeface="+mn-cs"/>
              </a:rPr>
              <a:t>是作者在忧虑之时，缅怀追念得来的产物。</a:t>
            </a: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a:buChar char=""/>
              <a:defRPr/>
            </a:pPr>
            <a:r>
              <a:rPr kumimoji="0" lang="en-US" altLang="zh-CN" b="1" i="0" u="none" strike="noStrike" kern="1200" cap="none" spc="0" normalizeH="0" baseline="0" noProof="0" dirty="0" smtClean="0">
                <a:ln>
                  <a:noFill/>
                </a:ln>
                <a:solidFill>
                  <a:schemeClr val="tx1"/>
                </a:solidFill>
                <a:effectLst/>
                <a:uLnTx/>
                <a:uFillTx/>
                <a:latin typeface="+mn-lt"/>
                <a:ea typeface="+mn-ea"/>
                <a:cs typeface="+mn-cs"/>
              </a:rPr>
              <a:t>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75920" y="261620"/>
            <a:ext cx="8686800" cy="838200"/>
          </a:xfrm>
        </p:spPr>
        <p:txBody>
          <a:bodyPr/>
          <a:lstStyle/>
          <a:p>
            <a:pPr algn="ctr"/>
            <a:r>
              <a:rPr lang="zh-CN" altLang="en-US" b="1" noProof="0" dirty="0" smtClean="0">
                <a:ln>
                  <a:noFill/>
                </a:ln>
                <a:solidFill>
                  <a:schemeClr val="tx1"/>
                </a:solidFill>
                <a:uLnTx/>
                <a:uFillTx/>
                <a:sym typeface="+mn-ea"/>
              </a:rPr>
              <a:t>检查预习</a:t>
            </a:r>
          </a:p>
        </p:txBody>
      </p:sp>
      <p:sp>
        <p:nvSpPr>
          <p:cNvPr id="16387" name="内容占位符 2"/>
          <p:cNvSpPr>
            <a:spLocks noGrp="1"/>
          </p:cNvSpPr>
          <p:nvPr/>
        </p:nvSpPr>
        <p:spPr>
          <a:xfrm>
            <a:off x="485140" y="1503363"/>
            <a:ext cx="8686800" cy="4525962"/>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Clr>
                <a:schemeClr val="accent1"/>
              </a:buClr>
              <a:buSzPct val="70000"/>
              <a:buFont typeface="Wingdings 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a:buChar char=""/>
              <a:defRPr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a:lstStyle>
          <a:p>
            <a:pPr eaLnBrk="1" hangingPunct="1"/>
            <a:r>
              <a:rPr lang="zh-CN" altLang="en-US" b="1" dirty="0">
                <a:solidFill>
                  <a:schemeClr val="tx1"/>
                </a:solidFill>
                <a:latin typeface="黑体" panose="02010600030101010101" pitchFamily="2" charset="-122"/>
                <a:ea typeface="黑体" panose="02010600030101010101" pitchFamily="2" charset="-122"/>
              </a:rPr>
              <a:t>间歇           撂下</a:t>
            </a:r>
            <a:r>
              <a:rPr lang="en-US" altLang="zh-CN" b="1" dirty="0">
                <a:solidFill>
                  <a:schemeClr val="tx1"/>
                </a:solidFill>
                <a:latin typeface="黑体" panose="02010600030101010101" pitchFamily="2" charset="-122"/>
                <a:ea typeface="黑体" panose="02010600030101010101" pitchFamily="2" charset="-122"/>
              </a:rPr>
              <a:t>           </a:t>
            </a:r>
          </a:p>
          <a:p>
            <a:pPr eaLnBrk="1" hangingPunct="1"/>
            <a:r>
              <a:rPr lang="zh-CN" altLang="en-US" b="1" dirty="0">
                <a:solidFill>
                  <a:schemeClr val="tx1"/>
                </a:solidFill>
                <a:latin typeface="黑体" panose="02010600030101010101" pitchFamily="2" charset="-122"/>
                <a:ea typeface="黑体" panose="02010600030101010101" pitchFamily="2" charset="-122"/>
              </a:rPr>
              <a:t>忸怩</a:t>
            </a:r>
            <a:r>
              <a:rPr lang="en-US" altLang="zh-CN" b="1" dirty="0">
                <a:solidFill>
                  <a:schemeClr val="tx1"/>
                </a:solidFill>
                <a:latin typeface="黑体" panose="02010600030101010101" pitchFamily="2" charset="-122"/>
                <a:ea typeface="黑体" panose="02010600030101010101" pitchFamily="2" charset="-122"/>
              </a:rPr>
              <a:t>            </a:t>
            </a:r>
            <a:r>
              <a:rPr lang="zh-CN" altLang="en-US" b="1" dirty="0">
                <a:solidFill>
                  <a:schemeClr val="tx1"/>
                </a:solidFill>
                <a:latin typeface="黑体" panose="02010600030101010101" pitchFamily="2" charset="-122"/>
                <a:ea typeface="黑体" panose="02010600030101010101" pitchFamily="2" charset="-122"/>
              </a:rPr>
              <a:t>憨厚</a:t>
            </a:r>
            <a:r>
              <a:rPr lang="en-US" altLang="zh-CN" b="1" dirty="0">
                <a:solidFill>
                  <a:schemeClr val="tx1"/>
                </a:solidFill>
                <a:latin typeface="黑体" panose="02010600030101010101" pitchFamily="2" charset="-122"/>
                <a:ea typeface="黑体" panose="02010600030101010101" pitchFamily="2" charset="-122"/>
              </a:rPr>
              <a:t> </a:t>
            </a:r>
          </a:p>
          <a:p>
            <a:pPr eaLnBrk="1" hangingPunct="1"/>
            <a:r>
              <a:rPr lang="zh-CN" altLang="en-US" b="1" dirty="0">
                <a:solidFill>
                  <a:schemeClr val="tx1"/>
                </a:solidFill>
                <a:latin typeface="黑体" panose="02010600030101010101" pitchFamily="2" charset="-122"/>
                <a:ea typeface="黑体" panose="02010600030101010101" pitchFamily="2" charset="-122"/>
              </a:rPr>
              <a:t>执拗</a:t>
            </a:r>
            <a:r>
              <a:rPr lang="en-US" altLang="zh-CN" b="1" dirty="0">
                <a:solidFill>
                  <a:schemeClr val="tx1"/>
                </a:solidFill>
                <a:latin typeface="黑体" panose="02010600030101010101" pitchFamily="2" charset="-122"/>
                <a:ea typeface="黑体" panose="02010600030101010101" pitchFamily="2" charset="-122"/>
              </a:rPr>
              <a:t>           </a:t>
            </a:r>
            <a:r>
              <a:rPr lang="zh-CN" altLang="en-US" b="1" dirty="0">
                <a:solidFill>
                  <a:schemeClr val="tx1"/>
                </a:solidFill>
                <a:latin typeface="黑体" panose="02010600030101010101" pitchFamily="2" charset="-122"/>
                <a:ea typeface="黑体" panose="02010600030101010101" pitchFamily="2" charset="-122"/>
              </a:rPr>
              <a:t>发髻</a:t>
            </a:r>
            <a:r>
              <a:rPr lang="en-US" altLang="zh-CN" b="1" dirty="0">
                <a:solidFill>
                  <a:schemeClr val="tx1"/>
                </a:solidFill>
                <a:latin typeface="黑体" panose="02010600030101010101" pitchFamily="2" charset="-122"/>
                <a:ea typeface="黑体" panose="02010600030101010101" pitchFamily="2" charset="-122"/>
              </a:rPr>
              <a:t> </a:t>
            </a:r>
          </a:p>
          <a:p>
            <a:pPr eaLnBrk="1" hangingPunct="1"/>
            <a:r>
              <a:rPr lang="zh-CN" altLang="en-US" b="1" dirty="0">
                <a:solidFill>
                  <a:schemeClr val="tx1"/>
                </a:solidFill>
                <a:latin typeface="黑体" panose="02010600030101010101" pitchFamily="2" charset="-122"/>
                <a:ea typeface="黑体" panose="02010600030101010101" pitchFamily="2" charset="-122"/>
              </a:rPr>
              <a:t>尴尬</a:t>
            </a:r>
            <a:r>
              <a:rPr lang="en-US" altLang="zh-CN" b="1" dirty="0">
                <a:solidFill>
                  <a:schemeClr val="tx1"/>
                </a:solidFill>
                <a:latin typeface="黑体" panose="02010600030101010101" pitchFamily="2" charset="-122"/>
                <a:ea typeface="黑体" panose="02010600030101010101" pitchFamily="2" charset="-122"/>
              </a:rPr>
              <a:t>            </a:t>
            </a:r>
            <a:r>
              <a:rPr lang="zh-CN" altLang="en-US" b="1" dirty="0">
                <a:solidFill>
                  <a:schemeClr val="tx1"/>
                </a:solidFill>
                <a:latin typeface="黑体" panose="02010600030101010101" pitchFamily="2" charset="-122"/>
                <a:ea typeface="黑体" panose="02010600030101010101" pitchFamily="2" charset="-122"/>
              </a:rPr>
              <a:t>讪讪 </a:t>
            </a:r>
            <a:endParaRPr lang="en-US" altLang="zh-CN" b="1" dirty="0">
              <a:solidFill>
                <a:schemeClr val="tx1"/>
              </a:solidFill>
              <a:latin typeface="黑体" panose="02010600030101010101" pitchFamily="2" charset="-122"/>
              <a:ea typeface="黑体" panose="02010600030101010101" pitchFamily="2" charset="-122"/>
            </a:endParaRPr>
          </a:p>
          <a:p>
            <a:pPr eaLnBrk="1" hangingPunct="1"/>
            <a:r>
              <a:rPr lang="zh-CN" altLang="en-US" b="1" dirty="0">
                <a:solidFill>
                  <a:schemeClr val="tx1"/>
                </a:solidFill>
                <a:latin typeface="黑体" panose="02010600030101010101" pitchFamily="2" charset="-122"/>
                <a:ea typeface="黑体" panose="02010600030101010101" pitchFamily="2" charset="-122"/>
              </a:rPr>
              <a:t>虔诚</a:t>
            </a:r>
            <a:r>
              <a:rPr lang="en-US" altLang="zh-CN" b="1" dirty="0">
                <a:solidFill>
                  <a:schemeClr val="tx1"/>
                </a:solidFill>
                <a:latin typeface="黑体" panose="02010600030101010101" pitchFamily="2" charset="-122"/>
                <a:ea typeface="黑体" panose="02010600030101010101" pitchFamily="2" charset="-122"/>
              </a:rPr>
              <a:t>            </a:t>
            </a:r>
            <a:r>
              <a:rPr lang="zh-CN" altLang="en-US" b="1" dirty="0">
                <a:solidFill>
                  <a:schemeClr val="tx1"/>
                </a:solidFill>
                <a:latin typeface="黑体" panose="02010600030101010101" pitchFamily="2" charset="-122"/>
                <a:ea typeface="黑体" panose="02010600030101010101" pitchFamily="2" charset="-122"/>
              </a:rPr>
              <a:t>磕磕绊绊</a:t>
            </a:r>
            <a:endParaRPr lang="en-US" altLang="zh-CN" b="1" dirty="0">
              <a:solidFill>
                <a:schemeClr val="tx1"/>
              </a:solidFill>
              <a:latin typeface="黑体" panose="02010600030101010101" pitchFamily="2" charset="-122"/>
              <a:ea typeface="黑体" panose="02010600030101010101" pitchFamily="2" charset="-122"/>
            </a:endParaRPr>
          </a:p>
          <a:p>
            <a:pPr eaLnBrk="1" hangingPunct="1"/>
            <a:r>
              <a:rPr lang="zh-CN" altLang="en-US" b="1" dirty="0">
                <a:solidFill>
                  <a:schemeClr val="tx1"/>
                </a:solidFill>
                <a:latin typeface="黑体" panose="02010600030101010101" pitchFamily="2" charset="-122"/>
                <a:ea typeface="黑体" panose="02010600030101010101" pitchFamily="2" charset="-122"/>
                <a:sym typeface="+mn-ea"/>
              </a:rPr>
              <a:t>踌躇        </a:t>
            </a:r>
            <a:r>
              <a:rPr lang="en-US" altLang="zh-CN" b="1" err="1">
                <a:solidFill>
                  <a:schemeClr val="tx1"/>
                </a:solidFill>
                <a:latin typeface="黑体" panose="02010600030101010101" pitchFamily="2" charset="-122"/>
                <a:ea typeface="黑体" panose="02010600030101010101" pitchFamily="2" charset="-122"/>
                <a:sym typeface="+mn-ea"/>
              </a:rPr>
              <a:t>   </a:t>
            </a:r>
            <a:r>
              <a:rPr lang="zh-CN" altLang="en-US" b="1" dirty="0">
                <a:solidFill>
                  <a:schemeClr val="tx1"/>
                </a:solidFill>
                <a:latin typeface="黑体" panose="02010600030101010101" pitchFamily="2" charset="-122"/>
                <a:ea typeface="黑体" panose="02010600030101010101" pitchFamily="2" charset="-122"/>
                <a:sym typeface="+mn-ea"/>
              </a:rPr>
              <a:t>氛围  </a:t>
            </a:r>
          </a:p>
          <a:p>
            <a:pPr eaLnBrk="1" hangingPunct="1"/>
            <a:r>
              <a:rPr lang="zh-CN" altLang="zh-CN" b="1" err="1">
                <a:solidFill>
                  <a:schemeClr val="tx1"/>
                </a:solidFill>
                <a:latin typeface="黑体" panose="02010600030101010101" pitchFamily="2" charset="-122"/>
                <a:ea typeface="黑体" panose="02010600030101010101" pitchFamily="2" charset="-122"/>
                <a:sym typeface="+mn-ea"/>
              </a:rPr>
              <a:t>暴露           憎恶</a:t>
            </a:r>
          </a:p>
          <a:p>
            <a:pPr eaLnBrk="1" hangingPunct="1"/>
            <a:r>
              <a:rPr lang="zh-CN" altLang="en-US" b="1" dirty="0">
                <a:solidFill>
                  <a:schemeClr val="tx1"/>
                </a:solidFill>
                <a:latin typeface="黑体" panose="02010600030101010101" pitchFamily="2" charset="-122"/>
                <a:ea typeface="黑体" panose="02010600030101010101" pitchFamily="2" charset="-122"/>
                <a:sym typeface="+mn-ea"/>
              </a:rPr>
              <a:t>木讷</a:t>
            </a:r>
            <a:r>
              <a:rPr lang="en-US" altLang="zh-CN" b="1" dirty="0">
                <a:solidFill>
                  <a:schemeClr val="tx1"/>
                </a:solidFill>
                <a:latin typeface="黑体" panose="02010600030101010101" pitchFamily="2" charset="-122"/>
                <a:ea typeface="黑体" panose="02010600030101010101" pitchFamily="2" charset="-122"/>
                <a:sym typeface="+mn-ea"/>
              </a:rPr>
              <a:t> </a:t>
            </a:r>
            <a:endParaRPr lang="en-US" altLang="zh-CN" b="1" dirty="0">
              <a:solidFill>
                <a:schemeClr val="tx1"/>
              </a:solidFill>
              <a:latin typeface="黑体" panose="02010600030101010101" pitchFamily="2" charset="-122"/>
              <a:ea typeface="黑体" panose="02010600030101010101" pitchFamily="2" charset="-122"/>
            </a:endParaRPr>
          </a:p>
          <a:p>
            <a:pPr eaLnBrk="1" hangingPunct="1"/>
            <a:endParaRPr lang="zh-CN" altLang="zh-CN" b="1" err="1">
              <a:solidFill>
                <a:schemeClr val="tx1"/>
              </a:solidFill>
              <a:latin typeface="黑体" panose="02010600030101010101" pitchFamily="2" charset="-122"/>
              <a:ea typeface="黑体" panose="02010600030101010101" pitchFamily="2" charset="-122"/>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4800" y="279400"/>
            <a:ext cx="8686800" cy="838200"/>
          </a:xfrm>
          <a:noFill/>
          <a:ln>
            <a:noFill/>
          </a:ln>
          <a:effectLst/>
          <a:scene3d>
            <a:camera prst="orthographicFront"/>
            <a:lightRig rig="balanced" dir="t"/>
          </a:scene3d>
          <a:sp3d prstMaterial="plastic"/>
        </p:spPr>
        <p:txBody>
          <a:bodyPr vert="horz" anchor="ctr">
            <a:norm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3600" b="0" i="0" u="none" strike="noStrike" kern="1200" cap="all" spc="0" normalizeH="0" baseline="0" noProof="0" dirty="0" smtClean="0">
                <a:ln>
                  <a:noFill/>
                </a:ln>
                <a:solidFill>
                  <a:schemeClr val="tx1"/>
                </a:solidFill>
                <a:effectLst>
                  <a:reflection blurRad="12700" stA="48000" endA="300" endPos="55000" dir="5400000" sy="-90000" algn="bl" rotWithShape="0"/>
                </a:effectLst>
                <a:uLnTx/>
                <a:uFillTx/>
                <a:latin typeface="+mj-lt"/>
                <a:ea typeface="+mj-ea"/>
                <a:cs typeface="+mj-cs"/>
              </a:rPr>
              <a:t> 检查预习 </a:t>
            </a:r>
          </a:p>
        </p:txBody>
      </p:sp>
      <p:sp>
        <p:nvSpPr>
          <p:cNvPr id="16387" name="内容占位符 2"/>
          <p:cNvSpPr>
            <a:spLocks noGrp="1"/>
          </p:cNvSpPr>
          <p:nvPr>
            <p:ph idx="1"/>
          </p:nvPr>
        </p:nvSpPr>
        <p:spPr/>
        <p:txBody>
          <a:bodyPr vert="horz" wrap="square" lIns="91440" tIns="45720" rIns="91440" bIns="45720" anchor="t"/>
          <a:lstStyle/>
          <a:p>
            <a:pPr eaLnBrk="1" hangingPunct="1"/>
            <a:r>
              <a:rPr lang="zh-CN" altLang="en-US" b="1" dirty="0">
                <a:solidFill>
                  <a:schemeClr val="tx1"/>
                </a:solidFill>
                <a:latin typeface="宋体" panose="02010600030101010101" pitchFamily="2" charset="-122"/>
                <a:ea typeface="宋体" panose="02010600030101010101" pitchFamily="2" charset="-122"/>
              </a:rPr>
              <a:t>撂</a:t>
            </a:r>
            <a:r>
              <a:rPr lang="en-US" altLang="zh-CN" b="1" dirty="0">
                <a:solidFill>
                  <a:schemeClr val="tx1"/>
                </a:solidFill>
                <a:latin typeface="宋体" panose="02010600030101010101" pitchFamily="2" charset="-122"/>
                <a:ea typeface="宋体" panose="02010600030101010101" pitchFamily="2" charset="-122"/>
              </a:rPr>
              <a:t>(liào)             </a:t>
            </a:r>
            <a:r>
              <a:rPr lang="zh-CN" altLang="en-US" b="1" dirty="0">
                <a:solidFill>
                  <a:schemeClr val="tx1"/>
                </a:solidFill>
                <a:latin typeface="宋体" panose="02010600030101010101" pitchFamily="2" charset="-122"/>
                <a:ea typeface="宋体" panose="02010600030101010101" pitchFamily="2" charset="-122"/>
              </a:rPr>
              <a:t>木讷</a:t>
            </a:r>
            <a:r>
              <a:rPr lang="en-US" altLang="zh-CN" b="1" dirty="0">
                <a:solidFill>
                  <a:schemeClr val="tx1"/>
                </a:solidFill>
                <a:latin typeface="宋体" panose="02010600030101010101" pitchFamily="2" charset="-122"/>
                <a:ea typeface="宋体" panose="02010600030101010101" pitchFamily="2" charset="-122"/>
              </a:rPr>
              <a:t>(nè)  </a:t>
            </a:r>
          </a:p>
          <a:p>
            <a:pPr eaLnBrk="1" hangingPunct="1"/>
            <a:r>
              <a:rPr lang="zh-CN" altLang="en-US" b="1" dirty="0">
                <a:solidFill>
                  <a:schemeClr val="tx1"/>
                </a:solidFill>
                <a:latin typeface="宋体" panose="02010600030101010101" pitchFamily="2" charset="-122"/>
                <a:ea typeface="宋体" panose="02010600030101010101" pitchFamily="2" charset="-122"/>
              </a:rPr>
              <a:t>忸怩</a:t>
            </a:r>
            <a:r>
              <a:rPr lang="en-US" altLang="zh-CN" b="1" dirty="0">
                <a:solidFill>
                  <a:schemeClr val="tx1"/>
                </a:solidFill>
                <a:latin typeface="宋体" panose="02010600030101010101" pitchFamily="2" charset="-122"/>
                <a:ea typeface="宋体" panose="02010600030101010101" pitchFamily="2" charset="-122"/>
              </a:rPr>
              <a:t>(niŭní)          </a:t>
            </a:r>
            <a:r>
              <a:rPr lang="zh-CN" altLang="en-US" b="1" dirty="0">
                <a:solidFill>
                  <a:schemeClr val="tx1"/>
                </a:solidFill>
                <a:latin typeface="宋体" panose="02010600030101010101" pitchFamily="2" charset="-122"/>
                <a:ea typeface="宋体" panose="02010600030101010101" pitchFamily="2" charset="-122"/>
              </a:rPr>
              <a:t>憨憨</a:t>
            </a:r>
            <a:r>
              <a:rPr lang="en-US" altLang="zh-CN" b="1" dirty="0">
                <a:solidFill>
                  <a:schemeClr val="tx1"/>
                </a:solidFill>
                <a:latin typeface="宋体" panose="02010600030101010101" pitchFamily="2" charset="-122"/>
                <a:ea typeface="宋体" panose="02010600030101010101" pitchFamily="2" charset="-122"/>
              </a:rPr>
              <a:t>(hānhān)  </a:t>
            </a:r>
          </a:p>
          <a:p>
            <a:pPr eaLnBrk="1" hangingPunct="1"/>
            <a:r>
              <a:rPr lang="zh-CN" altLang="en-US" b="1" dirty="0">
                <a:solidFill>
                  <a:schemeClr val="tx1"/>
                </a:solidFill>
                <a:latin typeface="宋体" panose="02010600030101010101" pitchFamily="2" charset="-122"/>
                <a:ea typeface="宋体" panose="02010600030101010101" pitchFamily="2" charset="-122"/>
              </a:rPr>
              <a:t>执拗</a:t>
            </a:r>
            <a:r>
              <a:rPr lang="en-US" altLang="zh-CN" b="1" dirty="0">
                <a:solidFill>
                  <a:schemeClr val="tx1"/>
                </a:solidFill>
                <a:latin typeface="宋体" panose="02010600030101010101" pitchFamily="2" charset="-122"/>
                <a:ea typeface="宋体" panose="02010600030101010101" pitchFamily="2" charset="-122"/>
              </a:rPr>
              <a:t>(niù)            </a:t>
            </a:r>
            <a:r>
              <a:rPr lang="zh-CN" altLang="en-US" b="1" dirty="0">
                <a:solidFill>
                  <a:schemeClr val="tx1"/>
                </a:solidFill>
                <a:latin typeface="宋体" panose="02010600030101010101" pitchFamily="2" charset="-122"/>
                <a:ea typeface="宋体" panose="02010600030101010101" pitchFamily="2" charset="-122"/>
              </a:rPr>
              <a:t>发髻</a:t>
            </a:r>
            <a:r>
              <a:rPr lang="en-US" altLang="zh-CN" b="1" dirty="0">
                <a:solidFill>
                  <a:schemeClr val="tx1"/>
                </a:solidFill>
                <a:latin typeface="宋体" panose="02010600030101010101" pitchFamily="2" charset="-122"/>
                <a:ea typeface="宋体" panose="02010600030101010101" pitchFamily="2" charset="-122"/>
              </a:rPr>
              <a:t>(</a:t>
            </a:r>
            <a:r>
              <a:rPr lang="en-US" altLang="zh-CN" b="1" dirty="0">
                <a:solidFill>
                  <a:schemeClr val="tx1"/>
                </a:solidFill>
                <a:latin typeface="宋体" panose="02010600030101010101" pitchFamily="2" charset="-122"/>
                <a:ea typeface="宋体" panose="02010600030101010101" pitchFamily="2" charset="-122"/>
                <a:sym typeface="+mn-ea"/>
              </a:rPr>
              <a:t>jì</a:t>
            </a:r>
            <a:r>
              <a:rPr lang="en-US" altLang="zh-CN" b="1" dirty="0">
                <a:solidFill>
                  <a:schemeClr val="tx1"/>
                </a:solidFill>
                <a:latin typeface="宋体" panose="02010600030101010101" pitchFamily="2" charset="-122"/>
                <a:ea typeface="宋体" panose="02010600030101010101" pitchFamily="2" charset="-122"/>
              </a:rPr>
              <a:t>)  </a:t>
            </a:r>
          </a:p>
          <a:p>
            <a:pPr eaLnBrk="1" hangingPunct="1"/>
            <a:r>
              <a:rPr lang="zh-CN" altLang="en-US" b="1" dirty="0">
                <a:solidFill>
                  <a:schemeClr val="tx1"/>
                </a:solidFill>
                <a:latin typeface="宋体" panose="02010600030101010101" pitchFamily="2" charset="-122"/>
                <a:ea typeface="宋体" panose="02010600030101010101" pitchFamily="2" charset="-122"/>
              </a:rPr>
              <a:t>尴尬</a:t>
            </a:r>
            <a:r>
              <a:rPr lang="en-US" altLang="zh-CN" b="1" dirty="0">
                <a:solidFill>
                  <a:schemeClr val="tx1"/>
                </a:solidFill>
                <a:latin typeface="宋体" panose="02010600030101010101" pitchFamily="2" charset="-122"/>
                <a:ea typeface="宋体" panose="02010600030101010101" pitchFamily="2" charset="-122"/>
              </a:rPr>
              <a:t>(gāngà)          </a:t>
            </a:r>
            <a:r>
              <a:rPr lang="zh-CN" altLang="en-US" b="1" dirty="0">
                <a:solidFill>
                  <a:schemeClr val="tx1"/>
                </a:solidFill>
                <a:latin typeface="宋体" panose="02010600030101010101" pitchFamily="2" charset="-122"/>
                <a:ea typeface="宋体" panose="02010600030101010101" pitchFamily="2" charset="-122"/>
              </a:rPr>
              <a:t>讪讪 </a:t>
            </a:r>
            <a:r>
              <a:rPr lang="en-US" altLang="zh-CN" b="1" dirty="0">
                <a:solidFill>
                  <a:schemeClr val="tx1"/>
                </a:solidFill>
                <a:latin typeface="宋体" panose="02010600030101010101" pitchFamily="2" charset="-122"/>
                <a:ea typeface="宋体" panose="02010600030101010101" pitchFamily="2" charset="-122"/>
              </a:rPr>
              <a:t>(shànshàn)   </a:t>
            </a:r>
          </a:p>
          <a:p>
            <a:pPr eaLnBrk="1" hangingPunct="1"/>
            <a:r>
              <a:rPr lang="zh-CN" altLang="en-US" b="1" dirty="0">
                <a:solidFill>
                  <a:schemeClr val="tx1"/>
                </a:solidFill>
                <a:latin typeface="宋体" panose="02010600030101010101" pitchFamily="2" charset="-122"/>
                <a:ea typeface="宋体" panose="02010600030101010101" pitchFamily="2" charset="-122"/>
              </a:rPr>
              <a:t>虔诚</a:t>
            </a:r>
            <a:r>
              <a:rPr lang="en-US" altLang="zh-CN" b="1" dirty="0">
                <a:solidFill>
                  <a:schemeClr val="tx1"/>
                </a:solidFill>
                <a:latin typeface="宋体" panose="02010600030101010101" pitchFamily="2" charset="-122"/>
                <a:ea typeface="宋体" panose="02010600030101010101" pitchFamily="2" charset="-122"/>
              </a:rPr>
              <a:t>(qián)           </a:t>
            </a:r>
            <a:r>
              <a:rPr lang="zh-CN" altLang="en-US" b="1" dirty="0">
                <a:solidFill>
                  <a:schemeClr val="tx1"/>
                </a:solidFill>
                <a:latin typeface="宋体" panose="02010600030101010101" pitchFamily="2" charset="-122"/>
                <a:ea typeface="宋体" panose="02010600030101010101" pitchFamily="2" charset="-122"/>
              </a:rPr>
              <a:t>磕磕绊绊</a:t>
            </a:r>
            <a:r>
              <a:rPr lang="en-US" altLang="zh-CN" b="1" dirty="0">
                <a:solidFill>
                  <a:schemeClr val="tx1"/>
                </a:solidFill>
                <a:latin typeface="宋体" panose="02010600030101010101" pitchFamily="2" charset="-122"/>
                <a:ea typeface="宋体" panose="02010600030101010101" pitchFamily="2" charset="-122"/>
              </a:rPr>
              <a:t>(kē) </a:t>
            </a:r>
          </a:p>
          <a:p>
            <a:pPr eaLnBrk="1" hangingPunct="1"/>
            <a:r>
              <a:rPr lang="zh-CN" altLang="en-US" b="1" dirty="0">
                <a:solidFill>
                  <a:schemeClr val="tx1"/>
                </a:solidFill>
                <a:latin typeface="宋体" panose="02010600030101010101" pitchFamily="2" charset="-122"/>
                <a:ea typeface="宋体" panose="02010600030101010101" pitchFamily="2" charset="-122"/>
                <a:sym typeface="+mn-ea"/>
              </a:rPr>
              <a:t>踌躇 </a:t>
            </a:r>
            <a:r>
              <a:rPr lang="en-US" altLang="zh-CN" b="1" err="1">
                <a:solidFill>
                  <a:schemeClr val="tx1"/>
                </a:solidFill>
                <a:latin typeface="宋体" panose="02010600030101010101" pitchFamily="2" charset="-122"/>
                <a:ea typeface="宋体" panose="02010600030101010101" pitchFamily="2" charset="-122"/>
                <a:sym typeface="+mn-ea"/>
              </a:rPr>
              <a:t>chóu  chú       </a:t>
            </a:r>
            <a:r>
              <a:rPr lang="zh-CN" altLang="en-US" b="1" dirty="0">
                <a:solidFill>
                  <a:schemeClr val="tx1"/>
                </a:solidFill>
                <a:latin typeface="宋体" panose="02010600030101010101" pitchFamily="2" charset="-122"/>
                <a:ea typeface="宋体" panose="02010600030101010101" pitchFamily="2" charset="-122"/>
                <a:sym typeface="+mn-ea"/>
              </a:rPr>
              <a:t>氛围   </a:t>
            </a:r>
            <a:r>
              <a:rPr lang="en-US" altLang="zh-CN" b="1" err="1">
                <a:solidFill>
                  <a:schemeClr val="tx1"/>
                </a:solidFill>
                <a:latin typeface="宋体" panose="02010600030101010101" pitchFamily="2" charset="-122"/>
                <a:ea typeface="宋体" panose="02010600030101010101" pitchFamily="2" charset="-122"/>
                <a:sym typeface="+mn-ea"/>
              </a:rPr>
              <a:t>fēn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4"/>
          <p:cNvSpPr txBox="1"/>
          <p:nvPr/>
        </p:nvSpPr>
        <p:spPr>
          <a:xfrm>
            <a:off x="0" y="260350"/>
            <a:ext cx="9144000" cy="6408738"/>
          </a:xfrm>
          <a:prstGeom prst="rect">
            <a:avLst/>
          </a:prstGeom>
          <a:noFill/>
          <a:ln w="9525">
            <a:noFill/>
          </a:ln>
        </p:spPr>
        <p:txBody>
          <a:bodyPr>
            <a:spAutoFit/>
          </a:bodyPr>
          <a:lstStyle/>
          <a:p>
            <a:pPr>
              <a:spcBef>
                <a:spcPct val="50000"/>
              </a:spcBef>
            </a:pPr>
            <a:r>
              <a:rPr lang="zh-CN" altLang="en-US" sz="3600" b="1" dirty="0">
                <a:solidFill>
                  <a:srgbClr val="000000"/>
                </a:solidFill>
                <a:latin typeface="黑体" panose="02010600030101010101" pitchFamily="2" charset="-122"/>
                <a:ea typeface="黑体" panose="02010600030101010101" pitchFamily="2" charset="-122"/>
              </a:rPr>
              <a:t>二、掌握下列字词。</a:t>
            </a:r>
          </a:p>
          <a:p>
            <a:pPr>
              <a:spcBef>
                <a:spcPct val="50000"/>
              </a:spcBef>
            </a:pPr>
            <a:r>
              <a:rPr lang="en-US" altLang="zh-CN" sz="3600" b="1" dirty="0">
                <a:solidFill>
                  <a:srgbClr val="000000"/>
                </a:solidFill>
                <a:latin typeface="黑体" panose="02010600030101010101" pitchFamily="2" charset="-122"/>
                <a:ea typeface="黑体" panose="02010600030101010101" pitchFamily="2" charset="-122"/>
              </a:rPr>
              <a:t>1</a:t>
            </a:r>
            <a:r>
              <a:rPr lang="zh-CN" altLang="en-US" sz="3600" b="1" dirty="0">
                <a:solidFill>
                  <a:srgbClr val="000000"/>
                </a:solidFill>
                <a:latin typeface="黑体" panose="02010600030101010101" pitchFamily="2" charset="-122"/>
                <a:ea typeface="黑体" panose="02010600030101010101" pitchFamily="2" charset="-122"/>
              </a:rPr>
              <a:t>、张皇：</a:t>
            </a:r>
          </a:p>
          <a:p>
            <a:pPr>
              <a:spcBef>
                <a:spcPct val="50000"/>
              </a:spcBef>
            </a:pPr>
            <a:r>
              <a:rPr lang="en-US" altLang="zh-CN" sz="3600" b="1" dirty="0">
                <a:solidFill>
                  <a:srgbClr val="000000"/>
                </a:solidFill>
                <a:latin typeface="黑体" panose="02010600030101010101" pitchFamily="2" charset="-122"/>
                <a:ea typeface="黑体" panose="02010600030101010101" pitchFamily="2" charset="-122"/>
              </a:rPr>
              <a:t>2</a:t>
            </a:r>
            <a:r>
              <a:rPr lang="zh-CN" altLang="en-US" sz="3600" b="1" dirty="0">
                <a:solidFill>
                  <a:srgbClr val="000000"/>
                </a:solidFill>
                <a:latin typeface="黑体" panose="02010600030101010101" pitchFamily="2" charset="-122"/>
                <a:ea typeface="黑体" panose="02010600030101010101" pitchFamily="2" charset="-122"/>
              </a:rPr>
              <a:t>、忸怩：</a:t>
            </a:r>
          </a:p>
          <a:p>
            <a:pPr>
              <a:spcBef>
                <a:spcPct val="50000"/>
              </a:spcBef>
            </a:pPr>
            <a:r>
              <a:rPr lang="en-US" altLang="zh-CN" sz="3600" b="1" dirty="0">
                <a:solidFill>
                  <a:srgbClr val="000000"/>
                </a:solidFill>
                <a:latin typeface="黑体" panose="02010600030101010101" pitchFamily="2" charset="-122"/>
                <a:ea typeface="黑体" panose="02010600030101010101" pitchFamily="2" charset="-122"/>
              </a:rPr>
              <a:t>3</a:t>
            </a:r>
            <a:r>
              <a:rPr lang="zh-CN" altLang="en-US" sz="3600" b="1" dirty="0">
                <a:solidFill>
                  <a:srgbClr val="000000"/>
                </a:solidFill>
                <a:latin typeface="黑体" panose="02010600030101010101" pitchFamily="2" charset="-122"/>
                <a:ea typeface="黑体" panose="02010600030101010101" pitchFamily="2" charset="-122"/>
              </a:rPr>
              <a:t>、憨憨：</a:t>
            </a:r>
          </a:p>
          <a:p>
            <a:pPr>
              <a:spcBef>
                <a:spcPct val="50000"/>
              </a:spcBef>
            </a:pPr>
            <a:r>
              <a:rPr lang="en-US" altLang="zh-CN" sz="3600" b="1" dirty="0">
                <a:solidFill>
                  <a:srgbClr val="000000"/>
                </a:solidFill>
                <a:latin typeface="黑体" panose="02010600030101010101" pitchFamily="2" charset="-122"/>
                <a:ea typeface="黑体" panose="02010600030101010101" pitchFamily="2" charset="-122"/>
              </a:rPr>
              <a:t>4</a:t>
            </a:r>
            <a:r>
              <a:rPr lang="zh-CN" altLang="en-US" sz="3600" b="1" dirty="0">
                <a:solidFill>
                  <a:srgbClr val="000000"/>
                </a:solidFill>
                <a:latin typeface="黑体" panose="02010600030101010101" pitchFamily="2" charset="-122"/>
                <a:ea typeface="黑体" panose="02010600030101010101" pitchFamily="2" charset="-122"/>
              </a:rPr>
              <a:t>、执拗：</a:t>
            </a:r>
          </a:p>
          <a:p>
            <a:pPr>
              <a:spcBef>
                <a:spcPct val="50000"/>
              </a:spcBef>
            </a:pPr>
            <a:r>
              <a:rPr lang="en-US" altLang="zh-CN" sz="3600" b="1" dirty="0">
                <a:solidFill>
                  <a:srgbClr val="000000"/>
                </a:solidFill>
                <a:latin typeface="黑体" panose="02010600030101010101" pitchFamily="2" charset="-122"/>
                <a:ea typeface="黑体" panose="02010600030101010101" pitchFamily="2" charset="-122"/>
              </a:rPr>
              <a:t>5</a:t>
            </a:r>
            <a:r>
              <a:rPr lang="zh-CN" altLang="en-US" sz="3600" b="1" dirty="0">
                <a:solidFill>
                  <a:srgbClr val="000000"/>
                </a:solidFill>
                <a:latin typeface="黑体" panose="02010600030101010101" pitchFamily="2" charset="-122"/>
                <a:ea typeface="黑体" panose="02010600030101010101" pitchFamily="2" charset="-122"/>
              </a:rPr>
              <a:t>、尴尬：</a:t>
            </a:r>
          </a:p>
          <a:p>
            <a:pPr>
              <a:spcBef>
                <a:spcPct val="50000"/>
              </a:spcBef>
            </a:pPr>
            <a:r>
              <a:rPr lang="en-US" altLang="zh-CN" sz="3600" b="1" dirty="0">
                <a:solidFill>
                  <a:srgbClr val="000000"/>
                </a:solidFill>
                <a:latin typeface="黑体" panose="02010600030101010101" pitchFamily="2" charset="-122"/>
                <a:ea typeface="黑体" panose="02010600030101010101" pitchFamily="2" charset="-122"/>
              </a:rPr>
              <a:t>6</a:t>
            </a:r>
            <a:r>
              <a:rPr lang="zh-CN" altLang="en-US" sz="3600" b="1" dirty="0">
                <a:solidFill>
                  <a:srgbClr val="000000"/>
                </a:solidFill>
                <a:latin typeface="黑体" panose="02010600030101010101" pitchFamily="2" charset="-122"/>
                <a:ea typeface="黑体" panose="02010600030101010101" pitchFamily="2" charset="-122"/>
              </a:rPr>
              <a:t>：讪讪：</a:t>
            </a:r>
          </a:p>
          <a:p>
            <a:pPr>
              <a:spcBef>
                <a:spcPct val="50000"/>
              </a:spcBef>
            </a:pPr>
            <a:r>
              <a:rPr lang="en-US" altLang="zh-CN" sz="3600" b="1" dirty="0">
                <a:solidFill>
                  <a:srgbClr val="000000"/>
                </a:solidFill>
                <a:latin typeface="黑体" panose="02010600030101010101" pitchFamily="2" charset="-122"/>
                <a:ea typeface="黑体" panose="02010600030101010101" pitchFamily="2" charset="-122"/>
              </a:rPr>
              <a:t>7</a:t>
            </a:r>
            <a:r>
              <a:rPr lang="zh-CN" altLang="en-US" sz="3600" b="1" dirty="0">
                <a:solidFill>
                  <a:srgbClr val="000000"/>
                </a:solidFill>
                <a:latin typeface="黑体" panose="02010600030101010101" pitchFamily="2" charset="-122"/>
                <a:ea typeface="黑体" panose="02010600030101010101" pitchFamily="2" charset="-122"/>
              </a:rPr>
              <a:t>、虔诚：</a:t>
            </a:r>
          </a:p>
        </p:txBody>
      </p:sp>
      <p:sp>
        <p:nvSpPr>
          <p:cNvPr id="45061" name="Rectangle 5"/>
          <p:cNvSpPr/>
          <p:nvPr/>
        </p:nvSpPr>
        <p:spPr>
          <a:xfrm>
            <a:off x="2195513" y="5300663"/>
            <a:ext cx="4540250" cy="579437"/>
          </a:xfrm>
          <a:prstGeom prst="rect">
            <a:avLst/>
          </a:prstGeom>
          <a:noFill/>
          <a:ln w="9525">
            <a:noFill/>
          </a:ln>
        </p:spPr>
        <p:txBody>
          <a:bodyPr>
            <a:spAutoFit/>
          </a:bodyPr>
          <a:lstStyle/>
          <a:p>
            <a:r>
              <a:rPr lang="zh-CN" altLang="en-US" sz="3200" b="1" dirty="0">
                <a:solidFill>
                  <a:srgbClr val="FF0000"/>
                </a:solidFill>
                <a:latin typeface="Times New Roman" panose="02020603050405020304" pitchFamily="18" charset="0"/>
                <a:ea typeface="楷体_GB2312" panose="02010609030101010101" charset="-122"/>
              </a:rPr>
              <a:t>难为情的样子。</a:t>
            </a:r>
          </a:p>
        </p:txBody>
      </p:sp>
      <p:sp>
        <p:nvSpPr>
          <p:cNvPr id="45062" name="Rectangle 6"/>
          <p:cNvSpPr/>
          <p:nvPr/>
        </p:nvSpPr>
        <p:spPr>
          <a:xfrm>
            <a:off x="2195513" y="1196975"/>
            <a:ext cx="4335462" cy="579438"/>
          </a:xfrm>
          <a:prstGeom prst="rect">
            <a:avLst/>
          </a:prstGeom>
          <a:noFill/>
          <a:ln w="9525">
            <a:noFill/>
          </a:ln>
        </p:spPr>
        <p:txBody>
          <a:bodyPr>
            <a:spAutoFit/>
          </a:bodyPr>
          <a:lstStyle/>
          <a:p>
            <a:r>
              <a:rPr lang="zh-CN" altLang="en-US" sz="3200" b="1" dirty="0">
                <a:solidFill>
                  <a:srgbClr val="FF0000"/>
                </a:solidFill>
                <a:latin typeface="Times New Roman" panose="02020603050405020304" pitchFamily="18" charset="0"/>
                <a:ea typeface="楷体_GB2312" panose="02010609030101010101" charset="-122"/>
              </a:rPr>
              <a:t>恐慌，慌张。</a:t>
            </a:r>
          </a:p>
        </p:txBody>
      </p:sp>
      <p:sp>
        <p:nvSpPr>
          <p:cNvPr id="45063" name="Rectangle 7"/>
          <p:cNvSpPr/>
          <p:nvPr/>
        </p:nvSpPr>
        <p:spPr>
          <a:xfrm>
            <a:off x="1979613" y="4437063"/>
            <a:ext cx="5424487" cy="579437"/>
          </a:xfrm>
          <a:prstGeom prst="rect">
            <a:avLst/>
          </a:prstGeom>
          <a:noFill/>
          <a:ln w="9525">
            <a:noFill/>
          </a:ln>
        </p:spPr>
        <p:txBody>
          <a:bodyPr>
            <a:spAutoFit/>
          </a:bodyPr>
          <a:lstStyle/>
          <a:p>
            <a:r>
              <a:rPr lang="zh-CN" altLang="en-US" sz="3200" b="1" dirty="0">
                <a:solidFill>
                  <a:srgbClr val="FF0000"/>
                </a:solidFill>
                <a:latin typeface="Times New Roman" panose="02020603050405020304" pitchFamily="18" charset="0"/>
                <a:ea typeface="楷体_GB2312" panose="02010609030101010101" charset="-122"/>
              </a:rPr>
              <a:t>（神色、态度）不自然。</a:t>
            </a:r>
          </a:p>
        </p:txBody>
      </p:sp>
      <p:sp>
        <p:nvSpPr>
          <p:cNvPr id="45064" name="Rectangle 8"/>
          <p:cNvSpPr/>
          <p:nvPr/>
        </p:nvSpPr>
        <p:spPr>
          <a:xfrm>
            <a:off x="2124075" y="3644900"/>
            <a:ext cx="6567488" cy="579438"/>
          </a:xfrm>
          <a:prstGeom prst="rect">
            <a:avLst/>
          </a:prstGeom>
          <a:noFill/>
          <a:ln w="9525">
            <a:noFill/>
          </a:ln>
        </p:spPr>
        <p:txBody>
          <a:bodyPr>
            <a:spAutoFit/>
          </a:bodyPr>
          <a:lstStyle/>
          <a:p>
            <a:r>
              <a:rPr lang="zh-CN" altLang="en-US" sz="3200" b="1" dirty="0">
                <a:solidFill>
                  <a:srgbClr val="FF0000"/>
                </a:solidFill>
                <a:latin typeface="Times New Roman" panose="02020603050405020304" pitchFamily="18" charset="0"/>
                <a:ea typeface="楷体_GB2312" panose="02010609030101010101" charset="-122"/>
              </a:rPr>
              <a:t>固执任性，不听从别人的意见。</a:t>
            </a:r>
          </a:p>
        </p:txBody>
      </p:sp>
      <p:sp>
        <p:nvSpPr>
          <p:cNvPr id="45065" name="Rectangle 9"/>
          <p:cNvSpPr/>
          <p:nvPr/>
        </p:nvSpPr>
        <p:spPr>
          <a:xfrm>
            <a:off x="2268538" y="2781300"/>
            <a:ext cx="4268787" cy="579438"/>
          </a:xfrm>
          <a:prstGeom prst="rect">
            <a:avLst/>
          </a:prstGeom>
          <a:noFill/>
          <a:ln w="9525">
            <a:noFill/>
          </a:ln>
        </p:spPr>
        <p:txBody>
          <a:bodyPr>
            <a:spAutoFit/>
          </a:bodyPr>
          <a:lstStyle/>
          <a:p>
            <a:r>
              <a:rPr lang="zh-CN" altLang="en-US" sz="3200" b="1" dirty="0">
                <a:solidFill>
                  <a:srgbClr val="FF0000"/>
                </a:solidFill>
                <a:latin typeface="Times New Roman" panose="02020603050405020304" pitchFamily="18" charset="0"/>
                <a:ea typeface="楷体_GB2312" panose="02010609030101010101" charset="-122"/>
              </a:rPr>
              <a:t>傻气，难为情。</a:t>
            </a:r>
          </a:p>
        </p:txBody>
      </p:sp>
      <p:sp>
        <p:nvSpPr>
          <p:cNvPr id="45066" name="Rectangle 10"/>
          <p:cNvSpPr/>
          <p:nvPr/>
        </p:nvSpPr>
        <p:spPr>
          <a:xfrm>
            <a:off x="2268538" y="1916113"/>
            <a:ext cx="6191250" cy="579437"/>
          </a:xfrm>
          <a:prstGeom prst="rect">
            <a:avLst/>
          </a:prstGeom>
          <a:noFill/>
          <a:ln w="9525">
            <a:noFill/>
          </a:ln>
        </p:spPr>
        <p:txBody>
          <a:bodyPr>
            <a:spAutoFit/>
          </a:bodyPr>
          <a:lstStyle/>
          <a:p>
            <a:r>
              <a:rPr lang="zh-CN" altLang="en-US" sz="3200" b="1" dirty="0">
                <a:solidFill>
                  <a:srgbClr val="FF0000"/>
                </a:solidFill>
                <a:latin typeface="Times New Roman" panose="02020603050405020304" pitchFamily="18" charset="0"/>
                <a:ea typeface="楷体_GB2312" panose="02010609030101010101" charset="-122"/>
              </a:rPr>
              <a:t>形容不好意思或不大方的样子。</a:t>
            </a:r>
          </a:p>
        </p:txBody>
      </p:sp>
      <p:sp>
        <p:nvSpPr>
          <p:cNvPr id="45067" name="Rectangle 11"/>
          <p:cNvSpPr/>
          <p:nvPr/>
        </p:nvSpPr>
        <p:spPr>
          <a:xfrm>
            <a:off x="2195513" y="6092825"/>
            <a:ext cx="4540250" cy="579438"/>
          </a:xfrm>
          <a:prstGeom prst="rect">
            <a:avLst/>
          </a:prstGeom>
          <a:noFill/>
          <a:ln w="9525">
            <a:noFill/>
          </a:ln>
        </p:spPr>
        <p:txBody>
          <a:bodyPr>
            <a:spAutoFit/>
          </a:bodyPr>
          <a:lstStyle/>
          <a:p>
            <a:r>
              <a:rPr lang="zh-CN" altLang="en-US" sz="3200" b="1" dirty="0">
                <a:solidFill>
                  <a:srgbClr val="FF0000"/>
                </a:solidFill>
                <a:latin typeface="Times New Roman" panose="02020603050405020304" pitchFamily="18" charset="0"/>
                <a:ea typeface="楷体_GB2312" panose="02010609030101010101" charset="-122"/>
              </a:rPr>
              <a:t>恭敬有诚意。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5062">
                                            <p:txEl>
                                              <p:pRg st="0" end="0"/>
                                            </p:txEl>
                                          </p:spTgt>
                                        </p:tgtEl>
                                        <p:attrNameLst>
                                          <p:attrName>style.visibility</p:attrName>
                                        </p:attrNameLst>
                                      </p:cBhvr>
                                      <p:to>
                                        <p:strVal val="visible"/>
                                      </p:to>
                                    </p:set>
                                    <p:animEffect transition="in" filter="wipe(left)">
                                      <p:cBhvr>
                                        <p:cTn id="7" dur="500"/>
                                        <p:tgtEl>
                                          <p:spTgt spid="4506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5066">
                                            <p:txEl>
                                              <p:pRg st="0" end="0"/>
                                            </p:txEl>
                                          </p:spTgt>
                                        </p:tgtEl>
                                        <p:attrNameLst>
                                          <p:attrName>style.visibility</p:attrName>
                                        </p:attrNameLst>
                                      </p:cBhvr>
                                      <p:to>
                                        <p:strVal val="visible"/>
                                      </p:to>
                                    </p:set>
                                    <p:animEffect transition="in" filter="wipe(left)">
                                      <p:cBhvr>
                                        <p:cTn id="12" dur="500"/>
                                        <p:tgtEl>
                                          <p:spTgt spid="4506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5065">
                                            <p:txEl>
                                              <p:pRg st="0" end="0"/>
                                            </p:txEl>
                                          </p:spTgt>
                                        </p:tgtEl>
                                        <p:attrNameLst>
                                          <p:attrName>style.visibility</p:attrName>
                                        </p:attrNameLst>
                                      </p:cBhvr>
                                      <p:to>
                                        <p:strVal val="visible"/>
                                      </p:to>
                                    </p:set>
                                    <p:animEffect transition="in" filter="wipe(left)">
                                      <p:cBhvr>
                                        <p:cTn id="17" dur="500"/>
                                        <p:tgtEl>
                                          <p:spTgt spid="4506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5064">
                                            <p:txEl>
                                              <p:pRg st="0" end="0"/>
                                            </p:txEl>
                                          </p:spTgt>
                                        </p:tgtEl>
                                        <p:attrNameLst>
                                          <p:attrName>style.visibility</p:attrName>
                                        </p:attrNameLst>
                                      </p:cBhvr>
                                      <p:to>
                                        <p:strVal val="visible"/>
                                      </p:to>
                                    </p:set>
                                    <p:animEffect transition="in" filter="wipe(left)">
                                      <p:cBhvr>
                                        <p:cTn id="22" dur="500"/>
                                        <p:tgtEl>
                                          <p:spTgt spid="4506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5063">
                                            <p:txEl>
                                              <p:pRg st="0" end="0"/>
                                            </p:txEl>
                                          </p:spTgt>
                                        </p:tgtEl>
                                        <p:attrNameLst>
                                          <p:attrName>style.visibility</p:attrName>
                                        </p:attrNameLst>
                                      </p:cBhvr>
                                      <p:to>
                                        <p:strVal val="visible"/>
                                      </p:to>
                                    </p:set>
                                    <p:animEffect transition="in" filter="wipe(left)">
                                      <p:cBhvr>
                                        <p:cTn id="27" dur="500"/>
                                        <p:tgtEl>
                                          <p:spTgt spid="45063">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5061">
                                            <p:txEl>
                                              <p:pRg st="0" end="0"/>
                                            </p:txEl>
                                          </p:spTgt>
                                        </p:tgtEl>
                                        <p:attrNameLst>
                                          <p:attrName>style.visibility</p:attrName>
                                        </p:attrNameLst>
                                      </p:cBhvr>
                                      <p:to>
                                        <p:strVal val="visible"/>
                                      </p:to>
                                    </p:set>
                                    <p:animEffect transition="in" filter="wipe(left)">
                                      <p:cBhvr>
                                        <p:cTn id="32" dur="500"/>
                                        <p:tgtEl>
                                          <p:spTgt spid="45061">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5067">
                                            <p:txEl>
                                              <p:pRg st="0" end="0"/>
                                            </p:txEl>
                                          </p:spTgt>
                                        </p:tgtEl>
                                        <p:attrNameLst>
                                          <p:attrName>style.visibility</p:attrName>
                                        </p:attrNameLst>
                                      </p:cBhvr>
                                      <p:to>
                                        <p:strVal val="visible"/>
                                      </p:to>
                                    </p:set>
                                    <p:animEffect transition="in" filter="wipe(left)">
                                      <p:cBhvr>
                                        <p:cTn id="37" dur="500"/>
                                        <p:tgtEl>
                                          <p:spTgt spid="4506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1" grpId="0" build="p"/>
      <p:bldP spid="45062" grpId="0" build="p"/>
      <p:bldP spid="45063" grpId="0" build="p"/>
      <p:bldP spid="45064" grpId="0" build="p"/>
      <p:bldP spid="45065" grpId="0" build="p"/>
      <p:bldP spid="45066" grpId="0" build="p"/>
      <p:bldP spid="45067" grpId="0" build="p"/>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跋涉">
  <a:themeElements>
    <a:clrScheme name="跋涉">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跋涉">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跋涉">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跋涉">
  <a:themeElements>
    <a:clrScheme name="跋涉">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跋涉">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跋涉">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Trek</Template>
  <TotalTime>1</TotalTime>
  <Words>3060</Words>
  <Application>Microsoft Office PowerPoint</Application>
  <PresentationFormat>全屏显示(4:3)</PresentationFormat>
  <Paragraphs>154</Paragraphs>
  <Slides>28</Slides>
  <Notes>0</Notes>
  <HiddenSlides>0</HiddenSlides>
  <MMClips>0</MMClips>
  <ScaleCrop>false</ScaleCrop>
  <HeadingPairs>
    <vt:vector size="4" baseType="variant">
      <vt:variant>
        <vt:lpstr>主题</vt:lpstr>
      </vt:variant>
      <vt:variant>
        <vt:i4>2</vt:i4>
      </vt:variant>
      <vt:variant>
        <vt:lpstr>幻灯片标题</vt:lpstr>
      </vt:variant>
      <vt:variant>
        <vt:i4>28</vt:i4>
      </vt:variant>
    </vt:vector>
  </HeadingPairs>
  <TitlesOfParts>
    <vt:vector size="30" baseType="lpstr">
      <vt:lpstr>跋涉</vt:lpstr>
      <vt:lpstr>1_跋涉</vt:lpstr>
      <vt:lpstr>《百合花》</vt:lpstr>
      <vt:lpstr> 学习目标</vt:lpstr>
      <vt:lpstr>学习重难点</vt:lpstr>
      <vt:lpstr>导入新课</vt:lpstr>
      <vt:lpstr>走进作者</vt:lpstr>
      <vt:lpstr>写作背景</vt:lpstr>
      <vt:lpstr>检查预习</vt:lpstr>
      <vt:lpstr> 检查预习 </vt:lpstr>
      <vt:lpstr>幻灯片 9</vt:lpstr>
      <vt:lpstr>关于小说</vt:lpstr>
      <vt:lpstr>整体感知 </vt:lpstr>
      <vt:lpstr>整体感知 </vt:lpstr>
      <vt:lpstr>梳理文脉   </vt:lpstr>
      <vt:lpstr>情节结构图 </vt:lpstr>
      <vt:lpstr>细读课文 分析人物形象</vt:lpstr>
      <vt:lpstr>细读课文 分析人物形象</vt:lpstr>
      <vt:lpstr>幻灯片 17</vt:lpstr>
      <vt:lpstr>幻灯片 18</vt:lpstr>
      <vt:lpstr>幻灯片 19</vt:lpstr>
      <vt:lpstr>细读课文 分析人物形象</vt:lpstr>
      <vt:lpstr>细读课文 分析人物形象</vt:lpstr>
      <vt:lpstr>新媳妇的形象</vt:lpstr>
      <vt:lpstr>三、“我”是一个什么角色？在小说中有什么作用?</vt:lpstr>
      <vt:lpstr>课文中的环境描写有什么作用？</vt:lpstr>
      <vt:lpstr>思考讨论：百合花的象征意义？作者为什么以百合花为题目？</vt:lpstr>
      <vt:lpstr>写作特点分析</vt:lpstr>
      <vt:lpstr>课文中几次写到通讯员衣服上的破洞，说说有什么作用？ </vt:lpstr>
      <vt:lpstr>谢谢观看</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Administrator</cp:lastModifiedBy>
  <cp:revision>88</cp:revision>
  <dcterms:created xsi:type="dcterms:W3CDTF">2019-09-03T09:21:00Z</dcterms:created>
  <dcterms:modified xsi:type="dcterms:W3CDTF">2019-09-17T03:43:45Z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2052-10.1.0.6747</vt:lpwstr>
  </property>
</Properties>
</file>