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11"/>
  </p:notesMasterIdLst>
  <p:sldIdLst>
    <p:sldId id="479" r:id="rId12"/>
    <p:sldId id="474" r:id="rId13"/>
    <p:sldId id="475" r:id="rId14"/>
    <p:sldId id="477" r:id="rId15"/>
    <p:sldId id="478" r:id="rId16"/>
    <p:sldId id="480" r:id="rId17"/>
    <p:sldId id="482" r:id="rId18"/>
    <p:sldId id="300" r:id="rId19"/>
    <p:sldId id="485" r:id="rId20"/>
    <p:sldId id="486" r:id="rId21"/>
    <p:sldId id="487" r:id="rId22"/>
    <p:sldId id="488" r:id="rId23"/>
    <p:sldId id="489" r:id="rId24"/>
    <p:sldId id="490" r:id="rId25"/>
    <p:sldId id="491" r:id="rId26"/>
    <p:sldId id="492" r:id="rId27"/>
    <p:sldId id="493" r:id="rId28"/>
    <p:sldId id="494" r:id="rId29"/>
    <p:sldId id="495" r:id="rId30"/>
    <p:sldId id="517" r:id="rId31"/>
    <p:sldId id="496" r:id="rId32"/>
    <p:sldId id="630" r:id="rId33"/>
    <p:sldId id="639" r:id="rId34"/>
    <p:sldId id="640" r:id="rId35"/>
    <p:sldId id="641" r:id="rId36"/>
    <p:sldId id="642" r:id="rId37"/>
    <p:sldId id="632" r:id="rId38"/>
    <p:sldId id="633" r:id="rId39"/>
    <p:sldId id="634" r:id="rId40"/>
    <p:sldId id="635" r:id="rId41"/>
    <p:sldId id="636" r:id="rId42"/>
    <p:sldId id="637" r:id="rId43"/>
    <p:sldId id="638" r:id="rId44"/>
    <p:sldId id="558" r:id="rId45"/>
    <p:sldId id="557" r:id="rId46"/>
    <p:sldId id="559" r:id="rId47"/>
    <p:sldId id="560" r:id="rId48"/>
    <p:sldId id="561" r:id="rId49"/>
    <p:sldId id="562" r:id="rId50"/>
    <p:sldId id="563" r:id="rId51"/>
    <p:sldId id="516" r:id="rId52"/>
    <p:sldId id="629" r:id="rId53"/>
    <p:sldId id="625" r:id="rId54"/>
    <p:sldId id="626" r:id="rId55"/>
    <p:sldId id="628" r:id="rId56"/>
    <p:sldId id="584" r:id="rId57"/>
    <p:sldId id="585" r:id="rId58"/>
    <p:sldId id="643" r:id="rId59"/>
    <p:sldId id="540" r:id="rId60"/>
  </p:sldIdLst>
  <p:sldSz cx="12190413" cy="6859588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57" autoAdjust="0"/>
    <p:restoredTop sz="97778" autoAdjust="0"/>
  </p:normalViewPr>
  <p:slideViewPr>
    <p:cSldViewPr snapToGrid="0" showGuides="1">
      <p:cViewPr varScale="1">
        <p:scale>
          <a:sx n="74" d="100"/>
          <a:sy n="74" d="100"/>
        </p:scale>
        <p:origin x="576" y="54"/>
      </p:cViewPr>
      <p:guideLst>
        <p:guide orient="horz" pos="2208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notesMaster" Target="notesMasters/notesMaster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slide" Target="slides/slide15.xml" /><Relationship Id="rId27" Type="http://schemas.openxmlformats.org/officeDocument/2006/relationships/slide" Target="slides/slide16.xml" /><Relationship Id="rId28" Type="http://schemas.openxmlformats.org/officeDocument/2006/relationships/slide" Target="slides/slide17.xml" /><Relationship Id="rId29" Type="http://schemas.openxmlformats.org/officeDocument/2006/relationships/slide" Target="slides/slide18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9.xml" /><Relationship Id="rId31" Type="http://schemas.openxmlformats.org/officeDocument/2006/relationships/slide" Target="slides/slide20.xml" /><Relationship Id="rId32" Type="http://schemas.openxmlformats.org/officeDocument/2006/relationships/slide" Target="slides/slide21.xml" /><Relationship Id="rId33" Type="http://schemas.openxmlformats.org/officeDocument/2006/relationships/slide" Target="slides/slide22.xml" /><Relationship Id="rId34" Type="http://schemas.openxmlformats.org/officeDocument/2006/relationships/slide" Target="slides/slide23.xml" /><Relationship Id="rId35" Type="http://schemas.openxmlformats.org/officeDocument/2006/relationships/slide" Target="slides/slide24.xml" /><Relationship Id="rId36" Type="http://schemas.openxmlformats.org/officeDocument/2006/relationships/slide" Target="slides/slide25.xml" /><Relationship Id="rId37" Type="http://schemas.openxmlformats.org/officeDocument/2006/relationships/slide" Target="slides/slide26.xml" /><Relationship Id="rId38" Type="http://schemas.openxmlformats.org/officeDocument/2006/relationships/slide" Target="slides/slide27.xml" /><Relationship Id="rId39" Type="http://schemas.openxmlformats.org/officeDocument/2006/relationships/slide" Target="slides/slide28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29.xml" /><Relationship Id="rId41" Type="http://schemas.openxmlformats.org/officeDocument/2006/relationships/slide" Target="slides/slide30.xml" /><Relationship Id="rId42" Type="http://schemas.openxmlformats.org/officeDocument/2006/relationships/slide" Target="slides/slide31.xml" /><Relationship Id="rId43" Type="http://schemas.openxmlformats.org/officeDocument/2006/relationships/slide" Target="slides/slide32.xml" /><Relationship Id="rId44" Type="http://schemas.openxmlformats.org/officeDocument/2006/relationships/slide" Target="slides/slide33.xml" /><Relationship Id="rId45" Type="http://schemas.openxmlformats.org/officeDocument/2006/relationships/slide" Target="slides/slide34.xml" /><Relationship Id="rId46" Type="http://schemas.openxmlformats.org/officeDocument/2006/relationships/slide" Target="slides/slide35.xml" /><Relationship Id="rId47" Type="http://schemas.openxmlformats.org/officeDocument/2006/relationships/slide" Target="slides/slide36.xml" /><Relationship Id="rId48" Type="http://schemas.openxmlformats.org/officeDocument/2006/relationships/slide" Target="slides/slide37.xml" /><Relationship Id="rId49" Type="http://schemas.openxmlformats.org/officeDocument/2006/relationships/slide" Target="slides/slide38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39.xml" /><Relationship Id="rId51" Type="http://schemas.openxmlformats.org/officeDocument/2006/relationships/slide" Target="slides/slide40.xml" /><Relationship Id="rId52" Type="http://schemas.openxmlformats.org/officeDocument/2006/relationships/slide" Target="slides/slide41.xml" /><Relationship Id="rId53" Type="http://schemas.openxmlformats.org/officeDocument/2006/relationships/slide" Target="slides/slide42.xml" /><Relationship Id="rId54" Type="http://schemas.openxmlformats.org/officeDocument/2006/relationships/slide" Target="slides/slide43.xml" /><Relationship Id="rId55" Type="http://schemas.openxmlformats.org/officeDocument/2006/relationships/slide" Target="slides/slide44.xml" /><Relationship Id="rId56" Type="http://schemas.openxmlformats.org/officeDocument/2006/relationships/slide" Target="slides/slide45.xml" /><Relationship Id="rId57" Type="http://schemas.openxmlformats.org/officeDocument/2006/relationships/slide" Target="slides/slide46.xml" /><Relationship Id="rId58" Type="http://schemas.openxmlformats.org/officeDocument/2006/relationships/slide" Target="slides/slide47.xml" /><Relationship Id="rId59" Type="http://schemas.openxmlformats.org/officeDocument/2006/relationships/slide" Target="slides/slide48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49.xml" /><Relationship Id="rId61" Type="http://schemas.openxmlformats.org/officeDocument/2006/relationships/tags" Target="tags/tag1.xml" /><Relationship Id="rId62" Type="http://schemas.openxmlformats.org/officeDocument/2006/relationships/presProps" Target="presProps.xml" /><Relationship Id="rId63" Type="http://schemas.openxmlformats.org/officeDocument/2006/relationships/viewProps" Target="viewProps.xml" /><Relationship Id="rId64" Type="http://schemas.openxmlformats.org/officeDocument/2006/relationships/theme" Target="theme/theme1.xml" /><Relationship Id="rId65" Type="http://schemas.openxmlformats.org/officeDocument/2006/relationships/tableStyles" Target="tableStyles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5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552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35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1034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4" name="文本占位符 10342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1843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28042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98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5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3378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5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8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8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9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  <p:timing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505" y="260398"/>
            <a:ext cx="10985901" cy="58668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>
                <a:latin typeface="Arial" panose="020b0604020202020204" pitchFamily="34" charset="0"/>
              </a:rPr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slideLayout" Target="../slideLayouts/slideLayout47.xml" /><Relationship Id="rId13" Type="http://schemas.openxmlformats.org/officeDocument/2006/relationships/slideLayout" Target="../slideLayouts/slideLayout48.xml" /><Relationship Id="rId14" Type="http://schemas.openxmlformats.org/officeDocument/2006/relationships/slideLayout" Target="../slideLayouts/slideLayout49.xml" /><Relationship Id="rId15" Type="http://schemas.openxmlformats.org/officeDocument/2006/relationships/slideLayout" Target="../slideLayouts/slideLayout50.xml" /><Relationship Id="rId16" Type="http://schemas.openxmlformats.org/officeDocument/2006/relationships/image" Target="../media/image1.jpeg" /><Relationship Id="rId17" Type="http://schemas.openxmlformats.org/officeDocument/2006/relationships/theme" Target="../theme/theme10.xml" /><Relationship Id="rId2" Type="http://schemas.openxmlformats.org/officeDocument/2006/relationships/slideLayout" Target="../slideLayouts/slideLayout37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Layout" Target="../slideLayouts/slideLayout19.xml" /><Relationship Id="rId3" Type="http://schemas.openxmlformats.org/officeDocument/2006/relationships/slideLayout" Target="../slideLayouts/slideLayout20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31.xml" /><Relationship Id="rId3" Type="http://schemas.openxmlformats.org/officeDocument/2006/relationships/slideLayout" Target="../slideLayouts/slideLayout32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p:transition spd="slow"/>
  <p:timing/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3/17/2021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 spd="slow"/>
  <p:timing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4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jpeg" /><Relationship Id="rId4" Type="http://schemas.openxmlformats.org/officeDocument/2006/relationships/image" Target="../media/image18.pn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1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7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3.jpeg" /><Relationship Id="rId4" Type="http://schemas.openxmlformats.org/officeDocument/2006/relationships/image" Target="../media/image18.pn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19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32.png" /><Relationship Id="rId3" Type="http://schemas.microsoft.com/office/2007/relationships/hdphoto" Target="../media/image30.wdp" /><Relationship Id="rId4" Type="http://schemas.openxmlformats.org/officeDocument/2006/relationships/image" Target="../media/image33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3.jpeg" /><Relationship Id="rId4" Type="http://schemas.openxmlformats.org/officeDocument/2006/relationships/image" Target="../media/image18.pn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19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image" Target="../media/image29.png" /><Relationship Id="rId3" Type="http://schemas.microsoft.com/office/2007/relationships/hdphoto" Target="../media/image30.wdp" /><Relationship Id="rId4" Type="http://schemas.openxmlformats.org/officeDocument/2006/relationships/image" Target="../media/image31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34.jpeg" /><Relationship Id="rId3" Type="http://schemas.openxmlformats.org/officeDocument/2006/relationships/image" Target="../media/image3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3.jpeg" /><Relationship Id="rId4" Type="http://schemas.openxmlformats.org/officeDocument/2006/relationships/image" Target="../media/image14.png" /><Relationship Id="rId5" Type="http://schemas.microsoft.com/office/2007/relationships/hdphoto" Target="../media/image15.wdp" /><Relationship Id="rId6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jpeg" /><Relationship Id="rId4" Type="http://schemas.openxmlformats.org/officeDocument/2006/relationships/image" Target="../media/image18.pn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2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0982" y="987736"/>
            <a:ext cx="107803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800" b="1">
                <a:latin typeface="宋体" panose="02010600030101010101" pitchFamily="2" charset="-122"/>
              </a:rPr>
              <a:t>    </a:t>
            </a:r>
            <a:r>
              <a:rPr 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微雕是微型雕刻的简称，是一种以刀代笔，以精小细微为特征的独具风格的艺术形式。雕刻时肉眼看不见，</a:t>
            </a:r>
            <a:r>
              <a:rPr 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凭感觉运刀，靠经验完成创作，因而人们又称之为“神刻意雕”，作品具有“微中藏世界，石上读华章”之妙趣。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102401" descr="陈教学2"/>
          <p:cNvPicPr>
            <a:picLocks noChangeAspect="1"/>
          </p:cNvPicPr>
          <p:nvPr/>
        </p:nvPicPr>
        <p:blipFill>
          <a:blip r:embed="rId3">
            <a:lum bright="-6000" contrast="-12000"/>
          </a:blip>
          <a:stretch>
            <a:fillRect/>
          </a:stretch>
        </p:blipFill>
        <p:spPr>
          <a:xfrm>
            <a:off x="1522201" y="0"/>
            <a:ext cx="9145693" cy="486976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02403" name="文本框 102402"/>
          <p:cNvSpPr txBox="1"/>
          <p:nvPr/>
        </p:nvSpPr>
        <p:spPr>
          <a:xfrm>
            <a:off x="1522201" y="4869765"/>
            <a:ext cx="9145693" cy="18630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舟首尾长约八分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yòu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奇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jī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），高可二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黍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shǔ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）许。中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轩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xuān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）敞者为舱，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箬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ruò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）篷</a:t>
            </a:r>
            <a:r>
              <a:rPr lang="zh-CN" altLang="en-US" sz="32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覆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fù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）之。旁开小窗，左右各四，共八扇。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104449" descr="haizho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201" y="0"/>
            <a:ext cx="9145693" cy="486976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9458" name="文本框 104450"/>
          <p:cNvSpPr txBox="1"/>
          <p:nvPr/>
        </p:nvSpPr>
        <p:spPr>
          <a:xfrm>
            <a:off x="1522201" y="4366433"/>
            <a:ext cx="9326702" cy="221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启窗而观，雕栏相望焉。闭之，则右刻“</a:t>
            </a:r>
            <a:r>
              <a:rPr lang="zh-CN" altLang="en-US" sz="40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山高月小，水落石出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”，左刻“</a:t>
            </a:r>
            <a:r>
              <a:rPr lang="zh-CN" altLang="en-US" sz="40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清风徐来，水波不兴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”，石青</a:t>
            </a:r>
            <a:r>
              <a:rPr lang="zh-CN" altLang="en-US" sz="4000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糁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sǎn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）之。</a:t>
            </a:r>
          </a:p>
        </p:txBody>
      </p:sp>
    </p:spTree>
  </p:cSld>
  <p:clrMapOvr>
    <a:masterClrMapping/>
  </p:clrMapOvr>
  <p:transition spd="med" advClick="0">
    <p:diamond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70" name="线形标注 2(带强调线) 109569"/>
          <p:cNvSpPr/>
          <p:nvPr/>
        </p:nvSpPr>
        <p:spPr>
          <a:xfrm>
            <a:off x="5015348" y="4509335"/>
            <a:ext cx="5363568" cy="1295640"/>
          </a:xfrm>
          <a:prstGeom prst="accentCallout2">
            <a:avLst>
              <a:gd name="adj1" fmla="val 8824"/>
              <a:gd name="adj2" fmla="val -1421"/>
              <a:gd name="adj3" fmla="val 8824"/>
              <a:gd name="adj4" fmla="val -6778"/>
              <a:gd name="adj5" fmla="val -94852"/>
              <a:gd name="adj6" fmla="val -12167"/>
            </a:avLst>
          </a:prstGeom>
          <a:solidFill>
            <a:schemeClr val="bg1"/>
          </a:solidFill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中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峨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é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）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冠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36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guān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）而多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髯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36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rán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）者为</a:t>
            </a:r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东坡</a:t>
            </a:r>
          </a:p>
        </p:txBody>
      </p:sp>
      <p:sp>
        <p:nvSpPr>
          <p:cNvPr id="109571" name="线形标注 2(带强调线) 109570"/>
          <p:cNvSpPr/>
          <p:nvPr/>
        </p:nvSpPr>
        <p:spPr>
          <a:xfrm>
            <a:off x="7967057" y="1989506"/>
            <a:ext cx="2700838" cy="792310"/>
          </a:xfrm>
          <a:prstGeom prst="accentCallout2">
            <a:avLst>
              <a:gd name="adj1" fmla="val 14431"/>
              <a:gd name="adj2" fmla="val -2824"/>
              <a:gd name="adj3" fmla="val 14431"/>
              <a:gd name="adj4" fmla="val -9231"/>
              <a:gd name="adj5" fmla="val 134468"/>
              <a:gd name="adj6" fmla="val -52088"/>
            </a:avLst>
          </a:prstGeom>
          <a:solidFill>
            <a:schemeClr val="bg1"/>
          </a:solidFill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fontAlgn="base"/>
            <a:r>
              <a:rPr lang="zh-CN" altLang="en-US" sz="3600" b="1" strike="noStrike" noProof="1">
                <a:solidFill>
                  <a:srgbClr val="CC00FF"/>
                </a:solidFill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鲁直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  <a:cs typeface="+mn-ea"/>
              </a:rPr>
              <a:t>居左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9572" name="线形标注 2(带强调线) 109571"/>
          <p:cNvSpPr/>
          <p:nvPr/>
        </p:nvSpPr>
        <p:spPr>
          <a:xfrm>
            <a:off x="3573631" y="5951052"/>
            <a:ext cx="2521417" cy="609713"/>
          </a:xfrm>
          <a:prstGeom prst="accentCallout2">
            <a:avLst>
              <a:gd name="adj1" fmla="val 18750"/>
              <a:gd name="adj2" fmla="val -3023"/>
              <a:gd name="adj3" fmla="val 18750"/>
              <a:gd name="adj4" fmla="val -9634"/>
              <a:gd name="adj5" fmla="val -387759"/>
              <a:gd name="adj6" fmla="val -33060"/>
            </a:avLst>
          </a:prstGeom>
          <a:solidFill>
            <a:schemeClr val="bg1"/>
          </a:solidFill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佛印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居右</a:t>
            </a:r>
          </a:p>
        </p:txBody>
      </p:sp>
      <p:sp>
        <p:nvSpPr>
          <p:cNvPr id="20485" name="文本框 109572"/>
          <p:cNvSpPr txBox="1"/>
          <p:nvPr/>
        </p:nvSpPr>
        <p:spPr>
          <a:xfrm>
            <a:off x="1846111" y="188948"/>
            <a:ext cx="410444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船头坐三人，</a:t>
            </a:r>
            <a:endParaRPr lang="zh-CN" altLang="en-US" sz="44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/>
      <p:bldP spid="1095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110593" descr="船头_edi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488" y="130223"/>
            <a:ext cx="4564908" cy="6598872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10595" name="文本框 110594"/>
          <p:cNvSpPr txBox="1"/>
          <p:nvPr/>
        </p:nvSpPr>
        <p:spPr>
          <a:xfrm>
            <a:off x="354563" y="297904"/>
            <a:ext cx="5554423" cy="52014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>
                <a:solidFill>
                  <a:srgbClr val="A5A824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苏、黄共阅一手卷。</a:t>
            </a:r>
            <a:r>
              <a:rPr lang="zh-CN" altLang="en-US" sz="44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东坡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右手执卷端，左手抚鲁直背。</a:t>
            </a:r>
            <a:r>
              <a:rPr lang="zh-CN" altLang="en-US" sz="44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鲁直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左手执卷末，右手指卷，如有所语。东坡现右足，鲁直现左足，各微侧，其两膝相比者，各隐卷底衣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褶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zhě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）中。</a:t>
            </a:r>
            <a:r>
              <a:rPr lang="zh-CN" altLang="en-US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111617" descr="船头_edited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499" y="0"/>
            <a:ext cx="4501395" cy="685927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11619" name="文本框 111618"/>
          <p:cNvSpPr txBox="1"/>
          <p:nvPr/>
        </p:nvSpPr>
        <p:spPr>
          <a:xfrm>
            <a:off x="637932" y="452222"/>
            <a:ext cx="4885790" cy="56323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66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佛印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绝类弥勒，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袒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tǎn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）胸露乳，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矫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jiǎo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）首昂视，神情与苏、黄不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属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hǔ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）。卧右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膝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xī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），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诎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qū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）右臂支船，而竖其左膝，左臂挂念珠</a:t>
            </a:r>
            <a:r>
              <a:rPr lang="zh-CN" altLang="en-US" sz="40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倚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yǐ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）之</a:t>
            </a:r>
            <a:r>
              <a:rPr lang="en-US" altLang="zh-CN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珠可历历数也。 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112641" descr="船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35" y="2255307"/>
            <a:ext cx="6625864" cy="429339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12643" name="文本框 112642"/>
          <p:cNvSpPr txBox="1"/>
          <p:nvPr/>
        </p:nvSpPr>
        <p:spPr>
          <a:xfrm>
            <a:off x="1522201" y="333437"/>
            <a:ext cx="9398153" cy="1715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舟尾横卧一</a:t>
            </a:r>
            <a:r>
              <a:rPr lang="zh-CN" altLang="en-US" sz="4400" b="1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楫</a:t>
            </a:r>
            <a:r>
              <a:rPr lang="zh-CN" altLang="en-US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4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jí</a:t>
            </a:r>
            <a:r>
              <a:rPr lang="zh-CN" altLang="en-US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）。楫左右</a:t>
            </a:r>
            <a:r>
              <a:rPr lang="zh-CN" altLang="en-US" sz="4400" b="1">
                <a:solidFill>
                  <a:srgbClr val="FF66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舟子</a:t>
            </a:r>
            <a:r>
              <a:rPr lang="zh-CN" altLang="en-US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各一人。 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图片 113665" descr="船尾_edi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286" y="1143226"/>
            <a:ext cx="4415656" cy="4942803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4578" name="文本框 113666"/>
          <p:cNvSpPr txBox="1"/>
          <p:nvPr/>
        </p:nvSpPr>
        <p:spPr>
          <a:xfrm>
            <a:off x="1224280" y="1537335"/>
            <a:ext cx="45358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solidFill>
                  <a:srgbClr val="008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居右者</a:t>
            </a:r>
            <a:r>
              <a:rPr lang="zh-CN" altLang="en-US" sz="4800" b="1">
                <a:latin typeface="Arial" panose="020b0604020202020204" pitchFamily="34" charset="0"/>
                <a:ea typeface="华文中宋" panose="02010600040101010101" pitchFamily="2" charset="-122"/>
              </a:rPr>
              <a:t>椎</a:t>
            </a:r>
            <a:r>
              <a:rPr lang="zh-CN" altLang="en-US" sz="48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髻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8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jì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）仰面，左手倚一衡木，右手攀右</a:t>
            </a:r>
            <a:r>
              <a:rPr lang="zh-CN" altLang="en-US" sz="48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趾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8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zhǐ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），若啸（</a:t>
            </a:r>
            <a:r>
              <a:rPr lang="en-US" altLang="zh-CN" sz="48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xi</a:t>
            </a:r>
            <a:r>
              <a:rPr lang="en-US" altLang="en-US" sz="4800" b="1" err="1">
                <a:solidFill>
                  <a:srgbClr val="FF3300"/>
                </a:solidFill>
                <a:latin typeface="华文中宋" panose="02010600040101010101" pitchFamily="2" charset="-122"/>
                <a:ea typeface="隶书" panose="02010509060101010101" pitchFamily="49" charset="-122"/>
              </a:rPr>
              <a:t>à</a:t>
            </a:r>
            <a:r>
              <a:rPr lang="en-US" altLang="zh-CN" sz="48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o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）呼状。</a:t>
            </a:r>
          </a:p>
        </p:txBody>
      </p:sp>
    </p:spTree>
  </p:cSld>
  <p:clrMapOvr>
    <a:masterClrMapping/>
  </p:clrMapOvr>
  <p:transition spd="med">
    <p:wheel spokes="8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114689" descr="船尾_edited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144" y="743727"/>
            <a:ext cx="4393425" cy="5544577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5602" name="文本框 114690"/>
          <p:cNvSpPr txBox="1"/>
          <p:nvPr/>
        </p:nvSpPr>
        <p:spPr>
          <a:xfrm>
            <a:off x="892175" y="1290955"/>
            <a:ext cx="50546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居左者</a:t>
            </a:r>
            <a:r>
              <a:rPr lang="zh-CN" altLang="en-US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右手执蒲</a:t>
            </a:r>
            <a:r>
              <a:rPr lang="en-US" altLang="zh-CN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en-US" altLang="zh-CN" sz="4400" b="1" err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</a:t>
            </a:r>
            <a:r>
              <a:rPr lang="en-US" altLang="en-US" sz="4400" b="1" err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ú</a:t>
            </a:r>
            <a:r>
              <a:rPr lang="en-US" altLang="zh-CN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葵</a:t>
            </a:r>
            <a:r>
              <a:rPr lang="en-US" altLang="zh-CN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en-US" altLang="zh-CN" sz="4400" b="1" err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ku</a:t>
            </a:r>
            <a:r>
              <a:rPr lang="en-US" altLang="en-US" sz="4400" b="1" err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í</a:t>
            </a:r>
            <a:r>
              <a:rPr lang="en-US" altLang="zh-CN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44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扇，左手抚炉，炉上有壶，其人视端容寂，若听茶声然。 </a:t>
            </a:r>
          </a:p>
        </p:txBody>
      </p:sp>
    </p:spTree>
  </p:cSld>
  <p:clrMapOvr>
    <a:masterClrMapping/>
  </p:clrMapOvr>
  <p:transition spd="med">
    <p:zo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4" name="文本框 115713"/>
          <p:cNvSpPr txBox="1"/>
          <p:nvPr/>
        </p:nvSpPr>
        <p:spPr>
          <a:xfrm>
            <a:off x="1116965" y="939800"/>
            <a:ext cx="1008507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其船背稍</a:t>
            </a:r>
            <a:r>
              <a:rPr lang="zh-CN" altLang="en-US" sz="40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夷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yí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），则题名其上，文曰“天启</a:t>
            </a:r>
            <a:r>
              <a:rPr lang="zh-CN" altLang="en-US" sz="40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壬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rén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</a:t>
            </a:r>
            <a:r>
              <a:rPr lang="zh-CN" altLang="en-US" sz="40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戌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xū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）秋日，</a:t>
            </a:r>
            <a:r>
              <a:rPr lang="zh-CN" altLang="en-US" sz="40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虞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yú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）山王毅叔远甫（</a:t>
            </a:r>
            <a:r>
              <a:rPr lang="en-US" altLang="zh-CN" sz="4000" b="1" err="1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f</a:t>
            </a:r>
            <a:r>
              <a:rPr lang="en-US" altLang="en-US" sz="4000" b="1" err="1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ǔ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）刻”，细若蚊足，钩画</a:t>
            </a:r>
            <a:r>
              <a:rPr lang="zh-CN" altLang="en-US" sz="40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了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40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liǎo</a:t>
            </a: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）了，其色墨。又用篆章一，文曰“初平山人”，其色丹。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26626" name="图片 115714" descr="haizho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984" y="4242586"/>
            <a:ext cx="7270509" cy="2616684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6738" name="图片 116737" descr="陈教学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201" y="0"/>
            <a:ext cx="9145693" cy="3717026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7650" name="文本框 116738"/>
          <p:cNvSpPr txBox="1"/>
          <p:nvPr/>
        </p:nvSpPr>
        <p:spPr>
          <a:xfrm>
            <a:off x="847725" y="3717290"/>
            <a:ext cx="10495280" cy="26377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通计一舟，为人五；为窗八；为箬篷，为楫，为炉，为壶，为手卷，为念珠各一；对联、题名并篆文，为字共三十有四。而计其长曾不盈寸。盖简桃核修狭者为之。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嘻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36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xī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），技亦灵怪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矣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</a:t>
            </a:r>
            <a:r>
              <a:rPr lang="en-US" altLang="zh-CN" sz="3600" b="1" err="1">
                <a:solidFill>
                  <a:srgbClr val="FF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yǐ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）哉！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矩形 176129"/>
          <p:cNvSpPr/>
          <p:nvPr/>
        </p:nvSpPr>
        <p:spPr>
          <a:xfrm>
            <a:off x="1887393" y="1492526"/>
            <a:ext cx="9145693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图片 176130" descr="精彩微雕作品(图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149225"/>
            <a:ext cx="9750425" cy="46729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176132" name="文本框 176131"/>
          <p:cNvSpPr txBox="1"/>
          <p:nvPr/>
        </p:nvSpPr>
        <p:spPr>
          <a:xfrm>
            <a:off x="-233265" y="5367062"/>
            <a:ext cx="1204582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作品上</a:t>
            </a:r>
            <a:r>
              <a:rPr lang="en-US" altLang="zh-CN" sz="4000" b="1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只</a:t>
            </a:r>
            <a:r>
              <a:rPr lang="en-US" altLang="zh-CN" sz="4000" b="1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毫米左右的螃蟹落在白色的沙粒上。</a:t>
            </a:r>
          </a:p>
          <a:p>
            <a:pPr>
              <a:buClrTx/>
            </a:pPr>
            <a:endParaRPr lang="zh-CN" altLang="en-US" sz="4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4370" name="Picture 2" descr="核舟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201" y="2499826"/>
            <a:ext cx="9145693" cy="28881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371" name="Line 3"/>
          <p:cNvSpPr/>
          <p:nvPr/>
        </p:nvSpPr>
        <p:spPr>
          <a:xfrm>
            <a:off x="6704760" y="5929461"/>
            <a:ext cx="3963134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72" name="Line 4"/>
          <p:cNvSpPr/>
          <p:nvPr/>
        </p:nvSpPr>
        <p:spPr>
          <a:xfrm flipH="1">
            <a:off x="1522201" y="5929461"/>
            <a:ext cx="365827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73" name="Text Box 5"/>
          <p:cNvSpPr txBox="1"/>
          <p:nvPr/>
        </p:nvSpPr>
        <p:spPr>
          <a:xfrm>
            <a:off x="4694555" y="5668645"/>
            <a:ext cx="2620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长：八分有奇</a:t>
            </a:r>
          </a:p>
        </p:txBody>
      </p:sp>
      <p:sp>
        <p:nvSpPr>
          <p:cNvPr id="314374" name="Line 6"/>
          <p:cNvSpPr/>
          <p:nvPr/>
        </p:nvSpPr>
        <p:spPr>
          <a:xfrm flipH="1">
            <a:off x="1979485" y="3795466"/>
            <a:ext cx="0" cy="129564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75" name="Line 7"/>
          <p:cNvSpPr/>
          <p:nvPr/>
        </p:nvSpPr>
        <p:spPr>
          <a:xfrm flipH="1" flipV="1">
            <a:off x="1979485" y="2652254"/>
            <a:ext cx="0" cy="762141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76" name="Text Box 8"/>
          <p:cNvSpPr txBox="1"/>
          <p:nvPr/>
        </p:nvSpPr>
        <p:spPr>
          <a:xfrm>
            <a:off x="891540" y="3490595"/>
            <a:ext cx="2383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高：可二黍许</a:t>
            </a:r>
          </a:p>
        </p:txBody>
      </p:sp>
      <p:sp>
        <p:nvSpPr>
          <p:cNvPr id="314377" name="Text Box 9"/>
          <p:cNvSpPr txBox="1"/>
          <p:nvPr/>
        </p:nvSpPr>
        <p:spPr>
          <a:xfrm>
            <a:off x="6001385" y="57785"/>
            <a:ext cx="675005" cy="17557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中轩敞者</a:t>
            </a:r>
          </a:p>
        </p:txBody>
      </p:sp>
      <p:sp>
        <p:nvSpPr>
          <p:cNvPr id="314378" name="Line 10"/>
          <p:cNvSpPr/>
          <p:nvPr/>
        </p:nvSpPr>
        <p:spPr>
          <a:xfrm flipH="1">
            <a:off x="6476118" y="1737685"/>
            <a:ext cx="0" cy="167671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79" name="Line 11"/>
          <p:cNvSpPr/>
          <p:nvPr/>
        </p:nvSpPr>
        <p:spPr>
          <a:xfrm>
            <a:off x="1522201" y="5167320"/>
            <a:ext cx="83835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4380" name="Line 12"/>
          <p:cNvSpPr/>
          <p:nvPr/>
        </p:nvSpPr>
        <p:spPr>
          <a:xfrm>
            <a:off x="1522201" y="2652254"/>
            <a:ext cx="83835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4381" name="Text Box 13"/>
          <p:cNvSpPr txBox="1"/>
          <p:nvPr/>
        </p:nvSpPr>
        <p:spPr>
          <a:xfrm>
            <a:off x="6976745" y="57150"/>
            <a:ext cx="490220" cy="24428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</a:rPr>
              <a:t>旁开小舱，左右各四</a:t>
            </a:r>
          </a:p>
        </p:txBody>
      </p:sp>
      <p:sp>
        <p:nvSpPr>
          <p:cNvPr id="314382" name="Line 14"/>
          <p:cNvSpPr/>
          <p:nvPr/>
        </p:nvSpPr>
        <p:spPr>
          <a:xfrm flipH="1">
            <a:off x="7314473" y="2347397"/>
            <a:ext cx="0" cy="1524282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83" name="Text Box 15"/>
          <p:cNvSpPr txBox="1"/>
          <p:nvPr/>
        </p:nvSpPr>
        <p:spPr>
          <a:xfrm>
            <a:off x="7738745" y="56515"/>
            <a:ext cx="490220" cy="25958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</a:rPr>
              <a:t>清风徐来，水波不兴</a:t>
            </a:r>
          </a:p>
        </p:txBody>
      </p:sp>
      <p:sp>
        <p:nvSpPr>
          <p:cNvPr id="314384" name="Line 16"/>
          <p:cNvSpPr/>
          <p:nvPr/>
        </p:nvSpPr>
        <p:spPr>
          <a:xfrm flipH="1">
            <a:off x="8000400" y="2499826"/>
            <a:ext cx="0" cy="129564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85" name="Text Box 17"/>
          <p:cNvSpPr txBox="1"/>
          <p:nvPr/>
        </p:nvSpPr>
        <p:spPr>
          <a:xfrm>
            <a:off x="3866515" y="-15240"/>
            <a:ext cx="551815" cy="23628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中峨冠而多髯者</a:t>
            </a:r>
          </a:p>
        </p:txBody>
      </p:sp>
      <p:sp>
        <p:nvSpPr>
          <p:cNvPr id="314386" name="Line 18"/>
          <p:cNvSpPr/>
          <p:nvPr/>
        </p:nvSpPr>
        <p:spPr>
          <a:xfrm flipH="1">
            <a:off x="4189695" y="1966327"/>
            <a:ext cx="0" cy="60971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87" name="Text Box 19"/>
          <p:cNvSpPr txBox="1"/>
          <p:nvPr/>
        </p:nvSpPr>
        <p:spPr>
          <a:xfrm>
            <a:off x="1979565" y="-15240"/>
            <a:ext cx="428625" cy="281992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600">
              <a:latin typeface="Times New Roman" panose="02020603050405020304" pitchFamily="18" charset="0"/>
            </a:endParaRPr>
          </a:p>
        </p:txBody>
      </p:sp>
      <p:sp>
        <p:nvSpPr>
          <p:cNvPr id="314388" name="Text Box 20"/>
          <p:cNvSpPr txBox="1"/>
          <p:nvPr/>
        </p:nvSpPr>
        <p:spPr>
          <a:xfrm>
            <a:off x="4418351" y="56670"/>
            <a:ext cx="1295640" cy="26765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居</a:t>
            </a:r>
            <a:r>
              <a:rPr lang="zh-CN" altLang="en-US" sz="2800" b="1">
                <a:solidFill>
                  <a:srgbClr val="FF66FF"/>
                </a:solidFill>
                <a:latin typeface="Times New Roman" panose="02020603050405020304" pitchFamily="18" charset="0"/>
              </a:rPr>
              <a:t>左</a:t>
            </a:r>
            <a:r>
              <a:rPr lang="zh-CN" altLang="en-US" sz="2800" b="1">
                <a:latin typeface="Times New Roman" panose="02020603050405020304" pitchFamily="18" charset="0"/>
              </a:rPr>
              <a:t>。左手执卷端，右手指卷，若有所语</a:t>
            </a:r>
          </a:p>
        </p:txBody>
      </p:sp>
      <p:sp>
        <p:nvSpPr>
          <p:cNvPr id="314389" name="Line 21"/>
          <p:cNvSpPr/>
          <p:nvPr/>
        </p:nvSpPr>
        <p:spPr>
          <a:xfrm flipH="1">
            <a:off x="4723194" y="1966327"/>
            <a:ext cx="228642" cy="762141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90" name="Text Box 22"/>
          <p:cNvSpPr txBox="1"/>
          <p:nvPr/>
        </p:nvSpPr>
        <p:spPr>
          <a:xfrm>
            <a:off x="1879805" y="638358"/>
            <a:ext cx="1752925" cy="193802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居右。绝似弥勒，袒胸露乳，矫首昂视。神情与苏黄不属。</a:t>
            </a:r>
          </a:p>
        </p:txBody>
      </p:sp>
      <p:sp>
        <p:nvSpPr>
          <p:cNvPr id="314391" name="Line 23"/>
          <p:cNvSpPr/>
          <p:nvPr/>
        </p:nvSpPr>
        <p:spPr>
          <a:xfrm flipH="1">
            <a:off x="3351340" y="2118755"/>
            <a:ext cx="0" cy="762141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92" name="Text Box 24"/>
          <p:cNvSpPr txBox="1"/>
          <p:nvPr/>
        </p:nvSpPr>
        <p:spPr>
          <a:xfrm>
            <a:off x="2360295" y="4785995"/>
            <a:ext cx="1829435" cy="119888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左臂挂念珠倚之，珠可历历数也。</a:t>
            </a:r>
          </a:p>
        </p:txBody>
      </p:sp>
      <p:sp>
        <p:nvSpPr>
          <p:cNvPr id="314393" name="Line 25"/>
          <p:cNvSpPr/>
          <p:nvPr/>
        </p:nvSpPr>
        <p:spPr>
          <a:xfrm flipH="1" flipV="1">
            <a:off x="3351340" y="4252750"/>
            <a:ext cx="0" cy="45728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94" name="Text Box 26"/>
          <p:cNvSpPr txBox="1"/>
          <p:nvPr/>
        </p:nvSpPr>
        <p:spPr>
          <a:xfrm>
            <a:off x="8914765" y="5396230"/>
            <a:ext cx="2620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舟尾横卧一楫</a:t>
            </a:r>
          </a:p>
        </p:txBody>
      </p:sp>
      <p:sp>
        <p:nvSpPr>
          <p:cNvPr id="314395" name="Line 27"/>
          <p:cNvSpPr/>
          <p:nvPr/>
        </p:nvSpPr>
        <p:spPr>
          <a:xfrm flipH="1" flipV="1">
            <a:off x="10058181" y="4710035"/>
            <a:ext cx="0" cy="762141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96" name="Text Box 28"/>
          <p:cNvSpPr txBox="1"/>
          <p:nvPr/>
        </p:nvSpPr>
        <p:spPr>
          <a:xfrm>
            <a:off x="8303260" y="635635"/>
            <a:ext cx="613410" cy="16706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居左舟子</a:t>
            </a:r>
          </a:p>
        </p:txBody>
      </p:sp>
      <p:sp>
        <p:nvSpPr>
          <p:cNvPr id="314397" name="Line 29"/>
          <p:cNvSpPr/>
          <p:nvPr/>
        </p:nvSpPr>
        <p:spPr>
          <a:xfrm flipH="1">
            <a:off x="8610113" y="2118755"/>
            <a:ext cx="0" cy="914569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398" name="Text Box 30"/>
          <p:cNvSpPr txBox="1"/>
          <p:nvPr/>
        </p:nvSpPr>
        <p:spPr>
          <a:xfrm>
            <a:off x="9689465" y="441960"/>
            <a:ext cx="613410" cy="22866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居</a:t>
            </a:r>
            <a:r>
              <a:rPr lang="zh-CN" altLang="en-US" sz="2800" b="1">
                <a:solidFill>
                  <a:srgbClr val="FF66FF"/>
                </a:solidFill>
                <a:latin typeface="Times New Roman" panose="02020603050405020304" pitchFamily="18" charset="0"/>
              </a:rPr>
              <a:t>右</a:t>
            </a:r>
            <a:r>
              <a:rPr lang="zh-CN" altLang="en-US" sz="2800" b="1">
                <a:latin typeface="Times New Roman" panose="02020603050405020304" pitchFamily="18" charset="0"/>
              </a:rPr>
              <a:t>舟子</a:t>
            </a:r>
          </a:p>
        </p:txBody>
      </p:sp>
      <p:sp>
        <p:nvSpPr>
          <p:cNvPr id="314399" name="Line 31"/>
          <p:cNvSpPr/>
          <p:nvPr/>
        </p:nvSpPr>
        <p:spPr>
          <a:xfrm flipH="1">
            <a:off x="10058181" y="1890113"/>
            <a:ext cx="0" cy="99078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400" name="Text Box 32"/>
          <p:cNvSpPr txBox="1"/>
          <p:nvPr/>
        </p:nvSpPr>
        <p:spPr>
          <a:xfrm>
            <a:off x="9067398" y="4938677"/>
            <a:ext cx="533499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炉</a:t>
            </a:r>
          </a:p>
        </p:txBody>
      </p:sp>
      <p:sp>
        <p:nvSpPr>
          <p:cNvPr id="314401" name="Line 33"/>
          <p:cNvSpPr/>
          <p:nvPr/>
        </p:nvSpPr>
        <p:spPr>
          <a:xfrm flipH="1" flipV="1">
            <a:off x="9296040" y="4100322"/>
            <a:ext cx="0" cy="83835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402" name="Text Box 34"/>
          <p:cNvSpPr txBox="1"/>
          <p:nvPr/>
        </p:nvSpPr>
        <p:spPr>
          <a:xfrm>
            <a:off x="8991184" y="2130227"/>
            <a:ext cx="45728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壶</a:t>
            </a:r>
          </a:p>
        </p:txBody>
      </p:sp>
      <p:sp>
        <p:nvSpPr>
          <p:cNvPr id="314403" name="Line 35"/>
          <p:cNvSpPr/>
          <p:nvPr/>
        </p:nvSpPr>
        <p:spPr>
          <a:xfrm flipH="1">
            <a:off x="9219826" y="2728468"/>
            <a:ext cx="0" cy="685927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404" name="Text Box 36"/>
          <p:cNvSpPr txBox="1"/>
          <p:nvPr/>
        </p:nvSpPr>
        <p:spPr>
          <a:xfrm>
            <a:off x="5637530" y="4862195"/>
            <a:ext cx="16002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船背：文字</a:t>
            </a:r>
          </a:p>
        </p:txBody>
      </p:sp>
      <p:sp>
        <p:nvSpPr>
          <p:cNvPr id="314405" name="Line 37"/>
          <p:cNvSpPr/>
          <p:nvPr/>
        </p:nvSpPr>
        <p:spPr>
          <a:xfrm flipH="1" flipV="1">
            <a:off x="6676390" y="5353050"/>
            <a:ext cx="942975" cy="6318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4408" name="Text Box 40"/>
          <p:cNvSpPr txBox="1"/>
          <p:nvPr/>
        </p:nvSpPr>
        <p:spPr>
          <a:xfrm>
            <a:off x="4875622" y="4786249"/>
            <a:ext cx="762141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手卷</a:t>
            </a:r>
          </a:p>
        </p:txBody>
      </p:sp>
      <p:sp>
        <p:nvSpPr>
          <p:cNvPr id="314409" name="Line 41"/>
          <p:cNvSpPr/>
          <p:nvPr/>
        </p:nvSpPr>
        <p:spPr>
          <a:xfrm flipH="1" flipV="1">
            <a:off x="3961052" y="3490609"/>
            <a:ext cx="990783" cy="1371854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86" name="Text Box 42"/>
          <p:cNvSpPr txBox="1"/>
          <p:nvPr/>
        </p:nvSpPr>
        <p:spPr>
          <a:xfrm>
            <a:off x="3732410" y="6264486"/>
            <a:ext cx="388692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latin typeface="Times New Roman" panose="02020603050405020304" pitchFamily="18" charset="0"/>
              </a:rPr>
              <a:t>核舟记</a:t>
            </a:r>
            <a:r>
              <a:rPr lang="en-US" altLang="zh-CN" sz="3200" b="1">
                <a:latin typeface="Times New Roman" panose="02020603050405020304" pitchFamily="18" charset="0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</a:rPr>
              <a:t>模拟图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4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4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4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14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1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4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14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1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1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14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14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1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1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1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1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1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1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14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14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14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14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14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14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3" grpId="0"/>
      <p:bldP spid="314376" grpId="0"/>
      <p:bldP spid="314377" grpId="0"/>
      <p:bldP spid="314381" grpId="0"/>
      <p:bldP spid="314383" grpId="0"/>
      <p:bldP spid="314385" grpId="0"/>
      <p:bldP spid="314387" grpId="0"/>
      <p:bldP spid="314388" grpId="0"/>
      <p:bldP spid="314390" grpId="0"/>
      <p:bldP spid="314392" grpId="0"/>
      <p:bldP spid="314394" grpId="0"/>
      <p:bldP spid="314396" grpId="0"/>
      <p:bldP spid="314398" grpId="0"/>
      <p:bldP spid="314400" grpId="0"/>
      <p:bldP spid="314402" grpId="0"/>
      <p:bldP spid="314404" grpId="0"/>
      <p:bldP spid="3144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9995" y="180975"/>
            <a:ext cx="484311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 contrast="15000"/>
                    </a14:imgEffect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99"/>
            <a:ext cx="5486400" cy="53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67" y="465856"/>
            <a:ext cx="2472077" cy="2186836"/>
          </a:xfrm>
          <a:prstGeom prst="rect">
            <a:avLst/>
          </a:prstGeom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4170458" y="2653122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迷你简剪纸"/>
              </a:rPr>
              <a:t>翻译课文</a:t>
            </a:r>
          </a:p>
        </p:txBody>
      </p:sp>
      <p:cxnSp>
        <p:nvCxnSpPr>
          <p:cNvPr id="17" name="直接箭头连接符 15"/>
          <p:cNvCxnSpPr>
            <a:cxnSpLocks noChangeShapeType="1"/>
          </p:cNvCxnSpPr>
          <p:nvPr/>
        </p:nvCxnSpPr>
        <p:spPr bwMode="auto">
          <a:xfrm flipV="1">
            <a:off x="3211289" y="3876598"/>
            <a:ext cx="5148939" cy="22077"/>
          </a:xfrm>
          <a:prstGeom prst="straightConnector1">
            <a:avLst/>
          </a:prstGeom>
          <a:noFill/>
          <a:ln w="31750">
            <a:solidFill>
              <a:schemeClr val="tx2">
                <a:lumMod val="50000"/>
              </a:schemeClr>
            </a:solidFill>
            <a:prstDash val="lgDashDot"/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1" dur="25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1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629950E-C12D-4E60-A2B2-0ABED721A6F7}"/>
              </a:ext>
            </a:extLst>
          </p:cNvPr>
          <p:cNvSpPr txBox="1"/>
          <p:nvPr/>
        </p:nvSpPr>
        <p:spPr>
          <a:xfrm>
            <a:off x="0" y="765110"/>
            <a:ext cx="1211576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罔不因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势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形，各具情态。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尝贻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余核舟一，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</a:t>
            </a:r>
            <a:r>
              <a:rPr lang="zh-CN" altLang="en-US" sz="32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大苏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赤壁云。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、舟首尾长约八分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32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奇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，高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二黍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许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。中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轩敞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舱，箬篷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覆</a:t>
            </a:r>
            <a:r>
              <a:rPr lang="zh-CN" altLang="en-US" sz="32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、启窗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观，雕栏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相望</a:t>
            </a:r>
            <a:r>
              <a:rPr lang="zh-CN" altLang="en-US" sz="32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焉。</a:t>
            </a:r>
            <a:endParaRPr lang="en-US" altLang="zh-CN" sz="32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、中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峨冠而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髯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东坡，佛印居右，鲁直居左。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、佛印绝类弥勒，袒胸露乳，矫首昂视，神情与苏、黄</a:t>
            </a:r>
            <a:r>
              <a:rPr lang="zh-CN" altLang="en-US" sz="32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不属。</a:t>
            </a:r>
            <a:endParaRPr lang="en-US" altLang="zh-CN" sz="32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、居右者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椎髻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仰面，左手倚一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木，右手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右趾，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啸呼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人视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端容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寂，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听茶声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、细若蚊足，钩画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了了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，其色墨。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计一舟，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人五；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计其长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曾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盈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寸。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桃核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修狭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者为之。嘻，技亦灵怪矣哉！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/>
          </a:p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82721655"/>
      </p:ext>
    </p:extLst>
  </p:cSld>
  <p:clrMapOvr>
    <a:masterClrMapping/>
  </p:clrMapOvr>
  <p:transition spd="slow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2EA4AE0-A268-489C-92AE-70BD572BECB8}"/>
              </a:ext>
            </a:extLst>
          </p:cNvPr>
          <p:cNvSpPr txBox="1"/>
          <p:nvPr/>
        </p:nvSpPr>
        <p:spPr>
          <a:xfrm>
            <a:off x="499156" y="312610"/>
            <a:ext cx="1139267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罔不因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势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形，各具情态。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尝贻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余核舟一，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</a:t>
            </a:r>
            <a:r>
              <a:rPr lang="zh-CN" altLang="en-US" sz="36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大苏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泛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赤壁云。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、舟首尾长约八分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36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奇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，高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二黍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许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。中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轩敞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舱，箬篷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覆</a:t>
            </a:r>
            <a:r>
              <a:rPr lang="zh-CN" altLang="en-US" sz="36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B8ED175-F26B-4300-9B18-1201A96F7072}"/>
              </a:ext>
            </a:extLst>
          </p:cNvPr>
          <p:cNvSpPr txBox="1"/>
          <p:nvPr/>
        </p:nvSpPr>
        <p:spPr>
          <a:xfrm>
            <a:off x="102604" y="1212570"/>
            <a:ext cx="123677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全都是就着材料原来的样子雕刻成各种形象，各有各的神情姿态。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8170B1-C64A-4AA8-B36F-D839DCDB86B5}"/>
              </a:ext>
            </a:extLst>
          </p:cNvPr>
          <p:cNvSpPr txBox="1"/>
          <p:nvPr/>
        </p:nvSpPr>
        <p:spPr>
          <a:xfrm>
            <a:off x="9298" y="2845019"/>
            <a:ext cx="121904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他曾经送给我一只用桃核刻成的船，刻的应当是苏轼乘船游赤壁。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A72250E-25FD-4DB5-9A8E-32A3A6C98F5E}"/>
              </a:ext>
            </a:extLst>
          </p:cNvPr>
          <p:cNvSpPr txBox="1"/>
          <p:nvPr/>
        </p:nvSpPr>
        <p:spPr>
          <a:xfrm>
            <a:off x="60552" y="5108409"/>
            <a:ext cx="121857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船从头到尾大约八分多长，高约二分上下。中间高起而宽敞的部分是船舱，用箬竹叶做成的船篷覆盖着它。</a:t>
            </a:r>
          </a:p>
        </p:txBody>
      </p:sp>
    </p:spTree>
    <p:extLst>
      <p:ext uri="{BB962C8B-B14F-4D97-AF65-F5344CB8AC3E}">
        <p14:creationId xmlns:p14="http://schemas.microsoft.com/office/powerpoint/2010/main" val="30818046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7D0C7BC-5D57-4C28-8029-5B54BA50B4AA}"/>
              </a:ext>
            </a:extLst>
          </p:cNvPr>
          <p:cNvSpPr txBox="1"/>
          <p:nvPr/>
        </p:nvSpPr>
        <p:spPr>
          <a:xfrm>
            <a:off x="414021" y="261259"/>
            <a:ext cx="1136237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、启窗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观，雕栏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相望</a:t>
            </a:r>
            <a:r>
              <a:rPr lang="zh-CN" altLang="en-US" sz="36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焉。</a:t>
            </a:r>
            <a:endParaRPr lang="en-US" altLang="zh-CN" sz="36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、中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峨冠而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髯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东坡，佛印居右，鲁直居左。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、佛印绝类弥勒，袒胸露乳，矫首昂视，神情与苏、黄</a:t>
            </a:r>
            <a:r>
              <a:rPr lang="zh-CN" altLang="en-US" sz="36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不属。</a:t>
            </a:r>
            <a:endParaRPr lang="en-US" altLang="zh-CN" sz="36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37FFB70-6450-4E81-93DB-796A4C72F4FA}"/>
              </a:ext>
            </a:extLst>
          </p:cNvPr>
          <p:cNvSpPr txBox="1"/>
          <p:nvPr/>
        </p:nvSpPr>
        <p:spPr>
          <a:xfrm>
            <a:off x="580815" y="1011610"/>
            <a:ext cx="101867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打开窗子就看到雕刻着花纹的栏杆左右相对。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328722F-3478-4286-BBDB-7ECBF0B9D615}"/>
              </a:ext>
            </a:extLst>
          </p:cNvPr>
          <p:cNvSpPr txBox="1"/>
          <p:nvPr/>
        </p:nvSpPr>
        <p:spPr>
          <a:xfrm>
            <a:off x="414021" y="2523416"/>
            <a:ext cx="118848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中间戴着高高帽子并且胡须浓密的是苏东坡，佛印位于右边，黄鲁直位于左边。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3DF2448-F811-4D24-B2FE-ED9B00582A8B}"/>
              </a:ext>
            </a:extLst>
          </p:cNvPr>
          <p:cNvSpPr txBox="1"/>
          <p:nvPr/>
        </p:nvSpPr>
        <p:spPr>
          <a:xfrm>
            <a:off x="321905" y="5071961"/>
            <a:ext cx="117519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佛印和尚极像弥勒佛，袒胸露乳，抬头仰望，神情跟苏、黄二人不相类似。</a:t>
            </a:r>
          </a:p>
        </p:txBody>
      </p:sp>
    </p:spTree>
    <p:extLst>
      <p:ext uri="{BB962C8B-B14F-4D97-AF65-F5344CB8AC3E}">
        <p14:creationId xmlns:p14="http://schemas.microsoft.com/office/powerpoint/2010/main" val="36390003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138B07-FC4A-4F11-A046-BB6B37D29BE4}"/>
              </a:ext>
            </a:extLst>
          </p:cNvPr>
          <p:cNvSpPr txBox="1"/>
          <p:nvPr/>
        </p:nvSpPr>
        <p:spPr>
          <a:xfrm>
            <a:off x="431525" y="401216"/>
            <a:ext cx="1132736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、居右者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椎髻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仰面，左手倚一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木，右手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攀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右趾，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啸呼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人视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端容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寂，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听茶声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、细若蚊足，钩画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了了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，其色墨。</a:t>
            </a:r>
            <a:endParaRPr lang="en-US" altLang="zh-CN" sz="1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F00FE2-5394-4788-8EAB-C16BEB8EA211}"/>
              </a:ext>
            </a:extLst>
          </p:cNvPr>
          <p:cNvSpPr txBox="1"/>
          <p:nvPr/>
        </p:nvSpPr>
        <p:spPr>
          <a:xfrm>
            <a:off x="517816" y="1866462"/>
            <a:ext cx="112340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位于右边的撑船的人梳着椎形发髻，仰着脸，左手倚着一根横木，右手扳着右脚趾头，好像在大声呼叫的样子。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43EF572-B9EA-40F8-BEA6-0EC16E0AFAF7}"/>
              </a:ext>
            </a:extLst>
          </p:cNvPr>
          <p:cNvSpPr txBox="1"/>
          <p:nvPr/>
        </p:nvSpPr>
        <p:spPr>
          <a:xfrm>
            <a:off x="447804" y="4116538"/>
            <a:ext cx="113273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那个人的眼光正视着茶炉，神色平静，好像在听茶水声音似的。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91177D2-521B-4103-AAD9-1C4DC2964793}"/>
              </a:ext>
            </a:extLst>
          </p:cNvPr>
          <p:cNvSpPr txBox="1"/>
          <p:nvPr/>
        </p:nvSpPr>
        <p:spPr>
          <a:xfrm>
            <a:off x="923730" y="5663682"/>
            <a:ext cx="10265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字迹细得像蚊子脚，笔画清清楚楚，颜色是黑的。</a:t>
            </a:r>
          </a:p>
        </p:txBody>
      </p:sp>
    </p:spTree>
    <p:extLst>
      <p:ext uri="{BB962C8B-B14F-4D97-AF65-F5344CB8AC3E}">
        <p14:creationId xmlns:p14="http://schemas.microsoft.com/office/powerpoint/2010/main" val="13852248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1268D68-E22F-4D64-93DB-BF06E3B45E1E}"/>
              </a:ext>
            </a:extLst>
          </p:cNvPr>
          <p:cNvSpPr txBox="1"/>
          <p:nvPr/>
        </p:nvSpPr>
        <p:spPr>
          <a:xfrm>
            <a:off x="713790" y="644013"/>
            <a:ext cx="1010971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计一舟，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人五；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计其长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曾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盈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寸。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盖简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桃核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修狭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者为之。嘻，技亦灵怪矣哉！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D61DC97-5DDD-4569-BF22-D275AC36DEE0}"/>
              </a:ext>
            </a:extLst>
          </p:cNvPr>
          <p:cNvSpPr txBox="1"/>
          <p:nvPr/>
        </p:nvSpPr>
        <p:spPr>
          <a:xfrm>
            <a:off x="1674844" y="1644287"/>
            <a:ext cx="84395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总计一只核舟上，刻了五个人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2086692-8AF1-493E-A109-13BA489A257D}"/>
              </a:ext>
            </a:extLst>
          </p:cNvPr>
          <p:cNvSpPr txBox="1"/>
          <p:nvPr/>
        </p:nvSpPr>
        <p:spPr>
          <a:xfrm>
            <a:off x="853750" y="4615136"/>
            <a:ext cx="110427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但是计算它的长度竟然不满一寸。原来是挑选长而窄的桃核刻造的。嘻，这技艺也真神奇啊！</a:t>
            </a:r>
          </a:p>
        </p:txBody>
      </p:sp>
    </p:spTree>
    <p:extLst>
      <p:ext uri="{BB962C8B-B14F-4D97-AF65-F5344CB8AC3E}">
        <p14:creationId xmlns:p14="http://schemas.microsoft.com/office/powerpoint/2010/main" val="7112123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xmlns="" id="{7BF01700-A308-4482-907D-17EAA04F67E1}"/>
              </a:ext>
            </a:extLst>
          </p:cNvPr>
          <p:cNvSpPr txBox="1"/>
          <p:nvPr/>
        </p:nvSpPr>
        <p:spPr>
          <a:xfrm>
            <a:off x="513183" y="1427067"/>
            <a:ext cx="11327363" cy="41549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44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朝有个有手艺奇妙精巧的人名字叫王叔远。他能够用直径一寸的木块，雕刻出宫殿，器具，人物，以及飞鸟走兽，树木石头，全都是就着材料原来的样子雕刻成各种形象，各有各的神情姿态。他曾经送给我一只用桃核刻成的船，刻的应当是苏轼乘船游赤壁。</a:t>
            </a:r>
            <a:endParaRPr lang="zh-CN" altLang="en-US" sz="1600" b="1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9201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E8E229F7-8515-4820-A301-327B47692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28</a:t>
            </a:fld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" name="文本框 1">
            <a:extLst>
              <a:ext uri="{FF2B5EF4-FFF2-40B4-BE49-F238E27FC236}">
                <a16:creationId xmlns:a16="http://schemas.microsoft.com/office/drawing/2014/main" xmlns="" id="{D91E84E4-E9C6-43C4-8836-25AB7E684EFA}"/>
              </a:ext>
            </a:extLst>
          </p:cNvPr>
          <p:cNvSpPr txBox="1">
            <a:spLocks noGrp="1"/>
          </p:cNvSpPr>
          <p:nvPr>
            <p:ph/>
          </p:nvPr>
        </p:nvSpPr>
        <p:spPr>
          <a:xfrm>
            <a:off x="311020" y="195929"/>
            <a:ext cx="11711442" cy="64677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40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船从头到尾大约八分多长，高约二分上下。中间高起而宽敞的部分是船舱，用箬竹叶做成的船篷覆盖着它。旁边开着小窗，左边右边各有四扇，共计八扇。打开窗子就看到雕刻着花纹的栏杆左右相对。关上窗子，就看见右边刻着“山高月小，水落石出”八个字，左边刻着“清风徐来，水波不兴”八个字，用石青涂在刻着字的凹处。</a:t>
            </a:r>
          </a:p>
        </p:txBody>
      </p:sp>
    </p:spTree>
    <p:extLst>
      <p:ext uri="{BB962C8B-B14F-4D97-AF65-F5344CB8AC3E}">
        <p14:creationId xmlns:p14="http://schemas.microsoft.com/office/powerpoint/2010/main" val="36316493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E35DAEEB-8092-4DCC-A04F-41D5F3351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29</a:t>
            </a:fld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" name="文本框 1">
            <a:extLst>
              <a:ext uri="{FF2B5EF4-FFF2-40B4-BE49-F238E27FC236}">
                <a16:creationId xmlns:a16="http://schemas.microsoft.com/office/drawing/2014/main" xmlns="" id="{FBFAE5F1-1666-4514-9681-F168BBEA637F}"/>
              </a:ext>
            </a:extLst>
          </p:cNvPr>
          <p:cNvSpPr txBox="1">
            <a:spLocks noGrp="1"/>
          </p:cNvSpPr>
          <p:nvPr>
            <p:ph/>
          </p:nvPr>
        </p:nvSpPr>
        <p:spPr>
          <a:xfrm>
            <a:off x="135294" y="331700"/>
            <a:ext cx="11919824" cy="58301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船头坐着三个人，中间戴着高高帽子并且胡须浓密的是苏东坡，佛印位于右边，黄鲁直位于左边。苏东坡、黄鲁直共同看着一幅书画长卷。东坡右手拿着画幅的右端，左手轻按在鲁直的背上。鲁直左手拿着画幅的左端，右手指着画幅，好像在说什么似的。东坡露出右脚，鲁直露出左脚，身子都略微侧斜着，他们互相靠近的两膝，即东坡的左膝，鲁直的右膝，都被遮蔽在手卷下边的衣褶里。</a:t>
            </a:r>
            <a:endParaRPr lang="zh-CN" altLang="en-US" sz="4400" b="1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3909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矩形 177153"/>
          <p:cNvSpPr/>
          <p:nvPr/>
        </p:nvSpPr>
        <p:spPr>
          <a:xfrm>
            <a:off x="1938203" y="1492526"/>
            <a:ext cx="9145693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6" name="图片 177154" descr="精彩微雕作品(图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475" y="301625"/>
            <a:ext cx="10177145" cy="4944745"/>
          </a:xfrm>
          <a:prstGeom prst="rect">
            <a:avLst/>
          </a:prstGeom>
          <a:noFill/>
          <a:ln w="9525">
            <a:noFill/>
          </a:ln>
          <a:effectLst>
            <a:outerShdw blurRad="50800" dist="50800" dir="20940000" algn="ctr" rotWithShape="0">
              <a:srgbClr val="000000">
                <a:alpha val="43000"/>
              </a:srgbClr>
            </a:outerShdw>
            <a:softEdge rad="127000"/>
          </a:effectLst>
        </p:spPr>
      </p:pic>
      <p:sp>
        <p:nvSpPr>
          <p:cNvPr id="177156" name="文本框 177155"/>
          <p:cNvSpPr txBox="1"/>
          <p:nvPr/>
        </p:nvSpPr>
        <p:spPr>
          <a:xfrm>
            <a:off x="373224" y="5536149"/>
            <a:ext cx="1210180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作品上六只平均</a:t>
            </a:r>
            <a:r>
              <a:rPr lang="en-US" altLang="zh-CN" sz="4000" b="1">
                <a:latin typeface="隶书" panose="02010509060101010101" pitchFamily="49" charset="-122"/>
                <a:ea typeface="隶书" panose="02010509060101010101" pitchFamily="49" charset="-122"/>
              </a:rPr>
              <a:t>0.7</a:t>
            </a:r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毫米的熊猫放在绣花针针孔里。</a:t>
            </a:r>
          </a:p>
          <a:p>
            <a:pPr>
              <a:buClrTx/>
            </a:pP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23BD5077-C583-437D-996B-865B2A38997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37118" y="1726163"/>
            <a:ext cx="10858288" cy="440113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44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佛印和尚极像弥勒佛，袒胸露乳，抬头仰望，神情跟苏、黄二人不相类似。佛印卧倒右膝，弯曲着右臂支撑在船上，并且竖着他的左膝，左臂上挂着一串念珠倚靠着左膝——念珠可以一粒粒清清楚楚数出来</a:t>
            </a:r>
            <a:r>
              <a:rPr lang="zh-CN" altLang="en-US" sz="54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6D8DB42D-59E6-4266-8D6A-BDF78D421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30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591652"/>
      </p:ext>
    </p:extLst>
  </p:cSld>
  <p:clrMapOvr>
    <a:masterClrMapping/>
  </p:clrMapOvr>
  <p:transition spd="slow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2C476F09-CE7F-4E4E-9B84-78007ADE53E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53143" y="1240971"/>
            <a:ext cx="10942263" cy="48863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44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4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船尾横放着一支船桨。桨的左右两旁各有一名撑船的人。位于右边的撑船的人梳着椎形发髻，仰着脸，左手倚着一根横木，右手扳着右脚趾头，好像在大声呼叫的样子。位于左边的撑船的人右手拿着一把蒲葵扇，左手抚摸着火炉，炉上有一把水壶，那个人的眼光正视着茶炉，神色平静，好像在听茶水声音似的。</a:t>
            </a:r>
            <a:endParaRPr lang="zh-CN" altLang="en-US" sz="4000" b="1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4967BC0B-7FBD-48F2-BC0C-C8163ECF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31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2306"/>
      </p:ext>
    </p:extLst>
  </p:cSld>
  <p:clrMapOvr>
    <a:masterClrMapping/>
  </p:clrMapOvr>
  <p:transition spd="slow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84EE5B74-8AA8-4332-89AE-92887608250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520" y="1156137"/>
            <a:ext cx="10985901" cy="586689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4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那只船的船底稍平，就在上面刻上名字，文字是“天启壬戌秋日，虞山王毅叔远甫刻”，字迹细得像蚊子脚，笔画清清楚楚，颜色是黑的。还刻着一枚篆书图章，文字是“初平山人”，字的颜色是红的。</a:t>
            </a:r>
            <a:endParaRPr lang="zh-CN" altLang="en-US" sz="4000" b="1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BB08B1D6-48A2-4789-B42C-F929C5016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32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903721"/>
      </p:ext>
    </p:extLst>
  </p:cSld>
  <p:clrMapOvr>
    <a:masterClrMapping/>
  </p:clrMapOvr>
  <p:transition spd="slow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B63BA3F5-3C2B-4119-8A61-6D6FAF7DE0C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4441" y="1091682"/>
            <a:ext cx="10820965" cy="50356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总计一只核舟上，刻了五个人；刻了八扇窗；刻了竹篷、船桨、炉子、水壶、手卷、念珠各一件；对联、题名和图章的篆字，刻的字共三十四个。但是计算它的长度竟然不满一寸。原来是挑选长而窄的桃核刻造的。嘻，这技艺也真神奇啊！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6B7B4B52-79E8-46D3-A863-C1ECDFE9B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33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864692"/>
      </p:ext>
    </p:extLst>
  </p:cSld>
  <p:clrMapOvr>
    <a:masterClrMapping/>
  </p:clrMapOvr>
  <p:transition spd="slow"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40"/>
            <a:ext cx="12190413" cy="6857107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9995" y="180975"/>
            <a:ext cx="484311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 contrast="15000"/>
                    </a14:imgEffect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99"/>
            <a:ext cx="5486400" cy="53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67" y="465856"/>
            <a:ext cx="2472077" cy="2186836"/>
          </a:xfrm>
          <a:prstGeom prst="rect">
            <a:avLst/>
          </a:prstGeom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3408458" y="2653122"/>
            <a:ext cx="4754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迷你简剪纸"/>
              </a:rPr>
              <a:t>文言知识梳理</a:t>
            </a:r>
          </a:p>
        </p:txBody>
      </p:sp>
      <p:cxnSp>
        <p:nvCxnSpPr>
          <p:cNvPr id="17" name="直接箭头连接符 15"/>
          <p:cNvCxnSpPr>
            <a:cxnSpLocks noChangeShapeType="1"/>
          </p:cNvCxnSpPr>
          <p:nvPr/>
        </p:nvCxnSpPr>
        <p:spPr bwMode="auto">
          <a:xfrm flipV="1">
            <a:off x="3211289" y="3876598"/>
            <a:ext cx="5148939" cy="22077"/>
          </a:xfrm>
          <a:prstGeom prst="straightConnector1">
            <a:avLst/>
          </a:prstGeom>
          <a:noFill/>
          <a:ln w="31750">
            <a:solidFill>
              <a:schemeClr val="tx2">
                <a:lumMod val="50000"/>
              </a:schemeClr>
            </a:solidFill>
            <a:prstDash val="lgDashDot"/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1" dur="25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1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8" name="矩形 2537"/>
          <p:cNvSpPr/>
          <p:nvPr/>
        </p:nvSpPr>
        <p:spPr>
          <a:xfrm>
            <a:off x="1044244" y="1033790"/>
            <a:ext cx="4545330" cy="4989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85000"/>
              </a:lnSpc>
            </a:pPr>
            <a:r>
              <a:rPr lang="zh-CN" altLang="en-US" sz="36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诎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右臂之船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</a:p>
          <a:p>
            <a:pPr>
              <a:lnSpc>
                <a:spcPct val="185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手倚一</a:t>
            </a:r>
            <a:r>
              <a:rPr lang="zh-CN" altLang="en-US" sz="36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衡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木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</a:p>
          <a:p>
            <a:pPr>
              <a:lnSpc>
                <a:spcPct val="185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盖</a:t>
            </a:r>
            <a:r>
              <a:rPr lang="zh-CN" altLang="en-US" sz="36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简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桃核修狭者为之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</a:p>
          <a:p>
            <a:pPr>
              <a:lnSpc>
                <a:spcPct val="185000"/>
              </a:lnSpc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舟首尾长约八分</a:t>
            </a:r>
            <a:r>
              <a:rPr lang="zh-CN" altLang="en-US" sz="36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奇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</a:p>
          <a:p>
            <a:pPr>
              <a:lnSpc>
                <a:spcPct val="130000"/>
              </a:lnSpc>
            </a:pPr>
            <a:endParaRPr lang="en-US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" name="矩形 2538"/>
          <p:cNvSpPr/>
          <p:nvPr/>
        </p:nvSpPr>
        <p:spPr>
          <a:xfrm>
            <a:off x="4581880" y="1341686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通“屈”，弯曲</a:t>
            </a:r>
          </a:p>
        </p:txBody>
      </p:sp>
      <p:sp>
        <p:nvSpPr>
          <p:cNvPr id="2540" name="矩形 2539"/>
          <p:cNvSpPr/>
          <p:nvPr/>
        </p:nvSpPr>
        <p:spPr>
          <a:xfrm>
            <a:off x="4654919" y="2276897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通“横”，横着</a:t>
            </a:r>
          </a:p>
        </p:txBody>
      </p:sp>
      <p:sp>
        <p:nvSpPr>
          <p:cNvPr id="2541" name="矩形 2540"/>
          <p:cNvSpPr/>
          <p:nvPr/>
        </p:nvSpPr>
        <p:spPr>
          <a:xfrm>
            <a:off x="6391289" y="4333918"/>
            <a:ext cx="4754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通“又”，用在整数和</a:t>
            </a:r>
          </a:p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零数之间计算数目</a:t>
            </a:r>
          </a:p>
        </p:txBody>
      </p:sp>
      <p:sp>
        <p:nvSpPr>
          <p:cNvPr id="2543" name="矩形 2542"/>
          <p:cNvSpPr/>
          <p:nvPr/>
        </p:nvSpPr>
        <p:spPr>
          <a:xfrm>
            <a:off x="6391302" y="3358053"/>
            <a:ext cx="3840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通“拣”，挑选。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-253229"/>
            <a:ext cx="12203112" cy="1350713"/>
            <a:chOff x="0" y="-253229"/>
            <a:chExt cx="12203112" cy="1350713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186690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通假字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" grpId="0"/>
      <p:bldP spid="2540" grpId="1"/>
      <p:bldP spid="2541" grpId="2"/>
      <p:bldP spid="2543" grpId="4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47" name="矩形 2546"/>
          <p:cNvSpPr/>
          <p:nvPr/>
        </p:nvSpPr>
        <p:spPr>
          <a:xfrm>
            <a:off x="3049659" y="1471886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548" name="矩形 2547"/>
          <p:cNvSpPr/>
          <p:nvPr/>
        </p:nvSpPr>
        <p:spPr>
          <a:xfrm>
            <a:off x="2833719" y="1616374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549" name="矩形 2548"/>
          <p:cNvSpPr/>
          <p:nvPr/>
        </p:nvSpPr>
        <p:spPr>
          <a:xfrm>
            <a:off x="3265599" y="1687826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550" name="矩形 2549"/>
          <p:cNvSpPr/>
          <p:nvPr/>
        </p:nvSpPr>
        <p:spPr>
          <a:xfrm>
            <a:off x="2906757" y="1975216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6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551" name="矩形 2550"/>
          <p:cNvSpPr/>
          <p:nvPr/>
        </p:nvSpPr>
        <p:spPr>
          <a:xfrm>
            <a:off x="1990601" y="1413137"/>
            <a:ext cx="4754880" cy="1863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明有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奇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巧人曰王叔远：</a:t>
            </a:r>
          </a:p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舟首尾长约八分有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奇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：</a:t>
            </a:r>
          </a:p>
        </p:txBody>
      </p:sp>
      <p:sp>
        <p:nvSpPr>
          <p:cNvPr id="2552" name="矩形 2551"/>
          <p:cNvSpPr/>
          <p:nvPr/>
        </p:nvSpPr>
        <p:spPr>
          <a:xfrm>
            <a:off x="1990601" y="3069206"/>
            <a:ext cx="3383280" cy="1863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高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可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二黍许：</a:t>
            </a:r>
          </a:p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珠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可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历历数也：</a:t>
            </a:r>
          </a:p>
        </p:txBody>
      </p:sp>
      <p:sp>
        <p:nvSpPr>
          <p:cNvPr id="2553" name="矩形 2552"/>
          <p:cNvSpPr/>
          <p:nvPr/>
        </p:nvSpPr>
        <p:spPr>
          <a:xfrm>
            <a:off x="6526927" y="1727520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奇妙   </a:t>
            </a:r>
          </a:p>
        </p:txBody>
      </p:sp>
      <p:sp>
        <p:nvSpPr>
          <p:cNvPr id="2554" name="矩形 2553"/>
          <p:cNvSpPr/>
          <p:nvPr/>
        </p:nvSpPr>
        <p:spPr>
          <a:xfrm>
            <a:off x="6671086" y="2496991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零数，名词</a:t>
            </a:r>
          </a:p>
        </p:txBody>
      </p:sp>
      <p:sp>
        <p:nvSpPr>
          <p:cNvPr id="2555" name="矩形 2554"/>
          <p:cNvSpPr/>
          <p:nvPr/>
        </p:nvSpPr>
        <p:spPr>
          <a:xfrm>
            <a:off x="6526927" y="3358185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大约</a:t>
            </a:r>
          </a:p>
        </p:txBody>
      </p:sp>
      <p:sp>
        <p:nvSpPr>
          <p:cNvPr id="2556" name="矩形 2555"/>
          <p:cNvSpPr/>
          <p:nvPr/>
        </p:nvSpPr>
        <p:spPr>
          <a:xfrm>
            <a:off x="6526927" y="4077455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可以</a:t>
            </a:r>
          </a:p>
        </p:txBody>
      </p:sp>
      <p:sp>
        <p:nvSpPr>
          <p:cNvPr id="2558" name="矩形 2557"/>
          <p:cNvSpPr/>
          <p:nvPr/>
        </p:nvSpPr>
        <p:spPr>
          <a:xfrm>
            <a:off x="1917562" y="5085705"/>
            <a:ext cx="457284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明</a:t>
            </a:r>
            <a:r>
              <a:rPr lang="zh-CN" altLang="en-US" sz="3600" u="sng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奇巧人曰王叔远</a:t>
            </a:r>
          </a:p>
        </p:txBody>
      </p:sp>
      <p:sp>
        <p:nvSpPr>
          <p:cNvPr id="2559" name="矩形 2558"/>
          <p:cNvSpPr/>
          <p:nvPr/>
        </p:nvSpPr>
        <p:spPr>
          <a:xfrm>
            <a:off x="6671417" y="5085705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表存在，有</a:t>
            </a:r>
          </a:p>
        </p:txBody>
      </p:sp>
      <p:sp>
        <p:nvSpPr>
          <p:cNvPr id="2560" name="矩形 2559"/>
          <p:cNvSpPr/>
          <p:nvPr/>
        </p:nvSpPr>
        <p:spPr>
          <a:xfrm>
            <a:off x="1917562" y="5951052"/>
            <a:ext cx="464906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舟首尾长约八分</a:t>
            </a:r>
            <a:r>
              <a:rPr lang="zh-CN" altLang="en-US" sz="3600" u="sng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奇</a:t>
            </a:r>
          </a:p>
        </p:txBody>
      </p:sp>
      <p:sp>
        <p:nvSpPr>
          <p:cNvPr id="2561" name="矩形 2560"/>
          <p:cNvSpPr/>
          <p:nvPr/>
        </p:nvSpPr>
        <p:spPr>
          <a:xfrm>
            <a:off x="6671417" y="5951052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通“又”</a:t>
            </a:r>
          </a:p>
        </p:txBody>
      </p:sp>
      <p:sp>
        <p:nvSpPr>
          <p:cNvPr id="2562" name="左大括号 2561"/>
          <p:cNvSpPr/>
          <p:nvPr/>
        </p:nvSpPr>
        <p:spPr>
          <a:xfrm>
            <a:off x="1917562" y="1989506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" name="左大括号 2562"/>
          <p:cNvSpPr/>
          <p:nvPr/>
        </p:nvSpPr>
        <p:spPr>
          <a:xfrm>
            <a:off x="1917562" y="3645575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" name="左大括号 2563"/>
          <p:cNvSpPr/>
          <p:nvPr/>
        </p:nvSpPr>
        <p:spPr>
          <a:xfrm>
            <a:off x="1917562" y="5301645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-253229"/>
            <a:ext cx="12203112" cy="1350713"/>
            <a:chOff x="0" y="-253229"/>
            <a:chExt cx="12203112" cy="1350713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242824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一词多义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0" dur="500" fill="hold"/>
                                        <p:tgtEl>
                                          <p:spTgt spid="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5" dur="500" fill="hold"/>
                                        <p:tgtEl>
                                          <p:spTgt spid="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3" grpId="0"/>
      <p:bldP spid="2554" grpId="1"/>
      <p:bldP spid="2555" grpId="2"/>
      <p:bldP spid="2556" grpId="3"/>
      <p:bldP spid="2559" grpId="4"/>
      <p:bldP spid="2561" grpId="5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7" name="矩形 2566"/>
          <p:cNvSpPr/>
          <p:nvPr/>
        </p:nvSpPr>
        <p:spPr>
          <a:xfrm>
            <a:off x="2133502" y="260398"/>
            <a:ext cx="3383280" cy="1863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为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宫室：</a:t>
            </a:r>
          </a:p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中轩敞者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为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舱：</a:t>
            </a:r>
          </a:p>
        </p:txBody>
      </p:sp>
      <p:sp>
        <p:nvSpPr>
          <p:cNvPr id="2568" name="矩形 2567"/>
          <p:cNvSpPr/>
          <p:nvPr/>
        </p:nvSpPr>
        <p:spPr>
          <a:xfrm>
            <a:off x="5663168" y="549377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做，雕刻，动词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5663168" y="148458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是，动词</a:t>
            </a:r>
          </a:p>
        </p:txBody>
      </p:sp>
      <p:sp>
        <p:nvSpPr>
          <p:cNvPr id="2570" name="矩形 2569"/>
          <p:cNvSpPr/>
          <p:nvPr/>
        </p:nvSpPr>
        <p:spPr>
          <a:xfrm>
            <a:off x="2133502" y="2421386"/>
            <a:ext cx="3840480" cy="1863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东坡右手执卷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端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：</a:t>
            </a:r>
          </a:p>
          <a:p>
            <a:pPr>
              <a:lnSpc>
                <a:spcPct val="160000"/>
              </a:lnSpc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其人视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端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容寂：</a:t>
            </a:r>
          </a:p>
        </p:txBody>
      </p:sp>
      <p:sp>
        <p:nvSpPr>
          <p:cNvPr id="2571" name="矩形 2570"/>
          <p:cNvSpPr/>
          <p:nvPr/>
        </p:nvSpPr>
        <p:spPr>
          <a:xfrm>
            <a:off x="5734619" y="3574125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正，端正，形容词</a:t>
            </a:r>
          </a:p>
        </p:txBody>
      </p:sp>
      <p:sp>
        <p:nvSpPr>
          <p:cNvPr id="2572" name="矩形 2571"/>
          <p:cNvSpPr/>
          <p:nvPr/>
        </p:nvSpPr>
        <p:spPr>
          <a:xfrm>
            <a:off x="5807657" y="2708777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一头，一方，名词</a:t>
            </a:r>
          </a:p>
        </p:txBody>
      </p:sp>
      <p:sp>
        <p:nvSpPr>
          <p:cNvPr id="2573" name="左大括号 2572"/>
          <p:cNvSpPr/>
          <p:nvPr/>
        </p:nvSpPr>
        <p:spPr>
          <a:xfrm>
            <a:off x="2062051" y="836768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4" name="左大括号 2573"/>
          <p:cNvSpPr/>
          <p:nvPr/>
        </p:nvSpPr>
        <p:spPr>
          <a:xfrm>
            <a:off x="2062051" y="2924717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5" name="矩形 2574"/>
          <p:cNvSpPr/>
          <p:nvPr/>
        </p:nvSpPr>
        <p:spPr>
          <a:xfrm>
            <a:off x="2206541" y="4801489"/>
            <a:ext cx="350584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其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两膝相比者</a:t>
            </a:r>
          </a:p>
        </p:txBody>
      </p:sp>
      <p:sp>
        <p:nvSpPr>
          <p:cNvPr id="2576" name="矩形 2575"/>
          <p:cNvSpPr/>
          <p:nvPr/>
        </p:nvSpPr>
        <p:spPr>
          <a:xfrm>
            <a:off x="5788604" y="4725275"/>
            <a:ext cx="2057781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他们的</a:t>
            </a:r>
            <a:r>
              <a:rPr lang="zh-CN" altLang="en-US" sz="44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</a:p>
        </p:txBody>
      </p:sp>
      <p:sp>
        <p:nvSpPr>
          <p:cNvPr id="2577" name="矩形 2576"/>
          <p:cNvSpPr/>
          <p:nvPr/>
        </p:nvSpPr>
        <p:spPr>
          <a:xfrm>
            <a:off x="2206541" y="5411202"/>
            <a:ext cx="281992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其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船背稍夷</a:t>
            </a:r>
          </a:p>
        </p:txBody>
      </p:sp>
      <p:sp>
        <p:nvSpPr>
          <p:cNvPr id="2578" name="矩形 2577"/>
          <p:cNvSpPr/>
          <p:nvPr/>
        </p:nvSpPr>
        <p:spPr>
          <a:xfrm>
            <a:off x="5818771" y="5465187"/>
            <a:ext cx="99078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那</a:t>
            </a:r>
          </a:p>
        </p:txBody>
      </p:sp>
      <p:sp>
        <p:nvSpPr>
          <p:cNvPr id="2579" name="左大括号 2578"/>
          <p:cNvSpPr/>
          <p:nvPr/>
        </p:nvSpPr>
        <p:spPr>
          <a:xfrm>
            <a:off x="2062051" y="4942803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 fill="hold"/>
                                        <p:tgtEl>
                                          <p:spTgt spid="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" grpId="0"/>
      <p:bldP spid="2569" grpId="1"/>
      <p:bldP spid="2571" grpId="2"/>
      <p:bldP spid="2572" grpId="3"/>
      <p:bldP spid="2576" grpId="4"/>
      <p:bldP spid="2578" grpId="5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2" name="矩形 2581"/>
          <p:cNvSpPr/>
          <p:nvPr/>
        </p:nvSpPr>
        <p:spPr>
          <a:xfrm>
            <a:off x="2349442" y="1163853"/>
            <a:ext cx="457284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文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曰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“出平山人”</a:t>
            </a:r>
          </a:p>
        </p:txBody>
      </p:sp>
      <p:sp>
        <p:nvSpPr>
          <p:cNvPr id="2583" name="矩形 2582"/>
          <p:cNvSpPr/>
          <p:nvPr/>
        </p:nvSpPr>
        <p:spPr>
          <a:xfrm>
            <a:off x="6742867" y="1125746"/>
            <a:ext cx="20895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写的是 </a:t>
            </a:r>
          </a:p>
        </p:txBody>
      </p:sp>
      <p:sp>
        <p:nvSpPr>
          <p:cNvPr id="2584" name="矩形 2583"/>
          <p:cNvSpPr/>
          <p:nvPr/>
        </p:nvSpPr>
        <p:spPr>
          <a:xfrm>
            <a:off x="2349442" y="2060957"/>
            <a:ext cx="442041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明有奇巧人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曰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王叔远</a:t>
            </a:r>
          </a:p>
        </p:txBody>
      </p:sp>
      <p:sp>
        <p:nvSpPr>
          <p:cNvPr id="2585" name="矩形 2584"/>
          <p:cNvSpPr/>
          <p:nvPr/>
        </p:nvSpPr>
        <p:spPr>
          <a:xfrm>
            <a:off x="7031846" y="2060957"/>
            <a:ext cx="9145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叫</a:t>
            </a:r>
          </a:p>
        </p:txBody>
      </p:sp>
      <p:sp>
        <p:nvSpPr>
          <p:cNvPr id="2586" name="矩形 2585"/>
          <p:cNvSpPr/>
          <p:nvPr/>
        </p:nvSpPr>
        <p:spPr>
          <a:xfrm>
            <a:off x="2349442" y="3574125"/>
            <a:ext cx="41155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佛印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绝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类弥勒</a:t>
            </a:r>
          </a:p>
        </p:txBody>
      </p:sp>
      <p:sp>
        <p:nvSpPr>
          <p:cNvPr id="2587" name="矩形 2586"/>
          <p:cNvSpPr/>
          <p:nvPr/>
        </p:nvSpPr>
        <p:spPr>
          <a:xfrm>
            <a:off x="6671417" y="3574125"/>
            <a:ext cx="26674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极，非常</a:t>
            </a:r>
          </a:p>
        </p:txBody>
      </p:sp>
      <p:sp>
        <p:nvSpPr>
          <p:cNvPr id="2588" name="矩形 2587"/>
          <p:cNvSpPr/>
          <p:nvPr/>
        </p:nvSpPr>
        <p:spPr>
          <a:xfrm>
            <a:off x="2349442" y="4582373"/>
            <a:ext cx="563984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率妻子邑人来此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绝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境</a:t>
            </a:r>
          </a:p>
        </p:txBody>
      </p:sp>
      <p:sp>
        <p:nvSpPr>
          <p:cNvPr id="2589" name="矩形 2588"/>
          <p:cNvSpPr/>
          <p:nvPr/>
        </p:nvSpPr>
        <p:spPr>
          <a:xfrm>
            <a:off x="6742867" y="4582373"/>
            <a:ext cx="251506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与世隔绝</a:t>
            </a:r>
          </a:p>
        </p:txBody>
      </p:sp>
      <p:sp>
        <p:nvSpPr>
          <p:cNvPr id="2590" name="左大括号 2589"/>
          <p:cNvSpPr/>
          <p:nvPr/>
        </p:nvSpPr>
        <p:spPr>
          <a:xfrm>
            <a:off x="2206541" y="1413137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91" name="左大括号 2590"/>
          <p:cNvSpPr/>
          <p:nvPr/>
        </p:nvSpPr>
        <p:spPr>
          <a:xfrm>
            <a:off x="2206541" y="3861515"/>
            <a:ext cx="73039" cy="1152738"/>
          </a:xfrm>
          <a:prstGeom prst="leftBrace">
            <a:avLst>
              <a:gd name="adj1" fmla="val 13152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3" grpId="0"/>
      <p:bldP spid="2585" grpId="1"/>
      <p:bldP spid="2587" grpId="2"/>
      <p:bldP spid="2589" grpId="3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5" name="矩形 2594"/>
          <p:cNvSpPr/>
          <p:nvPr/>
        </p:nvSpPr>
        <p:spPr>
          <a:xfrm>
            <a:off x="2208128" y="1295640"/>
            <a:ext cx="5258774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中峨冠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多髯者为东坡</a:t>
            </a:r>
          </a:p>
          <a:p>
            <a:endParaRPr lang="zh-CN" altLang="en-US" sz="360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启窗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观</a:t>
            </a:r>
          </a:p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计其长，曾不盈寸 </a:t>
            </a:r>
          </a:p>
        </p:txBody>
      </p:sp>
      <p:sp>
        <p:nvSpPr>
          <p:cNvPr id="2596" name="矩形 2595"/>
          <p:cNvSpPr/>
          <p:nvPr/>
        </p:nvSpPr>
        <p:spPr>
          <a:xfrm>
            <a:off x="2284342" y="3886920"/>
            <a:ext cx="4649061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径寸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木</a:t>
            </a:r>
          </a:p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盖简桃核修狭者为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2597" name="矩形 2596"/>
          <p:cNvSpPr/>
          <p:nvPr/>
        </p:nvSpPr>
        <p:spPr>
          <a:xfrm>
            <a:off x="2284342" y="5334988"/>
            <a:ext cx="35820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其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两膝相比者</a:t>
            </a:r>
          </a:p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其</a:t>
            </a: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人视端容寂 </a:t>
            </a:r>
          </a:p>
        </p:txBody>
      </p:sp>
      <p:sp>
        <p:nvSpPr>
          <p:cNvPr id="2598" name="矩形 2597"/>
          <p:cNvSpPr/>
          <p:nvPr/>
        </p:nvSpPr>
        <p:spPr>
          <a:xfrm>
            <a:off x="7437266" y="1386698"/>
            <a:ext cx="475314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表并列，并且、而且。</a:t>
            </a:r>
          </a:p>
        </p:txBody>
      </p:sp>
      <p:sp>
        <p:nvSpPr>
          <p:cNvPr id="2599" name="矩形 2598"/>
          <p:cNvSpPr/>
          <p:nvPr/>
        </p:nvSpPr>
        <p:spPr>
          <a:xfrm>
            <a:off x="4729952" y="2306968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表顺承。</a:t>
            </a:r>
          </a:p>
        </p:txBody>
      </p:sp>
      <p:sp>
        <p:nvSpPr>
          <p:cNvPr id="2600" name="矩形 2599"/>
          <p:cNvSpPr/>
          <p:nvPr/>
        </p:nvSpPr>
        <p:spPr>
          <a:xfrm>
            <a:off x="6339568" y="2972350"/>
            <a:ext cx="4297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表转折，却、但是。</a:t>
            </a:r>
          </a:p>
        </p:txBody>
      </p:sp>
      <p:sp>
        <p:nvSpPr>
          <p:cNvPr id="2601" name="矩形 2600"/>
          <p:cNvSpPr/>
          <p:nvPr/>
        </p:nvSpPr>
        <p:spPr>
          <a:xfrm>
            <a:off x="1522201" y="213399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而</a:t>
            </a:r>
          </a:p>
        </p:txBody>
      </p:sp>
      <p:sp>
        <p:nvSpPr>
          <p:cNvPr id="2602" name="矩形 2601"/>
          <p:cNvSpPr/>
          <p:nvPr/>
        </p:nvSpPr>
        <p:spPr>
          <a:xfrm>
            <a:off x="4646979" y="3886920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助词，的。</a:t>
            </a:r>
          </a:p>
        </p:txBody>
      </p:sp>
      <p:sp>
        <p:nvSpPr>
          <p:cNvPr id="2603" name="矩形 2602"/>
          <p:cNvSpPr/>
          <p:nvPr/>
        </p:nvSpPr>
        <p:spPr>
          <a:xfrm>
            <a:off x="6704760" y="4420418"/>
            <a:ext cx="246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代词，这。</a:t>
            </a:r>
          </a:p>
        </p:txBody>
      </p:sp>
      <p:sp>
        <p:nvSpPr>
          <p:cNvPr id="2604" name="矩形 2603"/>
          <p:cNvSpPr/>
          <p:nvPr/>
        </p:nvSpPr>
        <p:spPr>
          <a:xfrm>
            <a:off x="1522201" y="4115562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之</a:t>
            </a:r>
          </a:p>
        </p:txBody>
      </p:sp>
      <p:sp>
        <p:nvSpPr>
          <p:cNvPr id="2605" name="矩形 2604"/>
          <p:cNvSpPr/>
          <p:nvPr/>
        </p:nvSpPr>
        <p:spPr>
          <a:xfrm>
            <a:off x="1522201" y="556363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其</a:t>
            </a:r>
          </a:p>
        </p:txBody>
      </p:sp>
      <p:sp>
        <p:nvSpPr>
          <p:cNvPr id="2606" name="矩形 2605"/>
          <p:cNvSpPr/>
          <p:nvPr/>
        </p:nvSpPr>
        <p:spPr>
          <a:xfrm>
            <a:off x="5561549" y="5334988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他们的。</a:t>
            </a:r>
          </a:p>
        </p:txBody>
      </p:sp>
      <p:sp>
        <p:nvSpPr>
          <p:cNvPr id="2607" name="矩形 2606"/>
          <p:cNvSpPr/>
          <p:nvPr/>
        </p:nvSpPr>
        <p:spPr>
          <a:xfrm>
            <a:off x="5590129" y="5878013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那。</a:t>
            </a:r>
          </a:p>
        </p:txBody>
      </p:sp>
      <p:sp>
        <p:nvSpPr>
          <p:cNvPr id="2608" name="左大括号 2607"/>
          <p:cNvSpPr/>
          <p:nvPr/>
        </p:nvSpPr>
        <p:spPr>
          <a:xfrm>
            <a:off x="2055700" y="1600496"/>
            <a:ext cx="152428" cy="1829139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09" name="左大括号 2608"/>
          <p:cNvSpPr/>
          <p:nvPr/>
        </p:nvSpPr>
        <p:spPr>
          <a:xfrm>
            <a:off x="2131914" y="4115562"/>
            <a:ext cx="152428" cy="838355"/>
          </a:xfrm>
          <a:prstGeom prst="leftBrace">
            <a:avLst>
              <a:gd name="adj1" fmla="val 45833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10" name="左大括号 2609"/>
          <p:cNvSpPr/>
          <p:nvPr/>
        </p:nvSpPr>
        <p:spPr>
          <a:xfrm>
            <a:off x="2131914" y="5487416"/>
            <a:ext cx="152428" cy="838355"/>
          </a:xfrm>
          <a:prstGeom prst="leftBrace">
            <a:avLst>
              <a:gd name="adj1" fmla="val 45833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253229"/>
            <a:ext cx="12203112" cy="1350713"/>
            <a:chOff x="0" y="-253229"/>
            <a:chExt cx="12203112" cy="1350713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130556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虚词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4" dur="500" fill="hold"/>
                                        <p:tgtEl>
                                          <p:spTgt spid="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9" dur="500" fill="hold"/>
                                        <p:tgtEl>
                                          <p:spTgt spid="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4" dur="500" fill="hold"/>
                                        <p:tgtEl>
                                          <p:spTgt spid="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9" dur="500" fill="hold"/>
                                        <p:tgtEl>
                                          <p:spTgt spid="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4" dur="500" fill="hold"/>
                                        <p:tgtEl>
                                          <p:spTgt spid="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9" dur="500" fill="hold"/>
                                        <p:tgtEl>
                                          <p:spTgt spid="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4" dur="500" fill="hold"/>
                                        <p:tgtEl>
                                          <p:spTgt spid="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8" grpId="0"/>
      <p:bldP spid="2599" grpId="1"/>
      <p:bldP spid="2600" grpId="2"/>
      <p:bldP spid="2602" grpId="3"/>
      <p:bldP spid="2603" grpId="4"/>
      <p:bldP spid="2606" grpId="5"/>
      <p:bldP spid="2607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1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836" y="0"/>
            <a:ext cx="4267990" cy="6859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3-01-01-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191" y="0"/>
            <a:ext cx="4877703" cy="27452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yjm1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826" y="2746248"/>
            <a:ext cx="4877703" cy="411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1522201" y="6340062"/>
            <a:ext cx="144806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根雕</a:t>
            </a:r>
          </a:p>
        </p:txBody>
      </p:sp>
      <p:sp>
        <p:nvSpPr>
          <p:cNvPr id="4102" name="Text Box 6"/>
          <p:cNvSpPr txBox="1"/>
          <p:nvPr/>
        </p:nvSpPr>
        <p:spPr>
          <a:xfrm>
            <a:off x="9600897" y="2133995"/>
            <a:ext cx="106699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latin typeface="Times New Roman" panose="02020603050405020304" pitchFamily="18" charset="0"/>
              </a:rPr>
              <a:t>牙雕</a:t>
            </a:r>
          </a:p>
        </p:txBody>
      </p:sp>
      <p:sp>
        <p:nvSpPr>
          <p:cNvPr id="4103" name="Text Box 8"/>
          <p:cNvSpPr txBox="1"/>
          <p:nvPr/>
        </p:nvSpPr>
        <p:spPr>
          <a:xfrm>
            <a:off x="10054484" y="3048564"/>
            <a:ext cx="613410" cy="11432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00"/>
                </a:solidFill>
                <a:latin typeface="Times New Roman" panose="02020603050405020304" pitchFamily="18" charset="0"/>
              </a:rPr>
              <a:t>竹雕</a:t>
            </a:r>
          </a:p>
        </p:txBody>
      </p:sp>
      <p:pic>
        <p:nvPicPr>
          <p:cNvPr id="4104" name="Picture 9" descr="dsys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9198" y="1371854"/>
            <a:ext cx="6630628" cy="38107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Text Box 10"/>
          <p:cNvSpPr txBox="1"/>
          <p:nvPr/>
        </p:nvSpPr>
        <p:spPr>
          <a:xfrm>
            <a:off x="8000400" y="4496633"/>
            <a:ext cx="99078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18" charset="0"/>
              </a:rPr>
              <a:t>核雕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  <p:bldP spid="410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14" name="矩形 2613"/>
          <p:cNvSpPr/>
          <p:nvPr/>
        </p:nvSpPr>
        <p:spPr>
          <a:xfrm>
            <a:off x="850482" y="1316539"/>
            <a:ext cx="55876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中轩敞者为舱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,</a:t>
            </a:r>
            <a:r>
              <a:rPr lang="zh-CN" altLang="en-US" sz="3600" u="sng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箬篷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覆之</a:t>
            </a:r>
            <a:r>
              <a:rPr lang="zh-CN" altLang="en-US" sz="3600">
                <a:solidFill>
                  <a:srgbClr val="CC00CC"/>
                </a:solidFill>
                <a:latin typeface="Arial" panose="020b0604020202020204" pitchFamily="34" charset="0"/>
                <a:ea typeface="黑体" panose="02010609060101010101" charset="-122"/>
              </a:rPr>
              <a:t>。</a:t>
            </a:r>
          </a:p>
        </p:txBody>
      </p:sp>
      <p:sp>
        <p:nvSpPr>
          <p:cNvPr id="2615" name="矩形 2614"/>
          <p:cNvSpPr/>
          <p:nvPr/>
        </p:nvSpPr>
        <p:spPr>
          <a:xfrm>
            <a:off x="941961" y="2129748"/>
            <a:ext cx="301421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lang="zh-CN" altLang="en-US" sz="3600" u="sng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石青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糁之。</a:t>
            </a:r>
            <a:endParaRPr lang="zh-CN" altLang="en-US" sz="3600">
              <a:solidFill>
                <a:srgbClr val="CC00CC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618" name="矩形 2617"/>
          <p:cNvSpPr/>
          <p:nvPr/>
        </p:nvSpPr>
        <p:spPr>
          <a:xfrm>
            <a:off x="850482" y="3158777"/>
            <a:ext cx="568906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3.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中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峨冠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而多髯者</a:t>
            </a:r>
          </a:p>
        </p:txBody>
      </p:sp>
      <p:sp>
        <p:nvSpPr>
          <p:cNvPr id="2619" name="矩形 2618"/>
          <p:cNvSpPr/>
          <p:nvPr/>
        </p:nvSpPr>
        <p:spPr>
          <a:xfrm>
            <a:off x="941961" y="4187806"/>
            <a:ext cx="63058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4.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椎髻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仰面</a:t>
            </a:r>
          </a:p>
        </p:txBody>
      </p:sp>
      <p:sp>
        <p:nvSpPr>
          <p:cNvPr id="2620" name="矩形 2619"/>
          <p:cNvSpPr/>
          <p:nvPr/>
        </p:nvSpPr>
        <p:spPr>
          <a:xfrm>
            <a:off x="941961" y="5199865"/>
            <a:ext cx="302474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5.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石青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糁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之</a:t>
            </a:r>
          </a:p>
        </p:txBody>
      </p:sp>
      <p:sp>
        <p:nvSpPr>
          <p:cNvPr id="2621" name="矩形 2620"/>
          <p:cNvSpPr/>
          <p:nvPr/>
        </p:nvSpPr>
        <p:spPr>
          <a:xfrm>
            <a:off x="5410708" y="3091244"/>
            <a:ext cx="66937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名作动，戴着高高的帽子</a:t>
            </a:r>
          </a:p>
        </p:txBody>
      </p:sp>
      <p:sp>
        <p:nvSpPr>
          <p:cNvPr id="2622" name="矩形 2621"/>
          <p:cNvSpPr/>
          <p:nvPr/>
        </p:nvSpPr>
        <p:spPr>
          <a:xfrm>
            <a:off x="5257114" y="4121912"/>
            <a:ext cx="63058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名作动，梳着椎形发髻</a:t>
            </a:r>
          </a:p>
        </p:txBody>
      </p:sp>
      <p:sp>
        <p:nvSpPr>
          <p:cNvPr id="2623" name="矩形 2622"/>
          <p:cNvSpPr/>
          <p:nvPr/>
        </p:nvSpPr>
        <p:spPr>
          <a:xfrm>
            <a:off x="5169159" y="5109340"/>
            <a:ext cx="54782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名作动，涂染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-253365"/>
            <a:ext cx="12117070" cy="1021611"/>
            <a:chOff x="0" y="-253229"/>
            <a:chExt cx="12203112" cy="146432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109782"/>
              <a:ext cx="12190413" cy="1101314"/>
              <a:chOff x="217713" y="153324"/>
              <a:chExt cx="12190413" cy="1101314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214707" y="153324"/>
                <a:ext cx="3762871" cy="1101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词类活用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F15509A-076E-472F-8C44-82C0FD45DF07}"/>
              </a:ext>
            </a:extLst>
          </p:cNvPr>
          <p:cNvSpPr txBox="1"/>
          <p:nvPr/>
        </p:nvSpPr>
        <p:spPr>
          <a:xfrm>
            <a:off x="7150718" y="1289194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名作状， 用箬篷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D38DEEA-46BC-44BB-8277-A46999B4C1F7}"/>
              </a:ext>
            </a:extLst>
          </p:cNvPr>
          <p:cNvSpPr txBox="1"/>
          <p:nvPr/>
        </p:nvSpPr>
        <p:spPr>
          <a:xfrm>
            <a:off x="5802504" y="2242548"/>
            <a:ext cx="6624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名作状，用石青。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2" dur="500" fill="hold"/>
                                        <p:tgtEl>
                                          <p:spTgt spid="2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7" dur="500" fill="hold"/>
                                        <p:tgtEl>
                                          <p:spTgt spid="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2" dur="500" fill="hold"/>
                                        <p:tgtEl>
                                          <p:spTgt spid="2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" grpId="5"/>
      <p:bldP spid="2622" grpId="6"/>
      <p:bldP spid="2623" grpId="7"/>
      <p:bldP spid="19" grpId="0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40"/>
            <a:ext cx="12190413" cy="6857107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9995" y="180975"/>
            <a:ext cx="484311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 contrast="15000"/>
                    </a14:imgEffect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99"/>
            <a:ext cx="5486400" cy="53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67" y="465856"/>
            <a:ext cx="2472077" cy="2186836"/>
          </a:xfrm>
          <a:prstGeom prst="rect">
            <a:avLst/>
          </a:prstGeom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4286028" y="2653122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迷你简剪纸"/>
              </a:rPr>
              <a:t>整体感知</a:t>
            </a:r>
          </a:p>
        </p:txBody>
      </p:sp>
      <p:cxnSp>
        <p:nvCxnSpPr>
          <p:cNvPr id="17" name="直接箭头连接符 15"/>
          <p:cNvCxnSpPr>
            <a:cxnSpLocks noChangeShapeType="1"/>
          </p:cNvCxnSpPr>
          <p:nvPr/>
        </p:nvCxnSpPr>
        <p:spPr bwMode="auto">
          <a:xfrm flipV="1">
            <a:off x="3211289" y="3876598"/>
            <a:ext cx="5148939" cy="22077"/>
          </a:xfrm>
          <a:prstGeom prst="straightConnector1">
            <a:avLst/>
          </a:prstGeom>
          <a:noFill/>
          <a:ln w="31750">
            <a:solidFill>
              <a:schemeClr val="tx2">
                <a:lumMod val="50000"/>
              </a:schemeClr>
            </a:solidFill>
            <a:prstDash val="lgDashDot"/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1" dur="25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1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659454" y="306381"/>
            <a:ext cx="10667365" cy="1438275"/>
          </a:xfrm>
        </p:spPr>
        <p:txBody>
          <a:bodyPr vert="horz" wrap="square" lIns="91456" tIns="45728" rIns="91456" bIns="45728" anchor="ctr"/>
          <a:lstStyle/>
          <a:p>
            <a:pPr algn="l" eaLnBrk="1" hangingPunct="1"/>
            <a:r>
              <a:rPr lang="zh-CN" altLang="en-US" sz="3200" b="1"/>
              <a:t>             </a:t>
            </a:r>
            <a:r>
              <a:rPr lang="zh-CN" altLang="en-US" sz="4000" b="1"/>
              <a:t>本文题目有“记”字，是否意味着是记叙文？它与</a:t>
            </a:r>
            <a:r>
              <a:rPr lang="en-US" altLang="zh-CN" sz="4000" b="1"/>
              <a:t>《</a:t>
            </a:r>
            <a:r>
              <a:rPr lang="zh-CN" altLang="en-US" sz="4000" b="1"/>
              <a:t>桃花源记</a:t>
            </a:r>
            <a:r>
              <a:rPr lang="en-US" altLang="zh-CN" sz="4000" b="1"/>
              <a:t>》</a:t>
            </a:r>
            <a:r>
              <a:rPr lang="zh-CN" altLang="en-US" sz="4000" b="1"/>
              <a:t>是不是同一种文体？</a:t>
            </a:r>
            <a:endParaRPr lang="zh-CN" altLang="en-US" sz="3200" b="1"/>
          </a:p>
        </p:txBody>
      </p:sp>
      <p:sp>
        <p:nvSpPr>
          <p:cNvPr id="34821" name="Rectangle 5"/>
          <p:cNvSpPr/>
          <p:nvPr/>
        </p:nvSpPr>
        <p:spPr>
          <a:xfrm>
            <a:off x="1026368" y="2707005"/>
            <a:ext cx="9943258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这是一篇介绍事物的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说明文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。题目中的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记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在这里是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描述、摹写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的意思。</a:t>
            </a:r>
            <a:endParaRPr lang="zh-CN" altLang="en-US" sz="28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/>
          </p:cNvSpPr>
          <p:nvPr>
            <p:ph idx="1"/>
          </p:nvPr>
        </p:nvSpPr>
        <p:spPr>
          <a:xfrm>
            <a:off x="550507" y="1287780"/>
            <a:ext cx="11411338" cy="5041265"/>
          </a:xfrm>
        </p:spPr>
        <p:txBody>
          <a:bodyPr vert="horz" wrap="square" lIns="91456" tIns="45728" rIns="91456" bIns="45728" anchor="t">
            <a:normAutofit/>
          </a:bodyPr>
          <a:lstStyle/>
          <a:p>
            <a:pPr eaLnBrk="1" hangingPunct="1"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1.</a:t>
            </a:r>
            <a:r>
              <a:rPr lang="zh-CN" altLang="en-US" sz="4000" b="1">
                <a:latin typeface="Times New Roman" panose="02020603050405020304" pitchFamily="18" charset="0"/>
              </a:rPr>
              <a:t>本文的作者要给我们介绍的是什么东西？ </a:t>
            </a:r>
            <a:r>
              <a:rPr lang="zh-CN" altLang="en-US" sz="4000" b="1"/>
              <a:t>       </a:t>
            </a:r>
            <a:endParaRPr lang="en-US" altLang="zh-CN" sz="4000" b="1"/>
          </a:p>
          <a:p>
            <a:pPr eaLnBrk="1" hangingPunct="1">
              <a:buNone/>
            </a:pPr>
            <a:r>
              <a:rPr lang="zh-CN" altLang="en-US" sz="4000" b="1"/>
              <a:t>                               </a:t>
            </a:r>
            <a:r>
              <a:rPr lang="zh-CN" altLang="en-US" sz="4000" b="1">
                <a:solidFill>
                  <a:srgbClr val="FF0000"/>
                </a:solidFill>
              </a:rPr>
              <a:t>核舟</a:t>
            </a:r>
          </a:p>
          <a:p>
            <a:pPr eaLnBrk="1" hangingPunct="1">
              <a:buNone/>
            </a:pPr>
            <a:endParaRPr lang="en-US" altLang="zh-CN" sz="4000" b="1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2.</a:t>
            </a:r>
            <a:r>
              <a:rPr lang="zh-CN" altLang="en-US" sz="4000" b="1">
                <a:latin typeface="Times New Roman" panose="02020603050405020304" pitchFamily="18" charset="0"/>
              </a:rPr>
              <a:t>本文的作者是怎样给我们介绍核舟的？</a:t>
            </a:r>
            <a:r>
              <a:rPr lang="zh-CN" altLang="en-US" sz="4000" b="1"/>
              <a:t>　</a:t>
            </a:r>
          </a:p>
          <a:p>
            <a:pPr marL="0" indent="0" eaLnBrk="1" hangingPunct="1">
              <a:buNone/>
            </a:pPr>
            <a:endParaRPr lang="en-US" altLang="zh-CN" sz="4000" b="1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4000" b="1"/>
              <a:t>          </a:t>
            </a:r>
            <a:r>
              <a:rPr lang="zh-CN" altLang="en-US" sz="4000" b="1">
                <a:solidFill>
                  <a:srgbClr val="FF0000"/>
                </a:solidFill>
              </a:rPr>
              <a:t>文章采用了总</a:t>
            </a:r>
            <a:r>
              <a:rPr lang="en-US" altLang="zh-CN" sz="4000" b="1">
                <a:solidFill>
                  <a:srgbClr val="FF0000"/>
                </a:solidFill>
              </a:rPr>
              <a:t>—</a:t>
            </a:r>
            <a:r>
              <a:rPr lang="zh-CN" altLang="en-US" sz="4000" b="1">
                <a:solidFill>
                  <a:srgbClr val="FF0000"/>
                </a:solidFill>
              </a:rPr>
              <a:t>分</a:t>
            </a:r>
            <a:r>
              <a:rPr lang="en-US" altLang="zh-CN" sz="4000" b="1">
                <a:solidFill>
                  <a:srgbClr val="FF0000"/>
                </a:solidFill>
              </a:rPr>
              <a:t>—</a:t>
            </a:r>
            <a:r>
              <a:rPr lang="zh-CN" altLang="en-US" sz="4000" b="1">
                <a:solidFill>
                  <a:srgbClr val="FF0000"/>
                </a:solidFill>
              </a:rPr>
              <a:t>总的结构模式。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-263389"/>
            <a:ext cx="12203112" cy="1350078"/>
            <a:chOff x="0" y="-252594"/>
            <a:chExt cx="12203112" cy="1350078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242824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整体感知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2594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/>
          </p:cNvSpPr>
          <p:nvPr>
            <p:ph idx="1"/>
          </p:nvPr>
        </p:nvSpPr>
        <p:spPr>
          <a:xfrm>
            <a:off x="1295918" y="3116424"/>
            <a:ext cx="11434632" cy="3250244"/>
          </a:xfrm>
        </p:spPr>
        <p:txBody>
          <a:bodyPr vert="horz" wrap="square" lIns="91456" tIns="45728" rIns="91456" bIns="45728" anchor="t">
            <a:normAutofit fontScale="25000" lnSpcReduction="20000"/>
          </a:bodyPr>
          <a:lstStyle/>
          <a:p>
            <a:pPr eaLnBrk="1" hangingPunct="1">
              <a:buNone/>
            </a:pPr>
            <a:endParaRPr lang="zh-CN" altLang="en-US" sz="6700" b="1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chemeClr val="accent2"/>
                </a:solidFill>
              </a:rPr>
              <a:t>            </a:t>
            </a:r>
            <a:r>
              <a:rPr lang="zh-CN" altLang="en-US" sz="14400" b="1">
                <a:solidFill>
                  <a:srgbClr val="0000FF"/>
                </a:solidFill>
              </a:rPr>
              <a:t>①</a:t>
            </a:r>
            <a:r>
              <a:rPr lang="zh-CN" altLang="en-US" sz="14400" b="1">
                <a:solidFill>
                  <a:srgbClr val="FF0000"/>
                </a:solidFill>
              </a:rPr>
              <a:t>空间顺序   </a:t>
            </a:r>
            <a:r>
              <a:rPr lang="zh-CN" altLang="en-US" sz="14400" b="1">
                <a:solidFill>
                  <a:srgbClr val="0000FF"/>
                </a:solidFill>
              </a:rPr>
              <a:t>（中间</a:t>
            </a:r>
            <a:r>
              <a:rPr lang="en-US" altLang="zh-CN" sz="14400" b="1">
                <a:solidFill>
                  <a:srgbClr val="0000FF"/>
                </a:solidFill>
              </a:rPr>
              <a:t>——</a:t>
            </a:r>
            <a:r>
              <a:rPr lang="zh-CN" altLang="en-US" sz="14400" b="1">
                <a:solidFill>
                  <a:srgbClr val="0000FF"/>
                </a:solidFill>
              </a:rPr>
              <a:t>船头船尾</a:t>
            </a:r>
            <a:r>
              <a:rPr lang="en-US" altLang="zh-CN" sz="14400" b="1">
                <a:solidFill>
                  <a:srgbClr val="0000FF"/>
                </a:solidFill>
              </a:rPr>
              <a:t>——</a:t>
            </a:r>
            <a:r>
              <a:rPr lang="zh-CN" altLang="en-US" sz="14400" b="1">
                <a:solidFill>
                  <a:srgbClr val="0000FF"/>
                </a:solidFill>
              </a:rPr>
              <a:t>船背）</a:t>
            </a:r>
          </a:p>
          <a:p>
            <a:pPr>
              <a:buNone/>
            </a:pPr>
            <a:r>
              <a:rPr lang="zh-CN" altLang="en-US" sz="14400" b="1">
                <a:solidFill>
                  <a:srgbClr val="0000FF"/>
                </a:solidFill>
              </a:rPr>
              <a:t>    ②</a:t>
            </a:r>
            <a:r>
              <a:rPr lang="zh-CN" altLang="en-US" sz="14400" b="1">
                <a:solidFill>
                  <a:srgbClr val="FF0000"/>
                </a:solidFill>
              </a:rPr>
              <a:t>逻辑顺序   </a:t>
            </a:r>
            <a:endParaRPr lang="en-US" altLang="zh-CN" sz="144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14400" b="1">
                <a:solidFill>
                  <a:srgbClr val="0000FF"/>
                </a:solidFill>
              </a:rPr>
              <a:t>         从整体（大小）到局部（中、头、尾、背）</a:t>
            </a:r>
          </a:p>
          <a:p>
            <a:pPr>
              <a:buNone/>
            </a:pPr>
            <a:r>
              <a:rPr lang="zh-CN" altLang="en-US" sz="14400" b="1">
                <a:solidFill>
                  <a:srgbClr val="0000FF"/>
                </a:solidFill>
              </a:rPr>
              <a:t>        从主要（舟的正面）到次要（舟的背面）</a:t>
            </a:r>
          </a:p>
          <a:p>
            <a:pPr>
              <a:buNone/>
            </a:pPr>
            <a:r>
              <a:rPr lang="zh-CN" altLang="en-US" sz="14400" b="1">
                <a:solidFill>
                  <a:srgbClr val="0000FF"/>
                </a:solidFill>
                <a:sym typeface="+mn-ea"/>
              </a:rPr>
              <a:t>        从主要（东坡）到次要（鲁直、佛印）</a:t>
            </a:r>
            <a:r>
              <a:rPr lang="zh-CN" altLang="en-US" sz="14400" b="1">
                <a:solidFill>
                  <a:srgbClr val="0000FF"/>
                </a:solidFill>
              </a:rPr>
              <a:t>                       </a:t>
            </a:r>
            <a:r>
              <a:rPr lang="zh-CN" altLang="en-US" sz="6400" b="1">
                <a:solidFill>
                  <a:srgbClr val="0000FF"/>
                </a:solidFill>
              </a:rPr>
              <a:t>                          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-264024"/>
            <a:ext cx="12203112" cy="1350713"/>
            <a:chOff x="0" y="-253229"/>
            <a:chExt cx="12203112" cy="1350713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242824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整体感知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6C6CFFD-C910-418B-B209-698D13B6A0CF}"/>
              </a:ext>
            </a:extLst>
          </p:cNvPr>
          <p:cNvSpPr txBox="1"/>
          <p:nvPr/>
        </p:nvSpPr>
        <p:spPr>
          <a:xfrm>
            <a:off x="342252" y="1295283"/>
            <a:ext cx="111300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/>
              <a:t>3. </a:t>
            </a:r>
            <a:r>
              <a:rPr lang="zh-CN" altLang="en-US" sz="4000" b="1"/>
              <a:t>你知道作者是按什么顺序来给我们介绍这个精巧的核舟的吗？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/>
          </p:cNvSpPr>
          <p:nvPr>
            <p:ph idx="1"/>
          </p:nvPr>
        </p:nvSpPr>
        <p:spPr>
          <a:xfrm>
            <a:off x="608886" y="2842632"/>
            <a:ext cx="10971372" cy="4527011"/>
          </a:xfrm>
        </p:spPr>
        <p:txBody>
          <a:bodyPr vert="horz" wrap="square" lIns="91456" tIns="45728" rIns="91456" bIns="45728" anchor="t"/>
          <a:lstStyle/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</a:rPr>
              <a:t>   </a:t>
            </a:r>
            <a:r>
              <a:rPr lang="zh-CN" altLang="en-US" sz="4400" b="1">
                <a:solidFill>
                  <a:srgbClr val="FF0000"/>
                </a:solidFill>
              </a:rPr>
              <a:t>文中哪些句子运用了什么说明方法？      </a:t>
            </a:r>
            <a:endParaRPr lang="zh-CN" altLang="en-US" b="1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264024"/>
            <a:ext cx="12203112" cy="1350713"/>
            <a:chOff x="0" y="-253229"/>
            <a:chExt cx="12203112" cy="1350713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329134"/>
              <a:ext cx="12190413" cy="768350"/>
              <a:chOff x="217713" y="372676"/>
              <a:chExt cx="12190413" cy="768350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1049471" y="372676"/>
                <a:ext cx="2428240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整体感知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25322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7" name="Text Box 3"/>
          <p:cNvSpPr txBox="1"/>
          <p:nvPr/>
        </p:nvSpPr>
        <p:spPr>
          <a:xfrm>
            <a:off x="447869" y="549377"/>
            <a:ext cx="11663266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能概括全文，总括王叔远技艺高超的词是：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找出表现核舟主题的句子。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找出原料小而表现题材广的句子。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说明构思巧妙、技艺精湛的句子。</a:t>
            </a:r>
          </a:p>
        </p:txBody>
      </p:sp>
      <p:sp>
        <p:nvSpPr>
          <p:cNvPr id="26628" name="Text Box 4"/>
          <p:cNvSpPr txBox="1"/>
          <p:nvPr/>
        </p:nvSpPr>
        <p:spPr>
          <a:xfrm>
            <a:off x="2950422" y="3403981"/>
            <a:ext cx="4320388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盖大苏泛赤壁云。</a:t>
            </a:r>
          </a:p>
        </p:txBody>
      </p:sp>
      <p:sp>
        <p:nvSpPr>
          <p:cNvPr id="26629" name="Text Box 5"/>
          <p:cNvSpPr txBox="1"/>
          <p:nvPr/>
        </p:nvSpPr>
        <p:spPr>
          <a:xfrm>
            <a:off x="513850" y="4923633"/>
            <a:ext cx="1153130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能以径寸之木，为宫室、器皿、人物、以至鸟兽、木石。</a:t>
            </a:r>
          </a:p>
        </p:txBody>
      </p:sp>
      <p:sp>
        <p:nvSpPr>
          <p:cNvPr id="26630" name="Text Box 6"/>
          <p:cNvSpPr txBox="1"/>
          <p:nvPr/>
        </p:nvSpPr>
        <p:spPr>
          <a:xfrm>
            <a:off x="1581791" y="6159990"/>
            <a:ext cx="80380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罔不因势象形，各具情态。</a:t>
            </a:r>
          </a:p>
        </p:txBody>
      </p:sp>
      <p:sp>
        <p:nvSpPr>
          <p:cNvPr id="26635" name="Text Box 11"/>
          <p:cNvSpPr txBox="1"/>
          <p:nvPr/>
        </p:nvSpPr>
        <p:spPr>
          <a:xfrm>
            <a:off x="2925811" y="1896316"/>
            <a:ext cx="218480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奇巧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-323944"/>
            <a:ext cx="12203112" cy="1406859"/>
            <a:chOff x="0" y="-313149"/>
            <a:chExt cx="12203112" cy="1406859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04429"/>
              <a:ext cx="12190413" cy="889281"/>
              <a:chOff x="217713" y="247971"/>
              <a:chExt cx="12190413" cy="889281"/>
            </a:xfrm>
          </p:grpSpPr>
          <p:sp>
            <p:nvSpPr>
              <p:cNvPr id="9" name="矩形 11"/>
              <p:cNvSpPr>
                <a:spLocks noChangeArrowheads="1"/>
              </p:cNvSpPr>
              <p:nvPr/>
            </p:nvSpPr>
            <p:spPr bwMode="auto">
              <a:xfrm>
                <a:off x="4853079" y="247971"/>
                <a:ext cx="2441694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400" b="1">
                    <a:solidFill>
                      <a:schemeClr val="tx2">
                        <a:lumMod val="50000"/>
                      </a:schemeClr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sym typeface="迷你简剪纸"/>
                  </a:rPr>
                  <a:t>研读课文</a:t>
                </a:r>
              </a:p>
            </p:txBody>
          </p:sp>
          <p:cxnSp>
            <p:nvCxnSpPr>
              <p:cNvPr id="11" name="直接箭头连接符 15"/>
              <p:cNvCxnSpPr>
                <a:cxnSpLocks noChangeShapeType="1"/>
              </p:cNvCxnSpPr>
              <p:nvPr/>
            </p:nvCxnSpPr>
            <p:spPr bwMode="auto">
              <a:xfrm flipV="1">
                <a:off x="217713" y="1017412"/>
                <a:ext cx="12190413" cy="119840"/>
              </a:xfrm>
              <a:prstGeom prst="straightConnector1">
                <a:avLst/>
              </a:prstGeom>
              <a:noFill/>
              <a:ln w="31750">
                <a:solidFill>
                  <a:schemeClr val="tx2">
                    <a:lumMod val="50000"/>
                  </a:schemeClr>
                </a:solidFill>
                <a:prstDash val="lgDashDot"/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 contrast="15000"/>
                      </a14:imgEffect>
                      <a14:imgEffect>
                        <a14:sharpenSoften amount="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-313149"/>
              <a:ext cx="1378857" cy="1346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40351" y="-5147"/>
              <a:ext cx="2062761" cy="9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412241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266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  <p:bldP spid="2663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Text Box 2"/>
          <p:cNvSpPr txBox="1"/>
          <p:nvPr/>
        </p:nvSpPr>
        <p:spPr>
          <a:xfrm>
            <a:off x="363894" y="476250"/>
            <a:ext cx="1173790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1</a:t>
            </a:r>
            <a:r>
              <a:rPr lang="zh-CN" altLang="en-US" sz="4800" b="1">
                <a:latin typeface="Times New Roman" panose="02020603050405020304" pitchFamily="18" charset="0"/>
              </a:rPr>
              <a:t>、你从哪些描述可以看出雕刻家技艺的奇巧精湛？</a:t>
            </a:r>
            <a:r>
              <a:rPr lang="zh-CN" altLang="en-US" sz="48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9703" name="Text Box 7"/>
          <p:cNvSpPr txBox="1"/>
          <p:nvPr/>
        </p:nvSpPr>
        <p:spPr>
          <a:xfrm>
            <a:off x="699348" y="2957805"/>
            <a:ext cx="11066999" cy="2800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如对东坡外貌的刻画，对东坡、鲁直“衣褶”的介绍，对佛印左臂所挂念珠的说明“珠可历历数也”、“细若蚊足，钩画了了。 ” 。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4885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269DA95A-AF0F-442B-B2C3-AC9BA155A6E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14605" y="136553"/>
            <a:ext cx="11709918" cy="586689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2</a:t>
            </a:r>
            <a:r>
              <a:rPr lang="zh-CN" altLang="en-US" sz="4400" b="1">
                <a:latin typeface="Times New Roman" panose="02020603050405020304" pitchFamily="18" charset="0"/>
              </a:rPr>
              <a:t>、描述“舟子”神情动作渲染了一种什么氛围？</a:t>
            </a:r>
            <a:endParaRPr lang="en-US" altLang="zh-CN" sz="44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44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44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44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3</a:t>
            </a:r>
            <a:r>
              <a:rPr lang="zh-CN" altLang="en-US" sz="4400" b="1">
                <a:latin typeface="Times New Roman" panose="02020603050405020304" pitchFamily="18" charset="0"/>
              </a:rPr>
              <a:t>、作者为什么要统计“核舟”上的物品、文字的数目？</a:t>
            </a: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0B7B8172-E71D-4143-86F7-9C1628294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smtClean="0">
                <a:latin typeface="Arial" panose="020b0604020202020204" pitchFamily="34" charset="0"/>
              </a:rPr>
              <a:t>48</a:t>
            </a:fld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5EE7ED-0A5C-46E6-93D0-D03EF8C8A52D}"/>
              </a:ext>
            </a:extLst>
          </p:cNvPr>
          <p:cNvSpPr txBox="1"/>
          <p:nvPr/>
        </p:nvSpPr>
        <p:spPr>
          <a:xfrm>
            <a:off x="812900" y="1193853"/>
            <a:ext cx="106824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两舟子共同营造了一种愉悦、轻松、自由自在的气氛。加上舟尾横卧的舟楫，更加暗示了一种放任自流的悠闲境界。</a:t>
            </a:r>
            <a:endParaRPr lang="zh-CN" altLang="en-US" sz="3200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C519D4DD-8717-4418-9727-98603398FF12}"/>
              </a:ext>
            </a:extLst>
          </p:cNvPr>
          <p:cNvSpPr txBox="1"/>
          <p:nvPr/>
        </p:nvSpPr>
        <p:spPr>
          <a:xfrm rot="10800000" flipV="1">
            <a:off x="1089332" y="5093880"/>
            <a:ext cx="10011747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表现核舟容量大、所刻景物甚多，</a:t>
            </a:r>
            <a:r>
              <a:rPr lang="zh-CN" altLang="en-US" sz="4400" b="1">
                <a:latin typeface="Times New Roman" panose="02020603050405020304" pitchFamily="18" charset="0"/>
              </a:rPr>
              <a:t>以此突出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雕刻精湛的技艺</a:t>
            </a:r>
            <a:r>
              <a:rPr lang="zh-CN" altLang="en-US" sz="4400" b="1">
                <a:latin typeface="Times New Roman" panose="02020603050405020304" pitchFamily="18" charset="0"/>
              </a:rPr>
              <a:t>。</a:t>
            </a:r>
            <a:endParaRPr lang="zh-CN" altLang="en-US" sz="4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007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2945" name="Picture 2" descr="BKS5-027">
            <a:extLst>
              <a:ext uri="{FF2B5EF4-FFF2-40B4-BE49-F238E27FC236}">
                <a16:creationId xmlns:a16="http://schemas.microsoft.com/office/drawing/2014/main" xmlns="" id="{D2E6A612-C331-49DE-A012-3E00022F1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6" name="Text Box 3">
            <a:extLst>
              <a:ext uri="{FF2B5EF4-FFF2-40B4-BE49-F238E27FC236}">
                <a16:creationId xmlns:a16="http://schemas.microsoft.com/office/drawing/2014/main" xmlns="" id="{128E5F38-09AC-41E6-B7B6-74DAC86DB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458" y="1981342"/>
            <a:ext cx="7338259" cy="366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zh-CN" altLang="zh-CN" sz="3201" b="1"/>
          </a:p>
          <a:p>
            <a:r>
              <a:rPr lang="zh-CN" altLang="en-US" sz="4001" b="1">
                <a:latin typeface="隶书" panose="02010509060101010101" pitchFamily="49" charset="-122"/>
                <a:ea typeface="隶书" panose="02010509060101010101" pitchFamily="49" charset="-122"/>
              </a:rPr>
              <a:t>       本文通过对核舟的细致描绘，展示了雕刻者构思的巧妙，</a:t>
            </a:r>
            <a:r>
              <a:rPr lang="zh-CN" altLang="en-US" sz="4001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赞美了古代劳动者技艺的高超，同时也显示了我国古代工艺美术的卓越成就。</a:t>
            </a:r>
          </a:p>
        </p:txBody>
      </p:sp>
      <p:pic>
        <p:nvPicPr>
          <p:cNvPr id="8294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95200" y="12052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15" name="图片 2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235" y="356235"/>
            <a:ext cx="9093835" cy="6265545"/>
          </a:xfrm>
          <a:prstGeom prst="rect">
            <a:avLst/>
          </a:prstGeom>
          <a:noFill/>
          <a:ln w="9525">
            <a:noFill/>
          </a:ln>
          <a:effectLst>
            <a:outerShdw blurRad="50800" dir="5400000" algn="ctr" rotWithShape="0">
              <a:srgbClr val="000000">
                <a:alpha val="43000"/>
              </a:srgbClr>
            </a:outerShdw>
            <a:softEdge rad="127000"/>
          </a:effectLst>
        </p:spPr>
      </p:pic>
    </p:spTree>
  </p:cSld>
  <p:clrMapOvr>
    <a:masterClrMapping/>
  </p:clrMapOvr>
  <p:transition spd="slow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2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 contrast="15000"/>
                    </a14:imgEffect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99"/>
            <a:ext cx="5486400" cy="53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" descr="N:\人文学院PPT\模版\dayan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92354">
            <a:off x="5939938" y="399137"/>
            <a:ext cx="2934965" cy="168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N:\人文学院PPT\模版\dayan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86118">
            <a:off x="5141542" y="632244"/>
            <a:ext cx="1813596" cy="103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175125" y="2422525"/>
            <a:ext cx="3840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/>
              <a:t>核舟记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0241" descr="yanx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564" y="974920"/>
            <a:ext cx="2907251" cy="5160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6768251" y="924117"/>
            <a:ext cx="4120574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</a:rPr>
              <a:t>作者简介</a:t>
            </a:r>
          </a:p>
        </p:txBody>
      </p:sp>
      <p:sp>
        <p:nvSpPr>
          <p:cNvPr id="10244" name="文本框 10243"/>
          <p:cNvSpPr txBox="1"/>
          <p:nvPr/>
        </p:nvSpPr>
        <p:spPr>
          <a:xfrm>
            <a:off x="4329404" y="2321283"/>
            <a:ext cx="7669764" cy="32828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魏学洢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1596~1625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），字</a:t>
            </a:r>
            <a:r>
              <a:rPr lang="zh-CN" altLang="en-US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子敬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明朝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浙江嘉善人，著有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茅檐集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核舟记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选自</a:t>
            </a:r>
            <a:r>
              <a:rPr lang="zh-CN" altLang="en-US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清朝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r>
              <a:rPr lang="zh-CN" altLang="en-US" sz="3600" b="1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张潮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编辑的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虞初新志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 advClick="0" advTm="9000">
    <p:zoom dir="in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9995" y="180975"/>
            <a:ext cx="484311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 contrast="15000"/>
                    </a14:imgEffect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99"/>
            <a:ext cx="5486400" cy="53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67" y="465856"/>
            <a:ext cx="2472077" cy="2186836"/>
          </a:xfrm>
          <a:prstGeom prst="rect">
            <a:avLst/>
          </a:prstGeom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4254278" y="2653122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>
                <a:solidFill>
                  <a:schemeClr val="tx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迷你简剪纸"/>
              </a:rPr>
              <a:t>朗读课文</a:t>
            </a:r>
          </a:p>
        </p:txBody>
      </p:sp>
      <p:cxnSp>
        <p:nvCxnSpPr>
          <p:cNvPr id="17" name="直接箭头连接符 15"/>
          <p:cNvCxnSpPr>
            <a:cxnSpLocks noChangeShapeType="1"/>
          </p:cNvCxnSpPr>
          <p:nvPr/>
        </p:nvCxnSpPr>
        <p:spPr bwMode="auto">
          <a:xfrm flipV="1">
            <a:off x="3211289" y="3876598"/>
            <a:ext cx="5148939" cy="22077"/>
          </a:xfrm>
          <a:prstGeom prst="straightConnector1">
            <a:avLst/>
          </a:prstGeom>
          <a:noFill/>
          <a:ln w="31750">
            <a:solidFill>
              <a:schemeClr val="tx2">
                <a:lumMod val="50000"/>
              </a:schemeClr>
            </a:solidFill>
            <a:prstDash val="lgDashDot"/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1" dur="25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51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1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内容占位符 32769" descr="haizhou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2201" y="1752925"/>
            <a:ext cx="4801489" cy="4541091"/>
          </a:xfrm>
          <a:effectLst>
            <a:softEdge rad="127000"/>
          </a:effectLst>
        </p:spPr>
      </p:pic>
      <p:sp>
        <p:nvSpPr>
          <p:cNvPr id="32771" name="文本框 32770"/>
          <p:cNvSpPr txBox="1"/>
          <p:nvPr/>
        </p:nvSpPr>
        <p:spPr>
          <a:xfrm>
            <a:off x="1522201" y="0"/>
            <a:ext cx="5257186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noProof="1">
                <a:solidFill>
                  <a:srgbClr val="CC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ea"/>
              </a:rPr>
              <a:t>核舟图</a:t>
            </a:r>
            <a:endParaRPr lang="zh-CN" altLang="en-US" sz="9600" b="1" noProof="1">
              <a:solidFill>
                <a:srgbClr val="CC66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87" name="文本框 32771"/>
          <p:cNvSpPr txBox="1"/>
          <p:nvPr/>
        </p:nvSpPr>
        <p:spPr>
          <a:xfrm>
            <a:off x="6701621" y="753164"/>
            <a:ext cx="4905660" cy="5353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明有奇巧人曰王叔远，能以径寸之木，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为（</a:t>
            </a:r>
            <a:r>
              <a:rPr lang="en-US" altLang="zh-CN" sz="36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wéi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）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宫室、器皿、人物，以至鸟兽、木石，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罔（         ）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不因势象形，各具情态。尝</a:t>
            </a:r>
            <a:r>
              <a:rPr lang="zh-CN" altLang="en-US" sz="3600" b="1">
                <a:solidFill>
                  <a:srgbClr val="3333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贻（    ）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pitchFamily="2" charset="-122"/>
              </a:rPr>
              <a:t>余核舟一，盖大苏泛赤壁云。</a:t>
            </a:r>
          </a:p>
        </p:txBody>
      </p:sp>
      <p:sp>
        <p:nvSpPr>
          <p:cNvPr id="16388" name="文本框 32772"/>
          <p:cNvSpPr txBox="1"/>
          <p:nvPr/>
        </p:nvSpPr>
        <p:spPr>
          <a:xfrm>
            <a:off x="7560425" y="3429794"/>
            <a:ext cx="17437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wǎng</a:t>
            </a:r>
            <a:endParaRPr lang="en-US" altLang="zh-CN" sz="40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389" name="文本框 32773"/>
          <p:cNvSpPr txBox="1"/>
          <p:nvPr/>
        </p:nvSpPr>
        <p:spPr>
          <a:xfrm>
            <a:off x="7128545" y="4712598"/>
            <a:ext cx="86376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yí</a:t>
            </a:r>
            <a:endParaRPr lang="en-US" altLang="zh-CN" sz="40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 advClick="0">
    <p:checker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201</Paragraphs>
  <Slides>49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71">
      <vt:lpstr>Arial</vt:lpstr>
      <vt:lpstr>等线 Light</vt:lpstr>
      <vt:lpstr>等线</vt:lpstr>
      <vt:lpstr>Calibri</vt:lpstr>
      <vt:lpstr>宋体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Times New Roman</vt:lpstr>
      <vt:lpstr>隶书</vt:lpstr>
      <vt:lpstr>黑体</vt:lpstr>
      <vt:lpstr>华文中宋</vt:lpstr>
      <vt:lpstr>华文新魏</vt:lpstr>
      <vt:lpstr>迷你简剪纸</vt:lpstr>
      <vt:lpstr>华文行楷</vt:lpstr>
      <vt:lpstr>微软雅黑</vt:lpstr>
      <vt:lpstr>华文楷体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本文题目有“记”字，是否意味着是记叙文？它与《桃花源记》是不是同一种文体？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2021-03-17T18:32:40.797</cp:lastPrinted>
  <dcterms:created xsi:type="dcterms:W3CDTF">2021-03-17T18:32:40Z</dcterms:created>
  <dcterms:modified xsi:type="dcterms:W3CDTF">2021-03-17T10:32:48Z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