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3" r:id="rId2"/>
    <p:sldMasterId id="2147483665" r:id="rId3"/>
  </p:sldMasterIdLst>
  <p:notesMasterIdLst>
    <p:notesMasterId r:id="rId26"/>
  </p:notesMasterIdLst>
  <p:sldIdLst>
    <p:sldId id="425" r:id="rId4"/>
    <p:sldId id="388" r:id="rId5"/>
    <p:sldId id="424" r:id="rId6"/>
    <p:sldId id="427" r:id="rId7"/>
    <p:sldId id="449" r:id="rId8"/>
    <p:sldId id="428" r:id="rId9"/>
    <p:sldId id="448" r:id="rId10"/>
    <p:sldId id="452" r:id="rId11"/>
    <p:sldId id="430" r:id="rId12"/>
    <p:sldId id="481" r:id="rId13"/>
    <p:sldId id="499" r:id="rId14"/>
    <p:sldId id="480" r:id="rId15"/>
    <p:sldId id="498" r:id="rId16"/>
    <p:sldId id="490" r:id="rId17"/>
    <p:sldId id="510" r:id="rId18"/>
    <p:sldId id="431" r:id="rId19"/>
    <p:sldId id="459" r:id="rId20"/>
    <p:sldId id="475" r:id="rId21"/>
    <p:sldId id="435" r:id="rId22"/>
    <p:sldId id="458" r:id="rId23"/>
    <p:sldId id="433" r:id="rId24"/>
    <p:sldId id="453" r:id="rId25"/>
  </p:sldIdLst>
  <p:sldSz cx="9144000" cy="5143500" type="screen16x9"/>
  <p:notesSz cx="6858000" cy="9144000"/>
  <p:custDataLst>
    <p:tags r:id="rId27"/>
  </p:custDataLst>
  <p:defaultTextStyle>
    <a:defPPr>
      <a:defRPr lang="zh-CN"/>
    </a:defPPr>
    <a:lvl1pPr marL="0" algn="l" defTabSz="456565" rtl="0" eaLnBrk="1" latinLnBrk="0" hangingPunct="1">
      <a:defRPr sz="1800" kern="1200">
        <a:solidFill>
          <a:schemeClr val="tx1"/>
        </a:solidFill>
        <a:latin typeface="+mn-lt"/>
        <a:ea typeface="+mn-ea"/>
        <a:cs typeface="+mn-cs"/>
      </a:defRPr>
    </a:lvl1pPr>
    <a:lvl2pPr marL="457200" algn="l" defTabSz="456565" rtl="0" eaLnBrk="1" latinLnBrk="0" hangingPunct="1">
      <a:defRPr sz="1800" kern="1200">
        <a:solidFill>
          <a:schemeClr val="tx1"/>
        </a:solidFill>
        <a:latin typeface="+mn-lt"/>
        <a:ea typeface="+mn-ea"/>
        <a:cs typeface="+mn-cs"/>
      </a:defRPr>
    </a:lvl2pPr>
    <a:lvl3pPr marL="914400" algn="l" defTabSz="456565" rtl="0" eaLnBrk="1" latinLnBrk="0" hangingPunct="1">
      <a:defRPr sz="1800" kern="1200">
        <a:solidFill>
          <a:schemeClr val="tx1"/>
        </a:solidFill>
        <a:latin typeface="+mn-lt"/>
        <a:ea typeface="+mn-ea"/>
        <a:cs typeface="+mn-cs"/>
      </a:defRPr>
    </a:lvl3pPr>
    <a:lvl4pPr marL="1371600" algn="l" defTabSz="456565" rtl="0" eaLnBrk="1" latinLnBrk="0" hangingPunct="1">
      <a:defRPr sz="1800" kern="1200">
        <a:solidFill>
          <a:schemeClr val="tx1"/>
        </a:solidFill>
        <a:latin typeface="+mn-lt"/>
        <a:ea typeface="+mn-ea"/>
        <a:cs typeface="+mn-cs"/>
      </a:defRPr>
    </a:lvl4pPr>
    <a:lvl5pPr marL="1828800" algn="l" defTabSz="456565" rtl="0" eaLnBrk="1" latinLnBrk="0" hangingPunct="1">
      <a:defRPr sz="1800" kern="1200">
        <a:solidFill>
          <a:schemeClr val="tx1"/>
        </a:solidFill>
        <a:latin typeface="+mn-lt"/>
        <a:ea typeface="+mn-ea"/>
        <a:cs typeface="+mn-cs"/>
      </a:defRPr>
    </a:lvl5pPr>
    <a:lvl6pPr marL="2286000" algn="l" defTabSz="456565" rtl="0" eaLnBrk="1" latinLnBrk="0" hangingPunct="1">
      <a:defRPr sz="1800" kern="1200">
        <a:solidFill>
          <a:schemeClr val="tx1"/>
        </a:solidFill>
        <a:latin typeface="+mn-lt"/>
        <a:ea typeface="+mn-ea"/>
        <a:cs typeface="+mn-cs"/>
      </a:defRPr>
    </a:lvl6pPr>
    <a:lvl7pPr marL="2743200" algn="l" defTabSz="456565" rtl="0" eaLnBrk="1" latinLnBrk="0" hangingPunct="1">
      <a:defRPr sz="1800" kern="1200">
        <a:solidFill>
          <a:schemeClr val="tx1"/>
        </a:solidFill>
        <a:latin typeface="+mn-lt"/>
        <a:ea typeface="+mn-ea"/>
        <a:cs typeface="+mn-cs"/>
      </a:defRPr>
    </a:lvl7pPr>
    <a:lvl8pPr marL="3200400" algn="l" defTabSz="456565" rtl="0" eaLnBrk="1" latinLnBrk="0" hangingPunct="1">
      <a:defRPr sz="1800" kern="1200">
        <a:solidFill>
          <a:schemeClr val="tx1"/>
        </a:solidFill>
        <a:latin typeface="+mn-lt"/>
        <a:ea typeface="+mn-ea"/>
        <a:cs typeface="+mn-cs"/>
      </a:defRPr>
    </a:lvl8pPr>
    <a:lvl9pPr marL="3657600" algn="l" defTabSz="4565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6">
          <p15:clr>
            <a:srgbClr val="A4A3A4"/>
          </p15:clr>
        </p15:guide>
        <p15:guide id="2" pos="2869">
          <p15:clr>
            <a:srgbClr val="A4A3A4"/>
          </p15:clr>
        </p15:guide>
      </p15:sldGuideLst>
    </p:ext>
    <p:ext uri="{2D200454-40CA-4A62-9FC3-DE9A4176ACB9}">
      <p15:notesGuideLst xmlns:p15="http://schemas.microsoft.com/office/powerpoint/2012/main" xmlns="">
        <p15:guide id="1" orient="horz" pos="2891">
          <p15:clr>
            <a:srgbClr val="A4A3A4"/>
          </p15:clr>
        </p15:guide>
        <p15:guide id="2" pos="215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 initials="s"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8" autoAdjust="0"/>
    <p:restoredTop sz="86380" autoAdjust="0"/>
  </p:normalViewPr>
  <p:slideViewPr>
    <p:cSldViewPr snapToGrid="0" snapToObjects="1">
      <p:cViewPr varScale="1">
        <p:scale>
          <a:sx n="80" d="100"/>
          <a:sy n="80" d="100"/>
        </p:scale>
        <p:origin x="-102" y="-336"/>
      </p:cViewPr>
      <p:guideLst>
        <p:guide orient="horz" pos="1626"/>
        <p:guide pos="28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6" d="100"/>
          <a:sy n="66" d="100"/>
        </p:scale>
        <p:origin x="-3125" y="-72"/>
      </p:cViewPr>
      <p:guideLst>
        <p:guide orient="horz" pos="2891"/>
        <p:guide pos="215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9F71D0-A60D-4468-B901-8C924BCC7273}" type="datetimeFigureOut">
              <a:rPr lang="zh-CN" altLang="en-US" smtClean="0"/>
              <a:t>2022-1-9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FFC833-FD5F-47E1-8BAA-11233E88E812}" type="slidenum">
              <a:rPr lang="zh-CN" altLang="en-US" smtClean="0"/>
              <a:t>‹#›</a:t>
            </a:fld>
            <a:endParaRPr lang="zh-CN" altLang="en-US"/>
          </a:p>
        </p:txBody>
      </p:sp>
    </p:spTree>
    <p:extLst>
      <p:ext uri="{BB962C8B-B14F-4D97-AF65-F5344CB8AC3E}">
        <p14:creationId xmlns:p14="http://schemas.microsoft.com/office/powerpoint/2010/main" val="397910271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169800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2" name="标题 1"/>
          <p:cNvSpPr>
            <a:spLocks noGrp="1"/>
          </p:cNvSpPr>
          <p:nvPr>
            <p:ph type="ctrTitle"/>
          </p:nvPr>
        </p:nvSpPr>
        <p:spPr>
          <a:xfrm>
            <a:off x="685800" y="1597819"/>
            <a:ext cx="7772400" cy="1102519"/>
          </a:xfrm>
        </p:spPr>
        <p:txBody>
          <a:body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689C1577-5549-DC43-890C-A3EDEA18A58D}" type="datetimeFigureOut">
              <a:rPr kumimoji="1" lang="zh-CN" altLang="en-US" smtClean="0"/>
              <a:t>2022-1-9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8FC54FC-1F61-C243-B7E8-2A2AB71FCF7B}" type="slidenum">
              <a:rPr kumimoji="1" lang="zh-CN" altLang="en-US" smtClean="0"/>
              <a:t>‹#›</a:t>
            </a:fld>
            <a:endParaRPr kumimoji="1"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200151"/>
            <a:ext cx="405765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3098"/>
            <a:ext cx="8229600" cy="404812"/>
          </a:xfrm>
        </p:spPr>
        <p:txBody>
          <a:bodyPr>
            <a:normAutofit/>
          </a:bodyPr>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1" y="1285876"/>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第二级</a:t>
            </a:r>
          </a:p>
          <a:p>
            <a:pPr lvl="2"/>
            <a:r>
              <a:rPr kumimoji="1" lang="zh-CN" altLang="en-US" smtClean="0"/>
              <a:t>第三级</a:t>
            </a:r>
          </a:p>
          <a:p>
            <a:pPr lvl="3"/>
            <a:r>
              <a:rPr kumimoji="1" lang="zh-CN" altLang="en-US" smtClean="0"/>
              <a:t>第四级</a:t>
            </a:r>
          </a:p>
          <a:p>
            <a:pPr lvl="4"/>
            <a:r>
              <a:rPr kumimoji="1" lang="zh-CN" altLang="en-US" smtClean="0"/>
              <a:t>第五级</a:t>
            </a:r>
            <a:endParaRPr kumimoji="1" lang="zh-CN" altLang="en-US"/>
          </a:p>
        </p:txBody>
      </p:sp>
      <p:sp>
        <p:nvSpPr>
          <p:cNvPr id="4" name="内容占位符 3"/>
          <p:cNvSpPr>
            <a:spLocks noGrp="1"/>
          </p:cNvSpPr>
          <p:nvPr>
            <p:ph sz="half" idx="2"/>
          </p:nvPr>
        </p:nvSpPr>
        <p:spPr>
          <a:xfrm>
            <a:off x="4648200" y="1285876"/>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第二级</a:t>
            </a:r>
          </a:p>
          <a:p>
            <a:pPr lvl="2"/>
            <a:r>
              <a:rPr kumimoji="1" lang="zh-CN" altLang="en-US" smtClean="0"/>
              <a:t>第三级</a:t>
            </a:r>
          </a:p>
          <a:p>
            <a:pPr lvl="3"/>
            <a:r>
              <a:rPr kumimoji="1" lang="zh-CN" altLang="en-US" smtClean="0"/>
              <a:t>第四级</a:t>
            </a:r>
          </a:p>
          <a:p>
            <a:pPr lvl="4"/>
            <a:r>
              <a:rPr kumimoji="1" lang="zh-CN" altLang="en-US" smtClean="0"/>
              <a:t>第五级</a:t>
            </a:r>
            <a:endParaRPr kumimoji="1" lang="zh-CN" altLang="en-US"/>
          </a:p>
        </p:txBody>
      </p:sp>
      <p:sp>
        <p:nvSpPr>
          <p:cNvPr id="5" name="日期占位符 4"/>
          <p:cNvSpPr>
            <a:spLocks noGrp="1"/>
          </p:cNvSpPr>
          <p:nvPr>
            <p:ph type="dt" sz="half" idx="10"/>
          </p:nvPr>
        </p:nvSpPr>
        <p:spPr/>
        <p:txBody>
          <a:bodyPr/>
          <a:lstStyle/>
          <a:p>
            <a:fld id="{689C1577-5549-DC43-890C-A3EDEA18A58D}" type="datetimeFigureOut">
              <a:rPr kumimoji="1" lang="zh-CN" altLang="en-US" smtClean="0"/>
              <a:t>2022-1-9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8FC54FC-1F61-C243-B7E8-2A2AB71FCF7B}" type="slidenum">
              <a:rPr kumimoji="1" lang="zh-CN" altLang="en-US" smtClean="0"/>
              <a:t>‹#›</a:t>
            </a:fld>
            <a:endParaRPr kumimoji="1" lang="zh-CN" altLang="en-US"/>
          </a:p>
        </p:txBody>
      </p:sp>
      <p:pic>
        <p:nvPicPr>
          <p:cNvPr id="1026" name="Picture 2"/>
          <p:cNvPicPr>
            <a:picLocks noChangeAspect="1" noChangeArrowheads="1"/>
          </p:cNvPicPr>
          <p:nvPr userDrawn="1"/>
        </p:nvPicPr>
        <p:blipFill>
          <a:blip r:embed="rId2"/>
          <a:stretch>
            <a:fillRect/>
          </a:stretch>
        </p:blipFill>
        <p:spPr bwMode="auto">
          <a:xfrm>
            <a:off x="0" y="0"/>
            <a:ext cx="9144000" cy="5145385"/>
          </a:xfrm>
          <a:prstGeom prst="rect">
            <a:avLst/>
          </a:prstGeom>
          <a:noFill/>
          <a:ln w="9525">
            <a:noFill/>
            <a:miter lim="800000"/>
          </a:ln>
        </p:spPr>
      </p:pic>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579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9CB507-9AA5-4861-96FC-090F54DF764B}"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9E9C331-3CFB-43E5-82DC-7C71A20A9CC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1FB5B3A-4F1D-4A90-9B17-4F4CD26FDF57}" type="datetimeFigureOut">
              <a:rPr lang="zh-CN" altLang="en-US" smtClean="0"/>
              <a:t>2022-1-9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9089B1-8BC6-4447-B016-3EA42D7C9607}"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6" tIns="45712" rIns="91426" bIns="45712"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200152"/>
            <a:ext cx="8229600" cy="3394472"/>
          </a:xfrm>
          <a:prstGeom prst="rect">
            <a:avLst/>
          </a:prstGeom>
        </p:spPr>
        <p:txBody>
          <a:bodyPr vert="horz" lIns="91426" tIns="45712" rIns="91426" bIns="45712"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26" tIns="45712" rIns="91426" bIns="45712" rtlCol="0" anchor="ctr"/>
          <a:lstStyle>
            <a:lvl1pPr algn="l">
              <a:defRPr sz="1200">
                <a:solidFill>
                  <a:schemeClr val="tx1">
                    <a:tint val="75000"/>
                  </a:schemeClr>
                </a:solidFill>
              </a:defRPr>
            </a:lvl1pPr>
          </a:lstStyle>
          <a:p>
            <a:fld id="{689C1577-5549-DC43-890C-A3EDEA18A58D}" type="datetimeFigureOut">
              <a:rPr kumimoji="1" lang="zh-CN" altLang="en-US" smtClean="0"/>
              <a:t>2022-1-9</a:t>
            </a:fld>
            <a:endParaRPr kumimoji="1"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6" tIns="45712" rIns="91426" bIns="45712"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3"/>
            <a:ext cx="2133600" cy="273844"/>
          </a:xfrm>
          <a:prstGeom prst="rect">
            <a:avLst/>
          </a:prstGeom>
        </p:spPr>
        <p:txBody>
          <a:bodyPr vert="horz" lIns="91426" tIns="45712" rIns="91426" bIns="45712" rtlCol="0" anchor="ctr"/>
          <a:lstStyle>
            <a:lvl1pPr algn="r">
              <a:defRPr sz="1200">
                <a:solidFill>
                  <a:schemeClr val="tx1">
                    <a:tint val="75000"/>
                  </a:schemeClr>
                </a:solidFill>
              </a:defRPr>
            </a:lvl1pPr>
          </a:lstStyle>
          <a:p>
            <a:fld id="{F8FC54FC-1F61-C243-B7E8-2A2AB71FCF7B}"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xStyles>
    <p:titleStyle>
      <a:lvl1pPr algn="ctr" defTabSz="4565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6565"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6565"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6565"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6565"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6565"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6565"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6565"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6565"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656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6565" rtl="0" eaLnBrk="1" latinLnBrk="0" hangingPunct="1">
        <a:defRPr sz="1800" kern="1200">
          <a:solidFill>
            <a:schemeClr val="tx1"/>
          </a:solidFill>
          <a:latin typeface="+mn-lt"/>
          <a:ea typeface="+mn-ea"/>
          <a:cs typeface="+mn-cs"/>
        </a:defRPr>
      </a:lvl1pPr>
      <a:lvl2pPr marL="457200" algn="l" defTabSz="456565" rtl="0" eaLnBrk="1" latinLnBrk="0" hangingPunct="1">
        <a:defRPr sz="1800" kern="1200">
          <a:solidFill>
            <a:schemeClr val="tx1"/>
          </a:solidFill>
          <a:latin typeface="+mn-lt"/>
          <a:ea typeface="+mn-ea"/>
          <a:cs typeface="+mn-cs"/>
        </a:defRPr>
      </a:lvl2pPr>
      <a:lvl3pPr marL="914400" algn="l" defTabSz="456565" rtl="0" eaLnBrk="1" latinLnBrk="0" hangingPunct="1">
        <a:defRPr sz="1800" kern="1200">
          <a:solidFill>
            <a:schemeClr val="tx1"/>
          </a:solidFill>
          <a:latin typeface="+mn-lt"/>
          <a:ea typeface="+mn-ea"/>
          <a:cs typeface="+mn-cs"/>
        </a:defRPr>
      </a:lvl3pPr>
      <a:lvl4pPr marL="1371600" algn="l" defTabSz="456565" rtl="0" eaLnBrk="1" latinLnBrk="0" hangingPunct="1">
        <a:defRPr sz="1800" kern="1200">
          <a:solidFill>
            <a:schemeClr val="tx1"/>
          </a:solidFill>
          <a:latin typeface="+mn-lt"/>
          <a:ea typeface="+mn-ea"/>
          <a:cs typeface="+mn-cs"/>
        </a:defRPr>
      </a:lvl4pPr>
      <a:lvl5pPr marL="1828800" algn="l" defTabSz="456565" rtl="0" eaLnBrk="1" latinLnBrk="0" hangingPunct="1">
        <a:defRPr sz="1800" kern="1200">
          <a:solidFill>
            <a:schemeClr val="tx1"/>
          </a:solidFill>
          <a:latin typeface="+mn-lt"/>
          <a:ea typeface="+mn-ea"/>
          <a:cs typeface="+mn-cs"/>
        </a:defRPr>
      </a:lvl5pPr>
      <a:lvl6pPr marL="2286000" algn="l" defTabSz="456565" rtl="0" eaLnBrk="1" latinLnBrk="0" hangingPunct="1">
        <a:defRPr sz="1800" kern="1200">
          <a:solidFill>
            <a:schemeClr val="tx1"/>
          </a:solidFill>
          <a:latin typeface="+mn-lt"/>
          <a:ea typeface="+mn-ea"/>
          <a:cs typeface="+mn-cs"/>
        </a:defRPr>
      </a:lvl6pPr>
      <a:lvl7pPr marL="2743200" algn="l" defTabSz="456565" rtl="0" eaLnBrk="1" latinLnBrk="0" hangingPunct="1">
        <a:defRPr sz="1800" kern="1200">
          <a:solidFill>
            <a:schemeClr val="tx1"/>
          </a:solidFill>
          <a:latin typeface="+mn-lt"/>
          <a:ea typeface="+mn-ea"/>
          <a:cs typeface="+mn-cs"/>
        </a:defRPr>
      </a:lvl7pPr>
      <a:lvl8pPr marL="3200400" algn="l" defTabSz="456565" rtl="0" eaLnBrk="1" latinLnBrk="0" hangingPunct="1">
        <a:defRPr sz="1800" kern="1200">
          <a:solidFill>
            <a:schemeClr val="tx1"/>
          </a:solidFill>
          <a:latin typeface="+mn-lt"/>
          <a:ea typeface="+mn-ea"/>
          <a:cs typeface="+mn-cs"/>
        </a:defRPr>
      </a:lvl8pPr>
      <a:lvl9pPr marL="3657600" algn="l" defTabSz="4565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1FB5B3A-4F1D-4A90-9B17-4F4CD26FDF57}" type="datetimeFigureOut">
              <a:rPr lang="zh-CN" altLang="en-US" smtClean="0"/>
              <a:t>2022-1-9</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E49089B1-8BC6-4447-B016-3EA42D7C96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alpha val="51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3F887CB6-1973-4001-B9E9-CD74929A8889}" type="datetimeFigureOut">
              <a:rPr lang="zh-CN" altLang="en-US" smtClean="0">
                <a:solidFill>
                  <a:prstClr val="black">
                    <a:tint val="75000"/>
                  </a:prstClr>
                </a:solidFill>
              </a:rPr>
              <a:t>2022-1-9</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14F47F9B-3944-4038-B88F-025DC2027808}" type="slidenum">
              <a:rPr lang="zh-CN" altLang="en-US" smtClean="0">
                <a:solidFill>
                  <a:prstClr val="black">
                    <a:tint val="75000"/>
                  </a:prstClr>
                </a:solidFill>
              </a:rPr>
              <a:t>‹#›</a:t>
            </a:fld>
            <a:endParaRPr lang="zh-CN" altLang="en-US">
              <a:solidFill>
                <a:prstClr val="black">
                  <a:tint val="75000"/>
                </a:prstClr>
              </a:solidFill>
            </a:endParaRPr>
          </a:p>
        </p:txBody>
      </p:sp>
      <p:pic>
        <p:nvPicPr>
          <p:cNvPr id="14" name="Picture 3" descr="E:\公司文档\成都嘉祥云科技有限公司\logo\石室祥云网络教育LOGO.png"/>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7737324" y="68580"/>
            <a:ext cx="1141563" cy="113919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205" y="107315"/>
            <a:ext cx="8877300" cy="4949190"/>
          </a:xfrm>
        </p:spPr>
        <p:txBody>
          <a:bodyPr>
            <a:normAutofit/>
          </a:bodyPr>
          <a:lstStyle/>
          <a:p>
            <a:pPr marL="0" indent="0" algn="ctr">
              <a:buNone/>
            </a:pPr>
            <a:endParaRPr lang="zh-CN" altLang="zh-CN" sz="2400" dirty="0">
              <a:latin typeface="楷体" panose="02010609060101010101" pitchFamily="49" charset="-122"/>
              <a:ea typeface="楷体" panose="02010609060101010101" pitchFamily="49" charset="-122"/>
            </a:endParaRPr>
          </a:p>
          <a:p>
            <a:pPr marL="0" indent="0" algn="ctr">
              <a:buNone/>
            </a:pPr>
            <a:endParaRPr lang="zh-CN" altLang="zh-CN" sz="3600" dirty="0">
              <a:latin typeface="楷体" panose="02010609060101010101" pitchFamily="49" charset="-122"/>
              <a:ea typeface="楷体" panose="02010609060101010101" pitchFamily="49" charset="-122"/>
            </a:endParaRPr>
          </a:p>
          <a:p>
            <a:pPr marL="0" indent="0" algn="ctr">
              <a:buNone/>
            </a:pPr>
            <a:r>
              <a:rPr lang="zh-CN" altLang="zh-CN" sz="4400" b="1" dirty="0">
                <a:latin typeface="楷体" panose="02010609060101010101" pitchFamily="49" charset="-122"/>
                <a:ea typeface="楷体" panose="02010609060101010101" pitchFamily="49" charset="-122"/>
              </a:rPr>
              <a:t>紧扣中心明逻辑  巧抓关键补佳句</a:t>
            </a:r>
          </a:p>
          <a:p>
            <a:pPr marL="0" indent="0" algn="ctr">
              <a:buNone/>
            </a:pPr>
            <a:r>
              <a:rPr lang="en-US" altLang="zh-CN" sz="4400" b="1" dirty="0">
                <a:latin typeface="楷体" panose="02010609060101010101" pitchFamily="49" charset="-122"/>
                <a:ea typeface="楷体" panose="02010609060101010101" pitchFamily="49" charset="-122"/>
              </a:rPr>
              <a:t>                     </a:t>
            </a:r>
            <a:endParaRPr lang="zh-CN" altLang="zh-CN" sz="4400" b="1" dirty="0">
              <a:latin typeface="楷体" panose="02010609060101010101" pitchFamily="49" charset="-122"/>
              <a:ea typeface="楷体" panose="02010609060101010101" pitchFamily="49" charset="-122"/>
            </a:endParaRPr>
          </a:p>
          <a:p>
            <a:pPr marL="0" indent="0" algn="ctr">
              <a:buNone/>
            </a:pPr>
            <a:endParaRPr lang="zh-CN" altLang="zh-CN" sz="44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3">
            <a:grayscl/>
          </a:blip>
          <a:stretch>
            <a:fillRect/>
          </a:stretch>
        </p:blipFill>
        <p:spPr>
          <a:xfrm rot="10800000">
            <a:off x="8024117" y="-2"/>
            <a:ext cx="1091674" cy="1496292"/>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690" y="589915"/>
            <a:ext cx="8975090" cy="2673985"/>
          </a:xfrm>
        </p:spPr>
        <p:txBody>
          <a:bodyPr>
            <a:noAutofit/>
          </a:bodyPr>
          <a:lstStyle/>
          <a:p>
            <a:pPr marL="0" indent="0">
              <a:buNone/>
            </a:pPr>
            <a:r>
              <a:rPr sz="2000" b="1">
                <a:latin typeface="仿宋" panose="02010609060101010101" charset="-122"/>
                <a:ea typeface="仿宋" panose="02010609060101010101" charset="-122"/>
                <a:cs typeface="仿宋" panose="02010609060101010101" charset="-122"/>
              </a:rPr>
              <a:t>例1.(2020年高考课标II卷)在下面一段文字横线处补写恰当的语句，使整段文字语意完整连贯，内容贴切，逻辑严密，每处不超过10个字。（6分）</a:t>
            </a:r>
          </a:p>
          <a:p>
            <a:pPr marL="0" indent="0">
              <a:buNone/>
            </a:pPr>
            <a:r>
              <a:rPr lang="zh-CN" altLang="en-US" sz="20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无论生产、生活还是娱乐，当人暴露在噪声环境中时，健康就会受到威胁。暴露时间短，会产生焦虑与精神压力；暴露时间长，</a:t>
            </a:r>
            <a:r>
              <a:rPr lang="en-US" altLang="zh-CN" sz="2400" b="1" u="sng">
                <a:latin typeface="仿宋" panose="02010609060101010101" charset="-122"/>
                <a:ea typeface="仿宋" panose="02010609060101010101" charset="-122"/>
                <a:cs typeface="仿宋" panose="02010609060101010101" charset="-122"/>
                <a:sym typeface="+mn-ea"/>
              </a:rPr>
              <a:t>①        </a:t>
            </a:r>
            <a:r>
              <a:rPr lang="zh-CN" altLang="en-US" sz="2400" b="1">
                <a:latin typeface="仿宋" panose="02010609060101010101" charset="-122"/>
                <a:ea typeface="仿宋" panose="02010609060101010101" charset="-122"/>
                <a:cs typeface="仿宋" panose="02010609060101010101" charset="-122"/>
              </a:rPr>
              <a:t>，甚至失聪。 听力损失程度与音量和暴露时长相关。然而，当噪声级达到一定高度时，</a:t>
            </a:r>
            <a:r>
              <a:rPr lang="en-US" altLang="zh-CN" sz="2400" b="1" u="sng">
                <a:latin typeface="仿宋" panose="02010609060101010101" charset="-122"/>
                <a:ea typeface="仿宋" panose="02010609060101010101" charset="-122"/>
                <a:cs typeface="仿宋" panose="02010609060101010101" charset="-122"/>
                <a:sym typeface="+mn-ea"/>
              </a:rPr>
              <a:t>②       </a:t>
            </a:r>
            <a:r>
              <a:rPr lang="zh-CN" altLang="en-US" sz="2400" b="1">
                <a:latin typeface="仿宋" panose="02010609060101010101" charset="-122"/>
                <a:ea typeface="仿宋" panose="02010609060101010101" charset="-122"/>
                <a:cs typeface="仿宋" panose="02010609060101010101" charset="-122"/>
              </a:rPr>
              <a:t>， 均会产生永久性听力损害。而单从听力保护角度来说，即使是乐音，</a:t>
            </a:r>
            <a:r>
              <a:rPr lang="en-US" altLang="zh-CN" sz="2400" b="1" u="sng">
                <a:latin typeface="仿宋" panose="02010609060101010101" charset="-122"/>
                <a:ea typeface="仿宋" panose="02010609060101010101" charset="-122"/>
                <a:cs typeface="仿宋" panose="02010609060101010101" charset="-122"/>
                <a:sym typeface="+mn-ea"/>
              </a:rPr>
              <a:t>③      </a:t>
            </a:r>
            <a:r>
              <a:rPr lang="zh-CN" altLang="en-US" sz="2400" b="1">
                <a:latin typeface="仿宋" panose="02010609060101010101" charset="-122"/>
                <a:ea typeface="仿宋" panose="02010609060101010101" charset="-122"/>
                <a:cs typeface="仿宋" panose="02010609060101010101" charset="-122"/>
              </a:rPr>
              <a:t>，时间过久，也会对听力造成不可逆的损害。</a:t>
            </a:r>
          </a:p>
        </p:txBody>
      </p:sp>
      <p:sp>
        <p:nvSpPr>
          <p:cNvPr id="4" name="文本框 3"/>
          <p:cNvSpPr txBox="1"/>
          <p:nvPr/>
        </p:nvSpPr>
        <p:spPr>
          <a:xfrm>
            <a:off x="59690" y="67945"/>
            <a:ext cx="2389505" cy="521970"/>
          </a:xfrm>
          <a:prstGeom prst="rect">
            <a:avLst/>
          </a:prstGeom>
          <a:noFill/>
          <a:ln w="19050">
            <a:solidFill>
              <a:srgbClr val="FF0000"/>
            </a:solidFill>
          </a:ln>
        </p:spPr>
        <p:txBody>
          <a:bodyPr wrap="square" rtlCol="0">
            <a:spAutoFit/>
          </a:bodyPr>
          <a:lstStyle/>
          <a:p>
            <a:r>
              <a:rPr lang="zh-CN" altLang="en-US" sz="2000" b="1">
                <a:latin typeface="华文隶书" panose="02010800040101010101" charset="-122"/>
                <a:ea typeface="华文隶书" panose="02010800040101010101" charset="-122"/>
              </a:rPr>
              <a:t>真题引路</a:t>
            </a:r>
            <a:r>
              <a:rPr lang="en-US" altLang="zh-CN" sz="2000" b="1">
                <a:latin typeface="华文隶书" panose="02010800040101010101" charset="-122"/>
                <a:ea typeface="华文隶书" panose="02010800040101010101" charset="-122"/>
              </a:rPr>
              <a:t>  </a:t>
            </a:r>
            <a:r>
              <a:rPr lang="zh-CN" altLang="en-US" sz="2000" b="1">
                <a:latin typeface="华文隶书" panose="02010800040101010101" charset="-122"/>
                <a:ea typeface="华文隶书" panose="02010800040101010101" charset="-122"/>
              </a:rPr>
              <a:t>对接高考</a:t>
            </a:r>
            <a:r>
              <a:rPr lang="zh-CN" altLang="en-US" sz="2800" b="1">
                <a:latin typeface="华文隶书" panose="02010800040101010101" charset="-122"/>
                <a:ea typeface="华文隶书" panose="02010800040101010101" charset="-122"/>
              </a:rPr>
              <a:t> </a:t>
            </a:r>
          </a:p>
        </p:txBody>
      </p:sp>
      <p:sp>
        <p:nvSpPr>
          <p:cNvPr id="7" name="文本框 6"/>
          <p:cNvSpPr txBox="1"/>
          <p:nvPr/>
        </p:nvSpPr>
        <p:spPr>
          <a:xfrm>
            <a:off x="356235" y="3789680"/>
            <a:ext cx="8841105" cy="768350"/>
          </a:xfrm>
          <a:prstGeom prst="rect">
            <a:avLst/>
          </a:prstGeom>
          <a:noFill/>
        </p:spPr>
        <p:txBody>
          <a:bodyPr wrap="square" rtlCol="0">
            <a:spAutoFit/>
          </a:bodyPr>
          <a:lstStyle/>
          <a:p>
            <a:endParaRPr lang="zh-CN" altLang="en-US" sz="2200" b="1">
              <a:solidFill>
                <a:srgbClr val="FF0000"/>
              </a:solidFill>
              <a:uFillTx/>
              <a:latin typeface="仿宋" panose="02010609060101010101" charset="-122"/>
              <a:ea typeface="仿宋" panose="02010609060101010101" charset="-122"/>
            </a:endParaRPr>
          </a:p>
          <a:p>
            <a:r>
              <a:rPr lang="zh-CN" altLang="en-US" sz="2200" b="1">
                <a:solidFill>
                  <a:srgbClr val="FF0000"/>
                </a:solidFill>
                <a:uFillTx/>
                <a:latin typeface="仿宋" panose="02010609060101010101" charset="-122"/>
                <a:ea typeface="仿宋" panose="02010609060101010101" charset="-122"/>
              </a:rPr>
              <a:t>一思文本大意，二思层次思路，三思内容形式，一读复查验证</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50" y="3796665"/>
            <a:ext cx="8980170" cy="953135"/>
          </a:xfrm>
          <a:prstGeom prst="rect">
            <a:avLst/>
          </a:prstGeom>
          <a:noFill/>
        </p:spPr>
        <p:txBody>
          <a:bodyPr wrap="square" rtlCol="0" anchor="t">
            <a:spAutoFit/>
          </a:bodyPr>
          <a:lstStyle/>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参考答案：</a:t>
            </a:r>
            <a:r>
              <a:rPr lang="en-US" altLang="zh-CN" sz="2800" b="1">
                <a:solidFill>
                  <a:srgbClr val="FF0000"/>
                </a:solidFill>
                <a:latin typeface="仿宋" panose="02010609060101010101" charset="-122"/>
                <a:ea typeface="仿宋" panose="02010609060101010101" charset="-122"/>
                <a:cs typeface="仿宋" panose="02010609060101010101" charset="-122"/>
                <a:sym typeface="+mn-ea"/>
              </a:rPr>
              <a:t>①</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则会造成听力损失</a:t>
            </a:r>
            <a:r>
              <a:rPr lang="en-US" altLang="zh-CN" sz="2800" b="1">
                <a:solidFill>
                  <a:srgbClr val="FF0000"/>
                </a:solidFill>
                <a:latin typeface="仿宋" panose="02010609060101010101" charset="-122"/>
                <a:ea typeface="仿宋" panose="02010609060101010101" charset="-122"/>
                <a:cs typeface="仿宋" panose="02010609060101010101" charset="-122"/>
                <a:sym typeface="+mn-ea"/>
              </a:rPr>
              <a:t>②</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无论暴露时间长短</a:t>
            </a:r>
            <a:r>
              <a:rPr lang="en-US" altLang="zh-CN" sz="2800" b="1">
                <a:solidFill>
                  <a:srgbClr val="FF0000"/>
                </a:solidFill>
                <a:latin typeface="仿宋" panose="02010609060101010101" charset="-122"/>
                <a:ea typeface="仿宋" panose="02010609060101010101" charset="-122"/>
                <a:cs typeface="仿宋" panose="02010609060101010101" charset="-122"/>
                <a:sym typeface="+mn-ea"/>
              </a:rPr>
              <a:t>③</a:t>
            </a: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如果音量过大</a:t>
            </a:r>
            <a:endParaRPr lang="zh-CN" altLang="en-US" sz="2800" b="1"/>
          </a:p>
        </p:txBody>
      </p:sp>
      <p:pic>
        <p:nvPicPr>
          <p:cNvPr id="2" name="图片 1"/>
          <p:cNvPicPr>
            <a:picLocks noChangeAspect="1"/>
          </p:cNvPicPr>
          <p:nvPr>
            <p:custDataLst>
              <p:tags r:id="rId1"/>
            </p:custDataLst>
          </p:nvPr>
        </p:nvPicPr>
        <p:blipFill>
          <a:blip r:embed="rId3"/>
          <a:stretch>
            <a:fillRect/>
          </a:stretch>
        </p:blipFill>
        <p:spPr>
          <a:xfrm>
            <a:off x="439420" y="555625"/>
            <a:ext cx="8063865" cy="2688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795" y="96520"/>
            <a:ext cx="8867775" cy="3605530"/>
          </a:xfrm>
        </p:spPr>
        <p:txBody>
          <a:bodyPr>
            <a:noAutofit/>
          </a:bodyPr>
          <a:lstStyle/>
          <a:p>
            <a:pPr marL="0" indent="0">
              <a:buNone/>
            </a:pPr>
            <a:r>
              <a:rPr lang="zh-CN" altLang="en-US" sz="2000" b="1">
                <a:latin typeface="仿宋" panose="02010609060101010101" charset="-122"/>
                <a:ea typeface="仿宋" panose="02010609060101010101" charset="-122"/>
                <a:cs typeface="仿宋" panose="02010609060101010101" charset="-122"/>
                <a:sym typeface="+mn-ea"/>
              </a:rPr>
              <a:t>例</a:t>
            </a:r>
            <a:r>
              <a:rPr lang="en-US" altLang="zh-CN" sz="2000" b="1">
                <a:latin typeface="仿宋" panose="02010609060101010101" charset="-122"/>
                <a:ea typeface="仿宋" panose="02010609060101010101" charset="-122"/>
                <a:cs typeface="仿宋" panose="02010609060101010101" charset="-122"/>
                <a:sym typeface="+mn-ea"/>
              </a:rPr>
              <a:t>2.</a:t>
            </a:r>
            <a:r>
              <a:rPr lang="zh-CN" altLang="en-US" sz="2000" b="1">
                <a:latin typeface="仿宋" panose="02010609060101010101" charset="-122"/>
                <a:ea typeface="仿宋" panose="02010609060101010101" charset="-122"/>
                <a:cs typeface="仿宋" panose="02010609060101010101" charset="-122"/>
                <a:sym typeface="+mn-ea"/>
              </a:rPr>
              <a:t>（</a:t>
            </a:r>
            <a:r>
              <a:rPr lang="en-US" altLang="zh-CN" sz="2000" b="1">
                <a:latin typeface="仿宋" panose="02010609060101010101" charset="-122"/>
                <a:ea typeface="仿宋" panose="02010609060101010101" charset="-122"/>
                <a:cs typeface="仿宋" panose="02010609060101010101" charset="-122"/>
                <a:sym typeface="+mn-ea"/>
              </a:rPr>
              <a:t>2019年高考新课标Ⅲ卷</a:t>
            </a:r>
            <a:r>
              <a:rPr lang="zh-CN" altLang="en-US" sz="2000" b="1">
                <a:latin typeface="仿宋" panose="02010609060101010101" charset="-122"/>
                <a:ea typeface="仿宋" panose="02010609060101010101" charset="-122"/>
                <a:cs typeface="仿宋" panose="02010609060101010101" charset="-122"/>
                <a:sym typeface="+mn-ea"/>
              </a:rPr>
              <a:t>）</a:t>
            </a:r>
            <a:r>
              <a:rPr lang="en-US" altLang="zh-CN" sz="2000" b="1">
                <a:latin typeface="仿宋" panose="02010609060101010101" charset="-122"/>
                <a:ea typeface="仿宋" panose="02010609060101010101" charset="-122"/>
                <a:cs typeface="仿宋" panose="02010609060101010101" charset="-122"/>
                <a:sym typeface="+mn-ea"/>
              </a:rPr>
              <a:t>在下面一段文字横线处补写恰当的语句，使整段文字语意完整连贯，内容贴切，逻辑严密，每处不超过12个字。</a:t>
            </a:r>
            <a:r>
              <a:rPr lang="zh-CN" altLang="en-US" sz="2000" b="1">
                <a:latin typeface="仿宋" panose="02010609060101010101" charset="-122"/>
                <a:ea typeface="仿宋" panose="02010609060101010101" charset="-122"/>
                <a:cs typeface="仿宋" panose="02010609060101010101" charset="-122"/>
                <a:sym typeface="+mn-ea"/>
              </a:rPr>
              <a:t>（</a:t>
            </a:r>
            <a:r>
              <a:rPr lang="en-US" altLang="zh-CN" sz="2000" b="1">
                <a:latin typeface="仿宋" panose="02010609060101010101" charset="-122"/>
                <a:ea typeface="仿宋" panose="02010609060101010101" charset="-122"/>
                <a:cs typeface="仿宋" panose="02010609060101010101" charset="-122"/>
                <a:sym typeface="+mn-ea"/>
              </a:rPr>
              <a:t>6</a:t>
            </a:r>
            <a:r>
              <a:rPr lang="zh-CN" altLang="en-US" sz="2000" b="1">
                <a:latin typeface="仿宋" panose="02010609060101010101" charset="-122"/>
                <a:ea typeface="仿宋" panose="02010609060101010101" charset="-122"/>
                <a:cs typeface="仿宋" panose="02010609060101010101" charset="-122"/>
                <a:sym typeface="+mn-ea"/>
              </a:rPr>
              <a:t>分）</a:t>
            </a:r>
            <a:endParaRPr lang="en-US" altLang="zh-CN" sz="2000" b="1">
              <a:latin typeface="仿宋" panose="02010609060101010101" charset="-122"/>
              <a:ea typeface="仿宋" panose="02010609060101010101" charset="-122"/>
              <a:cs typeface="仿宋" panose="02010609060101010101" charset="-122"/>
              <a:sym typeface="+mn-ea"/>
            </a:endParaRPr>
          </a:p>
          <a:p>
            <a:pPr marL="0" indent="0">
              <a:buNone/>
            </a:pPr>
            <a:r>
              <a:rPr lang="en-US" altLang="zh-CN" sz="2400" b="1">
                <a:latin typeface="仿宋" panose="02010609060101010101" charset="-122"/>
                <a:ea typeface="仿宋" panose="02010609060101010101" charset="-122"/>
                <a:cs typeface="仿宋" panose="02010609060101010101" charset="-122"/>
              </a:rPr>
              <a:t>    人体内有两种生物酶同酒精代谢相关。一种叫乙醇脱氢酶，能使酒精转化为乙醛；__①__，能使乙醛转化为乙酸，最终分解为水和二氧化碳，排出体外。决定人的酒量大小的是乙醛脱氢酶。如果一个人的乙醛脱氢酶活性较低，__②__，乙醛容易蓄积在体内，少量饮酒就会出现脸红、心跳加速等现象。而那些酒量大的人，__③__，能迅速将乙醛代谢。他们少量饮酒后，脸色并无变化；但若过量饮酒，脸色会发青，身体也会受到很大伤害。</a:t>
            </a:r>
          </a:p>
        </p:txBody>
      </p:sp>
      <p:pic>
        <p:nvPicPr>
          <p:cNvPr id="5" name="图片 4"/>
          <p:cNvPicPr>
            <a:picLocks noChangeAspect="1"/>
          </p:cNvPicPr>
          <p:nvPr/>
        </p:nvPicPr>
        <p:blipFill>
          <a:blip r:embed="rId2">
            <a:grayscl/>
          </a:blip>
          <a:stretch>
            <a:fillRect/>
          </a:stretch>
        </p:blipFill>
        <p:spPr>
          <a:xfrm rot="10800000">
            <a:off x="8024117" y="-2"/>
            <a:ext cx="1091674" cy="1496292"/>
          </a:xfrm>
          <a:prstGeom prst="rect">
            <a:avLst/>
          </a:prstGeom>
        </p:spPr>
      </p:pic>
      <p:sp>
        <p:nvSpPr>
          <p:cNvPr id="4" name="文本框 3"/>
          <p:cNvSpPr txBox="1"/>
          <p:nvPr/>
        </p:nvSpPr>
        <p:spPr>
          <a:xfrm>
            <a:off x="137795" y="4151630"/>
            <a:ext cx="6941185" cy="829945"/>
          </a:xfrm>
          <a:prstGeom prst="rect">
            <a:avLst/>
          </a:prstGeom>
          <a:noFill/>
        </p:spPr>
        <p:txBody>
          <a:bodyPr wrap="square" rtlCol="0">
            <a:spAutoFit/>
          </a:bodyPr>
          <a:lstStyle/>
          <a:p>
            <a:r>
              <a:rPr lang="zh-CN" altLang="en-US" sz="2400" b="1">
                <a:solidFill>
                  <a:srgbClr val="FF0000"/>
                </a:solidFill>
                <a:latin typeface="仿宋" panose="02010609060101010101" charset="-122"/>
                <a:ea typeface="仿宋" panose="02010609060101010101" charset="-122"/>
                <a:cs typeface="仿宋" panose="02010609060101010101" charset="-122"/>
              </a:rPr>
              <a:t>参考答案：①另一种叫乙醛脱氢酶③体内乙醛脱氢酶活性较高</a:t>
            </a:r>
          </a:p>
        </p:txBody>
      </p:sp>
      <p:sp>
        <p:nvSpPr>
          <p:cNvPr id="2" name="文本框 1"/>
          <p:cNvSpPr txBox="1"/>
          <p:nvPr/>
        </p:nvSpPr>
        <p:spPr>
          <a:xfrm>
            <a:off x="288925" y="3501390"/>
            <a:ext cx="8537575" cy="460375"/>
          </a:xfrm>
          <a:prstGeom prst="rect">
            <a:avLst/>
          </a:prstGeom>
          <a:noFill/>
        </p:spPr>
        <p:txBody>
          <a:bodyPr wrap="square" rtlCol="0" anchor="t">
            <a:spAutoFit/>
          </a:bodyPr>
          <a:lstStyle/>
          <a:p>
            <a:r>
              <a:rPr lang="zh-CN" altLang="en-US" sz="2400" b="1">
                <a:solidFill>
                  <a:srgbClr val="FF0000"/>
                </a:solidFill>
                <a:latin typeface="仿宋" panose="02010609060101010101" charset="-122"/>
                <a:ea typeface="仿宋" panose="02010609060101010101" charset="-122"/>
                <a:sym typeface="+mn-ea"/>
              </a:rPr>
              <a:t>一思文本大意，二思层次思路，三思内容形式，一读复查验证</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9275" y="4190365"/>
            <a:ext cx="5800090" cy="647700"/>
          </a:xfrm>
        </p:spPr>
        <p:txBody>
          <a:bodyPr>
            <a:normAutofit fontScale="90000"/>
          </a:bodyPr>
          <a:lstStyle/>
          <a:p>
            <a:pPr marL="0" indent="0">
              <a:buNone/>
            </a:pPr>
            <a:r>
              <a:rPr lang="zh-CN" altLang="en-US" b="1">
                <a:solidFill>
                  <a:srgbClr val="FF0000"/>
                </a:solidFill>
                <a:latin typeface="仿宋" panose="02010609060101010101" charset="-122"/>
                <a:ea typeface="仿宋" panose="02010609060101010101" charset="-122"/>
                <a:cs typeface="仿宋" panose="02010609060101010101" charset="-122"/>
                <a:sym typeface="+mn-ea"/>
              </a:rPr>
              <a:t>参考答案：②代谢乙醛的能力较差</a:t>
            </a:r>
            <a:endParaRPr lang="zh-CN" altLang="en-US"/>
          </a:p>
        </p:txBody>
      </p:sp>
      <p:pic>
        <p:nvPicPr>
          <p:cNvPr id="4" name="图片 3"/>
          <p:cNvPicPr>
            <a:picLocks noChangeAspect="1"/>
          </p:cNvPicPr>
          <p:nvPr/>
        </p:nvPicPr>
        <p:blipFill>
          <a:blip r:embed="rId2"/>
          <a:stretch>
            <a:fillRect/>
          </a:stretch>
        </p:blipFill>
        <p:spPr>
          <a:xfrm>
            <a:off x="299720" y="93345"/>
            <a:ext cx="4733925" cy="995045"/>
          </a:xfrm>
          <a:prstGeom prst="rect">
            <a:avLst/>
          </a:prstGeom>
        </p:spPr>
      </p:pic>
      <p:pic>
        <p:nvPicPr>
          <p:cNvPr id="7" name="图片 6"/>
          <p:cNvPicPr>
            <a:picLocks noChangeAspect="1"/>
          </p:cNvPicPr>
          <p:nvPr/>
        </p:nvPicPr>
        <p:blipFill>
          <a:blip r:embed="rId3"/>
          <a:stretch>
            <a:fillRect/>
          </a:stretch>
        </p:blipFill>
        <p:spPr>
          <a:xfrm>
            <a:off x="299720" y="1179195"/>
            <a:ext cx="6398260" cy="896620"/>
          </a:xfrm>
          <a:prstGeom prst="rect">
            <a:avLst/>
          </a:prstGeom>
        </p:spPr>
      </p:pic>
      <p:pic>
        <p:nvPicPr>
          <p:cNvPr id="8" name="图片 7"/>
          <p:cNvPicPr>
            <a:picLocks noChangeAspect="1"/>
          </p:cNvPicPr>
          <p:nvPr/>
        </p:nvPicPr>
        <p:blipFill>
          <a:blip r:embed="rId4"/>
          <a:stretch>
            <a:fillRect/>
          </a:stretch>
        </p:blipFill>
        <p:spPr>
          <a:xfrm>
            <a:off x="236855" y="2075815"/>
            <a:ext cx="6699250" cy="930910"/>
          </a:xfrm>
          <a:prstGeom prst="rect">
            <a:avLst/>
          </a:prstGeom>
        </p:spPr>
      </p:pic>
      <p:pic>
        <p:nvPicPr>
          <p:cNvPr id="9" name="图片 8"/>
          <p:cNvPicPr>
            <a:picLocks noChangeAspect="1"/>
          </p:cNvPicPr>
          <p:nvPr/>
        </p:nvPicPr>
        <p:blipFill>
          <a:blip r:embed="rId5"/>
          <a:stretch>
            <a:fillRect/>
          </a:stretch>
        </p:blipFill>
        <p:spPr>
          <a:xfrm>
            <a:off x="236855" y="3006725"/>
            <a:ext cx="5922010" cy="762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205" y="81280"/>
            <a:ext cx="8998585" cy="2869565"/>
          </a:xfrm>
        </p:spPr>
        <p:txBody>
          <a:bodyPr>
            <a:normAutofit fontScale="90000"/>
          </a:bodyPr>
          <a:lstStyle/>
          <a:p>
            <a:pPr marL="0" indent="0">
              <a:buNone/>
            </a:pPr>
            <a:r>
              <a:rPr lang="zh-CN" altLang="zh-CN" sz="2400" b="1">
                <a:latin typeface="仿宋" panose="02010609060101010101" charset="-122"/>
                <a:ea typeface="仿宋" panose="02010609060101010101" charset="-122"/>
                <a:cs typeface="仿宋" panose="02010609060101010101" charset="-122"/>
              </a:rPr>
              <a:t>例</a:t>
            </a:r>
            <a:r>
              <a:rPr lang="en-US" altLang="zh-CN" sz="2400" b="1">
                <a:latin typeface="仿宋" panose="02010609060101010101" charset="-122"/>
                <a:ea typeface="仿宋" panose="02010609060101010101" charset="-122"/>
                <a:cs typeface="仿宋" panose="02010609060101010101" charset="-122"/>
              </a:rPr>
              <a:t>3.</a:t>
            </a:r>
            <a:r>
              <a:rPr lang="zh-CN" altLang="zh-CN" sz="2400" b="1">
                <a:latin typeface="仿宋" panose="02010609060101010101" charset="-122"/>
                <a:ea typeface="仿宋" panose="02010609060101010101" charset="-122"/>
                <a:cs typeface="仿宋" panose="02010609060101010101" charset="-122"/>
              </a:rPr>
              <a:t>（2019 浙江卷）在下面一段文字横线处补写恰当的语句，使整段文字语意完整连贯，内容贴切，逻辑严密。每处不超过15个字。（</a:t>
            </a:r>
            <a:r>
              <a:rPr lang="en-US" altLang="zh-CN" sz="2400" b="1">
                <a:latin typeface="仿宋" panose="02010609060101010101" charset="-122"/>
                <a:ea typeface="仿宋" panose="02010609060101010101" charset="-122"/>
                <a:cs typeface="仿宋" panose="02010609060101010101" charset="-122"/>
              </a:rPr>
              <a:t>3</a:t>
            </a:r>
            <a:r>
              <a:rPr lang="zh-CN" altLang="en-US" sz="2400" b="1">
                <a:latin typeface="仿宋" panose="02010609060101010101" charset="-122"/>
                <a:ea typeface="仿宋" panose="02010609060101010101" charset="-122"/>
                <a:cs typeface="仿宋" panose="02010609060101010101" charset="-122"/>
              </a:rPr>
              <a:t>分</a:t>
            </a:r>
            <a:r>
              <a:rPr lang="zh-CN" altLang="zh-CN" sz="2400" b="1">
                <a:latin typeface="仿宋" panose="02010609060101010101" charset="-122"/>
                <a:ea typeface="仿宋" panose="02010609060101010101" charset="-122"/>
                <a:cs typeface="仿宋" panose="02010609060101010101" charset="-122"/>
              </a:rPr>
              <a:t>）</a:t>
            </a:r>
          </a:p>
          <a:p>
            <a:pPr marL="0" indent="0">
              <a:buNone/>
            </a:pPr>
            <a:r>
              <a:rPr lang="zh-CN" altLang="zh-CN" sz="2400" b="1">
                <a:latin typeface="仿宋" panose="02010609060101010101" charset="-122"/>
                <a:ea typeface="仿宋" panose="02010609060101010101" charset="-122"/>
                <a:cs typeface="仿宋" panose="02010609060101010101" charset="-122"/>
              </a:rPr>
              <a:t>    考古学是利用古人遗迹遗物重建古代历史的学科，尽管先民的物质遗存作为古史研究的直接史料有益于重建古代物质文化的历史，但仅满足于人类物质文化历史的建设，</a:t>
            </a:r>
            <a:r>
              <a:rPr lang="zh-CN" altLang="zh-CN" sz="2400" b="1" u="sng">
                <a:latin typeface="仿宋" panose="02010609060101010101" charset="-122"/>
                <a:ea typeface="仿宋" panose="02010609060101010101" charset="-122"/>
                <a:cs typeface="仿宋" panose="02010609060101010101" charset="-122"/>
              </a:rPr>
              <a:t>   ①   </a:t>
            </a:r>
            <a:r>
              <a:rPr lang="zh-CN" altLang="zh-CN" sz="2400" b="1">
                <a:latin typeface="仿宋" panose="02010609060101010101" charset="-122"/>
                <a:ea typeface="仿宋" panose="02010609060101010101" charset="-122"/>
                <a:cs typeface="仿宋" panose="02010609060101010101" charset="-122"/>
              </a:rPr>
              <a:t>。理由很简单，人类社会的历史不仅包括物质文化历史，也应包括精神文化的历史，我们不仅要关心古人是如何生活的，</a:t>
            </a:r>
            <a:r>
              <a:rPr lang="zh-CN" altLang="zh-CN" sz="2400" b="1" u="sng">
                <a:latin typeface="仿宋" panose="02010609060101010101" charset="-122"/>
                <a:ea typeface="仿宋" panose="02010609060101010101" charset="-122"/>
                <a:cs typeface="仿宋" panose="02010609060101010101" charset="-122"/>
              </a:rPr>
              <a:t>   ②   </a:t>
            </a:r>
            <a:r>
              <a:rPr lang="zh-CN" altLang="zh-CN" sz="2400" b="1">
                <a:latin typeface="仿宋" panose="02010609060101010101" charset="-122"/>
                <a:ea typeface="仿宋" panose="02010609060101010101" charset="-122"/>
                <a:cs typeface="仿宋" panose="02010609060101010101" charset="-122"/>
              </a:rPr>
              <a:t>。这意味着真正意义的考古学研究，</a:t>
            </a:r>
            <a:r>
              <a:rPr lang="zh-CN" altLang="zh-CN" sz="2400" b="1" u="sng">
                <a:latin typeface="仿宋" panose="02010609060101010101" charset="-122"/>
                <a:ea typeface="仿宋" panose="02010609060101010101" charset="-122"/>
                <a:cs typeface="仿宋" panose="02010609060101010101" charset="-122"/>
              </a:rPr>
              <a:t>   ③   </a:t>
            </a:r>
            <a:r>
              <a:rPr lang="zh-CN" altLang="zh-CN" sz="2400" b="1">
                <a:latin typeface="仿宋" panose="02010609060101010101" charset="-122"/>
                <a:ea typeface="仿宋" panose="02010609060101010101" charset="-122"/>
                <a:cs typeface="仿宋" panose="02010609060101010101" charset="-122"/>
              </a:rPr>
              <a:t>，同时更要通过这些物质遗存研究先民精神文化的成果。</a:t>
            </a:r>
          </a:p>
        </p:txBody>
      </p:sp>
      <p:pic>
        <p:nvPicPr>
          <p:cNvPr id="5" name="图片 4"/>
          <p:cNvPicPr>
            <a:picLocks noChangeAspect="1"/>
          </p:cNvPicPr>
          <p:nvPr/>
        </p:nvPicPr>
        <p:blipFill>
          <a:blip r:embed="rId2">
            <a:grayscl/>
          </a:blip>
          <a:stretch>
            <a:fillRect/>
          </a:stretch>
        </p:blipFill>
        <p:spPr>
          <a:xfrm rot="10800000">
            <a:off x="8024117" y="-2"/>
            <a:ext cx="1091674" cy="1496292"/>
          </a:xfrm>
          <a:prstGeom prst="rect">
            <a:avLst/>
          </a:prstGeom>
        </p:spPr>
      </p:pic>
      <p:sp>
        <p:nvSpPr>
          <p:cNvPr id="4" name="文本框 3"/>
          <p:cNvSpPr txBox="1"/>
          <p:nvPr/>
        </p:nvSpPr>
        <p:spPr>
          <a:xfrm>
            <a:off x="301625" y="2950845"/>
            <a:ext cx="8541385" cy="460375"/>
          </a:xfrm>
          <a:prstGeom prst="rect">
            <a:avLst/>
          </a:prstGeom>
          <a:noFill/>
        </p:spPr>
        <p:txBody>
          <a:bodyPr wrap="square" rtlCol="0" anchor="t">
            <a:spAutoFit/>
          </a:bodyPr>
          <a:lstStyle/>
          <a:p>
            <a:r>
              <a:rPr lang="zh-CN" altLang="en-US" sz="2400" b="1">
                <a:solidFill>
                  <a:srgbClr val="FF0000"/>
                </a:solidFill>
                <a:latin typeface="仿宋" panose="02010609060101010101" charset="-122"/>
                <a:ea typeface="仿宋" panose="02010609060101010101" charset="-122"/>
                <a:sym typeface="+mn-ea"/>
              </a:rPr>
              <a:t>一思文本大意，二思层次思路，三思内容形式，一读复查验证</a:t>
            </a:r>
            <a:endParaRPr lang="zh-CN" altLang="en-US" sz="240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3548380"/>
            <a:ext cx="8780145" cy="1383665"/>
          </a:xfrm>
          <a:prstGeom prst="rect">
            <a:avLst/>
          </a:prstGeom>
          <a:noFill/>
        </p:spPr>
        <p:txBody>
          <a:bodyPr wrap="square" rtlCol="0" anchor="t">
            <a:spAutoFit/>
          </a:bodyPr>
          <a:lstStyle/>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①显然不足以重建一部完整的历史   </a:t>
            </a:r>
          </a:p>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②更要关心他们是如何思想的   </a:t>
            </a:r>
          </a:p>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③既要揭示先民的物质创造</a:t>
            </a:r>
            <a:endParaRPr lang="zh-CN" altLang="en-US" sz="2800"/>
          </a:p>
        </p:txBody>
      </p:sp>
      <p:pic>
        <p:nvPicPr>
          <p:cNvPr id="3" name="图片 2"/>
          <p:cNvPicPr>
            <a:picLocks noChangeAspect="1"/>
          </p:cNvPicPr>
          <p:nvPr/>
        </p:nvPicPr>
        <p:blipFill>
          <a:blip r:embed="rId2"/>
          <a:stretch>
            <a:fillRect/>
          </a:stretch>
        </p:blipFill>
        <p:spPr>
          <a:xfrm>
            <a:off x="86360" y="0"/>
            <a:ext cx="6485890" cy="1695450"/>
          </a:xfrm>
          <a:prstGeom prst="rect">
            <a:avLst/>
          </a:prstGeom>
        </p:spPr>
      </p:pic>
      <p:pic>
        <p:nvPicPr>
          <p:cNvPr id="8" name="内容占位符 7"/>
          <p:cNvPicPr>
            <a:picLocks noGrp="1" noChangeAspect="1"/>
          </p:cNvPicPr>
          <p:nvPr>
            <p:ph idx="1"/>
          </p:nvPr>
        </p:nvPicPr>
        <p:blipFill>
          <a:blip r:embed="rId3"/>
          <a:stretch>
            <a:fillRect/>
          </a:stretch>
        </p:blipFill>
        <p:spPr>
          <a:xfrm>
            <a:off x="86360" y="1845945"/>
            <a:ext cx="6486525" cy="1452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10" y="739775"/>
            <a:ext cx="8968105" cy="4650740"/>
          </a:xfrm>
        </p:spPr>
        <p:txBody>
          <a:bodyPr>
            <a:normAutofit lnSpcReduction="20000"/>
          </a:bodyPr>
          <a:lstStyle/>
          <a:p>
            <a:pPr marL="0" indent="0">
              <a:buNone/>
            </a:pPr>
            <a:r>
              <a:rPr lang="zh-CN" altLang="en-US" sz="2400" b="1">
                <a:latin typeface="仿宋" panose="02010609060101010101" charset="-122"/>
                <a:ea typeface="仿宋" panose="02010609060101010101" charset="-122"/>
                <a:cs typeface="仿宋" panose="02010609060101010101" charset="-122"/>
                <a:sym typeface="+mn-ea"/>
              </a:rPr>
              <a:t>我来命题：从下面这个语段中选出三个句子作为考查补写的句子，并阐述你选择该句的理由。</a:t>
            </a:r>
          </a:p>
          <a:p>
            <a:pPr marL="0" indent="0">
              <a:buNone/>
            </a:pPr>
            <a:r>
              <a:rPr lang="zh-CN" altLang="en-US" sz="2400" b="1">
                <a:latin typeface="仿宋" panose="02010609060101010101" charset="-122"/>
                <a:ea typeface="仿宋" panose="02010609060101010101" charset="-122"/>
                <a:cs typeface="仿宋" panose="02010609060101010101" charset="-122"/>
                <a:sym typeface="+mn-ea"/>
              </a:rPr>
              <a:t>    一提到根的作用，可能首先想到吸收水分和吸取养料。这两项是绝大多数植物根系的本职工作。然而，进化史上最早出现的根，作用却并非吸收水分和吸取养料，而是固定植株的位置，这种早期类型的根被称为假根。之所以称其为假根，是因为在这些根内部没有运输水分和养料的通道，它仅有的作用就是固定植株。假根将植物固定在合适的生活环境中，会降低风吹和水流的影响，提高其生存几率。</a:t>
            </a:r>
            <a:endParaRPr lang="zh-CN" altLang="en-US" sz="2400" b="1">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sym typeface="+mn-ea"/>
              </a:rPr>
              <a:t>答案：①</a:t>
            </a:r>
            <a:r>
              <a:rPr lang="zh-CN" altLang="en-US" sz="2400" b="1" u="sng">
                <a:latin typeface="仿宋" panose="02010609060101010101" charset="-122"/>
                <a:ea typeface="仿宋" panose="02010609060101010101" charset="-122"/>
                <a:cs typeface="仿宋" panose="02010609060101010101" charset="-122"/>
                <a:sym typeface="+mn-ea"/>
              </a:rPr>
              <a:t>                  </a:t>
            </a:r>
            <a:r>
              <a:rPr lang="zh-CN" altLang="en-US" sz="2400" b="1">
                <a:latin typeface="仿宋" panose="02010609060101010101" charset="-122"/>
                <a:ea typeface="仿宋" panose="02010609060101010101" charset="-122"/>
                <a:cs typeface="仿宋" panose="02010609060101010101" charset="-122"/>
                <a:sym typeface="+mn-ea"/>
              </a:rPr>
              <a:t>。 </a:t>
            </a:r>
            <a:r>
              <a:rPr lang="zh-CN" altLang="en-US" sz="2400" b="1" u="sng">
                <a:latin typeface="仿宋" panose="02010609060101010101" charset="-122"/>
                <a:ea typeface="仿宋" panose="02010609060101010101" charset="-122"/>
                <a:cs typeface="仿宋" panose="02010609060101010101" charset="-122"/>
                <a:sym typeface="+mn-ea"/>
              </a:rPr>
              <a:t>                                                 </a:t>
            </a:r>
            <a:endParaRPr lang="zh-CN" altLang="en-US" sz="2400" b="1">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sym typeface="+mn-ea"/>
              </a:rPr>
              <a:t>      ②</a:t>
            </a:r>
            <a:r>
              <a:rPr lang="zh-CN" altLang="en-US" sz="2400" b="1" u="sng">
                <a:latin typeface="仿宋" panose="02010609060101010101" charset="-122"/>
                <a:ea typeface="仿宋" panose="02010609060101010101" charset="-122"/>
                <a:cs typeface="仿宋" panose="02010609060101010101" charset="-122"/>
                <a:sym typeface="+mn-ea"/>
              </a:rPr>
              <a:t> </a:t>
            </a:r>
            <a:r>
              <a:rPr sz="2400" b="1" u="sng">
                <a:latin typeface="仿宋" panose="02010609060101010101" charset="-122"/>
                <a:ea typeface="仿宋" panose="02010609060101010101" charset="-122"/>
                <a:cs typeface="仿宋" panose="02010609060101010101" charset="-122"/>
                <a:sym typeface="+mn-ea"/>
              </a:rPr>
              <a:t>                 </a:t>
            </a:r>
            <a:r>
              <a:rPr sz="2400" b="1">
                <a:latin typeface="仿宋" panose="02010609060101010101" charset="-122"/>
                <a:ea typeface="仿宋" panose="02010609060101010101" charset="-122"/>
                <a:cs typeface="仿宋" panose="02010609060101010101" charset="-122"/>
                <a:sym typeface="+mn-ea"/>
              </a:rPr>
              <a:t>。 </a:t>
            </a:r>
            <a:r>
              <a:rPr lang="zh-CN" altLang="en-US" sz="2400" b="1" u="sng">
                <a:latin typeface="仿宋" panose="02010609060101010101" charset="-122"/>
                <a:ea typeface="仿宋" panose="02010609060101010101" charset="-122"/>
                <a:cs typeface="仿宋" panose="02010609060101010101" charset="-122"/>
                <a:sym typeface="+mn-ea"/>
              </a:rPr>
              <a:t>                     </a:t>
            </a:r>
            <a:r>
              <a:rPr lang="zh-CN" altLang="en-US" sz="2400" b="1">
                <a:latin typeface="仿宋" panose="02010609060101010101" charset="-122"/>
                <a:ea typeface="仿宋" panose="02010609060101010101" charset="-122"/>
                <a:cs typeface="仿宋" panose="02010609060101010101" charset="-122"/>
                <a:sym typeface="+mn-ea"/>
              </a:rPr>
              <a:t>                            </a:t>
            </a:r>
            <a:endParaRPr lang="zh-CN" altLang="en-US" sz="2400" b="1">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sym typeface="+mn-ea"/>
              </a:rPr>
              <a:t>      ③</a:t>
            </a:r>
            <a:r>
              <a:rPr lang="zh-CN" altLang="en-US" sz="2400" b="1" u="sng">
                <a:latin typeface="仿宋" panose="02010609060101010101" charset="-122"/>
                <a:ea typeface="仿宋" panose="02010609060101010101" charset="-122"/>
                <a:cs typeface="仿宋" panose="02010609060101010101" charset="-122"/>
                <a:sym typeface="+mn-ea"/>
              </a:rPr>
              <a:t>                  </a:t>
            </a:r>
            <a:r>
              <a:rPr lang="zh-CN" altLang="en-US" sz="2400" b="1">
                <a:latin typeface="仿宋" panose="02010609060101010101" charset="-122"/>
                <a:ea typeface="仿宋" panose="02010609060101010101" charset="-122"/>
                <a:cs typeface="仿宋" panose="02010609060101010101" charset="-122"/>
                <a:sym typeface="+mn-ea"/>
              </a:rPr>
              <a:t>。                              理由：</a:t>
            </a:r>
            <a:endParaRPr lang="zh-CN" altLang="zh-CN" sz="2400" b="1">
              <a:latin typeface="仿宋" panose="02010609060101010101" charset="-122"/>
              <a:ea typeface="仿宋" panose="02010609060101010101" charset="-122"/>
              <a:cs typeface="仿宋" panose="02010609060101010101" charset="-122"/>
            </a:endParaRPr>
          </a:p>
        </p:txBody>
      </p:sp>
      <p:pic>
        <p:nvPicPr>
          <p:cNvPr id="5" name="图片 4"/>
          <p:cNvPicPr>
            <a:picLocks noChangeAspect="1"/>
          </p:cNvPicPr>
          <p:nvPr/>
        </p:nvPicPr>
        <p:blipFill>
          <a:blip r:embed="rId2">
            <a:grayscl/>
          </a:blip>
          <a:stretch>
            <a:fillRect/>
          </a:stretch>
        </p:blipFill>
        <p:spPr>
          <a:xfrm rot="10800000">
            <a:off x="8024117" y="-2"/>
            <a:ext cx="1091674" cy="1496292"/>
          </a:xfrm>
          <a:prstGeom prst="rect">
            <a:avLst/>
          </a:prstGeom>
        </p:spPr>
      </p:pic>
      <p:sp>
        <p:nvSpPr>
          <p:cNvPr id="2" name="文本框 1"/>
          <p:cNvSpPr txBox="1"/>
          <p:nvPr/>
        </p:nvSpPr>
        <p:spPr>
          <a:xfrm>
            <a:off x="41910" y="85090"/>
            <a:ext cx="3225165" cy="521970"/>
          </a:xfrm>
          <a:prstGeom prst="rect">
            <a:avLst/>
          </a:prstGeom>
          <a:noFill/>
          <a:ln w="19050">
            <a:solidFill>
              <a:srgbClr val="FF0000"/>
            </a:solidFill>
          </a:ln>
        </p:spPr>
        <p:txBody>
          <a:bodyPr wrap="square" rtlCol="0">
            <a:spAutoFit/>
          </a:bodyPr>
          <a:lstStyle/>
          <a:p>
            <a:r>
              <a:rPr lang="zh-CN" altLang="en-US" sz="2800" b="1">
                <a:latin typeface="华文隶书" panose="02010800040101010101" charset="-122"/>
                <a:ea typeface="华文隶书" panose="02010800040101010101" charset="-122"/>
              </a:rPr>
              <a:t>我来命题  逆向思考 </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35"/>
            <a:ext cx="9144000" cy="2860040"/>
          </a:xfrm>
        </p:spPr>
        <p:txBody>
          <a:bodyPr>
            <a:normAutofit fontScale="70000"/>
          </a:bodyPr>
          <a:lstStyle/>
          <a:p>
            <a:pPr marL="0" indent="0">
              <a:buNone/>
            </a:pPr>
            <a:r>
              <a:rPr lang="en-US" altLang="zh-CN" b="1">
                <a:latin typeface="仿宋" panose="02010609060101010101" charset="-122"/>
                <a:ea typeface="仿宋" panose="02010609060101010101" charset="-122"/>
                <a:cs typeface="仿宋" panose="02010609060101010101" charset="-122"/>
              </a:rPr>
              <a:t>    </a:t>
            </a:r>
            <a:r>
              <a:rPr lang="zh-CN" altLang="en-US" b="1">
                <a:latin typeface="仿宋" panose="02010609060101010101" charset="-122"/>
                <a:ea typeface="仿宋" panose="02010609060101010101" charset="-122"/>
                <a:cs typeface="仿宋" panose="02010609060101010101" charset="-122"/>
              </a:rPr>
              <a:t>在下面一段文字横线处补写恰当的语句，使整段文字语意完整连贯，内容贴切，逻辑严密。每处不超过10个字。（6分）</a:t>
            </a:r>
          </a:p>
          <a:p>
            <a:pPr marL="0" indent="0">
              <a:buNone/>
            </a:pPr>
            <a:r>
              <a:rPr lang="zh-CN" altLang="en-US" b="1">
                <a:latin typeface="仿宋" panose="02010609060101010101" charset="-122"/>
                <a:ea typeface="仿宋" panose="02010609060101010101" charset="-122"/>
                <a:cs typeface="仿宋" panose="02010609060101010101" charset="-122"/>
              </a:rPr>
              <a:t>一提到根的作用，可能首先想到 </a:t>
            </a:r>
            <a:r>
              <a:rPr lang="zh-CN" altLang="en-US" b="1" u="sng">
                <a:latin typeface="仿宋" panose="02010609060101010101" charset="-122"/>
                <a:ea typeface="仿宋" panose="02010609060101010101" charset="-122"/>
                <a:cs typeface="仿宋" panose="02010609060101010101" charset="-122"/>
              </a:rPr>
              <a:t> ①                 </a:t>
            </a:r>
            <a:r>
              <a:rPr lang="zh-CN" altLang="en-US" b="1">
                <a:latin typeface="仿宋" panose="02010609060101010101" charset="-122"/>
                <a:ea typeface="仿宋" panose="02010609060101010101" charset="-122"/>
                <a:cs typeface="仿宋" panose="02010609060101010101" charset="-122"/>
              </a:rPr>
              <a:t>。这两项是绝大多数植物根系的本职工作。然而，进化史上最早出现的根，作用却并非吸收水分和吸取养料，而是</a:t>
            </a:r>
            <a:r>
              <a:rPr lang="zh-CN" altLang="en-US" b="1" u="sng">
                <a:latin typeface="仿宋" panose="02010609060101010101" charset="-122"/>
                <a:ea typeface="仿宋" panose="02010609060101010101" charset="-122"/>
                <a:cs typeface="仿宋" panose="02010609060101010101" charset="-122"/>
              </a:rPr>
              <a:t>②                 </a:t>
            </a:r>
            <a:r>
              <a:rPr lang="zh-CN" altLang="en-US" b="1">
                <a:latin typeface="仿宋" panose="02010609060101010101" charset="-122"/>
                <a:ea typeface="仿宋" panose="02010609060101010101" charset="-122"/>
                <a:cs typeface="仿宋" panose="02010609060101010101" charset="-122"/>
              </a:rPr>
              <a:t>，这种早期类型的根被称为假根。</a:t>
            </a:r>
            <a:r>
              <a:rPr lang="zh-CN" altLang="en-US" b="1" u="sng">
                <a:latin typeface="仿宋" panose="02010609060101010101" charset="-122"/>
                <a:ea typeface="仿宋" panose="02010609060101010101" charset="-122"/>
                <a:cs typeface="仿宋" panose="02010609060101010101" charset="-122"/>
              </a:rPr>
              <a:t>③                    </a:t>
            </a:r>
            <a:r>
              <a:rPr lang="zh-CN" altLang="en-US" b="1">
                <a:latin typeface="仿宋" panose="02010609060101010101" charset="-122"/>
                <a:ea typeface="仿宋" panose="02010609060101010101" charset="-122"/>
                <a:cs typeface="仿宋" panose="02010609060101010101" charset="-122"/>
              </a:rPr>
              <a:t>，是因为这些根内没有运输水分和养料的通道，它仅有的作用就是固定植株。假根将植物固定在合适的生活环境中，会降低风吹和水流的影响，提高其生存几率。</a:t>
            </a:r>
          </a:p>
          <a:p>
            <a:pPr marL="0" indent="0">
              <a:buNone/>
            </a:pPr>
            <a:endParaRPr lang="zh-CN" altLang="en-US" b="1">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245110" y="2941955"/>
            <a:ext cx="8595360" cy="829945"/>
          </a:xfrm>
          <a:prstGeom prst="rect">
            <a:avLst/>
          </a:prstGeom>
          <a:noFill/>
        </p:spPr>
        <p:txBody>
          <a:bodyPr wrap="square" rtlCol="0">
            <a:spAutoFit/>
          </a:bodyPr>
          <a:lstStyle/>
          <a:p>
            <a:pPr marL="0" indent="0">
              <a:buNone/>
            </a:pP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【参考答案】①吸收水分和吸取养料  ②固定植株的位置  ③之所以称其为假根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610" y="755650"/>
            <a:ext cx="9034780" cy="2580005"/>
          </a:xfrm>
        </p:spPr>
        <p:txBody>
          <a:bodyPr>
            <a:noAutofit/>
          </a:bodyPr>
          <a:lstStyle/>
          <a:p>
            <a:pPr marL="0" indent="0" algn="l" fontAlgn="auto">
              <a:lnSpc>
                <a:spcPts val="2360"/>
              </a:lnSpc>
              <a:buNone/>
            </a:pPr>
            <a:r>
              <a:rPr lang="zh-CN" altLang="en-US" sz="2400" b="1">
                <a:solidFill>
                  <a:schemeClr val="tx1"/>
                </a:solidFill>
                <a:latin typeface="仿宋" panose="02010609060101010101" charset="-122"/>
                <a:ea typeface="仿宋" panose="02010609060101010101" charset="-122"/>
                <a:cs typeface="仿宋" panose="02010609060101010101" charset="-122"/>
              </a:rPr>
              <a:t>1.在下面一段文字横线处补写恰当的语句，使整段文字语意完整连贯，内容贴切，逻辑严密。每处不超过10个字。(6分)</a:t>
            </a:r>
          </a:p>
          <a:p>
            <a:pPr marL="0" indent="0" algn="l" fontAlgn="auto">
              <a:lnSpc>
                <a:spcPts val="2360"/>
              </a:lnSpc>
              <a:buNone/>
            </a:pPr>
            <a:r>
              <a:rPr lang="zh-CN" altLang="en-US" sz="2400" b="1">
                <a:solidFill>
                  <a:schemeClr val="tx1"/>
                </a:solidFill>
                <a:latin typeface="仿宋" panose="02010609060101010101" charset="-122"/>
                <a:ea typeface="仿宋" panose="02010609060101010101" charset="-122"/>
                <a:cs typeface="仿宋" panose="02010609060101010101" charset="-122"/>
              </a:rPr>
              <a:t>为了保护自己，变色龙经常换上与环境接近的颜色。人们对此有一种根深蒂固的看法，以为变色龙①</a:t>
            </a:r>
            <a:r>
              <a:rPr lang="zh-CN" altLang="en-US" sz="2400" b="1" u="sng">
                <a:solidFill>
                  <a:schemeClr val="tx1"/>
                </a:solidFill>
                <a:latin typeface="仿宋" panose="02010609060101010101" charset="-122"/>
                <a:ea typeface="仿宋" panose="02010609060101010101" charset="-122"/>
                <a:cs typeface="仿宋" panose="02010609060101010101" charset="-122"/>
              </a:rPr>
              <a:t>         </a:t>
            </a:r>
            <a:r>
              <a:rPr lang="zh-CN" altLang="en-US" sz="2400" b="1">
                <a:solidFill>
                  <a:schemeClr val="tx1"/>
                </a:solidFill>
                <a:latin typeface="仿宋" panose="02010609060101010101" charset="-122"/>
                <a:ea typeface="仿宋" panose="02010609060101010101" charset="-122"/>
                <a:cs typeface="仿宋" panose="02010609060101010101" charset="-122"/>
              </a:rPr>
              <a:t>，就可以变成什么颜色。其实，②</a:t>
            </a:r>
            <a:r>
              <a:rPr lang="zh-CN" altLang="en-US" sz="2400" b="1" u="sng">
                <a:solidFill>
                  <a:schemeClr val="tx1"/>
                </a:solidFill>
                <a:latin typeface="仿宋" panose="02010609060101010101" charset="-122"/>
                <a:ea typeface="仿宋" panose="02010609060101010101" charset="-122"/>
                <a:cs typeface="仿宋" panose="02010609060101010101" charset="-122"/>
              </a:rPr>
              <a:t>       </a:t>
            </a:r>
            <a:r>
              <a:rPr lang="zh-CN" altLang="en-US" sz="2400" b="1">
                <a:solidFill>
                  <a:schemeClr val="tx1"/>
                </a:solidFill>
                <a:latin typeface="仿宋" panose="02010609060101010101" charset="-122"/>
                <a:ea typeface="仿宋" panose="02010609060101010101" charset="-122"/>
                <a:cs typeface="仿宋" panose="02010609060101010101" charset="-122"/>
              </a:rPr>
              <a:t>。蜥蜴类动物的皮肤变色③</a:t>
            </a:r>
            <a:r>
              <a:rPr lang="zh-CN" altLang="en-US" sz="2400" b="1" u="sng">
                <a:solidFill>
                  <a:schemeClr val="tx1"/>
                </a:solidFill>
                <a:latin typeface="仿宋" panose="02010609060101010101" charset="-122"/>
                <a:ea typeface="仿宋" panose="02010609060101010101" charset="-122"/>
                <a:cs typeface="仿宋" panose="02010609060101010101" charset="-122"/>
              </a:rPr>
              <a:t>        </a:t>
            </a:r>
            <a:r>
              <a:rPr lang="zh-CN" altLang="en-US" sz="2400" b="1">
                <a:solidFill>
                  <a:schemeClr val="tx1"/>
                </a:solidFill>
                <a:latin typeface="仿宋" panose="02010609060101010101" charset="-122"/>
                <a:ea typeface="仿宋" panose="02010609060101010101" charset="-122"/>
                <a:cs typeface="仿宋" panose="02010609060101010101" charset="-122"/>
              </a:rPr>
              <a:t>，温度和光线是其决定因素，而且每种蜥蜴能变什么颜色也是固定的。</a:t>
            </a:r>
          </a:p>
        </p:txBody>
      </p:sp>
      <p:sp>
        <p:nvSpPr>
          <p:cNvPr id="2" name="文本框 1"/>
          <p:cNvSpPr txBox="1"/>
          <p:nvPr/>
        </p:nvSpPr>
        <p:spPr>
          <a:xfrm>
            <a:off x="5370830" y="561340"/>
            <a:ext cx="1934845" cy="368300"/>
          </a:xfrm>
          <a:prstGeom prst="rect">
            <a:avLst/>
          </a:prstGeom>
          <a:noFill/>
        </p:spPr>
        <p:txBody>
          <a:bodyPr wrap="square" rtlCol="0">
            <a:spAutoFit/>
          </a:bodyPr>
          <a:lstStyle/>
          <a:p>
            <a:endParaRPr lang="zh-CN" altLang="en-US"/>
          </a:p>
        </p:txBody>
      </p:sp>
      <p:sp>
        <p:nvSpPr>
          <p:cNvPr id="4" name="文本框 3"/>
          <p:cNvSpPr txBox="1"/>
          <p:nvPr/>
        </p:nvSpPr>
        <p:spPr>
          <a:xfrm>
            <a:off x="2230120" y="664210"/>
            <a:ext cx="5479415" cy="368300"/>
          </a:xfrm>
          <a:prstGeom prst="rect">
            <a:avLst/>
          </a:prstGeom>
          <a:noFill/>
        </p:spPr>
        <p:txBody>
          <a:bodyPr wrap="square" rtlCol="0">
            <a:spAutoFit/>
          </a:bodyPr>
          <a:lstStyle/>
          <a:p>
            <a:endParaRPr lang="zh-CN" altLang="en-US"/>
          </a:p>
        </p:txBody>
      </p:sp>
      <p:sp>
        <p:nvSpPr>
          <p:cNvPr id="8" name="文本框 7"/>
          <p:cNvSpPr txBox="1"/>
          <p:nvPr/>
        </p:nvSpPr>
        <p:spPr>
          <a:xfrm>
            <a:off x="109855" y="142240"/>
            <a:ext cx="1649730" cy="521970"/>
          </a:xfrm>
          <a:prstGeom prst="rect">
            <a:avLst/>
          </a:prstGeom>
          <a:noFill/>
          <a:ln w="19050">
            <a:solidFill>
              <a:srgbClr val="FF0000"/>
            </a:solidFill>
          </a:ln>
        </p:spPr>
        <p:txBody>
          <a:bodyPr wrap="square" rtlCol="0">
            <a:spAutoFit/>
          </a:bodyPr>
          <a:lstStyle/>
          <a:p>
            <a:r>
              <a:rPr lang="zh-CN" altLang="en-US" sz="2800" b="1">
                <a:latin typeface="华文隶书" panose="02010800040101010101" charset="-122"/>
                <a:ea typeface="华文隶书" panose="02010800040101010101" charset="-122"/>
              </a:rPr>
              <a:t>当堂检测 </a:t>
            </a:r>
          </a:p>
        </p:txBody>
      </p:sp>
      <p:sp>
        <p:nvSpPr>
          <p:cNvPr id="9" name="文本框 8"/>
          <p:cNvSpPr txBox="1"/>
          <p:nvPr/>
        </p:nvSpPr>
        <p:spPr>
          <a:xfrm>
            <a:off x="414020" y="3592195"/>
            <a:ext cx="8525510" cy="829945"/>
          </a:xfrm>
          <a:prstGeom prst="rect">
            <a:avLst/>
          </a:prstGeom>
          <a:noFill/>
        </p:spPr>
        <p:txBody>
          <a:bodyPr wrap="square" rtlCol="0">
            <a:spAutoFit/>
          </a:bodyPr>
          <a:lstStyle/>
          <a:p>
            <a:r>
              <a:rPr lang="zh-CN" altLang="en-US" sz="2400" b="1">
                <a:solidFill>
                  <a:srgbClr val="FF0000"/>
                </a:solidFill>
                <a:latin typeface="仿宋" panose="02010609060101010101" charset="-122"/>
                <a:ea typeface="仿宋" panose="02010609060101010101" charset="-122"/>
              </a:rPr>
              <a:t>参考答案：①想变成什么颜色②事实并非如此③是需要外在条件的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205" y="38100"/>
            <a:ext cx="8859520" cy="3473450"/>
          </a:xfrm>
        </p:spPr>
        <p:txBody>
          <a:bodyPr>
            <a:normAutofit lnSpcReduction="20000"/>
          </a:bodyPr>
          <a:lstStyle/>
          <a:p>
            <a:pPr marL="0" indent="0">
              <a:buNone/>
            </a:pPr>
            <a:r>
              <a:rPr lang="en-US" altLang="zh-CN" sz="2400" b="1">
                <a:latin typeface="仿宋" panose="02010609060101010101" charset="-122"/>
                <a:ea typeface="仿宋" panose="02010609060101010101" charset="-122"/>
                <a:cs typeface="仿宋" panose="02010609060101010101" charset="-122"/>
                <a:sym typeface="+mn-ea"/>
              </a:rPr>
              <a:t>2.</a:t>
            </a:r>
            <a:r>
              <a:rPr lang="zh-CN" altLang="en-US" sz="2400" b="1">
                <a:latin typeface="仿宋" panose="02010609060101010101" charset="-122"/>
                <a:ea typeface="仿宋" panose="02010609060101010101" charset="-122"/>
                <a:cs typeface="仿宋" panose="02010609060101010101" charset="-122"/>
                <a:sym typeface="+mn-ea"/>
              </a:rPr>
              <a:t>在下面一段文字横线处补写恰当的语句，使整段文字语意完整连贯,内容贴切,逻辑严密,每处不超过18个字。（</a:t>
            </a:r>
            <a:r>
              <a:rPr lang="en-US" altLang="zh-CN" sz="2400" b="1">
                <a:latin typeface="仿宋" panose="02010609060101010101" charset="-122"/>
                <a:ea typeface="仿宋" panose="02010609060101010101" charset="-122"/>
                <a:cs typeface="仿宋" panose="02010609060101010101" charset="-122"/>
                <a:sym typeface="+mn-ea"/>
              </a:rPr>
              <a:t>4</a:t>
            </a:r>
            <a:r>
              <a:rPr lang="zh-CN" altLang="en-US" sz="2400" b="1">
                <a:latin typeface="仿宋" panose="02010609060101010101" charset="-122"/>
                <a:ea typeface="仿宋" panose="02010609060101010101" charset="-122"/>
                <a:cs typeface="仿宋" panose="02010609060101010101" charset="-122"/>
                <a:sym typeface="+mn-ea"/>
              </a:rPr>
              <a:t>分）</a:t>
            </a:r>
            <a:endParaRPr lang="zh-CN" altLang="en-US" sz="2400" b="1">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sym typeface="+mn-ea"/>
              </a:rPr>
              <a:t>   命运总是与人一同存在的。不要惧怕命运的神秘，①_______；不要惧怕命运的无常，虽然有时它来去无踪。因为命运有一半在你手里，只有另一半才在上帝的手里。在你绝望的时候，别忘了自己拥有一半的命运；在你得意忘形的时候，②____________。 你的恐惧越放大，你手中掌握的那一半越小，你失去的也就越多；你的努力越超常，你手里掌握的那一半越大，你获得的也就越丰硕。因此，人的一生的全部意义就在于：③__________。</a:t>
            </a:r>
            <a:endParaRPr lang="zh-CN" altLang="en-US" sz="2400" b="1">
              <a:latin typeface="仿宋" panose="02010609060101010101" charset="-122"/>
              <a:ea typeface="仿宋" panose="02010609060101010101" charset="-122"/>
              <a:cs typeface="仿宋" panose="02010609060101010101" charset="-122"/>
            </a:endParaRPr>
          </a:p>
          <a:p>
            <a:pPr marL="0" indent="0">
              <a:buNone/>
            </a:pPr>
            <a:endParaRPr lang="zh-CN" altLang="zh-CN" sz="2400" b="1">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3">
            <a:grayscl/>
          </a:blip>
          <a:stretch>
            <a:fillRect/>
          </a:stretch>
        </p:blipFill>
        <p:spPr>
          <a:xfrm rot="10800000">
            <a:off x="8024117" y="-2"/>
            <a:ext cx="1091674" cy="1496292"/>
          </a:xfrm>
          <a:prstGeom prst="rect">
            <a:avLst/>
          </a:prstGeom>
        </p:spPr>
      </p:pic>
      <p:sp>
        <p:nvSpPr>
          <p:cNvPr id="2" name="文本框 1"/>
          <p:cNvSpPr txBox="1"/>
          <p:nvPr/>
        </p:nvSpPr>
        <p:spPr>
          <a:xfrm>
            <a:off x="217170" y="3128010"/>
            <a:ext cx="8926830" cy="1198880"/>
          </a:xfrm>
          <a:prstGeom prst="rect">
            <a:avLst/>
          </a:prstGeom>
          <a:noFill/>
        </p:spPr>
        <p:txBody>
          <a:bodyPr wrap="square" rtlCol="0">
            <a:spAutoFit/>
          </a:bodyPr>
          <a:lstStyle/>
          <a:p>
            <a:pPr marL="0" indent="0">
              <a:buNone/>
            </a:pPr>
            <a:r>
              <a:rPr lang="zh-CN" altLang="en-US" sz="2400" b="1">
                <a:solidFill>
                  <a:srgbClr val="FF0000"/>
                </a:solidFill>
                <a:latin typeface="仿宋" panose="02010609060101010101" charset="-122"/>
                <a:ea typeface="仿宋" panose="02010609060101010101" charset="-122"/>
                <a:cs typeface="仿宋" panose="02010609060101010101" charset="-122"/>
                <a:sym typeface="+mn-ea"/>
              </a:rPr>
              <a:t>参考答案：①虽然有时它深不可测②别忘了上帝手里还有另一半的命运③用你手中拥有的去获取上帝掌握的（或：用你自己的一半去获取上帝手中的一半）（①②句各一分，③句2分）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205" y="128270"/>
            <a:ext cx="8920480" cy="4928235"/>
          </a:xfrm>
        </p:spPr>
        <p:txBody>
          <a:bodyPr>
            <a:normAutofit/>
          </a:bodyPr>
          <a:lstStyle/>
          <a:p>
            <a:pPr marL="0" indent="0">
              <a:buNone/>
            </a:pP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学习目标：</a:t>
            </a:r>
            <a:endParaRPr lang="zh-CN" altLang="en-US" sz="2800" b="1">
              <a:solidFill>
                <a:srgbClr val="FF0000"/>
              </a:solidFill>
              <a:latin typeface="仿宋" panose="02010609060101010101" charset="-122"/>
              <a:ea typeface="仿宋" panose="02010609060101010101" charset="-122"/>
              <a:cs typeface="仿宋" panose="02010609060101010101" charset="-122"/>
            </a:endParaRPr>
          </a:p>
          <a:p>
            <a:pPr marL="0" indent="0">
              <a:buNone/>
            </a:pPr>
            <a:r>
              <a:rPr sz="2800" b="1">
                <a:latin typeface="仿宋" panose="02010609060101010101" charset="-122"/>
                <a:ea typeface="仿宋" panose="02010609060101010101" charset="-122"/>
                <a:cs typeface="仿宋" panose="02010609060101010101" charset="-122"/>
                <a:sym typeface="+mn-ea"/>
              </a:rPr>
              <a:t>1.了解补写句子的命题特点。</a:t>
            </a:r>
          </a:p>
          <a:p>
            <a:pPr marL="0" indent="0">
              <a:buNone/>
            </a:pPr>
            <a:r>
              <a:rPr sz="2800" b="1">
                <a:latin typeface="仿宋" panose="02010609060101010101" charset="-122"/>
                <a:ea typeface="仿宋" panose="02010609060101010101" charset="-122"/>
                <a:cs typeface="仿宋" panose="02010609060101010101" charset="-122"/>
                <a:sym typeface="+mn-ea"/>
              </a:rPr>
              <a:t>2.掌握补写句子的解题思路和技巧，能够根据要求准确补写句子。</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4">
            <a:grayscl/>
          </a:blip>
          <a:stretch>
            <a:fillRect/>
          </a:stretch>
        </p:blipFill>
        <p:spPr>
          <a:xfrm rot="10800000">
            <a:off x="8024117" y="-2"/>
            <a:ext cx="1091674" cy="1496292"/>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a:p>
            <a:endParaRPr lang="zh-CN" altLang="en-US"/>
          </a:p>
          <a:p>
            <a:endParaRPr lang="zh-CN" altLang="en-US"/>
          </a:p>
          <a:p>
            <a:endParaRPr lang="zh-CN" altLang="en-US"/>
          </a:p>
        </p:txBody>
      </p:sp>
      <p:sp>
        <p:nvSpPr>
          <p:cNvPr id="4" name="文本框 3"/>
          <p:cNvSpPr txBox="1"/>
          <p:nvPr/>
        </p:nvSpPr>
        <p:spPr>
          <a:xfrm>
            <a:off x="41910" y="92075"/>
            <a:ext cx="1675765" cy="521970"/>
          </a:xfrm>
          <a:prstGeom prst="rect">
            <a:avLst/>
          </a:prstGeom>
          <a:noFill/>
          <a:ln w="19050">
            <a:solidFill>
              <a:srgbClr val="FF0000"/>
            </a:solidFill>
          </a:ln>
        </p:spPr>
        <p:txBody>
          <a:bodyPr wrap="square" rtlCol="0">
            <a:spAutoFit/>
          </a:bodyPr>
          <a:lstStyle/>
          <a:p>
            <a:r>
              <a:rPr lang="zh-CN" altLang="en-US" sz="2800" b="1">
                <a:latin typeface="华文隶书" panose="02010800040101010101" charset="-122"/>
                <a:ea typeface="华文隶书" panose="02010800040101010101" charset="-122"/>
              </a:rPr>
              <a:t>课堂小结 </a:t>
            </a:r>
          </a:p>
        </p:txBody>
      </p:sp>
      <p:sp>
        <p:nvSpPr>
          <p:cNvPr id="5" name="文本框 4"/>
          <p:cNvSpPr txBox="1"/>
          <p:nvPr/>
        </p:nvSpPr>
        <p:spPr>
          <a:xfrm>
            <a:off x="977900" y="802640"/>
            <a:ext cx="7214870" cy="3538220"/>
          </a:xfrm>
          <a:prstGeom prst="rect">
            <a:avLst/>
          </a:prstGeom>
          <a:noFill/>
        </p:spPr>
        <p:txBody>
          <a:bodyPr wrap="square" rtlCol="0">
            <a:spAutoFit/>
          </a:bodyPr>
          <a:lstStyle/>
          <a:p>
            <a:pPr algn="ctr"/>
            <a:r>
              <a:rPr lang="zh-CN" altLang="en-US" sz="3200" b="1">
                <a:latin typeface="仿宋" panose="02010609060101010101" charset="-122"/>
                <a:ea typeface="仿宋" panose="02010609060101010101" charset="-122"/>
                <a:cs typeface="仿宋" panose="02010609060101010101" charset="-122"/>
                <a:sym typeface="+mn-ea"/>
              </a:rPr>
              <a:t>破阵子</a:t>
            </a:r>
            <a:r>
              <a:rPr lang="en-US" altLang="zh-CN" sz="3200" b="1">
                <a:latin typeface="仿宋" panose="02010609060101010101" charset="-122"/>
                <a:ea typeface="仿宋" panose="02010609060101010101" charset="-122"/>
                <a:cs typeface="仿宋" panose="02010609060101010101" charset="-122"/>
                <a:sym typeface="+mn-ea"/>
              </a:rPr>
              <a:t>·</a:t>
            </a:r>
            <a:r>
              <a:rPr lang="zh-CN" altLang="en-US" sz="3200" b="1">
                <a:latin typeface="仿宋" panose="02010609060101010101" charset="-122"/>
                <a:ea typeface="仿宋" panose="02010609060101010101" charset="-122"/>
                <a:cs typeface="仿宋" panose="02010609060101010101" charset="-122"/>
                <a:sym typeface="+mn-ea"/>
              </a:rPr>
              <a:t>补句</a:t>
            </a:r>
            <a:endParaRPr lang="en-US" altLang="zh-CN" sz="3200" b="1">
              <a:latin typeface="仿宋" panose="02010609060101010101" charset="-122"/>
              <a:ea typeface="仿宋" panose="02010609060101010101" charset="-122"/>
              <a:cs typeface="仿宋" panose="02010609060101010101" charset="-122"/>
            </a:endParaRPr>
          </a:p>
          <a:p>
            <a:pPr algn="l"/>
            <a:r>
              <a:rPr lang="en-US" altLang="zh-CN" sz="3200" b="1">
                <a:latin typeface="仿宋" panose="02010609060101010101" charset="-122"/>
                <a:ea typeface="仿宋" panose="02010609060101010101" charset="-122"/>
                <a:cs typeface="仿宋" panose="02010609060101010101" charset="-122"/>
                <a:sym typeface="+mn-ea"/>
              </a:rPr>
              <a:t>    </a:t>
            </a:r>
            <a:r>
              <a:rPr lang="zh-CN" altLang="en-US" sz="3200" b="1">
                <a:latin typeface="仿宋" panose="02010609060101010101" charset="-122"/>
                <a:ea typeface="仿宋" panose="02010609060101010101" charset="-122"/>
                <a:cs typeface="仿宋" panose="02010609060101010101" charset="-122"/>
                <a:sym typeface="+mn-ea"/>
              </a:rPr>
              <a:t>分析材料内容，划分文本层次。</a:t>
            </a:r>
            <a:endParaRPr lang="zh-CN" altLang="en-US" sz="3200" b="1">
              <a:latin typeface="仿宋" panose="02010609060101010101" charset="-122"/>
              <a:ea typeface="仿宋" panose="02010609060101010101" charset="-122"/>
              <a:cs typeface="仿宋" panose="02010609060101010101" charset="-122"/>
            </a:endParaRPr>
          </a:p>
          <a:p>
            <a:pPr algn="l"/>
            <a:r>
              <a:rPr lang="zh-CN" altLang="en-US" sz="3200" b="1">
                <a:latin typeface="仿宋" panose="02010609060101010101" charset="-122"/>
                <a:ea typeface="仿宋" panose="02010609060101010101" charset="-122"/>
                <a:cs typeface="仿宋" panose="02010609060101010101" charset="-122"/>
                <a:sym typeface="+mn-ea"/>
              </a:rPr>
              <a:t>瞻前顾后细思量，左右逢源巧用心。</a:t>
            </a:r>
            <a:endParaRPr lang="zh-CN" altLang="en-US" sz="3200" b="1">
              <a:latin typeface="仿宋" panose="02010609060101010101" charset="-122"/>
              <a:ea typeface="仿宋" panose="02010609060101010101" charset="-122"/>
              <a:cs typeface="仿宋" panose="02010609060101010101" charset="-122"/>
            </a:endParaRPr>
          </a:p>
          <a:p>
            <a:pPr algn="l"/>
            <a:r>
              <a:rPr lang="zh-CN" altLang="en-US" sz="3200" b="1">
                <a:latin typeface="仿宋" panose="02010609060101010101" charset="-122"/>
                <a:ea typeface="仿宋" panose="02010609060101010101" charset="-122"/>
                <a:cs typeface="仿宋" panose="02010609060101010101" charset="-122"/>
                <a:sym typeface="+mn-ea"/>
              </a:rPr>
              <a:t>写句忌随意。</a:t>
            </a:r>
            <a:endParaRPr lang="zh-CN" altLang="en-US" sz="3200" b="1">
              <a:latin typeface="仿宋" panose="02010609060101010101" charset="-122"/>
              <a:ea typeface="仿宋" panose="02010609060101010101" charset="-122"/>
              <a:cs typeface="仿宋" panose="02010609060101010101" charset="-122"/>
            </a:endParaRPr>
          </a:p>
          <a:p>
            <a:pPr algn="l"/>
            <a:r>
              <a:rPr lang="en-US" altLang="zh-CN" sz="3200" b="1">
                <a:latin typeface="仿宋" panose="02010609060101010101" charset="-122"/>
                <a:ea typeface="仿宋" panose="02010609060101010101" charset="-122"/>
                <a:cs typeface="仿宋" panose="02010609060101010101" charset="-122"/>
                <a:sym typeface="+mn-ea"/>
              </a:rPr>
              <a:t>    </a:t>
            </a:r>
            <a:r>
              <a:rPr lang="zh-CN" altLang="en-US" sz="3200" b="1">
                <a:latin typeface="仿宋" panose="02010609060101010101" charset="-122"/>
                <a:ea typeface="仿宋" panose="02010609060101010101" charset="-122"/>
                <a:cs typeface="仿宋" panose="02010609060101010101" charset="-122"/>
                <a:sym typeface="+mn-ea"/>
              </a:rPr>
              <a:t>结合上下语境，关注句子属性。</a:t>
            </a:r>
            <a:endParaRPr lang="zh-CN" altLang="en-US" sz="3200" b="1">
              <a:latin typeface="仿宋" panose="02010609060101010101" charset="-122"/>
              <a:ea typeface="仿宋" panose="02010609060101010101" charset="-122"/>
              <a:cs typeface="仿宋" panose="02010609060101010101" charset="-122"/>
            </a:endParaRPr>
          </a:p>
          <a:p>
            <a:pPr algn="l"/>
            <a:r>
              <a:rPr lang="zh-CN" altLang="en-US" sz="3200" b="1">
                <a:latin typeface="仿宋" panose="02010609060101010101" charset="-122"/>
                <a:ea typeface="仿宋" panose="02010609060101010101" charset="-122"/>
                <a:cs typeface="仿宋" panose="02010609060101010101" charset="-122"/>
                <a:sym typeface="+mn-ea"/>
              </a:rPr>
              <a:t>标点符号作用大，遣词用句斟酌清。</a:t>
            </a:r>
            <a:endParaRPr lang="zh-CN" altLang="en-US" sz="3200" b="1">
              <a:latin typeface="仿宋" panose="02010609060101010101" charset="-122"/>
              <a:ea typeface="仿宋" panose="02010609060101010101" charset="-122"/>
              <a:cs typeface="仿宋" panose="02010609060101010101" charset="-122"/>
            </a:endParaRPr>
          </a:p>
          <a:p>
            <a:pPr algn="l"/>
            <a:r>
              <a:rPr lang="zh-CN" altLang="en-US" sz="3200" b="1">
                <a:latin typeface="仿宋" panose="02010609060101010101" charset="-122"/>
                <a:ea typeface="仿宋" panose="02010609060101010101" charset="-122"/>
                <a:cs typeface="仿宋" panose="02010609060101010101" charset="-122"/>
                <a:sym typeface="+mn-ea"/>
              </a:rPr>
              <a:t>做题心莫慌。</a:t>
            </a:r>
            <a:endParaRPr lang="zh-CN" altLang="en-US" sz="320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9700" y="457835"/>
            <a:ext cx="8867775" cy="3605530"/>
          </a:xfrm>
        </p:spPr>
        <p:txBody>
          <a:bodyPr>
            <a:noAutofit/>
          </a:bodyPr>
          <a:lstStyle/>
          <a:p>
            <a:pPr marL="0" indent="0">
              <a:buNone/>
            </a:pPr>
            <a:r>
              <a:rPr lang="en-US" altLang="zh-CN" sz="2300" b="1">
                <a:latin typeface="仿宋" panose="02010609060101010101" charset="-122"/>
                <a:ea typeface="仿宋" panose="02010609060101010101" charset="-122"/>
                <a:cs typeface="仿宋" panose="02010609060101010101" charset="-122"/>
              </a:rPr>
              <a:t>1.（2019全国卷Ⅱ）在下面一段文字横线处补写恰当的语句，使整段文字语意完整连贯，内容贴切，逻辑严密，每处不超过12个字。 </a:t>
            </a:r>
          </a:p>
          <a:p>
            <a:pPr marL="0" indent="0">
              <a:buNone/>
            </a:pPr>
            <a:r>
              <a:rPr lang="en-US" altLang="zh-CN" sz="2300" b="1">
                <a:latin typeface="仿宋" panose="02010609060101010101" charset="-122"/>
                <a:ea typeface="仿宋" panose="02010609060101010101" charset="-122"/>
                <a:cs typeface="仿宋" panose="02010609060101010101" charset="-122"/>
              </a:rPr>
              <a:t>    在奇妙的植物王国，春天来临之时，有些植物先开花后长叶，</a:t>
            </a:r>
            <a:r>
              <a:rPr lang="en-US" altLang="zh-CN" sz="2300" b="1" u="sng">
                <a:latin typeface="仿宋" panose="02010609060101010101" charset="-122"/>
                <a:ea typeface="仿宋" panose="02010609060101010101" charset="-122"/>
                <a:cs typeface="仿宋" panose="02010609060101010101" charset="-122"/>
              </a:rPr>
              <a:t>①   </a:t>
            </a:r>
            <a:r>
              <a:rPr lang="en-US" altLang="zh-CN" sz="2300" b="1">
                <a:latin typeface="仿宋" panose="02010609060101010101" charset="-122"/>
                <a:ea typeface="仿宋" panose="02010609060101010101" charset="-122"/>
                <a:cs typeface="仿宋" panose="02010609060101010101" charset="-122"/>
              </a:rPr>
              <a:t>，还有些花叶同时生长，为什么呢？我们知道，植物的芽有叶芽、花芽和混合芽三种，叶芽发育为枝和叶，花芽发育成花或者花序，混合芽则发育成既长叶花又开花的枝条。而先开花还是先长叶，与</a:t>
            </a:r>
            <a:r>
              <a:rPr lang="en-US" altLang="zh-CN" sz="2300" b="1" u="sng">
                <a:latin typeface="仿宋" panose="02010609060101010101" charset="-122"/>
                <a:ea typeface="仿宋" panose="02010609060101010101" charset="-122"/>
                <a:cs typeface="仿宋" panose="02010609060101010101" charset="-122"/>
              </a:rPr>
              <a:t>②     </a:t>
            </a:r>
            <a:r>
              <a:rPr lang="en-US" altLang="zh-CN" sz="2300" b="1">
                <a:latin typeface="仿宋" panose="02010609060101010101" charset="-122"/>
                <a:ea typeface="仿宋" panose="02010609060101010101" charset="-122"/>
                <a:cs typeface="仿宋" panose="02010609060101010101" charset="-122"/>
              </a:rPr>
              <a:t>密切相关。如果花芽生长所需温度比较低，叶芽所需温度较高，则先花后叶；如果花芽</a:t>
            </a:r>
            <a:r>
              <a:rPr lang="en-US" altLang="zh-CN" sz="2300" b="1" u="sng">
                <a:latin typeface="仿宋" panose="02010609060101010101" charset="-122"/>
                <a:ea typeface="仿宋" panose="02010609060101010101" charset="-122"/>
                <a:cs typeface="仿宋" panose="02010609060101010101" charset="-122"/>
              </a:rPr>
              <a:t>③   </a:t>
            </a:r>
            <a:r>
              <a:rPr lang="en-US" altLang="zh-CN" sz="2300" b="1">
                <a:latin typeface="仿宋" panose="02010609060101010101" charset="-122"/>
                <a:ea typeface="仿宋" panose="02010609060101010101" charset="-122"/>
                <a:cs typeface="仿宋" panose="02010609060101010101" charset="-122"/>
              </a:rPr>
              <a:t>，则先叶后花。而那些叶芽与花芽对温度要求相似的植物，花叶便会同时发育，形成花叶同现的景象。</a:t>
            </a:r>
          </a:p>
        </p:txBody>
      </p:sp>
      <p:pic>
        <p:nvPicPr>
          <p:cNvPr id="5" name="图片 4"/>
          <p:cNvPicPr>
            <a:picLocks noChangeAspect="1"/>
          </p:cNvPicPr>
          <p:nvPr/>
        </p:nvPicPr>
        <p:blipFill>
          <a:blip r:embed="rId2">
            <a:grayscl/>
          </a:blip>
          <a:stretch>
            <a:fillRect/>
          </a:stretch>
        </p:blipFill>
        <p:spPr>
          <a:xfrm rot="10800000">
            <a:off x="8024117" y="-2"/>
            <a:ext cx="1091674" cy="1496292"/>
          </a:xfrm>
          <a:prstGeom prst="rect">
            <a:avLst/>
          </a:prstGeom>
        </p:spPr>
      </p:pic>
      <p:sp>
        <p:nvSpPr>
          <p:cNvPr id="2" name="文本框 1"/>
          <p:cNvSpPr txBox="1"/>
          <p:nvPr/>
        </p:nvSpPr>
        <p:spPr>
          <a:xfrm>
            <a:off x="0" y="0"/>
            <a:ext cx="1326515" cy="521970"/>
          </a:xfrm>
          <a:prstGeom prst="rect">
            <a:avLst/>
          </a:prstGeom>
          <a:noFill/>
          <a:ln w="19050">
            <a:solidFill>
              <a:srgbClr val="FF0000"/>
            </a:solidFill>
          </a:ln>
        </p:spPr>
        <p:txBody>
          <a:bodyPr wrap="square" rtlCol="0">
            <a:spAutoFit/>
          </a:bodyPr>
          <a:lstStyle/>
          <a:p>
            <a:r>
              <a:rPr lang="zh-CN" altLang="en-US" sz="2800" b="1">
                <a:latin typeface="华文隶书" panose="02010800040101010101" charset="-122"/>
                <a:ea typeface="华文隶书" panose="02010800040101010101" charset="-122"/>
              </a:rPr>
              <a:t>作   业 </a:t>
            </a:r>
          </a:p>
        </p:txBody>
      </p:sp>
      <p:sp>
        <p:nvSpPr>
          <p:cNvPr id="8" name="文本框 7"/>
          <p:cNvSpPr txBox="1"/>
          <p:nvPr/>
        </p:nvSpPr>
        <p:spPr>
          <a:xfrm>
            <a:off x="226695" y="4102100"/>
            <a:ext cx="8588375" cy="829945"/>
          </a:xfrm>
          <a:prstGeom prst="rect">
            <a:avLst/>
          </a:prstGeom>
          <a:noFill/>
        </p:spPr>
        <p:txBody>
          <a:bodyPr wrap="square" rtlCol="0">
            <a:spAutoFit/>
          </a:bodyPr>
          <a:lstStyle/>
          <a:p>
            <a:r>
              <a:rPr lang="zh-CN" altLang="en-US" sz="2400" b="1">
                <a:solidFill>
                  <a:srgbClr val="FF0000"/>
                </a:solidFill>
                <a:latin typeface="仿宋" panose="02010609060101010101" charset="-122"/>
                <a:ea typeface="仿宋" panose="02010609060101010101" charset="-122"/>
              </a:rPr>
              <a:t>参考答案：①有些先长叶后开花；②植物的芽生长所需温度；③生长所需温度比叶芽高。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in)">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1755"/>
            <a:ext cx="9144000" cy="3910965"/>
          </a:xfrm>
        </p:spPr>
        <p:txBody>
          <a:bodyPr>
            <a:normAutofit fontScale="25000"/>
          </a:bodyPr>
          <a:lstStyle/>
          <a:p>
            <a:pPr marL="0" indent="0">
              <a:buNone/>
            </a:pPr>
            <a:r>
              <a:rPr lang="en-US" sz="8000" b="1">
                <a:latin typeface="仿宋" panose="02010609060101010101" charset="-122"/>
                <a:ea typeface="仿宋" panose="02010609060101010101" charset="-122"/>
                <a:cs typeface="仿宋" panose="02010609060101010101" charset="-122"/>
              </a:rPr>
              <a:t>    2.</a:t>
            </a:r>
            <a:r>
              <a:rPr sz="8000" b="1">
                <a:latin typeface="仿宋" panose="02010609060101010101" charset="-122"/>
                <a:ea typeface="仿宋" panose="02010609060101010101" charset="-122"/>
                <a:cs typeface="仿宋" panose="02010609060101010101" charset="-122"/>
              </a:rPr>
              <a:t>网上流传一种说法，长时间特别是夜晚玩手机，会</a:t>
            </a:r>
            <a:r>
              <a:rPr sz="8000" b="1" u="sng">
                <a:latin typeface="仿宋" panose="02010609060101010101" charset="-122"/>
                <a:ea typeface="仿宋" panose="02010609060101010101" charset="-122"/>
                <a:cs typeface="仿宋" panose="02010609060101010101" charset="-122"/>
              </a:rPr>
              <a:t>（1）   </a:t>
            </a:r>
            <a:r>
              <a:rPr sz="8000" b="1">
                <a:latin typeface="仿宋" panose="02010609060101010101" charset="-122"/>
                <a:ea typeface="仿宋" panose="02010609060101010101" charset="-122"/>
                <a:cs typeface="仿宋" panose="02010609060101010101" charset="-122"/>
              </a:rPr>
              <a:t>，如同患上了“眼癌”，完全无药可治。其实，黄斑变性的病理机制主要为眼部黄斑区结构的衰老性改变，通常是高龄退化的自然结果。诱发黄斑变性的原因还有很多种，包括眼部炎症、高血糖、吸烟等，</a:t>
            </a:r>
            <a:r>
              <a:rPr sz="8000" b="1" u="sng">
                <a:latin typeface="仿宋" panose="02010609060101010101" charset="-122"/>
                <a:ea typeface="仿宋" panose="02010609060101010101" charset="-122"/>
                <a:cs typeface="仿宋" panose="02010609060101010101" charset="-122"/>
              </a:rPr>
              <a:t> （2）</a:t>
            </a:r>
            <a:r>
              <a:rPr lang="zh-CN" sz="8000" b="1">
                <a:latin typeface="仿宋" panose="02010609060101010101" charset="-122"/>
                <a:ea typeface="仿宋" panose="02010609060101010101" charset="-122"/>
                <a:cs typeface="仿宋" panose="02010609060101010101" charset="-122"/>
              </a:rPr>
              <a:t>，</a:t>
            </a:r>
            <a:r>
              <a:rPr sz="8000" b="1">
                <a:latin typeface="仿宋" panose="02010609060101010101" charset="-122"/>
                <a:ea typeface="仿宋" panose="02010609060101010101" charset="-122"/>
                <a:cs typeface="仿宋" panose="02010609060101010101" charset="-122"/>
              </a:rPr>
              <a:t>此外，将黄斑变性称为“眼癌”也不准确。所谓“眼癌”，是指生长在眼部的恶性肿瘤，一般为遗传或自身基因突变引发的。“黑暗中玩手机会得眼癌”的说法有些耸人听闻，容易对人造成误导。</a:t>
            </a:r>
          </a:p>
          <a:p>
            <a:pPr marL="0" indent="0">
              <a:buNone/>
            </a:pPr>
            <a:r>
              <a:rPr sz="8000" b="1">
                <a:latin typeface="仿宋" panose="02010609060101010101" charset="-122"/>
                <a:ea typeface="仿宋" panose="02010609060101010101" charset="-122"/>
                <a:cs typeface="仿宋" panose="02010609060101010101" charset="-122"/>
              </a:rPr>
              <a:t>    不过，  </a:t>
            </a:r>
            <a:r>
              <a:rPr sz="8000" b="1" u="sng">
                <a:latin typeface="仿宋" panose="02010609060101010101" charset="-122"/>
                <a:ea typeface="仿宋" panose="02010609060101010101" charset="-122"/>
                <a:cs typeface="仿宋" panose="02010609060101010101" charset="-122"/>
              </a:rPr>
              <a:t> （3</a:t>
            </a:r>
            <a:r>
              <a:rPr lang="zh-CN" sz="8000" b="1" u="sng">
                <a:latin typeface="仿宋" panose="02010609060101010101" charset="-122"/>
                <a:ea typeface="仿宋" panose="02010609060101010101" charset="-122"/>
                <a:cs typeface="仿宋" panose="02010609060101010101" charset="-122"/>
              </a:rPr>
              <a:t>）</a:t>
            </a:r>
            <a:r>
              <a:rPr sz="8000" b="1" u="sng">
                <a:latin typeface="仿宋" panose="02010609060101010101" charset="-122"/>
                <a:ea typeface="仿宋" panose="02010609060101010101" charset="-122"/>
                <a:cs typeface="仿宋" panose="02010609060101010101" charset="-122"/>
              </a:rPr>
              <a:t> </a:t>
            </a:r>
            <a:r>
              <a:rPr sz="8000" b="1">
                <a:latin typeface="仿宋" panose="02010609060101010101" charset="-122"/>
                <a:ea typeface="仿宋" panose="02010609060101010101" charset="-122"/>
                <a:cs typeface="仿宋" panose="02010609060101010101" charset="-122"/>
              </a:rPr>
              <a:t> ，但沉溺于玩手机确实是个坏习惯，容易损害人体健康。科学研究显示，睡前长期玩手机可能会破坏人体免疫系统，导致视力大幅下降；长期玩手机也会使睡眠质量下降，手机屏幕的光亮会干涉褪黑素的分泌，使我们在放下手机入睡后更多处在浅睡眠，但不能进入深睡眠。因此，大家还是要学会合理使用手机，切莫沦为“手机控”。   </a:t>
            </a:r>
          </a:p>
          <a:p>
            <a:pPr marL="0" indent="0">
              <a:buNone/>
            </a:pPr>
            <a:r>
              <a:rPr lang="en-US" sz="8000" b="1">
                <a:latin typeface="仿宋" panose="02010609060101010101" charset="-122"/>
                <a:ea typeface="仿宋" panose="02010609060101010101" charset="-122"/>
                <a:cs typeface="仿宋" panose="02010609060101010101" charset="-122"/>
                <a:sym typeface="+mn-ea"/>
              </a:rPr>
              <a:t>    </a:t>
            </a:r>
            <a:r>
              <a:rPr sz="8000" b="1">
                <a:latin typeface="仿宋" panose="02010609060101010101" charset="-122"/>
                <a:ea typeface="仿宋" panose="02010609060101010101" charset="-122"/>
                <a:cs typeface="仿宋" panose="02010609060101010101" charset="-122"/>
                <a:sym typeface="+mn-ea"/>
              </a:rPr>
              <a:t>在上文横线处补写恰当的语句，使整段文字语意完整连贯，内容贴切，逻辑严密。每处不超过15个字。(6分)</a:t>
            </a:r>
            <a:endParaRPr sz="8000" b="1">
              <a:latin typeface="仿宋" panose="02010609060101010101" charset="-122"/>
              <a:ea typeface="仿宋" panose="02010609060101010101" charset="-122"/>
              <a:cs typeface="仿宋" panose="02010609060101010101" charset="-122"/>
            </a:endParaRPr>
          </a:p>
          <a:p>
            <a:pPr marL="0" indent="0">
              <a:buNone/>
            </a:pPr>
            <a:r>
              <a:rPr lang="zh-CN" sz="8000" b="1">
                <a:solidFill>
                  <a:srgbClr val="FF0000"/>
                </a:solidFill>
                <a:latin typeface="仿宋" panose="02010609060101010101" charset="-122"/>
                <a:ea typeface="仿宋" panose="02010609060101010101" charset="-122"/>
                <a:cs typeface="仿宋" panose="02010609060101010101" charset="-122"/>
                <a:sym typeface="+mn-ea"/>
              </a:rPr>
              <a:t>参考答案：</a:t>
            </a:r>
            <a:r>
              <a:rPr sz="8000" b="1">
                <a:solidFill>
                  <a:srgbClr val="FF0000"/>
                </a:solidFill>
                <a:latin typeface="仿宋" panose="02010609060101010101" charset="-122"/>
                <a:ea typeface="仿宋" panose="02010609060101010101" charset="-122"/>
                <a:cs typeface="仿宋" panose="02010609060101010101" charset="-122"/>
                <a:sym typeface="+mn-ea"/>
              </a:rPr>
              <a:t>(1)造成眼部黄斑疾病(或：导致黄斑变性)(2)这与玩手机无直接关系(3)虽然这种说法不太科学（每空2分。意思对即可。）</a:t>
            </a:r>
            <a:endParaRPr sz="8000" b="1">
              <a:solidFill>
                <a:srgbClr val="FF0000"/>
              </a:solidFill>
              <a:latin typeface="仿宋" panose="02010609060101010101" charset="-122"/>
              <a:ea typeface="仿宋" panose="02010609060101010101" charset="-122"/>
              <a:cs typeface="仿宋" panose="02010609060101010101" charset="-122"/>
            </a:endParaRPr>
          </a:p>
          <a:p>
            <a:pPr marL="0" indent="0">
              <a:buNone/>
            </a:pPr>
            <a:endParaRPr sz="8000" b="1">
              <a:latin typeface="仿宋" panose="02010609060101010101" charset="-122"/>
              <a:ea typeface="仿宋" panose="02010609060101010101" charset="-122"/>
              <a:cs typeface="仿宋" panose="02010609060101010101" charset="-122"/>
            </a:endParaRPr>
          </a:p>
          <a:p>
            <a:pPr marL="0" indent="0">
              <a:buNone/>
            </a:pPr>
            <a:endParaRPr sz="8000" b="1">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3317875" y="2095500"/>
            <a:ext cx="3588385" cy="460375"/>
          </a:xfrm>
          <a:prstGeom prst="rect">
            <a:avLst/>
          </a:prstGeom>
          <a:noFill/>
        </p:spPr>
        <p:txBody>
          <a:bodyPr wrap="square" rtlCol="0">
            <a:spAutoFit/>
          </a:bodyPr>
          <a:lstStyle/>
          <a:p>
            <a:endParaRPr lang="zh-CN" altLang="en-US" sz="2400" b="1">
              <a:solidFill>
                <a:srgbClr val="FF0000"/>
              </a:solidFill>
              <a:latin typeface="仿宋" panose="02010609060101010101" charset="-122"/>
              <a:ea typeface="仿宋" panose="02010609060101010101" charset="-122"/>
              <a:sym typeface="+mn-ea"/>
            </a:endParaRPr>
          </a:p>
        </p:txBody>
      </p:sp>
      <p:pic>
        <p:nvPicPr>
          <p:cNvPr id="5" name="New picture"/>
          <p:cNvPicPr/>
          <p:nvPr/>
        </p:nvPicPr>
        <p:blipFill>
          <a:blip r:embed="rId2"/>
          <a:stretch>
            <a:fillRect/>
          </a:stretch>
        </p:blipFill>
        <p:spPr>
          <a:xfrm>
            <a:off x="11480800" y="104267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505" y="95885"/>
            <a:ext cx="8376285" cy="393065"/>
          </a:xfrm>
        </p:spPr>
        <p:txBody>
          <a:bodyPr>
            <a:normAutofit fontScale="25000" lnSpcReduction="20000"/>
          </a:bodyPr>
          <a:lstStyle/>
          <a:p>
            <a:pPr marL="0" indent="0">
              <a:buNone/>
            </a:pPr>
            <a:r>
              <a:rPr lang="en-US" altLang="zh-CN" sz="2400" b="1">
                <a:solidFill>
                  <a:srgbClr val="FF0000"/>
                </a:solidFill>
                <a:sym typeface="+mn-ea"/>
              </a:rPr>
              <a:t>     </a:t>
            </a:r>
            <a:r>
              <a:rPr lang="en-US" altLang="zh-CN" b="1">
                <a:solidFill>
                  <a:srgbClr val="FF0000"/>
                </a:solidFill>
                <a:sym typeface="+mn-ea"/>
              </a:rPr>
              <a:t>   </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9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9600" b="1">
                <a:solidFill>
                  <a:srgbClr val="FF0000"/>
                </a:solidFill>
                <a:latin typeface="仿宋" panose="02010609060101010101" charset="-122"/>
                <a:ea typeface="仿宋" panose="02010609060101010101" charset="-122"/>
                <a:cs typeface="仿宋" panose="02010609060101010101" charset="-122"/>
                <a:sym typeface="+mn-ea"/>
              </a:rPr>
              <a:t>近</a:t>
            </a:r>
            <a:r>
              <a:rPr lang="en-US" altLang="zh-CN" sz="9600" b="1">
                <a:solidFill>
                  <a:srgbClr val="FF0000"/>
                </a:solidFill>
                <a:latin typeface="仿宋" panose="02010609060101010101" charset="-122"/>
                <a:ea typeface="仿宋" panose="02010609060101010101" charset="-122"/>
                <a:cs typeface="仿宋" panose="02010609060101010101" charset="-122"/>
                <a:sym typeface="+mn-ea"/>
              </a:rPr>
              <a:t>5</a:t>
            </a:r>
            <a:r>
              <a:rPr lang="zh-CN" altLang="en-US" sz="9600" b="1">
                <a:solidFill>
                  <a:srgbClr val="FF0000"/>
                </a:solidFill>
                <a:latin typeface="仿宋" panose="02010609060101010101" charset="-122"/>
                <a:ea typeface="仿宋" panose="02010609060101010101" charset="-122"/>
                <a:cs typeface="仿宋" panose="02010609060101010101" charset="-122"/>
                <a:sym typeface="+mn-ea"/>
              </a:rPr>
              <a:t>年全国卷语言</a:t>
            </a:r>
            <a:r>
              <a:rPr lang="zh-CN" altLang="en-US" sz="9600" b="1">
                <a:solidFill>
                  <a:srgbClr val="FF0000"/>
                </a:solidFill>
                <a:latin typeface="+mj-ea"/>
                <a:ea typeface="+mj-ea"/>
                <a:cs typeface="仿宋" panose="02010609060101010101" charset="-122"/>
                <a:sym typeface="+mn-ea"/>
              </a:rPr>
              <a:t>文字</a:t>
            </a:r>
            <a:r>
              <a:rPr lang="zh-CN" altLang="en-US" sz="9600" b="1">
                <a:solidFill>
                  <a:srgbClr val="FF0000"/>
                </a:solidFill>
                <a:latin typeface="仿宋" panose="02010609060101010101" charset="-122"/>
                <a:ea typeface="仿宋" panose="02010609060101010101" charset="-122"/>
                <a:cs typeface="仿宋" panose="02010609060101010101" charset="-122"/>
                <a:sym typeface="+mn-ea"/>
              </a:rPr>
              <a:t>运用主观题题型分布</a:t>
            </a:r>
          </a:p>
          <a:p>
            <a:pPr marL="0" indent="0">
              <a:buNone/>
            </a:pPr>
            <a:endParaRPr lang="zh-CN" altLang="zh-CN" sz="9600" b="1">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4">
            <a:grayscl/>
          </a:blip>
          <a:stretch>
            <a:fillRect/>
          </a:stretch>
        </p:blipFill>
        <p:spPr>
          <a:xfrm rot="10800000">
            <a:off x="8052692" y="-2"/>
            <a:ext cx="1091674" cy="1496292"/>
          </a:xfrm>
          <a:prstGeom prst="rect">
            <a:avLst/>
          </a:prstGeom>
        </p:spPr>
      </p:pic>
      <p:graphicFrame>
        <p:nvGraphicFramePr>
          <p:cNvPr id="6" name="表格 5"/>
          <p:cNvGraphicFramePr>
            <a:graphicFrameLocks noGrp="1"/>
          </p:cNvGraphicFramePr>
          <p:nvPr>
            <p:custDataLst>
              <p:tags r:id="rId1"/>
            </p:custDataLst>
          </p:nvPr>
        </p:nvGraphicFramePr>
        <p:xfrm>
          <a:off x="120015" y="538480"/>
          <a:ext cx="8850630" cy="4492625"/>
        </p:xfrm>
        <a:graphic>
          <a:graphicData uri="http://schemas.openxmlformats.org/drawingml/2006/table">
            <a:tbl>
              <a:tblPr firstRow="1" bandRow="1">
                <a:tableStyleId>{5C22544A-7EE6-4342-B048-85BDC9FD1C3A}</a:tableStyleId>
              </a:tblPr>
              <a:tblGrid>
                <a:gridCol w="1421765"/>
                <a:gridCol w="3004185"/>
                <a:gridCol w="2211705"/>
                <a:gridCol w="2212975"/>
              </a:tblGrid>
              <a:tr h="654050">
                <a:tc>
                  <a:txBody>
                    <a:bodyPr/>
                    <a:lstStyle/>
                    <a:p>
                      <a:pPr algn="ctr">
                        <a:buNone/>
                      </a:pPr>
                      <a:r>
                        <a:rPr lang="en-US" altLang="zh-CN" sz="1800" spc="130">
                          <a:solidFill>
                            <a:schemeClr val="tx1"/>
                          </a:solidFill>
                          <a:latin typeface="微软雅黑" panose="020B0503020204020204" charset="-122"/>
                          <a:ea typeface="微软雅黑" panose="020B0503020204020204" charset="-122"/>
                          <a:sym typeface="+mn-ea"/>
                        </a:rPr>
                        <a:t>       </a:t>
                      </a:r>
                    </a:p>
                    <a:p>
                      <a:pPr algn="ctr">
                        <a:buNone/>
                      </a:pPr>
                      <a:r>
                        <a:rPr lang="zh-CN" altLang="en-US" sz="1800" spc="130">
                          <a:solidFill>
                            <a:schemeClr val="tx1"/>
                          </a:solidFill>
                          <a:latin typeface="微软雅黑" panose="020B0503020204020204" charset="-122"/>
                          <a:ea typeface="微软雅黑" panose="020B0503020204020204" charset="-122"/>
                          <a:sym typeface="+mn-ea"/>
                        </a:rPr>
                        <a:t>年份</a:t>
                      </a:r>
                    </a:p>
                  </a:txBody>
                  <a:tcPr/>
                </a:tc>
                <a:tc>
                  <a:txBody>
                    <a:bodyPr/>
                    <a:lstStyle/>
                    <a:p>
                      <a:pPr>
                        <a:buNone/>
                      </a:pPr>
                      <a:r>
                        <a:rPr lang="en-US" altLang="zh-CN" sz="1800" spc="13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800" spc="130">
                          <a:solidFill>
                            <a:schemeClr val="tx1"/>
                          </a:solidFill>
                          <a:latin typeface="微软雅黑" panose="020B0503020204020204" charset="-122"/>
                          <a:ea typeface="微软雅黑" panose="020B0503020204020204" charset="-122"/>
                          <a:cs typeface="微软雅黑" panose="020B0503020204020204" charset="-122"/>
                          <a:sym typeface="+mn-ea"/>
                        </a:rPr>
                        <a:t>全国Ⅰ</a:t>
                      </a:r>
                    </a:p>
                  </a:txBody>
                  <a:tcPr/>
                </a:tc>
                <a:tc>
                  <a:txBody>
                    <a:bodyPr/>
                    <a:lstStyle/>
                    <a:p>
                      <a:pPr>
                        <a:buNone/>
                      </a:pPr>
                      <a:r>
                        <a:rPr lang="en-US" altLang="zh-CN" sz="1800" spc="13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800" spc="130">
                          <a:solidFill>
                            <a:schemeClr val="tx1"/>
                          </a:solidFill>
                          <a:latin typeface="微软雅黑" panose="020B0503020204020204" charset="-122"/>
                          <a:ea typeface="微软雅黑" panose="020B0503020204020204" charset="-122"/>
                          <a:cs typeface="微软雅黑" panose="020B0503020204020204" charset="-122"/>
                          <a:sym typeface="+mn-ea"/>
                        </a:rPr>
                        <a:t>全国Ⅱ</a:t>
                      </a:r>
                    </a:p>
                  </a:txBody>
                  <a:tcPr/>
                </a:tc>
                <a:tc>
                  <a:txBody>
                    <a:bodyPr/>
                    <a:lstStyle/>
                    <a:p>
                      <a:pPr>
                        <a:buNone/>
                      </a:pPr>
                      <a:r>
                        <a:rPr lang="en-US" altLang="zh-CN" sz="1800" spc="13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800" spc="130">
                          <a:solidFill>
                            <a:schemeClr val="tx1"/>
                          </a:solidFill>
                          <a:latin typeface="微软雅黑" panose="020B0503020204020204" charset="-122"/>
                          <a:ea typeface="微软雅黑" panose="020B0503020204020204" charset="-122"/>
                          <a:cs typeface="微软雅黑" panose="020B0503020204020204" charset="-122"/>
                          <a:sym typeface="+mn-ea"/>
                        </a:rPr>
                        <a:t>全国Ⅲ</a:t>
                      </a:r>
                    </a:p>
                  </a:txBody>
                  <a:tcPr/>
                </a:tc>
              </a:tr>
              <a:tr h="768350">
                <a:tc>
                  <a:txBody>
                    <a:bodyPr/>
                    <a:lstStyle/>
                    <a:p>
                      <a:pPr algn="ctr">
                        <a:buNone/>
                      </a:pPr>
                      <a:r>
                        <a:rPr lang="en-US" altLang="zh-CN" sz="1800"/>
                        <a:t>2016</a:t>
                      </a: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流程图</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solidFill>
                            <a:schemeClr val="tx1"/>
                          </a:solidFill>
                          <a:latin typeface="微软雅黑" panose="020B0503020204020204" charset="-122"/>
                          <a:ea typeface="微软雅黑" panose="020B0503020204020204" charset="-122"/>
                          <a:sym typeface="+mn-ea"/>
                        </a:rPr>
                        <a:t>流程图</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solidFill>
                            <a:schemeClr val="tx1"/>
                          </a:solidFill>
                          <a:latin typeface="微软雅黑" panose="020B0503020204020204" charset="-122"/>
                          <a:ea typeface="微软雅黑" panose="020B0503020204020204" charset="-122"/>
                          <a:sym typeface="+mn-ea"/>
                        </a:rPr>
                        <a:t>流程图</a:t>
                      </a:r>
                      <a:endParaRPr lang="zh-CN" altLang="en-US" sz="1800" b="1" spc="130">
                        <a:latin typeface="微软雅黑" panose="020B0503020204020204" charset="-122"/>
                        <a:ea typeface="微软雅黑" panose="020B0503020204020204" charset="-122"/>
                      </a:endParaRPr>
                    </a:p>
                  </a:txBody>
                  <a:tcPr/>
                </a:tc>
              </a:tr>
              <a:tr h="767080">
                <a:tc>
                  <a:txBody>
                    <a:bodyPr/>
                    <a:lstStyle/>
                    <a:p>
                      <a:pPr algn="ctr">
                        <a:buNone/>
                      </a:pPr>
                      <a:r>
                        <a:rPr lang="en-US" altLang="zh-CN" sz="1800"/>
                        <a:t>2017</a:t>
                      </a: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solidFill>
                          <a:srgbClr val="FF0000"/>
                        </a:solidFill>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txBody>
                  <a:tcPr/>
                </a:tc>
              </a:tr>
              <a:tr h="767080">
                <a:tc>
                  <a:txBody>
                    <a:bodyPr/>
                    <a:lstStyle/>
                    <a:p>
                      <a:pPr algn="ctr">
                        <a:buNone/>
                      </a:pPr>
                      <a:r>
                        <a:rPr lang="en-US" altLang="zh-CN" sz="1800"/>
                        <a:t>2018</a:t>
                      </a:r>
                    </a:p>
                  </a:txBody>
                  <a:tcPr/>
                </a:tc>
                <a:tc>
                  <a:txBody>
                    <a:bodyPr/>
                    <a:lstStyle/>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流程图</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仿写句子</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修改错误</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流程图</a:t>
                      </a:r>
                      <a:endParaRPr lang="zh-CN" altLang="en-US" sz="1800" b="1" spc="130">
                        <a:latin typeface="微软雅黑" panose="020B0503020204020204" charset="-122"/>
                        <a:ea typeface="微软雅黑" panose="020B0503020204020204" charset="-122"/>
                      </a:endParaRPr>
                    </a:p>
                  </a:txBody>
                  <a:tcPr/>
                </a:tc>
              </a:tr>
              <a:tr h="768350">
                <a:tc>
                  <a:txBody>
                    <a:bodyPr/>
                    <a:lstStyle/>
                    <a:p>
                      <a:pPr algn="ctr">
                        <a:buNone/>
                      </a:pPr>
                      <a:r>
                        <a:rPr lang="en-US" altLang="zh-CN" sz="1800"/>
                        <a:t>2019</a:t>
                      </a: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r>
              <a:tr h="767715">
                <a:tc>
                  <a:txBody>
                    <a:bodyPr/>
                    <a:lstStyle/>
                    <a:p>
                      <a:pPr algn="ctr">
                        <a:buNone/>
                      </a:pPr>
                      <a:r>
                        <a:rPr lang="en-US" altLang="zh-CN" sz="1800"/>
                        <a:t>2020</a:t>
                      </a: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c>
                  <a:txBody>
                    <a:bodyPr/>
                    <a:lstStyle/>
                    <a:p>
                      <a:pPr algn="ctr">
                        <a:lnSpc>
                          <a:spcPct val="120000"/>
                        </a:lnSpc>
                        <a:spcBef>
                          <a:spcPct val="0"/>
                        </a:spcBef>
                        <a:spcAft>
                          <a:spcPct val="0"/>
                        </a:spcAft>
                        <a:buNone/>
                      </a:pPr>
                      <a:r>
                        <a:rPr lang="zh-CN" altLang="en-US" sz="1800" b="1" spc="130">
                          <a:solidFill>
                            <a:srgbClr val="FF0000"/>
                          </a:solidFill>
                          <a:latin typeface="微软雅黑" panose="020B0503020204020204" charset="-122"/>
                          <a:ea typeface="微软雅黑" panose="020B0503020204020204" charset="-122"/>
                          <a:sym typeface="+mn-ea"/>
                        </a:rPr>
                        <a:t>补写句子</a:t>
                      </a:r>
                      <a:endParaRPr lang="zh-CN" altLang="en-US" sz="1800" b="1" spc="130">
                        <a:latin typeface="微软雅黑" panose="020B0503020204020204" charset="-122"/>
                        <a:ea typeface="微软雅黑" panose="020B0503020204020204" charset="-122"/>
                      </a:endParaRPr>
                    </a:p>
                    <a:p>
                      <a:pPr algn="ctr">
                        <a:lnSpc>
                          <a:spcPct val="120000"/>
                        </a:lnSpc>
                        <a:spcBef>
                          <a:spcPct val="0"/>
                        </a:spcBef>
                        <a:spcAft>
                          <a:spcPct val="0"/>
                        </a:spcAft>
                        <a:buNone/>
                      </a:pPr>
                      <a:r>
                        <a:rPr lang="zh-CN" altLang="en-US" sz="1800" b="1" spc="130">
                          <a:latin typeface="微软雅黑" panose="020B0503020204020204" charset="-122"/>
                          <a:ea typeface="微软雅黑" panose="020B0503020204020204" charset="-122"/>
                          <a:sym typeface="+mn-ea"/>
                        </a:rPr>
                        <a:t>压缩语段</a:t>
                      </a:r>
                      <a:endParaRPr lang="zh-CN" altLang="en-US" sz="1800" b="1" spc="130">
                        <a:latin typeface="微软雅黑" panose="020B0503020204020204" charset="-122"/>
                        <a:ea typeface="微软雅黑" panose="020B0503020204020204" charset="-122"/>
                      </a:endParaRPr>
                    </a:p>
                  </a:txBody>
                  <a:tcPr/>
                </a:tc>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6205" y="200025"/>
            <a:ext cx="8828405" cy="5070475"/>
          </a:xfrm>
        </p:spPr>
        <p:txBody>
          <a:bodyPr>
            <a:normAutofit/>
          </a:bodyPr>
          <a:lstStyle/>
          <a:p>
            <a:pPr marL="0" indent="0">
              <a:buNone/>
            </a:pPr>
            <a:r>
              <a:rPr lang="en-US" altLang="zh-CN" b="1">
                <a:sym typeface="+mn-ea"/>
              </a:rPr>
              <a:t>   </a:t>
            </a:r>
            <a:r>
              <a:rPr lang="en-US" altLang="zh-CN" b="1">
                <a:latin typeface="仿宋" panose="02010609060101010101" charset="-122"/>
                <a:ea typeface="仿宋" panose="02010609060101010101" charset="-122"/>
                <a:cs typeface="仿宋" panose="02010609060101010101" charset="-122"/>
                <a:sym typeface="+mn-ea"/>
              </a:rPr>
              <a:t>  </a:t>
            </a:r>
            <a:r>
              <a:rPr lang="zh-CN" altLang="en-US" b="1">
                <a:latin typeface="仿宋" panose="02010609060101010101" charset="-122"/>
                <a:ea typeface="仿宋" panose="02010609060101010101" charset="-122"/>
                <a:cs typeface="仿宋" panose="02010609060101010101" charset="-122"/>
                <a:sym typeface="+mn-ea"/>
              </a:rPr>
              <a:t>从考查的频次上看，2012年</a:t>
            </a:r>
            <a:r>
              <a:rPr lang="en-US" altLang="zh-CN" b="1">
                <a:latin typeface="仿宋" panose="02010609060101010101" charset="-122"/>
                <a:ea typeface="仿宋" panose="02010609060101010101" charset="-122"/>
                <a:cs typeface="仿宋" panose="02010609060101010101" charset="-122"/>
                <a:sym typeface="+mn-ea"/>
              </a:rPr>
              <a:t>—</a:t>
            </a:r>
            <a:r>
              <a:rPr lang="zh-CN" altLang="en-US" b="1">
                <a:latin typeface="仿宋" panose="02010609060101010101" charset="-122"/>
                <a:ea typeface="仿宋" panose="02010609060101010101" charset="-122"/>
                <a:cs typeface="仿宋" panose="02010609060101010101" charset="-122"/>
                <a:sym typeface="+mn-ea"/>
              </a:rPr>
              <a:t>2017年间，连续6年出现在全国高考试卷中，</a:t>
            </a:r>
            <a:r>
              <a:rPr lang="zh-CN" altLang="en-US" b="1">
                <a:solidFill>
                  <a:srgbClr val="FF0000"/>
                </a:solidFill>
                <a:latin typeface="仿宋" panose="02010609060101010101" charset="-122"/>
                <a:ea typeface="仿宋" panose="02010609060101010101" charset="-122"/>
                <a:cs typeface="仿宋" panose="02010609060101010101" charset="-122"/>
                <a:sym typeface="+mn-ea"/>
              </a:rPr>
              <a:t>2018年暂时“隐退”，</a:t>
            </a:r>
            <a:r>
              <a:rPr lang="zh-CN" altLang="en-US" b="1">
                <a:latin typeface="仿宋" panose="02010609060101010101" charset="-122"/>
                <a:ea typeface="仿宋" panose="02010609060101010101" charset="-122"/>
                <a:cs typeface="仿宋" panose="02010609060101010101" charset="-122"/>
                <a:sym typeface="+mn-ea"/>
              </a:rPr>
              <a:t>2019年“重出江湖”，2020年继续考查，2021年八省联考、2021苏锡常镇二模继续考查，2021年高考还可能继续“留任”。</a:t>
            </a:r>
            <a:endParaRPr lang="zh-CN" altLang="en-US" b="1"/>
          </a:p>
          <a:p>
            <a:pPr marL="0" indent="0">
              <a:buNone/>
            </a:pPr>
            <a:endParaRPr lang="zh-CN" altLang="zh-CN">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3">
            <a:grayscl/>
          </a:blip>
          <a:stretch>
            <a:fillRect/>
          </a:stretch>
        </p:blipFill>
        <p:spPr>
          <a:xfrm rot="10800000">
            <a:off x="8024117" y="-2"/>
            <a:ext cx="1091674" cy="1496292"/>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35"/>
            <a:ext cx="9027795" cy="5377815"/>
          </a:xfrm>
        </p:spPr>
        <p:txBody>
          <a:bodyPr>
            <a:normAutofit/>
          </a:bodyPr>
          <a:lstStyle/>
          <a:p>
            <a:pPr marL="0" indent="0">
              <a:buNone/>
            </a:pPr>
            <a:endParaRPr lang="zh-CN" altLang="zh-CN" sz="2400">
              <a:latin typeface="楷体" panose="02010609060101010101" pitchFamily="49" charset="-122"/>
              <a:ea typeface="楷体" panose="02010609060101010101" pitchFamily="49" charset="-122"/>
            </a:endParaRPr>
          </a:p>
          <a:p>
            <a:pPr marL="0" indent="0">
              <a:buNone/>
            </a:pPr>
            <a:endParaRPr lang="zh-CN" altLang="zh-CN" sz="2400">
              <a:latin typeface="楷体" panose="02010609060101010101" pitchFamily="49" charset="-122"/>
              <a:ea typeface="楷体" panose="02010609060101010101" pitchFamily="49" charset="-122"/>
            </a:endParaRPr>
          </a:p>
          <a:p>
            <a:pPr marL="0" indent="0">
              <a:buNone/>
            </a:pPr>
            <a:endParaRPr lang="zh-CN" altLang="zh-CN" sz="2400">
              <a:latin typeface="楷体" panose="02010609060101010101" pitchFamily="49" charset="-122"/>
              <a:ea typeface="楷体" panose="02010609060101010101" pitchFamily="49" charset="-122"/>
            </a:endParaRPr>
          </a:p>
          <a:p>
            <a:pPr marL="0" indent="0">
              <a:buNone/>
            </a:pPr>
            <a:r>
              <a:rPr lang="zh-CN" altLang="zh-CN" sz="2400">
                <a:latin typeface="楷体" panose="02010609060101010101" pitchFamily="49" charset="-122"/>
                <a:ea typeface="楷体" panose="02010609060101010101" pitchFamily="49" charset="-122"/>
              </a:rPr>
              <a:t>     </a:t>
            </a:r>
          </a:p>
          <a:p>
            <a:pPr marL="0" indent="0">
              <a:buNone/>
            </a:pPr>
            <a:r>
              <a:rPr lang="zh-CN" altLang="zh-CN" sz="2400">
                <a:latin typeface="楷体" panose="02010609060101010101" pitchFamily="49" charset="-122"/>
                <a:ea typeface="楷体" panose="02010609060101010101" pitchFamily="49" charset="-122"/>
              </a:rPr>
              <a:t>  </a:t>
            </a:r>
            <a:r>
              <a:rPr lang="zh-CN" altLang="zh-CN" sz="3600" b="1">
                <a:latin typeface="楷体" panose="02010609060101010101" pitchFamily="49" charset="-122"/>
                <a:ea typeface="楷体" panose="02010609060101010101" pitchFamily="49" charset="-122"/>
              </a:rPr>
              <a:t>谁思想得清楚，谁就说得清楚。</a:t>
            </a:r>
          </a:p>
          <a:p>
            <a:pPr marL="0" indent="0">
              <a:buNone/>
            </a:pPr>
            <a:r>
              <a:rPr lang="en-US" altLang="zh-CN" sz="36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【德国】叔本华</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4" y="4271681"/>
            <a:ext cx="1255485" cy="784678"/>
          </a:xfrm>
          <a:prstGeom prst="rect">
            <a:avLst/>
          </a:prstGeom>
        </p:spPr>
      </p:pic>
      <p:pic>
        <p:nvPicPr>
          <p:cNvPr id="5" name="图片 4"/>
          <p:cNvPicPr>
            <a:picLocks noChangeAspect="1"/>
          </p:cNvPicPr>
          <p:nvPr/>
        </p:nvPicPr>
        <p:blipFill>
          <a:blip r:embed="rId3">
            <a:grayscl/>
          </a:blip>
          <a:stretch>
            <a:fillRect/>
          </a:stretch>
        </p:blipFill>
        <p:spPr>
          <a:xfrm rot="10800000">
            <a:off x="8024117" y="-2"/>
            <a:ext cx="1091674" cy="1496292"/>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665" y="525145"/>
            <a:ext cx="5160645" cy="4547235"/>
          </a:xfrm>
        </p:spPr>
        <p:txBody>
          <a:bodyPr>
            <a:normAutofit fontScale="92500"/>
          </a:bodyPr>
          <a:lstStyle/>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①0分：大海捞针一般/鸡蛋里挑骨头/在沙漠中淘金一般/一个深埋的宝藏/考上世上最好的大学</a:t>
            </a: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1分：在拼一幅地图碎片/拼一幅很难的拼图/将碎片拼成原样/不完整的拼图/拼合一块七巧板</a:t>
            </a:r>
          </a:p>
          <a:p>
            <a:pPr marL="0" indent="0" fontAlgn="auto">
              <a:lnSpc>
                <a:spcPct val="100000"/>
              </a:lnSpc>
              <a:spcBef>
                <a:spcPct val="0"/>
              </a:spcBef>
              <a:buNone/>
            </a:pPr>
            <a:r>
              <a:rPr sz="2000" b="1">
                <a:solidFill>
                  <a:srgbClr val="FF0000"/>
                </a:solidFill>
                <a:latin typeface="仿宋" panose="02010609060101010101" charset="-122"/>
                <a:ea typeface="仿宋" panose="02010609060101010101" charset="-122"/>
                <a:cs typeface="仿宋" panose="02010609060101010101" charset="-122"/>
              </a:rPr>
              <a:t>参考答案：七巧板拼图一般</a:t>
            </a: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②0分：但是你渴望完成它/但你却不肯就此放弃/但还有希望/但也并非毫无线索</a:t>
            </a:r>
            <a:r>
              <a:rPr lang="en-US" sz="2000" b="1">
                <a:latin typeface="仿宋" panose="02010609060101010101" charset="-122"/>
                <a:ea typeface="仿宋" panose="02010609060101010101" charset="-122"/>
                <a:cs typeface="仿宋" panose="02010609060101010101" charset="-122"/>
              </a:rPr>
              <a:t>/</a:t>
            </a:r>
            <a:r>
              <a:rPr lang="zh-CN" altLang="en-US" sz="2000" b="1">
                <a:latin typeface="仿宋" panose="02010609060101010101" charset="-122"/>
                <a:ea typeface="仿宋" panose="02010609060101010101" charset="-122"/>
                <a:cs typeface="仿宋" panose="02010609060101010101" charset="-122"/>
              </a:rPr>
              <a:t>但你又感到欣</a:t>
            </a:r>
            <a:r>
              <a:rPr lang="zh-CN" altLang="en-US" sz="2000" b="1">
                <a:solidFill>
                  <a:srgbClr val="FF0000"/>
                </a:solidFill>
                <a:latin typeface="仿宋" panose="02010609060101010101" charset="-122"/>
                <a:ea typeface="仿宋" panose="02010609060101010101" charset="-122"/>
                <a:cs typeface="仿宋" panose="02010609060101010101" charset="-122"/>
              </a:rPr>
              <a:t>尉</a:t>
            </a:r>
            <a:endParaRPr sz="2000" b="1">
              <a:solidFill>
                <a:srgbClr val="FF0000"/>
              </a:solidFill>
              <a:latin typeface="仿宋" panose="02010609060101010101" charset="-122"/>
              <a:ea typeface="仿宋" panose="02010609060101010101" charset="-122"/>
              <a:cs typeface="仿宋" panose="02010609060101010101" charset="-122"/>
            </a:endParaRP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1分：你又感到喜悦/你感到十分惊喜/你又感到万分喜悦</a:t>
            </a: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2分：但有时你也会高兴</a:t>
            </a:r>
          </a:p>
          <a:p>
            <a:pPr marL="0" indent="0" fontAlgn="auto">
              <a:lnSpc>
                <a:spcPct val="100000"/>
              </a:lnSpc>
              <a:spcBef>
                <a:spcPct val="0"/>
              </a:spcBef>
              <a:buNone/>
            </a:pPr>
            <a:r>
              <a:rPr sz="2000" b="1">
                <a:solidFill>
                  <a:srgbClr val="FF0000"/>
                </a:solidFill>
                <a:latin typeface="仿宋" panose="02010609060101010101" charset="-122"/>
                <a:ea typeface="仿宋" panose="02010609060101010101" charset="-122"/>
                <a:cs typeface="仿宋" panose="02010609060101010101" charset="-122"/>
              </a:rPr>
              <a:t>参考答案：偶尔你会激动一下</a:t>
            </a: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③0分：因为杜甫太有名了/在此之后/尽管如此繁杂/即使如此困难</a:t>
            </a:r>
          </a:p>
          <a:p>
            <a:pPr marL="0" indent="0" fontAlgn="auto">
              <a:lnSpc>
                <a:spcPct val="100000"/>
              </a:lnSpc>
              <a:spcBef>
                <a:spcPct val="0"/>
              </a:spcBef>
              <a:buNone/>
            </a:pPr>
            <a:r>
              <a:rPr sz="2000" b="1">
                <a:latin typeface="仿宋" panose="02010609060101010101" charset="-122"/>
                <a:ea typeface="仿宋" panose="02010609060101010101" charset="-122"/>
                <a:cs typeface="仿宋" panose="02010609060101010101" charset="-122"/>
              </a:rPr>
              <a:t>1分：除了吕大防/除了吕大防外</a:t>
            </a:r>
          </a:p>
          <a:p>
            <a:pPr marL="0" indent="0" fontAlgn="auto">
              <a:lnSpc>
                <a:spcPct val="100000"/>
              </a:lnSpc>
              <a:spcBef>
                <a:spcPct val="0"/>
              </a:spcBef>
              <a:buNone/>
            </a:pPr>
            <a:r>
              <a:rPr sz="2000" b="1">
                <a:solidFill>
                  <a:srgbClr val="FF0000"/>
                </a:solidFill>
                <a:latin typeface="仿宋" panose="02010609060101010101" charset="-122"/>
                <a:ea typeface="仿宋" panose="02010609060101010101" charset="-122"/>
                <a:cs typeface="仿宋" panose="02010609060101010101" charset="-122"/>
              </a:rPr>
              <a:t>参考答案：在吕大防之后</a:t>
            </a:r>
          </a:p>
          <a:p>
            <a:pPr marL="0" indent="0">
              <a:lnSpc>
                <a:spcPts val="2680"/>
              </a:lnSpc>
              <a:buNone/>
            </a:pPr>
            <a:endParaRPr lang="zh-CN" altLang="en-US" sz="2400" b="1">
              <a:latin typeface="仿宋" panose="02010609060101010101" charset="-122"/>
              <a:ea typeface="仿宋" panose="02010609060101010101" charset="-122"/>
              <a:cs typeface="仿宋" panose="02010609060101010101" charset="-122"/>
            </a:endParaRPr>
          </a:p>
          <a:p>
            <a:pPr marL="0" indent="0" fontAlgn="auto">
              <a:lnSpc>
                <a:spcPct val="100000"/>
              </a:lnSpc>
              <a:spcBef>
                <a:spcPct val="0"/>
              </a:spcBef>
              <a:buNone/>
            </a:pPr>
            <a:endParaRPr lang="zh-CN" altLang="en-US" sz="2400" b="1">
              <a:solidFill>
                <a:srgbClr val="FF0000"/>
              </a:solidFill>
              <a:latin typeface="仿宋" panose="02010609060101010101" charset="-122"/>
              <a:ea typeface="仿宋" panose="02010609060101010101" charset="-122"/>
              <a:cs typeface="仿宋" panose="02010609060101010101" charset="-122"/>
            </a:endParaRPr>
          </a:p>
          <a:p>
            <a:pPr marL="0" indent="0">
              <a:buNone/>
            </a:pPr>
            <a:endParaRPr lang="zh-CN" altLang="zh-CN" sz="240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2">
            <a:grayscl/>
          </a:blip>
          <a:stretch>
            <a:fillRect/>
          </a:stretch>
        </p:blipFill>
        <p:spPr>
          <a:xfrm rot="10800000">
            <a:off x="8024117" y="-2"/>
            <a:ext cx="1091674" cy="1496292"/>
          </a:xfrm>
          <a:prstGeom prst="rect">
            <a:avLst/>
          </a:prstGeom>
        </p:spPr>
      </p:pic>
      <p:sp>
        <p:nvSpPr>
          <p:cNvPr id="6" name="文本框 5"/>
          <p:cNvSpPr txBox="1"/>
          <p:nvPr/>
        </p:nvSpPr>
        <p:spPr>
          <a:xfrm>
            <a:off x="5130165" y="525145"/>
            <a:ext cx="3935730" cy="5692775"/>
          </a:xfrm>
          <a:prstGeom prst="rect">
            <a:avLst/>
          </a:prstGeom>
          <a:noFill/>
        </p:spPr>
        <p:txBody>
          <a:bodyPr wrap="square" rtlCol="0">
            <a:spAutoFit/>
          </a:bodyPr>
          <a:lstStyle/>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错因：</a:t>
            </a:r>
          </a:p>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逻辑不严密</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内容不贴切</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前后不照应</a:t>
            </a:r>
          </a:p>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没有围绕中心话题</a:t>
            </a:r>
          </a:p>
          <a:p>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没注意标点</a:t>
            </a:r>
          </a:p>
          <a:p>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错别字</a:t>
            </a:r>
          </a:p>
          <a:p>
            <a:endPar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endParaRPr>
          </a:p>
          <a:p>
            <a:r>
              <a:rPr lang="en-US" altLang="zh-CN" sz="2800" b="1">
                <a:solidFill>
                  <a:srgbClr val="FF0000"/>
                </a:solidFill>
                <a:latin typeface="华文楷体" panose="02010600040101010101" charset="-122"/>
                <a:ea typeface="华文楷体" panose="02010600040101010101" charset="-122"/>
                <a:cs typeface="华文楷体" panose="02010600040101010101" charset="-122"/>
                <a:sym typeface="+mn-ea"/>
              </a:rPr>
              <a:t>       </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a:p>
            <a:r>
              <a:rPr lang="zh-CN" altLang="en-US" sz="2800" b="1">
                <a:solidFill>
                  <a:srgbClr val="C00000"/>
                </a:solidFill>
                <a:latin typeface="华文楷体" panose="02010600040101010101" charset="-122"/>
                <a:ea typeface="华文楷体" panose="02010600040101010101" charset="-122"/>
                <a:cs typeface="华文楷体" panose="02010600040101010101" charset="-122"/>
                <a:sym typeface="+mn-ea"/>
              </a:rPr>
              <a:t>   </a:t>
            </a:r>
            <a:endParaRPr lang="zh-CN" altLang="en-US" sz="2800">
              <a:latin typeface="华文楷体" panose="02010600040101010101" charset="-122"/>
              <a:ea typeface="华文楷体" panose="02010600040101010101" charset="-122"/>
              <a:cs typeface="华文楷体" panose="02010600040101010101" charset="-122"/>
            </a:endParaRPr>
          </a:p>
          <a:p>
            <a:endParaRPr lang="zh-CN" altLang="en-US" sz="2800" b="1">
              <a:solidFill>
                <a:srgbClr val="FF0000"/>
              </a:solidFill>
              <a:sym typeface="+mn-ea"/>
            </a:endParaRPr>
          </a:p>
          <a:p>
            <a:endParaRPr lang="zh-CN" altLang="en-US" sz="2800" b="1">
              <a:solidFill>
                <a:srgbClr val="FF0000"/>
              </a:solidFill>
            </a:endParaRPr>
          </a:p>
          <a:p>
            <a:endParaRPr lang="zh-CN" altLang="en-US" sz="2800"/>
          </a:p>
        </p:txBody>
      </p:sp>
      <p:sp>
        <p:nvSpPr>
          <p:cNvPr id="4" name="文本框 3"/>
          <p:cNvSpPr txBox="1"/>
          <p:nvPr/>
        </p:nvSpPr>
        <p:spPr>
          <a:xfrm>
            <a:off x="113665" y="64770"/>
            <a:ext cx="2953385" cy="460375"/>
          </a:xfrm>
          <a:prstGeom prst="rect">
            <a:avLst/>
          </a:prstGeom>
          <a:noFill/>
          <a:ln w="19050">
            <a:solidFill>
              <a:srgbClr val="FF0000"/>
            </a:solidFill>
          </a:ln>
        </p:spPr>
        <p:txBody>
          <a:bodyPr wrap="square" rtlCol="0">
            <a:spAutoFit/>
          </a:bodyPr>
          <a:lstStyle/>
          <a:p>
            <a:r>
              <a:rPr lang="zh-CN" altLang="en-US" sz="2400" b="1">
                <a:latin typeface="华文隶书" panose="02010800040101010101" charset="-122"/>
                <a:ea typeface="华文隶书" panose="02010800040101010101" charset="-122"/>
              </a:rPr>
              <a:t>二模回顾，寻找错因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310" y="83820"/>
            <a:ext cx="8995410" cy="5001895"/>
          </a:xfrm>
        </p:spPr>
        <p:txBody>
          <a:bodyPr>
            <a:noAutofit/>
          </a:bodyPr>
          <a:lstStyle/>
          <a:p>
            <a:pPr marL="0" indent="0" fontAlgn="auto">
              <a:lnSpc>
                <a:spcPct val="100000"/>
              </a:lnSpc>
              <a:spcBef>
                <a:spcPct val="0"/>
              </a:spcBef>
              <a:buNone/>
            </a:pPr>
            <a:r>
              <a:rPr lang="zh-CN" altLang="en-US" sz="1800" b="1">
                <a:latin typeface="仿宋" panose="02010609060101010101" charset="-122"/>
                <a:ea typeface="仿宋" panose="02010609060101010101" charset="-122"/>
                <a:cs typeface="仿宋" panose="02010609060101010101" charset="-122"/>
                <a:sym typeface="+mn-ea"/>
              </a:rPr>
              <a:t>21.在上文横线出补写恰当的语句，使整段文字</a:t>
            </a:r>
            <a:r>
              <a:rPr lang="zh-CN" altLang="en-US" sz="1800" b="1">
                <a:solidFill>
                  <a:srgbClr val="FF0000"/>
                </a:solidFill>
                <a:latin typeface="仿宋" panose="02010609060101010101" charset="-122"/>
                <a:ea typeface="仿宋" panose="02010609060101010101" charset="-122"/>
                <a:cs typeface="仿宋" panose="02010609060101010101" charset="-122"/>
                <a:sym typeface="+mn-ea"/>
              </a:rPr>
              <a:t>语意完整连贯</a:t>
            </a:r>
            <a:r>
              <a:rPr lang="zh-CN" altLang="en-US" sz="1800" b="1">
                <a:latin typeface="仿宋" panose="02010609060101010101" charset="-122"/>
                <a:ea typeface="仿宋" panose="02010609060101010101" charset="-122"/>
                <a:cs typeface="仿宋" panose="02010609060101010101" charset="-122"/>
                <a:sym typeface="+mn-ea"/>
              </a:rPr>
              <a:t>，</a:t>
            </a:r>
            <a:r>
              <a:rPr lang="zh-CN" altLang="en-US" sz="1800" b="1">
                <a:solidFill>
                  <a:srgbClr val="FF0000"/>
                </a:solidFill>
                <a:latin typeface="仿宋" panose="02010609060101010101" charset="-122"/>
                <a:ea typeface="仿宋" panose="02010609060101010101" charset="-122"/>
                <a:cs typeface="仿宋" panose="02010609060101010101" charset="-122"/>
                <a:sym typeface="+mn-ea"/>
              </a:rPr>
              <a:t>内容贴切</a:t>
            </a:r>
            <a:r>
              <a:rPr lang="zh-CN" altLang="en-US" sz="1800" b="1">
                <a:latin typeface="仿宋" panose="02010609060101010101" charset="-122"/>
                <a:ea typeface="仿宋" panose="02010609060101010101" charset="-122"/>
                <a:cs typeface="仿宋" panose="02010609060101010101" charset="-122"/>
                <a:sym typeface="+mn-ea"/>
              </a:rPr>
              <a:t>，</a:t>
            </a:r>
            <a:r>
              <a:rPr lang="zh-CN" altLang="en-US" sz="1800" b="1">
                <a:solidFill>
                  <a:srgbClr val="FF0000"/>
                </a:solidFill>
                <a:latin typeface="仿宋" panose="02010609060101010101" charset="-122"/>
                <a:ea typeface="仿宋" panose="02010609060101010101" charset="-122"/>
                <a:cs typeface="仿宋" panose="02010609060101010101" charset="-122"/>
                <a:sym typeface="+mn-ea"/>
              </a:rPr>
              <a:t>逻辑严密</a:t>
            </a:r>
            <a:r>
              <a:rPr lang="zh-CN" altLang="en-US" sz="1800" b="1">
                <a:latin typeface="仿宋" panose="02010609060101010101" charset="-122"/>
                <a:ea typeface="仿宋" panose="02010609060101010101" charset="-122"/>
                <a:cs typeface="仿宋" panose="02010609060101010101" charset="-122"/>
                <a:sym typeface="+mn-ea"/>
              </a:rPr>
              <a:t>。每处</a:t>
            </a:r>
            <a:r>
              <a:rPr lang="zh-CN" altLang="en-US" sz="1800" b="1">
                <a:solidFill>
                  <a:srgbClr val="FF0000"/>
                </a:solidFill>
                <a:latin typeface="仿宋" panose="02010609060101010101" charset="-122"/>
                <a:ea typeface="仿宋" panose="02010609060101010101" charset="-122"/>
                <a:cs typeface="仿宋" panose="02010609060101010101" charset="-122"/>
                <a:sym typeface="+mn-ea"/>
              </a:rPr>
              <a:t>不超过8个字</a:t>
            </a:r>
            <a:r>
              <a:rPr lang="zh-CN" altLang="en-US" sz="1800" b="1">
                <a:latin typeface="仿宋" panose="02010609060101010101" charset="-122"/>
                <a:ea typeface="仿宋" panose="02010609060101010101" charset="-122"/>
                <a:cs typeface="仿宋" panose="02010609060101010101" charset="-122"/>
                <a:sym typeface="+mn-ea"/>
              </a:rPr>
              <a:t>。（</a:t>
            </a:r>
            <a:r>
              <a:rPr lang="en-US" altLang="zh-CN" sz="1800" b="1">
                <a:latin typeface="仿宋" panose="02010609060101010101" charset="-122"/>
                <a:ea typeface="仿宋" panose="02010609060101010101" charset="-122"/>
                <a:cs typeface="仿宋" panose="02010609060101010101" charset="-122"/>
                <a:sym typeface="+mn-ea"/>
              </a:rPr>
              <a:t>4</a:t>
            </a:r>
            <a:r>
              <a:rPr lang="zh-CN" altLang="en-US" sz="1800" b="1">
                <a:latin typeface="仿宋" panose="02010609060101010101" charset="-122"/>
                <a:ea typeface="仿宋" panose="02010609060101010101" charset="-122"/>
                <a:cs typeface="仿宋" panose="02010609060101010101" charset="-122"/>
                <a:sym typeface="+mn-ea"/>
              </a:rPr>
              <a:t>分）</a:t>
            </a:r>
            <a:endParaRPr lang="zh-CN" altLang="en-US" sz="1800" b="1">
              <a:latin typeface="仿宋" panose="02010609060101010101" charset="-122"/>
              <a:ea typeface="仿宋" panose="02010609060101010101" charset="-122"/>
              <a:cs typeface="仿宋" panose="02010609060101010101" charset="-122"/>
            </a:endParaRPr>
          </a:p>
          <a:p>
            <a:pPr marL="0" indent="0" fontAlgn="auto">
              <a:lnSpc>
                <a:spcPct val="100000"/>
              </a:lnSpc>
              <a:spcBef>
                <a:spcPct val="0"/>
              </a:spcBef>
              <a:buNone/>
            </a:pPr>
            <a:r>
              <a:rPr lang="zh-CN" altLang="en-US" sz="2400" b="1">
                <a:latin typeface="仿宋" panose="02010609060101010101" charset="-122"/>
                <a:ea typeface="仿宋" panose="02010609060101010101" charset="-122"/>
                <a:cs typeface="仿宋" panose="02010609060101010101" charset="-122"/>
                <a:sym typeface="+mn-ea"/>
              </a:rPr>
              <a:t>   </a:t>
            </a:r>
            <a:r>
              <a:rPr lang="zh-CN" altLang="en-US" sz="2200" b="1">
                <a:latin typeface="仿宋" panose="02010609060101010101" charset="-122"/>
                <a:ea typeface="仿宋" panose="02010609060101010101" charset="-122"/>
                <a:cs typeface="仿宋" panose="02010609060101010101" charset="-122"/>
                <a:sym typeface="+mn-ea"/>
              </a:rPr>
              <a:t> 事实上，这一任务看似</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迷人</a:t>
            </a:r>
            <a:r>
              <a:rPr lang="zh-CN" altLang="en-US" sz="2200" b="1">
                <a:latin typeface="仿宋" panose="02010609060101010101" charset="-122"/>
                <a:ea typeface="仿宋" panose="02010609060101010101" charset="-122"/>
                <a:cs typeface="仿宋" panose="02010609060101010101" charset="-122"/>
                <a:sym typeface="+mn-ea"/>
              </a:rPr>
              <a:t>，实则繁难，</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如同</a:t>
            </a:r>
            <a:r>
              <a:rPr lang="zh-CN" altLang="en-US" sz="2200" b="1" u="sng">
                <a:latin typeface="仿宋" panose="02010609060101010101" charset="-122"/>
                <a:ea typeface="仿宋" panose="02010609060101010101" charset="-122"/>
                <a:cs typeface="仿宋" panose="02010609060101010101" charset="-122"/>
                <a:sym typeface="+mn-ea"/>
              </a:rPr>
              <a:t> ①    </a:t>
            </a:r>
            <a:r>
              <a:rPr lang="zh-CN" altLang="en-US" sz="2200" b="1">
                <a:latin typeface="仿宋" panose="02010609060101010101" charset="-122"/>
                <a:ea typeface="仿宋" panose="02010609060101010101" charset="-122"/>
                <a:cs typeface="仿宋" panose="02010609060101010101" charset="-122"/>
                <a:sym typeface="+mn-ea"/>
              </a:rPr>
              <a:t>。试想一下，你手里有一袋子的</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不规则碎片</a:t>
            </a:r>
            <a:r>
              <a:rPr lang="zh-CN" altLang="en-US" sz="2200" b="1">
                <a:latin typeface="仿宋" panose="02010609060101010101" charset="-122"/>
                <a:ea typeface="仿宋" panose="02010609060101010101" charset="-122"/>
                <a:cs typeface="仿宋" panose="02010609060101010101" charset="-122"/>
                <a:sym typeface="+mn-ea"/>
              </a:rPr>
              <a:t>，拼在一起，将会呈现出古罗马的城市地图，但是</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碎片</a:t>
            </a:r>
            <a:r>
              <a:rPr lang="zh-CN" altLang="en-US" sz="2200" b="1">
                <a:latin typeface="仿宋" panose="02010609060101010101" charset="-122"/>
                <a:ea typeface="仿宋" panose="02010609060101010101" charset="-122"/>
                <a:cs typeface="仿宋" panose="02010609060101010101" charset="-122"/>
                <a:sym typeface="+mn-ea"/>
              </a:rPr>
              <a:t>上的线条黯淡而无法卒读。你知道还没有完成，</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但是许多碎片的边缘</a:t>
            </a:r>
            <a:r>
              <a:rPr lang="zh-CN" altLang="en-US" sz="2200" b="1">
                <a:latin typeface="仿宋" panose="02010609060101010101" charset="-122"/>
                <a:ea typeface="仿宋" panose="02010609060101010101" charset="-122"/>
                <a:cs typeface="仿宋" panose="02010609060101010101" charset="-122"/>
                <a:sym typeface="+mn-ea"/>
              </a:rPr>
              <a:t>已经被老鼠啮去，</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某些碎片</a:t>
            </a:r>
            <a:r>
              <a:rPr lang="zh-CN" altLang="en-US" sz="2200" b="1">
                <a:latin typeface="仿宋" panose="02010609060101010101" charset="-122"/>
                <a:ea typeface="仿宋" panose="02010609060101010101" charset="-122"/>
                <a:cs typeface="仿宋" panose="02010609060101010101" charset="-122"/>
                <a:sym typeface="+mn-ea"/>
              </a:rPr>
              <a:t>又被发现属于其他地图，你无法确知有多少</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不相干的碎片</a:t>
            </a:r>
            <a:r>
              <a:rPr lang="zh-CN" altLang="en-US" sz="2200" b="1">
                <a:latin typeface="仿宋" panose="02010609060101010101" charset="-122"/>
                <a:ea typeface="仿宋" panose="02010609060101010101" charset="-122"/>
                <a:cs typeface="仿宋" panose="02010609060101010101" charset="-122"/>
                <a:sym typeface="+mn-ea"/>
              </a:rPr>
              <a:t>掺入袋中。当你考证并比较这些碎片，在桌上把它们移来挪去，你感到万分烦恼，它们</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就是</a:t>
            </a:r>
            <a:r>
              <a:rPr lang="zh-CN" altLang="en-US" sz="2200" b="1">
                <a:latin typeface="仿宋" panose="02010609060101010101" charset="-122"/>
                <a:ea typeface="仿宋" panose="02010609060101010101" charset="-122"/>
                <a:cs typeface="仿宋" panose="02010609060101010101" charset="-122"/>
                <a:sym typeface="+mn-ea"/>
              </a:rPr>
              <a:t>没法严丝合缝；</a:t>
            </a:r>
            <a:r>
              <a:rPr lang="zh-CN" altLang="en-US" sz="2200" b="1" u="sng">
                <a:latin typeface="仿宋" panose="02010609060101010101" charset="-122"/>
                <a:ea typeface="仿宋" panose="02010609060101010101" charset="-122"/>
                <a:cs typeface="仿宋" panose="02010609060101010101" charset="-122"/>
                <a:sym typeface="+mn-ea"/>
              </a:rPr>
              <a:t>   ②  </a:t>
            </a:r>
            <a:r>
              <a:rPr lang="zh-CN" altLang="en-US" sz="2200" b="1">
                <a:latin typeface="仿宋" panose="02010609060101010101" charset="-122"/>
                <a:ea typeface="仿宋" panose="02010609060101010101" charset="-122"/>
                <a:cs typeface="仿宋" panose="02010609060101010101" charset="-122"/>
                <a:sym typeface="+mn-ea"/>
              </a:rPr>
              <a:t>，</a:t>
            </a:r>
            <a:r>
              <a:rPr lang="zh-CN" altLang="en-US" sz="2200" b="1">
                <a:solidFill>
                  <a:srgbClr val="7030A0"/>
                </a:solidFill>
                <a:latin typeface="仿宋" panose="02010609060101010101" charset="-122"/>
                <a:ea typeface="仿宋" panose="02010609060101010101" charset="-122"/>
                <a:cs typeface="仿宋" panose="02010609060101010101" charset="-122"/>
                <a:sym typeface="+mn-ea"/>
              </a:rPr>
              <a:t>因为</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有不少碎片</a:t>
            </a:r>
            <a:r>
              <a:rPr lang="zh-CN" altLang="en-US" sz="2200" b="1">
                <a:latin typeface="仿宋" panose="02010609060101010101" charset="-122"/>
                <a:ea typeface="仿宋" panose="02010609060101010101" charset="-122"/>
                <a:cs typeface="仿宋" panose="02010609060101010101" charset="-122"/>
                <a:sym typeface="+mn-ea"/>
              </a:rPr>
              <a:t>能够完全拼合。这真是一种令人着迷的游戏。</a:t>
            </a:r>
            <a:endParaRPr lang="zh-CN" altLang="en-US" sz="2200" b="1">
              <a:latin typeface="仿宋" panose="02010609060101010101" charset="-122"/>
              <a:ea typeface="仿宋" panose="02010609060101010101" charset="-122"/>
              <a:cs typeface="仿宋" panose="02010609060101010101" charset="-122"/>
            </a:endParaRPr>
          </a:p>
          <a:p>
            <a:pPr marL="0" indent="0" fontAlgn="auto">
              <a:lnSpc>
                <a:spcPct val="100000"/>
              </a:lnSpc>
              <a:spcBef>
                <a:spcPct val="0"/>
              </a:spcBef>
              <a:buNone/>
            </a:pPr>
            <a:r>
              <a:rPr lang="zh-CN" altLang="en-US" sz="2200" b="1">
                <a:latin typeface="仿宋" panose="02010609060101010101" charset="-122"/>
                <a:ea typeface="仿宋" panose="02010609060101010101" charset="-122"/>
                <a:cs typeface="仿宋" panose="02010609060101010101" charset="-122"/>
                <a:sym typeface="+mn-ea"/>
              </a:rPr>
              <a:t>   </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 </a:t>
            </a:r>
            <a:r>
              <a:rPr lang="zh-CN" altLang="en-US" sz="2200" b="1">
                <a:solidFill>
                  <a:schemeClr val="tx2"/>
                </a:solidFill>
                <a:latin typeface="仿宋" panose="02010609060101010101" charset="-122"/>
                <a:ea typeface="仿宋" panose="02010609060101010101" charset="-122"/>
                <a:cs typeface="仿宋" panose="02010609060101010101" charset="-122"/>
                <a:sym typeface="+mn-ea"/>
              </a:rPr>
              <a:t>第一个</a:t>
            </a:r>
            <a:r>
              <a:rPr lang="zh-CN" altLang="en-US" sz="2200" b="1">
                <a:solidFill>
                  <a:srgbClr val="FF0000"/>
                </a:solidFill>
                <a:latin typeface="仿宋" panose="02010609060101010101" charset="-122"/>
                <a:ea typeface="仿宋" panose="02010609060101010101" charset="-122"/>
                <a:cs typeface="仿宋" panose="02010609060101010101" charset="-122"/>
                <a:sym typeface="+mn-ea"/>
              </a:rPr>
              <a:t>试图摆弄七巧板</a:t>
            </a:r>
            <a:r>
              <a:rPr lang="zh-CN" altLang="en-US" sz="2200" b="1">
                <a:latin typeface="仿宋" panose="02010609060101010101" charset="-122"/>
                <a:ea typeface="仿宋" panose="02010609060101010101" charset="-122"/>
                <a:cs typeface="仿宋" panose="02010609060101010101" charset="-122"/>
                <a:sym typeface="+mn-ea"/>
              </a:rPr>
              <a:t>、给杜甫建立年谱或年表的是吕大防（1027-1097）。显然，他把大部分考验他耐性太久的碎片都放回了袋子；如此而来，最后得到的年谱就过于简单，而且许多碎片还放错了位置。</a:t>
            </a:r>
            <a:r>
              <a:rPr lang="zh-CN" altLang="en-US" sz="2200" b="1" u="sng">
                <a:latin typeface="仿宋" panose="02010609060101010101" charset="-122"/>
                <a:ea typeface="仿宋" panose="02010609060101010101" charset="-122"/>
                <a:cs typeface="仿宋" panose="02010609060101010101" charset="-122"/>
                <a:sym typeface="+mn-ea"/>
              </a:rPr>
              <a:t> ③ </a:t>
            </a:r>
            <a:r>
              <a:rPr lang="en-US" altLang="zh-CN" sz="2200" b="1" u="sng">
                <a:latin typeface="仿宋" panose="02010609060101010101" charset="-122"/>
                <a:ea typeface="仿宋" panose="02010609060101010101" charset="-122"/>
                <a:cs typeface="仿宋" panose="02010609060101010101" charset="-122"/>
                <a:sym typeface="+mn-ea"/>
              </a:rPr>
              <a:t>  </a:t>
            </a:r>
            <a:r>
              <a:rPr lang="zh-CN" altLang="en-US" sz="2200" b="1" u="sng">
                <a:latin typeface="仿宋" panose="02010609060101010101" charset="-122"/>
                <a:ea typeface="仿宋" panose="02010609060101010101" charset="-122"/>
                <a:cs typeface="仿宋" panose="02010609060101010101" charset="-122"/>
                <a:sym typeface="+mn-ea"/>
              </a:rPr>
              <a:t> </a:t>
            </a:r>
            <a:r>
              <a:rPr lang="zh-CN" altLang="en-US" sz="2200" b="1">
                <a:latin typeface="仿宋" panose="02010609060101010101" charset="-122"/>
                <a:ea typeface="仿宋" panose="02010609060101010101" charset="-122"/>
                <a:cs typeface="仿宋" panose="02010609060101010101" charset="-122"/>
                <a:sym typeface="+mn-ea"/>
              </a:rPr>
              <a:t>，还有不少人也试过这个游戏。1153年，鲁訔编撰的年谱分量充实，大量杜甫生平行实被恰如其分地置于年谱中，后世学者可以欣然享用这些成果。</a:t>
            </a:r>
            <a:endParaRPr lang="zh-CN" altLang="en-US" sz="2200" b="1">
              <a:latin typeface="仿宋" panose="02010609060101010101" charset="-122"/>
              <a:ea typeface="仿宋" panose="02010609060101010101" charset="-122"/>
              <a:cs typeface="仿宋" panose="02010609060101010101" charset="-122"/>
            </a:endParaRPr>
          </a:p>
          <a:p>
            <a:pPr marL="0" indent="0" fontAlgn="auto">
              <a:lnSpc>
                <a:spcPct val="100000"/>
              </a:lnSpc>
              <a:spcBef>
                <a:spcPct val="0"/>
              </a:spcBef>
              <a:buNone/>
            </a:pPr>
            <a:r>
              <a:rPr lang="zh-CN" altLang="en-US" sz="2000" b="1">
                <a:latin typeface="仿宋" panose="02010609060101010101" charset="-122"/>
                <a:ea typeface="仿宋" panose="02010609060101010101" charset="-122"/>
                <a:cs typeface="仿宋" panose="02010609060101010101" charset="-122"/>
                <a:sym typeface="Wingdings" panose="05000000000000000000"/>
              </a:rPr>
              <a:t> </a:t>
            </a:r>
            <a:endParaRPr lang="zh-CN" altLang="en-US" sz="2000" b="1">
              <a:solidFill>
                <a:srgbClr val="FF0000"/>
              </a:solidFill>
              <a:latin typeface="仿宋" panose="02010609060101010101" charset="-122"/>
              <a:ea typeface="仿宋" panose="02010609060101010101" charset="-122"/>
              <a:cs typeface="仿宋" panose="02010609060101010101"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8770" y="955675"/>
            <a:ext cx="5368925" cy="1830070"/>
          </a:xfrm>
        </p:spPr>
        <p:txBody>
          <a:bodyPr>
            <a:normAutofit lnSpcReduction="10000"/>
          </a:bodyPr>
          <a:lstStyle/>
          <a:p>
            <a:pPr marL="0" indent="0" algn="l">
              <a:buNone/>
            </a:pPr>
            <a:r>
              <a:rPr sz="3600" b="1">
                <a:latin typeface="仿宋" panose="02010609060101010101" charset="-122"/>
                <a:ea typeface="仿宋" panose="02010609060101010101" charset="-122"/>
                <a:cs typeface="仿宋" panose="02010609060101010101" charset="-122"/>
                <a:sym typeface="+mn-ea"/>
              </a:rPr>
              <a:t>策略：</a:t>
            </a:r>
            <a:endParaRPr lang="zh-CN" altLang="en-US" sz="3600" b="1">
              <a:solidFill>
                <a:schemeClr val="tx1"/>
              </a:solidFill>
              <a:latin typeface="仿宋" panose="02010609060101010101" charset="-122"/>
              <a:ea typeface="仿宋" panose="02010609060101010101" charset="-122"/>
              <a:cs typeface="仿宋" panose="02010609060101010101" charset="-122"/>
            </a:endParaRPr>
          </a:p>
          <a:p>
            <a:pPr marL="0" indent="0" algn="l">
              <a:buNone/>
            </a:pPr>
            <a:r>
              <a:rPr sz="3600" b="1">
                <a:solidFill>
                  <a:srgbClr val="FF0000"/>
                </a:solidFill>
                <a:latin typeface="仿宋" panose="02010609060101010101" charset="-122"/>
                <a:ea typeface="仿宋" panose="02010609060101010101" charset="-122"/>
                <a:cs typeface="仿宋" panose="02010609060101010101" charset="-122"/>
                <a:sym typeface="+mn-ea"/>
              </a:rPr>
              <a:t>    瞻前顾后</a:t>
            </a:r>
            <a:r>
              <a:rPr sz="3600" b="1">
                <a:latin typeface="仿宋" panose="02010609060101010101" charset="-122"/>
                <a:ea typeface="仿宋" panose="02010609060101010101" charset="-122"/>
                <a:cs typeface="仿宋" panose="02010609060101010101" charset="-122"/>
                <a:sym typeface="+mn-ea"/>
              </a:rPr>
              <a:t>解读文段</a:t>
            </a:r>
            <a:br>
              <a:rPr sz="3600" b="1">
                <a:latin typeface="仿宋" panose="02010609060101010101" charset="-122"/>
                <a:ea typeface="仿宋" panose="02010609060101010101" charset="-122"/>
                <a:cs typeface="仿宋" panose="02010609060101010101" charset="-122"/>
                <a:sym typeface="+mn-ea"/>
              </a:rPr>
            </a:br>
            <a:r>
              <a:rPr sz="3600" b="1">
                <a:latin typeface="仿宋" panose="02010609060101010101" charset="-122"/>
                <a:ea typeface="仿宋" panose="02010609060101010101" charset="-122"/>
                <a:cs typeface="仿宋" panose="02010609060101010101" charset="-122"/>
                <a:sym typeface="+mn-ea"/>
              </a:rPr>
              <a:t>    </a:t>
            </a:r>
            <a:r>
              <a:rPr sz="3600" b="1">
                <a:solidFill>
                  <a:srgbClr val="FF0000"/>
                </a:solidFill>
                <a:latin typeface="仿宋" panose="02010609060101010101" charset="-122"/>
                <a:ea typeface="仿宋" panose="02010609060101010101" charset="-122"/>
                <a:cs typeface="仿宋" panose="02010609060101010101" charset="-122"/>
                <a:sym typeface="+mn-ea"/>
              </a:rPr>
              <a:t>左右逢源</a:t>
            </a:r>
            <a:r>
              <a:rPr sz="3600" b="1">
                <a:latin typeface="仿宋" panose="02010609060101010101" charset="-122"/>
                <a:ea typeface="仿宋" panose="02010609060101010101" charset="-122"/>
                <a:cs typeface="仿宋" panose="02010609060101010101" charset="-122"/>
                <a:sym typeface="+mn-ea"/>
              </a:rPr>
              <a:t>补写句子</a:t>
            </a:r>
            <a:endParaRPr lang="zh-CN" altLang="en-US" sz="3600" b="1">
              <a:solidFill>
                <a:schemeClr val="tx1"/>
              </a:solidFill>
              <a:latin typeface="仿宋" panose="02010609060101010101" charset="-122"/>
              <a:ea typeface="仿宋" panose="02010609060101010101" charset="-122"/>
              <a:cs typeface="仿宋" panose="02010609060101010101" charset="-122"/>
              <a:sym typeface="+mn-ea"/>
            </a:endParaRPr>
          </a:p>
          <a:p>
            <a:endParaRPr lang="zh-CN" altLang="en-US" sz="3600">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41910" y="92075"/>
            <a:ext cx="2828925" cy="583565"/>
          </a:xfrm>
          <a:prstGeom prst="rect">
            <a:avLst/>
          </a:prstGeom>
          <a:noFill/>
          <a:ln w="19050">
            <a:solidFill>
              <a:srgbClr val="FF0000"/>
            </a:solidFill>
          </a:ln>
        </p:spPr>
        <p:txBody>
          <a:bodyPr wrap="square" rtlCol="0">
            <a:spAutoFit/>
          </a:bodyPr>
          <a:lstStyle/>
          <a:p>
            <a:r>
              <a:rPr lang="zh-CN" altLang="en-US" sz="2400" b="1">
                <a:latin typeface="华文隶书" panose="02010800040101010101" charset="-122"/>
                <a:ea typeface="华文隶书" panose="02010800040101010101" charset="-122"/>
              </a:rPr>
              <a:t>答题策略  分步实施</a:t>
            </a:r>
            <a:r>
              <a:rPr lang="zh-CN" altLang="en-US" sz="3200" b="1">
                <a:latin typeface="华文隶书" panose="02010800040101010101" charset="-122"/>
                <a:ea typeface="华文隶书" panose="02010800040101010101" charset="-122"/>
              </a:rPr>
              <a:t> </a:t>
            </a:r>
          </a:p>
        </p:txBody>
      </p:sp>
      <p:pic>
        <p:nvPicPr>
          <p:cNvPr id="5" name="图片 4"/>
          <p:cNvPicPr>
            <a:picLocks noChangeAspect="1"/>
          </p:cNvPicPr>
          <p:nvPr/>
        </p:nvPicPr>
        <p:blipFill>
          <a:blip r:embed="rId2"/>
          <a:stretch>
            <a:fillRect/>
          </a:stretch>
        </p:blipFill>
        <p:spPr>
          <a:xfrm>
            <a:off x="318770" y="2890520"/>
            <a:ext cx="8291830" cy="173164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025" y="0"/>
            <a:ext cx="9217660" cy="5378450"/>
          </a:xfrm>
        </p:spPr>
        <p:txBody>
          <a:bodyPr>
            <a:normAutofit lnSpcReduction="10000"/>
          </a:bodyPr>
          <a:lstStyle/>
          <a:p>
            <a:pPr marL="0" indent="0">
              <a:buNone/>
            </a:pPr>
            <a:r>
              <a:rPr lang="en-US" altLang="zh-CN" sz="2400">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三思一读</a:t>
            </a:r>
          </a:p>
          <a:p>
            <a:pPr marL="0" indent="0">
              <a:buNone/>
            </a:pPr>
            <a:r>
              <a:rPr lang="zh-CN" altLang="zh-CN" sz="2400" b="1">
                <a:solidFill>
                  <a:srgbClr val="FF0000"/>
                </a:solidFill>
                <a:latin typeface="楷体" panose="02010609060101010101" pitchFamily="49" charset="-122"/>
                <a:ea typeface="楷体" panose="02010609060101010101" pitchFamily="49" charset="-122"/>
              </a:rPr>
              <a:t>    一思</a:t>
            </a:r>
            <a:r>
              <a:rPr lang="zh-CN" altLang="zh-CN" sz="2400" b="1">
                <a:solidFill>
                  <a:srgbClr val="00B050"/>
                </a:solidFill>
                <a:latin typeface="楷体" panose="02010609060101010101" pitchFamily="49" charset="-122"/>
                <a:ea typeface="楷体" panose="02010609060101010101" pitchFamily="49" charset="-122"/>
              </a:rPr>
              <a:t>文段大意</a:t>
            </a:r>
            <a:r>
              <a:rPr lang="zh-CN" altLang="zh-CN" sz="2400" b="1">
                <a:latin typeface="楷体" panose="02010609060101010101" pitchFamily="49" charset="-122"/>
                <a:ea typeface="楷体" panose="02010609060101010101" pitchFamily="49" charset="-122"/>
              </a:rPr>
              <a:t>——通读时根据材料性质，抓住</a:t>
            </a:r>
            <a:r>
              <a:rPr lang="zh-CN" altLang="zh-CN" sz="2400" b="1">
                <a:solidFill>
                  <a:srgbClr val="FF0000"/>
                </a:solidFill>
                <a:latin typeface="楷体" panose="02010609060101010101" pitchFamily="49" charset="-122"/>
                <a:ea typeface="楷体" panose="02010609060101010101" pitchFamily="49" charset="-122"/>
              </a:rPr>
              <a:t>关键词句（勾画出来）</a:t>
            </a:r>
            <a:r>
              <a:rPr lang="zh-CN" altLang="zh-CN" sz="2400" b="1">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把握材料大意</a:t>
            </a:r>
            <a:r>
              <a:rPr lang="zh-CN" altLang="zh-CN" sz="2400" b="1">
                <a:latin typeface="楷体" panose="02010609060101010101" pitchFamily="49" charset="-122"/>
                <a:ea typeface="楷体" panose="02010609060101010101" pitchFamily="49" charset="-122"/>
              </a:rPr>
              <a:t>。</a:t>
            </a:r>
          </a:p>
          <a:p>
            <a:pPr marL="0" indent="0">
              <a:buNone/>
            </a:pPr>
            <a:r>
              <a:rPr lang="zh-CN" altLang="zh-CN" sz="2400" b="1">
                <a:solidFill>
                  <a:srgbClr val="FF0000"/>
                </a:solidFill>
                <a:latin typeface="楷体" panose="02010609060101010101" pitchFamily="49" charset="-122"/>
                <a:ea typeface="楷体" panose="02010609060101010101" pitchFamily="49" charset="-122"/>
              </a:rPr>
              <a:t>    二思</a:t>
            </a:r>
            <a:r>
              <a:rPr lang="zh-CN" altLang="zh-CN" sz="2400" b="1">
                <a:solidFill>
                  <a:srgbClr val="00B050"/>
                </a:solidFill>
                <a:latin typeface="楷体" panose="02010609060101010101" pitchFamily="49" charset="-122"/>
                <a:ea typeface="楷体" panose="02010609060101010101" pitchFamily="49" charset="-122"/>
              </a:rPr>
              <a:t>层次思路</a:t>
            </a:r>
            <a:r>
              <a:rPr lang="zh-CN" altLang="zh-CN" sz="2400" b="1">
                <a:latin typeface="楷体" panose="02010609060101010101" pitchFamily="49" charset="-122"/>
                <a:ea typeface="楷体" panose="02010609060101010101" pitchFamily="49" charset="-122"/>
              </a:rPr>
              <a:t>——只有正确地</a:t>
            </a:r>
            <a:r>
              <a:rPr lang="zh-CN" altLang="zh-CN" sz="2400" b="1">
                <a:solidFill>
                  <a:srgbClr val="FF0000"/>
                </a:solidFill>
                <a:latin typeface="楷体" panose="02010609060101010101" pitchFamily="49" charset="-122"/>
                <a:ea typeface="楷体" panose="02010609060101010101" pitchFamily="49" charset="-122"/>
              </a:rPr>
              <a:t>切分文段的层次</a:t>
            </a:r>
            <a:r>
              <a:rPr lang="zh-CN" altLang="zh-CN" sz="2400" b="1">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理清句间上下文的逻辑关系</a:t>
            </a:r>
            <a:r>
              <a:rPr lang="zh-CN" altLang="zh-CN" sz="2400" b="1">
                <a:latin typeface="楷体" panose="02010609060101010101" pitchFamily="49" charset="-122"/>
                <a:ea typeface="楷体" panose="02010609060101010101" pitchFamily="49" charset="-122"/>
              </a:rPr>
              <a:t>，才能准确定位补写句子的特点（</a:t>
            </a:r>
            <a:r>
              <a:rPr sz="2400" b="1">
                <a:solidFill>
                  <a:srgbClr val="000099"/>
                </a:solidFill>
                <a:sym typeface="+mn-ea"/>
              </a:rPr>
              <a:t>前：引领下文；中：过渡、阐释、照应</a:t>
            </a:r>
            <a:r>
              <a:rPr lang="en-US" altLang="zh-CN" sz="2400" b="1">
                <a:solidFill>
                  <a:srgbClr val="000099"/>
                </a:solidFill>
                <a:sym typeface="+mn-ea"/>
              </a:rPr>
              <a:t>……</a:t>
            </a:r>
            <a:r>
              <a:rPr sz="2400" b="1">
                <a:solidFill>
                  <a:srgbClr val="000099"/>
                </a:solidFill>
                <a:sym typeface="+mn-ea"/>
              </a:rPr>
              <a:t>；后：总结上文</a:t>
            </a:r>
            <a:r>
              <a:rPr lang="zh-CN" sz="2400" b="1">
                <a:solidFill>
                  <a:srgbClr val="000099"/>
                </a:solidFill>
                <a:sym typeface="+mn-ea"/>
              </a:rPr>
              <a:t>）</a:t>
            </a:r>
            <a:endParaRPr lang="zh-CN" altLang="zh-CN" sz="2400" b="1">
              <a:latin typeface="楷体" panose="02010609060101010101" pitchFamily="49" charset="-122"/>
              <a:ea typeface="楷体" panose="02010609060101010101" pitchFamily="49" charset="-122"/>
            </a:endParaRPr>
          </a:p>
          <a:p>
            <a:pPr marL="0" indent="0">
              <a:buNone/>
            </a:pPr>
            <a:r>
              <a:rPr lang="zh-CN" altLang="zh-CN" sz="2400" b="1">
                <a:solidFill>
                  <a:srgbClr val="FF0000"/>
                </a:solidFill>
                <a:latin typeface="楷体" panose="02010609060101010101" pitchFamily="49" charset="-122"/>
                <a:ea typeface="楷体" panose="02010609060101010101" pitchFamily="49" charset="-122"/>
              </a:rPr>
              <a:t>    三思</a:t>
            </a:r>
            <a:r>
              <a:rPr lang="zh-CN" altLang="zh-CN" sz="2400" b="1">
                <a:solidFill>
                  <a:srgbClr val="00B050"/>
                </a:solidFill>
                <a:latin typeface="楷体" panose="02010609060101010101" pitchFamily="49" charset="-122"/>
                <a:ea typeface="楷体" panose="02010609060101010101" pitchFamily="49" charset="-122"/>
              </a:rPr>
              <a:t>内容形式</a:t>
            </a:r>
            <a:r>
              <a:rPr lang="zh-CN" altLang="zh-CN" sz="2400" b="1">
                <a:latin typeface="楷体" panose="02010609060101010101" pitchFamily="49" charset="-122"/>
                <a:ea typeface="楷体" panose="02010609060101010101" pitchFamily="49" charset="-122"/>
              </a:rPr>
              <a:t>——应明确补写的对象，要前后照应，特别关注</a:t>
            </a:r>
            <a:r>
              <a:rPr lang="zh-CN" altLang="zh-CN" sz="2400" b="1">
                <a:solidFill>
                  <a:srgbClr val="FF0000"/>
                </a:solidFill>
                <a:latin typeface="楷体" panose="02010609060101010101" pitchFamily="49" charset="-122"/>
                <a:ea typeface="楷体" panose="02010609060101010101" pitchFamily="49" charset="-122"/>
              </a:rPr>
              <a:t>空格前后</a:t>
            </a:r>
            <a:r>
              <a:rPr lang="zh-CN" altLang="zh-CN" sz="2400" b="1">
                <a:latin typeface="楷体" panose="02010609060101010101" pitchFamily="49" charset="-122"/>
                <a:ea typeface="楷体" panose="02010609060101010101" pitchFamily="49" charset="-122"/>
              </a:rPr>
              <a:t>的</a:t>
            </a:r>
            <a:r>
              <a:rPr lang="zh-CN" altLang="zh-CN" sz="2400" b="1">
                <a:solidFill>
                  <a:srgbClr val="FF0000"/>
                </a:solidFill>
                <a:latin typeface="楷体" panose="02010609060101010101" pitchFamily="49" charset="-122"/>
                <a:ea typeface="楷体" panose="02010609060101010101" pitchFamily="49" charset="-122"/>
              </a:rPr>
              <a:t>标点符号</a:t>
            </a:r>
            <a:r>
              <a:rPr lang="zh-CN" altLang="zh-CN" sz="2400" b="1">
                <a:latin typeface="楷体" panose="02010609060101010101" pitchFamily="49" charset="-122"/>
                <a:ea typeface="楷体" panose="02010609060101010101" pitchFamily="49" charset="-122"/>
              </a:rPr>
              <a:t>（冒号、分号、破折号、问号、句号等）的暗示作用以及关联词（也、又因此、但是、如果、尽管……但是等）的提示作用，找到相应的词语、句子，定出陈述的内容，有的还要</a:t>
            </a:r>
            <a:r>
              <a:rPr lang="zh-CN" altLang="zh-CN" sz="2400" b="1">
                <a:solidFill>
                  <a:srgbClr val="FF0000"/>
                </a:solidFill>
                <a:latin typeface="楷体" panose="02010609060101010101" pitchFamily="49" charset="-122"/>
                <a:ea typeface="楷体" panose="02010609060101010101" pitchFamily="49" charset="-122"/>
              </a:rPr>
              <a:t>照顾前后的句式的一致。</a:t>
            </a:r>
          </a:p>
          <a:p>
            <a:pPr marL="0" indent="0">
              <a:buNone/>
            </a:pPr>
            <a:r>
              <a:rPr lang="zh-CN"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一读</a:t>
            </a:r>
            <a:r>
              <a:rPr lang="zh-CN" altLang="zh-CN" sz="2400" b="1">
                <a:solidFill>
                  <a:srgbClr val="00B050"/>
                </a:solidFill>
                <a:latin typeface="楷体" panose="02010609060101010101" pitchFamily="49" charset="-122"/>
                <a:ea typeface="楷体" panose="02010609060101010101" pitchFamily="49" charset="-122"/>
              </a:rPr>
              <a:t>复查验证</a:t>
            </a:r>
            <a:r>
              <a:rPr lang="zh-CN" altLang="zh-CN" sz="2400" b="1">
                <a:latin typeface="楷体" panose="02010609060101010101" pitchFamily="49" charset="-122"/>
                <a:ea typeface="楷体" panose="02010609060101010101" pitchFamily="49" charset="-122"/>
              </a:rPr>
              <a:t>——这一步在实际操作中就是填后复查验证，即“填空” 后对整个语段通读分析，看看所填内容在内容和形式上是否符合语境，还要回顾题干中</a:t>
            </a:r>
            <a:r>
              <a:rPr lang="zh-CN" altLang="zh-CN" sz="2400" b="1">
                <a:solidFill>
                  <a:srgbClr val="FF0000"/>
                </a:solidFill>
                <a:latin typeface="楷体" panose="02010609060101010101" pitchFamily="49" charset="-122"/>
                <a:ea typeface="楷体" panose="02010609060101010101" pitchFamily="49" charset="-122"/>
              </a:rPr>
              <a:t>字数</a:t>
            </a:r>
            <a:r>
              <a:rPr lang="zh-CN" altLang="zh-CN" sz="2400" b="1">
                <a:latin typeface="楷体" panose="02010609060101010101" pitchFamily="49" charset="-122"/>
                <a:ea typeface="楷体" panose="02010609060101010101" pitchFamily="49" charset="-122"/>
              </a:rPr>
              <a:t>等方面的要求。</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7d02cd05-8211-4251-a1c8-2c27bb0bed07}"/>
  <p:tag name="TABLE_ENDDRAG_ORIGIN_RECT" val="696*353"/>
  <p:tag name="TABLE_ENDDRAG_RECT" val="9*42*696*353"/>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955,&quot;width&quot;:7560}"/>
</p:tagLst>
</file>

<file path=ppt/theme/theme1.xml><?xml version="1.0" encoding="utf-8"?>
<a:theme xmlns:a="http://schemas.openxmlformats.org/drawingml/2006/main" name="石室祥云ppt模板2">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2234</Words>
  <Application>Microsoft Office PowerPoint</Application>
  <PresentationFormat>全屏显示(16:9)</PresentationFormat>
  <Paragraphs>141</Paragraphs>
  <Slides>22</Slides>
  <Notes>1</Notes>
  <HiddenSlides>0</HiddenSlides>
  <MMClips>0</MMClips>
  <ScaleCrop>false</ScaleCrop>
  <HeadingPairs>
    <vt:vector size="4" baseType="variant">
      <vt:variant>
        <vt:lpstr>主题</vt:lpstr>
      </vt:variant>
      <vt:variant>
        <vt:i4>3</vt:i4>
      </vt:variant>
      <vt:variant>
        <vt:lpstr>幻灯片标题</vt:lpstr>
      </vt:variant>
      <vt:variant>
        <vt:i4>22</vt:i4>
      </vt:variant>
    </vt:vector>
  </HeadingPairs>
  <TitlesOfParts>
    <vt:vector size="25" baseType="lpstr">
      <vt:lpstr>石室祥云ppt模板2</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2021-06-21T16:05:24Z</cp:lastPrinted>
  <dcterms:created xsi:type="dcterms:W3CDTF">2021-06-21T16:05:24Z</dcterms:created>
  <dcterms:modified xsi:type="dcterms:W3CDTF">2022-01-09T02:56:58Z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