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5" r:id="rId4"/>
    <p:sldId id="430" r:id="rId5"/>
    <p:sldId id="459" r:id="rId6"/>
    <p:sldId id="445" r:id="rId7"/>
    <p:sldId id="432" r:id="rId8"/>
    <p:sldId id="460" r:id="rId9"/>
    <p:sldId id="477" r:id="rId10"/>
    <p:sldId id="433" r:id="rId11"/>
    <p:sldId id="434" r:id="rId12"/>
    <p:sldId id="483" r:id="rId13"/>
    <p:sldId id="435" r:id="rId14"/>
    <p:sldId id="478" r:id="rId15"/>
    <p:sldId id="462" r:id="rId16"/>
    <p:sldId id="479" r:id="rId17"/>
    <p:sldId id="484" r:id="rId18"/>
    <p:sldId id="480" r:id="rId19"/>
    <p:sldId id="463" r:id="rId20"/>
    <p:sldId id="481" r:id="rId21"/>
    <p:sldId id="465" r:id="rId22"/>
    <p:sldId id="485" r:id="rId23"/>
    <p:sldId id="482" r:id="rId24"/>
    <p:sldId id="466" r:id="rId25"/>
    <p:sldId id="444" r:id="rId26"/>
    <p:sldId id="436" r:id="rId27"/>
    <p:sldId id="437" r:id="rId28"/>
    <p:sldId id="438" r:id="rId29"/>
    <p:sldId id="439" r:id="rId30"/>
    <p:sldId id="440" r:id="rId31"/>
    <p:sldId id="441" r:id="rId32"/>
    <p:sldId id="443" r:id="rId33"/>
    <p:sldId id="447" r:id="rId34"/>
    <p:sldId id="448" r:id="rId35"/>
    <p:sldId id="492" r:id="rId36"/>
    <p:sldId id="491" r:id="rId37"/>
    <p:sldId id="493" r:id="rId38"/>
    <p:sldId id="497" r:id="rId39"/>
    <p:sldId id="500" r:id="rId40"/>
    <p:sldId id="501" r:id="rId41"/>
    <p:sldId id="502" r:id="rId42"/>
    <p:sldId id="474" r:id="rId43"/>
    <p:sldId id="468" r:id="rId44"/>
    <p:sldId id="470" r:id="rId45"/>
    <p:sldId id="469" r:id="rId46"/>
    <p:sldId id="471" r:id="rId47"/>
    <p:sldId id="472" r:id="rId48"/>
    <p:sldId id="475" r:id="rId49"/>
    <p:sldId id="473" r:id="rId50"/>
    <p:sldId id="451" r:id="rId51"/>
    <p:sldId id="450" r:id="rId52"/>
    <p:sldId id="452" r:id="rId53"/>
    <p:sldId id="453" r:id="rId54"/>
    <p:sldId id="454" r:id="rId55"/>
    <p:sldId id="456" r:id="rId56"/>
    <p:sldId id="494" r:id="rId57"/>
    <p:sldId id="458" r:id="rId58"/>
    <p:sldId id="486" r:id="rId59"/>
    <p:sldId id="495" r:id="rId60"/>
    <p:sldId id="488" r:id="rId61"/>
    <p:sldId id="496" r:id="rId62"/>
    <p:sldId id="490" r:id="rId63"/>
    <p:sldId id="503" r:id="rId64"/>
    <p:sldId id="504" r:id="rId65"/>
    <p:sldId id="505" r:id="rId66"/>
    <p:sldId id="506" r:id="rId67"/>
    <p:sldId id="507" r:id="rId68"/>
    <p:sldId id="508" r:id="rId69"/>
    <p:sldId id="509" r:id="rId70"/>
    <p:sldId id="510" r:id="rId71"/>
    <p:sldId id="511" r:id="rId72"/>
    <p:sldId id="512" r:id="rId73"/>
    <p:sldId id="513" r:id="rId74"/>
    <p:sldId id="514" r:id="rId75"/>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fill>
          <a:solidFill>
            <a:schemeClr val="accent1">
              <a:tint val="20000"/>
            </a:schemeClr>
          </a:solidFill>
        </a:fill>
      </a:tcStyle>
    </a:band1H>
    <a:band1V>
      <a:tcStyle>
        <a:fill>
          <a:solidFill>
            <a:schemeClr val="accent1">
              <a:tint val="20000"/>
            </a:schemeClr>
          </a:solidFill>
        </a:fill>
      </a:tcStyle>
    </a:band1V>
    <a:lastCol>
      <a:tcTxStyle b="on"/>
    </a:lastCol>
    <a:firstCol>
      <a:tcTxStyle b="on"/>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lastCol>
    <a:firstCol>
      <a:tcTxStyle b="on"/>
    </a:firstCol>
    <a:lastRow>
      <a:tcTxStyle b="on"/>
      <a:tcStyle>
        <a:tcBdr>
          <a:top>
            <a:ln w="25400" cmpd="sng">
              <a:solidFill>
                <a:schemeClr val="accent1"/>
              </a:solidFill>
            </a:ln>
          </a:top>
        </a:tcBdr>
        <a:fill>
          <a:solidFill>
            <a:schemeClr val="accent1">
              <a:tint val="20000"/>
            </a:schemeClr>
          </a:solidFill>
        </a:fill>
      </a:tcStyle>
    </a:lastRow>
    <a:firstRow>
      <a:tcTxStyle b="on"/>
      <a:tcStyle>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17" autoAdjust="0"/>
    <p:restoredTop sz="94782" autoAdjust="0"/>
  </p:normalViewPr>
  <p:slideViewPr>
    <p:cSldViewPr snapToGrid="0">
      <p:cViewPr varScale="1">
        <p:scale>
          <a:sx n="80" d="100"/>
          <a:sy n="80" d="100"/>
        </p:scale>
        <p:origin x="-744" y="-9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tags" Target="tags/tag865.xml" /><Relationship Id="rId77" Type="http://schemas.openxmlformats.org/officeDocument/2006/relationships/presProps" Target="presProps.xml" /><Relationship Id="rId78" Type="http://schemas.openxmlformats.org/officeDocument/2006/relationships/viewProps" Target="viewProps.xml" /><Relationship Id="rId79" Type="http://schemas.openxmlformats.org/officeDocument/2006/relationships/theme" Target="theme/theme1.xml" /><Relationship Id="rId8" Type="http://schemas.openxmlformats.org/officeDocument/2006/relationships/slide" Target="slides/slide5.xml" /><Relationship Id="rId80" Type="http://schemas.openxmlformats.org/officeDocument/2006/relationships/tableStyles" Target="tableStyles.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56.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813DEED-46EF-4F00-8ED5-8FF41F1E240C}" type="datetimeFigureOut">
              <a:rPr lang="zh-CN" altLang="en-US" smtClean="0"/>
              <a:t>2021/8/31 Tuesday</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9B594955-1D3B-465C-9C7E-A8C93DDFE023}" type="slidenum">
              <a:rPr lang="zh-CN" altLang="en-US" smtClean="0"/>
              <a:t>‹#›</a:t>
            </a:fld>
            <a:endParaRPr lang="zh-CN" altLang="en-US"/>
          </a:p>
        </p:txBody>
      </p:sp>
    </p:spTree>
    <p:extLst>
      <p:ext uri="{BB962C8B-B14F-4D97-AF65-F5344CB8AC3E}">
        <p14:creationId xmlns:p14="http://schemas.microsoft.com/office/powerpoint/2010/main" xmlns="" val="2631932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274.xml"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508.xml" /><Relationship Id="rId4" Type="http://schemas.openxmlformats.org/officeDocument/2006/relationships/tags" Target="../tags/tag509.xml" /><Relationship Id="rId5" Type="http://schemas.openxmlformats.org/officeDocument/2006/relationships/tags" Target="../tags/tag510.xml" /><Relationship Id="rId6" Type="http://schemas.openxmlformats.org/officeDocument/2006/relationships/tags" Target="../tags/tag51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592.xml" /><Relationship Id="rId4" Type="http://schemas.openxmlformats.org/officeDocument/2006/relationships/tags" Target="../tags/tag593.xml" /><Relationship Id="rId5" Type="http://schemas.openxmlformats.org/officeDocument/2006/relationships/tags" Target="../tags/tag594.xml" /><Relationship Id="rId6" Type="http://schemas.openxmlformats.org/officeDocument/2006/relationships/tags" Target="../tags/tag595.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675.xml" /><Relationship Id="rId4" Type="http://schemas.openxmlformats.org/officeDocument/2006/relationships/tags" Target="../tags/tag676.xml" /><Relationship Id="rId5" Type="http://schemas.openxmlformats.org/officeDocument/2006/relationships/tags" Target="../tags/tag677.xml" /><Relationship Id="rId6" Type="http://schemas.openxmlformats.org/officeDocument/2006/relationships/tags" Target="../tags/tag678.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724.xml" /><Relationship Id="rId4" Type="http://schemas.openxmlformats.org/officeDocument/2006/relationships/tags" Target="../tags/tag725.xml" /><Relationship Id="rId5" Type="http://schemas.openxmlformats.org/officeDocument/2006/relationships/tags" Target="../tags/tag726.xml" /><Relationship Id="rId6" Type="http://schemas.openxmlformats.org/officeDocument/2006/relationships/tags" Target="../tags/tag727.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734.xml" /><Relationship Id="rId4" Type="http://schemas.openxmlformats.org/officeDocument/2006/relationships/tags" Target="../tags/tag735.xml" /><Relationship Id="rId5" Type="http://schemas.openxmlformats.org/officeDocument/2006/relationships/tags" Target="../tags/tag736.xml" /><Relationship Id="rId6" Type="http://schemas.openxmlformats.org/officeDocument/2006/relationships/tags" Target="../tags/tag737.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743.xml" /><Relationship Id="rId4" Type="http://schemas.openxmlformats.org/officeDocument/2006/relationships/tags" Target="../tags/tag744.xml" /><Relationship Id="rId5" Type="http://schemas.openxmlformats.org/officeDocument/2006/relationships/tags" Target="../tags/tag745.xml" /><Relationship Id="rId6" Type="http://schemas.openxmlformats.org/officeDocument/2006/relationships/tags" Target="../tags/tag746.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807.xml" /><Relationship Id="rId4" Type="http://schemas.openxmlformats.org/officeDocument/2006/relationships/tags" Target="../tags/tag808.xml" /><Relationship Id="rId5" Type="http://schemas.openxmlformats.org/officeDocument/2006/relationships/tags" Target="../tags/tag809.xml" /><Relationship Id="rId6" Type="http://schemas.openxmlformats.org/officeDocument/2006/relationships/tags" Target="../tags/tag810.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 Id="rId3" Type="http://schemas.openxmlformats.org/officeDocument/2006/relationships/tags" Target="../tags/tag837.xml" /><Relationship Id="rId4" Type="http://schemas.openxmlformats.org/officeDocument/2006/relationships/tags" Target="../tags/tag838.xml" /><Relationship Id="rId5" Type="http://schemas.openxmlformats.org/officeDocument/2006/relationships/tags" Target="../tags/tag839.xml" /><Relationship Id="rId6" Type="http://schemas.openxmlformats.org/officeDocument/2006/relationships/tags" Target="../tags/tag84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tags" Target="../tags/tag335.xml" /><Relationship Id="rId6" Type="http://schemas.openxmlformats.org/officeDocument/2006/relationships/tags" Target="../tags/tag33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3</a:t>
            </a:fld>
            <a:endParaRPr lang="zh-CN" altLang="en-US"/>
          </a:p>
        </p:txBody>
      </p:sp>
    </p:spTree>
    <p:extLst>
      <p:ext uri="{BB962C8B-B14F-4D97-AF65-F5344CB8AC3E}">
        <p14:creationId xmlns:p14="http://schemas.microsoft.com/office/powerpoint/2010/main" xmlns="" val="286354070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21</a:t>
            </a:fld>
            <a:endParaRPr lang="zh-CN" altLang="en-US"/>
          </a:p>
        </p:txBody>
      </p:sp>
    </p:spTree>
    <p:extLst>
      <p:ext uri="{BB962C8B-B14F-4D97-AF65-F5344CB8AC3E}">
        <p14:creationId xmlns:p14="http://schemas.microsoft.com/office/powerpoint/2010/main" xmlns="" val="84699042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37</a:t>
            </a:fld>
            <a:endParaRPr lang="zh-CN" altLang="en-US"/>
          </a:p>
        </p:txBody>
      </p:sp>
    </p:spTree>
    <p:extLst>
      <p:ext uri="{BB962C8B-B14F-4D97-AF65-F5344CB8AC3E}">
        <p14:creationId xmlns:p14="http://schemas.microsoft.com/office/powerpoint/2010/main" xmlns="" val="71702291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38</a:t>
            </a:fld>
            <a:endParaRPr lang="zh-CN" altLang="en-US"/>
          </a:p>
        </p:txBody>
      </p:sp>
    </p:spTree>
    <p:extLst>
      <p:ext uri="{BB962C8B-B14F-4D97-AF65-F5344CB8AC3E}">
        <p14:creationId xmlns:p14="http://schemas.microsoft.com/office/powerpoint/2010/main" xmlns="" val="425524028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50</a:t>
            </a:fld>
            <a:endParaRPr lang="zh-CN" altLang="en-US"/>
          </a:p>
        </p:txBody>
      </p:sp>
    </p:spTree>
    <p:extLst>
      <p:ext uri="{BB962C8B-B14F-4D97-AF65-F5344CB8AC3E}">
        <p14:creationId xmlns:p14="http://schemas.microsoft.com/office/powerpoint/2010/main" xmlns="" val="22373994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53</a:t>
            </a:fld>
            <a:endParaRPr lang="zh-CN" altLang="en-US"/>
          </a:p>
        </p:txBody>
      </p:sp>
    </p:spTree>
    <p:extLst>
      <p:ext uri="{BB962C8B-B14F-4D97-AF65-F5344CB8AC3E}">
        <p14:creationId xmlns:p14="http://schemas.microsoft.com/office/powerpoint/2010/main" xmlns="" val="913116211"/>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54</a:t>
            </a:fld>
            <a:endParaRPr lang="zh-CN" altLang="en-US"/>
          </a:p>
        </p:txBody>
      </p:sp>
    </p:spTree>
    <p:extLst>
      <p:ext uri="{BB962C8B-B14F-4D97-AF65-F5344CB8AC3E}">
        <p14:creationId xmlns:p14="http://schemas.microsoft.com/office/powerpoint/2010/main" xmlns="" val="400584944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55</a:t>
            </a:fld>
            <a:endParaRPr lang="zh-CN" altLang="en-US"/>
          </a:p>
        </p:txBody>
      </p:sp>
    </p:spTree>
    <p:extLst>
      <p:ext uri="{BB962C8B-B14F-4D97-AF65-F5344CB8AC3E}">
        <p14:creationId xmlns:p14="http://schemas.microsoft.com/office/powerpoint/2010/main" xmlns="" val="3666636355"/>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61</a:t>
            </a:fld>
            <a:endParaRPr lang="zh-CN" altLang="en-US"/>
          </a:p>
        </p:txBody>
      </p:sp>
    </p:spTree>
    <p:extLst>
      <p:ext uri="{BB962C8B-B14F-4D97-AF65-F5344CB8AC3E}">
        <p14:creationId xmlns:p14="http://schemas.microsoft.com/office/powerpoint/2010/main" xmlns="" val="299968791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69</a:t>
            </a:fld>
            <a:endParaRPr lang="zh-CN" altLang="en-US"/>
          </a:p>
        </p:txBody>
      </p:sp>
    </p:spTree>
    <p:extLst>
      <p:ext uri="{BB962C8B-B14F-4D97-AF65-F5344CB8AC3E}">
        <p14:creationId xmlns:p14="http://schemas.microsoft.com/office/powerpoint/2010/main" xmlns="" val="57483633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6</a:t>
            </a:fld>
            <a:endParaRPr lang="zh-CN" altLang="en-US"/>
          </a:p>
        </p:txBody>
      </p:sp>
    </p:spTree>
    <p:extLst>
      <p:ext uri="{BB962C8B-B14F-4D97-AF65-F5344CB8AC3E}">
        <p14:creationId xmlns:p14="http://schemas.microsoft.com/office/powerpoint/2010/main" xmlns="" val="841896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7</a:t>
            </a:fld>
            <a:endParaRPr lang="zh-CN" altLang="en-US"/>
          </a:p>
        </p:txBody>
      </p:sp>
    </p:spTree>
    <p:extLst>
      <p:ext uri="{BB962C8B-B14F-4D97-AF65-F5344CB8AC3E}">
        <p14:creationId xmlns:p14="http://schemas.microsoft.com/office/powerpoint/2010/main" xmlns="" val="229281662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9</a:t>
            </a:fld>
            <a:endParaRPr lang="zh-CN" altLang="en-US"/>
          </a:p>
        </p:txBody>
      </p:sp>
    </p:spTree>
    <p:extLst>
      <p:ext uri="{BB962C8B-B14F-4D97-AF65-F5344CB8AC3E}">
        <p14:creationId xmlns:p14="http://schemas.microsoft.com/office/powerpoint/2010/main" xmlns="" val="233896253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12</a:t>
            </a:fld>
            <a:endParaRPr lang="zh-CN" altLang="en-US"/>
          </a:p>
        </p:txBody>
      </p:sp>
    </p:spTree>
    <p:extLst>
      <p:ext uri="{BB962C8B-B14F-4D97-AF65-F5344CB8AC3E}">
        <p14:creationId xmlns:p14="http://schemas.microsoft.com/office/powerpoint/2010/main" xmlns="" val="218885584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14</a:t>
            </a:fld>
            <a:endParaRPr lang="zh-CN" altLang="en-US"/>
          </a:p>
        </p:txBody>
      </p:sp>
    </p:spTree>
    <p:extLst>
      <p:ext uri="{BB962C8B-B14F-4D97-AF65-F5344CB8AC3E}">
        <p14:creationId xmlns:p14="http://schemas.microsoft.com/office/powerpoint/2010/main" xmlns="" val="302403003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en-US" altLang="zh-CN"/>
          </a:p>
        </p:txBody>
      </p:sp>
      <p:sp>
        <p:nvSpPr>
          <p:cNvPr id="4" name="灯片编号占位符 3"/>
          <p:cNvSpPr>
            <a:spLocks noGrp="1"/>
          </p:cNvSpPr>
          <p:nvPr>
            <p:ph type="sldNum" sz="quarter" idx="10"/>
            <p:custDataLst>
              <p:tags r:id="rId6"/>
            </p:custDataLst>
          </p:nvPr>
        </p:nvSpPr>
        <p:spPr/>
        <p:txBody>
          <a:bodyPr/>
          <a:lstStyle/>
          <a:p>
            <a:fld id="{7D8E374D-6E28-41D4-B529-E46F9BB59559}" type="slidenum">
              <a:rPr lang="zh-CN" altLang="en-US" smtClean="0"/>
              <a:t>15</a:t>
            </a:fld>
            <a:endParaRPr lang="zh-CN" altLang="en-US"/>
          </a:p>
        </p:txBody>
      </p:sp>
    </p:spTree>
    <p:extLst>
      <p:ext uri="{BB962C8B-B14F-4D97-AF65-F5344CB8AC3E}">
        <p14:creationId xmlns:p14="http://schemas.microsoft.com/office/powerpoint/2010/main" xmlns="" val="199678487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16</a:t>
            </a:fld>
            <a:endParaRPr lang="zh-CN" altLang="en-US"/>
          </a:p>
        </p:txBody>
      </p:sp>
    </p:spTree>
    <p:extLst>
      <p:ext uri="{BB962C8B-B14F-4D97-AF65-F5344CB8AC3E}">
        <p14:creationId xmlns:p14="http://schemas.microsoft.com/office/powerpoint/2010/main" xmlns="" val="2119187254"/>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9B594955-1D3B-465C-9C7E-A8C93DDFE023}" type="slidenum">
              <a:rPr lang="zh-CN" altLang="en-US" smtClean="0"/>
              <a:t>18</a:t>
            </a:fld>
            <a:endParaRPr lang="zh-CN" altLang="en-US"/>
          </a:p>
        </p:txBody>
      </p:sp>
    </p:spTree>
    <p:extLst>
      <p:ext uri="{BB962C8B-B14F-4D97-AF65-F5344CB8AC3E}">
        <p14:creationId xmlns:p14="http://schemas.microsoft.com/office/powerpoint/2010/main" xmlns="" val="195276211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68.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73.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98.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08.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18.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23.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28.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43.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2021/8/31 Tuesday</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2021/8/31 Tuesday</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2021/8/31 Tuesday</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2021/8/31 Tuesday</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3CA92864-5998-40ED-8134-CE461C767FAE}" type="datetimeFigureOut">
              <a:rPr lang="zh-CN" altLang="en-US" smtClean="0"/>
              <a:t>2021/8/31 Tuesday</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AF18449-A183-4301-81B2-D50E3170B18F}"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3CA92864-5998-40ED-8134-CE461C767FAE}" type="datetimeFigureOut">
              <a:rPr lang="zh-CN" altLang="en-US" smtClean="0"/>
              <a:t>2021/8/31 Tuesday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AF18449-A183-4301-81B2-D50E3170B18F}"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3CA92864-5998-40ED-8134-CE461C767FAE}" type="datetimeFigureOut">
              <a:rPr lang="zh-CN" altLang="en-US" smtClean="0"/>
              <a:t>2021/8/31 Tuesday</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AF18449-A183-4301-81B2-D50E3170B18F}"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3CA92864-5998-40ED-8134-CE461C767FAE}" type="datetimeFigureOut">
              <a:rPr lang="zh-CN" altLang="en-US" smtClean="0"/>
              <a:t>2021/8/31 Tuesday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F18449-A183-4301-81B2-D50E3170B18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3CA92864-5998-40ED-8134-CE461C767FAE}" type="datetimeFigureOut">
              <a:rPr lang="zh-CN" altLang="en-US" smtClean="0"/>
              <a:t>2021/8/31 Tuesday</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AF18449-A183-4301-81B2-D50E3170B18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tags" Target="../tags/tag248.xml" /><Relationship Id="rId49" Type="http://schemas.openxmlformats.org/officeDocument/2006/relationships/tags" Target="../tags/tag249.xml" /><Relationship Id="rId5" Type="http://schemas.openxmlformats.org/officeDocument/2006/relationships/slideLayout" Target="../slideLayouts/slideLayout5.xml" /><Relationship Id="rId50" Type="http://schemas.openxmlformats.org/officeDocument/2006/relationships/tags" Target="../tags/tag250.xml" /><Relationship Id="rId51" Type="http://schemas.openxmlformats.org/officeDocument/2006/relationships/tags" Target="../tags/tag251.xml" /><Relationship Id="rId52" Type="http://schemas.openxmlformats.org/officeDocument/2006/relationships/tags" Target="../tags/tag252.xml" /><Relationship Id="rId53" Type="http://schemas.openxmlformats.org/officeDocument/2006/relationships/tags" Target="../tags/tag253.xml" /><Relationship Id="rId54" Type="http://schemas.openxmlformats.org/officeDocument/2006/relationships/image" Target="../media/image1.png" /><Relationship Id="rId55" Type="http://schemas.openxmlformats.org/officeDocument/2006/relationships/tags" Target="../tags/tag254.xml" /><Relationship Id="rId56" Type="http://schemas.openxmlformats.org/officeDocument/2006/relationships/tags" Target="../tags/tag255.xml" /><Relationship Id="rId57" Type="http://schemas.openxmlformats.org/officeDocument/2006/relationships/theme" Target="../theme/theme1.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4">
            <a:lumMod val="60000"/>
            <a:lumOff val="40000"/>
            <a:alpha val="41000"/>
          </a:schemeClr>
        </a:solidFill>
        <a:effectLst/>
      </p:bgPr>
    </p:bg>
    <p:spTree>
      <p:nvGrpSpPr>
        <p:cNvPr id="1" name=""/>
        <p:cNvGrpSpPr/>
        <p:nvPr>
          <p:custDataLst>
            <p:tags r:id="rId48"/>
          </p:custDataLst>
        </p:nvPr>
      </p:nvGrpSpPr>
      <p:grpSpPr>
        <a:xfrm>
          <a:off x="0" y="0"/>
          <a:ext cx="0" cy="0"/>
        </a:xfrm>
      </p:grpSpPr>
      <p:sp>
        <p:nvSpPr>
          <p:cNvPr id="2" name="标题占位符 1"/>
          <p:cNvSpPr>
            <a:spLocks noGrp="1"/>
          </p:cNvSpPr>
          <p:nvPr>
            <p:ph type="title"/>
            <p:custDataLst>
              <p:tags r:id="rId49"/>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5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5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2021/8/31 Tuesday</a:t>
            </a:fld>
            <a:endParaRPr lang="zh-CN" altLang="en-US"/>
          </a:p>
        </p:txBody>
      </p:sp>
      <p:sp>
        <p:nvSpPr>
          <p:cNvPr id="5" name="页脚占位符 4"/>
          <p:cNvSpPr>
            <a:spLocks noGrp="1"/>
          </p:cNvSpPr>
          <p:nvPr>
            <p:ph type="ftr" sz="quarter" idx="3"/>
            <p:custDataLst>
              <p:tags r:id="rId5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5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pic>
        <p:nvPicPr>
          <p:cNvPr id="7" name="图片 6"/>
          <p:cNvPicPr>
            <a:picLocks noChangeAspect="1"/>
          </p:cNvPicPr>
          <p:nvPr userDrawn="1">
            <p:custDataLst>
              <p:tags r:id="rId55"/>
            </p:custDataLst>
          </p:nvPr>
        </p:nvPicPr>
        <p:blipFill>
          <a:blip r:embed="rId54">
            <a:extLst>
              <a:ext uri="{28A0092B-C50C-407E-A947-70E740481C1C}">
                <a14:useLocalDpi xmlns:a14="http://schemas.microsoft.com/office/drawing/2010/main" xmlns="" val="0"/>
              </a:ext>
            </a:extLst>
          </a:blip>
          <a:stretch>
            <a:fillRect/>
          </a:stretch>
        </p:blipFill>
        <p:spPr>
          <a:xfrm>
            <a:off x="18770" y="0"/>
            <a:ext cx="12291943" cy="6873875"/>
          </a:xfrm>
          <a:prstGeom prst="rect">
            <a:avLst/>
          </a:prstGeom>
        </p:spPr>
      </p:pic>
    </p:spTree>
    <p:custDataLst>
      <p:tags r:id="rId5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3.xml" /><Relationship Id="rId3" Type="http://schemas.openxmlformats.org/officeDocument/2006/relationships/image" Target="../media/image2.gif" /><Relationship Id="rId4" Type="http://schemas.openxmlformats.org/officeDocument/2006/relationships/tags" Target="../tags/tag264.xml" /><Relationship Id="rId5" Type="http://schemas.openxmlformats.org/officeDocument/2006/relationships/tags" Target="../tags/tag2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5.xml" /><Relationship Id="rId2" Type="http://schemas.openxmlformats.org/officeDocument/2006/relationships/tags" Target="../tags/tag358.xml" /><Relationship Id="rId3" Type="http://schemas.openxmlformats.org/officeDocument/2006/relationships/image" Target="../media/image5.jpeg"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 Id="rId9" Type="http://schemas.openxmlformats.org/officeDocument/2006/relationships/tags" Target="../tags/tag36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372.xml" /><Relationship Id="rId12" Type="http://schemas.openxmlformats.org/officeDocument/2006/relationships/tags" Target="../tags/tag373.xml" /><Relationship Id="rId13" Type="http://schemas.openxmlformats.org/officeDocument/2006/relationships/tags" Target="../tags/tag374.xml" /><Relationship Id="rId14" Type="http://schemas.openxmlformats.org/officeDocument/2006/relationships/tags" Target="../tags/tag375.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image" Target="../media/image4.jpeg" /><Relationship Id="rId6" Type="http://schemas.openxmlformats.org/officeDocument/2006/relationships/tags" Target="../tags/tag369.xml" /><Relationship Id="rId7" Type="http://schemas.openxmlformats.org/officeDocument/2006/relationships/slide" Target="slide22.xml" TargetMode="Internal" /><Relationship Id="rId8" Type="http://schemas.openxmlformats.org/officeDocument/2006/relationships/tags" Target="../tags/tag370.xml" /><Relationship Id="rId9" Type="http://schemas.openxmlformats.org/officeDocument/2006/relationships/tags" Target="../tags/tag37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6.xml" /><Relationship Id="rId11" Type="http://schemas.openxmlformats.org/officeDocument/2006/relationships/slide" Target="slide11.xml" TargetMode="Internal" /><Relationship Id="rId12" Type="http://schemas.openxmlformats.org/officeDocument/2006/relationships/tags" Target="../tags/tag387.xml" /><Relationship Id="rId13" Type="http://schemas.openxmlformats.org/officeDocument/2006/relationships/slide" Target="slide13.xml" TargetMode="Internal" /><Relationship Id="rId14" Type="http://schemas.openxmlformats.org/officeDocument/2006/relationships/tags" Target="../tags/tag388.xml" /><Relationship Id="rId15" Type="http://schemas.openxmlformats.org/officeDocument/2006/relationships/slide" Target="slide12.xml" TargetMode="Internal" /><Relationship Id="rId16" Type="http://schemas.openxmlformats.org/officeDocument/2006/relationships/tags" Target="../tags/tag389.xml" /><Relationship Id="rId17" Type="http://schemas.openxmlformats.org/officeDocument/2006/relationships/slide" Target="slide17.xml" TargetMode="Internal" /><Relationship Id="rId18" Type="http://schemas.openxmlformats.org/officeDocument/2006/relationships/tags" Target="../tags/tag390.xml" /><Relationship Id="rId19" Type="http://schemas.openxmlformats.org/officeDocument/2006/relationships/slide" Target="slide19.xml" TargetMode="Internal" /><Relationship Id="rId2" Type="http://schemas.openxmlformats.org/officeDocument/2006/relationships/notesSlide" Target="../notesSlides/notesSlide5.xml" /><Relationship Id="rId20" Type="http://schemas.openxmlformats.org/officeDocument/2006/relationships/tags" Target="../tags/tag391.xml" /><Relationship Id="rId21" Type="http://schemas.openxmlformats.org/officeDocument/2006/relationships/slide" Target="slide22.xml" TargetMode="Internal" /><Relationship Id="rId22" Type="http://schemas.openxmlformats.org/officeDocument/2006/relationships/tags" Target="../tags/tag392.xml" /><Relationship Id="rId23" Type="http://schemas.openxmlformats.org/officeDocument/2006/relationships/tags" Target="../tags/tag393.xml" /><Relationship Id="rId24" Type="http://schemas.openxmlformats.org/officeDocument/2006/relationships/tags" Target="../tags/tag394.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tags" Target="../tags/tag385.xml" /><Relationship Id="rId9" Type="http://schemas.openxmlformats.org/officeDocument/2006/relationships/image" Target="../media/image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tags" Target="../tags/tag397.xml" /><Relationship Id="rId5" Type="http://schemas.openxmlformats.org/officeDocument/2006/relationships/image" Target="../media/image4.jpeg" /><Relationship Id="rId6" Type="http://schemas.openxmlformats.org/officeDocument/2006/relationships/tags" Target="../tags/tag398.xml" /><Relationship Id="rId7" Type="http://schemas.openxmlformats.org/officeDocument/2006/relationships/slide" Target="slide22.xml" TargetMode="Internal" /><Relationship Id="rId8" Type="http://schemas.openxmlformats.org/officeDocument/2006/relationships/tags" Target="../tags/tag3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411.xml" /><Relationship Id="rId12" Type="http://schemas.openxmlformats.org/officeDocument/2006/relationships/slide" Target="slide11.xml" TargetMode="Internal" /><Relationship Id="rId13" Type="http://schemas.openxmlformats.org/officeDocument/2006/relationships/tags" Target="../tags/tag412.xml" /><Relationship Id="rId14" Type="http://schemas.openxmlformats.org/officeDocument/2006/relationships/slide" Target="slide13.xml" TargetMode="Internal" /><Relationship Id="rId15" Type="http://schemas.openxmlformats.org/officeDocument/2006/relationships/tags" Target="../tags/tag413.xml" /><Relationship Id="rId16" Type="http://schemas.openxmlformats.org/officeDocument/2006/relationships/slide" Target="slide12.xml" TargetMode="Internal" /><Relationship Id="rId17" Type="http://schemas.openxmlformats.org/officeDocument/2006/relationships/tags" Target="../tags/tag414.xml" /><Relationship Id="rId18" Type="http://schemas.openxmlformats.org/officeDocument/2006/relationships/slide" Target="slide17.xml" TargetMode="Internal" /><Relationship Id="rId19" Type="http://schemas.openxmlformats.org/officeDocument/2006/relationships/tags" Target="../tags/tag415.xml" /><Relationship Id="rId2" Type="http://schemas.openxmlformats.org/officeDocument/2006/relationships/notesSlide" Target="../notesSlides/notesSlide6.xml" /><Relationship Id="rId20" Type="http://schemas.openxmlformats.org/officeDocument/2006/relationships/slide" Target="slide19.xml" TargetMode="Internal" /><Relationship Id="rId21" Type="http://schemas.openxmlformats.org/officeDocument/2006/relationships/tags" Target="../tags/tag416.xml" /><Relationship Id="rId22" Type="http://schemas.openxmlformats.org/officeDocument/2006/relationships/slide" Target="slide22.xml" TargetMode="Internal" /><Relationship Id="rId23" Type="http://schemas.openxmlformats.org/officeDocument/2006/relationships/tags" Target="../tags/tag417.xml" /><Relationship Id="rId24" Type="http://schemas.openxmlformats.org/officeDocument/2006/relationships/tags" Target="../tags/tag418.xml" /><Relationship Id="rId25" Type="http://schemas.openxmlformats.org/officeDocument/2006/relationships/tags" Target="../tags/tag419.xml" /><Relationship Id="rId26" Type="http://schemas.openxmlformats.org/officeDocument/2006/relationships/tags" Target="../tags/tag420.xml" /><Relationship Id="rId27" Type="http://schemas.openxmlformats.org/officeDocument/2006/relationships/tags" Target="../tags/tag421.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tags" Target="../tags/tag408.xml" /><Relationship Id="rId8" Type="http://schemas.openxmlformats.org/officeDocument/2006/relationships/tags" Target="../tags/tag409.xml" /><Relationship Id="rId9" Type="http://schemas.openxmlformats.org/officeDocument/2006/relationships/tags" Target="../tags/tag41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33.xml" /><Relationship Id="rId11" Type="http://schemas.openxmlformats.org/officeDocument/2006/relationships/tags" Target="../tags/tag434.xml" /><Relationship Id="rId12" Type="http://schemas.openxmlformats.org/officeDocument/2006/relationships/tags" Target="../tags/tag435.xml" /><Relationship Id="rId13" Type="http://schemas.openxmlformats.org/officeDocument/2006/relationships/tags" Target="../tags/tag436.xml" /><Relationship Id="rId14" Type="http://schemas.openxmlformats.org/officeDocument/2006/relationships/tags" Target="../tags/tag437.xml" /><Relationship Id="rId15" Type="http://schemas.openxmlformats.org/officeDocument/2006/relationships/tags" Target="../tags/tag438.xml" /><Relationship Id="rId16" Type="http://schemas.openxmlformats.org/officeDocument/2006/relationships/tags" Target="../tags/tag439.xml" /><Relationship Id="rId17" Type="http://schemas.openxmlformats.org/officeDocument/2006/relationships/tags" Target="../tags/tag440.xml" /><Relationship Id="rId18" Type="http://schemas.openxmlformats.org/officeDocument/2006/relationships/tags" Target="../tags/tag441.xml" /><Relationship Id="rId19" Type="http://schemas.openxmlformats.org/officeDocument/2006/relationships/tags" Target="../tags/tag442.xml" /><Relationship Id="rId2" Type="http://schemas.openxmlformats.org/officeDocument/2006/relationships/notesSlide" Target="../notesSlides/notesSlide7.xml" /><Relationship Id="rId20" Type="http://schemas.openxmlformats.org/officeDocument/2006/relationships/tags" Target="../tags/tag443.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 Id="rId9" Type="http://schemas.openxmlformats.org/officeDocument/2006/relationships/tags" Target="../tags/tag43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455.xml" /><Relationship Id="rId12" Type="http://schemas.openxmlformats.org/officeDocument/2006/relationships/slide" Target="slide11.xml" TargetMode="Internal" /><Relationship Id="rId13" Type="http://schemas.openxmlformats.org/officeDocument/2006/relationships/tags" Target="../tags/tag456.xml" /><Relationship Id="rId14" Type="http://schemas.openxmlformats.org/officeDocument/2006/relationships/slide" Target="slide13.xml" TargetMode="Internal" /><Relationship Id="rId15" Type="http://schemas.openxmlformats.org/officeDocument/2006/relationships/tags" Target="../tags/tag457.xml" /><Relationship Id="rId16" Type="http://schemas.openxmlformats.org/officeDocument/2006/relationships/slide" Target="slide12.xml" TargetMode="Internal" /><Relationship Id="rId17" Type="http://schemas.openxmlformats.org/officeDocument/2006/relationships/tags" Target="../tags/tag458.xml" /><Relationship Id="rId18" Type="http://schemas.openxmlformats.org/officeDocument/2006/relationships/slide" Target="slide17.xml" TargetMode="Internal" /><Relationship Id="rId19" Type="http://schemas.openxmlformats.org/officeDocument/2006/relationships/tags" Target="../tags/tag459.xml" /><Relationship Id="rId2" Type="http://schemas.openxmlformats.org/officeDocument/2006/relationships/notesSlide" Target="../notesSlides/notesSlide8.xml" /><Relationship Id="rId20" Type="http://schemas.openxmlformats.org/officeDocument/2006/relationships/slide" Target="slide19.xml" TargetMode="Internal" /><Relationship Id="rId21" Type="http://schemas.openxmlformats.org/officeDocument/2006/relationships/tags" Target="../tags/tag460.xml" /><Relationship Id="rId22" Type="http://schemas.openxmlformats.org/officeDocument/2006/relationships/slide" Target="slide22.xml" TargetMode="Internal" /><Relationship Id="rId23" Type="http://schemas.openxmlformats.org/officeDocument/2006/relationships/tags" Target="../tags/tag461.xml" /><Relationship Id="rId24" Type="http://schemas.openxmlformats.org/officeDocument/2006/relationships/tags" Target="../tags/tag462.xml" /><Relationship Id="rId25" Type="http://schemas.openxmlformats.org/officeDocument/2006/relationships/tags" Target="../tags/tag463.xml" /><Relationship Id="rId26" Type="http://schemas.openxmlformats.org/officeDocument/2006/relationships/tags" Target="../tags/tag464.xml" /><Relationship Id="rId27" Type="http://schemas.openxmlformats.org/officeDocument/2006/relationships/tags" Target="../tags/tag465.xml" /><Relationship Id="rId28" Type="http://schemas.openxmlformats.org/officeDocument/2006/relationships/tags" Target="../tags/tag466.xml" /><Relationship Id="rId29" Type="http://schemas.openxmlformats.org/officeDocument/2006/relationships/tags" Target="../tags/tag46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tags" Target="../tags/tag453.xml" /><Relationship Id="rId9" Type="http://schemas.openxmlformats.org/officeDocument/2006/relationships/tags" Target="../tags/tag4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8.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image" Target="../media/image4.jpeg" /><Relationship Id="rId6" Type="http://schemas.openxmlformats.org/officeDocument/2006/relationships/tags" Target="../tags/tag471.xml" /><Relationship Id="rId7" Type="http://schemas.openxmlformats.org/officeDocument/2006/relationships/slide" Target="slide22.xml" TargetMode="Internal" /><Relationship Id="rId8" Type="http://schemas.openxmlformats.org/officeDocument/2006/relationships/tags" Target="../tags/tag47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84.xml" /><Relationship Id="rId11" Type="http://schemas.openxmlformats.org/officeDocument/2006/relationships/image" Target="../media/image4.jpeg" /><Relationship Id="rId12" Type="http://schemas.openxmlformats.org/officeDocument/2006/relationships/tags" Target="../tags/tag485.xml" /><Relationship Id="rId13" Type="http://schemas.openxmlformats.org/officeDocument/2006/relationships/slide" Target="slide11.xml" TargetMode="Internal" /><Relationship Id="rId14" Type="http://schemas.openxmlformats.org/officeDocument/2006/relationships/tags" Target="../tags/tag486.xml" /><Relationship Id="rId15" Type="http://schemas.openxmlformats.org/officeDocument/2006/relationships/slide" Target="slide13.xml" TargetMode="Internal" /><Relationship Id="rId16" Type="http://schemas.openxmlformats.org/officeDocument/2006/relationships/tags" Target="../tags/tag487.xml" /><Relationship Id="rId17" Type="http://schemas.openxmlformats.org/officeDocument/2006/relationships/slide" Target="slide12.xml" TargetMode="Internal" /><Relationship Id="rId18" Type="http://schemas.openxmlformats.org/officeDocument/2006/relationships/tags" Target="../tags/tag488.xml" /><Relationship Id="rId19" Type="http://schemas.openxmlformats.org/officeDocument/2006/relationships/slide" Target="slide17.xml" TargetMode="Internal" /><Relationship Id="rId2" Type="http://schemas.openxmlformats.org/officeDocument/2006/relationships/notesSlide" Target="../notesSlides/notesSlide9.xml" /><Relationship Id="rId20" Type="http://schemas.openxmlformats.org/officeDocument/2006/relationships/tags" Target="../tags/tag489.xml" /><Relationship Id="rId21" Type="http://schemas.openxmlformats.org/officeDocument/2006/relationships/slide" Target="slide19.xml" TargetMode="Internal" /><Relationship Id="rId22" Type="http://schemas.openxmlformats.org/officeDocument/2006/relationships/tags" Target="../tags/tag490.xml" /><Relationship Id="rId23" Type="http://schemas.openxmlformats.org/officeDocument/2006/relationships/slide" Target="slide22.xml" TargetMode="Internal" /><Relationship Id="rId24" Type="http://schemas.openxmlformats.org/officeDocument/2006/relationships/tags" Target="../tags/tag491.xml" /><Relationship Id="rId25" Type="http://schemas.openxmlformats.org/officeDocument/2006/relationships/tags" Target="../tags/tag492.xml" /><Relationship Id="rId26" Type="http://schemas.openxmlformats.org/officeDocument/2006/relationships/tags" Target="../tags/tag493.xml" /><Relationship Id="rId27" Type="http://schemas.openxmlformats.org/officeDocument/2006/relationships/tags" Target="../tags/tag494.xml" /><Relationship Id="rId28" Type="http://schemas.openxmlformats.org/officeDocument/2006/relationships/tags" Target="../tags/tag495.xml" /><Relationship Id="rId29" Type="http://schemas.openxmlformats.org/officeDocument/2006/relationships/tags" Target="../tags/tag496.xml" /><Relationship Id="rId3" Type="http://schemas.openxmlformats.org/officeDocument/2006/relationships/tags" Target="../tags/tag477.xml" /><Relationship Id="rId30" Type="http://schemas.openxmlformats.org/officeDocument/2006/relationships/tags" Target="../tags/tag497.xml" /><Relationship Id="rId31" Type="http://schemas.openxmlformats.org/officeDocument/2006/relationships/tags" Target="../tags/tag498.xml" /><Relationship Id="rId32" Type="http://schemas.openxmlformats.org/officeDocument/2006/relationships/tags" Target="../tags/tag499.xml" /><Relationship Id="rId4" Type="http://schemas.openxmlformats.org/officeDocument/2006/relationships/tags" Target="../tags/tag478.xml" /><Relationship Id="rId5" Type="http://schemas.openxmlformats.org/officeDocument/2006/relationships/tags" Target="../tags/tag479.xml" /><Relationship Id="rId6" Type="http://schemas.openxmlformats.org/officeDocument/2006/relationships/tags" Target="../tags/tag480.xml" /><Relationship Id="rId7" Type="http://schemas.openxmlformats.org/officeDocument/2006/relationships/tags" Target="../tags/tag481.xml" /><Relationship Id="rId8" Type="http://schemas.openxmlformats.org/officeDocument/2006/relationships/tags" Target="../tags/tag482.xml" /><Relationship Id="rId9" Type="http://schemas.openxmlformats.org/officeDocument/2006/relationships/tags" Target="../tags/tag4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00.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image" Target="../media/image4.jpeg" /><Relationship Id="rId6" Type="http://schemas.openxmlformats.org/officeDocument/2006/relationships/tags" Target="../tags/tag503.xml" /><Relationship Id="rId7" Type="http://schemas.openxmlformats.org/officeDocument/2006/relationships/slide" Target="slide22.xml" TargetMode="Internal" /><Relationship Id="rId8" Type="http://schemas.openxmlformats.org/officeDocument/2006/relationships/tags" Target="../tags/tag50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3.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05.xml" /><Relationship Id="rId3" Type="http://schemas.openxmlformats.org/officeDocument/2006/relationships/tags" Target="../tags/tag506.xml" /><Relationship Id="rId4" Type="http://schemas.openxmlformats.org/officeDocument/2006/relationships/tags" Target="../tags/tag50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19.xml" /><Relationship Id="rId11" Type="http://schemas.openxmlformats.org/officeDocument/2006/relationships/tags" Target="../tags/tag520.xml" /><Relationship Id="rId12" Type="http://schemas.openxmlformats.org/officeDocument/2006/relationships/image" Target="../media/image4.jpeg" /><Relationship Id="rId13" Type="http://schemas.openxmlformats.org/officeDocument/2006/relationships/tags" Target="../tags/tag521.xml" /><Relationship Id="rId14" Type="http://schemas.openxmlformats.org/officeDocument/2006/relationships/slide" Target="slide11.xml" TargetMode="Internal" /><Relationship Id="rId15" Type="http://schemas.openxmlformats.org/officeDocument/2006/relationships/tags" Target="../tags/tag522.xml" /><Relationship Id="rId16" Type="http://schemas.openxmlformats.org/officeDocument/2006/relationships/slide" Target="slide13.xml" TargetMode="Internal" /><Relationship Id="rId17" Type="http://schemas.openxmlformats.org/officeDocument/2006/relationships/tags" Target="../tags/tag523.xml" /><Relationship Id="rId18" Type="http://schemas.openxmlformats.org/officeDocument/2006/relationships/slide" Target="slide12.xml" TargetMode="Internal" /><Relationship Id="rId19" Type="http://schemas.openxmlformats.org/officeDocument/2006/relationships/tags" Target="../tags/tag524.xml" /><Relationship Id="rId2" Type="http://schemas.openxmlformats.org/officeDocument/2006/relationships/notesSlide" Target="../notesSlides/notesSlide10.xml" /><Relationship Id="rId20" Type="http://schemas.openxmlformats.org/officeDocument/2006/relationships/slide" Target="slide17.xml" TargetMode="Internal" /><Relationship Id="rId21" Type="http://schemas.openxmlformats.org/officeDocument/2006/relationships/tags" Target="../tags/tag525.xml" /><Relationship Id="rId22" Type="http://schemas.openxmlformats.org/officeDocument/2006/relationships/slide" Target="slide19.xml" TargetMode="Internal" /><Relationship Id="rId23" Type="http://schemas.openxmlformats.org/officeDocument/2006/relationships/tags" Target="../tags/tag526.xml" /><Relationship Id="rId24" Type="http://schemas.openxmlformats.org/officeDocument/2006/relationships/slide" Target="slide22.xml" TargetMode="Internal" /><Relationship Id="rId25" Type="http://schemas.openxmlformats.org/officeDocument/2006/relationships/tags" Target="../tags/tag527.xml" /><Relationship Id="rId26" Type="http://schemas.openxmlformats.org/officeDocument/2006/relationships/tags" Target="../tags/tag528.xml" /><Relationship Id="rId27" Type="http://schemas.openxmlformats.org/officeDocument/2006/relationships/tags" Target="../tags/tag529.xml" /><Relationship Id="rId28" Type="http://schemas.openxmlformats.org/officeDocument/2006/relationships/tags" Target="../tags/tag530.xml" /><Relationship Id="rId29" Type="http://schemas.openxmlformats.org/officeDocument/2006/relationships/tags" Target="../tags/tag531.xml" /><Relationship Id="rId3" Type="http://schemas.openxmlformats.org/officeDocument/2006/relationships/tags" Target="../tags/tag512.xml" /><Relationship Id="rId30" Type="http://schemas.openxmlformats.org/officeDocument/2006/relationships/tags" Target="../tags/tag532.xml" /><Relationship Id="rId31" Type="http://schemas.openxmlformats.org/officeDocument/2006/relationships/tags" Target="../tags/tag533.xml" /><Relationship Id="rId32" Type="http://schemas.openxmlformats.org/officeDocument/2006/relationships/tags" Target="../tags/tag534.xml" /><Relationship Id="rId33" Type="http://schemas.openxmlformats.org/officeDocument/2006/relationships/tags" Target="../tags/tag535.xml" /><Relationship Id="rId34" Type="http://schemas.openxmlformats.org/officeDocument/2006/relationships/tags" Target="../tags/tag536.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tags" Target="../tags/tag516.xml" /><Relationship Id="rId8" Type="http://schemas.openxmlformats.org/officeDocument/2006/relationships/tags" Target="../tags/tag517.xml" /><Relationship Id="rId9" Type="http://schemas.openxmlformats.org/officeDocument/2006/relationships/tags" Target="../tags/tag5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37.xml" /><Relationship Id="rId3" Type="http://schemas.openxmlformats.org/officeDocument/2006/relationships/tags" Target="../tags/tag538.xml" /><Relationship Id="rId4" Type="http://schemas.openxmlformats.org/officeDocument/2006/relationships/tags" Target="../tags/tag539.xml" /><Relationship Id="rId5" Type="http://schemas.openxmlformats.org/officeDocument/2006/relationships/image" Target="../media/image4.jpeg" /><Relationship Id="rId6" Type="http://schemas.openxmlformats.org/officeDocument/2006/relationships/tags" Target="../tags/tag540.xml" /><Relationship Id="rId7" Type="http://schemas.openxmlformats.org/officeDocument/2006/relationships/slide" Target="slide22.xml" TargetMode="Internal" /><Relationship Id="rId8" Type="http://schemas.openxmlformats.org/officeDocument/2006/relationships/tags" Target="../tags/tag54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2.xml" /><Relationship Id="rId3" Type="http://schemas.openxmlformats.org/officeDocument/2006/relationships/tags" Target="../tags/tag5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4.xml" /><Relationship Id="rId3" Type="http://schemas.openxmlformats.org/officeDocument/2006/relationships/tags" Target="../tags/tag545.xml" /><Relationship Id="rId4" Type="http://schemas.openxmlformats.org/officeDocument/2006/relationships/tags" Target="../tags/tag546.xml" /><Relationship Id="rId5" Type="http://schemas.openxmlformats.org/officeDocument/2006/relationships/tags" Target="../tags/tag547.xml" /><Relationship Id="rId6" Type="http://schemas.openxmlformats.org/officeDocument/2006/relationships/tags" Target="../tags/tag54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49.xml" /><Relationship Id="rId3" Type="http://schemas.openxmlformats.org/officeDocument/2006/relationships/tags" Target="../tags/tag550.xml" /><Relationship Id="rId4" Type="http://schemas.openxmlformats.org/officeDocument/2006/relationships/tags" Target="../tags/tag551.xml" /><Relationship Id="rId5" Type="http://schemas.openxmlformats.org/officeDocument/2006/relationships/tags" Target="../tags/tag55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53.xml" /><Relationship Id="rId3" Type="http://schemas.openxmlformats.org/officeDocument/2006/relationships/tags" Target="../tags/tag554.xml" /><Relationship Id="rId4" Type="http://schemas.openxmlformats.org/officeDocument/2006/relationships/tags" Target="../tags/tag555.xml" /><Relationship Id="rId5" Type="http://schemas.openxmlformats.org/officeDocument/2006/relationships/tags" Target="../tags/tag55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57.xml" /><Relationship Id="rId3" Type="http://schemas.openxmlformats.org/officeDocument/2006/relationships/tags" Target="../tags/tag558.xml" /><Relationship Id="rId4" Type="http://schemas.openxmlformats.org/officeDocument/2006/relationships/tags" Target="../tags/tag559.xml" /><Relationship Id="rId5" Type="http://schemas.openxmlformats.org/officeDocument/2006/relationships/tags" Target="../tags/tag56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61.xml" /><Relationship Id="rId3" Type="http://schemas.openxmlformats.org/officeDocument/2006/relationships/tags" Target="../tags/tag562.xml" /><Relationship Id="rId4" Type="http://schemas.openxmlformats.org/officeDocument/2006/relationships/tags" Target="../tags/tag563.xml" /><Relationship Id="rId5" Type="http://schemas.openxmlformats.org/officeDocument/2006/relationships/tags" Target="../tags/tag56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65.xml" /><Relationship Id="rId3" Type="http://schemas.openxmlformats.org/officeDocument/2006/relationships/tags" Target="../tags/tag566.xml" /><Relationship Id="rId4" Type="http://schemas.openxmlformats.org/officeDocument/2006/relationships/tags" Target="../tags/tag567.xml" /><Relationship Id="rId5" Type="http://schemas.openxmlformats.org/officeDocument/2006/relationships/tags" Target="../tags/tag568.xml" /><Relationship Id="rId6" Type="http://schemas.openxmlformats.org/officeDocument/2006/relationships/tags" Target="../tags/tag56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0.xml" /><Relationship Id="rId3" Type="http://schemas.openxmlformats.org/officeDocument/2006/relationships/tags" Target="../tags/tag571.xml" /><Relationship Id="rId4" Type="http://schemas.openxmlformats.org/officeDocument/2006/relationships/tags" Target="../tags/tag572.xml" /><Relationship Id="rId5" Type="http://schemas.openxmlformats.org/officeDocument/2006/relationships/tags" Target="../tags/tag57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4.xml" /><Relationship Id="rId3" Type="http://schemas.openxmlformats.org/officeDocument/2006/relationships/tags" Target="../tags/tag575.xml" /><Relationship Id="rId4" Type="http://schemas.openxmlformats.org/officeDocument/2006/relationships/tags" Target="../tags/tag576.xml" /><Relationship Id="rId5" Type="http://schemas.openxmlformats.org/officeDocument/2006/relationships/tags" Target="../tags/tag577.xml" /><Relationship Id="rId6" Type="http://schemas.openxmlformats.org/officeDocument/2006/relationships/tags" Target="../tags/tag57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9.xml"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tags" Target="../tags/tag58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3.xml" /><Relationship Id="rId3" Type="http://schemas.openxmlformats.org/officeDocument/2006/relationships/tags" Target="../tags/tag584.xml" /><Relationship Id="rId4" Type="http://schemas.openxmlformats.org/officeDocument/2006/relationships/tags" Target="../tags/tag58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6.xml" /><Relationship Id="rId3" Type="http://schemas.openxmlformats.org/officeDocument/2006/relationships/tags" Target="../tags/tag58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8.xml" /><Relationship Id="rId3" Type="http://schemas.openxmlformats.org/officeDocument/2006/relationships/tags" Target="../tags/tag58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90.xml" /><Relationship Id="rId3" Type="http://schemas.openxmlformats.org/officeDocument/2006/relationships/tags" Target="../tags/tag59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596.xml" /><Relationship Id="rId4" Type="http://schemas.openxmlformats.org/officeDocument/2006/relationships/tags" Target="../tags/tag59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tags" Target="../tags/tag602.xml" /><Relationship Id="rId4" Type="http://schemas.openxmlformats.org/officeDocument/2006/relationships/tags" Target="../tags/tag60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04.xml" /><Relationship Id="rId3" Type="http://schemas.openxmlformats.org/officeDocument/2006/relationships/tags" Target="../tags/tag60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06.xml" /><Relationship Id="rId3" Type="http://schemas.openxmlformats.org/officeDocument/2006/relationships/image" Target="../media/image7.jpeg" /><Relationship Id="rId4" Type="http://schemas.openxmlformats.org/officeDocument/2006/relationships/tags" Target="../tags/tag607.xml" /><Relationship Id="rId5" Type="http://schemas.openxmlformats.org/officeDocument/2006/relationships/tags" Target="../tags/tag60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13.xml" /><Relationship Id="rId11" Type="http://schemas.openxmlformats.org/officeDocument/2006/relationships/tags" Target="../tags/tag614.xml" /><Relationship Id="rId12" Type="http://schemas.openxmlformats.org/officeDocument/2006/relationships/tags" Target="../tags/tag615.xml" /><Relationship Id="rId2" Type="http://schemas.openxmlformats.org/officeDocument/2006/relationships/tags" Target="../tags/tag609.xml" /><Relationship Id="rId3" Type="http://schemas.openxmlformats.org/officeDocument/2006/relationships/image" Target="../media/image8.png" /><Relationship Id="rId4" Type="http://schemas.microsoft.com/office/2007/relationships/hdphoto" Target="../media/image9.wdp" /><Relationship Id="rId5" Type="http://schemas.openxmlformats.org/officeDocument/2006/relationships/tags" Target="../tags/tag610.xml" /><Relationship Id="rId6" Type="http://schemas.openxmlformats.org/officeDocument/2006/relationships/tags" Target="../tags/tag611.xml" /><Relationship Id="rId7" Type="http://schemas.openxmlformats.org/officeDocument/2006/relationships/tags" Target="../tags/tag612.xml" /><Relationship Id="rId8" Type="http://schemas.openxmlformats.org/officeDocument/2006/relationships/image" Target="../media/image10.png" /><Relationship Id="rId9" Type="http://schemas.microsoft.com/office/2007/relationships/hdphoto" Target="../media/image11.wdp"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0.xml" /><Relationship Id="rId2" Type="http://schemas.openxmlformats.org/officeDocument/2006/relationships/tags" Target="../tags/tag616.xml" /><Relationship Id="rId3" Type="http://schemas.openxmlformats.org/officeDocument/2006/relationships/tags" Target="../tags/tag617.xml" /><Relationship Id="rId4" Type="http://schemas.openxmlformats.org/officeDocument/2006/relationships/image" Target="../media/image8.png" /><Relationship Id="rId5" Type="http://schemas.microsoft.com/office/2007/relationships/hdphoto" Target="../media/image9.wdp" /><Relationship Id="rId6" Type="http://schemas.openxmlformats.org/officeDocument/2006/relationships/tags" Target="../tags/tag618.xml"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tags" Target="../tags/tag61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6.xml" /><Relationship Id="rId2" Type="http://schemas.openxmlformats.org/officeDocument/2006/relationships/tags" Target="../tags/tag621.xml" /><Relationship Id="rId3" Type="http://schemas.openxmlformats.org/officeDocument/2006/relationships/image" Target="../media/image12.jpeg" /><Relationship Id="rId4" Type="http://schemas.openxmlformats.org/officeDocument/2006/relationships/tags" Target="../tags/tag622.xml" /><Relationship Id="rId5" Type="http://schemas.openxmlformats.org/officeDocument/2006/relationships/tags" Target="../tags/tag623.xml" /><Relationship Id="rId6" Type="http://schemas.openxmlformats.org/officeDocument/2006/relationships/image" Target="../media/image10.png" /><Relationship Id="rId7" Type="http://schemas.microsoft.com/office/2007/relationships/hdphoto" Target="../media/image11.wdp" /><Relationship Id="rId8" Type="http://schemas.openxmlformats.org/officeDocument/2006/relationships/tags" Target="../tags/tag624.xml" /><Relationship Id="rId9" Type="http://schemas.openxmlformats.org/officeDocument/2006/relationships/tags" Target="../tags/tag62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27.xml" /><Relationship Id="rId3" Type="http://schemas.openxmlformats.org/officeDocument/2006/relationships/tags" Target="../tags/tag628.xml" /><Relationship Id="rId4" Type="http://schemas.openxmlformats.org/officeDocument/2006/relationships/image" Target="../media/image10.png" /><Relationship Id="rId5" Type="http://schemas.microsoft.com/office/2007/relationships/hdphoto" Target="../media/image11.wdp" /><Relationship Id="rId6" Type="http://schemas.openxmlformats.org/officeDocument/2006/relationships/tags" Target="../tags/tag629.xml" /><Relationship Id="rId7" Type="http://schemas.openxmlformats.org/officeDocument/2006/relationships/tags" Target="../tags/tag630.xml" /><Relationship Id="rId8" Type="http://schemas.openxmlformats.org/officeDocument/2006/relationships/tags" Target="../tags/tag63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37.xml" /><Relationship Id="rId2" Type="http://schemas.openxmlformats.org/officeDocument/2006/relationships/tags" Target="../tags/tag632.xml" /><Relationship Id="rId3" Type="http://schemas.openxmlformats.org/officeDocument/2006/relationships/tags" Target="../tags/tag633.xml" /><Relationship Id="rId4" Type="http://schemas.openxmlformats.org/officeDocument/2006/relationships/tags" Target="../tags/tag634.xml" /><Relationship Id="rId5" Type="http://schemas.openxmlformats.org/officeDocument/2006/relationships/image" Target="../media/image10.png" /><Relationship Id="rId6" Type="http://schemas.microsoft.com/office/2007/relationships/hdphoto" Target="../media/image11.wdp" /><Relationship Id="rId7" Type="http://schemas.openxmlformats.org/officeDocument/2006/relationships/tags" Target="../tags/tag635.xml" /><Relationship Id="rId8" Type="http://schemas.openxmlformats.org/officeDocument/2006/relationships/tags" Target="../tags/tag636.xml" /><Relationship Id="rId9" Type="http://schemas.openxmlformats.org/officeDocument/2006/relationships/image" Target="../media/image13.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38.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tags" Target="../tags/tag64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51.xml" /><Relationship Id="rId11" Type="http://schemas.openxmlformats.org/officeDocument/2006/relationships/tags" Target="../tags/tag652.xml" /><Relationship Id="rId12" Type="http://schemas.openxmlformats.org/officeDocument/2006/relationships/tags" Target="../tags/tag653.xml" /><Relationship Id="rId13" Type="http://schemas.openxmlformats.org/officeDocument/2006/relationships/tags" Target="../tags/tag654.xml" /><Relationship Id="rId14" Type="http://schemas.openxmlformats.org/officeDocument/2006/relationships/tags" Target="../tags/tag655.xml" /><Relationship Id="rId15" Type="http://schemas.openxmlformats.org/officeDocument/2006/relationships/tags" Target="../tags/tag656.xml" /><Relationship Id="rId16" Type="http://schemas.openxmlformats.org/officeDocument/2006/relationships/tags" Target="../tags/tag657.xml" /><Relationship Id="rId17" Type="http://schemas.openxmlformats.org/officeDocument/2006/relationships/tags" Target="../tags/tag658.xml" /><Relationship Id="rId18" Type="http://schemas.openxmlformats.org/officeDocument/2006/relationships/tags" Target="../tags/tag659.xml" /><Relationship Id="rId19" Type="http://schemas.openxmlformats.org/officeDocument/2006/relationships/tags" Target="../tags/tag660.xml" /><Relationship Id="rId2" Type="http://schemas.openxmlformats.org/officeDocument/2006/relationships/tags" Target="../tags/tag643.xml" /><Relationship Id="rId20" Type="http://schemas.openxmlformats.org/officeDocument/2006/relationships/tags" Target="../tags/tag661.xml" /><Relationship Id="rId21" Type="http://schemas.openxmlformats.org/officeDocument/2006/relationships/tags" Target="../tags/tag662.xml" /><Relationship Id="rId22" Type="http://schemas.openxmlformats.org/officeDocument/2006/relationships/tags" Target="../tags/tag663.xml" /><Relationship Id="rId23" Type="http://schemas.openxmlformats.org/officeDocument/2006/relationships/tags" Target="../tags/tag664.xml" /><Relationship Id="rId24" Type="http://schemas.openxmlformats.org/officeDocument/2006/relationships/tags" Target="../tags/tag665.xml" /><Relationship Id="rId25" Type="http://schemas.openxmlformats.org/officeDocument/2006/relationships/tags" Target="../tags/tag666.xml" /><Relationship Id="rId26" Type="http://schemas.openxmlformats.org/officeDocument/2006/relationships/tags" Target="../tags/tag667.xml" /><Relationship Id="rId27" Type="http://schemas.openxmlformats.org/officeDocument/2006/relationships/tags" Target="../tags/tag668.xml" /><Relationship Id="rId28" Type="http://schemas.openxmlformats.org/officeDocument/2006/relationships/tags" Target="../tags/tag669.xml" /><Relationship Id="rId3" Type="http://schemas.openxmlformats.org/officeDocument/2006/relationships/tags" Target="../tags/tag644.xml" /><Relationship Id="rId4" Type="http://schemas.openxmlformats.org/officeDocument/2006/relationships/tags" Target="../tags/tag645.xml" /><Relationship Id="rId5" Type="http://schemas.openxmlformats.org/officeDocument/2006/relationships/tags" Target="../tags/tag646.xml" /><Relationship Id="rId6" Type="http://schemas.openxmlformats.org/officeDocument/2006/relationships/tags" Target="../tags/tag647.xml" /><Relationship Id="rId7" Type="http://schemas.openxmlformats.org/officeDocument/2006/relationships/tags" Target="../tags/tag648.xml" /><Relationship Id="rId8" Type="http://schemas.openxmlformats.org/officeDocument/2006/relationships/tags" Target="../tags/tag649.xml" /><Relationship Id="rId9" Type="http://schemas.openxmlformats.org/officeDocument/2006/relationships/tags" Target="../tags/tag65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0.xml" /><Relationship Id="rId3" Type="http://schemas.openxmlformats.org/officeDocument/2006/relationships/tags" Target="../tags/tag67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2.xml" /><Relationship Id="rId3" Type="http://schemas.openxmlformats.org/officeDocument/2006/relationships/tags" Target="../tags/tag673.xml" /><Relationship Id="rId4" Type="http://schemas.openxmlformats.org/officeDocument/2006/relationships/tags" Target="../tags/tag67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4.xml" /><Relationship Id="rId3" Type="http://schemas.openxmlformats.org/officeDocument/2006/relationships/tags" Target="../tags/tag28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686.xml" /><Relationship Id="rId11" Type="http://schemas.openxmlformats.org/officeDocument/2006/relationships/tags" Target="../tags/tag687.xml" /><Relationship Id="rId12" Type="http://schemas.openxmlformats.org/officeDocument/2006/relationships/tags" Target="../tags/tag688.xml" /><Relationship Id="rId13" Type="http://schemas.openxmlformats.org/officeDocument/2006/relationships/tags" Target="../tags/tag689.xml" /><Relationship Id="rId14" Type="http://schemas.openxmlformats.org/officeDocument/2006/relationships/tags" Target="../tags/tag690.xml" /><Relationship Id="rId15" Type="http://schemas.openxmlformats.org/officeDocument/2006/relationships/tags" Target="../tags/tag691.xml" /><Relationship Id="rId16" Type="http://schemas.openxmlformats.org/officeDocument/2006/relationships/tags" Target="../tags/tag692.xml" /><Relationship Id="rId17" Type="http://schemas.openxmlformats.org/officeDocument/2006/relationships/tags" Target="../tags/tag693.xml" /><Relationship Id="rId18" Type="http://schemas.openxmlformats.org/officeDocument/2006/relationships/tags" Target="../tags/tag694.xml" /><Relationship Id="rId19" Type="http://schemas.openxmlformats.org/officeDocument/2006/relationships/tags" Target="../tags/tag695.xml" /><Relationship Id="rId2" Type="http://schemas.openxmlformats.org/officeDocument/2006/relationships/notesSlide" Target="../notesSlides/notesSlide13.xml" /><Relationship Id="rId20" Type="http://schemas.openxmlformats.org/officeDocument/2006/relationships/tags" Target="../tags/tag696.xml" /><Relationship Id="rId3" Type="http://schemas.openxmlformats.org/officeDocument/2006/relationships/tags" Target="../tags/tag679.xml" /><Relationship Id="rId4" Type="http://schemas.openxmlformats.org/officeDocument/2006/relationships/tags" Target="../tags/tag680.xml" /><Relationship Id="rId5" Type="http://schemas.openxmlformats.org/officeDocument/2006/relationships/tags" Target="../tags/tag681.xml" /><Relationship Id="rId6" Type="http://schemas.openxmlformats.org/officeDocument/2006/relationships/tags" Target="../tags/tag682.xml" /><Relationship Id="rId7" Type="http://schemas.openxmlformats.org/officeDocument/2006/relationships/tags" Target="../tags/tag683.xml" /><Relationship Id="rId8" Type="http://schemas.openxmlformats.org/officeDocument/2006/relationships/tags" Target="../tags/tag684.xml" /><Relationship Id="rId9" Type="http://schemas.openxmlformats.org/officeDocument/2006/relationships/tags" Target="../tags/tag68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705.xml" /><Relationship Id="rId11" Type="http://schemas.openxmlformats.org/officeDocument/2006/relationships/tags" Target="../tags/tag706.xml" /><Relationship Id="rId12" Type="http://schemas.openxmlformats.org/officeDocument/2006/relationships/tags" Target="../tags/tag707.xml" /><Relationship Id="rId13" Type="http://schemas.openxmlformats.org/officeDocument/2006/relationships/tags" Target="../tags/tag708.xml" /><Relationship Id="rId14" Type="http://schemas.openxmlformats.org/officeDocument/2006/relationships/tags" Target="../tags/tag709.xml" /><Relationship Id="rId15" Type="http://schemas.openxmlformats.org/officeDocument/2006/relationships/tags" Target="../tags/tag710.xml" /><Relationship Id="rId16" Type="http://schemas.openxmlformats.org/officeDocument/2006/relationships/tags" Target="../tags/tag711.xml" /><Relationship Id="rId17" Type="http://schemas.openxmlformats.org/officeDocument/2006/relationships/tags" Target="../tags/tag712.xml" /><Relationship Id="rId18" Type="http://schemas.openxmlformats.org/officeDocument/2006/relationships/tags" Target="../tags/tag713.xml" /><Relationship Id="rId2" Type="http://schemas.openxmlformats.org/officeDocument/2006/relationships/tags" Target="../tags/tag697.xml" /><Relationship Id="rId3" Type="http://schemas.openxmlformats.org/officeDocument/2006/relationships/tags" Target="../tags/tag698.xml" /><Relationship Id="rId4" Type="http://schemas.openxmlformats.org/officeDocument/2006/relationships/tags" Target="../tags/tag699.xml" /><Relationship Id="rId5" Type="http://schemas.openxmlformats.org/officeDocument/2006/relationships/tags" Target="../tags/tag700.xml" /><Relationship Id="rId6" Type="http://schemas.openxmlformats.org/officeDocument/2006/relationships/tags" Target="../tags/tag701.xml" /><Relationship Id="rId7" Type="http://schemas.openxmlformats.org/officeDocument/2006/relationships/tags" Target="../tags/tag702.xml" /><Relationship Id="rId8" Type="http://schemas.openxmlformats.org/officeDocument/2006/relationships/tags" Target="../tags/tag703.xml" /><Relationship Id="rId9" Type="http://schemas.openxmlformats.org/officeDocument/2006/relationships/tags" Target="../tags/tag70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721.xml" /><Relationship Id="rId11" Type="http://schemas.openxmlformats.org/officeDocument/2006/relationships/tags" Target="../tags/tag722.xml" /><Relationship Id="rId12" Type="http://schemas.openxmlformats.org/officeDocument/2006/relationships/tags" Target="../tags/tag723.xml" /><Relationship Id="rId2" Type="http://schemas.openxmlformats.org/officeDocument/2006/relationships/tags" Target="../tags/tag714.xml" /><Relationship Id="rId3" Type="http://schemas.openxmlformats.org/officeDocument/2006/relationships/tags" Target="../tags/tag715.xml" /><Relationship Id="rId4" Type="http://schemas.openxmlformats.org/officeDocument/2006/relationships/image" Target="../media/image14.png" /><Relationship Id="rId5" Type="http://schemas.openxmlformats.org/officeDocument/2006/relationships/tags" Target="../tags/tag716.xml" /><Relationship Id="rId6" Type="http://schemas.openxmlformats.org/officeDocument/2006/relationships/tags" Target="../tags/tag717.xml" /><Relationship Id="rId7" Type="http://schemas.openxmlformats.org/officeDocument/2006/relationships/tags" Target="../tags/tag718.xml" /><Relationship Id="rId8" Type="http://schemas.openxmlformats.org/officeDocument/2006/relationships/tags" Target="../tags/tag719.xml" /><Relationship Id="rId9" Type="http://schemas.openxmlformats.org/officeDocument/2006/relationships/tags" Target="../tags/tag72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728.xml" /><Relationship Id="rId4" Type="http://schemas.openxmlformats.org/officeDocument/2006/relationships/tags" Target="../tags/tag729.xml" /><Relationship Id="rId5" Type="http://schemas.openxmlformats.org/officeDocument/2006/relationships/tags" Target="../tags/tag730.xml" /><Relationship Id="rId6" Type="http://schemas.openxmlformats.org/officeDocument/2006/relationships/tags" Target="../tags/tag731.xml" /><Relationship Id="rId7" Type="http://schemas.openxmlformats.org/officeDocument/2006/relationships/tags" Target="../tags/tag732.xml" /><Relationship Id="rId8" Type="http://schemas.openxmlformats.org/officeDocument/2006/relationships/tags" Target="../tags/tag73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738.xml" /><Relationship Id="rId4" Type="http://schemas.openxmlformats.org/officeDocument/2006/relationships/tags" Target="../tags/tag739.xml" /><Relationship Id="rId5" Type="http://schemas.openxmlformats.org/officeDocument/2006/relationships/tags" Target="../tags/tag740.xml" /><Relationship Id="rId6" Type="http://schemas.openxmlformats.org/officeDocument/2006/relationships/tags" Target="../tags/tag741.xml" /><Relationship Id="rId7" Type="http://schemas.openxmlformats.org/officeDocument/2006/relationships/tags" Target="../tags/tag74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54.xml" /><Relationship Id="rId11" Type="http://schemas.openxmlformats.org/officeDocument/2006/relationships/tags" Target="../tags/tag755.xml" /><Relationship Id="rId12" Type="http://schemas.openxmlformats.org/officeDocument/2006/relationships/tags" Target="../tags/tag756.xml" /><Relationship Id="rId13" Type="http://schemas.openxmlformats.org/officeDocument/2006/relationships/tags" Target="../tags/tag757.xml" /><Relationship Id="rId14" Type="http://schemas.openxmlformats.org/officeDocument/2006/relationships/tags" Target="../tags/tag758.xml" /><Relationship Id="rId15" Type="http://schemas.openxmlformats.org/officeDocument/2006/relationships/tags" Target="../tags/tag759.xml" /><Relationship Id="rId16" Type="http://schemas.openxmlformats.org/officeDocument/2006/relationships/tags" Target="../tags/tag760.xml" /><Relationship Id="rId2" Type="http://schemas.openxmlformats.org/officeDocument/2006/relationships/notesSlide" Target="../notesSlides/notesSlide16.xml" /><Relationship Id="rId3" Type="http://schemas.openxmlformats.org/officeDocument/2006/relationships/tags" Target="../tags/tag747.xml" /><Relationship Id="rId4" Type="http://schemas.openxmlformats.org/officeDocument/2006/relationships/tags" Target="../tags/tag748.xml" /><Relationship Id="rId5" Type="http://schemas.openxmlformats.org/officeDocument/2006/relationships/tags" Target="../tags/tag749.xml" /><Relationship Id="rId6" Type="http://schemas.openxmlformats.org/officeDocument/2006/relationships/tags" Target="../tags/tag750.xml" /><Relationship Id="rId7" Type="http://schemas.openxmlformats.org/officeDocument/2006/relationships/tags" Target="../tags/tag751.xml" /><Relationship Id="rId8" Type="http://schemas.openxmlformats.org/officeDocument/2006/relationships/tags" Target="../tags/tag752.xml" /><Relationship Id="rId9" Type="http://schemas.openxmlformats.org/officeDocument/2006/relationships/tags" Target="../tags/tag75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69.xml" /><Relationship Id="rId11" Type="http://schemas.openxmlformats.org/officeDocument/2006/relationships/tags" Target="../tags/tag770.xml" /><Relationship Id="rId12" Type="http://schemas.openxmlformats.org/officeDocument/2006/relationships/tags" Target="../tags/tag771.xml" /><Relationship Id="rId13" Type="http://schemas.openxmlformats.org/officeDocument/2006/relationships/tags" Target="../tags/tag772.xml" /><Relationship Id="rId14" Type="http://schemas.openxmlformats.org/officeDocument/2006/relationships/tags" Target="../tags/tag773.xml" /><Relationship Id="rId15" Type="http://schemas.openxmlformats.org/officeDocument/2006/relationships/tags" Target="../tags/tag774.xml" /><Relationship Id="rId16" Type="http://schemas.openxmlformats.org/officeDocument/2006/relationships/tags" Target="../tags/tag775.xml" /><Relationship Id="rId17" Type="http://schemas.openxmlformats.org/officeDocument/2006/relationships/tags" Target="../tags/tag776.xml" /><Relationship Id="rId18" Type="http://schemas.openxmlformats.org/officeDocument/2006/relationships/tags" Target="../tags/tag777.xml" /><Relationship Id="rId19" Type="http://schemas.openxmlformats.org/officeDocument/2006/relationships/tags" Target="../tags/tag778.xml" /><Relationship Id="rId2" Type="http://schemas.openxmlformats.org/officeDocument/2006/relationships/tags" Target="../tags/tag761.xml" /><Relationship Id="rId20" Type="http://schemas.openxmlformats.org/officeDocument/2006/relationships/tags" Target="../tags/tag779.xml" /><Relationship Id="rId3" Type="http://schemas.openxmlformats.org/officeDocument/2006/relationships/tags" Target="../tags/tag762.xml" /><Relationship Id="rId4" Type="http://schemas.openxmlformats.org/officeDocument/2006/relationships/tags" Target="../tags/tag763.xml" /><Relationship Id="rId5" Type="http://schemas.openxmlformats.org/officeDocument/2006/relationships/tags" Target="../tags/tag764.xml" /><Relationship Id="rId6" Type="http://schemas.openxmlformats.org/officeDocument/2006/relationships/tags" Target="../tags/tag765.xml" /><Relationship Id="rId7" Type="http://schemas.openxmlformats.org/officeDocument/2006/relationships/tags" Target="../tags/tag766.xml" /><Relationship Id="rId8" Type="http://schemas.openxmlformats.org/officeDocument/2006/relationships/tags" Target="../tags/tag767.xml" /><Relationship Id="rId9" Type="http://schemas.openxmlformats.org/officeDocument/2006/relationships/tags" Target="../tags/tag768.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0.xml" /><Relationship Id="rId3" Type="http://schemas.openxmlformats.org/officeDocument/2006/relationships/tags" Target="../tags/tag781.xml" /><Relationship Id="rId4" Type="http://schemas.openxmlformats.org/officeDocument/2006/relationships/tags" Target="../tags/tag78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6.jpeg" /><Relationship Id="rId11" Type="http://schemas.openxmlformats.org/officeDocument/2006/relationships/tags" Target="../tags/tag790.xml" /><Relationship Id="rId12" Type="http://schemas.openxmlformats.org/officeDocument/2006/relationships/image" Target="../media/image17.jpeg" /><Relationship Id="rId13" Type="http://schemas.openxmlformats.org/officeDocument/2006/relationships/tags" Target="../tags/tag791.xml" /><Relationship Id="rId14" Type="http://schemas.openxmlformats.org/officeDocument/2006/relationships/tags" Target="../tags/tag792.xml" /><Relationship Id="rId15" Type="http://schemas.openxmlformats.org/officeDocument/2006/relationships/tags" Target="../tags/tag793.xml" /><Relationship Id="rId2" Type="http://schemas.openxmlformats.org/officeDocument/2006/relationships/tags" Target="../tags/tag783.xml" /><Relationship Id="rId3" Type="http://schemas.openxmlformats.org/officeDocument/2006/relationships/tags" Target="../tags/tag784.xml" /><Relationship Id="rId4" Type="http://schemas.openxmlformats.org/officeDocument/2006/relationships/tags" Target="../tags/tag785.xml" /><Relationship Id="rId5" Type="http://schemas.openxmlformats.org/officeDocument/2006/relationships/image" Target="../media/image15.jpeg" /><Relationship Id="rId6" Type="http://schemas.openxmlformats.org/officeDocument/2006/relationships/tags" Target="../tags/tag786.xml" /><Relationship Id="rId7" Type="http://schemas.openxmlformats.org/officeDocument/2006/relationships/tags" Target="../tags/tag787.xml" /><Relationship Id="rId8" Type="http://schemas.openxmlformats.org/officeDocument/2006/relationships/tags" Target="../tags/tag788.xml" /><Relationship Id="rId9" Type="http://schemas.openxmlformats.org/officeDocument/2006/relationships/tags" Target="../tags/tag789.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4.xml" /><Relationship Id="rId3" Type="http://schemas.openxmlformats.org/officeDocument/2006/relationships/tags" Target="../tags/tag795.xml" /><Relationship Id="rId4" Type="http://schemas.openxmlformats.org/officeDocument/2006/relationships/tags" Target="../tags/tag79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7.xml" /><Relationship Id="rId11" Type="http://schemas.openxmlformats.org/officeDocument/2006/relationships/tags" Target="../tags/tag298.xml" /><Relationship Id="rId12" Type="http://schemas.openxmlformats.org/officeDocument/2006/relationships/tags" Target="../tags/tag299.xml" /><Relationship Id="rId13" Type="http://schemas.openxmlformats.org/officeDocument/2006/relationships/tags" Target="../tags/tag300.xml" /><Relationship Id="rId14" Type="http://schemas.openxmlformats.org/officeDocument/2006/relationships/tags" Target="../tags/tag301.xml" /><Relationship Id="rId15" Type="http://schemas.openxmlformats.org/officeDocument/2006/relationships/tags" Target="../tags/tag302.xml" /><Relationship Id="rId16" Type="http://schemas.openxmlformats.org/officeDocument/2006/relationships/tags" Target="../tags/tag303.xml" /><Relationship Id="rId17" Type="http://schemas.openxmlformats.org/officeDocument/2006/relationships/tags" Target="../tags/tag304.xml" /><Relationship Id="rId18" Type="http://schemas.openxmlformats.org/officeDocument/2006/relationships/tags" Target="../tags/tag305.xml" /><Relationship Id="rId19" Type="http://schemas.openxmlformats.org/officeDocument/2006/relationships/tags" Target="../tags/tag306.xml" /><Relationship Id="rId2" Type="http://schemas.openxmlformats.org/officeDocument/2006/relationships/notesSlide" Target="../notesSlides/notesSlide2.xml" /><Relationship Id="rId20" Type="http://schemas.openxmlformats.org/officeDocument/2006/relationships/tags" Target="../tags/tag307.xml" /><Relationship Id="rId21" Type="http://schemas.openxmlformats.org/officeDocument/2006/relationships/tags" Target="../tags/tag308.xml" /><Relationship Id="rId22" Type="http://schemas.openxmlformats.org/officeDocument/2006/relationships/tags" Target="../tags/tag309.xml" /><Relationship Id="rId23" Type="http://schemas.openxmlformats.org/officeDocument/2006/relationships/tags" Target="../tags/tag310.xml" /><Relationship Id="rId24" Type="http://schemas.openxmlformats.org/officeDocument/2006/relationships/tags" Target="../tags/tag311.xml" /><Relationship Id="rId25" Type="http://schemas.openxmlformats.org/officeDocument/2006/relationships/tags" Target="../tags/tag312.xml" /><Relationship Id="rId26" Type="http://schemas.openxmlformats.org/officeDocument/2006/relationships/tags" Target="../tags/tag313.xml" /><Relationship Id="rId27" Type="http://schemas.openxmlformats.org/officeDocument/2006/relationships/tags" Target="../tags/tag314.xml" /><Relationship Id="rId28" Type="http://schemas.openxmlformats.org/officeDocument/2006/relationships/tags" Target="../tags/tag315.xml" /><Relationship Id="rId29" Type="http://schemas.openxmlformats.org/officeDocument/2006/relationships/tags" Target="../tags/tag316.xml" /><Relationship Id="rId3" Type="http://schemas.openxmlformats.org/officeDocument/2006/relationships/tags" Target="../tags/tag290.xml" /><Relationship Id="rId30" Type="http://schemas.openxmlformats.org/officeDocument/2006/relationships/tags" Target="../tags/tag317.xml" /><Relationship Id="rId31" Type="http://schemas.openxmlformats.org/officeDocument/2006/relationships/tags" Target="../tags/tag318.xml" /><Relationship Id="rId32" Type="http://schemas.openxmlformats.org/officeDocument/2006/relationships/tags" Target="../tags/tag319.xml" /><Relationship Id="rId33" Type="http://schemas.openxmlformats.org/officeDocument/2006/relationships/tags" Target="../tags/tag320.xml" /><Relationship Id="rId34" Type="http://schemas.openxmlformats.org/officeDocument/2006/relationships/tags" Target="../tags/tag321.xml" /><Relationship Id="rId35" Type="http://schemas.openxmlformats.org/officeDocument/2006/relationships/tags" Target="../tags/tag322.xml" /><Relationship Id="rId36" Type="http://schemas.openxmlformats.org/officeDocument/2006/relationships/tags" Target="../tags/tag323.xml" /><Relationship Id="rId37" Type="http://schemas.openxmlformats.org/officeDocument/2006/relationships/tags" Target="../tags/tag324.xml" /><Relationship Id="rId38" Type="http://schemas.openxmlformats.org/officeDocument/2006/relationships/tags" Target="../tags/tag325.xml" /><Relationship Id="rId39" Type="http://schemas.openxmlformats.org/officeDocument/2006/relationships/tags" Target="../tags/tag326.xml" /><Relationship Id="rId4" Type="http://schemas.openxmlformats.org/officeDocument/2006/relationships/tags" Target="../tags/tag291.xml" /><Relationship Id="rId40" Type="http://schemas.openxmlformats.org/officeDocument/2006/relationships/tags" Target="../tags/tag327.xml" /><Relationship Id="rId41" Type="http://schemas.openxmlformats.org/officeDocument/2006/relationships/tags" Target="../tags/tag328.xml" /><Relationship Id="rId42" Type="http://schemas.openxmlformats.org/officeDocument/2006/relationships/tags" Target="../tags/tag329.xml" /><Relationship Id="rId43" Type="http://schemas.openxmlformats.org/officeDocument/2006/relationships/tags" Target="../tags/tag330.xml" /><Relationship Id="rId44" Type="http://schemas.openxmlformats.org/officeDocument/2006/relationships/tags" Target="../tags/tag331.xml" /><Relationship Id="rId45" Type="http://schemas.openxmlformats.org/officeDocument/2006/relationships/tags" Target="../tags/tag332.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tags" Target="../tags/tag296.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05.xml" /><Relationship Id="rId11" Type="http://schemas.openxmlformats.org/officeDocument/2006/relationships/tags" Target="../tags/tag806.xml" /><Relationship Id="rId2" Type="http://schemas.openxmlformats.org/officeDocument/2006/relationships/tags" Target="../tags/tag797.xml" /><Relationship Id="rId3" Type="http://schemas.openxmlformats.org/officeDocument/2006/relationships/tags" Target="../tags/tag798.xml" /><Relationship Id="rId4" Type="http://schemas.openxmlformats.org/officeDocument/2006/relationships/tags" Target="../tags/tag799.xml" /><Relationship Id="rId5" Type="http://schemas.openxmlformats.org/officeDocument/2006/relationships/tags" Target="../tags/tag800.xml" /><Relationship Id="rId6" Type="http://schemas.openxmlformats.org/officeDocument/2006/relationships/tags" Target="../tags/tag801.xml" /><Relationship Id="rId7" Type="http://schemas.openxmlformats.org/officeDocument/2006/relationships/tags" Target="../tags/tag802.xml" /><Relationship Id="rId8" Type="http://schemas.openxmlformats.org/officeDocument/2006/relationships/tags" Target="../tags/tag803.xml" /><Relationship Id="rId9" Type="http://schemas.openxmlformats.org/officeDocument/2006/relationships/tags" Target="../tags/tag80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tags" Target="../tags/tag811.xml" /><Relationship Id="rId4" Type="http://schemas.openxmlformats.org/officeDocument/2006/relationships/tags" Target="../tags/tag812.xml" /><Relationship Id="rId5" Type="http://schemas.openxmlformats.org/officeDocument/2006/relationships/tags" Target="../tags/tag813.xml" /><Relationship Id="rId6" Type="http://schemas.openxmlformats.org/officeDocument/2006/relationships/tags" Target="../tags/tag81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5.xml" /><Relationship Id="rId3" Type="http://schemas.openxmlformats.org/officeDocument/2006/relationships/tags" Target="../tags/tag816.xml" /><Relationship Id="rId4" Type="http://schemas.openxmlformats.org/officeDocument/2006/relationships/tags" Target="../tags/tag81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8.xml" /><Relationship Id="rId3" Type="http://schemas.openxmlformats.org/officeDocument/2006/relationships/tags" Target="../tags/tag819.xml" /><Relationship Id="rId4" Type="http://schemas.openxmlformats.org/officeDocument/2006/relationships/tags" Target="../tags/tag820.xml" /><Relationship Id="rId5" Type="http://schemas.openxmlformats.org/officeDocument/2006/relationships/tags" Target="../tags/tag821.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2.xml" /><Relationship Id="rId3" Type="http://schemas.openxmlformats.org/officeDocument/2006/relationships/tags" Target="../tags/tag823.xml" /><Relationship Id="rId4" Type="http://schemas.openxmlformats.org/officeDocument/2006/relationships/tags" Target="../tags/tag82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5.xml" /><Relationship Id="rId3" Type="http://schemas.openxmlformats.org/officeDocument/2006/relationships/tags" Target="../tags/tag826.xml" /><Relationship Id="rId4" Type="http://schemas.openxmlformats.org/officeDocument/2006/relationships/tags" Target="../tags/tag82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8.xml" /><Relationship Id="rId3" Type="http://schemas.openxmlformats.org/officeDocument/2006/relationships/tags" Target="../tags/tag829.xml" /><Relationship Id="rId4" Type="http://schemas.openxmlformats.org/officeDocument/2006/relationships/tags" Target="../tags/tag830.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1.xml" /><Relationship Id="rId3" Type="http://schemas.openxmlformats.org/officeDocument/2006/relationships/tags" Target="../tags/tag83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3.xml" /><Relationship Id="rId3" Type="http://schemas.openxmlformats.org/officeDocument/2006/relationships/tags" Target="../tags/tag834.xml" /><Relationship Id="rId4" Type="http://schemas.openxmlformats.org/officeDocument/2006/relationships/tags" Target="../tags/tag835.xml" /><Relationship Id="rId5" Type="http://schemas.openxmlformats.org/officeDocument/2006/relationships/tags" Target="../tags/tag836.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tags" Target="../tags/tag841.xml" /><Relationship Id="rId4" Type="http://schemas.openxmlformats.org/officeDocument/2006/relationships/tags" Target="../tags/tag84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337.xml" /><Relationship Id="rId4" Type="http://schemas.openxmlformats.org/officeDocument/2006/relationships/tags" Target="../tags/tag338.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3.xml" /><Relationship Id="rId3" Type="http://schemas.openxmlformats.org/officeDocument/2006/relationships/tags" Target="../tags/tag844.xml" /><Relationship Id="rId4" Type="http://schemas.openxmlformats.org/officeDocument/2006/relationships/tags" Target="../tags/tag845.xml" /><Relationship Id="rId5" Type="http://schemas.openxmlformats.org/officeDocument/2006/relationships/tags" Target="../tags/tag846.xml" /><Relationship Id="rId6" Type="http://schemas.openxmlformats.org/officeDocument/2006/relationships/tags" Target="../tags/tag847.xml" /><Relationship Id="rId7" Type="http://schemas.openxmlformats.org/officeDocument/2006/relationships/tags" Target="../tags/tag848.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57.xml" /><Relationship Id="rId11" Type="http://schemas.openxmlformats.org/officeDocument/2006/relationships/tags" Target="../tags/tag858.xml" /><Relationship Id="rId12" Type="http://schemas.openxmlformats.org/officeDocument/2006/relationships/tags" Target="../tags/tag859.xml" /><Relationship Id="rId13" Type="http://schemas.openxmlformats.org/officeDocument/2006/relationships/tags" Target="../tags/tag860.xml" /><Relationship Id="rId14" Type="http://schemas.openxmlformats.org/officeDocument/2006/relationships/tags" Target="../tags/tag861.xml" /><Relationship Id="rId2" Type="http://schemas.openxmlformats.org/officeDocument/2006/relationships/tags" Target="../tags/tag849.xml" /><Relationship Id="rId3" Type="http://schemas.openxmlformats.org/officeDocument/2006/relationships/tags" Target="../tags/tag850.xml" /><Relationship Id="rId4" Type="http://schemas.openxmlformats.org/officeDocument/2006/relationships/tags" Target="../tags/tag851.xml" /><Relationship Id="rId5" Type="http://schemas.openxmlformats.org/officeDocument/2006/relationships/tags" Target="../tags/tag852.xml" /><Relationship Id="rId6" Type="http://schemas.openxmlformats.org/officeDocument/2006/relationships/tags" Target="../tags/tag853.xml" /><Relationship Id="rId7" Type="http://schemas.openxmlformats.org/officeDocument/2006/relationships/tags" Target="../tags/tag854.xml" /><Relationship Id="rId8" Type="http://schemas.openxmlformats.org/officeDocument/2006/relationships/tags" Target="../tags/tag855.xml" /><Relationship Id="rId9" Type="http://schemas.openxmlformats.org/officeDocument/2006/relationships/tags" Target="../tags/tag856.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2.xml" /><Relationship Id="rId3" Type="http://schemas.openxmlformats.org/officeDocument/2006/relationships/tags" Target="../tags/tag863.xml" /><Relationship Id="rId4" Type="http://schemas.openxmlformats.org/officeDocument/2006/relationships/tags" Target="../tags/tag86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slide" Target="slide11.xml" TargetMode="Internal" /><Relationship Id="rId11" Type="http://schemas.openxmlformats.org/officeDocument/2006/relationships/tags" Target="../tags/tag352.xml" /><Relationship Id="rId12" Type="http://schemas.openxmlformats.org/officeDocument/2006/relationships/slide" Target="slide13.xml" TargetMode="Internal" /><Relationship Id="rId13" Type="http://schemas.openxmlformats.org/officeDocument/2006/relationships/tags" Target="../tags/tag353.xml" /><Relationship Id="rId14" Type="http://schemas.openxmlformats.org/officeDocument/2006/relationships/slide" Target="slide12.xml" TargetMode="Internal" /><Relationship Id="rId15" Type="http://schemas.openxmlformats.org/officeDocument/2006/relationships/tags" Target="../tags/tag354.xml" /><Relationship Id="rId16" Type="http://schemas.openxmlformats.org/officeDocument/2006/relationships/slide" Target="slide17.xml" TargetMode="Internal" /><Relationship Id="rId17" Type="http://schemas.openxmlformats.org/officeDocument/2006/relationships/tags" Target="../tags/tag355.xml" /><Relationship Id="rId18" Type="http://schemas.openxmlformats.org/officeDocument/2006/relationships/slide" Target="slide19.xml" TargetMode="Internal" /><Relationship Id="rId19" Type="http://schemas.openxmlformats.org/officeDocument/2006/relationships/tags" Target="../tags/tag356.xml" /><Relationship Id="rId2" Type="http://schemas.openxmlformats.org/officeDocument/2006/relationships/notesSlide" Target="../notesSlides/notesSlide4.xml" /><Relationship Id="rId20" Type="http://schemas.openxmlformats.org/officeDocument/2006/relationships/slide" Target="slide22.xml" TargetMode="Internal" /><Relationship Id="rId21" Type="http://schemas.openxmlformats.org/officeDocument/2006/relationships/tags" Target="../tags/tag357.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image" Target="../media/image4.jpeg" /><Relationship Id="rId9" Type="http://schemas.openxmlformats.org/officeDocument/2006/relationships/tags" Target="../tags/tag35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117987" y="-17275"/>
            <a:ext cx="12545175" cy="6875275"/>
          </a:xfrm>
          <a:prstGeom prst="rect">
            <a:avLst/>
          </a:prstGeom>
        </p:spPr>
      </p:pic>
      <p:sp>
        <p:nvSpPr>
          <p:cNvPr id="6" name="矩形 5"/>
          <p:cNvSpPr/>
          <p:nvPr>
            <p:custDataLst>
              <p:tags r:id="rId5"/>
            </p:custDataLst>
          </p:nvPr>
        </p:nvSpPr>
        <p:spPr>
          <a:xfrm>
            <a:off x="4354158" y="2714449"/>
            <a:ext cx="4108817" cy="923330"/>
          </a:xfrm>
          <a:prstGeom prst="rect">
            <a:avLst/>
          </a:prstGeom>
          <a:noFill/>
        </p:spPr>
        <p:txBody>
          <a:bodyPr wrap="none" lIns="91440" tIns="45720" rIns="91440" bIns="45720">
            <a:spAutoFit/>
          </a:bodyPr>
          <a:lstStyle/>
          <a:p>
            <a:pPr algn="ctr"/>
            <a:r>
              <a:rPr lang="zh-CN" altLang="en-US"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建党</a:t>
            </a:r>
            <a:r>
              <a:rPr lang="en-US" altLang="zh-CN"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100</a:t>
            </a:r>
            <a:r>
              <a:rPr lang="zh-CN" altLang="en-US"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周年</a:t>
            </a:r>
            <a:endParaRPr lang="zh-CN" altLang="en-US" sz="54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xmlns="" val="1246344944"/>
      </p:ext>
    </p:extLst>
  </p:cSld>
  <p:clrMapOvr>
    <a:masterClrMapping/>
  </p:clrMapOvr>
  <mc:AlternateContent>
    <mc:Choice xmlns:p15="http://schemas.microsoft.com/office/powerpoint/2012/main" Requires="p15">
      <p:transition spd="slow" p14:dur="2000">
        <p15:prstTrans prst="curtains"/>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descr="C:\Users\Administrator\Desktop\图片1.jpg"/>
          <p:cNvPicPr>
            <a:picLocks noChangeAspect="1" noChangeArrowheads="1"/>
          </p:cNvPicPr>
          <p:nvPr>
            <p:custDataLst>
              <p:tags r:id="rId4"/>
            </p:custDataLst>
          </p:nvPr>
        </p:nvPicPr>
        <p:blipFill>
          <a:blip r:embed="rId3"/>
          <a:stretch>
            <a:fillRect/>
          </a:stretch>
        </p:blipFill>
        <p:spPr bwMode="auto">
          <a:xfrm>
            <a:off x="0" y="0"/>
            <a:ext cx="10391046" cy="7030192"/>
          </a:xfrm>
          <a:prstGeom prst="rect">
            <a:avLst/>
          </a:prstGeom>
          <a:noFill/>
        </p:spPr>
      </p:pic>
      <p:sp>
        <p:nvSpPr>
          <p:cNvPr id="5" name="文本框 4"/>
          <p:cNvSpPr txBox="1"/>
          <p:nvPr>
            <p:custDataLst>
              <p:tags r:id="rId5"/>
            </p:custDataLst>
          </p:nvPr>
        </p:nvSpPr>
        <p:spPr>
          <a:xfrm>
            <a:off x="11019340" y="420624"/>
            <a:ext cx="615553" cy="4453128"/>
          </a:xfrm>
          <a:prstGeom prst="rect">
            <a:avLst/>
          </a:prstGeom>
          <a:noFill/>
        </p:spPr>
        <p:txBody>
          <a:bodyPr vert="eaVert" wrap="square" rtlCol="0">
            <a:spAutoFit/>
          </a:bodyPr>
          <a:lstStyle/>
          <a:p>
            <a:r>
              <a:rPr lang="zh-CN" altLang="en-US" sz="2800" smtClean="0">
                <a:latin typeface="华文新魏" panose="02010800040101010101" pitchFamily="2" charset="-122"/>
                <a:ea typeface="华文新魏" panose="02010800040101010101" pitchFamily="2" charset="-122"/>
              </a:rPr>
              <a:t>中国工农红军</a:t>
            </a:r>
            <a:r>
              <a:rPr lang="zh-CN" altLang="en-US" sz="2800">
                <a:latin typeface="华文新魏" panose="02010800040101010101" pitchFamily="2" charset="-122"/>
                <a:ea typeface="华文新魏" panose="02010800040101010101" pitchFamily="2" charset="-122"/>
              </a:rPr>
              <a:t>长征路线图</a:t>
            </a:r>
            <a:endParaRPr lang="zh-CN" altLang="en-US" sz="2800"/>
          </a:p>
        </p:txBody>
      </p:sp>
      <p:sp>
        <p:nvSpPr>
          <p:cNvPr id="6" name="文本框 5"/>
          <p:cNvSpPr txBox="1"/>
          <p:nvPr>
            <p:custDataLst>
              <p:tags r:id="rId6"/>
            </p:custDataLst>
          </p:nvPr>
        </p:nvSpPr>
        <p:spPr>
          <a:xfrm>
            <a:off x="7050024" y="5724144"/>
            <a:ext cx="978408" cy="369332"/>
          </a:xfrm>
          <a:prstGeom prst="rect">
            <a:avLst/>
          </a:prstGeom>
          <a:noFill/>
        </p:spPr>
        <p:txBody>
          <a:bodyPr wrap="square" rtlCol="0">
            <a:spAutoFit/>
          </a:bodyPr>
          <a:lstStyle/>
          <a:p>
            <a:r>
              <a:rPr lang="zh-CN" altLang="en-US" smtClean="0">
                <a:solidFill>
                  <a:srgbClr val="E6C07E"/>
                </a:solidFill>
              </a:rPr>
              <a:t>（江西）</a:t>
            </a:r>
            <a:endParaRPr lang="zh-CN" altLang="en-US">
              <a:solidFill>
                <a:srgbClr val="E6C07E"/>
              </a:solidFill>
            </a:endParaRPr>
          </a:p>
        </p:txBody>
      </p:sp>
      <p:sp>
        <p:nvSpPr>
          <p:cNvPr id="7" name="文本框 6"/>
          <p:cNvSpPr txBox="1"/>
          <p:nvPr>
            <p:custDataLst>
              <p:tags r:id="rId7"/>
            </p:custDataLst>
          </p:nvPr>
        </p:nvSpPr>
        <p:spPr>
          <a:xfrm>
            <a:off x="3764280" y="5647944"/>
            <a:ext cx="978408" cy="369332"/>
          </a:xfrm>
          <a:prstGeom prst="rect">
            <a:avLst/>
          </a:prstGeom>
          <a:noFill/>
        </p:spPr>
        <p:txBody>
          <a:bodyPr wrap="square" rtlCol="0">
            <a:spAutoFit/>
          </a:bodyPr>
          <a:lstStyle/>
          <a:p>
            <a:r>
              <a:rPr lang="zh-CN" altLang="en-US" smtClean="0">
                <a:solidFill>
                  <a:srgbClr val="E6C07E"/>
                </a:solidFill>
              </a:rPr>
              <a:t>（贵州）</a:t>
            </a:r>
            <a:endParaRPr lang="zh-CN" altLang="en-US">
              <a:solidFill>
                <a:srgbClr val="E6C07E"/>
              </a:solidFill>
            </a:endParaRPr>
          </a:p>
        </p:txBody>
      </p:sp>
      <p:sp>
        <p:nvSpPr>
          <p:cNvPr id="8" name="文本框 7"/>
          <p:cNvSpPr txBox="1"/>
          <p:nvPr>
            <p:custDataLst>
              <p:tags r:id="rId8"/>
            </p:custDataLst>
          </p:nvPr>
        </p:nvSpPr>
        <p:spPr>
          <a:xfrm>
            <a:off x="2173224" y="2996184"/>
            <a:ext cx="978408" cy="369332"/>
          </a:xfrm>
          <a:prstGeom prst="rect">
            <a:avLst/>
          </a:prstGeom>
          <a:noFill/>
        </p:spPr>
        <p:txBody>
          <a:bodyPr wrap="square" rtlCol="0">
            <a:spAutoFit/>
          </a:bodyPr>
          <a:lstStyle/>
          <a:p>
            <a:r>
              <a:rPr lang="zh-CN" altLang="en-US" smtClean="0">
                <a:solidFill>
                  <a:srgbClr val="E6C07E"/>
                </a:solidFill>
              </a:rPr>
              <a:t>（四川）</a:t>
            </a:r>
            <a:endParaRPr lang="zh-CN" altLang="en-US">
              <a:solidFill>
                <a:srgbClr val="E6C07E"/>
              </a:solidFill>
            </a:endParaRPr>
          </a:p>
        </p:txBody>
      </p:sp>
      <p:sp>
        <p:nvSpPr>
          <p:cNvPr id="9" name="文本框 8"/>
          <p:cNvSpPr txBox="1"/>
          <p:nvPr>
            <p:custDataLst>
              <p:tags r:id="rId9"/>
            </p:custDataLst>
          </p:nvPr>
        </p:nvSpPr>
        <p:spPr>
          <a:xfrm>
            <a:off x="4916424" y="161544"/>
            <a:ext cx="978408" cy="369332"/>
          </a:xfrm>
          <a:prstGeom prst="rect">
            <a:avLst/>
          </a:prstGeom>
          <a:noFill/>
        </p:spPr>
        <p:txBody>
          <a:bodyPr wrap="square" rtlCol="0">
            <a:spAutoFit/>
          </a:bodyPr>
          <a:lstStyle/>
          <a:p>
            <a:r>
              <a:rPr lang="zh-CN" altLang="en-US" smtClean="0">
                <a:solidFill>
                  <a:srgbClr val="E6C07E"/>
                </a:solidFill>
              </a:rPr>
              <a:t>（陕西）</a:t>
            </a:r>
            <a:endParaRPr lang="zh-CN" altLang="en-US">
              <a:solidFill>
                <a:srgbClr val="E6C07E"/>
              </a:solidFill>
            </a:endParaRPr>
          </a:p>
        </p:txBody>
      </p:sp>
      <p:sp>
        <p:nvSpPr>
          <p:cNvPr id="10" name="文本框 9"/>
          <p:cNvSpPr txBox="1"/>
          <p:nvPr>
            <p:custDataLst>
              <p:tags r:id="rId10"/>
            </p:custDataLst>
          </p:nvPr>
        </p:nvSpPr>
        <p:spPr>
          <a:xfrm>
            <a:off x="3275076" y="792480"/>
            <a:ext cx="978408" cy="369332"/>
          </a:xfrm>
          <a:prstGeom prst="rect">
            <a:avLst/>
          </a:prstGeom>
          <a:noFill/>
        </p:spPr>
        <p:txBody>
          <a:bodyPr wrap="square" rtlCol="0">
            <a:spAutoFit/>
          </a:bodyPr>
          <a:lstStyle/>
          <a:p>
            <a:r>
              <a:rPr lang="zh-CN" altLang="en-US" smtClean="0">
                <a:solidFill>
                  <a:srgbClr val="E6C07E"/>
                </a:solidFill>
              </a:rPr>
              <a:t>（甘肃）</a:t>
            </a:r>
            <a:endParaRPr lang="zh-CN" altLang="en-US">
              <a:solidFill>
                <a:srgbClr val="E6C07E"/>
              </a:solidFill>
            </a:endParaRPr>
          </a:p>
        </p:txBody>
      </p:sp>
    </p:spTree>
    <p:extLst>
      <p:ext uri="{BB962C8B-B14F-4D97-AF65-F5344CB8AC3E}">
        <p14:creationId xmlns:p14="http://schemas.microsoft.com/office/powerpoint/2010/main" xmlns="" val="516983053"/>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44026" y="442145"/>
            <a:ext cx="10969200" cy="705600"/>
          </a:xfrm>
        </p:spPr>
        <p:txBody>
          <a:bodyPr/>
          <a:lstStyle/>
          <a:p>
            <a:r>
              <a:rPr lang="zh-CN" altLang="en-US" smtClean="0"/>
              <a:t>“红军长征取得阶段性</a:t>
            </a:r>
            <a:r>
              <a:rPr lang="zh-CN" altLang="en-US"/>
              <a:t>胜利</a:t>
            </a:r>
            <a:r>
              <a:rPr lang="zh-CN" altLang="en-US" smtClean="0"/>
              <a:t>”历史意义：</a:t>
            </a:r>
            <a:endParaRPr lang="zh-CN" altLang="en-US"/>
          </a:p>
        </p:txBody>
      </p:sp>
      <p:sp>
        <p:nvSpPr>
          <p:cNvPr id="3" name="内容占位符 2"/>
          <p:cNvSpPr>
            <a:spLocks noGrp="1"/>
          </p:cNvSpPr>
          <p:nvPr>
            <p:ph idx="1"/>
            <p:custDataLst>
              <p:tags r:id="rId4"/>
            </p:custDataLst>
          </p:nvPr>
        </p:nvSpPr>
        <p:spPr>
          <a:xfrm>
            <a:off x="678819" y="2256312"/>
            <a:ext cx="11232131" cy="3215125"/>
          </a:xfrm>
        </p:spPr>
        <p:txBody>
          <a:bodyPr>
            <a:normAutofit/>
          </a:bodyPr>
          <a:lstStyle/>
          <a:p>
            <a:pPr>
              <a:spcAft>
                <a:spcPts val="600"/>
              </a:spcAft>
            </a:pPr>
            <a:r>
              <a:rPr lang="zh-CN" altLang="en-US" sz="2400" smtClean="0">
                <a:solidFill>
                  <a:srgbClr val="C00000"/>
                </a:solidFill>
                <a:latin typeface="华文新魏" panose="02010800040101010101" pitchFamily="2" charset="-122"/>
                <a:ea typeface="华文新魏" panose="02010800040101010101" pitchFamily="2" charset="-122"/>
              </a:rPr>
              <a:t>历史意义</a:t>
            </a:r>
            <a:r>
              <a:rPr lang="en-US" altLang="zh-CN" sz="2400" smtClean="0">
                <a:solidFill>
                  <a:srgbClr val="C00000"/>
                </a:solidFill>
                <a:latin typeface="华文新魏" panose="02010800040101010101" pitchFamily="2" charset="-122"/>
                <a:ea typeface="华文新魏" panose="02010800040101010101" pitchFamily="2" charset="-122"/>
              </a:rPr>
              <a:t>——</a:t>
            </a:r>
            <a:r>
              <a:rPr lang="zh-CN" altLang="en-US" sz="2400" smtClean="0">
                <a:solidFill>
                  <a:srgbClr val="C00000"/>
                </a:solidFill>
                <a:latin typeface="华文新魏" panose="02010800040101010101" pitchFamily="2" charset="-122"/>
                <a:ea typeface="华文新魏" panose="02010800040101010101" pitchFamily="2" charset="-122"/>
              </a:rPr>
              <a:t>实现了三件事：</a:t>
            </a:r>
            <a:endParaRPr lang="en-US" altLang="zh-CN" sz="2400" smtClean="0">
              <a:solidFill>
                <a:srgbClr val="C00000"/>
              </a:solidFill>
              <a:latin typeface="华文新魏" panose="02010800040101010101" pitchFamily="2" charset="-122"/>
              <a:ea typeface="华文新魏" panose="02010800040101010101" pitchFamily="2" charset="-122"/>
            </a:endParaRPr>
          </a:p>
          <a:p>
            <a:pPr>
              <a:spcAft>
                <a:spcPts val="600"/>
              </a:spcAft>
            </a:pPr>
            <a:r>
              <a:rPr lang="zh-CN" altLang="en-US" sz="2400" smtClean="0">
                <a:solidFill>
                  <a:srgbClr val="C00000"/>
                </a:solidFill>
                <a:latin typeface="华文新魏" panose="02010800040101010101" pitchFamily="2" charset="-122"/>
                <a:ea typeface="华文新魏" panose="02010800040101010101" pitchFamily="2" charset="-122"/>
              </a:rPr>
              <a:t>展示力量（队伍未被打散，还能经常打胜仗）</a:t>
            </a:r>
            <a:endParaRPr lang="en-US" altLang="zh-CN" sz="2400" smtClean="0">
              <a:solidFill>
                <a:srgbClr val="C00000"/>
              </a:solidFill>
              <a:latin typeface="华文新魏" panose="02010800040101010101" pitchFamily="2" charset="-122"/>
              <a:ea typeface="华文新魏" panose="02010800040101010101" pitchFamily="2" charset="-122"/>
            </a:endParaRPr>
          </a:p>
          <a:p>
            <a:pPr>
              <a:spcAft>
                <a:spcPts val="600"/>
              </a:spcAft>
            </a:pPr>
            <a:r>
              <a:rPr lang="zh-CN" altLang="en-US" sz="2400" smtClean="0">
                <a:solidFill>
                  <a:srgbClr val="C00000"/>
                </a:solidFill>
                <a:latin typeface="华文新魏" panose="02010800040101010101" pitchFamily="2" charset="-122"/>
                <a:ea typeface="华文新魏" panose="02010800040101010101" pitchFamily="2" charset="-122"/>
              </a:rPr>
              <a:t>宣传革命（打了很多胜仗，扩充了队伍，</a:t>
            </a:r>
            <a:r>
              <a:rPr lang="en-US" altLang="zh-CN" sz="2400" smtClean="0">
                <a:solidFill>
                  <a:srgbClr val="C00000"/>
                </a:solidFill>
                <a:latin typeface="华文新魏" panose="02010800040101010101" pitchFamily="2" charset="-122"/>
                <a:ea typeface="华文新魏" panose="02010800040101010101" pitchFamily="2" charset="-122"/>
              </a:rPr>
              <a:t>11</a:t>
            </a:r>
            <a:r>
              <a:rPr lang="zh-CN" altLang="en-US" sz="2400" smtClean="0">
                <a:solidFill>
                  <a:srgbClr val="C00000"/>
                </a:solidFill>
                <a:latin typeface="华文新魏" panose="02010800040101010101" pitchFamily="2" charset="-122"/>
                <a:ea typeface="华文新魏" panose="02010800040101010101" pitchFamily="2" charset="-122"/>
              </a:rPr>
              <a:t>省两万万人民知道了红军的存在）</a:t>
            </a:r>
            <a:endParaRPr lang="en-US" altLang="zh-CN" sz="2400" smtClean="0">
              <a:solidFill>
                <a:srgbClr val="C00000"/>
              </a:solidFill>
              <a:latin typeface="华文新魏" panose="02010800040101010101" pitchFamily="2" charset="-122"/>
              <a:ea typeface="华文新魏" panose="02010800040101010101" pitchFamily="2" charset="-122"/>
            </a:endParaRPr>
          </a:p>
          <a:p>
            <a:pPr>
              <a:spcAft>
                <a:spcPts val="600"/>
              </a:spcAft>
            </a:pPr>
            <a:r>
              <a:rPr lang="zh-CN" altLang="en-US" sz="2400" smtClean="0">
                <a:solidFill>
                  <a:srgbClr val="C00000"/>
                </a:solidFill>
                <a:latin typeface="华文新魏" panose="02010800040101010101" pitchFamily="2" charset="-122"/>
                <a:ea typeface="华文新魏" panose="02010800040101010101" pitchFamily="2" charset="-122"/>
              </a:rPr>
              <a:t>播撒火种（建立了许多地方苏维埃政府、地方游击队和地下组织，到达陕北后留下一万多精干）</a:t>
            </a:r>
            <a:endParaRPr lang="zh-CN" altLang="en-US" sz="2400">
              <a:solidFill>
                <a:srgbClr val="C00000"/>
              </a:solidFill>
              <a:latin typeface="华文新魏" panose="02010800040101010101" pitchFamily="2" charset="-122"/>
              <a:ea typeface="华文新魏" panose="02010800040101010101" pitchFamily="2" charset="-122"/>
            </a:endParaRPr>
          </a:p>
        </p:txBody>
      </p:sp>
      <p:pic>
        <p:nvPicPr>
          <p:cNvPr id="4" name="图片 3">
            <a:hlinkClick r:id="rId7" action="ppaction://hlinksldjump"/>
          </p:cNvPr>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11717668" y="3414607"/>
            <a:ext cx="474332" cy="449368"/>
          </a:xfrm>
          <a:prstGeom prst="rect">
            <a:avLst/>
          </a:prstGeom>
        </p:spPr>
      </p:pic>
      <p:sp>
        <p:nvSpPr>
          <p:cNvPr id="6" name="矩形 5"/>
          <p:cNvSpPr/>
          <p:nvPr>
            <p:custDataLst>
              <p:tags r:id="rId8"/>
            </p:custDataLst>
          </p:nvPr>
        </p:nvSpPr>
        <p:spPr>
          <a:xfrm>
            <a:off x="1052904" y="5651001"/>
            <a:ext cx="10606992" cy="830997"/>
          </a:xfrm>
          <a:prstGeom prst="rect">
            <a:avLst/>
          </a:prstGeom>
        </p:spPr>
        <p:txBody>
          <a:bodyPr wrap="square">
            <a:spAutoFit/>
          </a:bodyPr>
          <a:lstStyle/>
          <a:p>
            <a:r>
              <a:rPr lang="zh-CN" altLang="zh-CN" sz="2400" b="1" smtClean="0">
                <a:latin typeface="华文楷体" panose="02010600040101010101" pitchFamily="2" charset="-122"/>
                <a:ea typeface="华文楷体" panose="02010600040101010101" pitchFamily="2" charset="-122"/>
                <a:cs typeface="Times New Roman" panose="02020603050405020304" pitchFamily="18" charset="0"/>
              </a:rPr>
              <a:t>长征</a:t>
            </a:r>
            <a:r>
              <a:rPr lang="zh-CN" altLang="zh-CN" sz="2400" b="1">
                <a:latin typeface="华文楷体" panose="02010600040101010101" pitchFamily="2" charset="-122"/>
                <a:ea typeface="华文楷体" panose="02010600040101010101" pitchFamily="2" charset="-122"/>
                <a:cs typeface="Times New Roman" panose="02020603050405020304" pitchFamily="18" charset="0"/>
              </a:rPr>
              <a:t>的胜利，是中国共产党人理想的胜利，是中国共产党人信念的胜利</a:t>
            </a:r>
            <a:r>
              <a:rPr lang="zh-CN" altLang="zh-CN" sz="2400" b="1" smtClean="0">
                <a:latin typeface="华文楷体" panose="02010600040101010101" pitchFamily="2" charset="-122"/>
                <a:ea typeface="华文楷体" panose="02010600040101010101" pitchFamily="2" charset="-122"/>
                <a:cs typeface="Times New Roman" panose="02020603050405020304" pitchFamily="18" charset="0"/>
              </a:rPr>
              <a:t>。</a:t>
            </a:r>
            <a:endParaRPr lang="en-US" altLang="zh-CN" sz="2400" b="1" smtClean="0">
              <a:latin typeface="华文楷体" panose="02010600040101010101" pitchFamily="2" charset="-122"/>
              <a:ea typeface="华文楷体" panose="02010600040101010101" pitchFamily="2" charset="-122"/>
              <a:cs typeface="Times New Roman" panose="02020603050405020304" pitchFamily="18" charset="0"/>
            </a:endParaRPr>
          </a:p>
          <a:p>
            <a:pPr algn="r"/>
            <a:r>
              <a:rPr lang="en-US" altLang="zh-CN" sz="2400" b="1" smtClean="0">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smtClean="0">
                <a:latin typeface="华文楷体" panose="02010600040101010101" pitchFamily="2" charset="-122"/>
                <a:ea typeface="华文楷体" panose="02010600040101010101" pitchFamily="2" charset="-122"/>
                <a:cs typeface="Times New Roman" panose="02020603050405020304" pitchFamily="18" charset="0"/>
              </a:rPr>
              <a:t>习近平</a:t>
            </a:r>
            <a:endParaRPr lang="zh-CN" altLang="en-US" sz="2400" b="1">
              <a:latin typeface="华文楷体" panose="02010600040101010101" pitchFamily="2" charset="-122"/>
              <a:ea typeface="华文楷体" panose="02010600040101010101" pitchFamily="2" charset="-122"/>
            </a:endParaRPr>
          </a:p>
        </p:txBody>
      </p:sp>
      <p:pic>
        <p:nvPicPr>
          <p:cNvPr id="7" name="图片 6">
            <a:hlinkClick r:id="rId7" action="ppaction://hlinksldjump"/>
          </p:cNvPr>
          <p:cNvPicPr>
            <a:picLocks noChangeAspect="1"/>
          </p:cNvPicPr>
          <p:nvPr>
            <p:custDataLst>
              <p:tags r:id="rId9"/>
            </p:custDataLst>
          </p:nvPr>
        </p:nvPicPr>
        <p:blipFill>
          <a:blip r:embed="rId5">
            <a:extLst>
              <a:ext uri="{28A0092B-C50C-407E-A947-70E740481C1C}">
                <a14:useLocalDpi xmlns:a14="http://schemas.microsoft.com/office/drawing/2010/main" xmlns="" val="0"/>
              </a:ext>
            </a:extLst>
          </a:blip>
          <a:stretch>
            <a:fillRect/>
          </a:stretch>
        </p:blipFill>
        <p:spPr>
          <a:xfrm>
            <a:off x="7580831" y="2870237"/>
            <a:ext cx="474332" cy="449368"/>
          </a:xfrm>
          <a:prstGeom prst="rect">
            <a:avLst/>
          </a:prstGeom>
        </p:spPr>
      </p:pic>
      <p:pic>
        <p:nvPicPr>
          <p:cNvPr id="1026" name="Picture 2" descr="https://p2.ssl.qhimgs1.com/sdr/400__/t017218832c84491c7c.jpg"/>
          <p:cNvPicPr>
            <a:picLocks noChangeAspect="1" noChangeArrowheads="1"/>
          </p:cNvPicPr>
          <p:nvPr>
            <p:custDataLst>
              <p:tags r:id="rId11"/>
            </p:custDataLst>
          </p:nvPr>
        </p:nvPicPr>
        <p:blipFill>
          <a:blip r:embed="rId10">
            <a:extLst>
              <a:ext uri="{28A0092B-C50C-407E-A947-70E740481C1C}">
                <a14:useLocalDpi xmlns:a14="http://schemas.microsoft.com/office/drawing/2010/main" xmlns="" val="0"/>
              </a:ext>
            </a:extLst>
          </a:blip>
          <a:stretch>
            <a:fillRect/>
          </a:stretch>
        </p:blipFill>
        <p:spPr bwMode="auto">
          <a:xfrm>
            <a:off x="5103225" y="4730737"/>
            <a:ext cx="551736" cy="553119"/>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https://p2.ssl.qhimgs1.com/sdr/400__/t017218832c84491c7c.jpg"/>
          <p:cNvPicPr>
            <a:picLocks noChangeAspect="1" noChangeArrowheads="1"/>
          </p:cNvPicPr>
          <p:nvPr>
            <p:custDataLst>
              <p:tags r:id="rId12"/>
            </p:custDataLst>
          </p:nvPr>
        </p:nvPicPr>
        <p:blipFill>
          <a:blip r:embed="rId10">
            <a:extLst>
              <a:ext uri="{28A0092B-C50C-407E-A947-70E740481C1C}">
                <a14:useLocalDpi xmlns:a14="http://schemas.microsoft.com/office/drawing/2010/main" xmlns="" val="0"/>
              </a:ext>
            </a:extLst>
          </a:blip>
          <a:stretch>
            <a:fillRect/>
          </a:stretch>
        </p:blipFill>
        <p:spPr bwMode="auto">
          <a:xfrm>
            <a:off x="4135688" y="4553597"/>
            <a:ext cx="551736" cy="55311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https://p2.ssl.qhimgs1.com/sdr/400__/t017218832c84491c7c.jpg"/>
          <p:cNvPicPr>
            <a:picLocks noChangeAspect="1" noChangeArrowheads="1"/>
          </p:cNvPicPr>
          <p:nvPr>
            <p:custDataLst>
              <p:tags r:id="rId13"/>
            </p:custDataLst>
          </p:nvPr>
        </p:nvPicPr>
        <p:blipFill>
          <a:blip r:embed="rId10">
            <a:extLst>
              <a:ext uri="{28A0092B-C50C-407E-A947-70E740481C1C}">
                <a14:useLocalDpi xmlns:a14="http://schemas.microsoft.com/office/drawing/2010/main" xmlns="" val="0"/>
              </a:ext>
            </a:extLst>
          </a:blip>
          <a:stretch>
            <a:fillRect/>
          </a:stretch>
        </p:blipFill>
        <p:spPr bwMode="auto">
          <a:xfrm>
            <a:off x="6083686" y="4914569"/>
            <a:ext cx="551736" cy="553119"/>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矩形 9"/>
          <p:cNvSpPr/>
          <p:nvPr>
            <p:custDataLst>
              <p:tags r:id="rId14"/>
            </p:custDataLst>
          </p:nvPr>
        </p:nvSpPr>
        <p:spPr>
          <a:xfrm>
            <a:off x="934192" y="1245413"/>
            <a:ext cx="10739252" cy="830997"/>
          </a:xfrm>
          <a:prstGeom prst="rect">
            <a:avLst/>
          </a:prstGeom>
        </p:spPr>
        <p:txBody>
          <a:bodyPr wrap="square">
            <a:spAutoFit/>
          </a:bodyPr>
          <a:lstStyle/>
          <a:p>
            <a:pPr>
              <a:spcAft>
                <a:spcPts val="600"/>
              </a:spcAft>
            </a:pPr>
            <a:r>
              <a:rPr lang="zh-CN" altLang="en-US" sz="2400" smtClean="0">
                <a:solidFill>
                  <a:srgbClr val="0000FF"/>
                </a:solidFill>
              </a:rPr>
              <a:t>背景：在第五次反围剿失败后，中央主力红军为摆脱国民党军队的包围追击，被迫实行战略性转移。经过</a:t>
            </a:r>
            <a:r>
              <a:rPr lang="en-US" altLang="zh-CN" sz="2400" smtClean="0">
                <a:solidFill>
                  <a:srgbClr val="0000FF"/>
                </a:solidFill>
              </a:rPr>
              <a:t>367</a:t>
            </a:r>
            <a:r>
              <a:rPr lang="zh-CN" altLang="en-US" sz="2400" smtClean="0">
                <a:solidFill>
                  <a:srgbClr val="0000FF"/>
                </a:solidFill>
              </a:rPr>
              <a:t>天的努力，红军取得长征胜利。</a:t>
            </a:r>
            <a:endParaRPr lang="en-US" altLang="zh-CN" sz="2400" smtClean="0">
              <a:solidFill>
                <a:srgbClr val="0000FF"/>
              </a:solidFill>
            </a:endParaRPr>
          </a:p>
        </p:txBody>
      </p:sp>
    </p:spTree>
    <p:extLst>
      <p:ext uri="{BB962C8B-B14F-4D97-AF65-F5344CB8AC3E}">
        <p14:creationId xmlns:p14="http://schemas.microsoft.com/office/powerpoint/2010/main" xmlns="" val="41807175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anim calcmode="lin" valueType="num">
                                      <p:cBhvr additive="base">
                                        <p:cTn id="47" dur="500" fill="hold"/>
                                        <p:tgtEl>
                                          <p:spTgt spid="1026"/>
                                        </p:tgtEl>
                                        <p:attrNameLst>
                                          <p:attrName>ppt_x</p:attrName>
                                        </p:attrNameLst>
                                      </p:cBhvr>
                                      <p:tavLst>
                                        <p:tav tm="0">
                                          <p:val>
                                            <p:strVal val="#ppt_x"/>
                                          </p:val>
                                        </p:tav>
                                        <p:tav tm="100000">
                                          <p:val>
                                            <p:strVal val="#ppt_x"/>
                                          </p:val>
                                        </p:tav>
                                      </p:tavLst>
                                    </p:anim>
                                    <p:anim calcmode="lin" valueType="num">
                                      <p:cBhvr additive="base">
                                        <p:cTn id="48" dur="500" fill="hold"/>
                                        <p:tgtEl>
                                          <p:spTgt spid="102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1000" fill="hold"/>
                                        <p:tgtEl>
                                          <p:spTgt spid="6"/>
                                        </p:tgtEl>
                                        <p:attrNameLst>
                                          <p:attrName>ppt_w</p:attrName>
                                        </p:attrNameLst>
                                      </p:cBhvr>
                                      <p:tavLst>
                                        <p:tav tm="0">
                                          <p:val>
                                            <p:fltVal val="0"/>
                                          </p:val>
                                        </p:tav>
                                        <p:tav tm="100000">
                                          <p:val>
                                            <p:strVal val="#ppt_w"/>
                                          </p:val>
                                        </p:tav>
                                      </p:tavLst>
                                    </p:anim>
                                    <p:anim calcmode="lin" valueType="num">
                                      <p:cBhvr>
                                        <p:cTn id="58" dur="1000" fill="hold"/>
                                        <p:tgtEl>
                                          <p:spTgt spid="6"/>
                                        </p:tgtEl>
                                        <p:attrNameLst>
                                          <p:attrName>ppt_h</p:attrName>
                                        </p:attrNameLst>
                                      </p:cBhvr>
                                      <p:tavLst>
                                        <p:tav tm="0">
                                          <p:val>
                                            <p:fltVal val="0"/>
                                          </p:val>
                                        </p:tav>
                                        <p:tav tm="100000">
                                          <p:val>
                                            <p:strVal val="#ppt_h"/>
                                          </p:val>
                                        </p:tav>
                                      </p:tavLst>
                                    </p:anim>
                                    <p:anim calcmode="lin" valueType="num">
                                      <p:cBhvr>
                                        <p:cTn id="59" dur="1000" fill="hold"/>
                                        <p:tgtEl>
                                          <p:spTgt spid="6"/>
                                        </p:tgtEl>
                                        <p:attrNameLst>
                                          <p:attrName>style.rotation</p:attrName>
                                        </p:attrNameLst>
                                      </p:cBhvr>
                                      <p:tavLst>
                                        <p:tav tm="0">
                                          <p:val>
                                            <p:fltVal val="90"/>
                                          </p:val>
                                        </p:tav>
                                        <p:tav tm="100000">
                                          <p:val>
                                            <p:fltVal val="0"/>
                                          </p:val>
                                        </p:tav>
                                      </p:tavLst>
                                    </p:anim>
                                    <p:animEffect transition="in" filter="fade">
                                      <p:cBhvr>
                                        <p:cTn id="6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ext uri="{D42A27DB-BD31-4B8C-83A1-F6EECF244321}">
                <p14:modId xmlns:p14="http://schemas.microsoft.com/office/powerpoint/2010/main" xmlns="" val="1274950896"/>
              </p:ext>
            </p:extLst>
          </p:nvPr>
        </p:nvGraphicFramePr>
        <p:xfrm>
          <a:off x="763637" y="1840508"/>
          <a:ext cx="11025240" cy="5419373"/>
        </p:xfrm>
        <a:graphic>
          <a:graphicData uri="http://schemas.openxmlformats.org/drawingml/2006/table">
            <a:tbl>
              <a:tblPr firstRow="1" bandRow="1">
                <a:tableStyleId>{5C22544A-7EE6-4342-B048-85BDC9FD1C3A}</a:tableStyleId>
              </a:tblPr>
              <a:tblGrid>
                <a:gridCol w="2146711"/>
                <a:gridCol w="4331700"/>
                <a:gridCol w="1135036"/>
                <a:gridCol w="3411793"/>
              </a:tblGrid>
              <a:tr h="448537">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84791">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1105982">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sp>
        <p:nvSpPr>
          <p:cNvPr id="9" name="文本框 8"/>
          <p:cNvSpPr txBox="1"/>
          <p:nvPr>
            <p:custDataLst>
              <p:tags r:id="rId8"/>
            </p:custDataLst>
          </p:nvPr>
        </p:nvSpPr>
        <p:spPr>
          <a:xfrm>
            <a:off x="2831918" y="2839621"/>
            <a:ext cx="4599432" cy="369332"/>
          </a:xfrm>
          <a:prstGeom prst="rect">
            <a:avLst/>
          </a:prstGeom>
          <a:noFill/>
        </p:spPr>
        <p:txBody>
          <a:bodyPr wrap="square" rtlCol="0">
            <a:spAutoFit/>
          </a:bodyPr>
          <a:lstStyle/>
          <a:p>
            <a:r>
              <a:rPr lang="en-US" altLang="zh-CN" smtClean="0"/>
              <a:t>1940</a:t>
            </a:r>
            <a:r>
              <a:rPr lang="zh-CN" altLang="en-US" smtClean="0"/>
              <a:t>年百团大战中八路军拯救日本小姑娘</a:t>
            </a:r>
            <a:endParaRPr lang="zh-CN" altLang="en-US"/>
          </a:p>
        </p:txBody>
      </p:sp>
      <p:pic>
        <p:nvPicPr>
          <p:cNvPr id="15" name="图片 14">
            <a:hlinkClick r:id="rId11" action="ppaction://hlinksldjump"/>
          </p:cNvPr>
          <p:cNvPicPr>
            <a:picLocks noChangeAspect="1"/>
          </p:cNvPicPr>
          <p:nvPr>
            <p:custDataLst>
              <p:tags r:id="rId10"/>
            </p:custDataLst>
          </p:nvPr>
        </p:nvPicPr>
        <p:blipFill>
          <a:blip r:embed="rId9">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3" action="ppaction://hlinksldjump"/>
          </p:cNvPr>
          <p:cNvPicPr>
            <a:picLocks noChangeAspect="1"/>
          </p:cNvPicPr>
          <p:nvPr>
            <p:custDataLst>
              <p:tags r:id="rId12"/>
            </p:custDataLst>
          </p:nvPr>
        </p:nvPicPr>
        <p:blipFill>
          <a:blip r:embed="rId9">
            <a:extLst>
              <a:ext uri="{28A0092B-C50C-407E-A947-70E740481C1C}">
                <a14:useLocalDpi xmlns:a14="http://schemas.microsoft.com/office/drawing/2010/main" xmlns="" val="0"/>
              </a:ext>
            </a:extLst>
          </a:blip>
          <a:stretch>
            <a:fillRect/>
          </a:stretch>
        </p:blipFill>
        <p:spPr>
          <a:xfrm>
            <a:off x="9103479" y="2781810"/>
            <a:ext cx="474332" cy="449368"/>
          </a:xfrm>
          <a:prstGeom prst="rect">
            <a:avLst/>
          </a:prstGeom>
        </p:spPr>
      </p:pic>
      <p:pic>
        <p:nvPicPr>
          <p:cNvPr id="17" name="图片 16">
            <a:hlinkClick r:id="rId15" action="ppaction://hlinksldjump"/>
          </p:cNvPr>
          <p:cNvPicPr>
            <a:picLocks noChangeAspect="1"/>
          </p:cNvPicPr>
          <p:nvPr>
            <p:custDataLst>
              <p:tags r:id="rId14"/>
            </p:custDataLst>
          </p:nvPr>
        </p:nvPicPr>
        <p:blipFill>
          <a:blip r:embed="rId9">
            <a:extLst>
              <a:ext uri="{28A0092B-C50C-407E-A947-70E740481C1C}">
                <a14:useLocalDpi xmlns:a14="http://schemas.microsoft.com/office/drawing/2010/main" xmlns="" val="0"/>
              </a:ext>
            </a:extLst>
          </a:blip>
          <a:stretch>
            <a:fillRect/>
          </a:stretch>
        </p:blipFill>
        <p:spPr>
          <a:xfrm>
            <a:off x="9601947" y="3414690"/>
            <a:ext cx="474332" cy="449368"/>
          </a:xfrm>
          <a:prstGeom prst="rect">
            <a:avLst/>
          </a:prstGeom>
        </p:spPr>
      </p:pic>
      <p:pic>
        <p:nvPicPr>
          <p:cNvPr id="18" name="图片 17">
            <a:hlinkClick r:id="rId17" action="ppaction://hlinksldjump"/>
          </p:cNvPr>
          <p:cNvPicPr>
            <a:picLocks noChangeAspect="1"/>
          </p:cNvPicPr>
          <p:nvPr>
            <p:custDataLst>
              <p:tags r:id="rId16"/>
            </p:custDataLst>
          </p:nvPr>
        </p:nvPicPr>
        <p:blipFill>
          <a:blip r:embed="rId9">
            <a:extLst>
              <a:ext uri="{28A0092B-C50C-407E-A947-70E740481C1C}">
                <a14:useLocalDpi xmlns:a14="http://schemas.microsoft.com/office/drawing/2010/main" xmlns="" val="0"/>
              </a:ext>
            </a:extLst>
          </a:blip>
          <a:stretch>
            <a:fillRect/>
          </a:stretch>
        </p:blipFill>
        <p:spPr>
          <a:xfrm>
            <a:off x="10076279" y="4169285"/>
            <a:ext cx="474332" cy="449368"/>
          </a:xfrm>
          <a:prstGeom prst="rect">
            <a:avLst/>
          </a:prstGeom>
        </p:spPr>
      </p:pic>
      <p:pic>
        <p:nvPicPr>
          <p:cNvPr id="19" name="图片 18">
            <a:hlinkClick r:id="rId19" action="ppaction://hlinksldjump"/>
          </p:cNvPr>
          <p:cNvPicPr>
            <a:picLocks noChangeAspect="1"/>
          </p:cNvPicPr>
          <p:nvPr>
            <p:custDataLst>
              <p:tags r:id="rId18"/>
            </p:custDataLst>
          </p:nvPr>
        </p:nvPicPr>
        <p:blipFill>
          <a:blip r:embed="rId9">
            <a:extLst>
              <a:ext uri="{28A0092B-C50C-407E-A947-70E740481C1C}">
                <a14:useLocalDpi xmlns:a14="http://schemas.microsoft.com/office/drawing/2010/main" xmlns="" val="0"/>
              </a:ext>
            </a:extLst>
          </a:blip>
          <a:stretch>
            <a:fillRect/>
          </a:stretch>
        </p:blipFill>
        <p:spPr>
          <a:xfrm>
            <a:off x="10787777" y="5011689"/>
            <a:ext cx="474332" cy="449368"/>
          </a:xfrm>
          <a:prstGeom prst="rect">
            <a:avLst/>
          </a:prstGeom>
        </p:spPr>
      </p:pic>
      <p:pic>
        <p:nvPicPr>
          <p:cNvPr id="20" name="图片 19">
            <a:hlinkClick r:id="rId21" action="ppaction://hlinksldjump"/>
          </p:cNvPr>
          <p:cNvPicPr>
            <a:picLocks noChangeAspect="1"/>
          </p:cNvPicPr>
          <p:nvPr>
            <p:custDataLst>
              <p:tags r:id="rId20"/>
            </p:custDataLst>
          </p:nvPr>
        </p:nvPicPr>
        <p:blipFill>
          <a:blip r:embed="rId9">
            <a:extLst>
              <a:ext uri="{28A0092B-C50C-407E-A947-70E740481C1C}">
                <a14:useLocalDpi xmlns:a14="http://schemas.microsoft.com/office/drawing/2010/main" xmlns="" val="0"/>
              </a:ext>
            </a:extLst>
          </a:blip>
          <a:stretch>
            <a:fillRect/>
          </a:stretch>
        </p:blipFill>
        <p:spPr>
          <a:xfrm>
            <a:off x="11213668" y="5882326"/>
            <a:ext cx="474332" cy="449368"/>
          </a:xfrm>
          <a:prstGeom prst="rect">
            <a:avLst/>
          </a:prstGeom>
        </p:spPr>
      </p:pic>
      <p:sp>
        <p:nvSpPr>
          <p:cNvPr id="3" name="文本框 2"/>
          <p:cNvSpPr txBox="1"/>
          <p:nvPr>
            <p:custDataLst>
              <p:tags r:id="rId22"/>
            </p:custDataLst>
          </p:nvPr>
        </p:nvSpPr>
        <p:spPr>
          <a:xfrm>
            <a:off x="7317440" y="2317088"/>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
        <p:nvSpPr>
          <p:cNvPr id="21" name="文本框 20"/>
          <p:cNvSpPr txBox="1"/>
          <p:nvPr>
            <p:custDataLst>
              <p:tags r:id="rId23"/>
            </p:custDataLst>
          </p:nvPr>
        </p:nvSpPr>
        <p:spPr>
          <a:xfrm>
            <a:off x="7317439" y="2822709"/>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9</a:t>
            </a:r>
            <a:r>
              <a:rPr lang="zh-CN" altLang="en-US" baseline="-25000" smtClean="0"/>
              <a:t>、</a:t>
            </a:r>
            <a:r>
              <a:rPr lang="en-US" altLang="zh-CN" baseline="-25000" smtClean="0"/>
              <a:t>12</a:t>
            </a:r>
            <a:endParaRPr lang="zh-CN" altLang="en-US" baseline="-25000"/>
          </a:p>
        </p:txBody>
      </p:sp>
      <p:sp>
        <p:nvSpPr>
          <p:cNvPr id="26" name="文本框 25"/>
          <p:cNvSpPr txBox="1"/>
          <p:nvPr>
            <p:custDataLst>
              <p:tags r:id="rId24"/>
            </p:custDataLst>
          </p:nvPr>
        </p:nvSpPr>
        <p:spPr>
          <a:xfrm>
            <a:off x="8949595" y="2345227"/>
            <a:ext cx="830371" cy="369332"/>
          </a:xfrm>
          <a:prstGeom prst="rect">
            <a:avLst/>
          </a:prstGeom>
          <a:noFill/>
        </p:spPr>
        <p:txBody>
          <a:bodyPr wrap="square" rtlCol="0">
            <a:spAutoFit/>
          </a:bodyPr>
          <a:lstStyle/>
          <a:p>
            <a:r>
              <a:rPr lang="en-US" altLang="zh-CN" smtClean="0"/>
              <a:t>P</a:t>
            </a:r>
            <a:r>
              <a:rPr lang="en-US" altLang="zh-CN" baseline="-25000" smtClean="0"/>
              <a:t>40</a:t>
            </a:r>
            <a:endParaRPr lang="zh-CN" altLang="en-US" sz="1600">
              <a:solidFill>
                <a:srgbClr val="C00000"/>
              </a:solidFill>
            </a:endParaRPr>
          </a:p>
        </p:txBody>
      </p:sp>
    </p:spTree>
    <p:extLst>
      <p:ext uri="{BB962C8B-B14F-4D97-AF65-F5344CB8AC3E}">
        <p14:creationId xmlns:p14="http://schemas.microsoft.com/office/powerpoint/2010/main" xmlns="" val="233876736"/>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br>
            <a:r>
              <a:rPr lang="zh-CN" altLang="en-US" smtClean="0"/>
              <a:t>“百团大战</a:t>
            </a:r>
            <a:r>
              <a:rPr lang="zh-CN" altLang="en-US"/>
              <a:t>中八路军拯救日本</a:t>
            </a:r>
            <a:r>
              <a:rPr lang="zh-CN" altLang="en-US" smtClean="0"/>
              <a:t>小姑娘</a:t>
            </a:r>
            <a:r>
              <a:rPr lang="zh-CN" altLang="en-US"/>
              <a:t>”</a:t>
            </a:r>
            <a:r>
              <a:rPr lang="zh-CN" altLang="en-US" smtClean="0"/>
              <a:t>历史意义：</a:t>
            </a:r>
            <a:br>
              <a:rPr lang="zh-CN" altLang="en-US"/>
            </a:br>
            <a:endParaRPr lang="zh-CN" altLang="en-US"/>
          </a:p>
        </p:txBody>
      </p:sp>
      <p:sp>
        <p:nvSpPr>
          <p:cNvPr id="3" name="内容占位符 2"/>
          <p:cNvSpPr>
            <a:spLocks noGrp="1"/>
          </p:cNvSpPr>
          <p:nvPr>
            <p:ph idx="1"/>
            <p:custDataLst>
              <p:tags r:id="rId4"/>
            </p:custDataLst>
          </p:nvPr>
        </p:nvSpPr>
        <p:spPr>
          <a:xfrm>
            <a:off x="608399" y="2375303"/>
            <a:ext cx="11082155" cy="3219252"/>
          </a:xfrm>
        </p:spPr>
        <p:txBody>
          <a:bodyPr>
            <a:noAutofit/>
          </a:bodyPr>
          <a:lstStyle/>
          <a:p>
            <a:pPr>
              <a:spcBef>
                <a:spcPts val="600"/>
              </a:spcBef>
            </a:pPr>
            <a:r>
              <a:rPr lang="zh-CN" altLang="en-US" sz="3200" smtClean="0">
                <a:solidFill>
                  <a:srgbClr val="C00000"/>
                </a:solidFill>
                <a:latin typeface="华文新魏" panose="02010800040101010101" pitchFamily="2" charset="-122"/>
                <a:ea typeface="华文新魏" panose="02010800040101010101" pitchFamily="2" charset="-122"/>
              </a:rPr>
              <a:t>彰显了人民军队的性质以及人民战争的正义性；</a:t>
            </a:r>
            <a:endParaRPr lang="en-US" altLang="zh-CN" sz="3200" smtClean="0">
              <a:solidFill>
                <a:srgbClr val="C00000"/>
              </a:solidFill>
              <a:latin typeface="华文新魏" panose="02010800040101010101" pitchFamily="2" charset="-122"/>
              <a:ea typeface="华文新魏" panose="02010800040101010101" pitchFamily="2" charset="-122"/>
            </a:endParaRPr>
          </a:p>
          <a:p>
            <a:pPr>
              <a:spcBef>
                <a:spcPts val="600"/>
              </a:spcBef>
            </a:pPr>
            <a:r>
              <a:rPr lang="zh-CN" altLang="en-US" sz="3200" smtClean="0">
                <a:solidFill>
                  <a:srgbClr val="C00000"/>
                </a:solidFill>
                <a:latin typeface="华文新魏" panose="02010800040101010101" pitchFamily="2" charset="-122"/>
                <a:ea typeface="华文新魏" panose="02010800040101010101" pitchFamily="2" charset="-122"/>
              </a:rPr>
              <a:t>感化了日本军民，促使他们反思战争，对两国交往有深远影响和重大意义。</a:t>
            </a:r>
            <a:endParaRPr lang="zh-CN" altLang="en-US" sz="3200">
              <a:solidFill>
                <a:srgbClr val="C00000"/>
              </a:solidFill>
              <a:latin typeface="华文新魏" panose="02010800040101010101" pitchFamily="2" charset="-122"/>
              <a:ea typeface="华文新魏" panose="02010800040101010101" pitchFamily="2" charset="-122"/>
            </a:endParaRPr>
          </a:p>
        </p:txBody>
      </p:sp>
      <p:pic>
        <p:nvPicPr>
          <p:cNvPr id="4" name="图片 3">
            <a:hlinkClick r:id="rId7" action="ppaction://hlinksldjump"/>
          </p:cNvPr>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5" name="矩形 4"/>
          <p:cNvSpPr/>
          <p:nvPr>
            <p:custDataLst>
              <p:tags r:id="rId8"/>
            </p:custDataLst>
          </p:nvPr>
        </p:nvSpPr>
        <p:spPr>
          <a:xfrm>
            <a:off x="818568" y="1653041"/>
            <a:ext cx="4493538" cy="523220"/>
          </a:xfrm>
          <a:prstGeom prst="rect">
            <a:avLst/>
          </a:prstGeom>
        </p:spPr>
        <p:txBody>
          <a:bodyPr wrap="none">
            <a:spAutoFit/>
          </a:bodyPr>
          <a:lstStyle/>
          <a:p>
            <a:pPr>
              <a:spcBef>
                <a:spcPts val="600"/>
              </a:spcBef>
            </a:pPr>
            <a:r>
              <a:rPr lang="zh-CN" altLang="en-US" sz="2800" b="1" smtClean="0">
                <a:solidFill>
                  <a:srgbClr val="0000FF"/>
                </a:solidFill>
              </a:rPr>
              <a:t>背景：残酷激烈的抗日战争</a:t>
            </a:r>
            <a:endParaRPr lang="en-US" altLang="zh-CN" sz="2800" b="1" smtClean="0">
              <a:solidFill>
                <a:srgbClr val="0000FF"/>
              </a:solidFill>
            </a:endParaRPr>
          </a:p>
        </p:txBody>
      </p:sp>
    </p:spTree>
    <p:extLst>
      <p:ext uri="{BB962C8B-B14F-4D97-AF65-F5344CB8AC3E}">
        <p14:creationId xmlns:p14="http://schemas.microsoft.com/office/powerpoint/2010/main" xmlns="" val="3580390364"/>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nvPr>
        </p:nvGraphicFramePr>
        <p:xfrm>
          <a:off x="763637" y="1840508"/>
          <a:ext cx="11025240" cy="5419373"/>
        </p:xfrm>
        <a:graphic>
          <a:graphicData uri="http://schemas.openxmlformats.org/drawingml/2006/table">
            <a:tbl>
              <a:tblPr firstRow="1" bandRow="1">
                <a:tableStyleId>{5C22544A-7EE6-4342-B048-85BDC9FD1C3A}</a:tableStyleId>
              </a:tblPr>
              <a:tblGrid>
                <a:gridCol w="2146711"/>
                <a:gridCol w="3941714"/>
                <a:gridCol w="1525022"/>
                <a:gridCol w="3411793"/>
              </a:tblGrid>
              <a:tr h="448537">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84791">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1105982">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sp>
        <p:nvSpPr>
          <p:cNvPr id="9" name="文本框 8"/>
          <p:cNvSpPr txBox="1"/>
          <p:nvPr>
            <p:custDataLst>
              <p:tags r:id="rId8"/>
            </p:custDataLst>
          </p:nvPr>
        </p:nvSpPr>
        <p:spPr>
          <a:xfrm>
            <a:off x="2796957" y="2797299"/>
            <a:ext cx="4197609" cy="369332"/>
          </a:xfrm>
          <a:prstGeom prst="rect">
            <a:avLst/>
          </a:prstGeom>
          <a:noFill/>
        </p:spPr>
        <p:txBody>
          <a:bodyPr wrap="square" rtlCol="0">
            <a:spAutoFit/>
          </a:bodyPr>
          <a:lstStyle/>
          <a:p>
            <a:r>
              <a:rPr lang="en-US" altLang="zh-CN" smtClean="0"/>
              <a:t>1940</a:t>
            </a:r>
            <a:r>
              <a:rPr lang="zh-CN" altLang="en-US" smtClean="0"/>
              <a:t>百团大战中八路军拯救日本小姑娘</a:t>
            </a:r>
            <a:endParaRPr lang="zh-CN" altLang="en-US"/>
          </a:p>
        </p:txBody>
      </p:sp>
      <p:sp>
        <p:nvSpPr>
          <p:cNvPr id="10" name="文本框 9"/>
          <p:cNvSpPr txBox="1"/>
          <p:nvPr>
            <p:custDataLst>
              <p:tags r:id="rId9"/>
            </p:custDataLst>
          </p:nvPr>
        </p:nvSpPr>
        <p:spPr>
          <a:xfrm>
            <a:off x="2998839" y="3316209"/>
            <a:ext cx="3529780" cy="646331"/>
          </a:xfrm>
          <a:prstGeom prst="rect">
            <a:avLst/>
          </a:prstGeom>
          <a:noFill/>
        </p:spPr>
        <p:txBody>
          <a:bodyPr wrap="square" rtlCol="0">
            <a:spAutoFit/>
          </a:bodyPr>
          <a:lstStyle/>
          <a:p>
            <a:r>
              <a:rPr lang="en-US" altLang="zh-CN" smtClean="0"/>
              <a:t>1949</a:t>
            </a:r>
            <a:r>
              <a:rPr lang="zh-CN" altLang="en-US" smtClean="0"/>
              <a:t>年中国人民政治协商会议第一届全体会议开幕</a:t>
            </a:r>
            <a:endParaRPr lang="zh-CN" altLang="en-US"/>
          </a:p>
        </p:txBody>
      </p:sp>
      <p:pic>
        <p:nvPicPr>
          <p:cNvPr id="15" name="图片 14">
            <a:hlinkClick r:id="rId12" action="ppaction://hlinksldjump"/>
          </p:cNvPr>
          <p:cNvPicPr>
            <a:picLocks noChangeAspect="1"/>
          </p:cNvPicPr>
          <p:nvPr>
            <p:custDataLst>
              <p:tags r:id="rId11"/>
            </p:custDataLst>
          </p:nvPr>
        </p:nvPicPr>
        <p:blipFill>
          <a:blip r:embed="rId10">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4" action="ppaction://hlinksldjump"/>
          </p:cNvPr>
          <p:cNvPicPr>
            <a:picLocks noChangeAspect="1"/>
          </p:cNvPicPr>
          <p:nvPr>
            <p:custDataLst>
              <p:tags r:id="rId13"/>
            </p:custDataLst>
          </p:nvPr>
        </p:nvPicPr>
        <p:blipFill>
          <a:blip r:embed="rId10">
            <a:extLst>
              <a:ext uri="{28A0092B-C50C-407E-A947-70E740481C1C}">
                <a14:useLocalDpi xmlns:a14="http://schemas.microsoft.com/office/drawing/2010/main" xmlns="" val="0"/>
              </a:ext>
            </a:extLst>
          </a:blip>
          <a:stretch>
            <a:fillRect/>
          </a:stretch>
        </p:blipFill>
        <p:spPr>
          <a:xfrm>
            <a:off x="8890449" y="2764765"/>
            <a:ext cx="474332" cy="449368"/>
          </a:xfrm>
          <a:prstGeom prst="rect">
            <a:avLst/>
          </a:prstGeom>
        </p:spPr>
      </p:pic>
      <p:pic>
        <p:nvPicPr>
          <p:cNvPr id="17" name="图片 16">
            <a:hlinkClick r:id="rId16" action="ppaction://hlinksldjump"/>
          </p:cNvPr>
          <p:cNvPicPr>
            <a:picLocks noChangeAspect="1"/>
          </p:cNvPicPr>
          <p:nvPr>
            <p:custDataLst>
              <p:tags r:id="rId15"/>
            </p:custDataLst>
          </p:nvPr>
        </p:nvPicPr>
        <p:blipFill>
          <a:blip r:embed="rId10">
            <a:extLst>
              <a:ext uri="{28A0092B-C50C-407E-A947-70E740481C1C}">
                <a14:useLocalDpi xmlns:a14="http://schemas.microsoft.com/office/drawing/2010/main" xmlns="" val="0"/>
              </a:ext>
            </a:extLst>
          </a:blip>
          <a:stretch>
            <a:fillRect/>
          </a:stretch>
        </p:blipFill>
        <p:spPr>
          <a:xfrm>
            <a:off x="9364781" y="3376762"/>
            <a:ext cx="474332" cy="449368"/>
          </a:xfrm>
          <a:prstGeom prst="rect">
            <a:avLst/>
          </a:prstGeom>
        </p:spPr>
      </p:pic>
      <p:pic>
        <p:nvPicPr>
          <p:cNvPr id="18" name="图片 17">
            <a:hlinkClick r:id="rId18" action="ppaction://hlinksldjump"/>
          </p:cNvPr>
          <p:cNvPicPr>
            <a:picLocks noChangeAspect="1"/>
          </p:cNvPicPr>
          <p:nvPr>
            <p:custDataLst>
              <p:tags r:id="rId17"/>
            </p:custDataLst>
          </p:nvPr>
        </p:nvPicPr>
        <p:blipFill>
          <a:blip r:embed="rId10">
            <a:extLst>
              <a:ext uri="{28A0092B-C50C-407E-A947-70E740481C1C}">
                <a14:useLocalDpi xmlns:a14="http://schemas.microsoft.com/office/drawing/2010/main" xmlns="" val="0"/>
              </a:ext>
            </a:extLst>
          </a:blip>
          <a:stretch>
            <a:fillRect/>
          </a:stretch>
        </p:blipFill>
        <p:spPr>
          <a:xfrm>
            <a:off x="9839113" y="4158788"/>
            <a:ext cx="474332" cy="449368"/>
          </a:xfrm>
          <a:prstGeom prst="rect">
            <a:avLst/>
          </a:prstGeom>
        </p:spPr>
      </p:pic>
      <p:pic>
        <p:nvPicPr>
          <p:cNvPr id="19" name="图片 18">
            <a:hlinkClick r:id="rId20" action="ppaction://hlinksldjump"/>
          </p:cNvPr>
          <p:cNvPicPr>
            <a:picLocks noChangeAspect="1"/>
          </p:cNvPicPr>
          <p:nvPr>
            <p:custDataLst>
              <p:tags r:id="rId19"/>
            </p:custDataLst>
          </p:nvPr>
        </p:nvPicPr>
        <p:blipFill>
          <a:blip r:embed="rId10">
            <a:extLst>
              <a:ext uri="{28A0092B-C50C-407E-A947-70E740481C1C}">
                <a14:useLocalDpi xmlns:a14="http://schemas.microsoft.com/office/drawing/2010/main" xmlns="" val="0"/>
              </a:ext>
            </a:extLst>
          </a:blip>
          <a:stretch>
            <a:fillRect/>
          </a:stretch>
        </p:blipFill>
        <p:spPr>
          <a:xfrm>
            <a:off x="10313445" y="4983662"/>
            <a:ext cx="474332" cy="449368"/>
          </a:xfrm>
          <a:prstGeom prst="rect">
            <a:avLst/>
          </a:prstGeom>
        </p:spPr>
      </p:pic>
      <p:pic>
        <p:nvPicPr>
          <p:cNvPr id="20" name="图片 19">
            <a:hlinkClick r:id="rId22" action="ppaction://hlinksldjump"/>
          </p:cNvPr>
          <p:cNvPicPr>
            <a:picLocks noChangeAspect="1"/>
          </p:cNvPicPr>
          <p:nvPr>
            <p:custDataLst>
              <p:tags r:id="rId21"/>
            </p:custDataLst>
          </p:nvPr>
        </p:nvPicPr>
        <p:blipFill>
          <a:blip r:embed="rId10">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3" name="文本框 2"/>
          <p:cNvSpPr txBox="1"/>
          <p:nvPr>
            <p:custDataLst>
              <p:tags r:id="rId23"/>
            </p:custDataLst>
          </p:nvPr>
        </p:nvSpPr>
        <p:spPr>
          <a:xfrm>
            <a:off x="6993378" y="2325921"/>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
        <p:nvSpPr>
          <p:cNvPr id="21" name="文本框 20"/>
          <p:cNvSpPr txBox="1"/>
          <p:nvPr>
            <p:custDataLst>
              <p:tags r:id="rId24"/>
            </p:custDataLst>
          </p:nvPr>
        </p:nvSpPr>
        <p:spPr>
          <a:xfrm>
            <a:off x="6993378" y="2767437"/>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9</a:t>
            </a:r>
            <a:r>
              <a:rPr lang="zh-CN" altLang="en-US" baseline="-25000" smtClean="0"/>
              <a:t>、</a:t>
            </a:r>
            <a:r>
              <a:rPr lang="en-US" altLang="zh-CN" baseline="-25000" smtClean="0"/>
              <a:t>12</a:t>
            </a:r>
            <a:endParaRPr lang="zh-CN" altLang="en-US" baseline="-25000"/>
          </a:p>
        </p:txBody>
      </p:sp>
      <p:sp>
        <p:nvSpPr>
          <p:cNvPr id="22" name="文本框 21"/>
          <p:cNvSpPr txBox="1"/>
          <p:nvPr>
            <p:custDataLst>
              <p:tags r:id="rId25"/>
            </p:custDataLst>
          </p:nvPr>
        </p:nvSpPr>
        <p:spPr>
          <a:xfrm>
            <a:off x="6993378" y="3375323"/>
            <a:ext cx="1632155" cy="369332"/>
          </a:xfrm>
          <a:prstGeom prst="rect">
            <a:avLst/>
          </a:prstGeom>
          <a:noFill/>
        </p:spPr>
        <p:txBody>
          <a:bodyPr wrap="square" rtlCol="0">
            <a:spAutoFit/>
          </a:bodyPr>
          <a:lstStyle/>
          <a:p>
            <a:r>
              <a:rPr lang="en-US" altLang="zh-CN" smtClean="0"/>
              <a:t>P</a:t>
            </a:r>
            <a:r>
              <a:rPr lang="en-US" altLang="zh-CN" baseline="-25000" smtClean="0"/>
              <a:t>6</a:t>
            </a:r>
            <a:endParaRPr lang="zh-CN" altLang="en-US" baseline="-25000"/>
          </a:p>
        </p:txBody>
      </p:sp>
      <p:sp>
        <p:nvSpPr>
          <p:cNvPr id="26" name="文本框 25"/>
          <p:cNvSpPr txBox="1"/>
          <p:nvPr>
            <p:custDataLst>
              <p:tags r:id="rId26"/>
            </p:custDataLst>
          </p:nvPr>
        </p:nvSpPr>
        <p:spPr>
          <a:xfrm>
            <a:off x="8949595" y="2345227"/>
            <a:ext cx="830371" cy="369332"/>
          </a:xfrm>
          <a:prstGeom prst="rect">
            <a:avLst/>
          </a:prstGeom>
          <a:noFill/>
        </p:spPr>
        <p:txBody>
          <a:bodyPr wrap="square" rtlCol="0">
            <a:spAutoFit/>
          </a:bodyPr>
          <a:lstStyle/>
          <a:p>
            <a:r>
              <a:rPr lang="en-US" altLang="zh-CN" smtClean="0"/>
              <a:t>P</a:t>
            </a:r>
            <a:r>
              <a:rPr lang="en-US" altLang="zh-CN" baseline="-25000" smtClean="0"/>
              <a:t>40</a:t>
            </a:r>
            <a:endParaRPr lang="zh-CN" altLang="en-US" sz="1600">
              <a:solidFill>
                <a:srgbClr val="C00000"/>
              </a:solidFill>
            </a:endParaRPr>
          </a:p>
        </p:txBody>
      </p:sp>
      <p:sp>
        <p:nvSpPr>
          <p:cNvPr id="27" name="文本框 26"/>
          <p:cNvSpPr txBox="1"/>
          <p:nvPr>
            <p:custDataLst>
              <p:tags r:id="rId27"/>
            </p:custDataLst>
          </p:nvPr>
        </p:nvSpPr>
        <p:spPr>
          <a:xfrm>
            <a:off x="9364781" y="2794595"/>
            <a:ext cx="1893533" cy="369332"/>
          </a:xfrm>
          <a:prstGeom prst="rect">
            <a:avLst/>
          </a:prstGeom>
          <a:noFill/>
        </p:spPr>
        <p:txBody>
          <a:bodyPr wrap="square" rtlCol="0">
            <a:spAutoFit/>
          </a:bodyPr>
          <a:lstStyle/>
          <a:p>
            <a:r>
              <a:rPr lang="en-US" altLang="zh-CN" smtClean="0"/>
              <a:t>P</a:t>
            </a:r>
            <a:r>
              <a:rPr lang="en-US" altLang="zh-CN" baseline="-25000" smtClean="0"/>
              <a:t>13</a:t>
            </a:r>
            <a:endParaRPr lang="zh-CN" altLang="en-US" sz="1600">
              <a:solidFill>
                <a:srgbClr val="C00000"/>
              </a:solidFill>
            </a:endParaRPr>
          </a:p>
        </p:txBody>
      </p:sp>
    </p:spTree>
    <p:extLst>
      <p:ext uri="{BB962C8B-B14F-4D97-AF65-F5344CB8AC3E}">
        <p14:creationId xmlns:p14="http://schemas.microsoft.com/office/powerpoint/2010/main" xmlns="" val="3707900369"/>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9" name="下箭头标注 88"/>
          <p:cNvSpPr/>
          <p:nvPr>
            <p:custDataLst>
              <p:tags r:id="rId4"/>
            </p:custDataLst>
          </p:nvPr>
        </p:nvSpPr>
        <p:spPr>
          <a:xfrm>
            <a:off x="8071222" y="3873801"/>
            <a:ext cx="2993018" cy="2856183"/>
          </a:xfrm>
          <a:prstGeom prst="downArrowCallout">
            <a:avLst>
              <a:gd name="adj1" fmla="val 25000"/>
              <a:gd name="adj2" fmla="val 6698"/>
              <a:gd name="adj3" fmla="val 4369"/>
              <a:gd name="adj4" fmla="val 97489"/>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spcBef>
                <a:spcPct val="0"/>
              </a:spcBef>
            </a:pPr>
            <a:endParaRPr lang="zh-CN" altLang="en-US" sz="1800" b="1">
              <a:solidFill>
                <a:schemeClr val="bg1"/>
              </a:solidFill>
              <a:latin typeface="微软雅黑" panose="020b0503020204020204" charset="-122"/>
              <a:ea typeface="微软雅黑"/>
            </a:endParaRPr>
          </a:p>
        </p:txBody>
      </p:sp>
      <p:sp>
        <p:nvSpPr>
          <p:cNvPr id="94" name="流程图: 离页连接符 93"/>
          <p:cNvSpPr/>
          <p:nvPr>
            <p:custDataLst>
              <p:tags r:id="rId5"/>
            </p:custDataLst>
          </p:nvPr>
        </p:nvSpPr>
        <p:spPr>
          <a:xfrm>
            <a:off x="8071222" y="3873800"/>
            <a:ext cx="3375568" cy="1301748"/>
          </a:xfrm>
          <a:prstGeom prst="flowChartOffpage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sz="1800">
              <a:latin typeface="微软雅黑" panose="020b0503020204020204" charset="-122"/>
              <a:ea typeface="微软雅黑"/>
            </a:endParaRPr>
          </a:p>
        </p:txBody>
      </p:sp>
      <p:sp>
        <p:nvSpPr>
          <p:cNvPr id="93" name="文本框 92"/>
          <p:cNvSpPr txBox="1"/>
          <p:nvPr>
            <p:custDataLst>
              <p:tags r:id="rId6"/>
            </p:custDataLst>
          </p:nvPr>
        </p:nvSpPr>
        <p:spPr bwMode="auto">
          <a:xfrm>
            <a:off x="7899770" y="5512883"/>
            <a:ext cx="3362221" cy="477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20000"/>
              </a:lnSpc>
              <a:spcBef>
                <a:spcPct val="0"/>
              </a:spcBef>
              <a:buFontTx/>
              <a:buNone/>
            </a:pPr>
            <a:r>
              <a:rPr lang="zh-CN" altLang="en-US" sz="3200" b="1" spc="300">
                <a:solidFill>
                  <a:schemeClr val="bg1"/>
                </a:solidFill>
                <a:latin typeface="Arial" panose="020b0604020202020204" pitchFamily="34" charset="0"/>
                <a:ea typeface="隶书" panose="02010509060101010101" pitchFamily="49" charset="-122"/>
              </a:rPr>
              <a:t>官僚资本主义</a:t>
            </a:r>
          </a:p>
        </p:txBody>
      </p:sp>
      <p:sp>
        <p:nvSpPr>
          <p:cNvPr id="97" name="下箭头标注 96"/>
          <p:cNvSpPr/>
          <p:nvPr>
            <p:custDataLst>
              <p:tags r:id="rId7"/>
            </p:custDataLst>
          </p:nvPr>
        </p:nvSpPr>
        <p:spPr>
          <a:xfrm>
            <a:off x="4426505" y="3873801"/>
            <a:ext cx="2897839" cy="2856183"/>
          </a:xfrm>
          <a:prstGeom prst="downArrowCallout">
            <a:avLst>
              <a:gd name="adj1" fmla="val 25000"/>
              <a:gd name="adj2" fmla="val 6698"/>
              <a:gd name="adj3" fmla="val 4369"/>
              <a:gd name="adj4" fmla="val 97489"/>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spcBef>
                <a:spcPct val="0"/>
              </a:spcBef>
            </a:pPr>
            <a:endParaRPr lang="zh-CN" altLang="en-US" sz="1800" b="1">
              <a:solidFill>
                <a:schemeClr val="bg1"/>
              </a:solidFill>
              <a:latin typeface="微软雅黑" panose="020b0503020204020204" charset="-122"/>
              <a:ea typeface="微软雅黑"/>
            </a:endParaRPr>
          </a:p>
        </p:txBody>
      </p:sp>
      <p:sp>
        <p:nvSpPr>
          <p:cNvPr id="102" name="流程图: 离页连接符 101"/>
          <p:cNvSpPr/>
          <p:nvPr>
            <p:custDataLst>
              <p:tags r:id="rId8"/>
            </p:custDataLst>
          </p:nvPr>
        </p:nvSpPr>
        <p:spPr>
          <a:xfrm>
            <a:off x="4426505" y="3873800"/>
            <a:ext cx="3375568" cy="1301748"/>
          </a:xfrm>
          <a:prstGeom prst="flowChartOffpage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sz="1800">
              <a:latin typeface="微软雅黑" panose="020b0503020204020204" charset="-122"/>
              <a:ea typeface="微软雅黑"/>
            </a:endParaRPr>
          </a:p>
        </p:txBody>
      </p:sp>
      <p:sp>
        <p:nvSpPr>
          <p:cNvPr id="101" name="文本框 100"/>
          <p:cNvSpPr txBox="1"/>
          <p:nvPr>
            <p:custDataLst>
              <p:tags r:id="rId9"/>
            </p:custDataLst>
          </p:nvPr>
        </p:nvSpPr>
        <p:spPr bwMode="auto">
          <a:xfrm>
            <a:off x="4207550" y="5512883"/>
            <a:ext cx="3362221" cy="477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20000"/>
              </a:lnSpc>
              <a:spcBef>
                <a:spcPct val="0"/>
              </a:spcBef>
              <a:buFontTx/>
              <a:buNone/>
            </a:pPr>
            <a:r>
              <a:rPr lang="zh-CN" altLang="en-US" sz="3200" b="1" spc="300">
                <a:solidFill>
                  <a:schemeClr val="bg1"/>
                </a:solidFill>
                <a:latin typeface="Arial" panose="020b0604020202020204" pitchFamily="34" charset="0"/>
                <a:ea typeface="隶书" panose="02010509060101010101" pitchFamily="49" charset="-122"/>
              </a:rPr>
              <a:t>帝国主义</a:t>
            </a:r>
          </a:p>
        </p:txBody>
      </p:sp>
      <p:sp>
        <p:nvSpPr>
          <p:cNvPr id="105" name="下箭头标注 104"/>
          <p:cNvSpPr/>
          <p:nvPr>
            <p:custDataLst>
              <p:tags r:id="rId10"/>
            </p:custDataLst>
          </p:nvPr>
        </p:nvSpPr>
        <p:spPr>
          <a:xfrm>
            <a:off x="781787" y="3873801"/>
            <a:ext cx="3140989" cy="2856183"/>
          </a:xfrm>
          <a:prstGeom prst="downArrowCallout">
            <a:avLst>
              <a:gd name="adj1" fmla="val 25000"/>
              <a:gd name="adj2" fmla="val 6698"/>
              <a:gd name="adj3" fmla="val 4369"/>
              <a:gd name="adj4" fmla="val 97489"/>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spcBef>
                <a:spcPct val="0"/>
              </a:spcBef>
            </a:pPr>
            <a:endParaRPr lang="zh-CN" altLang="en-US" sz="1800" b="1">
              <a:solidFill>
                <a:schemeClr val="bg1"/>
              </a:solidFill>
              <a:latin typeface="微软雅黑" panose="020b0503020204020204" charset="-122"/>
              <a:ea typeface="微软雅黑"/>
            </a:endParaRPr>
          </a:p>
        </p:txBody>
      </p:sp>
      <p:sp>
        <p:nvSpPr>
          <p:cNvPr id="110" name="流程图: 离页连接符 109"/>
          <p:cNvSpPr/>
          <p:nvPr>
            <p:custDataLst>
              <p:tags r:id="rId11"/>
            </p:custDataLst>
          </p:nvPr>
        </p:nvSpPr>
        <p:spPr>
          <a:xfrm>
            <a:off x="781787" y="3873800"/>
            <a:ext cx="3375568" cy="1301748"/>
          </a:xfrm>
          <a:prstGeom prst="flowChartOffpage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sz="1800">
              <a:latin typeface="微软雅黑" panose="020b0503020204020204" charset="-122"/>
              <a:ea typeface="微软雅黑"/>
            </a:endParaRPr>
          </a:p>
        </p:txBody>
      </p:sp>
      <p:sp>
        <p:nvSpPr>
          <p:cNvPr id="109" name="文本框 108"/>
          <p:cNvSpPr txBox="1"/>
          <p:nvPr>
            <p:custDataLst>
              <p:tags r:id="rId12"/>
            </p:custDataLst>
          </p:nvPr>
        </p:nvSpPr>
        <p:spPr bwMode="auto">
          <a:xfrm>
            <a:off x="610334" y="5512883"/>
            <a:ext cx="3362221" cy="477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20000"/>
              </a:lnSpc>
              <a:spcBef>
                <a:spcPct val="0"/>
              </a:spcBef>
              <a:buFontTx/>
              <a:buNone/>
            </a:pPr>
            <a:r>
              <a:rPr lang="zh-CN" altLang="en-US" sz="3200" b="1" spc="300">
                <a:solidFill>
                  <a:schemeClr val="bg1"/>
                </a:solidFill>
                <a:latin typeface="Arial" panose="020b0604020202020204" pitchFamily="34" charset="0"/>
                <a:ea typeface="隶书" panose="02010509060101010101" pitchFamily="49" charset="-122"/>
              </a:rPr>
              <a:t>封建主义</a:t>
            </a:r>
          </a:p>
        </p:txBody>
      </p:sp>
      <p:sp>
        <p:nvSpPr>
          <p:cNvPr id="19" name="任意多边形 94"/>
          <p:cNvSpPr/>
          <p:nvPr>
            <p:custDataLst>
              <p:tags r:id="rId13"/>
            </p:custDataLst>
          </p:nvPr>
        </p:nvSpPr>
        <p:spPr bwMode="auto">
          <a:xfrm>
            <a:off x="9509048" y="4075175"/>
            <a:ext cx="499917" cy="716348"/>
          </a:xfrm>
          <a:custGeom>
            <a:gdLst>
              <a:gd name="T0" fmla="*/ 4992 w 5077"/>
              <a:gd name="T1" fmla="*/ 1038 h 7286"/>
              <a:gd name="T2" fmla="*/ 672 w 5077"/>
              <a:gd name="T3" fmla="*/ 1317 h 7286"/>
              <a:gd name="T4" fmla="*/ 672 w 5077"/>
              <a:gd name="T5" fmla="*/ 1167 h 7286"/>
              <a:gd name="T6" fmla="*/ 336 w 5077"/>
              <a:gd name="T7" fmla="*/ 831 h 7286"/>
              <a:gd name="T8" fmla="*/ 0 w 5077"/>
              <a:gd name="T9" fmla="*/ 1167 h 7286"/>
              <a:gd name="T10" fmla="*/ 0 w 5077"/>
              <a:gd name="T11" fmla="*/ 6950 h 7286"/>
              <a:gd name="T12" fmla="*/ 336 w 5077"/>
              <a:gd name="T13" fmla="*/ 7286 h 7286"/>
              <a:gd name="T14" fmla="*/ 672 w 5077"/>
              <a:gd name="T15" fmla="*/ 6950 h 7286"/>
              <a:gd name="T16" fmla="*/ 672 w 5077"/>
              <a:gd name="T17" fmla="*/ 4500 h 7286"/>
              <a:gd name="T18" fmla="*/ 4778 w 5077"/>
              <a:gd name="T19" fmla="*/ 4089 h 7286"/>
              <a:gd name="T20" fmla="*/ 4979 w 5077"/>
              <a:gd name="T21" fmla="*/ 4083 h 7286"/>
              <a:gd name="T22" fmla="*/ 5077 w 5077"/>
              <a:gd name="T23" fmla="*/ 3908 h 7286"/>
              <a:gd name="T24" fmla="*/ 5077 w 5077"/>
              <a:gd name="T25" fmla="*/ 1204 h 7286"/>
              <a:gd name="T26" fmla="*/ 4992 w 5077"/>
              <a:gd name="T27" fmla="*/ 1038 h 72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7" h="7286">
                <a:moveTo>
                  <a:pt x="4992" y="1038"/>
                </a:moveTo>
                <a:cubicBezTo>
                  <a:pt x="3552" y="0"/>
                  <a:pt x="2112" y="2019"/>
                  <a:pt x="672" y="1317"/>
                </a:cubicBezTo>
                <a:lnTo>
                  <a:pt x="672" y="1167"/>
                </a:lnTo>
                <a:cubicBezTo>
                  <a:pt x="672" y="982"/>
                  <a:pt x="522" y="831"/>
                  <a:pt x="336" y="831"/>
                </a:cubicBezTo>
                <a:cubicBezTo>
                  <a:pt x="151" y="831"/>
                  <a:pt x="0" y="982"/>
                  <a:pt x="0" y="1167"/>
                </a:cubicBezTo>
                <a:lnTo>
                  <a:pt x="0" y="6950"/>
                </a:lnTo>
                <a:cubicBezTo>
                  <a:pt x="0" y="7136"/>
                  <a:pt x="151" y="7286"/>
                  <a:pt x="336" y="7286"/>
                </a:cubicBezTo>
                <a:cubicBezTo>
                  <a:pt x="522" y="7286"/>
                  <a:pt x="672" y="7136"/>
                  <a:pt x="672" y="6950"/>
                </a:cubicBezTo>
                <a:lnTo>
                  <a:pt x="672" y="4500"/>
                </a:lnTo>
                <a:cubicBezTo>
                  <a:pt x="2041" y="5167"/>
                  <a:pt x="3410" y="3377"/>
                  <a:pt x="4778" y="4089"/>
                </a:cubicBezTo>
                <a:cubicBezTo>
                  <a:pt x="4842" y="4122"/>
                  <a:pt x="4918" y="4120"/>
                  <a:pt x="4979" y="4083"/>
                </a:cubicBezTo>
                <a:cubicBezTo>
                  <a:pt x="5040" y="4046"/>
                  <a:pt x="5077" y="3980"/>
                  <a:pt x="5077" y="3908"/>
                </a:cubicBezTo>
                <a:lnTo>
                  <a:pt x="5077" y="1204"/>
                </a:lnTo>
                <a:cubicBezTo>
                  <a:pt x="5077" y="1138"/>
                  <a:pt x="5045" y="1076"/>
                  <a:pt x="4992" y="1038"/>
                </a:cubicBezTo>
                <a:close/>
              </a:path>
            </a:pathLst>
          </a:custGeom>
          <a:solidFill>
            <a:schemeClr val="accent3"/>
          </a:solidFill>
          <a:ln w="9525">
            <a:noFill/>
            <a:round/>
          </a:ln>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a:latin typeface="微软雅黑" panose="020b0503020204020204" charset="-122"/>
              <a:ea typeface="微软雅黑"/>
            </a:endParaRPr>
          </a:p>
        </p:txBody>
      </p:sp>
      <p:sp>
        <p:nvSpPr>
          <p:cNvPr id="18" name="任意多边形 102"/>
          <p:cNvSpPr/>
          <p:nvPr>
            <p:custDataLst>
              <p:tags r:id="rId14"/>
            </p:custDataLst>
          </p:nvPr>
        </p:nvSpPr>
        <p:spPr bwMode="auto">
          <a:xfrm>
            <a:off x="5864331" y="4075175"/>
            <a:ext cx="499917" cy="716348"/>
          </a:xfrm>
          <a:custGeom>
            <a:gdLst>
              <a:gd name="T0" fmla="*/ 4992 w 5077"/>
              <a:gd name="T1" fmla="*/ 1038 h 7286"/>
              <a:gd name="T2" fmla="*/ 672 w 5077"/>
              <a:gd name="T3" fmla="*/ 1317 h 7286"/>
              <a:gd name="T4" fmla="*/ 672 w 5077"/>
              <a:gd name="T5" fmla="*/ 1167 h 7286"/>
              <a:gd name="T6" fmla="*/ 336 w 5077"/>
              <a:gd name="T7" fmla="*/ 831 h 7286"/>
              <a:gd name="T8" fmla="*/ 0 w 5077"/>
              <a:gd name="T9" fmla="*/ 1167 h 7286"/>
              <a:gd name="T10" fmla="*/ 0 w 5077"/>
              <a:gd name="T11" fmla="*/ 6950 h 7286"/>
              <a:gd name="T12" fmla="*/ 336 w 5077"/>
              <a:gd name="T13" fmla="*/ 7286 h 7286"/>
              <a:gd name="T14" fmla="*/ 672 w 5077"/>
              <a:gd name="T15" fmla="*/ 6950 h 7286"/>
              <a:gd name="T16" fmla="*/ 672 w 5077"/>
              <a:gd name="T17" fmla="*/ 4500 h 7286"/>
              <a:gd name="T18" fmla="*/ 4778 w 5077"/>
              <a:gd name="T19" fmla="*/ 4089 h 7286"/>
              <a:gd name="T20" fmla="*/ 4979 w 5077"/>
              <a:gd name="T21" fmla="*/ 4083 h 7286"/>
              <a:gd name="T22" fmla="*/ 5077 w 5077"/>
              <a:gd name="T23" fmla="*/ 3908 h 7286"/>
              <a:gd name="T24" fmla="*/ 5077 w 5077"/>
              <a:gd name="T25" fmla="*/ 1204 h 7286"/>
              <a:gd name="T26" fmla="*/ 4992 w 5077"/>
              <a:gd name="T27" fmla="*/ 1038 h 72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7" h="7286">
                <a:moveTo>
                  <a:pt x="4992" y="1038"/>
                </a:moveTo>
                <a:cubicBezTo>
                  <a:pt x="3552" y="0"/>
                  <a:pt x="2112" y="2019"/>
                  <a:pt x="672" y="1317"/>
                </a:cubicBezTo>
                <a:lnTo>
                  <a:pt x="672" y="1167"/>
                </a:lnTo>
                <a:cubicBezTo>
                  <a:pt x="672" y="982"/>
                  <a:pt x="522" y="831"/>
                  <a:pt x="336" y="831"/>
                </a:cubicBezTo>
                <a:cubicBezTo>
                  <a:pt x="151" y="831"/>
                  <a:pt x="0" y="982"/>
                  <a:pt x="0" y="1167"/>
                </a:cubicBezTo>
                <a:lnTo>
                  <a:pt x="0" y="6950"/>
                </a:lnTo>
                <a:cubicBezTo>
                  <a:pt x="0" y="7136"/>
                  <a:pt x="151" y="7286"/>
                  <a:pt x="336" y="7286"/>
                </a:cubicBezTo>
                <a:cubicBezTo>
                  <a:pt x="522" y="7286"/>
                  <a:pt x="672" y="7136"/>
                  <a:pt x="672" y="6950"/>
                </a:cubicBezTo>
                <a:lnTo>
                  <a:pt x="672" y="4500"/>
                </a:lnTo>
                <a:cubicBezTo>
                  <a:pt x="2041" y="5167"/>
                  <a:pt x="3410" y="3377"/>
                  <a:pt x="4778" y="4089"/>
                </a:cubicBezTo>
                <a:cubicBezTo>
                  <a:pt x="4842" y="4122"/>
                  <a:pt x="4918" y="4120"/>
                  <a:pt x="4979" y="4083"/>
                </a:cubicBezTo>
                <a:cubicBezTo>
                  <a:pt x="5040" y="4046"/>
                  <a:pt x="5077" y="3980"/>
                  <a:pt x="5077" y="3908"/>
                </a:cubicBezTo>
                <a:lnTo>
                  <a:pt x="5077" y="1204"/>
                </a:lnTo>
                <a:cubicBezTo>
                  <a:pt x="5077" y="1138"/>
                  <a:pt x="5045" y="1076"/>
                  <a:pt x="4992" y="1038"/>
                </a:cubicBezTo>
                <a:close/>
              </a:path>
            </a:pathLst>
          </a:custGeom>
          <a:solidFill>
            <a:schemeClr val="accent2"/>
          </a:solidFill>
          <a:ln w="9525">
            <a:noFill/>
            <a:round/>
          </a:ln>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a:latin typeface="微软雅黑" panose="020b0503020204020204" charset="-122"/>
              <a:ea typeface="微软雅黑"/>
            </a:endParaRPr>
          </a:p>
        </p:txBody>
      </p:sp>
      <p:sp>
        <p:nvSpPr>
          <p:cNvPr id="17" name="任意多边形 110"/>
          <p:cNvSpPr/>
          <p:nvPr>
            <p:custDataLst>
              <p:tags r:id="rId15"/>
            </p:custDataLst>
          </p:nvPr>
        </p:nvSpPr>
        <p:spPr bwMode="auto">
          <a:xfrm>
            <a:off x="2219612" y="4075175"/>
            <a:ext cx="499917" cy="716348"/>
          </a:xfrm>
          <a:custGeom>
            <a:gdLst>
              <a:gd name="T0" fmla="*/ 4992 w 5077"/>
              <a:gd name="T1" fmla="*/ 1038 h 7286"/>
              <a:gd name="T2" fmla="*/ 672 w 5077"/>
              <a:gd name="T3" fmla="*/ 1317 h 7286"/>
              <a:gd name="T4" fmla="*/ 672 w 5077"/>
              <a:gd name="T5" fmla="*/ 1167 h 7286"/>
              <a:gd name="T6" fmla="*/ 336 w 5077"/>
              <a:gd name="T7" fmla="*/ 831 h 7286"/>
              <a:gd name="T8" fmla="*/ 0 w 5077"/>
              <a:gd name="T9" fmla="*/ 1167 h 7286"/>
              <a:gd name="T10" fmla="*/ 0 w 5077"/>
              <a:gd name="T11" fmla="*/ 6950 h 7286"/>
              <a:gd name="T12" fmla="*/ 336 w 5077"/>
              <a:gd name="T13" fmla="*/ 7286 h 7286"/>
              <a:gd name="T14" fmla="*/ 672 w 5077"/>
              <a:gd name="T15" fmla="*/ 6950 h 7286"/>
              <a:gd name="T16" fmla="*/ 672 w 5077"/>
              <a:gd name="T17" fmla="*/ 4500 h 7286"/>
              <a:gd name="T18" fmla="*/ 4778 w 5077"/>
              <a:gd name="T19" fmla="*/ 4089 h 7286"/>
              <a:gd name="T20" fmla="*/ 4979 w 5077"/>
              <a:gd name="T21" fmla="*/ 4083 h 7286"/>
              <a:gd name="T22" fmla="*/ 5077 w 5077"/>
              <a:gd name="T23" fmla="*/ 3908 h 7286"/>
              <a:gd name="T24" fmla="*/ 5077 w 5077"/>
              <a:gd name="T25" fmla="*/ 1204 h 7286"/>
              <a:gd name="T26" fmla="*/ 4992 w 5077"/>
              <a:gd name="T27" fmla="*/ 1038 h 72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7" h="7286">
                <a:moveTo>
                  <a:pt x="4992" y="1038"/>
                </a:moveTo>
                <a:cubicBezTo>
                  <a:pt x="3552" y="0"/>
                  <a:pt x="2112" y="2019"/>
                  <a:pt x="672" y="1317"/>
                </a:cubicBezTo>
                <a:lnTo>
                  <a:pt x="672" y="1167"/>
                </a:lnTo>
                <a:cubicBezTo>
                  <a:pt x="672" y="982"/>
                  <a:pt x="522" y="831"/>
                  <a:pt x="336" y="831"/>
                </a:cubicBezTo>
                <a:cubicBezTo>
                  <a:pt x="151" y="831"/>
                  <a:pt x="0" y="982"/>
                  <a:pt x="0" y="1167"/>
                </a:cubicBezTo>
                <a:lnTo>
                  <a:pt x="0" y="6950"/>
                </a:lnTo>
                <a:cubicBezTo>
                  <a:pt x="0" y="7136"/>
                  <a:pt x="151" y="7286"/>
                  <a:pt x="336" y="7286"/>
                </a:cubicBezTo>
                <a:cubicBezTo>
                  <a:pt x="522" y="7286"/>
                  <a:pt x="672" y="7136"/>
                  <a:pt x="672" y="6950"/>
                </a:cubicBezTo>
                <a:lnTo>
                  <a:pt x="672" y="4500"/>
                </a:lnTo>
                <a:cubicBezTo>
                  <a:pt x="2041" y="5167"/>
                  <a:pt x="3410" y="3377"/>
                  <a:pt x="4778" y="4089"/>
                </a:cubicBezTo>
                <a:cubicBezTo>
                  <a:pt x="4842" y="4122"/>
                  <a:pt x="4918" y="4120"/>
                  <a:pt x="4979" y="4083"/>
                </a:cubicBezTo>
                <a:cubicBezTo>
                  <a:pt x="5040" y="4046"/>
                  <a:pt x="5077" y="3980"/>
                  <a:pt x="5077" y="3908"/>
                </a:cubicBezTo>
                <a:lnTo>
                  <a:pt x="5077" y="1204"/>
                </a:lnTo>
                <a:cubicBezTo>
                  <a:pt x="5077" y="1138"/>
                  <a:pt x="5045" y="1076"/>
                  <a:pt x="4992" y="1038"/>
                </a:cubicBezTo>
                <a:close/>
              </a:path>
            </a:pathLst>
          </a:custGeom>
          <a:solidFill>
            <a:schemeClr val="accent1"/>
          </a:solidFill>
          <a:ln w="9525">
            <a:noFill/>
            <a:round/>
          </a:ln>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a:latin typeface="微软雅黑" panose="020b0503020204020204" charset="-122"/>
              <a:ea typeface="微软雅黑"/>
            </a:endParaRPr>
          </a:p>
        </p:txBody>
      </p:sp>
      <p:sp>
        <p:nvSpPr>
          <p:cNvPr id="20" name="文本框 19"/>
          <p:cNvSpPr txBox="1"/>
          <p:nvPr>
            <p:custDataLst>
              <p:tags r:id="rId16"/>
            </p:custDataLst>
          </p:nvPr>
        </p:nvSpPr>
        <p:spPr>
          <a:xfrm>
            <a:off x="4609338" y="2859935"/>
            <a:ext cx="3074035" cy="831215"/>
          </a:xfrm>
          <a:prstGeom prst="rect">
            <a:avLst/>
          </a:prstGeom>
          <a:noFill/>
        </p:spPr>
        <p:txBody>
          <a:bodyPr wrap="square" rtlCol="0" anchor="ctr">
            <a:noAutofit/>
            <a:scene3d>
              <a:camera prst="orthographicFront"/>
              <a:lightRig rig="threePt" dir="t"/>
            </a:scene3d>
          </a:bodyPr>
          <a:lstStyle/>
          <a:p>
            <a:pPr algn="ctr"/>
            <a:r>
              <a:rPr lang="zh-CN" altLang="en-US" sz="4400" b="1">
                <a:ln w="22225">
                  <a:solidFill>
                    <a:schemeClr val="accent2"/>
                  </a:solidFill>
                  <a:prstDash val="solid"/>
                </a:ln>
                <a:solidFill>
                  <a:schemeClr val="accent2">
                    <a:lumMod val="40000"/>
                    <a:lumOff val="60000"/>
                  </a:schemeClr>
                </a:solidFill>
                <a:effectLst/>
                <a:latin typeface="Arial" panose="020b0604020202020204" pitchFamily="34" charset="0"/>
                <a:ea typeface="汉仪尚巍手书W" panose="00020600040101010101" pitchFamily="18" charset="-122"/>
              </a:rPr>
              <a:t>三座大山</a:t>
            </a:r>
          </a:p>
        </p:txBody>
      </p:sp>
      <p:sp>
        <p:nvSpPr>
          <p:cNvPr id="15" name="标题 1"/>
          <p:cNvSpPr>
            <a:spLocks noGrp="1"/>
          </p:cNvSpPr>
          <p:nvPr>
            <p:ph type="title"/>
            <p:custDataLst>
              <p:tags r:id="rId17"/>
            </p:custDataLst>
          </p:nvPr>
        </p:nvSpPr>
        <p:spPr>
          <a:xfrm>
            <a:off x="629689" y="312349"/>
            <a:ext cx="10969200" cy="705600"/>
          </a:xfrm>
        </p:spPr>
        <p:txBody>
          <a:bodyPr>
            <a:normAutofit fontScale="90000"/>
          </a:bodyPr>
          <a:lstStyle/>
          <a:p>
            <a:br>
              <a:rPr lang="en-US" altLang="zh-CN" smtClean="0"/>
            </a:br>
            <a:r>
              <a:rPr lang="zh-CN" altLang="en-US" smtClean="0"/>
              <a:t>“中国人民政协会议</a:t>
            </a:r>
            <a:r>
              <a:rPr lang="zh-CN" altLang="en-US"/>
              <a:t>第一届全体会议</a:t>
            </a:r>
            <a:r>
              <a:rPr lang="zh-CN" altLang="en-US" smtClean="0"/>
              <a:t>开幕”历史意义：</a:t>
            </a:r>
            <a:br>
              <a:rPr lang="zh-CN" altLang="en-US"/>
            </a:br>
            <a:endParaRPr lang="zh-CN" altLang="en-US"/>
          </a:p>
        </p:txBody>
      </p:sp>
      <p:sp>
        <p:nvSpPr>
          <p:cNvPr id="16" name="内容占位符 2"/>
          <p:cNvSpPr txBox="1"/>
          <p:nvPr>
            <p:custDataLst>
              <p:tags r:id="rId18"/>
            </p:custDataLst>
          </p:nvPr>
        </p:nvSpPr>
        <p:spPr>
          <a:xfrm>
            <a:off x="939025" y="1852818"/>
            <a:ext cx="10969200" cy="1779012"/>
          </a:xfrm>
          <a:prstGeom prst="rect">
            <a:avLst/>
          </a:prstGeom>
        </p:spPr>
        <p:txBody>
          <a:bodyPr>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ct val="0"/>
              </a:spcAft>
            </a:pPr>
            <a:r>
              <a:rPr lang="zh-CN" altLang="en-US" sz="2800" smtClean="0">
                <a:solidFill>
                  <a:srgbClr val="C00000"/>
                </a:solidFill>
                <a:latin typeface="华文新魏" panose="02010800040101010101" pitchFamily="2" charset="-122"/>
                <a:ea typeface="华文新魏" panose="02010800040101010101" pitchFamily="2" charset="-122"/>
              </a:rPr>
              <a:t>中国人民从此结束了被奴役、被压迫的历史，获得了独立自主的生活。</a:t>
            </a:r>
            <a:endParaRPr lang="zh-CN" altLang="en-US" sz="2800">
              <a:solidFill>
                <a:srgbClr val="C00000"/>
              </a:solidFill>
              <a:latin typeface="华文新魏" panose="02010800040101010101" pitchFamily="2" charset="-122"/>
              <a:ea typeface="华文新魏" panose="02010800040101010101" pitchFamily="2" charset="-122"/>
            </a:endParaRPr>
          </a:p>
        </p:txBody>
      </p:sp>
      <p:sp>
        <p:nvSpPr>
          <p:cNvPr id="21" name="矩形 20"/>
          <p:cNvSpPr/>
          <p:nvPr>
            <p:custDataLst>
              <p:tags r:id="rId19"/>
            </p:custDataLst>
          </p:nvPr>
        </p:nvSpPr>
        <p:spPr>
          <a:xfrm>
            <a:off x="1076695" y="1146405"/>
            <a:ext cx="10501746" cy="523220"/>
          </a:xfrm>
          <a:prstGeom prst="rect">
            <a:avLst/>
          </a:prstGeom>
        </p:spPr>
        <p:txBody>
          <a:bodyPr wrap="square">
            <a:spAutoFit/>
          </a:bodyPr>
          <a:lstStyle/>
          <a:p>
            <a:pPr>
              <a:spcBef>
                <a:spcPts val="600"/>
              </a:spcBef>
              <a:spcAft>
                <a:spcPct val="0"/>
              </a:spcAft>
            </a:pPr>
            <a:r>
              <a:rPr lang="zh-CN" altLang="en-US" sz="2800" smtClean="0">
                <a:solidFill>
                  <a:srgbClr val="0000FF"/>
                </a:solidFill>
              </a:rPr>
              <a:t>背景：人民解放战争基本取得胜利、中华人民共和国即将成立</a:t>
            </a:r>
            <a:endParaRPr lang="en-US" altLang="zh-CN" sz="2800" smtClean="0">
              <a:solidFill>
                <a:srgbClr val="0000FF"/>
              </a:solidFill>
            </a:endParaRPr>
          </a:p>
        </p:txBody>
      </p:sp>
    </p:spTree>
    <p:custDataLst>
      <p:tags r:id="rId20"/>
    </p:custDataLst>
    <p:extLst>
      <p:ext uri="{BB962C8B-B14F-4D97-AF65-F5344CB8AC3E}">
        <p14:creationId xmlns:p14="http://schemas.microsoft.com/office/powerpoint/2010/main" xmlns="" val="1686695845"/>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additive="base">
                                        <p:cTn id="13" dur="500" fill="hold"/>
                                        <p:tgtEl>
                                          <p:spTgt spid="89"/>
                                        </p:tgtEl>
                                        <p:attrNameLst>
                                          <p:attrName>ppt_x</p:attrName>
                                        </p:attrNameLst>
                                      </p:cBhvr>
                                      <p:tavLst>
                                        <p:tav tm="0">
                                          <p:val>
                                            <p:strVal val="#ppt_x"/>
                                          </p:val>
                                        </p:tav>
                                        <p:tav tm="100000">
                                          <p:val>
                                            <p:strVal val="#ppt_x"/>
                                          </p:val>
                                        </p:tav>
                                      </p:tavLst>
                                    </p:anim>
                                    <p:anim calcmode="lin" valueType="num">
                                      <p:cBhvr additive="base">
                                        <p:cTn id="14" dur="500" fill="hold"/>
                                        <p:tgtEl>
                                          <p:spTgt spid="8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ppt_x"/>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ppt_x"/>
                                          </p:val>
                                        </p:tav>
                                        <p:tav tm="100000">
                                          <p:val>
                                            <p:strVal val="#ppt_x"/>
                                          </p:val>
                                        </p:tav>
                                      </p:tavLst>
                                    </p:anim>
                                    <p:anim calcmode="lin" valueType="num">
                                      <p:cBhvr additive="base">
                                        <p:cTn id="22" dur="500" fill="hold"/>
                                        <p:tgtEl>
                                          <p:spTgt spid="9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500" fill="hold"/>
                                        <p:tgtEl>
                                          <p:spTgt spid="97"/>
                                        </p:tgtEl>
                                        <p:attrNameLst>
                                          <p:attrName>ppt_x</p:attrName>
                                        </p:attrNameLst>
                                      </p:cBhvr>
                                      <p:tavLst>
                                        <p:tav tm="0">
                                          <p:val>
                                            <p:strVal val="#ppt_x"/>
                                          </p:val>
                                        </p:tav>
                                        <p:tav tm="100000">
                                          <p:val>
                                            <p:strVal val="#ppt_x"/>
                                          </p:val>
                                        </p:tav>
                                      </p:tavLst>
                                    </p:anim>
                                    <p:anim calcmode="lin" valueType="num">
                                      <p:cBhvr additive="base">
                                        <p:cTn id="26" dur="5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2"/>
                                        </p:tgtEl>
                                        <p:attrNameLst>
                                          <p:attrName>style.visibility</p:attrName>
                                        </p:attrNameLst>
                                      </p:cBhvr>
                                      <p:to>
                                        <p:strVal val="visible"/>
                                      </p:to>
                                    </p:set>
                                    <p:anim calcmode="lin" valueType="num">
                                      <p:cBhvr additive="base">
                                        <p:cTn id="29" dur="500" fill="hold"/>
                                        <p:tgtEl>
                                          <p:spTgt spid="102"/>
                                        </p:tgtEl>
                                        <p:attrNameLst>
                                          <p:attrName>ppt_x</p:attrName>
                                        </p:attrNameLst>
                                      </p:cBhvr>
                                      <p:tavLst>
                                        <p:tav tm="0">
                                          <p:val>
                                            <p:strVal val="#ppt_x"/>
                                          </p:val>
                                        </p:tav>
                                        <p:tav tm="100000">
                                          <p:val>
                                            <p:strVal val="#ppt_x"/>
                                          </p:val>
                                        </p:tav>
                                      </p:tavLst>
                                    </p:anim>
                                    <p:anim calcmode="lin" valueType="num">
                                      <p:cBhvr additive="base">
                                        <p:cTn id="30" dur="500" fill="hold"/>
                                        <p:tgtEl>
                                          <p:spTgt spid="10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1"/>
                                        </p:tgtEl>
                                        <p:attrNameLst>
                                          <p:attrName>style.visibility</p:attrName>
                                        </p:attrNameLst>
                                      </p:cBhvr>
                                      <p:to>
                                        <p:strVal val="visible"/>
                                      </p:to>
                                    </p:set>
                                    <p:anim calcmode="lin" valueType="num">
                                      <p:cBhvr additive="base">
                                        <p:cTn id="33" dur="500" fill="hold"/>
                                        <p:tgtEl>
                                          <p:spTgt spid="101"/>
                                        </p:tgtEl>
                                        <p:attrNameLst>
                                          <p:attrName>ppt_x</p:attrName>
                                        </p:attrNameLst>
                                      </p:cBhvr>
                                      <p:tavLst>
                                        <p:tav tm="0">
                                          <p:val>
                                            <p:strVal val="#ppt_x"/>
                                          </p:val>
                                        </p:tav>
                                        <p:tav tm="100000">
                                          <p:val>
                                            <p:strVal val="#ppt_x"/>
                                          </p:val>
                                        </p:tav>
                                      </p:tavLst>
                                    </p:anim>
                                    <p:anim calcmode="lin" valueType="num">
                                      <p:cBhvr additive="base">
                                        <p:cTn id="34" dur="500" fill="hold"/>
                                        <p:tgtEl>
                                          <p:spTgt spid="10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 calcmode="lin" valueType="num">
                                      <p:cBhvr additive="base">
                                        <p:cTn id="37" dur="500" fill="hold"/>
                                        <p:tgtEl>
                                          <p:spTgt spid="105"/>
                                        </p:tgtEl>
                                        <p:attrNameLst>
                                          <p:attrName>ppt_x</p:attrName>
                                        </p:attrNameLst>
                                      </p:cBhvr>
                                      <p:tavLst>
                                        <p:tav tm="0">
                                          <p:val>
                                            <p:strVal val="#ppt_x"/>
                                          </p:val>
                                        </p:tav>
                                        <p:tav tm="100000">
                                          <p:val>
                                            <p:strVal val="#ppt_x"/>
                                          </p:val>
                                        </p:tav>
                                      </p:tavLst>
                                    </p:anim>
                                    <p:anim calcmode="lin" valueType="num">
                                      <p:cBhvr additive="base">
                                        <p:cTn id="38" dur="500" fill="hold"/>
                                        <p:tgtEl>
                                          <p:spTgt spid="10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additive="base">
                                        <p:cTn id="41" dur="500" fill="hold"/>
                                        <p:tgtEl>
                                          <p:spTgt spid="110"/>
                                        </p:tgtEl>
                                        <p:attrNameLst>
                                          <p:attrName>ppt_x</p:attrName>
                                        </p:attrNameLst>
                                      </p:cBhvr>
                                      <p:tavLst>
                                        <p:tav tm="0">
                                          <p:val>
                                            <p:strVal val="#ppt_x"/>
                                          </p:val>
                                        </p:tav>
                                        <p:tav tm="100000">
                                          <p:val>
                                            <p:strVal val="#ppt_x"/>
                                          </p:val>
                                        </p:tav>
                                      </p:tavLst>
                                    </p:anim>
                                    <p:anim calcmode="lin" valueType="num">
                                      <p:cBhvr additive="base">
                                        <p:cTn id="42" dur="500" fill="hold"/>
                                        <p:tgtEl>
                                          <p:spTgt spid="1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9"/>
                                        </p:tgtEl>
                                        <p:attrNameLst>
                                          <p:attrName>style.visibility</p:attrName>
                                        </p:attrNameLst>
                                      </p:cBhvr>
                                      <p:to>
                                        <p:strVal val="visible"/>
                                      </p:to>
                                    </p:set>
                                    <p:anim calcmode="lin" valueType="num">
                                      <p:cBhvr additive="base">
                                        <p:cTn id="45" dur="500" fill="hold"/>
                                        <p:tgtEl>
                                          <p:spTgt spid="109"/>
                                        </p:tgtEl>
                                        <p:attrNameLst>
                                          <p:attrName>ppt_x</p:attrName>
                                        </p:attrNameLst>
                                      </p:cBhvr>
                                      <p:tavLst>
                                        <p:tav tm="0">
                                          <p:val>
                                            <p:strVal val="#ppt_x"/>
                                          </p:val>
                                        </p:tav>
                                        <p:tav tm="100000">
                                          <p:val>
                                            <p:strVal val="#ppt_x"/>
                                          </p:val>
                                        </p:tav>
                                      </p:tavLst>
                                    </p:anim>
                                    <p:anim calcmode="lin" valueType="num">
                                      <p:cBhvr additive="base">
                                        <p:cTn id="46" dur="500" fill="hold"/>
                                        <p:tgtEl>
                                          <p:spTgt spid="10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4" grpId="0"/>
      <p:bldP spid="93" grpId="0"/>
      <p:bldP spid="97" grpId="0"/>
      <p:bldP spid="102" grpId="0"/>
      <p:bldP spid="101" grpId="0"/>
      <p:bldP spid="105" grpId="0"/>
      <p:bldP spid="110" grpId="0"/>
      <p:bldP spid="109" grpId="0"/>
      <p:bldP spid="19" grpId="0"/>
      <p:bldP spid="18" grpId="0"/>
      <p:bldP spid="17" grpId="0"/>
      <p:bldP spid="20" grpId="0"/>
      <p:bldP spid="16" grpId="0"/>
      <p:bldP spid="2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nvPr>
        </p:nvGraphicFramePr>
        <p:xfrm>
          <a:off x="763637" y="1840508"/>
          <a:ext cx="11025240" cy="5419373"/>
        </p:xfrm>
        <a:graphic>
          <a:graphicData uri="http://schemas.openxmlformats.org/drawingml/2006/table">
            <a:tbl>
              <a:tblPr firstRow="1" bandRow="1">
                <a:tableStyleId>{5C22544A-7EE6-4342-B048-85BDC9FD1C3A}</a:tableStyleId>
              </a:tblPr>
              <a:tblGrid>
                <a:gridCol w="2146711"/>
                <a:gridCol w="3977340"/>
                <a:gridCol w="1489396"/>
                <a:gridCol w="3411793"/>
              </a:tblGrid>
              <a:tr h="448537">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84791">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1105982">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sp>
        <p:nvSpPr>
          <p:cNvPr id="10" name="文本框 9"/>
          <p:cNvSpPr txBox="1"/>
          <p:nvPr>
            <p:custDataLst>
              <p:tags r:id="rId8"/>
            </p:custDataLst>
          </p:nvPr>
        </p:nvSpPr>
        <p:spPr>
          <a:xfrm>
            <a:off x="2998839" y="3316209"/>
            <a:ext cx="3529780" cy="646331"/>
          </a:xfrm>
          <a:prstGeom prst="rect">
            <a:avLst/>
          </a:prstGeom>
          <a:noFill/>
        </p:spPr>
        <p:txBody>
          <a:bodyPr wrap="square" rtlCol="0">
            <a:spAutoFit/>
          </a:bodyPr>
          <a:lstStyle/>
          <a:p>
            <a:r>
              <a:rPr lang="en-US" altLang="zh-CN" smtClean="0"/>
              <a:t>1949</a:t>
            </a:r>
            <a:r>
              <a:rPr lang="zh-CN" altLang="en-US" smtClean="0"/>
              <a:t>年中国人民政治协商会议第一届全体会议开幕</a:t>
            </a:r>
            <a:endParaRPr lang="zh-CN" altLang="en-US"/>
          </a:p>
        </p:txBody>
      </p:sp>
      <p:sp>
        <p:nvSpPr>
          <p:cNvPr id="11" name="文本框 10"/>
          <p:cNvSpPr txBox="1"/>
          <p:nvPr>
            <p:custDataLst>
              <p:tags r:id="rId9"/>
            </p:custDataLst>
          </p:nvPr>
        </p:nvSpPr>
        <p:spPr>
          <a:xfrm>
            <a:off x="2998839" y="4064616"/>
            <a:ext cx="3529780" cy="646331"/>
          </a:xfrm>
          <a:prstGeom prst="rect">
            <a:avLst/>
          </a:prstGeom>
          <a:noFill/>
        </p:spPr>
        <p:txBody>
          <a:bodyPr wrap="square" rtlCol="0">
            <a:spAutoFit/>
          </a:bodyPr>
          <a:lstStyle/>
          <a:p>
            <a:r>
              <a:rPr lang="en-US" altLang="zh-CN" smtClean="0"/>
              <a:t>1962</a:t>
            </a:r>
            <a:r>
              <a:rPr lang="zh-CN" altLang="en-US" smtClean="0"/>
              <a:t>年焦裕禄到河南兰考担任县委书记</a:t>
            </a:r>
            <a:endParaRPr lang="zh-CN" altLang="en-US"/>
          </a:p>
        </p:txBody>
      </p:sp>
      <p:pic>
        <p:nvPicPr>
          <p:cNvPr id="15" name="图片 14">
            <a:hlinkClick r:id="rId12" action="ppaction://hlinksldjump"/>
          </p:cNvPr>
          <p:cNvPicPr>
            <a:picLocks noChangeAspect="1"/>
          </p:cNvPicPr>
          <p:nvPr>
            <p:custDataLst>
              <p:tags r:id="rId11"/>
            </p:custDataLst>
          </p:nvPr>
        </p:nvPicPr>
        <p:blipFill>
          <a:blip r:embed="rId10">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4" action="ppaction://hlinksldjump"/>
          </p:cNvPr>
          <p:cNvPicPr>
            <a:picLocks noChangeAspect="1"/>
          </p:cNvPicPr>
          <p:nvPr>
            <p:custDataLst>
              <p:tags r:id="rId13"/>
            </p:custDataLst>
          </p:nvPr>
        </p:nvPicPr>
        <p:blipFill>
          <a:blip r:embed="rId10">
            <a:extLst>
              <a:ext uri="{28A0092B-C50C-407E-A947-70E740481C1C}">
                <a14:useLocalDpi xmlns:a14="http://schemas.microsoft.com/office/drawing/2010/main" xmlns="" val="0"/>
              </a:ext>
            </a:extLst>
          </a:blip>
          <a:stretch>
            <a:fillRect/>
          </a:stretch>
        </p:blipFill>
        <p:spPr>
          <a:xfrm>
            <a:off x="8890449" y="2764765"/>
            <a:ext cx="474332" cy="449368"/>
          </a:xfrm>
          <a:prstGeom prst="rect">
            <a:avLst/>
          </a:prstGeom>
        </p:spPr>
      </p:pic>
      <p:pic>
        <p:nvPicPr>
          <p:cNvPr id="17" name="图片 16">
            <a:hlinkClick r:id="rId16" action="ppaction://hlinksldjump"/>
          </p:cNvPr>
          <p:cNvPicPr>
            <a:picLocks noChangeAspect="1"/>
          </p:cNvPicPr>
          <p:nvPr>
            <p:custDataLst>
              <p:tags r:id="rId15"/>
            </p:custDataLst>
          </p:nvPr>
        </p:nvPicPr>
        <p:blipFill>
          <a:blip r:embed="rId10">
            <a:extLst>
              <a:ext uri="{28A0092B-C50C-407E-A947-70E740481C1C}">
                <a14:useLocalDpi xmlns:a14="http://schemas.microsoft.com/office/drawing/2010/main" xmlns="" val="0"/>
              </a:ext>
            </a:extLst>
          </a:blip>
          <a:stretch>
            <a:fillRect/>
          </a:stretch>
        </p:blipFill>
        <p:spPr>
          <a:xfrm>
            <a:off x="9364781" y="3376762"/>
            <a:ext cx="474332" cy="449368"/>
          </a:xfrm>
          <a:prstGeom prst="rect">
            <a:avLst/>
          </a:prstGeom>
        </p:spPr>
      </p:pic>
      <p:pic>
        <p:nvPicPr>
          <p:cNvPr id="18" name="图片 17">
            <a:hlinkClick r:id="rId18" action="ppaction://hlinksldjump"/>
          </p:cNvPr>
          <p:cNvPicPr>
            <a:picLocks noChangeAspect="1"/>
          </p:cNvPicPr>
          <p:nvPr>
            <p:custDataLst>
              <p:tags r:id="rId17"/>
            </p:custDataLst>
          </p:nvPr>
        </p:nvPicPr>
        <p:blipFill>
          <a:blip r:embed="rId10">
            <a:extLst>
              <a:ext uri="{28A0092B-C50C-407E-A947-70E740481C1C}">
                <a14:useLocalDpi xmlns:a14="http://schemas.microsoft.com/office/drawing/2010/main" xmlns="" val="0"/>
              </a:ext>
            </a:extLst>
          </a:blip>
          <a:stretch>
            <a:fillRect/>
          </a:stretch>
        </p:blipFill>
        <p:spPr>
          <a:xfrm>
            <a:off x="9839113" y="4158788"/>
            <a:ext cx="474332" cy="449368"/>
          </a:xfrm>
          <a:prstGeom prst="rect">
            <a:avLst/>
          </a:prstGeom>
        </p:spPr>
      </p:pic>
      <p:pic>
        <p:nvPicPr>
          <p:cNvPr id="19" name="图片 18">
            <a:hlinkClick r:id="rId20" action="ppaction://hlinksldjump"/>
          </p:cNvPr>
          <p:cNvPicPr>
            <a:picLocks noChangeAspect="1"/>
          </p:cNvPicPr>
          <p:nvPr>
            <p:custDataLst>
              <p:tags r:id="rId19"/>
            </p:custDataLst>
          </p:nvPr>
        </p:nvPicPr>
        <p:blipFill>
          <a:blip r:embed="rId10">
            <a:extLst>
              <a:ext uri="{28A0092B-C50C-407E-A947-70E740481C1C}">
                <a14:useLocalDpi xmlns:a14="http://schemas.microsoft.com/office/drawing/2010/main" xmlns="" val="0"/>
              </a:ext>
            </a:extLst>
          </a:blip>
          <a:stretch>
            <a:fillRect/>
          </a:stretch>
        </p:blipFill>
        <p:spPr>
          <a:xfrm>
            <a:off x="10313445" y="4983662"/>
            <a:ext cx="474332" cy="449368"/>
          </a:xfrm>
          <a:prstGeom prst="rect">
            <a:avLst/>
          </a:prstGeom>
        </p:spPr>
      </p:pic>
      <p:pic>
        <p:nvPicPr>
          <p:cNvPr id="20" name="图片 19">
            <a:hlinkClick r:id="rId22" action="ppaction://hlinksldjump"/>
          </p:cNvPr>
          <p:cNvPicPr>
            <a:picLocks noChangeAspect="1"/>
          </p:cNvPicPr>
          <p:nvPr>
            <p:custDataLst>
              <p:tags r:id="rId21"/>
            </p:custDataLst>
          </p:nvPr>
        </p:nvPicPr>
        <p:blipFill>
          <a:blip r:embed="rId10">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3" name="文本框 2"/>
          <p:cNvSpPr txBox="1"/>
          <p:nvPr>
            <p:custDataLst>
              <p:tags r:id="rId23"/>
            </p:custDataLst>
          </p:nvPr>
        </p:nvSpPr>
        <p:spPr>
          <a:xfrm>
            <a:off x="6993378" y="2325921"/>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
        <p:nvSpPr>
          <p:cNvPr id="21" name="文本框 20"/>
          <p:cNvSpPr txBox="1"/>
          <p:nvPr>
            <p:custDataLst>
              <p:tags r:id="rId24"/>
            </p:custDataLst>
          </p:nvPr>
        </p:nvSpPr>
        <p:spPr>
          <a:xfrm>
            <a:off x="6993378" y="2767437"/>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9</a:t>
            </a:r>
            <a:r>
              <a:rPr lang="zh-CN" altLang="en-US" baseline="-25000" smtClean="0"/>
              <a:t>、</a:t>
            </a:r>
            <a:r>
              <a:rPr lang="en-US" altLang="zh-CN" baseline="-25000" smtClean="0"/>
              <a:t>12</a:t>
            </a:r>
            <a:endParaRPr lang="zh-CN" altLang="en-US" baseline="-25000"/>
          </a:p>
        </p:txBody>
      </p:sp>
      <p:sp>
        <p:nvSpPr>
          <p:cNvPr id="22" name="文本框 21"/>
          <p:cNvSpPr txBox="1"/>
          <p:nvPr>
            <p:custDataLst>
              <p:tags r:id="rId25"/>
            </p:custDataLst>
          </p:nvPr>
        </p:nvSpPr>
        <p:spPr>
          <a:xfrm>
            <a:off x="6993378" y="3375323"/>
            <a:ext cx="1632155" cy="369332"/>
          </a:xfrm>
          <a:prstGeom prst="rect">
            <a:avLst/>
          </a:prstGeom>
          <a:noFill/>
        </p:spPr>
        <p:txBody>
          <a:bodyPr wrap="square" rtlCol="0">
            <a:spAutoFit/>
          </a:bodyPr>
          <a:lstStyle/>
          <a:p>
            <a:r>
              <a:rPr lang="en-US" altLang="zh-CN" smtClean="0"/>
              <a:t>P</a:t>
            </a:r>
            <a:r>
              <a:rPr lang="en-US" altLang="zh-CN" baseline="-25000" smtClean="0"/>
              <a:t>6</a:t>
            </a:r>
            <a:endParaRPr lang="zh-CN" altLang="en-US" baseline="-25000"/>
          </a:p>
        </p:txBody>
      </p:sp>
      <p:sp>
        <p:nvSpPr>
          <p:cNvPr id="23" name="文本框 22"/>
          <p:cNvSpPr txBox="1"/>
          <p:nvPr>
            <p:custDataLst>
              <p:tags r:id="rId26"/>
            </p:custDataLst>
          </p:nvPr>
        </p:nvSpPr>
        <p:spPr>
          <a:xfrm>
            <a:off x="6993378" y="4249321"/>
            <a:ext cx="1632155" cy="369332"/>
          </a:xfrm>
          <a:prstGeom prst="rect">
            <a:avLst/>
          </a:prstGeom>
          <a:noFill/>
        </p:spPr>
        <p:txBody>
          <a:bodyPr wrap="square" rtlCol="0">
            <a:spAutoFit/>
          </a:bodyPr>
          <a:lstStyle/>
          <a:p>
            <a:r>
              <a:rPr lang="en-US" altLang="zh-CN" smtClean="0"/>
              <a:t>P</a:t>
            </a:r>
            <a:r>
              <a:rPr lang="en-US" altLang="zh-CN" baseline="-25000" smtClean="0"/>
              <a:t>1</a:t>
            </a:r>
            <a:r>
              <a:rPr lang="zh-CN" altLang="en-US" baseline="-25000" smtClean="0"/>
              <a:t>、</a:t>
            </a:r>
            <a:r>
              <a:rPr lang="en-US" altLang="zh-CN" baseline="-25000" smtClean="0"/>
              <a:t>2</a:t>
            </a:r>
            <a:r>
              <a:rPr lang="zh-CN" altLang="en-US" baseline="-25000" smtClean="0"/>
              <a:t>、</a:t>
            </a:r>
            <a:r>
              <a:rPr lang="en-US" altLang="zh-CN" baseline="-25000" smtClean="0"/>
              <a:t>4</a:t>
            </a:r>
            <a:r>
              <a:rPr lang="zh-CN" altLang="en-US" baseline="-25000" smtClean="0"/>
              <a:t>、</a:t>
            </a:r>
            <a:r>
              <a:rPr lang="en-US" altLang="zh-CN" baseline="-25000" smtClean="0"/>
              <a:t>64</a:t>
            </a:r>
            <a:endParaRPr lang="zh-CN" altLang="en-US" baseline="-25000"/>
          </a:p>
        </p:txBody>
      </p:sp>
      <p:sp>
        <p:nvSpPr>
          <p:cNvPr id="26" name="文本框 25"/>
          <p:cNvSpPr txBox="1"/>
          <p:nvPr>
            <p:custDataLst>
              <p:tags r:id="rId27"/>
            </p:custDataLst>
          </p:nvPr>
        </p:nvSpPr>
        <p:spPr>
          <a:xfrm>
            <a:off x="8949595" y="2345227"/>
            <a:ext cx="830371" cy="369332"/>
          </a:xfrm>
          <a:prstGeom prst="rect">
            <a:avLst/>
          </a:prstGeom>
          <a:noFill/>
        </p:spPr>
        <p:txBody>
          <a:bodyPr wrap="square" rtlCol="0">
            <a:spAutoFit/>
          </a:bodyPr>
          <a:lstStyle/>
          <a:p>
            <a:r>
              <a:rPr lang="en-US" altLang="zh-CN" smtClean="0"/>
              <a:t>P</a:t>
            </a:r>
            <a:r>
              <a:rPr lang="en-US" altLang="zh-CN" baseline="-25000" smtClean="0"/>
              <a:t>40</a:t>
            </a:r>
            <a:endParaRPr lang="zh-CN" altLang="en-US" sz="1600">
              <a:solidFill>
                <a:srgbClr val="C00000"/>
              </a:solidFill>
            </a:endParaRPr>
          </a:p>
        </p:txBody>
      </p:sp>
      <p:sp>
        <p:nvSpPr>
          <p:cNvPr id="27" name="文本框 26"/>
          <p:cNvSpPr txBox="1"/>
          <p:nvPr>
            <p:custDataLst>
              <p:tags r:id="rId28"/>
            </p:custDataLst>
          </p:nvPr>
        </p:nvSpPr>
        <p:spPr>
          <a:xfrm>
            <a:off x="9364781" y="2794595"/>
            <a:ext cx="1893533" cy="369332"/>
          </a:xfrm>
          <a:prstGeom prst="rect">
            <a:avLst/>
          </a:prstGeom>
          <a:noFill/>
        </p:spPr>
        <p:txBody>
          <a:bodyPr wrap="square" rtlCol="0">
            <a:spAutoFit/>
          </a:bodyPr>
          <a:lstStyle/>
          <a:p>
            <a:r>
              <a:rPr lang="en-US" altLang="zh-CN" smtClean="0"/>
              <a:t>P</a:t>
            </a:r>
            <a:r>
              <a:rPr lang="en-US" altLang="zh-CN" baseline="-25000" smtClean="0"/>
              <a:t>13</a:t>
            </a:r>
            <a:endParaRPr lang="zh-CN" altLang="en-US" sz="1600">
              <a:solidFill>
                <a:srgbClr val="C00000"/>
              </a:solidFill>
            </a:endParaRPr>
          </a:p>
        </p:txBody>
      </p:sp>
      <p:sp>
        <p:nvSpPr>
          <p:cNvPr id="24" name="文本框 8"/>
          <p:cNvSpPr txBox="1"/>
          <p:nvPr>
            <p:custDataLst>
              <p:tags r:id="rId29"/>
            </p:custDataLst>
          </p:nvPr>
        </p:nvSpPr>
        <p:spPr>
          <a:xfrm>
            <a:off x="2832583" y="2797299"/>
            <a:ext cx="4197609" cy="369332"/>
          </a:xfrm>
          <a:prstGeom prst="rect">
            <a:avLst/>
          </a:prstGeom>
          <a:noFill/>
        </p:spPr>
        <p:txBody>
          <a:bodyPr wrap="square" rtlCol="0">
            <a:spAutoFit/>
          </a:bodyPr>
          <a:lstStyle/>
          <a:p>
            <a:r>
              <a:rPr lang="en-US" altLang="zh-CN" smtClean="0"/>
              <a:t>1940</a:t>
            </a:r>
            <a:r>
              <a:rPr lang="zh-CN" altLang="en-US" smtClean="0"/>
              <a:t>百团大战中八路军拯救日本小姑娘</a:t>
            </a:r>
            <a:endParaRPr lang="zh-CN" altLang="en-US"/>
          </a:p>
        </p:txBody>
      </p:sp>
    </p:spTree>
    <p:extLst>
      <p:ext uri="{BB962C8B-B14F-4D97-AF65-F5344CB8AC3E}">
        <p14:creationId xmlns:p14="http://schemas.microsoft.com/office/powerpoint/2010/main" xmlns="" val="3913736250"/>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a:t> </a:t>
            </a:r>
            <a:br>
              <a:rPr lang="en-US" altLang="zh-CN" smtClean="0"/>
            </a:br>
            <a:r>
              <a:rPr lang="zh-CN" altLang="en-US" smtClean="0"/>
              <a:t>“</a:t>
            </a:r>
            <a:r>
              <a:rPr lang="en-US" altLang="zh-CN" smtClean="0"/>
              <a:t>1962</a:t>
            </a:r>
            <a:r>
              <a:rPr lang="zh-CN" altLang="en-US"/>
              <a:t>年焦裕禄到河南兰考担任县委</a:t>
            </a:r>
            <a:r>
              <a:rPr lang="zh-CN" altLang="en-US" smtClean="0"/>
              <a:t>书记”历史意义：</a:t>
            </a:r>
            <a:br>
              <a:rPr lang="zh-CN" altLang="en-US"/>
            </a:br>
            <a:endParaRPr lang="zh-CN" altLang="en-US"/>
          </a:p>
        </p:txBody>
      </p:sp>
      <p:sp>
        <p:nvSpPr>
          <p:cNvPr id="3" name="内容占位符 2"/>
          <p:cNvSpPr>
            <a:spLocks noGrp="1"/>
          </p:cNvSpPr>
          <p:nvPr>
            <p:ph idx="1"/>
            <p:custDataLst>
              <p:tags r:id="rId4"/>
            </p:custDataLst>
          </p:nvPr>
        </p:nvSpPr>
        <p:spPr>
          <a:xfrm>
            <a:off x="814878" y="2208155"/>
            <a:ext cx="10969200" cy="2855458"/>
          </a:xfrm>
        </p:spPr>
        <p:txBody>
          <a:bodyPr>
            <a:noAutofit/>
          </a:bodyPr>
          <a:lstStyle/>
          <a:p>
            <a:r>
              <a:rPr lang="zh-CN" altLang="en-US" sz="2800" smtClean="0">
                <a:solidFill>
                  <a:srgbClr val="C00000"/>
                </a:solidFill>
                <a:latin typeface="华文新魏" panose="02010800040101010101" pitchFamily="2" charset="-122"/>
                <a:ea typeface="华文新魏" panose="02010800040101010101" pitchFamily="2" charset="-122"/>
              </a:rPr>
              <a:t>彰</a:t>
            </a:r>
            <a:r>
              <a:rPr lang="zh-CN" altLang="en-US" sz="2800">
                <a:solidFill>
                  <a:srgbClr val="C00000"/>
                </a:solidFill>
                <a:latin typeface="华文新魏" panose="02010800040101010101" pitchFamily="2" charset="-122"/>
                <a:ea typeface="华文新魏" panose="02010800040101010101" pitchFamily="2" charset="-122"/>
              </a:rPr>
              <a:t>显</a:t>
            </a:r>
            <a:r>
              <a:rPr lang="zh-CN" altLang="en-US" sz="2800" smtClean="0">
                <a:solidFill>
                  <a:srgbClr val="C00000"/>
                </a:solidFill>
                <a:latin typeface="华文新魏" panose="02010800040101010101" pitchFamily="2" charset="-122"/>
                <a:ea typeface="华文新魏" panose="02010800040101010101" pitchFamily="2" charset="-122"/>
              </a:rPr>
              <a:t>了中国人民改天换地的精神面貌；</a:t>
            </a:r>
            <a:endParaRPr lang="en-US" altLang="zh-CN" sz="2800" smtClean="0">
              <a:solidFill>
                <a:srgbClr val="C00000"/>
              </a:solidFill>
              <a:latin typeface="华文新魏" panose="02010800040101010101" pitchFamily="2" charset="-122"/>
              <a:ea typeface="华文新魏" panose="02010800040101010101" pitchFamily="2" charset="-122"/>
            </a:endParaRPr>
          </a:p>
          <a:p>
            <a:r>
              <a:rPr lang="zh-CN" altLang="en-US" sz="2800" smtClean="0">
                <a:solidFill>
                  <a:srgbClr val="C00000"/>
                </a:solidFill>
                <a:latin typeface="华文新魏" panose="02010800040101010101" pitchFamily="2" charset="-122"/>
                <a:ea typeface="华文新魏" panose="02010800040101010101" pitchFamily="2" charset="-122"/>
              </a:rPr>
              <a:t>鼓舞、教育了一代又一代社会主义建设者，为新中国建设树立了榜样。</a:t>
            </a:r>
            <a:endParaRPr lang="zh-CN" altLang="en-US" sz="2800">
              <a:solidFill>
                <a:srgbClr val="C00000"/>
              </a:solidFill>
              <a:latin typeface="华文新魏" panose="02010800040101010101" pitchFamily="2" charset="-122"/>
              <a:ea typeface="华文新魏" panose="02010800040101010101" pitchFamily="2" charset="-122"/>
            </a:endParaRPr>
          </a:p>
        </p:txBody>
      </p:sp>
      <p:pic>
        <p:nvPicPr>
          <p:cNvPr id="4" name="图片 3">
            <a:hlinkClick r:id="rId7" action="ppaction://hlinksldjump"/>
          </p:cNvPr>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5" name="矩形 4"/>
          <p:cNvSpPr/>
          <p:nvPr>
            <p:custDataLst>
              <p:tags r:id="rId8"/>
            </p:custDataLst>
          </p:nvPr>
        </p:nvSpPr>
        <p:spPr>
          <a:xfrm>
            <a:off x="877554" y="1486786"/>
            <a:ext cx="7007046" cy="523220"/>
          </a:xfrm>
          <a:prstGeom prst="rect">
            <a:avLst/>
          </a:prstGeom>
        </p:spPr>
        <p:txBody>
          <a:bodyPr wrap="none">
            <a:spAutoFit/>
          </a:bodyPr>
          <a:lstStyle/>
          <a:p>
            <a:r>
              <a:rPr lang="zh-CN" altLang="en-US" sz="2800" smtClean="0">
                <a:solidFill>
                  <a:srgbClr val="0000FF"/>
                </a:solidFill>
              </a:rPr>
              <a:t>背景：兰考县三年自然灾害和社会主义建设</a:t>
            </a:r>
            <a:endParaRPr lang="en-US" altLang="zh-CN" sz="2800" smtClean="0">
              <a:solidFill>
                <a:srgbClr val="0000FF"/>
              </a:solidFill>
            </a:endParaRPr>
          </a:p>
        </p:txBody>
      </p:sp>
    </p:spTree>
    <p:extLst>
      <p:ext uri="{BB962C8B-B14F-4D97-AF65-F5344CB8AC3E}">
        <p14:creationId xmlns:p14="http://schemas.microsoft.com/office/powerpoint/2010/main" xmlns="" val="719253732"/>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nvPr>
        </p:nvGraphicFramePr>
        <p:xfrm>
          <a:off x="763637" y="1840508"/>
          <a:ext cx="11025240" cy="5419373"/>
        </p:xfrm>
        <a:graphic>
          <a:graphicData uri="http://schemas.openxmlformats.org/drawingml/2006/table">
            <a:tbl>
              <a:tblPr firstRow="1" bandRow="1">
                <a:tableStyleId>{5C22544A-7EE6-4342-B048-85BDC9FD1C3A}</a:tableStyleId>
              </a:tblPr>
              <a:tblGrid>
                <a:gridCol w="2146711"/>
                <a:gridCol w="3989216"/>
                <a:gridCol w="1477520"/>
                <a:gridCol w="3411793"/>
              </a:tblGrid>
              <a:tr h="448537">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84791">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1105982">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sp>
        <p:nvSpPr>
          <p:cNvPr id="10" name="文本框 9"/>
          <p:cNvSpPr txBox="1"/>
          <p:nvPr>
            <p:custDataLst>
              <p:tags r:id="rId8"/>
            </p:custDataLst>
          </p:nvPr>
        </p:nvSpPr>
        <p:spPr>
          <a:xfrm>
            <a:off x="2998839" y="3316209"/>
            <a:ext cx="3529780" cy="646331"/>
          </a:xfrm>
          <a:prstGeom prst="rect">
            <a:avLst/>
          </a:prstGeom>
          <a:noFill/>
        </p:spPr>
        <p:txBody>
          <a:bodyPr wrap="square" rtlCol="0">
            <a:spAutoFit/>
          </a:bodyPr>
          <a:lstStyle/>
          <a:p>
            <a:r>
              <a:rPr lang="en-US" altLang="zh-CN" smtClean="0"/>
              <a:t>1949</a:t>
            </a:r>
            <a:r>
              <a:rPr lang="zh-CN" altLang="en-US" smtClean="0"/>
              <a:t>年中国人民政治协商会议第一届全体会议开幕</a:t>
            </a:r>
            <a:endParaRPr lang="zh-CN" altLang="en-US"/>
          </a:p>
        </p:txBody>
      </p:sp>
      <p:sp>
        <p:nvSpPr>
          <p:cNvPr id="11" name="文本框 10"/>
          <p:cNvSpPr txBox="1"/>
          <p:nvPr>
            <p:custDataLst>
              <p:tags r:id="rId9"/>
            </p:custDataLst>
          </p:nvPr>
        </p:nvSpPr>
        <p:spPr>
          <a:xfrm>
            <a:off x="2998839" y="4064616"/>
            <a:ext cx="3529780" cy="646331"/>
          </a:xfrm>
          <a:prstGeom prst="rect">
            <a:avLst/>
          </a:prstGeom>
          <a:noFill/>
        </p:spPr>
        <p:txBody>
          <a:bodyPr wrap="square" rtlCol="0">
            <a:spAutoFit/>
          </a:bodyPr>
          <a:lstStyle/>
          <a:p>
            <a:r>
              <a:rPr lang="en-US" altLang="zh-CN" smtClean="0"/>
              <a:t>1962</a:t>
            </a:r>
            <a:r>
              <a:rPr lang="zh-CN" altLang="en-US" smtClean="0"/>
              <a:t>年焦裕禄到河南兰考担任县委书记</a:t>
            </a:r>
            <a:endParaRPr lang="zh-CN" altLang="en-US"/>
          </a:p>
        </p:txBody>
      </p:sp>
      <p:sp>
        <p:nvSpPr>
          <p:cNvPr id="12" name="文本框 11"/>
          <p:cNvSpPr txBox="1"/>
          <p:nvPr>
            <p:custDataLst>
              <p:tags r:id="rId10"/>
            </p:custDataLst>
          </p:nvPr>
        </p:nvSpPr>
        <p:spPr>
          <a:xfrm>
            <a:off x="2998839" y="5061143"/>
            <a:ext cx="3529780" cy="369332"/>
          </a:xfrm>
          <a:prstGeom prst="rect">
            <a:avLst/>
          </a:prstGeom>
          <a:noFill/>
        </p:spPr>
        <p:txBody>
          <a:bodyPr wrap="square" rtlCol="0">
            <a:spAutoFit/>
          </a:bodyPr>
          <a:lstStyle/>
          <a:p>
            <a:r>
              <a:rPr lang="en-US" altLang="zh-CN" smtClean="0"/>
              <a:t>1997</a:t>
            </a:r>
            <a:r>
              <a:rPr lang="zh-CN" altLang="en-US" smtClean="0"/>
              <a:t>年香港回归</a:t>
            </a:r>
            <a:endParaRPr lang="zh-CN" altLang="en-US"/>
          </a:p>
        </p:txBody>
      </p:sp>
      <p:pic>
        <p:nvPicPr>
          <p:cNvPr id="15" name="图片 14">
            <a:hlinkClick r:id="rId13" action="ppaction://hlinksldjump"/>
          </p:cNvPr>
          <p:cNvPicPr>
            <a:picLocks noChangeAspect="1"/>
          </p:cNvPicPr>
          <p:nvPr>
            <p:custDataLst>
              <p:tags r:id="rId12"/>
            </p:custDataLst>
          </p:nvPr>
        </p:nvPicPr>
        <p:blipFill>
          <a:blip r:embed="rId11">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5" action="ppaction://hlinksldjump"/>
          </p:cNvPr>
          <p:cNvPicPr>
            <a:picLocks noChangeAspect="1"/>
          </p:cNvPicPr>
          <p:nvPr>
            <p:custDataLst>
              <p:tags r:id="rId14"/>
            </p:custDataLst>
          </p:nvPr>
        </p:nvPicPr>
        <p:blipFill>
          <a:blip r:embed="rId11">
            <a:extLst>
              <a:ext uri="{28A0092B-C50C-407E-A947-70E740481C1C}">
                <a14:useLocalDpi xmlns:a14="http://schemas.microsoft.com/office/drawing/2010/main" xmlns="" val="0"/>
              </a:ext>
            </a:extLst>
          </a:blip>
          <a:stretch>
            <a:fillRect/>
          </a:stretch>
        </p:blipFill>
        <p:spPr>
          <a:xfrm>
            <a:off x="8890449" y="2764765"/>
            <a:ext cx="474332" cy="449368"/>
          </a:xfrm>
          <a:prstGeom prst="rect">
            <a:avLst/>
          </a:prstGeom>
        </p:spPr>
      </p:pic>
      <p:pic>
        <p:nvPicPr>
          <p:cNvPr id="17" name="图片 16">
            <a:hlinkClick r:id="rId17" action="ppaction://hlinksldjump"/>
          </p:cNvPr>
          <p:cNvPicPr>
            <a:picLocks noChangeAspect="1"/>
          </p:cNvPicPr>
          <p:nvPr>
            <p:custDataLst>
              <p:tags r:id="rId16"/>
            </p:custDataLst>
          </p:nvPr>
        </p:nvPicPr>
        <p:blipFill>
          <a:blip r:embed="rId11">
            <a:extLst>
              <a:ext uri="{28A0092B-C50C-407E-A947-70E740481C1C}">
                <a14:useLocalDpi xmlns:a14="http://schemas.microsoft.com/office/drawing/2010/main" xmlns="" val="0"/>
              </a:ext>
            </a:extLst>
          </a:blip>
          <a:stretch>
            <a:fillRect/>
          </a:stretch>
        </p:blipFill>
        <p:spPr>
          <a:xfrm>
            <a:off x="9364781" y="3376762"/>
            <a:ext cx="474332" cy="449368"/>
          </a:xfrm>
          <a:prstGeom prst="rect">
            <a:avLst/>
          </a:prstGeom>
        </p:spPr>
      </p:pic>
      <p:pic>
        <p:nvPicPr>
          <p:cNvPr id="18" name="图片 17">
            <a:hlinkClick r:id="rId19" action="ppaction://hlinksldjump"/>
          </p:cNvPr>
          <p:cNvPicPr>
            <a:picLocks noChangeAspect="1"/>
          </p:cNvPicPr>
          <p:nvPr>
            <p:custDataLst>
              <p:tags r:id="rId18"/>
            </p:custDataLst>
          </p:nvPr>
        </p:nvPicPr>
        <p:blipFill>
          <a:blip r:embed="rId11">
            <a:extLst>
              <a:ext uri="{28A0092B-C50C-407E-A947-70E740481C1C}">
                <a14:useLocalDpi xmlns:a14="http://schemas.microsoft.com/office/drawing/2010/main" xmlns="" val="0"/>
              </a:ext>
            </a:extLst>
          </a:blip>
          <a:stretch>
            <a:fillRect/>
          </a:stretch>
        </p:blipFill>
        <p:spPr>
          <a:xfrm>
            <a:off x="9839113" y="4158788"/>
            <a:ext cx="474332" cy="449368"/>
          </a:xfrm>
          <a:prstGeom prst="rect">
            <a:avLst/>
          </a:prstGeom>
        </p:spPr>
      </p:pic>
      <p:pic>
        <p:nvPicPr>
          <p:cNvPr id="19" name="图片 18">
            <a:hlinkClick r:id="rId21" action="ppaction://hlinksldjump"/>
          </p:cNvPr>
          <p:cNvPicPr>
            <a:picLocks noChangeAspect="1"/>
          </p:cNvPicPr>
          <p:nvPr>
            <p:custDataLst>
              <p:tags r:id="rId20"/>
            </p:custDataLst>
          </p:nvPr>
        </p:nvPicPr>
        <p:blipFill>
          <a:blip r:embed="rId11">
            <a:extLst>
              <a:ext uri="{28A0092B-C50C-407E-A947-70E740481C1C}">
                <a14:useLocalDpi xmlns:a14="http://schemas.microsoft.com/office/drawing/2010/main" xmlns="" val="0"/>
              </a:ext>
            </a:extLst>
          </a:blip>
          <a:stretch>
            <a:fillRect/>
          </a:stretch>
        </p:blipFill>
        <p:spPr>
          <a:xfrm>
            <a:off x="10313445" y="4983662"/>
            <a:ext cx="474332" cy="449368"/>
          </a:xfrm>
          <a:prstGeom prst="rect">
            <a:avLst/>
          </a:prstGeom>
        </p:spPr>
      </p:pic>
      <p:pic>
        <p:nvPicPr>
          <p:cNvPr id="20" name="图片 19">
            <a:hlinkClick r:id="rId23" action="ppaction://hlinksldjump"/>
          </p:cNvPr>
          <p:cNvPicPr>
            <a:picLocks noChangeAspect="1"/>
          </p:cNvPicPr>
          <p:nvPr>
            <p:custDataLst>
              <p:tags r:id="rId22"/>
            </p:custDataLst>
          </p:nvPr>
        </p:nvPicPr>
        <p:blipFill>
          <a:blip r:embed="rId11">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3" name="文本框 2"/>
          <p:cNvSpPr txBox="1"/>
          <p:nvPr>
            <p:custDataLst>
              <p:tags r:id="rId24"/>
            </p:custDataLst>
          </p:nvPr>
        </p:nvSpPr>
        <p:spPr>
          <a:xfrm>
            <a:off x="6993378" y="2325921"/>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
        <p:nvSpPr>
          <p:cNvPr id="21" name="文本框 20"/>
          <p:cNvSpPr txBox="1"/>
          <p:nvPr>
            <p:custDataLst>
              <p:tags r:id="rId25"/>
            </p:custDataLst>
          </p:nvPr>
        </p:nvSpPr>
        <p:spPr>
          <a:xfrm>
            <a:off x="6993378" y="2767437"/>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9</a:t>
            </a:r>
            <a:r>
              <a:rPr lang="zh-CN" altLang="en-US" baseline="-25000" smtClean="0"/>
              <a:t>、</a:t>
            </a:r>
            <a:r>
              <a:rPr lang="en-US" altLang="zh-CN" baseline="-25000" smtClean="0"/>
              <a:t>12</a:t>
            </a:r>
            <a:endParaRPr lang="zh-CN" altLang="en-US" baseline="-25000"/>
          </a:p>
        </p:txBody>
      </p:sp>
      <p:sp>
        <p:nvSpPr>
          <p:cNvPr id="22" name="文本框 21"/>
          <p:cNvSpPr txBox="1"/>
          <p:nvPr>
            <p:custDataLst>
              <p:tags r:id="rId26"/>
            </p:custDataLst>
          </p:nvPr>
        </p:nvSpPr>
        <p:spPr>
          <a:xfrm>
            <a:off x="6993378" y="3375323"/>
            <a:ext cx="1632155" cy="369332"/>
          </a:xfrm>
          <a:prstGeom prst="rect">
            <a:avLst/>
          </a:prstGeom>
          <a:noFill/>
        </p:spPr>
        <p:txBody>
          <a:bodyPr wrap="square" rtlCol="0">
            <a:spAutoFit/>
          </a:bodyPr>
          <a:lstStyle/>
          <a:p>
            <a:r>
              <a:rPr lang="en-US" altLang="zh-CN" smtClean="0"/>
              <a:t>P</a:t>
            </a:r>
            <a:r>
              <a:rPr lang="en-US" altLang="zh-CN" baseline="-25000" smtClean="0"/>
              <a:t>6</a:t>
            </a:r>
            <a:endParaRPr lang="zh-CN" altLang="en-US" baseline="-25000"/>
          </a:p>
        </p:txBody>
      </p:sp>
      <p:sp>
        <p:nvSpPr>
          <p:cNvPr id="23" name="文本框 22"/>
          <p:cNvSpPr txBox="1"/>
          <p:nvPr>
            <p:custDataLst>
              <p:tags r:id="rId27"/>
            </p:custDataLst>
          </p:nvPr>
        </p:nvSpPr>
        <p:spPr>
          <a:xfrm>
            <a:off x="6993378" y="4249321"/>
            <a:ext cx="1632155" cy="369332"/>
          </a:xfrm>
          <a:prstGeom prst="rect">
            <a:avLst/>
          </a:prstGeom>
          <a:noFill/>
        </p:spPr>
        <p:txBody>
          <a:bodyPr wrap="square" rtlCol="0">
            <a:spAutoFit/>
          </a:bodyPr>
          <a:lstStyle/>
          <a:p>
            <a:r>
              <a:rPr lang="en-US" altLang="zh-CN" smtClean="0"/>
              <a:t>P</a:t>
            </a:r>
            <a:r>
              <a:rPr lang="en-US" altLang="zh-CN" baseline="-25000" smtClean="0"/>
              <a:t>1</a:t>
            </a:r>
            <a:r>
              <a:rPr lang="zh-CN" altLang="en-US" baseline="-25000" smtClean="0"/>
              <a:t>、</a:t>
            </a:r>
            <a:r>
              <a:rPr lang="en-US" altLang="zh-CN" baseline="-25000" smtClean="0"/>
              <a:t>2</a:t>
            </a:r>
            <a:r>
              <a:rPr lang="zh-CN" altLang="en-US" baseline="-25000" smtClean="0"/>
              <a:t>、</a:t>
            </a:r>
            <a:r>
              <a:rPr lang="en-US" altLang="zh-CN" baseline="-25000" smtClean="0"/>
              <a:t>4</a:t>
            </a:r>
            <a:r>
              <a:rPr lang="zh-CN" altLang="en-US" baseline="-25000" smtClean="0"/>
              <a:t>、</a:t>
            </a:r>
            <a:r>
              <a:rPr lang="en-US" altLang="zh-CN" baseline="-25000" smtClean="0"/>
              <a:t>64</a:t>
            </a:r>
            <a:endParaRPr lang="zh-CN" altLang="en-US" baseline="-25000"/>
          </a:p>
        </p:txBody>
      </p:sp>
      <p:sp>
        <p:nvSpPr>
          <p:cNvPr id="24" name="文本框 23"/>
          <p:cNvSpPr txBox="1"/>
          <p:nvPr>
            <p:custDataLst>
              <p:tags r:id="rId28"/>
            </p:custDataLst>
          </p:nvPr>
        </p:nvSpPr>
        <p:spPr>
          <a:xfrm>
            <a:off x="6993377" y="5023680"/>
            <a:ext cx="1632155" cy="369332"/>
          </a:xfrm>
          <a:prstGeom prst="rect">
            <a:avLst/>
          </a:prstGeom>
          <a:noFill/>
        </p:spPr>
        <p:txBody>
          <a:bodyPr wrap="square" rtlCol="0">
            <a:spAutoFit/>
          </a:bodyPr>
          <a:lstStyle/>
          <a:p>
            <a:r>
              <a:rPr lang="en-US" altLang="zh-CN" smtClean="0"/>
              <a:t>P</a:t>
            </a:r>
            <a:r>
              <a:rPr lang="en-US" altLang="zh-CN" baseline="-25000" smtClean="0"/>
              <a:t>1</a:t>
            </a:r>
            <a:r>
              <a:rPr lang="zh-CN" altLang="en-US" baseline="-25000" smtClean="0"/>
              <a:t>、</a:t>
            </a:r>
            <a:r>
              <a:rPr lang="en-US" altLang="zh-CN" baseline="-25000" smtClean="0"/>
              <a:t>3</a:t>
            </a:r>
            <a:r>
              <a:rPr lang="zh-CN" altLang="en-US" baseline="-25000" smtClean="0"/>
              <a:t>、</a:t>
            </a:r>
            <a:r>
              <a:rPr lang="en-US" altLang="zh-CN" baseline="-25000" smtClean="0"/>
              <a:t>6</a:t>
            </a:r>
            <a:r>
              <a:rPr lang="zh-CN" altLang="en-US" baseline="-25000" smtClean="0"/>
              <a:t>、</a:t>
            </a:r>
            <a:r>
              <a:rPr lang="en-US" altLang="zh-CN" baseline="-25000" smtClean="0"/>
              <a:t>8</a:t>
            </a:r>
            <a:r>
              <a:rPr lang="zh-CN" altLang="en-US" baseline="-25000" smtClean="0"/>
              <a:t>、</a:t>
            </a:r>
            <a:r>
              <a:rPr lang="en-US" altLang="zh-CN" baseline="-25000" smtClean="0"/>
              <a:t>9</a:t>
            </a:r>
            <a:endParaRPr lang="zh-CN" altLang="en-US" baseline="-25000"/>
          </a:p>
        </p:txBody>
      </p:sp>
      <p:sp>
        <p:nvSpPr>
          <p:cNvPr id="26" name="文本框 25"/>
          <p:cNvSpPr txBox="1"/>
          <p:nvPr>
            <p:custDataLst>
              <p:tags r:id="rId29"/>
            </p:custDataLst>
          </p:nvPr>
        </p:nvSpPr>
        <p:spPr>
          <a:xfrm>
            <a:off x="8949595" y="2345227"/>
            <a:ext cx="830371" cy="369332"/>
          </a:xfrm>
          <a:prstGeom prst="rect">
            <a:avLst/>
          </a:prstGeom>
          <a:noFill/>
        </p:spPr>
        <p:txBody>
          <a:bodyPr wrap="square" rtlCol="0">
            <a:spAutoFit/>
          </a:bodyPr>
          <a:lstStyle/>
          <a:p>
            <a:r>
              <a:rPr lang="en-US" altLang="zh-CN" smtClean="0"/>
              <a:t>P</a:t>
            </a:r>
            <a:r>
              <a:rPr lang="en-US" altLang="zh-CN" baseline="-25000" smtClean="0"/>
              <a:t>40</a:t>
            </a:r>
            <a:endParaRPr lang="zh-CN" altLang="en-US" sz="1600">
              <a:solidFill>
                <a:srgbClr val="C00000"/>
              </a:solidFill>
            </a:endParaRPr>
          </a:p>
        </p:txBody>
      </p:sp>
      <p:sp>
        <p:nvSpPr>
          <p:cNvPr id="27" name="文本框 26"/>
          <p:cNvSpPr txBox="1"/>
          <p:nvPr>
            <p:custDataLst>
              <p:tags r:id="rId30"/>
            </p:custDataLst>
          </p:nvPr>
        </p:nvSpPr>
        <p:spPr>
          <a:xfrm>
            <a:off x="9364781" y="2794595"/>
            <a:ext cx="1893533" cy="369332"/>
          </a:xfrm>
          <a:prstGeom prst="rect">
            <a:avLst/>
          </a:prstGeom>
          <a:noFill/>
        </p:spPr>
        <p:txBody>
          <a:bodyPr wrap="square" rtlCol="0">
            <a:spAutoFit/>
          </a:bodyPr>
          <a:lstStyle/>
          <a:p>
            <a:r>
              <a:rPr lang="en-US" altLang="zh-CN" smtClean="0"/>
              <a:t>P</a:t>
            </a:r>
            <a:r>
              <a:rPr lang="en-US" altLang="zh-CN" baseline="-25000" smtClean="0"/>
              <a:t>13</a:t>
            </a:r>
            <a:endParaRPr lang="zh-CN" altLang="en-US" sz="1600">
              <a:solidFill>
                <a:srgbClr val="C00000"/>
              </a:solidFill>
            </a:endParaRPr>
          </a:p>
        </p:txBody>
      </p:sp>
      <p:sp>
        <p:nvSpPr>
          <p:cNvPr id="28" name="文本框 27"/>
          <p:cNvSpPr txBox="1"/>
          <p:nvPr>
            <p:custDataLst>
              <p:tags r:id="rId31"/>
            </p:custDataLst>
          </p:nvPr>
        </p:nvSpPr>
        <p:spPr>
          <a:xfrm>
            <a:off x="10308072" y="4232031"/>
            <a:ext cx="1480805" cy="369332"/>
          </a:xfrm>
          <a:prstGeom prst="rect">
            <a:avLst/>
          </a:prstGeom>
          <a:noFill/>
        </p:spPr>
        <p:txBody>
          <a:bodyPr wrap="square" rtlCol="0">
            <a:spAutoFit/>
          </a:bodyPr>
          <a:lstStyle/>
          <a:p>
            <a:r>
              <a:rPr lang="en-US" altLang="zh-CN" smtClean="0"/>
              <a:t>P</a:t>
            </a:r>
            <a:r>
              <a:rPr lang="en-US" altLang="zh-CN" baseline="-25000" smtClean="0"/>
              <a:t>64</a:t>
            </a:r>
            <a:r>
              <a:rPr lang="zh-CN" altLang="en-US" baseline="-25000" smtClean="0"/>
              <a:t>、</a:t>
            </a:r>
            <a:r>
              <a:rPr lang="en-US" altLang="zh-CN" baseline="-25000" smtClean="0"/>
              <a:t>65</a:t>
            </a:r>
            <a:endParaRPr lang="zh-CN" altLang="en-US" sz="1600">
              <a:solidFill>
                <a:srgbClr val="C00000"/>
              </a:solidFill>
            </a:endParaRPr>
          </a:p>
        </p:txBody>
      </p:sp>
      <p:sp>
        <p:nvSpPr>
          <p:cNvPr id="25" name="文本框 8"/>
          <p:cNvSpPr txBox="1"/>
          <p:nvPr>
            <p:custDataLst>
              <p:tags r:id="rId32"/>
            </p:custDataLst>
          </p:nvPr>
        </p:nvSpPr>
        <p:spPr>
          <a:xfrm>
            <a:off x="2868209" y="2797299"/>
            <a:ext cx="4197609" cy="369332"/>
          </a:xfrm>
          <a:prstGeom prst="rect">
            <a:avLst/>
          </a:prstGeom>
          <a:noFill/>
        </p:spPr>
        <p:txBody>
          <a:bodyPr wrap="square" rtlCol="0">
            <a:spAutoFit/>
          </a:bodyPr>
          <a:lstStyle/>
          <a:p>
            <a:r>
              <a:rPr lang="en-US" altLang="zh-CN" smtClean="0"/>
              <a:t>1940</a:t>
            </a:r>
            <a:r>
              <a:rPr lang="zh-CN" altLang="en-US" smtClean="0"/>
              <a:t>百团大战中八路军拯救日本小姑娘</a:t>
            </a:r>
            <a:endParaRPr lang="zh-CN" altLang="en-US"/>
          </a:p>
        </p:txBody>
      </p:sp>
    </p:spTree>
    <p:extLst>
      <p:ext uri="{BB962C8B-B14F-4D97-AF65-F5344CB8AC3E}">
        <p14:creationId xmlns:p14="http://schemas.microsoft.com/office/powerpoint/2010/main" xmlns="" val="3416402371"/>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br>
            <a:r>
              <a:rPr lang="zh-CN" altLang="en-US" smtClean="0"/>
              <a:t>“</a:t>
            </a:r>
            <a:r>
              <a:rPr lang="en-US" altLang="zh-CN" smtClean="0"/>
              <a:t>1997</a:t>
            </a:r>
            <a:r>
              <a:rPr lang="zh-CN" altLang="en-US"/>
              <a:t>年香港</a:t>
            </a:r>
            <a:r>
              <a:rPr lang="zh-CN" altLang="en-US" smtClean="0"/>
              <a:t>回归”历史意义：</a:t>
            </a:r>
            <a:br>
              <a:rPr lang="zh-CN" altLang="en-US"/>
            </a:br>
            <a:endParaRPr lang="zh-CN" altLang="en-US"/>
          </a:p>
        </p:txBody>
      </p:sp>
      <p:sp>
        <p:nvSpPr>
          <p:cNvPr id="3" name="内容占位符 2"/>
          <p:cNvSpPr>
            <a:spLocks noGrp="1"/>
          </p:cNvSpPr>
          <p:nvPr>
            <p:ph idx="1"/>
            <p:custDataLst>
              <p:tags r:id="rId4"/>
            </p:custDataLst>
          </p:nvPr>
        </p:nvSpPr>
        <p:spPr>
          <a:xfrm>
            <a:off x="537147" y="3206447"/>
            <a:ext cx="10969200" cy="1413054"/>
          </a:xfrm>
        </p:spPr>
        <p:txBody>
          <a:bodyPr>
            <a:normAutofit/>
          </a:bodyPr>
          <a:lstStyle/>
          <a:p>
            <a:r>
              <a:rPr lang="zh-CN" altLang="en-US" sz="2800" smtClean="0">
                <a:solidFill>
                  <a:srgbClr val="C00000"/>
                </a:solidFill>
                <a:latin typeface="华文新魏" panose="02010800040101010101" pitchFamily="2" charset="-122"/>
                <a:ea typeface="华文新魏" panose="02010800040101010101" pitchFamily="2" charset="-122"/>
              </a:rPr>
              <a:t>中华人民共和国国旗和香港特别行政区区旗在香港冉冉升起，标志着中国对香港恢复行使主权。</a:t>
            </a:r>
            <a:endParaRPr lang="en-US" altLang="zh-CN" sz="2800" smtClean="0">
              <a:solidFill>
                <a:srgbClr val="C00000"/>
              </a:solidFill>
              <a:latin typeface="华文新魏" panose="02010800040101010101" pitchFamily="2" charset="-122"/>
              <a:ea typeface="华文新魏" panose="02010800040101010101" pitchFamily="2" charset="-122"/>
            </a:endParaRPr>
          </a:p>
          <a:p>
            <a:endParaRPr lang="zh-CN" altLang="en-US" sz="2800"/>
          </a:p>
        </p:txBody>
      </p:sp>
      <p:pic>
        <p:nvPicPr>
          <p:cNvPr id="4" name="图片 3">
            <a:hlinkClick r:id="rId7" action="ppaction://hlinksldjump"/>
          </p:cNvPr>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5" name="矩形 4"/>
          <p:cNvSpPr/>
          <p:nvPr>
            <p:custDataLst>
              <p:tags r:id="rId8"/>
            </p:custDataLst>
          </p:nvPr>
        </p:nvSpPr>
        <p:spPr>
          <a:xfrm>
            <a:off x="803562" y="1740173"/>
            <a:ext cx="10406743" cy="954107"/>
          </a:xfrm>
          <a:prstGeom prst="rect">
            <a:avLst/>
          </a:prstGeom>
        </p:spPr>
        <p:txBody>
          <a:bodyPr wrap="square">
            <a:spAutoFit/>
          </a:bodyPr>
          <a:lstStyle/>
          <a:p>
            <a:r>
              <a:rPr lang="zh-CN" altLang="en-US" sz="2800" smtClean="0">
                <a:solidFill>
                  <a:srgbClr val="0000FF"/>
                </a:solidFill>
              </a:rPr>
              <a:t>背景：香港在</a:t>
            </a:r>
            <a:r>
              <a:rPr lang="en-US" altLang="zh-CN" sz="2800" smtClean="0">
                <a:solidFill>
                  <a:srgbClr val="0000FF"/>
                </a:solidFill>
              </a:rPr>
              <a:t>1841</a:t>
            </a:r>
            <a:r>
              <a:rPr lang="zh-CN" altLang="en-US" sz="2800" smtClean="0">
                <a:solidFill>
                  <a:srgbClr val="0000FF"/>
                </a:solidFill>
              </a:rPr>
              <a:t>年至</a:t>
            </a:r>
            <a:r>
              <a:rPr lang="en-US" altLang="zh-CN" sz="2800" smtClean="0">
                <a:solidFill>
                  <a:srgbClr val="0000FF"/>
                </a:solidFill>
              </a:rPr>
              <a:t>1898</a:t>
            </a:r>
            <a:r>
              <a:rPr lang="zh-CN" altLang="en-US" sz="2800" smtClean="0">
                <a:solidFill>
                  <a:srgbClr val="0000FF"/>
                </a:solidFill>
              </a:rPr>
              <a:t>年期间被三次割让英国，历经百年沧桑后终于回到祖国怀抱</a:t>
            </a:r>
            <a:endParaRPr lang="en-US" altLang="zh-CN" sz="2800" smtClean="0">
              <a:solidFill>
                <a:srgbClr val="0000FF"/>
              </a:solidFill>
            </a:endParaRPr>
          </a:p>
        </p:txBody>
      </p:sp>
    </p:spTree>
    <p:extLst>
      <p:ext uri="{BB962C8B-B14F-4D97-AF65-F5344CB8AC3E}">
        <p14:creationId xmlns:p14="http://schemas.microsoft.com/office/powerpoint/2010/main" xmlns="" val="2626384194"/>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36220" y="3302833"/>
            <a:ext cx="10969200" cy="705600"/>
          </a:xfrm>
        </p:spPr>
        <p:txBody>
          <a:bodyPr>
            <a:normAutofit/>
          </a:bodyPr>
          <a:lstStyle/>
          <a:p>
            <a:pPr algn="ctr"/>
            <a:r>
              <a:rPr lang="zh-CN" altLang="en-US">
                <a:solidFill>
                  <a:srgbClr val="0000FF"/>
                </a:solidFill>
                <a:latin typeface="华文隶书" panose="02010800040101010101" pitchFamily="2" charset="-122"/>
                <a:ea typeface="华文隶书" panose="02010800040101010101" pitchFamily="2" charset="-122"/>
              </a:rPr>
              <a:t>中国共产党员可谓</a:t>
            </a:r>
            <a:r>
              <a:rPr lang="zh-CN" altLang="en-US" smtClean="0">
                <a:solidFill>
                  <a:srgbClr val="0000FF"/>
                </a:solidFill>
                <a:latin typeface="华文隶书" panose="02010800040101010101" pitchFamily="2" charset="-122"/>
                <a:ea typeface="华文隶书" panose="02010800040101010101" pitchFamily="2" charset="-122"/>
              </a:rPr>
              <a:t>顶天立地</a:t>
            </a:r>
            <a:endParaRPr lang="zh-CN" altLang="en-US">
              <a:solidFill>
                <a:srgbClr val="0000FF"/>
              </a:solidFill>
            </a:endParaRPr>
          </a:p>
        </p:txBody>
      </p:sp>
      <p:sp>
        <p:nvSpPr>
          <p:cNvPr id="3" name="内容占位符 2"/>
          <p:cNvSpPr>
            <a:spLocks noGrp="1"/>
          </p:cNvSpPr>
          <p:nvPr>
            <p:ph idx="1"/>
            <p:custDataLst>
              <p:tags r:id="rId4"/>
            </p:custDataLst>
          </p:nvPr>
        </p:nvSpPr>
        <p:spPr>
          <a:xfrm>
            <a:off x="608399" y="1490399"/>
            <a:ext cx="11377123" cy="1046323"/>
          </a:xfrm>
        </p:spPr>
        <p:txBody>
          <a:bodyPr>
            <a:noAutofit/>
          </a:bodyPr>
          <a:lstStyle/>
          <a:p>
            <a:pPr marL="0" indent="0">
              <a:buNone/>
            </a:pPr>
            <a:r>
              <a:rPr lang="zh-CN" altLang="en-US" sz="3600" b="1" smtClean="0">
                <a:solidFill>
                  <a:srgbClr val="FF0000"/>
                </a:solidFill>
                <a:latin typeface="隶书" panose="02010509060101010101" pitchFamily="49" charset="-122"/>
                <a:ea typeface="隶书" panose="02010509060101010101" pitchFamily="49" charset="-122"/>
              </a:rPr>
              <a:t>开天辟地    改天换地    翻天覆地    惊天动地</a:t>
            </a:r>
            <a:endParaRPr lang="zh-CN" altLang="en-US" sz="3600">
              <a:latin typeface="隶书" panose="02010509060101010101" pitchFamily="49" charset="-122"/>
              <a:ea typeface="隶书" panose="02010509060101010101" pitchFamily="49" charset="-122"/>
            </a:endParaRPr>
          </a:p>
        </p:txBody>
      </p:sp>
      <p:sp>
        <p:nvSpPr>
          <p:cNvPr id="4" name="文本框 3"/>
          <p:cNvSpPr txBox="1"/>
          <p:nvPr>
            <p:custDataLst>
              <p:tags r:id="rId5"/>
            </p:custDataLst>
          </p:nvPr>
        </p:nvSpPr>
        <p:spPr>
          <a:xfrm>
            <a:off x="6075106" y="5344817"/>
            <a:ext cx="5337786" cy="523220"/>
          </a:xfrm>
          <a:prstGeom prst="rect">
            <a:avLst/>
          </a:prstGeom>
          <a:noFill/>
        </p:spPr>
        <p:txBody>
          <a:bodyPr wrap="square" rtlCol="0">
            <a:spAutoFit/>
          </a:bodyPr>
          <a:lstStyle/>
          <a:p>
            <a:r>
              <a:rPr lang="en-US" altLang="zh-CN" sz="2800" b="1" smtClean="0">
                <a:latin typeface="楷体" panose="02010609060101010101" pitchFamily="49" charset="-122"/>
                <a:ea typeface="楷体" panose="02010609060101010101" pitchFamily="49" charset="-122"/>
              </a:rPr>
              <a:t>——</a:t>
            </a:r>
            <a:r>
              <a:rPr lang="zh-CN" altLang="en-US" sz="2800" b="1" smtClean="0">
                <a:latin typeface="楷体" panose="02010609060101010101" pitchFamily="49" charset="-122"/>
                <a:ea typeface="楷体" panose="02010609060101010101" pitchFamily="49" charset="-122"/>
              </a:rPr>
              <a:t>央视特约评论员  杨   禹</a:t>
            </a:r>
            <a:endParaRPr lang="zh-CN" altLang="en-US" sz="2800" b="1">
              <a:latin typeface="楷体" panose="02010609060101010101" pitchFamily="49" charset="-122"/>
              <a:ea typeface="楷体" panose="02010609060101010101" pitchFamily="49" charset="-122"/>
            </a:endParaRPr>
          </a:p>
        </p:txBody>
      </p:sp>
      <p:sp>
        <p:nvSpPr>
          <p:cNvPr id="7" name="右箭头 6"/>
          <p:cNvSpPr/>
          <p:nvPr>
            <p:custDataLst>
              <p:tags r:id="rId6"/>
            </p:custDataLst>
          </p:nvPr>
        </p:nvSpPr>
        <p:spPr>
          <a:xfrm>
            <a:off x="2694038" y="1834529"/>
            <a:ext cx="934065" cy="17698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custDataLst>
              <p:tags r:id="rId7"/>
            </p:custDataLst>
          </p:nvPr>
        </p:nvSpPr>
        <p:spPr>
          <a:xfrm>
            <a:off x="8449056" y="1834529"/>
            <a:ext cx="934065" cy="17698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custDataLst>
              <p:tags r:id="rId8"/>
            </p:custDataLst>
          </p:nvPr>
        </p:nvSpPr>
        <p:spPr>
          <a:xfrm>
            <a:off x="5517098" y="1834529"/>
            <a:ext cx="934065" cy="17698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New picture"/>
          <p:cNvPicPr/>
          <p:nvPr>
            <p:custDataLst>
              <p:tags r:id="rId10"/>
            </p:custDataLst>
          </p:nvPr>
        </p:nvPicPr>
        <p:blipFill>
          <a:blip r:embed="rId9"/>
          <a:stretch>
            <a:fillRect/>
          </a:stretch>
        </p:blipFill>
        <p:spPr>
          <a:xfrm>
            <a:off x="10363200" y="10553700"/>
            <a:ext cx="317500" cy="241300"/>
          </a:xfrm>
          <a:prstGeom prst="cube">
            <a:avLst/>
          </a:prstGeom>
        </p:spPr>
      </p:pic>
    </p:spTree>
    <p:extLst>
      <p:ext uri="{BB962C8B-B14F-4D97-AF65-F5344CB8AC3E}">
        <p14:creationId xmlns:p14="http://schemas.microsoft.com/office/powerpoint/2010/main" xmlns="" val="4211181901"/>
      </p:ext>
    </p:extLst>
  </p:cSld>
  <p:clrMapOvr>
    <a:masterClrMapping/>
  </p:clrMapOvr>
  <mc:AlternateContent>
    <mc:Choice xmlns:p14="http://schemas.microsoft.com/office/powerpoint/2010/main" Requires="p14">
      <p:transition spd="slow">
        <p14:flash/>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399088" y="196920"/>
            <a:ext cx="3497256" cy="705600"/>
          </a:xfrm>
        </p:spPr>
        <p:txBody>
          <a:bodyPr/>
          <a:lstStyle/>
          <a:p>
            <a:r>
              <a:rPr lang="zh-CN" altLang="en-US" smtClean="0"/>
              <a:t>香港那些年</a:t>
            </a:r>
            <a:endParaRPr lang="zh-CN" altLang="en-US"/>
          </a:p>
        </p:txBody>
      </p:sp>
      <p:sp>
        <p:nvSpPr>
          <p:cNvPr id="3" name="内容占位符 2"/>
          <p:cNvSpPr>
            <a:spLocks noGrp="1"/>
          </p:cNvSpPr>
          <p:nvPr>
            <p:ph idx="1"/>
            <p:custDataLst>
              <p:tags r:id="rId4"/>
            </p:custDataLst>
          </p:nvPr>
        </p:nvSpPr>
        <p:spPr>
          <a:xfrm>
            <a:off x="425520" y="824040"/>
            <a:ext cx="11470824" cy="5814504"/>
          </a:xfrm>
        </p:spPr>
        <p:txBody>
          <a:bodyPr>
            <a:noAutofit/>
          </a:bodyPr>
          <a:lstStyle/>
          <a:p>
            <a:r>
              <a:rPr lang="zh-CN" altLang="en-US" sz="1600"/>
              <a:t>香港从</a:t>
            </a:r>
            <a:r>
              <a:rPr lang="en-US" altLang="zh-CN" sz="1600"/>
              <a:t>1841</a:t>
            </a:r>
            <a:r>
              <a:rPr lang="zh-CN" altLang="en-US" sz="1600"/>
              <a:t>年</a:t>
            </a:r>
            <a:r>
              <a:rPr lang="en-US" altLang="zh-CN" sz="1600"/>
              <a:t>—1997</a:t>
            </a:r>
            <a:r>
              <a:rPr lang="zh-CN" altLang="en-US" sz="1600"/>
              <a:t>年被占领，共</a:t>
            </a:r>
            <a:r>
              <a:rPr lang="en-US" altLang="zh-CN" sz="1600"/>
              <a:t>156</a:t>
            </a:r>
            <a:r>
              <a:rPr lang="zh-CN" altLang="en-US" sz="1600"/>
              <a:t>年。</a:t>
            </a:r>
          </a:p>
          <a:p>
            <a:r>
              <a:rPr lang="en-US" altLang="zh-CN" sz="1600"/>
              <a:t>1841</a:t>
            </a:r>
            <a:r>
              <a:rPr lang="zh-CN" altLang="en-US" sz="1600"/>
              <a:t>年</a:t>
            </a:r>
            <a:r>
              <a:rPr lang="en-US" altLang="zh-CN" sz="1600"/>
              <a:t>1</a:t>
            </a:r>
            <a:r>
              <a:rPr lang="zh-CN" altLang="en-US" sz="1600"/>
              <a:t>月</a:t>
            </a:r>
            <a:r>
              <a:rPr lang="en-US" altLang="zh-CN" sz="1600"/>
              <a:t>26</a:t>
            </a:r>
            <a:r>
              <a:rPr lang="zh-CN" altLang="en-US" sz="1600"/>
              <a:t>日，第一次鸦片战争后，英国强占香港岛，事后清政府曾试图用武力予以收复，但清朝始终不能捍卫领土完整。</a:t>
            </a:r>
          </a:p>
          <a:p>
            <a:r>
              <a:rPr lang="en-US" altLang="zh-CN" sz="1600"/>
              <a:t>1842</a:t>
            </a:r>
            <a:r>
              <a:rPr lang="zh-CN" altLang="en-US" sz="1600"/>
              <a:t>年</a:t>
            </a:r>
            <a:r>
              <a:rPr lang="en-US" altLang="zh-CN" sz="1600"/>
              <a:t>8</a:t>
            </a:r>
            <a:r>
              <a:rPr lang="zh-CN" altLang="en-US" sz="1600"/>
              <a:t>月</a:t>
            </a:r>
            <a:r>
              <a:rPr lang="en-US" altLang="zh-CN" sz="1600"/>
              <a:t>29</a:t>
            </a:r>
            <a:r>
              <a:rPr lang="zh-CN" altLang="en-US" sz="1600"/>
              <a:t>日，清政府与英国签订不平等的</a:t>
            </a:r>
            <a:r>
              <a:rPr lang="en-US" altLang="zh-CN" sz="1600"/>
              <a:t>《</a:t>
            </a:r>
            <a:r>
              <a:rPr lang="zh-CN" altLang="en-US" sz="1600"/>
              <a:t>南京条约</a:t>
            </a:r>
            <a:r>
              <a:rPr lang="en-US" altLang="zh-CN" sz="1600"/>
              <a:t>》</a:t>
            </a:r>
            <a:r>
              <a:rPr lang="zh-CN" altLang="en-US" sz="1600"/>
              <a:t>（原名称</a:t>
            </a:r>
            <a:r>
              <a:rPr lang="en-US" altLang="zh-CN" sz="1600"/>
              <a:t>《</a:t>
            </a:r>
            <a:r>
              <a:rPr lang="zh-CN" altLang="en-US" sz="1600"/>
              <a:t>江宁条约</a:t>
            </a:r>
            <a:r>
              <a:rPr lang="en-US" altLang="zh-CN" sz="1600"/>
              <a:t>》</a:t>
            </a:r>
            <a:r>
              <a:rPr lang="zh-CN" altLang="en-US" sz="1600"/>
              <a:t>），割让香港岛给英国。</a:t>
            </a:r>
          </a:p>
          <a:p>
            <a:r>
              <a:rPr lang="en-US" altLang="zh-CN" sz="1600"/>
              <a:t>1860</a:t>
            </a:r>
            <a:r>
              <a:rPr lang="zh-CN" altLang="en-US" sz="1600"/>
              <a:t>年</a:t>
            </a:r>
            <a:r>
              <a:rPr lang="en-US" altLang="zh-CN" sz="1600"/>
              <a:t>10</a:t>
            </a:r>
            <a:r>
              <a:rPr lang="zh-CN" altLang="en-US" sz="1600"/>
              <a:t>月</a:t>
            </a:r>
            <a:r>
              <a:rPr lang="en-US" altLang="zh-CN" sz="1600"/>
              <a:t>24</a:t>
            </a:r>
            <a:r>
              <a:rPr lang="zh-CN" altLang="en-US" sz="1600"/>
              <a:t>日，中英签订不平等的</a:t>
            </a:r>
            <a:r>
              <a:rPr lang="en-US" altLang="zh-CN" sz="1600"/>
              <a:t>《</a:t>
            </a:r>
            <a:r>
              <a:rPr lang="zh-CN" altLang="en-US" sz="1600"/>
              <a:t>北京条约</a:t>
            </a:r>
            <a:r>
              <a:rPr lang="en-US" altLang="zh-CN" sz="1600"/>
              <a:t>》</a:t>
            </a:r>
            <a:r>
              <a:rPr lang="zh-CN" altLang="en-US" sz="1600"/>
              <a:t>，割让九龙半岛界限街以南地区给英国 。</a:t>
            </a:r>
          </a:p>
          <a:p>
            <a:r>
              <a:rPr lang="en-US" altLang="zh-CN" sz="1600"/>
              <a:t>1898</a:t>
            </a:r>
            <a:r>
              <a:rPr lang="zh-CN" altLang="en-US" sz="1600"/>
              <a:t>年</a:t>
            </a:r>
            <a:r>
              <a:rPr lang="en-US" altLang="zh-CN" sz="1600"/>
              <a:t>6</a:t>
            </a:r>
            <a:r>
              <a:rPr lang="zh-CN" altLang="en-US" sz="1600"/>
              <a:t>月</a:t>
            </a:r>
            <a:r>
              <a:rPr lang="en-US" altLang="zh-CN" sz="1600"/>
              <a:t>9</a:t>
            </a:r>
            <a:r>
              <a:rPr lang="zh-CN" altLang="en-US" sz="1600"/>
              <a:t>日，英国强迫清政府签订</a:t>
            </a:r>
            <a:r>
              <a:rPr lang="en-US" altLang="zh-CN" sz="1600"/>
              <a:t>《</a:t>
            </a:r>
            <a:r>
              <a:rPr lang="zh-CN" altLang="en-US" sz="1600"/>
              <a:t>展拓香港界址专条</a:t>
            </a:r>
            <a:r>
              <a:rPr lang="en-US" altLang="zh-CN" sz="1600"/>
              <a:t>》</a:t>
            </a:r>
            <a:r>
              <a:rPr lang="zh-CN" altLang="en-US" sz="1600"/>
              <a:t>，强行租借九龙半岛界限街以北、深圳河以南的地区，以及</a:t>
            </a:r>
            <a:r>
              <a:rPr lang="en-US" altLang="zh-CN" sz="1600"/>
              <a:t>200</a:t>
            </a:r>
            <a:r>
              <a:rPr lang="zh-CN" altLang="en-US" sz="1600"/>
              <a:t>多个大小岛屿，租期</a:t>
            </a:r>
            <a:r>
              <a:rPr lang="en-US" altLang="zh-CN" sz="1600"/>
              <a:t>99</a:t>
            </a:r>
            <a:r>
              <a:rPr lang="zh-CN" altLang="en-US" sz="1600"/>
              <a:t>年（至</a:t>
            </a:r>
            <a:r>
              <a:rPr lang="en-US" altLang="zh-CN" sz="1600"/>
              <a:t>1997</a:t>
            </a:r>
            <a:r>
              <a:rPr lang="zh-CN" altLang="en-US" sz="1600"/>
              <a:t>年</a:t>
            </a:r>
            <a:r>
              <a:rPr lang="en-US" altLang="zh-CN" sz="1600"/>
              <a:t>6</a:t>
            </a:r>
            <a:r>
              <a:rPr lang="zh-CN" altLang="en-US" sz="1600"/>
              <a:t>月</a:t>
            </a:r>
            <a:r>
              <a:rPr lang="en-US" altLang="zh-CN" sz="1600"/>
              <a:t>30</a:t>
            </a:r>
            <a:r>
              <a:rPr lang="zh-CN" altLang="en-US" sz="1600"/>
              <a:t>日结束） 。</a:t>
            </a:r>
          </a:p>
          <a:p>
            <a:r>
              <a:rPr lang="en-US" altLang="zh-CN" sz="1600"/>
              <a:t>1941</a:t>
            </a:r>
            <a:r>
              <a:rPr lang="zh-CN" altLang="en-US" sz="1600"/>
              <a:t>年</a:t>
            </a:r>
            <a:r>
              <a:rPr lang="en-US" altLang="zh-CN" sz="1600"/>
              <a:t>12</a:t>
            </a:r>
            <a:r>
              <a:rPr lang="zh-CN" altLang="en-US" sz="1600"/>
              <a:t>月</a:t>
            </a:r>
            <a:r>
              <a:rPr lang="en-US" altLang="zh-CN" sz="1600"/>
              <a:t>25</a:t>
            </a:r>
            <a:r>
              <a:rPr lang="zh-CN" altLang="en-US" sz="1600"/>
              <a:t>日，第二次世界大战期间，日军进犯香港，驻港英军无力抵抗，当时的香港总督杨慕琦无奈宣布投降。香港被日本占领，开始了三年零八个月的“日治时期”。</a:t>
            </a:r>
          </a:p>
          <a:p>
            <a:r>
              <a:rPr lang="en-US" altLang="zh-CN" sz="1600"/>
              <a:t>1945</a:t>
            </a:r>
            <a:r>
              <a:rPr lang="zh-CN" altLang="en-US" sz="1600"/>
              <a:t>年</a:t>
            </a:r>
            <a:r>
              <a:rPr lang="en-US" altLang="zh-CN" sz="1600"/>
              <a:t>9</a:t>
            </a:r>
            <a:r>
              <a:rPr lang="zh-CN" altLang="en-US" sz="1600"/>
              <a:t>月</a:t>
            </a:r>
            <a:r>
              <a:rPr lang="en-US" altLang="zh-CN" sz="1600"/>
              <a:t>15</a:t>
            </a:r>
            <a:r>
              <a:rPr lang="zh-CN" altLang="en-US" sz="1600"/>
              <a:t>日，日本战败后在香港签署降书，撤出香港，香港被英国重新管治 </a:t>
            </a:r>
            <a:r>
              <a:rPr lang="zh-CN" altLang="en-US" sz="1600" smtClean="0"/>
              <a:t>。</a:t>
            </a:r>
            <a:endParaRPr lang="en-US" altLang="zh-CN" sz="1600" smtClean="0"/>
          </a:p>
          <a:p>
            <a:r>
              <a:rPr lang="en-US" altLang="zh-CN" sz="1600" smtClean="0"/>
              <a:t>1982 </a:t>
            </a:r>
            <a:r>
              <a:rPr lang="zh-CN" altLang="en-US" sz="1600"/>
              <a:t>年</a:t>
            </a:r>
            <a:r>
              <a:rPr lang="en-US" altLang="zh-CN" sz="1600"/>
              <a:t>9</a:t>
            </a:r>
            <a:r>
              <a:rPr lang="zh-CN" altLang="en-US" sz="1600"/>
              <a:t>月，英国首相撒切尔夫人访华，中英首次揭开了香港前途谈判之幕</a:t>
            </a:r>
            <a:r>
              <a:rPr lang="zh-CN" altLang="en-US" sz="1600" smtClean="0"/>
              <a:t>。双方</a:t>
            </a:r>
            <a:r>
              <a:rPr lang="zh-CN" altLang="en-US" sz="1600"/>
              <a:t>在经过首次谈判后，发表简短声明，表示将会通过外交途径对香港前途的解决方法进行商谈。</a:t>
            </a:r>
          </a:p>
          <a:p>
            <a:r>
              <a:rPr lang="en-US" altLang="zh-CN" sz="1600" smtClean="0"/>
              <a:t>1984</a:t>
            </a:r>
            <a:r>
              <a:rPr lang="zh-CN" altLang="en-US" sz="1600"/>
              <a:t>年</a:t>
            </a:r>
            <a:r>
              <a:rPr lang="en-US" altLang="zh-CN" sz="1600"/>
              <a:t>12</a:t>
            </a:r>
            <a:r>
              <a:rPr lang="zh-CN" altLang="en-US" sz="1600"/>
              <a:t>月</a:t>
            </a:r>
            <a:r>
              <a:rPr lang="en-US" altLang="zh-CN" sz="1600"/>
              <a:t>19</a:t>
            </a:r>
            <a:r>
              <a:rPr lang="zh-CN" altLang="en-US" sz="1600" smtClean="0"/>
              <a:t>日中英两国正式</a:t>
            </a:r>
            <a:r>
              <a:rPr lang="zh-CN" altLang="en-US" sz="1600"/>
              <a:t>签署了</a:t>
            </a:r>
            <a:r>
              <a:rPr lang="en-US" altLang="zh-CN" sz="1600"/>
              <a:t>《</a:t>
            </a:r>
            <a:r>
              <a:rPr lang="zh-CN" altLang="en-US" sz="1600"/>
              <a:t>中英联合声明</a:t>
            </a:r>
            <a:r>
              <a:rPr lang="en-US" altLang="zh-CN" sz="1600"/>
              <a:t>》</a:t>
            </a:r>
            <a:r>
              <a:rPr lang="zh-CN" altLang="en-US" sz="1600"/>
              <a:t>，决定从</a:t>
            </a:r>
            <a:r>
              <a:rPr lang="en-US" altLang="zh-CN" sz="1600"/>
              <a:t>1997</a:t>
            </a:r>
            <a:r>
              <a:rPr lang="zh-CN" altLang="en-US" sz="1600"/>
              <a:t>年</a:t>
            </a:r>
            <a:r>
              <a:rPr lang="en-US" altLang="zh-CN" sz="1600"/>
              <a:t>7</a:t>
            </a:r>
            <a:r>
              <a:rPr lang="zh-CN" altLang="en-US" sz="1600"/>
              <a:t>月</a:t>
            </a:r>
            <a:r>
              <a:rPr lang="en-US" altLang="zh-CN" sz="1600"/>
              <a:t>1</a:t>
            </a:r>
            <a:r>
              <a:rPr lang="zh-CN" altLang="en-US" sz="1600"/>
              <a:t>日起，中国在香港成立特别行政区，开始对香港岛、界限街以南的九龙半岛、新界等土地重新行使主权和治权。</a:t>
            </a:r>
          </a:p>
          <a:p>
            <a:endParaRPr lang="zh-CN" altLang="en-US" sz="1600"/>
          </a:p>
          <a:p>
            <a:endParaRPr lang="zh-CN" altLang="en-US" sz="1600"/>
          </a:p>
        </p:txBody>
      </p:sp>
    </p:spTree>
    <p:extLst>
      <p:ext uri="{BB962C8B-B14F-4D97-AF65-F5344CB8AC3E}">
        <p14:creationId xmlns:p14="http://schemas.microsoft.com/office/powerpoint/2010/main" xmlns="" val="1297809764"/>
      </p:ext>
    </p:extLst>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3">
                                            <p:txEl>
                                              <p:pRg st="6" end="6"/>
                                            </p:txEl>
                                          </p:spTgt>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3">
                                            <p:txEl>
                                              <p:pRg st="7" end="7"/>
                                            </p:txEl>
                                          </p:spTgt>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74"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nvPr>
        </p:nvGraphicFramePr>
        <p:xfrm>
          <a:off x="763637" y="1840508"/>
          <a:ext cx="11025240" cy="5419373"/>
        </p:xfrm>
        <a:graphic>
          <a:graphicData uri="http://schemas.openxmlformats.org/drawingml/2006/table">
            <a:tbl>
              <a:tblPr firstRow="1" bandRow="1">
                <a:tableStyleId>{5C22544A-7EE6-4342-B048-85BDC9FD1C3A}</a:tableStyleId>
              </a:tblPr>
              <a:tblGrid>
                <a:gridCol w="2146711"/>
                <a:gridCol w="4048592"/>
                <a:gridCol w="1418144"/>
                <a:gridCol w="3411793"/>
              </a:tblGrid>
              <a:tr h="448537">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44853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77418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84791">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1105982">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sp>
        <p:nvSpPr>
          <p:cNvPr id="10" name="文本框 9"/>
          <p:cNvSpPr txBox="1"/>
          <p:nvPr>
            <p:custDataLst>
              <p:tags r:id="rId8"/>
            </p:custDataLst>
          </p:nvPr>
        </p:nvSpPr>
        <p:spPr>
          <a:xfrm>
            <a:off x="2998839" y="3316209"/>
            <a:ext cx="3529780" cy="646331"/>
          </a:xfrm>
          <a:prstGeom prst="rect">
            <a:avLst/>
          </a:prstGeom>
          <a:noFill/>
        </p:spPr>
        <p:txBody>
          <a:bodyPr wrap="square" rtlCol="0">
            <a:spAutoFit/>
          </a:bodyPr>
          <a:lstStyle/>
          <a:p>
            <a:r>
              <a:rPr lang="en-US" altLang="zh-CN" smtClean="0"/>
              <a:t>1949</a:t>
            </a:r>
            <a:r>
              <a:rPr lang="zh-CN" altLang="en-US" smtClean="0"/>
              <a:t>年中国人民政治协商会议第一届全体会议开幕</a:t>
            </a:r>
            <a:endParaRPr lang="zh-CN" altLang="en-US"/>
          </a:p>
        </p:txBody>
      </p:sp>
      <p:sp>
        <p:nvSpPr>
          <p:cNvPr id="11" name="文本框 10"/>
          <p:cNvSpPr txBox="1"/>
          <p:nvPr>
            <p:custDataLst>
              <p:tags r:id="rId9"/>
            </p:custDataLst>
          </p:nvPr>
        </p:nvSpPr>
        <p:spPr>
          <a:xfrm>
            <a:off x="2998839" y="4064616"/>
            <a:ext cx="3529780" cy="646331"/>
          </a:xfrm>
          <a:prstGeom prst="rect">
            <a:avLst/>
          </a:prstGeom>
          <a:noFill/>
        </p:spPr>
        <p:txBody>
          <a:bodyPr wrap="square" rtlCol="0">
            <a:spAutoFit/>
          </a:bodyPr>
          <a:lstStyle/>
          <a:p>
            <a:r>
              <a:rPr lang="en-US" altLang="zh-CN" smtClean="0"/>
              <a:t>1962</a:t>
            </a:r>
            <a:r>
              <a:rPr lang="zh-CN" altLang="en-US" smtClean="0"/>
              <a:t>年焦裕禄到河南兰考担任县委书记</a:t>
            </a:r>
            <a:endParaRPr lang="zh-CN" altLang="en-US"/>
          </a:p>
        </p:txBody>
      </p:sp>
      <p:sp>
        <p:nvSpPr>
          <p:cNvPr id="12" name="文本框 11"/>
          <p:cNvSpPr txBox="1"/>
          <p:nvPr>
            <p:custDataLst>
              <p:tags r:id="rId10"/>
            </p:custDataLst>
          </p:nvPr>
        </p:nvSpPr>
        <p:spPr>
          <a:xfrm>
            <a:off x="2998839" y="5061143"/>
            <a:ext cx="3529780" cy="369332"/>
          </a:xfrm>
          <a:prstGeom prst="rect">
            <a:avLst/>
          </a:prstGeom>
          <a:noFill/>
        </p:spPr>
        <p:txBody>
          <a:bodyPr wrap="square" rtlCol="0">
            <a:spAutoFit/>
          </a:bodyPr>
          <a:lstStyle/>
          <a:p>
            <a:r>
              <a:rPr lang="en-US" altLang="zh-CN" smtClean="0"/>
              <a:t>1997</a:t>
            </a:r>
            <a:r>
              <a:rPr lang="zh-CN" altLang="en-US" smtClean="0"/>
              <a:t>年香港回归</a:t>
            </a:r>
            <a:endParaRPr lang="zh-CN" altLang="en-US"/>
          </a:p>
        </p:txBody>
      </p:sp>
      <p:sp>
        <p:nvSpPr>
          <p:cNvPr id="13" name="文本框 12"/>
          <p:cNvSpPr txBox="1"/>
          <p:nvPr>
            <p:custDataLst>
              <p:tags r:id="rId11"/>
            </p:custDataLst>
          </p:nvPr>
        </p:nvSpPr>
        <p:spPr>
          <a:xfrm>
            <a:off x="2998839" y="5780672"/>
            <a:ext cx="3529780" cy="646331"/>
          </a:xfrm>
          <a:prstGeom prst="rect">
            <a:avLst/>
          </a:prstGeom>
          <a:noFill/>
        </p:spPr>
        <p:txBody>
          <a:bodyPr wrap="square" rtlCol="0">
            <a:spAutoFit/>
          </a:bodyPr>
          <a:lstStyle/>
          <a:p>
            <a:r>
              <a:rPr lang="en-US" altLang="zh-CN" smtClean="0">
                <a:solidFill>
                  <a:schemeClr val="tx2"/>
                </a:solidFill>
              </a:rPr>
              <a:t>2020</a:t>
            </a:r>
            <a:r>
              <a:rPr lang="zh-CN" altLang="en-US" smtClean="0">
                <a:solidFill>
                  <a:schemeClr val="tx2"/>
                </a:solidFill>
              </a:rPr>
              <a:t>年党中央领导全国人民抗击新冠肺炎疫情</a:t>
            </a:r>
            <a:endParaRPr lang="zh-CN" altLang="en-US">
              <a:solidFill>
                <a:schemeClr val="tx2"/>
              </a:solidFill>
            </a:endParaRPr>
          </a:p>
        </p:txBody>
      </p:sp>
      <p:pic>
        <p:nvPicPr>
          <p:cNvPr id="15" name="图片 14">
            <a:hlinkClick r:id="rId14" action="ppaction://hlinksldjump"/>
          </p:cNvPr>
          <p:cNvPicPr>
            <a:picLocks noChangeAspect="1"/>
          </p:cNvPicPr>
          <p:nvPr>
            <p:custDataLst>
              <p:tags r:id="rId13"/>
            </p:custDataLst>
          </p:nvPr>
        </p:nvPicPr>
        <p:blipFill>
          <a:blip r:embed="rId12">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6" action="ppaction://hlinksldjump"/>
          </p:cNvPr>
          <p:cNvPicPr>
            <a:picLocks noChangeAspect="1"/>
          </p:cNvPicPr>
          <p:nvPr>
            <p:custDataLst>
              <p:tags r:id="rId15"/>
            </p:custDataLst>
          </p:nvPr>
        </p:nvPicPr>
        <p:blipFill>
          <a:blip r:embed="rId12">
            <a:extLst>
              <a:ext uri="{28A0092B-C50C-407E-A947-70E740481C1C}">
                <a14:useLocalDpi xmlns:a14="http://schemas.microsoft.com/office/drawing/2010/main" xmlns="" val="0"/>
              </a:ext>
            </a:extLst>
          </a:blip>
          <a:stretch>
            <a:fillRect/>
          </a:stretch>
        </p:blipFill>
        <p:spPr>
          <a:xfrm>
            <a:off x="8890449" y="2764765"/>
            <a:ext cx="474332" cy="449368"/>
          </a:xfrm>
          <a:prstGeom prst="rect">
            <a:avLst/>
          </a:prstGeom>
        </p:spPr>
      </p:pic>
      <p:pic>
        <p:nvPicPr>
          <p:cNvPr id="17" name="图片 16">
            <a:hlinkClick r:id="rId18" action="ppaction://hlinksldjump"/>
          </p:cNvPr>
          <p:cNvPicPr>
            <a:picLocks noChangeAspect="1"/>
          </p:cNvPicPr>
          <p:nvPr>
            <p:custDataLst>
              <p:tags r:id="rId17"/>
            </p:custDataLst>
          </p:nvPr>
        </p:nvPicPr>
        <p:blipFill>
          <a:blip r:embed="rId12">
            <a:extLst>
              <a:ext uri="{28A0092B-C50C-407E-A947-70E740481C1C}">
                <a14:useLocalDpi xmlns:a14="http://schemas.microsoft.com/office/drawing/2010/main" xmlns="" val="0"/>
              </a:ext>
            </a:extLst>
          </a:blip>
          <a:stretch>
            <a:fillRect/>
          </a:stretch>
        </p:blipFill>
        <p:spPr>
          <a:xfrm>
            <a:off x="9364781" y="3376762"/>
            <a:ext cx="474332" cy="449368"/>
          </a:xfrm>
          <a:prstGeom prst="rect">
            <a:avLst/>
          </a:prstGeom>
        </p:spPr>
      </p:pic>
      <p:pic>
        <p:nvPicPr>
          <p:cNvPr id="18" name="图片 17">
            <a:hlinkClick r:id="rId20" action="ppaction://hlinksldjump"/>
          </p:cNvPr>
          <p:cNvPicPr>
            <a:picLocks noChangeAspect="1"/>
          </p:cNvPicPr>
          <p:nvPr>
            <p:custDataLst>
              <p:tags r:id="rId19"/>
            </p:custDataLst>
          </p:nvPr>
        </p:nvPicPr>
        <p:blipFill>
          <a:blip r:embed="rId12">
            <a:extLst>
              <a:ext uri="{28A0092B-C50C-407E-A947-70E740481C1C}">
                <a14:useLocalDpi xmlns:a14="http://schemas.microsoft.com/office/drawing/2010/main" xmlns="" val="0"/>
              </a:ext>
            </a:extLst>
          </a:blip>
          <a:stretch>
            <a:fillRect/>
          </a:stretch>
        </p:blipFill>
        <p:spPr>
          <a:xfrm>
            <a:off x="9839113" y="4158788"/>
            <a:ext cx="474332" cy="449368"/>
          </a:xfrm>
          <a:prstGeom prst="rect">
            <a:avLst/>
          </a:prstGeom>
        </p:spPr>
      </p:pic>
      <p:pic>
        <p:nvPicPr>
          <p:cNvPr id="19" name="图片 18">
            <a:hlinkClick r:id="rId22" action="ppaction://hlinksldjump"/>
          </p:cNvPr>
          <p:cNvPicPr>
            <a:picLocks noChangeAspect="1"/>
          </p:cNvPicPr>
          <p:nvPr>
            <p:custDataLst>
              <p:tags r:id="rId21"/>
            </p:custDataLst>
          </p:nvPr>
        </p:nvPicPr>
        <p:blipFill>
          <a:blip r:embed="rId12">
            <a:extLst>
              <a:ext uri="{28A0092B-C50C-407E-A947-70E740481C1C}">
                <a14:useLocalDpi xmlns:a14="http://schemas.microsoft.com/office/drawing/2010/main" xmlns="" val="0"/>
              </a:ext>
            </a:extLst>
          </a:blip>
          <a:stretch>
            <a:fillRect/>
          </a:stretch>
        </p:blipFill>
        <p:spPr>
          <a:xfrm>
            <a:off x="10313445" y="4983662"/>
            <a:ext cx="474332" cy="449368"/>
          </a:xfrm>
          <a:prstGeom prst="rect">
            <a:avLst/>
          </a:prstGeom>
        </p:spPr>
      </p:pic>
      <p:pic>
        <p:nvPicPr>
          <p:cNvPr id="20" name="图片 19">
            <a:hlinkClick r:id="rId24" action="ppaction://hlinksldjump"/>
          </p:cNvPr>
          <p:cNvPicPr>
            <a:picLocks noChangeAspect="1"/>
          </p:cNvPicPr>
          <p:nvPr>
            <p:custDataLst>
              <p:tags r:id="rId23"/>
            </p:custDataLst>
          </p:nvPr>
        </p:nvPicPr>
        <p:blipFill>
          <a:blip r:embed="rId12">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3" name="文本框 2"/>
          <p:cNvSpPr txBox="1"/>
          <p:nvPr>
            <p:custDataLst>
              <p:tags r:id="rId25"/>
            </p:custDataLst>
          </p:nvPr>
        </p:nvSpPr>
        <p:spPr>
          <a:xfrm>
            <a:off x="6993378" y="2325921"/>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
        <p:nvSpPr>
          <p:cNvPr id="21" name="文本框 20"/>
          <p:cNvSpPr txBox="1"/>
          <p:nvPr>
            <p:custDataLst>
              <p:tags r:id="rId26"/>
            </p:custDataLst>
          </p:nvPr>
        </p:nvSpPr>
        <p:spPr>
          <a:xfrm>
            <a:off x="6993378" y="2767437"/>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9</a:t>
            </a:r>
            <a:r>
              <a:rPr lang="zh-CN" altLang="en-US" baseline="-25000" smtClean="0"/>
              <a:t>、</a:t>
            </a:r>
            <a:r>
              <a:rPr lang="en-US" altLang="zh-CN" baseline="-25000" smtClean="0"/>
              <a:t>12</a:t>
            </a:r>
            <a:endParaRPr lang="zh-CN" altLang="en-US" baseline="-25000"/>
          </a:p>
        </p:txBody>
      </p:sp>
      <p:sp>
        <p:nvSpPr>
          <p:cNvPr id="22" name="文本框 21"/>
          <p:cNvSpPr txBox="1"/>
          <p:nvPr>
            <p:custDataLst>
              <p:tags r:id="rId27"/>
            </p:custDataLst>
          </p:nvPr>
        </p:nvSpPr>
        <p:spPr>
          <a:xfrm>
            <a:off x="6993378" y="3375323"/>
            <a:ext cx="1632155" cy="369332"/>
          </a:xfrm>
          <a:prstGeom prst="rect">
            <a:avLst/>
          </a:prstGeom>
          <a:noFill/>
        </p:spPr>
        <p:txBody>
          <a:bodyPr wrap="square" rtlCol="0">
            <a:spAutoFit/>
          </a:bodyPr>
          <a:lstStyle/>
          <a:p>
            <a:r>
              <a:rPr lang="en-US" altLang="zh-CN" smtClean="0"/>
              <a:t>P</a:t>
            </a:r>
            <a:r>
              <a:rPr lang="en-US" altLang="zh-CN" baseline="-25000" smtClean="0"/>
              <a:t>6</a:t>
            </a:r>
            <a:endParaRPr lang="zh-CN" altLang="en-US" baseline="-25000"/>
          </a:p>
        </p:txBody>
      </p:sp>
      <p:sp>
        <p:nvSpPr>
          <p:cNvPr id="23" name="文本框 22"/>
          <p:cNvSpPr txBox="1"/>
          <p:nvPr>
            <p:custDataLst>
              <p:tags r:id="rId28"/>
            </p:custDataLst>
          </p:nvPr>
        </p:nvSpPr>
        <p:spPr>
          <a:xfrm>
            <a:off x="6993378" y="4249321"/>
            <a:ext cx="1632155" cy="369332"/>
          </a:xfrm>
          <a:prstGeom prst="rect">
            <a:avLst/>
          </a:prstGeom>
          <a:noFill/>
        </p:spPr>
        <p:txBody>
          <a:bodyPr wrap="square" rtlCol="0">
            <a:spAutoFit/>
          </a:bodyPr>
          <a:lstStyle/>
          <a:p>
            <a:r>
              <a:rPr lang="en-US" altLang="zh-CN" smtClean="0"/>
              <a:t>P</a:t>
            </a:r>
            <a:r>
              <a:rPr lang="en-US" altLang="zh-CN" baseline="-25000" smtClean="0"/>
              <a:t>1</a:t>
            </a:r>
            <a:r>
              <a:rPr lang="zh-CN" altLang="en-US" baseline="-25000" smtClean="0"/>
              <a:t>、</a:t>
            </a:r>
            <a:r>
              <a:rPr lang="en-US" altLang="zh-CN" baseline="-25000" smtClean="0"/>
              <a:t>2</a:t>
            </a:r>
            <a:r>
              <a:rPr lang="zh-CN" altLang="en-US" baseline="-25000" smtClean="0"/>
              <a:t>、</a:t>
            </a:r>
            <a:r>
              <a:rPr lang="en-US" altLang="zh-CN" baseline="-25000" smtClean="0"/>
              <a:t>4</a:t>
            </a:r>
            <a:r>
              <a:rPr lang="zh-CN" altLang="en-US" baseline="-25000" smtClean="0"/>
              <a:t>、</a:t>
            </a:r>
            <a:r>
              <a:rPr lang="en-US" altLang="zh-CN" baseline="-25000" smtClean="0"/>
              <a:t>64</a:t>
            </a:r>
            <a:endParaRPr lang="zh-CN" altLang="en-US" baseline="-25000"/>
          </a:p>
        </p:txBody>
      </p:sp>
      <p:sp>
        <p:nvSpPr>
          <p:cNvPr id="24" name="文本框 23"/>
          <p:cNvSpPr txBox="1"/>
          <p:nvPr>
            <p:custDataLst>
              <p:tags r:id="rId29"/>
            </p:custDataLst>
          </p:nvPr>
        </p:nvSpPr>
        <p:spPr>
          <a:xfrm>
            <a:off x="6993377" y="5023680"/>
            <a:ext cx="1632155" cy="369332"/>
          </a:xfrm>
          <a:prstGeom prst="rect">
            <a:avLst/>
          </a:prstGeom>
          <a:noFill/>
        </p:spPr>
        <p:txBody>
          <a:bodyPr wrap="square" rtlCol="0">
            <a:spAutoFit/>
          </a:bodyPr>
          <a:lstStyle/>
          <a:p>
            <a:r>
              <a:rPr lang="en-US" altLang="zh-CN" smtClean="0"/>
              <a:t>P</a:t>
            </a:r>
            <a:r>
              <a:rPr lang="en-US" altLang="zh-CN" baseline="-25000" smtClean="0"/>
              <a:t>1</a:t>
            </a:r>
            <a:r>
              <a:rPr lang="zh-CN" altLang="en-US" baseline="-25000" smtClean="0"/>
              <a:t>、</a:t>
            </a:r>
            <a:r>
              <a:rPr lang="en-US" altLang="zh-CN" baseline="-25000" smtClean="0"/>
              <a:t>3</a:t>
            </a:r>
            <a:r>
              <a:rPr lang="zh-CN" altLang="en-US" baseline="-25000" smtClean="0"/>
              <a:t>、</a:t>
            </a:r>
            <a:r>
              <a:rPr lang="en-US" altLang="zh-CN" baseline="-25000" smtClean="0"/>
              <a:t>6</a:t>
            </a:r>
            <a:r>
              <a:rPr lang="zh-CN" altLang="en-US" baseline="-25000" smtClean="0"/>
              <a:t>、</a:t>
            </a:r>
            <a:r>
              <a:rPr lang="en-US" altLang="zh-CN" baseline="-25000" smtClean="0"/>
              <a:t>8</a:t>
            </a:r>
            <a:r>
              <a:rPr lang="zh-CN" altLang="en-US" baseline="-25000" smtClean="0"/>
              <a:t>、</a:t>
            </a:r>
            <a:r>
              <a:rPr lang="en-US" altLang="zh-CN" baseline="-25000" smtClean="0"/>
              <a:t>9</a:t>
            </a:r>
            <a:endParaRPr lang="zh-CN" altLang="en-US" baseline="-25000"/>
          </a:p>
        </p:txBody>
      </p:sp>
      <p:sp>
        <p:nvSpPr>
          <p:cNvPr id="25" name="文本框 24"/>
          <p:cNvSpPr txBox="1"/>
          <p:nvPr>
            <p:custDataLst>
              <p:tags r:id="rId30"/>
            </p:custDataLst>
          </p:nvPr>
        </p:nvSpPr>
        <p:spPr>
          <a:xfrm>
            <a:off x="6993377" y="5878425"/>
            <a:ext cx="1632155" cy="369332"/>
          </a:xfrm>
          <a:prstGeom prst="rect">
            <a:avLst/>
          </a:prstGeom>
          <a:noFill/>
        </p:spPr>
        <p:txBody>
          <a:bodyPr wrap="square" rtlCol="0">
            <a:spAutoFit/>
          </a:bodyPr>
          <a:lstStyle/>
          <a:p>
            <a:r>
              <a:rPr lang="en-US" altLang="zh-CN" smtClean="0"/>
              <a:t>P</a:t>
            </a:r>
            <a:r>
              <a:rPr lang="en-US" altLang="zh-CN" baseline="-25000" smtClean="0"/>
              <a:t>5</a:t>
            </a:r>
            <a:r>
              <a:rPr lang="zh-CN" altLang="en-US" baseline="-25000" smtClean="0"/>
              <a:t>、</a:t>
            </a:r>
            <a:r>
              <a:rPr lang="en-US" altLang="zh-CN" baseline="-25000" smtClean="0"/>
              <a:t>6</a:t>
            </a:r>
            <a:endParaRPr lang="zh-CN" altLang="en-US" baseline="-25000"/>
          </a:p>
        </p:txBody>
      </p:sp>
      <p:sp>
        <p:nvSpPr>
          <p:cNvPr id="26" name="文本框 25"/>
          <p:cNvSpPr txBox="1"/>
          <p:nvPr>
            <p:custDataLst>
              <p:tags r:id="rId31"/>
            </p:custDataLst>
          </p:nvPr>
        </p:nvSpPr>
        <p:spPr>
          <a:xfrm>
            <a:off x="8949595" y="2345227"/>
            <a:ext cx="830371" cy="369332"/>
          </a:xfrm>
          <a:prstGeom prst="rect">
            <a:avLst/>
          </a:prstGeom>
          <a:noFill/>
        </p:spPr>
        <p:txBody>
          <a:bodyPr wrap="square" rtlCol="0">
            <a:spAutoFit/>
          </a:bodyPr>
          <a:lstStyle/>
          <a:p>
            <a:r>
              <a:rPr lang="en-US" altLang="zh-CN" smtClean="0"/>
              <a:t>P</a:t>
            </a:r>
            <a:r>
              <a:rPr lang="en-US" altLang="zh-CN" baseline="-25000" smtClean="0"/>
              <a:t>40</a:t>
            </a:r>
            <a:endParaRPr lang="zh-CN" altLang="en-US" sz="1600">
              <a:solidFill>
                <a:srgbClr val="C00000"/>
              </a:solidFill>
            </a:endParaRPr>
          </a:p>
        </p:txBody>
      </p:sp>
      <p:sp>
        <p:nvSpPr>
          <p:cNvPr id="27" name="文本框 26"/>
          <p:cNvSpPr txBox="1"/>
          <p:nvPr>
            <p:custDataLst>
              <p:tags r:id="rId32"/>
            </p:custDataLst>
          </p:nvPr>
        </p:nvSpPr>
        <p:spPr>
          <a:xfrm>
            <a:off x="9364781" y="2794595"/>
            <a:ext cx="1893533" cy="369332"/>
          </a:xfrm>
          <a:prstGeom prst="rect">
            <a:avLst/>
          </a:prstGeom>
          <a:noFill/>
        </p:spPr>
        <p:txBody>
          <a:bodyPr wrap="square" rtlCol="0">
            <a:spAutoFit/>
          </a:bodyPr>
          <a:lstStyle/>
          <a:p>
            <a:r>
              <a:rPr lang="en-US" altLang="zh-CN" smtClean="0"/>
              <a:t>P</a:t>
            </a:r>
            <a:r>
              <a:rPr lang="en-US" altLang="zh-CN" baseline="-25000" smtClean="0"/>
              <a:t>13</a:t>
            </a:r>
            <a:endParaRPr lang="zh-CN" altLang="en-US" sz="1600">
              <a:solidFill>
                <a:srgbClr val="C00000"/>
              </a:solidFill>
            </a:endParaRPr>
          </a:p>
        </p:txBody>
      </p:sp>
      <p:sp>
        <p:nvSpPr>
          <p:cNvPr id="28" name="文本框 27"/>
          <p:cNvSpPr txBox="1"/>
          <p:nvPr>
            <p:custDataLst>
              <p:tags r:id="rId33"/>
            </p:custDataLst>
          </p:nvPr>
        </p:nvSpPr>
        <p:spPr>
          <a:xfrm>
            <a:off x="10308072" y="4232031"/>
            <a:ext cx="1480805" cy="369332"/>
          </a:xfrm>
          <a:prstGeom prst="rect">
            <a:avLst/>
          </a:prstGeom>
          <a:noFill/>
        </p:spPr>
        <p:txBody>
          <a:bodyPr wrap="square" rtlCol="0">
            <a:spAutoFit/>
          </a:bodyPr>
          <a:lstStyle/>
          <a:p>
            <a:r>
              <a:rPr lang="en-US" altLang="zh-CN" smtClean="0"/>
              <a:t>P</a:t>
            </a:r>
            <a:r>
              <a:rPr lang="en-US" altLang="zh-CN" baseline="-25000" smtClean="0"/>
              <a:t>64</a:t>
            </a:r>
            <a:r>
              <a:rPr lang="zh-CN" altLang="en-US" baseline="-25000" smtClean="0"/>
              <a:t>、</a:t>
            </a:r>
            <a:r>
              <a:rPr lang="en-US" altLang="zh-CN" baseline="-25000" smtClean="0"/>
              <a:t>65</a:t>
            </a:r>
            <a:endParaRPr lang="zh-CN" altLang="en-US" sz="1600">
              <a:solidFill>
                <a:srgbClr val="C00000"/>
              </a:solidFill>
            </a:endParaRPr>
          </a:p>
        </p:txBody>
      </p:sp>
      <p:sp>
        <p:nvSpPr>
          <p:cNvPr id="29" name="文本框 8"/>
          <p:cNvSpPr txBox="1"/>
          <p:nvPr>
            <p:custDataLst>
              <p:tags r:id="rId34"/>
            </p:custDataLst>
          </p:nvPr>
        </p:nvSpPr>
        <p:spPr>
          <a:xfrm>
            <a:off x="2868209" y="2785424"/>
            <a:ext cx="4197609" cy="369332"/>
          </a:xfrm>
          <a:prstGeom prst="rect">
            <a:avLst/>
          </a:prstGeom>
          <a:noFill/>
        </p:spPr>
        <p:txBody>
          <a:bodyPr wrap="square" rtlCol="0">
            <a:spAutoFit/>
          </a:bodyPr>
          <a:lstStyle/>
          <a:p>
            <a:r>
              <a:rPr lang="en-US" altLang="zh-CN" smtClean="0"/>
              <a:t>1940</a:t>
            </a:r>
            <a:r>
              <a:rPr lang="zh-CN" altLang="en-US" smtClean="0"/>
              <a:t>百团大战中八路军拯救日本小姑娘</a:t>
            </a:r>
            <a:endParaRPr lang="zh-CN" altLang="en-US"/>
          </a:p>
        </p:txBody>
      </p:sp>
    </p:spTree>
    <p:extLst>
      <p:ext uri="{BB962C8B-B14F-4D97-AF65-F5344CB8AC3E}">
        <p14:creationId xmlns:p14="http://schemas.microsoft.com/office/powerpoint/2010/main" xmlns="" val="2921968622"/>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solidFill>
                  <a:schemeClr val="tx2"/>
                </a:solidFill>
              </a:rPr>
            </a:br>
            <a:r>
              <a:rPr lang="zh-CN" altLang="en-US" smtClean="0">
                <a:solidFill>
                  <a:schemeClr val="tx2"/>
                </a:solidFill>
              </a:rPr>
              <a:t>“党中央</a:t>
            </a:r>
            <a:r>
              <a:rPr lang="zh-CN" altLang="en-US">
                <a:solidFill>
                  <a:schemeClr val="tx2"/>
                </a:solidFill>
              </a:rPr>
              <a:t>领导全国人民抗击新</a:t>
            </a:r>
            <a:r>
              <a:rPr lang="zh-CN" altLang="en-US" smtClean="0">
                <a:solidFill>
                  <a:schemeClr val="tx2"/>
                </a:solidFill>
              </a:rPr>
              <a:t>冠疫情”历史意义：</a:t>
            </a:r>
            <a:br>
              <a:rPr lang="zh-CN" altLang="en-US">
                <a:solidFill>
                  <a:srgbClr val="0000FF"/>
                </a:solidFill>
              </a:rPr>
            </a:br>
            <a:endParaRPr lang="zh-CN" altLang="en-US"/>
          </a:p>
        </p:txBody>
      </p:sp>
      <p:sp>
        <p:nvSpPr>
          <p:cNvPr id="3" name="内容占位符 2"/>
          <p:cNvSpPr>
            <a:spLocks noGrp="1"/>
          </p:cNvSpPr>
          <p:nvPr>
            <p:ph idx="1"/>
            <p:custDataLst>
              <p:tags r:id="rId4"/>
            </p:custDataLst>
          </p:nvPr>
        </p:nvSpPr>
        <p:spPr>
          <a:xfrm>
            <a:off x="716555" y="3265714"/>
            <a:ext cx="10969200" cy="2840117"/>
          </a:xfrm>
        </p:spPr>
        <p:txBody>
          <a:bodyPr>
            <a:noAutofit/>
          </a:bodyPr>
          <a:lstStyle/>
          <a:p>
            <a:r>
              <a:rPr lang="zh-CN" altLang="en-US" sz="2800" smtClean="0">
                <a:solidFill>
                  <a:srgbClr val="C00000"/>
                </a:solidFill>
                <a:latin typeface="华文新魏" panose="02010800040101010101" pitchFamily="2" charset="-122"/>
                <a:ea typeface="华文新魏" panose="02010800040101010101" pitchFamily="2" charset="-122"/>
              </a:rPr>
              <a:t>中国人民向着彻底战胜病毒、全面恢复正常生产生活的目标大步前进；</a:t>
            </a:r>
            <a:endParaRPr lang="en-US" altLang="zh-CN" sz="2800" smtClean="0">
              <a:solidFill>
                <a:srgbClr val="C00000"/>
              </a:solidFill>
              <a:latin typeface="华文新魏" panose="02010800040101010101" pitchFamily="2" charset="-122"/>
              <a:ea typeface="华文新魏" panose="02010800040101010101" pitchFamily="2" charset="-122"/>
            </a:endParaRPr>
          </a:p>
          <a:p>
            <a:r>
              <a:rPr lang="zh-CN" altLang="en-US" sz="2800" smtClean="0">
                <a:solidFill>
                  <a:srgbClr val="C00000"/>
                </a:solidFill>
                <a:latin typeface="华文新魏" panose="02010800040101010101" pitchFamily="2" charset="-122"/>
                <a:ea typeface="华文新魏" panose="02010800040101010101" pitchFamily="2" charset="-122"/>
              </a:rPr>
              <a:t>中国人民展现的民族气节与时代精神为中华民族乃至全世界留下了宝贵的精神财富。</a:t>
            </a:r>
            <a:endParaRPr lang="zh-CN" altLang="en-US" sz="2800">
              <a:solidFill>
                <a:srgbClr val="C00000"/>
              </a:solidFill>
              <a:latin typeface="华文新魏" panose="02010800040101010101" pitchFamily="2" charset="-122"/>
              <a:ea typeface="华文新魏" panose="02010800040101010101" pitchFamily="2" charset="-122"/>
            </a:endParaRPr>
          </a:p>
        </p:txBody>
      </p:sp>
      <p:pic>
        <p:nvPicPr>
          <p:cNvPr id="4" name="图片 3">
            <a:hlinkClick r:id="rId7" action="ppaction://hlinksldjump"/>
          </p:cNvPr>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10787777" y="5879153"/>
            <a:ext cx="474332" cy="449368"/>
          </a:xfrm>
          <a:prstGeom prst="rect">
            <a:avLst/>
          </a:prstGeom>
        </p:spPr>
      </p:pic>
      <p:sp>
        <p:nvSpPr>
          <p:cNvPr id="5" name="矩形 4"/>
          <p:cNvSpPr/>
          <p:nvPr>
            <p:custDataLst>
              <p:tags r:id="rId8"/>
            </p:custDataLst>
          </p:nvPr>
        </p:nvSpPr>
        <p:spPr>
          <a:xfrm>
            <a:off x="993568" y="1728297"/>
            <a:ext cx="10620499" cy="954107"/>
          </a:xfrm>
          <a:prstGeom prst="rect">
            <a:avLst/>
          </a:prstGeom>
        </p:spPr>
        <p:txBody>
          <a:bodyPr wrap="square">
            <a:spAutoFit/>
          </a:bodyPr>
          <a:lstStyle/>
          <a:p>
            <a:r>
              <a:rPr lang="zh-CN" altLang="en-US" sz="2800" smtClean="0">
                <a:solidFill>
                  <a:srgbClr val="0000FF"/>
                </a:solidFill>
              </a:rPr>
              <a:t>背景：新冠肺炎疫情防控阻击战取得重大战略成果，中国人民挺过了最艰难的时刻</a:t>
            </a:r>
            <a:endParaRPr lang="en-US" altLang="zh-CN" sz="2800" smtClean="0">
              <a:solidFill>
                <a:srgbClr val="0000FF"/>
              </a:solidFill>
            </a:endParaRPr>
          </a:p>
        </p:txBody>
      </p:sp>
    </p:spTree>
    <p:extLst>
      <p:ext uri="{BB962C8B-B14F-4D97-AF65-F5344CB8AC3E}">
        <p14:creationId xmlns:p14="http://schemas.microsoft.com/office/powerpoint/2010/main" xmlns="" val="521941398"/>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99840" y="974160"/>
            <a:ext cx="10969200" cy="4055040"/>
          </a:xfrm>
        </p:spPr>
        <p:txBody>
          <a:bodyPr>
            <a:noAutofit/>
          </a:bodyPr>
          <a:lstStyle/>
          <a:p>
            <a:pPr>
              <a:spcAft>
                <a:spcPts val="600"/>
              </a:spcAft>
            </a:pPr>
            <a:r>
              <a:rPr lang="zh-CN" altLang="en-US" sz="5400" smtClean="0">
                <a:latin typeface="华文新魏" panose="02010800040101010101" pitchFamily="2" charset="-122"/>
                <a:ea typeface="华文新魏" panose="02010800040101010101" pitchFamily="2" charset="-122"/>
              </a:rPr>
              <a:t>作业：</a:t>
            </a:r>
            <a:br>
              <a:rPr lang="en-US" altLang="zh-CN" sz="5400" smtClean="0">
                <a:latin typeface="华文新魏" panose="02010800040101010101" pitchFamily="2" charset="-122"/>
                <a:ea typeface="华文新魏" panose="02010800040101010101" pitchFamily="2" charset="-122"/>
              </a:rPr>
            </a:br>
            <a:r>
              <a:rPr lang="en-US" altLang="zh-CN" sz="5400">
                <a:latin typeface="华文新魏" panose="02010800040101010101" pitchFamily="2" charset="-122"/>
                <a:ea typeface="华文新魏" panose="02010800040101010101" pitchFamily="2" charset="-122"/>
              </a:rPr>
              <a:t> </a:t>
            </a:r>
            <a:r>
              <a:rPr lang="en-US" altLang="zh-CN" sz="5400" smtClean="0">
                <a:latin typeface="华文新魏" panose="02010800040101010101" pitchFamily="2" charset="-122"/>
                <a:ea typeface="华文新魏" panose="02010800040101010101" pitchFamily="2" charset="-122"/>
              </a:rPr>
              <a:t>      </a:t>
            </a:r>
            <a:r>
              <a:rPr lang="zh-CN" altLang="en-US" sz="5400" smtClean="0">
                <a:latin typeface="华文新魏" panose="02010800040101010101" pitchFamily="2" charset="-122"/>
                <a:ea typeface="华文新魏" panose="02010800040101010101" pitchFamily="2" charset="-122"/>
              </a:rPr>
              <a:t>课外观看历史文献纪录片</a:t>
            </a:r>
            <a:r>
              <a:rPr lang="en-US" altLang="zh-CN" sz="5400" smtClean="0">
                <a:latin typeface="华文新魏" panose="02010800040101010101" pitchFamily="2" charset="-122"/>
                <a:ea typeface="华文新魏" panose="02010800040101010101" pitchFamily="2" charset="-122"/>
              </a:rPr>
              <a:t>《</a:t>
            </a:r>
            <a:r>
              <a:rPr lang="zh-CN" altLang="en-US" sz="5400" smtClean="0">
                <a:latin typeface="华文新魏" panose="02010800040101010101" pitchFamily="2" charset="-122"/>
                <a:ea typeface="华文新魏" panose="02010800040101010101" pitchFamily="2" charset="-122"/>
              </a:rPr>
              <a:t>筑梦中国</a:t>
            </a:r>
            <a:r>
              <a:rPr lang="en-US" altLang="zh-CN" sz="5400" smtClean="0">
                <a:latin typeface="华文新魏" panose="02010800040101010101" pitchFamily="2" charset="-122"/>
                <a:ea typeface="华文新魏" panose="02010800040101010101" pitchFamily="2" charset="-122"/>
              </a:rPr>
              <a:t>——</a:t>
            </a:r>
            <a:r>
              <a:rPr lang="zh-CN" altLang="en-US" sz="5400" smtClean="0">
                <a:latin typeface="华文新魏" panose="02010800040101010101" pitchFamily="2" charset="-122"/>
                <a:ea typeface="华文新魏" panose="02010800040101010101" pitchFamily="2" charset="-122"/>
              </a:rPr>
              <a:t>中华民族复兴之路</a:t>
            </a:r>
            <a:r>
              <a:rPr lang="en-US" altLang="zh-CN" sz="5400" smtClean="0">
                <a:latin typeface="华文新魏" panose="02010800040101010101" pitchFamily="2" charset="-122"/>
                <a:ea typeface="华文新魏" panose="02010800040101010101" pitchFamily="2" charset="-122"/>
              </a:rPr>
              <a:t>》</a:t>
            </a:r>
            <a:r>
              <a:rPr lang="zh-CN" altLang="en-US" sz="5400" smtClean="0">
                <a:latin typeface="华文新魏" panose="02010800040101010101" pitchFamily="2" charset="-122"/>
                <a:ea typeface="华文新魏" panose="02010800040101010101" pitchFamily="2" charset="-122"/>
              </a:rPr>
              <a:t>，写一篇</a:t>
            </a:r>
            <a:r>
              <a:rPr lang="en-US" altLang="zh-CN" sz="5400" smtClean="0">
                <a:latin typeface="华文新魏" panose="02010800040101010101" pitchFamily="2" charset="-122"/>
                <a:ea typeface="华文新魏" panose="02010800040101010101" pitchFamily="2" charset="-122"/>
              </a:rPr>
              <a:t>400</a:t>
            </a:r>
            <a:r>
              <a:rPr lang="zh-CN" altLang="en-US" sz="5400" smtClean="0">
                <a:latin typeface="华文新魏" panose="02010800040101010101" pitchFamily="2" charset="-122"/>
                <a:ea typeface="华文新魏" panose="02010800040101010101" pitchFamily="2" charset="-122"/>
              </a:rPr>
              <a:t>字左右的观后感。</a:t>
            </a:r>
            <a:endParaRPr lang="zh-CN" altLang="en-US" sz="540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570013636"/>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270072"/>
            <a:ext cx="10969200" cy="705600"/>
          </a:xfrm>
        </p:spPr>
        <p:txBody>
          <a:bodyPr/>
          <a:lstStyle/>
          <a:p>
            <a:r>
              <a:rPr lang="zh-CN" altLang="en-US" smtClean="0"/>
              <a:t>学习活动三：概述事迹，辨识英雄形象</a:t>
            </a:r>
            <a:endParaRPr lang="zh-CN" altLang="en-US"/>
          </a:p>
        </p:txBody>
      </p:sp>
      <p:sp>
        <p:nvSpPr>
          <p:cNvPr id="4" name="内容占位符 2"/>
          <p:cNvSpPr txBox="1"/>
          <p:nvPr>
            <p:custDataLst>
              <p:tags r:id="rId4"/>
            </p:custDataLst>
          </p:nvPr>
        </p:nvSpPr>
        <p:spPr>
          <a:xfrm>
            <a:off x="608400" y="1040575"/>
            <a:ext cx="10969200" cy="53504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rPr>
              <a:t>一、熟读文本，梳理革命者的主要事迹，探究人物形象。</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5"/>
            </p:custDataLst>
            <p:extLst>
              <p:ext uri="{D42A27DB-BD31-4B8C-83A1-F6EECF244321}">
                <p14:modId xmlns:p14="http://schemas.microsoft.com/office/powerpoint/2010/main" xmlns="" val="3848077619"/>
              </p:ext>
            </p:extLst>
          </p:nvPr>
        </p:nvGraphicFramePr>
        <p:xfrm>
          <a:off x="1309624" y="2403273"/>
          <a:ext cx="9425432" cy="4162119"/>
        </p:xfrm>
        <a:graphic>
          <a:graphicData uri="http://schemas.openxmlformats.org/drawingml/2006/table">
            <a:tbl>
              <a:tblPr firstRow="1" bandRow="1">
                <a:tableStyleId>{BC89EF96-8CEA-46FF-86C4-4CE0E7609802}</a:tableStyleId>
              </a:tblPr>
              <a:tblGrid>
                <a:gridCol w="2395715"/>
                <a:gridCol w="7029717"/>
              </a:tblGrid>
              <a:tr h="1387373">
                <a:tc>
                  <a:txBody>
                    <a:bodyPr vert="horz" wrap="square"/>
                    <a:lstStyle/>
                    <a:p>
                      <a:r>
                        <a:rPr lang="zh-CN" altLang="en-US" smtClean="0"/>
                        <a:t>形象主体：</a:t>
                      </a:r>
                      <a:endParaRPr lang="zh-CN" altLang="en-US"/>
                    </a:p>
                  </a:txBody>
                  <a:tcPr/>
                </a:tc>
                <a:tc>
                  <a:txBody>
                    <a:bodyPr vert="horz" wrap="square"/>
                    <a:lstStyle/>
                    <a:p>
                      <a:r>
                        <a:rPr lang="zh-CN" altLang="en-US" smtClean="0"/>
                        <a:t>照片设计：</a:t>
                      </a:r>
                      <a:endParaRPr lang="zh-CN" altLang="en-US"/>
                    </a:p>
                  </a:txBody>
                  <a:tcPr/>
                </a:tc>
              </a:tr>
              <a:tr h="1387373">
                <a:tc gridSpan="2">
                  <a:txBody>
                    <a:bodyPr vert="horz" wrap="square"/>
                    <a:lstStyle/>
                    <a:p>
                      <a:r>
                        <a:rPr lang="zh-CN" altLang="en-US" smtClean="0"/>
                        <a:t>革命（建设）经历与突出事迹：</a:t>
                      </a:r>
                      <a:endParaRPr lang="zh-CN" altLang="en-US"/>
                    </a:p>
                  </a:txBody>
                  <a:tcPr/>
                </a:tc>
                <a:tc hMerge="1">
                  <a:txBody>
                    <a:bodyPr vert="horz" wrap="square"/>
                    <a:lstStyle/>
                    <a:p>
                      <a:endParaRPr lang="zh-CN" altLang="en-US"/>
                    </a:p>
                  </a:txBody>
                  <a:tcPr/>
                </a:tc>
              </a:tr>
              <a:tr h="1387373">
                <a:tc gridSpan="2">
                  <a:txBody>
                    <a:bodyPr vert="horz" wrap="square"/>
                    <a:lstStyle/>
                    <a:p>
                      <a:r>
                        <a:rPr lang="zh-CN" altLang="en-US" smtClean="0"/>
                        <a:t>形象概括：</a:t>
                      </a:r>
                      <a:endParaRPr lang="zh-CN" altLang="en-US"/>
                    </a:p>
                  </a:txBody>
                  <a:tcPr/>
                </a:tc>
                <a:tc hMerge="1">
                  <a:txBody>
                    <a:bodyPr vert="horz" wrap="square"/>
                    <a:lstStyle/>
                    <a:p>
                      <a:endParaRPr lang="zh-CN" altLang="en-US"/>
                    </a:p>
                  </a:txBody>
                  <a:tcPr/>
                </a:tc>
              </a:tr>
            </a:tbl>
          </a:graphicData>
        </a:graphic>
      </p:graphicFrame>
      <p:sp>
        <p:nvSpPr>
          <p:cNvPr id="7" name="文本框 6"/>
          <p:cNvSpPr txBox="1"/>
          <p:nvPr>
            <p:custDataLst>
              <p:tags r:id="rId6"/>
            </p:custDataLst>
          </p:nvPr>
        </p:nvSpPr>
        <p:spPr>
          <a:xfrm>
            <a:off x="4205303" y="1727836"/>
            <a:ext cx="3775393"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a:t>
            </a:r>
            <a:endParaRPr lang="zh-CN" altLang="en-US" sz="2800" b="1">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103556564"/>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2575320824"/>
              </p:ext>
            </p:extLst>
          </p:nvPr>
        </p:nvGraphicFramePr>
        <p:xfrm>
          <a:off x="1082532" y="1769805"/>
          <a:ext cx="10676652" cy="4345859"/>
        </p:xfrm>
        <a:graphic>
          <a:graphicData uri="http://schemas.openxmlformats.org/drawingml/2006/table">
            <a:tbl>
              <a:tblPr firstRow="1" bandRow="1">
                <a:tableStyleId>{BC89EF96-8CEA-46FF-86C4-4CE0E7609802}</a:tableStyleId>
              </a:tblPr>
              <a:tblGrid>
                <a:gridCol w="3694414"/>
                <a:gridCol w="6982238"/>
              </a:tblGrid>
              <a:tr h="976342">
                <a:tc>
                  <a:txBody>
                    <a:bodyPr vert="horz" wrap="square"/>
                    <a:lstStyle/>
                    <a:p>
                      <a:r>
                        <a:rPr lang="zh-CN" altLang="en-US" sz="2000" smtClean="0">
                          <a:solidFill>
                            <a:srgbClr val="0070C0"/>
                          </a:solidFill>
                        </a:rPr>
                        <a:t>形象主体：</a:t>
                      </a:r>
                      <a:endParaRPr lang="en-US" altLang="zh-CN" sz="2000" smtClean="0">
                        <a:solidFill>
                          <a:srgbClr val="0070C0"/>
                        </a:solidFill>
                      </a:endParaRPr>
                    </a:p>
                    <a:p>
                      <a:r>
                        <a:rPr lang="zh-CN" altLang="en-US" sz="2000" smtClean="0">
                          <a:latin typeface="华文新魏" panose="02010800040101010101" pitchFamily="2" charset="-122"/>
                          <a:ea typeface="华文新魏" panose="02010800040101010101" pitchFamily="2" charset="-122"/>
                        </a:rPr>
                        <a:t>以孙中山为代表的革命先辈</a:t>
                      </a:r>
                      <a:endParaRPr lang="en-US" altLang="zh-CN" sz="2000" smtClean="0">
                        <a:latin typeface="华文新魏" panose="02010800040101010101" pitchFamily="2" charset="-122"/>
                        <a:ea typeface="华文新魏" panose="02010800040101010101" pitchFamily="2" charset="-122"/>
                      </a:endParaRPr>
                    </a:p>
                    <a:p>
                      <a:r>
                        <a:rPr lang="zh-CN" altLang="en-US" sz="2000" smtClean="0">
                          <a:latin typeface="华文新魏" panose="02010800040101010101" pitchFamily="2" charset="-122"/>
                          <a:ea typeface="华文新魏" panose="02010800040101010101" pitchFamily="2" charset="-122"/>
                        </a:rPr>
                        <a:t>以毛泽东为代表的的革命领袖</a:t>
                      </a:r>
                      <a:endParaRPr lang="en-US" altLang="zh-CN" sz="2000" smtClean="0">
                        <a:latin typeface="华文新魏" panose="02010800040101010101" pitchFamily="2" charset="-122"/>
                        <a:ea typeface="华文新魏" panose="02010800040101010101" pitchFamily="2" charset="-122"/>
                      </a:endParaRPr>
                    </a:p>
                    <a:p>
                      <a:r>
                        <a:rPr lang="zh-CN" altLang="en-US" sz="2000" smtClean="0">
                          <a:latin typeface="华文新魏" panose="02010800040101010101" pitchFamily="2" charset="-122"/>
                          <a:ea typeface="华文新魏" panose="02010800040101010101" pitchFamily="2" charset="-122"/>
                        </a:rPr>
                        <a:t>中国共产党领导下的人民</a:t>
                      </a:r>
                      <a:endParaRPr lang="zh-CN" altLang="en-US" sz="2000">
                        <a:latin typeface="华文新魏" panose="02010800040101010101" pitchFamily="2" charset="-122"/>
                        <a:ea typeface="华文新魏" panose="02010800040101010101" pitchFamily="2" charset="-122"/>
                      </a:endParaRPr>
                    </a:p>
                  </a:txBody>
                  <a:tcPr/>
                </a:tc>
                <a:tc>
                  <a:txBody>
                    <a:bodyPr vert="horz" wrap="square"/>
                    <a:lstStyle/>
                    <a:p>
                      <a:r>
                        <a:rPr lang="zh-CN" altLang="en-US" sz="2000" smtClean="0"/>
                        <a:t>照片设计：</a:t>
                      </a:r>
                      <a:endParaRPr lang="zh-CN" altLang="en-US" sz="2000"/>
                    </a:p>
                  </a:txBody>
                  <a:tcPr/>
                </a:tc>
              </a:tr>
              <a:tr h="1403064">
                <a:tc gridSpan="2">
                  <a:txBody>
                    <a:bodyPr vert="horz" wrap="square"/>
                    <a:lstStyle/>
                    <a:p>
                      <a:r>
                        <a:rPr lang="zh-CN" altLang="en-US" sz="2000" b="1" smtClean="0">
                          <a:solidFill>
                            <a:srgbClr val="0070C0"/>
                          </a:solidFill>
                        </a:rPr>
                        <a:t>革命（建设）经历与突出事迹：</a:t>
                      </a:r>
                      <a:r>
                        <a:rPr lang="zh-CN" altLang="en-US" sz="2000" smtClean="0">
                          <a:latin typeface="楷体" panose="02010609060101010101" pitchFamily="49" charset="-122"/>
                          <a:ea typeface="楷体" panose="02010609060101010101" pitchFamily="49" charset="-122"/>
                        </a:rPr>
                        <a:t>一百多年前，中华民族的先行者以不屈不挠的斗争反对内外压迫者；中国人民在中国共产党的领导下形成全国规模的反对帝国主义、封建主义、官僚资本主义及其集中的代表者国民党反动政府的统一战线，以人民解放战争和人民大革命打倒内外压迫者，恢复政治协商会议，宣布中华人民共和国成立。</a:t>
                      </a:r>
                      <a:endParaRPr lang="zh-CN" altLang="en-US" sz="2000">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r h="1632155">
                <a:tc gridSpan="2">
                  <a:txBody>
                    <a:bodyPr vert="horz" wrap="square"/>
                    <a:lstStyle/>
                    <a:p>
                      <a:r>
                        <a:rPr lang="zh-CN" altLang="en-US" sz="2000" b="1" smtClean="0">
                          <a:solidFill>
                            <a:srgbClr val="0070C0"/>
                          </a:solidFill>
                        </a:rPr>
                        <a:t>形象概括：</a:t>
                      </a:r>
                      <a:endParaRPr lang="en-US" altLang="zh-CN" sz="2000" b="1" smtClean="0">
                        <a:solidFill>
                          <a:srgbClr val="0070C0"/>
                        </a:solidFill>
                      </a:endParaRPr>
                    </a:p>
                    <a:p>
                      <a:r>
                        <a:rPr lang="zh-CN" altLang="en-US" sz="2000" b="1" smtClean="0">
                          <a:latin typeface="楷体" panose="02010609060101010101" pitchFamily="49" charset="-122"/>
                          <a:ea typeface="楷体" panose="02010609060101010101" pitchFamily="49" charset="-122"/>
                        </a:rPr>
                        <a:t>以孙中山为代表的的革命先辈是一群为国家前途与民族未来奋不顾身、顽强抵抗的革命英雄；</a:t>
                      </a:r>
                      <a:endParaRPr lang="en-US" altLang="zh-CN" sz="2000" b="1" smtClean="0">
                        <a:latin typeface="楷体" panose="02010609060101010101" pitchFamily="49" charset="-122"/>
                        <a:ea typeface="楷体" panose="02010609060101010101" pitchFamily="49" charset="-122"/>
                      </a:endParaRPr>
                    </a:p>
                    <a:p>
                      <a:r>
                        <a:rPr lang="zh-CN" altLang="en-US" sz="2000" b="1" smtClean="0">
                          <a:latin typeface="楷体" panose="02010609060101010101" pitchFamily="49" charset="-122"/>
                          <a:ea typeface="楷体" panose="02010609060101010101" pitchFamily="49" charset="-122"/>
                        </a:rPr>
                        <a:t>中国共产党是一个善于团结、真诚合作、致力于民族发展大业的政党；</a:t>
                      </a:r>
                      <a:endParaRPr lang="en-US" altLang="zh-CN" sz="2000" b="1" smtClean="0">
                        <a:latin typeface="楷体" panose="02010609060101010101" pitchFamily="49" charset="-122"/>
                        <a:ea typeface="楷体" panose="02010609060101010101" pitchFamily="49" charset="-122"/>
                      </a:endParaRPr>
                    </a:p>
                    <a:p>
                      <a:r>
                        <a:rPr lang="zh-CN" altLang="en-US" sz="2000" b="1" smtClean="0">
                          <a:latin typeface="楷体" panose="02010609060101010101" pitchFamily="49" charset="-122"/>
                          <a:ea typeface="楷体" panose="02010609060101010101" pitchFamily="49" charset="-122"/>
                        </a:rPr>
                        <a:t>以毛泽东为代表的革命领袖是一批有胆识、有魄力、有信心的革命者；</a:t>
                      </a:r>
                      <a:endParaRPr lang="en-US" altLang="zh-CN" sz="2000" b="1" smtClean="0">
                        <a:latin typeface="楷体" panose="02010609060101010101" pitchFamily="49" charset="-122"/>
                        <a:ea typeface="楷体" panose="02010609060101010101" pitchFamily="49" charset="-122"/>
                      </a:endParaRPr>
                    </a:p>
                    <a:p>
                      <a:r>
                        <a:rPr lang="zh-CN" altLang="en-US" sz="2000" b="1" smtClean="0">
                          <a:latin typeface="楷体" panose="02010609060101010101" pitchFamily="49" charset="-122"/>
                          <a:ea typeface="楷体" panose="02010609060101010101" pitchFamily="49" charset="-122"/>
                        </a:rPr>
                        <a:t>中国共产党领导下的中华民族是一个深明大义、团结一致的民族。</a:t>
                      </a:r>
                      <a:endParaRPr lang="zh-CN" altLang="en-US" sz="2000" b="1">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bl>
          </a:graphicData>
        </a:graphic>
      </p:graphicFrame>
      <p:sp>
        <p:nvSpPr>
          <p:cNvPr id="5" name="文本框 4"/>
          <p:cNvSpPr txBox="1"/>
          <p:nvPr>
            <p:custDataLst>
              <p:tags r:id="rId4"/>
            </p:custDataLst>
          </p:nvPr>
        </p:nvSpPr>
        <p:spPr>
          <a:xfrm>
            <a:off x="3428358" y="709313"/>
            <a:ext cx="4852610"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优秀革命者信息登记表（一）</a:t>
            </a:r>
            <a:endParaRPr lang="zh-CN" altLang="en-US" sz="2800" b="1">
              <a:latin typeface="华文新魏" panose="02010800040101010101" pitchFamily="2" charset="-122"/>
              <a:ea typeface="华文新魏" panose="02010800040101010101" pitchFamily="2" charset="-122"/>
            </a:endParaRPr>
          </a:p>
        </p:txBody>
      </p:sp>
      <p:sp>
        <p:nvSpPr>
          <p:cNvPr id="6" name="文本框 5"/>
          <p:cNvSpPr txBox="1"/>
          <p:nvPr>
            <p:custDataLst>
              <p:tags r:id="rId5"/>
            </p:custDataLst>
          </p:nvPr>
        </p:nvSpPr>
        <p:spPr>
          <a:xfrm>
            <a:off x="318227" y="577448"/>
            <a:ext cx="492443" cy="3255264"/>
          </a:xfrm>
          <a:prstGeom prst="rect">
            <a:avLst/>
          </a:prstGeom>
          <a:noFill/>
        </p:spPr>
        <p:txBody>
          <a:bodyPr vert="eaVert" wrap="square" rtlCol="0">
            <a:spAutoFit/>
          </a:bodyPr>
          <a:lstStyle/>
          <a:p>
            <a:r>
              <a:rPr lang="en-US" altLang="zh-CN" sz="2000" b="1" smtClean="0">
                <a:solidFill>
                  <a:srgbClr val="C00000"/>
                </a:solidFill>
                <a:latin typeface="华文仿宋" panose="02010600040101010101" pitchFamily="2" charset="-122"/>
                <a:ea typeface="华文仿宋" panose="02010600040101010101" pitchFamily="2" charset="-122"/>
              </a:rPr>
              <a:t>《</a:t>
            </a:r>
            <a:r>
              <a:rPr lang="zh-CN" altLang="en-US" sz="2000" b="1" smtClean="0">
                <a:solidFill>
                  <a:srgbClr val="C00000"/>
                </a:solidFill>
                <a:latin typeface="华文仿宋" panose="02010600040101010101" pitchFamily="2" charset="-122"/>
                <a:ea typeface="华文仿宋" panose="02010600040101010101" pitchFamily="2" charset="-122"/>
              </a:rPr>
              <a:t>中国人民站起来了</a:t>
            </a:r>
            <a:r>
              <a:rPr lang="en-US" altLang="zh-CN" sz="2000" b="1" smtClean="0">
                <a:solidFill>
                  <a:srgbClr val="C00000"/>
                </a:solidFill>
                <a:latin typeface="华文仿宋" panose="02010600040101010101" pitchFamily="2" charset="-122"/>
                <a:ea typeface="华文仿宋" panose="02010600040101010101" pitchFamily="2" charset="-122"/>
              </a:rPr>
              <a:t>》</a:t>
            </a:r>
            <a:endParaRPr lang="zh-CN" altLang="en-US" sz="2000" b="1">
              <a:solidFill>
                <a:srgbClr val="C00000"/>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xmlns="" val="1134343533"/>
      </p:ext>
    </p:extLst>
  </p:cSld>
  <p:clrMapOvr>
    <a:masterClrMapping/>
  </p:clrMapOvr>
  <p:transition spd="slow">
    <p:dissolve/>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194356055"/>
              </p:ext>
            </p:extLst>
          </p:nvPr>
        </p:nvGraphicFramePr>
        <p:xfrm>
          <a:off x="2152374" y="2058055"/>
          <a:ext cx="8741767" cy="3394904"/>
        </p:xfrm>
        <a:graphic>
          <a:graphicData uri="http://schemas.openxmlformats.org/drawingml/2006/table">
            <a:tbl>
              <a:tblPr firstRow="1" bandRow="1">
                <a:tableStyleId>{BC89EF96-8CEA-46FF-86C4-4CE0E7609802}</a:tableStyleId>
              </a:tblPr>
              <a:tblGrid>
                <a:gridCol w="2466603"/>
                <a:gridCol w="6275164"/>
              </a:tblGrid>
              <a:tr h="496660">
                <a:tc>
                  <a:txBody>
                    <a:bodyPr vert="horz" wrap="square"/>
                    <a:lstStyle/>
                    <a:p>
                      <a:r>
                        <a:rPr lang="zh-CN" altLang="en-US" sz="2400" smtClean="0">
                          <a:solidFill>
                            <a:srgbClr val="0070C0"/>
                          </a:solidFill>
                        </a:rPr>
                        <a:t>形象主体：</a:t>
                      </a:r>
                      <a:r>
                        <a:rPr lang="zh-CN" altLang="en-US" sz="2400" smtClean="0">
                          <a:latin typeface="华文新魏" panose="02010800040101010101" pitchFamily="2" charset="-122"/>
                          <a:ea typeface="华文新魏" panose="02010800040101010101" pitchFamily="2" charset="-122"/>
                        </a:rPr>
                        <a:t>红军</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r>
                        <a:rPr lang="zh-CN" altLang="en-US" sz="2400" smtClean="0"/>
                        <a:t>照片设计：</a:t>
                      </a:r>
                      <a:endParaRPr lang="zh-CN" altLang="en-US" sz="2400"/>
                    </a:p>
                  </a:txBody>
                  <a:tcPr/>
                </a:tc>
              </a:tr>
              <a:tr h="1478193">
                <a:tc gridSpan="2">
                  <a:txBody>
                    <a:bodyPr vert="horz" wrap="square"/>
                    <a:lstStyle/>
                    <a:p>
                      <a:r>
                        <a:rPr lang="zh-CN" altLang="en-US" sz="2400" b="1" smtClean="0">
                          <a:solidFill>
                            <a:srgbClr val="0070C0"/>
                          </a:solidFill>
                        </a:rPr>
                        <a:t>革命（建设）经历与突出事迹：</a:t>
                      </a:r>
                      <a:r>
                        <a:rPr lang="zh-CN" altLang="en-US" sz="2400" smtClean="0">
                          <a:latin typeface="楷体" panose="02010609060101010101" pitchFamily="49" charset="-122"/>
                          <a:ea typeface="楷体" panose="02010609060101010101" pitchFamily="49" charset="-122"/>
                        </a:rPr>
                        <a:t>红军成功到达陕北、在吴起镇伏击歼灭敌军、召开全军干部会议。真正创造了历史上“前所未有”之壮举：行军时间之久前所未有（超过二百六十七天）；行军路程之长前所未有（走过十一个省，最长达两万五千里路）。</a:t>
                      </a:r>
                      <a:endParaRPr lang="zh-CN" altLang="en-US" sz="2400">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r h="1343764">
                <a:tc gridSpan="2">
                  <a:txBody>
                    <a:bodyPr vert="horz" wrap="square"/>
                    <a:lstStyle/>
                    <a:p>
                      <a:r>
                        <a:rPr lang="zh-CN" altLang="en-US" sz="2400" b="1" smtClean="0">
                          <a:solidFill>
                            <a:srgbClr val="0070C0"/>
                          </a:solidFill>
                        </a:rPr>
                        <a:t>形象概括：</a:t>
                      </a:r>
                      <a:r>
                        <a:rPr lang="zh-CN" altLang="en-US" sz="2400" b="1" smtClean="0">
                          <a:latin typeface="楷体" panose="02010609060101010101" pitchFamily="49" charset="-122"/>
                          <a:ea typeface="楷体" panose="02010609060101010101" pitchFamily="49" charset="-122"/>
                        </a:rPr>
                        <a:t>中国红军是一支纪律严明、顾全大局、英勇顽强、不畏艰难险阻、敢于牺牲奉献、始终不忘革命、不忘救国救民的人民的军队。</a:t>
                      </a:r>
                      <a:endParaRPr lang="zh-CN" altLang="en-US" sz="2400" b="1">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bl>
          </a:graphicData>
        </a:graphic>
      </p:graphicFrame>
      <p:sp>
        <p:nvSpPr>
          <p:cNvPr id="5" name="文本框 4"/>
          <p:cNvSpPr txBox="1"/>
          <p:nvPr>
            <p:custDataLst>
              <p:tags r:id="rId4"/>
            </p:custDataLst>
          </p:nvPr>
        </p:nvSpPr>
        <p:spPr>
          <a:xfrm>
            <a:off x="3860978" y="866629"/>
            <a:ext cx="4852610"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优秀革命者信息登记表（二）</a:t>
            </a:r>
            <a:endParaRPr lang="zh-CN" altLang="en-US" sz="2800" b="1">
              <a:latin typeface="华文新魏" panose="02010800040101010101" pitchFamily="2" charset="-122"/>
              <a:ea typeface="华文新魏" panose="02010800040101010101" pitchFamily="2" charset="-122"/>
            </a:endParaRPr>
          </a:p>
        </p:txBody>
      </p:sp>
      <p:sp>
        <p:nvSpPr>
          <p:cNvPr id="6" name="文本框 5"/>
          <p:cNvSpPr txBox="1"/>
          <p:nvPr>
            <p:custDataLst>
              <p:tags r:id="rId5"/>
            </p:custDataLst>
          </p:nvPr>
        </p:nvSpPr>
        <p:spPr>
          <a:xfrm>
            <a:off x="908164" y="685603"/>
            <a:ext cx="492443" cy="3255264"/>
          </a:xfrm>
          <a:prstGeom prst="rect">
            <a:avLst/>
          </a:prstGeom>
          <a:noFill/>
        </p:spPr>
        <p:txBody>
          <a:bodyPr vert="eaVert" wrap="square" rtlCol="0">
            <a:spAutoFit/>
          </a:bodyPr>
          <a:lstStyle/>
          <a:p>
            <a:r>
              <a:rPr lang="en-US" altLang="zh-CN" sz="2000" b="1" smtClean="0">
                <a:solidFill>
                  <a:srgbClr val="C00000"/>
                </a:solidFill>
                <a:latin typeface="华文仿宋" panose="02010600040101010101" pitchFamily="2" charset="-122"/>
                <a:ea typeface="华文仿宋" panose="02010600040101010101" pitchFamily="2" charset="-122"/>
              </a:rPr>
              <a:t>《</a:t>
            </a:r>
            <a:r>
              <a:rPr lang="zh-CN" altLang="en-US" sz="2000" b="1" smtClean="0">
                <a:solidFill>
                  <a:srgbClr val="C00000"/>
                </a:solidFill>
                <a:latin typeface="华文仿宋" panose="02010600040101010101" pitchFamily="2" charset="-122"/>
                <a:ea typeface="华文仿宋" panose="02010600040101010101" pitchFamily="2" charset="-122"/>
              </a:rPr>
              <a:t>长征胜利万岁</a:t>
            </a:r>
            <a:r>
              <a:rPr lang="en-US" altLang="zh-CN" sz="2000" b="1" smtClean="0">
                <a:solidFill>
                  <a:srgbClr val="C00000"/>
                </a:solidFill>
                <a:latin typeface="华文仿宋" panose="02010600040101010101" pitchFamily="2" charset="-122"/>
                <a:ea typeface="华文仿宋" panose="02010600040101010101" pitchFamily="2" charset="-122"/>
              </a:rPr>
              <a:t>》</a:t>
            </a:r>
            <a:endParaRPr lang="zh-CN" altLang="en-US" sz="2000" b="1">
              <a:solidFill>
                <a:srgbClr val="C00000"/>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xmlns="" val="1316764637"/>
      </p:ext>
    </p:extLst>
  </p:cSld>
  <p:clrMapOvr>
    <a:masterClrMapping/>
  </p:clrMapOvr>
  <p:transition spd="slow">
    <p:dissolv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1647956996"/>
              </p:ext>
            </p:extLst>
          </p:nvPr>
        </p:nvGraphicFramePr>
        <p:xfrm>
          <a:off x="1434625" y="2644878"/>
          <a:ext cx="9675827" cy="2537509"/>
        </p:xfrm>
        <a:graphic>
          <a:graphicData uri="http://schemas.openxmlformats.org/drawingml/2006/table">
            <a:tbl>
              <a:tblPr firstRow="1" bandRow="1">
                <a:tableStyleId>{BC89EF96-8CEA-46FF-86C4-4CE0E7609802}</a:tableStyleId>
              </a:tblPr>
              <a:tblGrid>
                <a:gridCol w="3904291"/>
                <a:gridCol w="5771536"/>
              </a:tblGrid>
              <a:tr h="783238">
                <a:tc>
                  <a:txBody>
                    <a:bodyPr vert="horz" wrap="square"/>
                    <a:lstStyle/>
                    <a:p>
                      <a:r>
                        <a:rPr lang="zh-CN" altLang="en-US" sz="2400" smtClean="0">
                          <a:solidFill>
                            <a:srgbClr val="0070C0"/>
                          </a:solidFill>
                        </a:rPr>
                        <a:t>形象主体：</a:t>
                      </a:r>
                      <a:r>
                        <a:rPr lang="zh-CN" altLang="en-US" sz="2400" smtClean="0">
                          <a:latin typeface="华文新魏" panose="02010800040101010101" pitchFamily="2" charset="-122"/>
                          <a:ea typeface="华文新魏" panose="02010800040101010101" pitchFamily="2" charset="-122"/>
                        </a:rPr>
                        <a:t>以聂荣臻为代表的晋察冀抗日军民</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r>
                        <a:rPr lang="zh-CN" altLang="en-US" sz="2400" smtClean="0"/>
                        <a:t>照片设计：</a:t>
                      </a:r>
                      <a:endParaRPr lang="zh-CN" altLang="en-US" sz="2400"/>
                    </a:p>
                  </a:txBody>
                  <a:tcPr/>
                </a:tc>
              </a:tr>
              <a:tr h="783238">
                <a:tc gridSpan="2">
                  <a:txBody>
                    <a:bodyPr vert="horz" wrap="square"/>
                    <a:lstStyle/>
                    <a:p>
                      <a:r>
                        <a:rPr lang="zh-CN" altLang="en-US" sz="2400" b="1" smtClean="0">
                          <a:solidFill>
                            <a:srgbClr val="0070C0"/>
                          </a:solidFill>
                        </a:rPr>
                        <a:t>革命（建设）经历与突出事迹：</a:t>
                      </a:r>
                      <a:r>
                        <a:rPr lang="zh-CN" altLang="en-US" sz="2400" b="1" smtClean="0">
                          <a:latin typeface="楷体" panose="02010609060101010101" pitchFamily="49" charset="-122"/>
                          <a:ea typeface="楷体" panose="02010609060101010101" pitchFamily="49" charset="-122"/>
                        </a:rPr>
                        <a:t>拯救日本小姑娘并将其送回日本，给日本官兵写信进行政治工作。</a:t>
                      </a:r>
                      <a:endParaRPr lang="zh-CN" altLang="en-US" sz="2400" b="1">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r h="891589">
                <a:tc gridSpan="2">
                  <a:txBody>
                    <a:bodyPr vert="horz" wrap="square"/>
                    <a:lstStyle/>
                    <a:p>
                      <a:r>
                        <a:rPr lang="zh-CN" altLang="en-US" sz="2400" b="1" smtClean="0">
                          <a:solidFill>
                            <a:srgbClr val="0070C0"/>
                          </a:solidFill>
                        </a:rPr>
                        <a:t>形象概括：</a:t>
                      </a:r>
                      <a:r>
                        <a:rPr lang="zh-CN" altLang="en-US" sz="2400" b="1" smtClean="0">
                          <a:latin typeface="楷体" panose="02010609060101010101" pitchFamily="49" charset="-122"/>
                          <a:ea typeface="楷体" panose="02010609060101010101" pitchFamily="49" charset="-122"/>
                        </a:rPr>
                        <a:t>以聂荣臻为代表的八路军是一支正直善良、团结协作，为民族独立与人民幸福而战斗的具有革命人道主义精神的革命队伍。</a:t>
                      </a:r>
                      <a:endParaRPr lang="zh-CN" altLang="en-US" sz="2400" b="1">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bl>
          </a:graphicData>
        </a:graphic>
      </p:graphicFrame>
      <p:sp>
        <p:nvSpPr>
          <p:cNvPr id="5" name="文本框 4"/>
          <p:cNvSpPr txBox="1"/>
          <p:nvPr>
            <p:custDataLst>
              <p:tags r:id="rId4"/>
            </p:custDataLst>
          </p:nvPr>
        </p:nvSpPr>
        <p:spPr>
          <a:xfrm>
            <a:off x="3192384" y="1545054"/>
            <a:ext cx="4852610"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优秀革命者信息登记表（三）</a:t>
            </a:r>
            <a:endParaRPr lang="zh-CN" altLang="en-US" sz="2800" b="1">
              <a:latin typeface="华文新魏" panose="02010800040101010101" pitchFamily="2" charset="-122"/>
              <a:ea typeface="华文新魏" panose="02010800040101010101" pitchFamily="2" charset="-122"/>
            </a:endParaRPr>
          </a:p>
        </p:txBody>
      </p:sp>
      <p:sp>
        <p:nvSpPr>
          <p:cNvPr id="6" name="文本框 5"/>
          <p:cNvSpPr txBox="1"/>
          <p:nvPr>
            <p:custDataLst>
              <p:tags r:id="rId5"/>
            </p:custDataLst>
          </p:nvPr>
        </p:nvSpPr>
        <p:spPr>
          <a:xfrm>
            <a:off x="652533" y="658368"/>
            <a:ext cx="492443" cy="3255264"/>
          </a:xfrm>
          <a:prstGeom prst="rect">
            <a:avLst/>
          </a:prstGeom>
          <a:noFill/>
        </p:spPr>
        <p:txBody>
          <a:bodyPr vert="eaVert" wrap="square" rtlCol="0">
            <a:spAutoFit/>
          </a:bodyPr>
          <a:lstStyle/>
          <a:p>
            <a:r>
              <a:rPr lang="en-US" altLang="zh-CN" sz="2000" b="1" smtClean="0">
                <a:solidFill>
                  <a:srgbClr val="C00000"/>
                </a:solidFill>
                <a:latin typeface="华文仿宋" panose="02010600040101010101" pitchFamily="2" charset="-122"/>
                <a:ea typeface="华文仿宋" panose="02010600040101010101" pitchFamily="2" charset="-122"/>
              </a:rPr>
              <a:t>《</a:t>
            </a:r>
            <a:r>
              <a:rPr lang="zh-CN" altLang="en-US" sz="2000" b="1" smtClean="0">
                <a:solidFill>
                  <a:srgbClr val="C00000"/>
                </a:solidFill>
                <a:latin typeface="华文仿宋" panose="02010600040101010101" pitchFamily="2" charset="-122"/>
                <a:ea typeface="华文仿宋" panose="02010600040101010101" pitchFamily="2" charset="-122"/>
              </a:rPr>
              <a:t>大战中的插曲</a:t>
            </a:r>
            <a:r>
              <a:rPr lang="en-US" altLang="zh-CN" sz="2000" b="1" smtClean="0">
                <a:solidFill>
                  <a:srgbClr val="C00000"/>
                </a:solidFill>
                <a:latin typeface="华文仿宋" panose="02010600040101010101" pitchFamily="2" charset="-122"/>
                <a:ea typeface="华文仿宋" panose="02010600040101010101" pitchFamily="2" charset="-122"/>
              </a:rPr>
              <a:t>》</a:t>
            </a:r>
            <a:endParaRPr lang="zh-CN" altLang="en-US" sz="2000" b="1">
              <a:solidFill>
                <a:srgbClr val="C00000"/>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xmlns="" val="2363847296"/>
      </p:ext>
    </p:extLst>
  </p:cSld>
  <p:clrMapOvr>
    <a:masterClrMapping/>
  </p:clrMapOvr>
  <p:transition spd="slow">
    <p:dissolve/>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2471879706"/>
              </p:ext>
            </p:extLst>
          </p:nvPr>
        </p:nvGraphicFramePr>
        <p:xfrm>
          <a:off x="1552612" y="2182761"/>
          <a:ext cx="9901969" cy="2980459"/>
        </p:xfrm>
        <a:graphic>
          <a:graphicData uri="http://schemas.openxmlformats.org/drawingml/2006/table">
            <a:tbl>
              <a:tblPr firstRow="1" bandRow="1">
                <a:tableStyleId>{BC89EF96-8CEA-46FF-86C4-4CE0E7609802}</a:tableStyleId>
              </a:tblPr>
              <a:tblGrid>
                <a:gridCol w="3371079"/>
                <a:gridCol w="6530890"/>
              </a:tblGrid>
              <a:tr h="372250">
                <a:tc>
                  <a:txBody>
                    <a:bodyPr vert="horz" wrap="square"/>
                    <a:lstStyle/>
                    <a:p>
                      <a:r>
                        <a:rPr lang="zh-CN" altLang="en-US" sz="2400" smtClean="0">
                          <a:solidFill>
                            <a:srgbClr val="0070C0"/>
                          </a:solidFill>
                        </a:rPr>
                        <a:t>形象主体：</a:t>
                      </a:r>
                      <a:r>
                        <a:rPr lang="zh-CN" altLang="en-US" sz="2400" smtClean="0">
                          <a:latin typeface="华文新魏" panose="02010800040101010101" pitchFamily="2" charset="-122"/>
                          <a:ea typeface="华文新魏" panose="02010800040101010101" pitchFamily="2" charset="-122"/>
                        </a:rPr>
                        <a:t>中国共产党</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r>
                        <a:rPr lang="zh-CN" altLang="en-US" sz="2400" smtClean="0"/>
                        <a:t>照片设计：</a:t>
                      </a:r>
                      <a:endParaRPr lang="zh-CN" altLang="en-US" sz="2400"/>
                    </a:p>
                  </a:txBody>
                  <a:tcPr/>
                </a:tc>
              </a:tr>
              <a:tr h="1422520">
                <a:tc gridSpan="2">
                  <a:txBody>
                    <a:bodyPr vert="horz" wrap="square"/>
                    <a:lstStyle/>
                    <a:p>
                      <a:r>
                        <a:rPr lang="zh-CN" altLang="en-US" sz="2400" b="1" smtClean="0">
                          <a:solidFill>
                            <a:srgbClr val="0070C0"/>
                          </a:solidFill>
                        </a:rPr>
                        <a:t>革命（建设）经历与突出事迹：</a:t>
                      </a:r>
                      <a:r>
                        <a:rPr lang="zh-CN" altLang="en-US" sz="2400" smtClean="0">
                          <a:latin typeface="楷体" panose="02010609060101010101" pitchFamily="49" charset="-122"/>
                          <a:ea typeface="楷体" panose="02010609060101010101" pitchFamily="49" charset="-122"/>
                        </a:rPr>
                        <a:t>在香港租期行将届满之际，我国政府经过两年多的时间和多达</a:t>
                      </a:r>
                      <a:r>
                        <a:rPr lang="en-US" altLang="zh-CN" sz="2400" smtClean="0">
                          <a:latin typeface="楷体" panose="02010609060101010101" pitchFamily="49" charset="-122"/>
                          <a:ea typeface="楷体" panose="02010609060101010101" pitchFamily="49" charset="-122"/>
                        </a:rPr>
                        <a:t>22</a:t>
                      </a:r>
                      <a:r>
                        <a:rPr lang="zh-CN" altLang="en-US" sz="2400" smtClean="0">
                          <a:latin typeface="楷体" panose="02010609060101010101" pitchFamily="49" charset="-122"/>
                          <a:ea typeface="楷体" panose="02010609060101010101" pitchFamily="49" charset="-122"/>
                        </a:rPr>
                        <a:t>轮的谈判，与英国政府在</a:t>
                      </a:r>
                      <a:r>
                        <a:rPr lang="en-US" altLang="zh-CN" sz="2400" smtClean="0">
                          <a:latin typeface="楷体" panose="02010609060101010101" pitchFamily="49" charset="-122"/>
                          <a:ea typeface="楷体" panose="02010609060101010101" pitchFamily="49" charset="-122"/>
                        </a:rPr>
                        <a:t>1984</a:t>
                      </a:r>
                      <a:r>
                        <a:rPr lang="zh-CN" altLang="en-US" sz="2400" smtClean="0">
                          <a:latin typeface="楷体" panose="02010609060101010101" pitchFamily="49" charset="-122"/>
                          <a:ea typeface="楷体" panose="02010609060101010101" pitchFamily="49" charset="-122"/>
                        </a:rPr>
                        <a:t>年</a:t>
                      </a:r>
                      <a:r>
                        <a:rPr lang="en-US" altLang="zh-CN" sz="2400" smtClean="0">
                          <a:latin typeface="楷体" panose="02010609060101010101" pitchFamily="49" charset="-122"/>
                          <a:ea typeface="楷体" panose="02010609060101010101" pitchFamily="49" charset="-122"/>
                        </a:rPr>
                        <a:t>12</a:t>
                      </a:r>
                      <a:r>
                        <a:rPr lang="zh-CN" altLang="en-US" sz="2400" smtClean="0">
                          <a:latin typeface="楷体" panose="02010609060101010101" pitchFamily="49" charset="-122"/>
                          <a:ea typeface="楷体" panose="02010609060101010101" pitchFamily="49" charset="-122"/>
                        </a:rPr>
                        <a:t>月</a:t>
                      </a:r>
                      <a:r>
                        <a:rPr lang="en-US" altLang="zh-CN" sz="2400" smtClean="0">
                          <a:latin typeface="楷体" panose="02010609060101010101" pitchFamily="49" charset="-122"/>
                          <a:ea typeface="楷体" panose="02010609060101010101" pitchFamily="49" charset="-122"/>
                        </a:rPr>
                        <a:t>19</a:t>
                      </a:r>
                      <a:r>
                        <a:rPr lang="zh-CN" altLang="en-US" sz="2400" smtClean="0">
                          <a:latin typeface="楷体" panose="02010609060101010101" pitchFamily="49" charset="-122"/>
                          <a:ea typeface="楷体" panose="02010609060101010101" pitchFamily="49" charset="-122"/>
                        </a:rPr>
                        <a:t>日签署</a:t>
                      </a:r>
                      <a:r>
                        <a:rPr lang="en-US" altLang="zh-CN" sz="2400" smtClean="0">
                          <a:latin typeface="楷体" panose="02010609060101010101" pitchFamily="49" charset="-122"/>
                          <a:ea typeface="楷体" panose="02010609060101010101" pitchFamily="49" charset="-122"/>
                        </a:rPr>
                        <a:t>《</a:t>
                      </a:r>
                      <a:r>
                        <a:rPr lang="zh-CN" altLang="en-US" sz="2400" smtClean="0">
                          <a:latin typeface="楷体" panose="02010609060101010101" pitchFamily="49" charset="-122"/>
                          <a:ea typeface="楷体" panose="02010609060101010101" pitchFamily="49" charset="-122"/>
                        </a:rPr>
                        <a:t>中英联合声明</a:t>
                      </a:r>
                      <a:r>
                        <a:rPr lang="en-US" altLang="zh-CN" sz="2400" smtClean="0">
                          <a:latin typeface="楷体" panose="02010609060101010101" pitchFamily="49" charset="-122"/>
                          <a:ea typeface="楷体" panose="02010609060101010101" pitchFamily="49" charset="-122"/>
                        </a:rPr>
                        <a:t>》</a:t>
                      </a:r>
                      <a:r>
                        <a:rPr lang="zh-CN" altLang="en-US" sz="2400" smtClean="0">
                          <a:latin typeface="楷体" panose="02010609060101010101" pitchFamily="49" charset="-122"/>
                          <a:ea typeface="楷体" panose="02010609060101010101" pitchFamily="49" charset="-122"/>
                        </a:rPr>
                        <a:t>。根据“声明”，</a:t>
                      </a:r>
                      <a:r>
                        <a:rPr lang="en-US" altLang="zh-CN" sz="2400" smtClean="0">
                          <a:latin typeface="楷体" panose="02010609060101010101" pitchFamily="49" charset="-122"/>
                          <a:ea typeface="楷体" panose="02010609060101010101" pitchFamily="49" charset="-122"/>
                        </a:rPr>
                        <a:t>1997</a:t>
                      </a:r>
                      <a:r>
                        <a:rPr lang="zh-CN" altLang="en-US" sz="2400" smtClean="0">
                          <a:latin typeface="楷体" panose="02010609060101010101" pitchFamily="49" charset="-122"/>
                          <a:ea typeface="楷体" panose="02010609060101010101" pitchFamily="49" charset="-122"/>
                        </a:rPr>
                        <a:t>年</a:t>
                      </a:r>
                      <a:r>
                        <a:rPr lang="en-US" altLang="zh-CN" sz="2400" smtClean="0">
                          <a:latin typeface="楷体" panose="02010609060101010101" pitchFamily="49" charset="-122"/>
                          <a:ea typeface="楷体" panose="02010609060101010101" pitchFamily="49" charset="-122"/>
                        </a:rPr>
                        <a:t>7</a:t>
                      </a:r>
                      <a:r>
                        <a:rPr lang="zh-CN" altLang="en-US" sz="2400" smtClean="0">
                          <a:latin typeface="楷体" panose="02010609060101010101" pitchFamily="49" charset="-122"/>
                          <a:ea typeface="楷体" panose="02010609060101010101" pitchFamily="49" charset="-122"/>
                        </a:rPr>
                        <a:t>月</a:t>
                      </a:r>
                      <a:r>
                        <a:rPr lang="en-US" altLang="zh-CN" sz="2400" smtClean="0">
                          <a:latin typeface="楷体" panose="02010609060101010101" pitchFamily="49" charset="-122"/>
                          <a:ea typeface="楷体" panose="02010609060101010101" pitchFamily="49" charset="-122"/>
                        </a:rPr>
                        <a:t>1</a:t>
                      </a:r>
                      <a:r>
                        <a:rPr lang="zh-CN" altLang="en-US" sz="2400" smtClean="0">
                          <a:latin typeface="楷体" panose="02010609060101010101" pitchFamily="49" charset="-122"/>
                          <a:ea typeface="楷体" panose="02010609060101010101" pitchFamily="49" charset="-122"/>
                        </a:rPr>
                        <a:t>日</a:t>
                      </a:r>
                      <a:r>
                        <a:rPr lang="en-US" altLang="zh-CN" sz="2400" smtClean="0">
                          <a:latin typeface="楷体" panose="02010609060101010101" pitchFamily="49" charset="-122"/>
                          <a:ea typeface="楷体" panose="02010609060101010101" pitchFamily="49" charset="-122"/>
                        </a:rPr>
                        <a:t>0</a:t>
                      </a:r>
                      <a:r>
                        <a:rPr lang="zh-CN" altLang="en-US" sz="2400" smtClean="0">
                          <a:latin typeface="楷体" panose="02010609060101010101" pitchFamily="49" charset="-122"/>
                          <a:ea typeface="楷体" panose="02010609060101010101" pitchFamily="49" charset="-122"/>
                        </a:rPr>
                        <a:t>时，中国对香港恢复行使主权。</a:t>
                      </a:r>
                      <a:endParaRPr lang="zh-CN" altLang="en-US" sz="2400">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r h="968779">
                <a:tc gridSpan="2">
                  <a:txBody>
                    <a:bodyPr vert="horz" wrap="square"/>
                    <a:lstStyle/>
                    <a:p>
                      <a:r>
                        <a:rPr lang="zh-CN" altLang="en-US" sz="2400" b="1" smtClean="0">
                          <a:solidFill>
                            <a:srgbClr val="0070C0"/>
                          </a:solidFill>
                        </a:rPr>
                        <a:t>形象概括：</a:t>
                      </a:r>
                      <a:r>
                        <a:rPr lang="zh-CN" altLang="en-US" sz="2400" b="1" smtClean="0">
                          <a:latin typeface="楷体" panose="02010609060101010101" pitchFamily="49" charset="-122"/>
                          <a:ea typeface="楷体" panose="02010609060101010101" pitchFamily="49" charset="-122"/>
                        </a:rPr>
                        <a:t>中国共产党是一个有着坚定信仰，坚决维护国家主权、民族尊严和领土完整的政党。</a:t>
                      </a:r>
                      <a:endParaRPr lang="zh-CN" altLang="en-US" sz="2400" b="1">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bl>
          </a:graphicData>
        </a:graphic>
      </p:graphicFrame>
      <p:sp>
        <p:nvSpPr>
          <p:cNvPr id="5" name="文本框 4"/>
          <p:cNvSpPr txBox="1"/>
          <p:nvPr>
            <p:custDataLst>
              <p:tags r:id="rId4"/>
            </p:custDataLst>
          </p:nvPr>
        </p:nvSpPr>
        <p:spPr>
          <a:xfrm>
            <a:off x="3801988" y="1289416"/>
            <a:ext cx="4852610"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优秀革命者信息登记表（四）</a:t>
            </a:r>
            <a:endParaRPr lang="zh-CN" altLang="en-US" sz="2800" b="1">
              <a:latin typeface="华文新魏" panose="02010800040101010101" pitchFamily="2" charset="-122"/>
              <a:ea typeface="华文新魏" panose="02010800040101010101" pitchFamily="2" charset="-122"/>
            </a:endParaRPr>
          </a:p>
        </p:txBody>
      </p:sp>
      <p:sp>
        <p:nvSpPr>
          <p:cNvPr id="6" name="文本框 5"/>
          <p:cNvSpPr txBox="1"/>
          <p:nvPr>
            <p:custDataLst>
              <p:tags r:id="rId5"/>
            </p:custDataLst>
          </p:nvPr>
        </p:nvSpPr>
        <p:spPr>
          <a:xfrm>
            <a:off x="682040" y="577449"/>
            <a:ext cx="492443" cy="4992624"/>
          </a:xfrm>
          <a:prstGeom prst="rect">
            <a:avLst/>
          </a:prstGeom>
          <a:noFill/>
        </p:spPr>
        <p:txBody>
          <a:bodyPr vert="eaVert" wrap="square" rtlCol="0">
            <a:spAutoFit/>
          </a:bodyPr>
          <a:lstStyle/>
          <a:p>
            <a:r>
              <a:rPr lang="en-US" altLang="zh-CN" sz="2000" b="1" smtClean="0">
                <a:solidFill>
                  <a:srgbClr val="C00000"/>
                </a:solidFill>
                <a:latin typeface="华文仿宋" panose="02010600040101010101" pitchFamily="2" charset="-122"/>
                <a:ea typeface="华文仿宋" panose="02010600040101010101" pitchFamily="2" charset="-122"/>
              </a:rPr>
              <a:t>《</a:t>
            </a:r>
            <a:r>
              <a:rPr lang="zh-CN" altLang="en-US" sz="2000" b="1" smtClean="0">
                <a:solidFill>
                  <a:srgbClr val="C00000"/>
                </a:solidFill>
                <a:latin typeface="华文仿宋" panose="02010600040101010101" pitchFamily="2" charset="-122"/>
                <a:ea typeface="华文仿宋" panose="02010600040101010101" pitchFamily="2" charset="-122"/>
              </a:rPr>
              <a:t>别了，“不列颠尼亚”</a:t>
            </a:r>
            <a:r>
              <a:rPr lang="en-US" altLang="zh-CN" sz="2000" b="1" smtClean="0">
                <a:solidFill>
                  <a:srgbClr val="C00000"/>
                </a:solidFill>
                <a:latin typeface="华文仿宋" panose="02010600040101010101" pitchFamily="2" charset="-122"/>
                <a:ea typeface="华文仿宋" panose="02010600040101010101" pitchFamily="2" charset="-122"/>
              </a:rPr>
              <a:t>》</a:t>
            </a:r>
            <a:endParaRPr lang="zh-CN" altLang="en-US" sz="2000" b="1">
              <a:solidFill>
                <a:srgbClr val="C00000"/>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xmlns="" val="3141604176"/>
      </p:ext>
    </p:extLst>
  </p:cSld>
  <p:clrMapOvr>
    <a:masterClrMapping/>
  </p:clrMapOvr>
  <p:transition spd="slow">
    <p:dissolve/>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437573055"/>
              </p:ext>
            </p:extLst>
          </p:nvPr>
        </p:nvGraphicFramePr>
        <p:xfrm>
          <a:off x="1021670" y="1066800"/>
          <a:ext cx="10354253" cy="5356041"/>
        </p:xfrm>
        <a:graphic>
          <a:graphicData uri="http://schemas.openxmlformats.org/drawingml/2006/table">
            <a:tbl>
              <a:tblPr firstRow="1" bandRow="1">
                <a:tableStyleId>{BC89EF96-8CEA-46FF-86C4-4CE0E7609802}</a:tableStyleId>
              </a:tblPr>
              <a:tblGrid>
                <a:gridCol w="2852240"/>
                <a:gridCol w="7502013"/>
              </a:tblGrid>
              <a:tr h="905961">
                <a:tc>
                  <a:txBody>
                    <a:bodyPr vert="horz" wrap="square"/>
                    <a:lstStyle/>
                    <a:p>
                      <a:r>
                        <a:rPr lang="zh-CN" altLang="en-US" sz="2000" smtClean="0">
                          <a:solidFill>
                            <a:srgbClr val="0070C0"/>
                          </a:solidFill>
                        </a:rPr>
                        <a:t>形象主体：</a:t>
                      </a:r>
                      <a:r>
                        <a:rPr lang="zh-CN" altLang="en-US" sz="2000" smtClean="0">
                          <a:latin typeface="华文新魏" panose="02010800040101010101" pitchFamily="2" charset="-122"/>
                          <a:ea typeface="华文新魏" panose="02010800040101010101" pitchFamily="2" charset="-122"/>
                        </a:rPr>
                        <a:t>中国共产党领导下的</a:t>
                      </a:r>
                      <a:r>
                        <a:rPr lang="en-US" altLang="zh-CN" sz="2000" smtClean="0">
                          <a:latin typeface="华文新魏" panose="02010800040101010101" pitchFamily="2" charset="-122"/>
                          <a:ea typeface="华文新魏" panose="02010800040101010101" pitchFamily="2" charset="-122"/>
                        </a:rPr>
                        <a:t>14</a:t>
                      </a:r>
                      <a:r>
                        <a:rPr lang="zh-CN" altLang="en-US" sz="2000" smtClean="0">
                          <a:latin typeface="华文新魏" panose="02010800040101010101" pitchFamily="2" charset="-122"/>
                          <a:ea typeface="华文新魏" panose="02010800040101010101" pitchFamily="2" charset="-122"/>
                        </a:rPr>
                        <a:t>亿中国人民</a:t>
                      </a:r>
                      <a:endParaRPr lang="zh-CN" altLang="en-US" sz="2000">
                        <a:latin typeface="华文新魏" panose="02010800040101010101" pitchFamily="2" charset="-122"/>
                        <a:ea typeface="华文新魏" panose="02010800040101010101" pitchFamily="2" charset="-122"/>
                      </a:endParaRPr>
                    </a:p>
                  </a:txBody>
                  <a:tcPr/>
                </a:tc>
                <a:tc>
                  <a:txBody>
                    <a:bodyPr vert="horz" wrap="square"/>
                    <a:lstStyle/>
                    <a:p>
                      <a:r>
                        <a:rPr lang="zh-CN" altLang="en-US" sz="2000" smtClean="0"/>
                        <a:t>照片设计：</a:t>
                      </a:r>
                      <a:endParaRPr lang="zh-CN" altLang="en-US" sz="2000"/>
                    </a:p>
                  </a:txBody>
                  <a:tcPr/>
                </a:tc>
              </a:tr>
              <a:tr h="2553164">
                <a:tc gridSpan="2">
                  <a:txBody>
                    <a:bodyPr vert="horz" wrap="square"/>
                    <a:lstStyle/>
                    <a:p>
                      <a:r>
                        <a:rPr lang="zh-CN" altLang="en-US" sz="2000" b="1" smtClean="0">
                          <a:solidFill>
                            <a:srgbClr val="0070C0"/>
                          </a:solidFill>
                        </a:rPr>
                        <a:t>革命（建设）经历与突出事迹：</a:t>
                      </a:r>
                      <a:r>
                        <a:rPr lang="zh-CN" altLang="en-US" sz="2000" smtClean="0">
                          <a:latin typeface="楷体" panose="02010609060101010101" pitchFamily="49" charset="-122"/>
                          <a:ea typeface="楷体" panose="02010609060101010101" pitchFamily="49" charset="-122"/>
                        </a:rPr>
                        <a:t>在党中央的坚强领导下，全国人民众志成城，打响疫情防控的人民战争、总体战、阻击战。习近平总书记先后赴北京、武汉、浙江、陕西等地考察调研，亲自指挥、亲自部署；主持一系列会议，发表一系列讲话，作出一系列重要指示。党中央提出坚定信心、同舟共济、科学防治、精准施策的总要求，明确“四早”防控要求和“四集中”救治要求，为抗击疫情制定正确战略策略；决定对武汉“封城”，因时因势部署外防输入、内防反弹、统筹推进疫情防控和经济社会发展，部署复工复产，加快恢复生产生活正常秩序，恢复经济发展和社会稳定大局。在党中央的号召下，</a:t>
                      </a:r>
                      <a:r>
                        <a:rPr lang="en-US" altLang="zh-CN" sz="2000" smtClean="0">
                          <a:latin typeface="楷体" panose="02010609060101010101" pitchFamily="49" charset="-122"/>
                          <a:ea typeface="楷体" panose="02010609060101010101" pitchFamily="49" charset="-122"/>
                        </a:rPr>
                        <a:t>460</a:t>
                      </a:r>
                      <a:r>
                        <a:rPr lang="zh-CN" altLang="en-US" sz="2000" smtClean="0">
                          <a:latin typeface="楷体" panose="02010609060101010101" pitchFamily="49" charset="-122"/>
                          <a:ea typeface="楷体" panose="02010609060101010101" pitchFamily="49" charset="-122"/>
                        </a:rPr>
                        <a:t>多万个基层党组织和</a:t>
                      </a:r>
                      <a:r>
                        <a:rPr lang="en-US" altLang="zh-CN" sz="2000" smtClean="0">
                          <a:latin typeface="楷体" panose="02010609060101010101" pitchFamily="49" charset="-122"/>
                          <a:ea typeface="楷体" panose="02010609060101010101" pitchFamily="49" charset="-122"/>
                        </a:rPr>
                        <a:t>9000</a:t>
                      </a:r>
                      <a:r>
                        <a:rPr lang="zh-CN" altLang="en-US" sz="2000" smtClean="0">
                          <a:latin typeface="楷体" panose="02010609060101010101" pitchFamily="49" charset="-122"/>
                          <a:ea typeface="楷体" panose="02010609060101010101" pitchFamily="49" charset="-122"/>
                        </a:rPr>
                        <a:t>多万名党员迅速加入抗疫队伍，筑起联防联控的钢铁长城；以武汉人民为代表的中国人民识大体、顾大局，积极配合抗疫行动。</a:t>
                      </a:r>
                      <a:endParaRPr lang="zh-CN" altLang="en-US" sz="2000">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r h="1252631">
                <a:tc gridSpan="2">
                  <a:txBody>
                    <a:bodyPr vert="horz" wrap="square"/>
                    <a:lstStyle/>
                    <a:p>
                      <a:r>
                        <a:rPr lang="zh-CN" altLang="en-US" sz="2000" b="1" smtClean="0">
                          <a:solidFill>
                            <a:srgbClr val="0070C0"/>
                          </a:solidFill>
                        </a:rPr>
                        <a:t>形象概括：</a:t>
                      </a:r>
                      <a:r>
                        <a:rPr lang="zh-CN" altLang="en-US" sz="2000" b="1" smtClean="0">
                          <a:solidFill>
                            <a:schemeClr val="tx1"/>
                          </a:solidFill>
                          <a:latin typeface="楷体" panose="02010609060101010101" pitchFamily="49" charset="-122"/>
                          <a:ea typeface="楷体" panose="02010609060101010101" pitchFamily="49" charset="-122"/>
                        </a:rPr>
                        <a:t>中国共产党是一个有坚毅果敢、指路定向的领导力，上下同欲、万众一心的组织动员力，步调一致、令行禁止的执行力的政党。</a:t>
                      </a:r>
                      <a:endParaRPr lang="en-US" altLang="zh-CN" sz="2000" b="1" smtClean="0">
                        <a:solidFill>
                          <a:schemeClr val="tx1"/>
                        </a:solidFill>
                        <a:latin typeface="楷体" panose="02010609060101010101" pitchFamily="49" charset="-122"/>
                        <a:ea typeface="楷体" panose="02010609060101010101" pitchFamily="49" charset="-122"/>
                      </a:endParaRPr>
                    </a:p>
                    <a:p>
                      <a:r>
                        <a:rPr lang="en-US" altLang="zh-CN" sz="2000" b="1" smtClean="0">
                          <a:solidFill>
                            <a:schemeClr val="tx1"/>
                          </a:solidFill>
                          <a:latin typeface="楷体" panose="02010609060101010101" pitchFamily="49" charset="-122"/>
                          <a:ea typeface="楷体" panose="02010609060101010101" pitchFamily="49" charset="-122"/>
                        </a:rPr>
                        <a:t>    </a:t>
                      </a:r>
                      <a:r>
                        <a:rPr lang="zh-CN" altLang="en-US" sz="2000" b="1" smtClean="0">
                          <a:solidFill>
                            <a:schemeClr val="tx1"/>
                          </a:solidFill>
                          <a:latin typeface="楷体" panose="02010609060101010101" pitchFamily="49" charset="-122"/>
                          <a:ea typeface="楷体" panose="02010609060101010101" pitchFamily="49" charset="-122"/>
                        </a:rPr>
                        <a:t>中华民族是一个有着自强不息、百折不挠、万众一心、众志成城、顾全大局、甘于奉献、一方有难、八方支援、命运与共、天下一家精神内涵的民族；更是一个重视生命、提倡科学、懂得反思、胸怀博大的民族。</a:t>
                      </a:r>
                      <a:endParaRPr lang="zh-CN" altLang="en-US" sz="2000" b="1">
                        <a:solidFill>
                          <a:schemeClr val="tx1"/>
                        </a:solidFill>
                        <a:latin typeface="楷体" panose="02010609060101010101" pitchFamily="49" charset="-122"/>
                        <a:ea typeface="楷体" panose="02010609060101010101" pitchFamily="49" charset="-122"/>
                      </a:endParaRPr>
                    </a:p>
                  </a:txBody>
                  <a:tcPr/>
                </a:tc>
                <a:tc hMerge="1">
                  <a:txBody>
                    <a:bodyPr vert="horz" wrap="square"/>
                    <a:lstStyle/>
                    <a:p>
                      <a:endParaRPr lang="zh-CN" altLang="en-US"/>
                    </a:p>
                  </a:txBody>
                  <a:tcPr/>
                </a:tc>
              </a:tr>
            </a:tbl>
          </a:graphicData>
        </a:graphic>
      </p:graphicFrame>
      <p:sp>
        <p:nvSpPr>
          <p:cNvPr id="5" name="文本框 4"/>
          <p:cNvSpPr txBox="1"/>
          <p:nvPr>
            <p:custDataLst>
              <p:tags r:id="rId4"/>
            </p:custDataLst>
          </p:nvPr>
        </p:nvSpPr>
        <p:spPr>
          <a:xfrm>
            <a:off x="3642602" y="449629"/>
            <a:ext cx="4852610" cy="523220"/>
          </a:xfrm>
          <a:prstGeom prst="rect">
            <a:avLst/>
          </a:prstGeom>
          <a:noFill/>
        </p:spPr>
        <p:txBody>
          <a:bodyPr wrap="none" rtlCol="0">
            <a:spAutoFit/>
          </a:bodyPr>
          <a:lstStyle/>
          <a:p>
            <a:r>
              <a:rPr lang="zh-CN" altLang="en-US" sz="2800" b="1" smtClean="0">
                <a:latin typeface="华文新魏" panose="02010800040101010101" pitchFamily="2" charset="-122"/>
                <a:ea typeface="华文新魏" panose="02010800040101010101" pitchFamily="2" charset="-122"/>
              </a:rPr>
              <a:t>优秀革命者信息登记表（五）</a:t>
            </a:r>
            <a:endParaRPr lang="zh-CN" altLang="en-US" sz="2800" b="1">
              <a:latin typeface="华文新魏" panose="02010800040101010101" pitchFamily="2" charset="-122"/>
              <a:ea typeface="华文新魏" panose="02010800040101010101" pitchFamily="2" charset="-122"/>
            </a:endParaRPr>
          </a:p>
        </p:txBody>
      </p:sp>
      <p:sp>
        <p:nvSpPr>
          <p:cNvPr id="6" name="文本框 5"/>
          <p:cNvSpPr txBox="1"/>
          <p:nvPr>
            <p:custDataLst>
              <p:tags r:id="rId5"/>
            </p:custDataLst>
          </p:nvPr>
        </p:nvSpPr>
        <p:spPr>
          <a:xfrm>
            <a:off x="377238" y="449629"/>
            <a:ext cx="492443" cy="5856168"/>
          </a:xfrm>
          <a:prstGeom prst="rect">
            <a:avLst/>
          </a:prstGeom>
          <a:noFill/>
        </p:spPr>
        <p:txBody>
          <a:bodyPr vert="eaVert" wrap="square" rtlCol="0">
            <a:spAutoFit/>
          </a:bodyPr>
          <a:lstStyle/>
          <a:p>
            <a:r>
              <a:rPr lang="en-US" altLang="zh-CN" sz="2000" b="1" smtClean="0">
                <a:solidFill>
                  <a:srgbClr val="C00000"/>
                </a:solidFill>
                <a:latin typeface="华文仿宋" panose="02010600040101010101" pitchFamily="2" charset="-122"/>
                <a:ea typeface="华文仿宋" panose="02010600040101010101" pitchFamily="2" charset="-122"/>
              </a:rPr>
              <a:t>《</a:t>
            </a:r>
            <a:r>
              <a:rPr lang="zh-CN" altLang="en-US" sz="2000" b="1" smtClean="0">
                <a:solidFill>
                  <a:srgbClr val="C00000"/>
                </a:solidFill>
                <a:latin typeface="华文仿宋" panose="02010600040101010101" pitchFamily="2" charset="-122"/>
                <a:ea typeface="华文仿宋" panose="02010600040101010101" pitchFamily="2" charset="-122"/>
              </a:rPr>
              <a:t>在民族复兴的历史丰碑上</a:t>
            </a:r>
            <a:r>
              <a:rPr lang="en-US" altLang="zh-CN" sz="2000" b="1" smtClean="0">
                <a:solidFill>
                  <a:srgbClr val="C00000"/>
                </a:solidFill>
                <a:latin typeface="华文仿宋" panose="02010600040101010101" pitchFamily="2" charset="-122"/>
                <a:ea typeface="华文仿宋" panose="02010600040101010101" pitchFamily="2" charset="-122"/>
              </a:rPr>
              <a:t>——2020</a:t>
            </a:r>
            <a:r>
              <a:rPr lang="zh-CN" altLang="en-US" sz="2000" b="1" smtClean="0">
                <a:solidFill>
                  <a:srgbClr val="C00000"/>
                </a:solidFill>
                <a:latin typeface="华文仿宋" panose="02010600040101010101" pitchFamily="2" charset="-122"/>
                <a:ea typeface="华文仿宋" panose="02010600040101010101" pitchFamily="2" charset="-122"/>
              </a:rPr>
              <a:t>中国抗疫记</a:t>
            </a:r>
            <a:r>
              <a:rPr lang="en-US" altLang="zh-CN" sz="2000" b="1" smtClean="0">
                <a:solidFill>
                  <a:srgbClr val="C00000"/>
                </a:solidFill>
                <a:latin typeface="华文仿宋" panose="02010600040101010101" pitchFamily="2" charset="-122"/>
                <a:ea typeface="华文仿宋" panose="02010600040101010101" pitchFamily="2" charset="-122"/>
              </a:rPr>
              <a:t>》</a:t>
            </a:r>
            <a:endParaRPr lang="zh-CN" altLang="en-US" sz="2000" b="1">
              <a:solidFill>
                <a:srgbClr val="C00000"/>
              </a:solidFill>
              <a:latin typeface="华文仿宋" panose="02010600040101010101" pitchFamily="2" charset="-122"/>
              <a:ea typeface="华文仿宋" panose="02010600040101010101" pitchFamily="2" charset="-122"/>
            </a:endParaRPr>
          </a:p>
        </p:txBody>
      </p:sp>
      <p:sp>
        <p:nvSpPr>
          <p:cNvPr id="2" name="等腰三角形 1"/>
          <p:cNvSpPr/>
          <p:nvPr>
            <p:custDataLst>
              <p:tags r:id="rId6"/>
            </p:custDataLst>
          </p:nvPr>
        </p:nvSpPr>
        <p:spPr>
          <a:xfrm>
            <a:off x="5299587" y="1828800"/>
            <a:ext cx="45719" cy="4571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93835460"/>
      </p:ext>
    </p:extLst>
  </p:cSld>
  <p:clrMapOvr>
    <a:masterClrMapping/>
  </p:clrMapOvr>
  <p:transition spd="slow">
    <p:dissolv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矩形 3"/>
          <p:cNvSpPr/>
          <p:nvPr>
            <p:custDataLst>
              <p:tags r:id="rId4"/>
            </p:custDataLst>
          </p:nvPr>
        </p:nvSpPr>
        <p:spPr>
          <a:xfrm>
            <a:off x="896095" y="1862527"/>
            <a:ext cx="10784628" cy="4031873"/>
          </a:xfrm>
          <a:prstGeom prst="rect">
            <a:avLst/>
          </a:prstGeom>
        </p:spPr>
        <p:txBody>
          <a:bodyPr wrap="square">
            <a:spAutoFit/>
          </a:bodyPr>
          <a:lstStyle/>
          <a:p>
            <a:pPr>
              <a:spcBef>
                <a:spcPts val="1200"/>
              </a:spcBef>
              <a:spcAft>
                <a:spcPts val="600"/>
              </a:spcAft>
            </a:pPr>
            <a:r>
              <a:rPr lang="zh-CN" altLang="en-US" sz="2800" b="1">
                <a:solidFill>
                  <a:srgbClr val="FF0000"/>
                </a:solidFill>
              </a:rPr>
              <a:t>一、开天辟地：</a:t>
            </a:r>
            <a:r>
              <a:rPr lang="zh-CN" altLang="en-US" sz="2800" b="1"/>
              <a:t>新民主主义革命</a:t>
            </a:r>
            <a:r>
              <a:rPr lang="zh-CN" altLang="en-US" sz="2800" b="1" smtClean="0"/>
              <a:t>时期</a:t>
            </a:r>
            <a:r>
              <a:rPr lang="en-US" altLang="zh-CN" sz="2800" b="1" smtClean="0">
                <a:latin typeface="宋体" panose="02010600030101010101" pitchFamily="2" charset="-122"/>
                <a:ea typeface="宋体" panose="02010600030101010101" pitchFamily="2" charset="-122"/>
              </a:rPr>
              <a:t>——</a:t>
            </a:r>
            <a:r>
              <a:rPr lang="zh-CN" altLang="en-US" sz="2800" b="1" smtClean="0">
                <a:solidFill>
                  <a:srgbClr val="0000FF"/>
                </a:solidFill>
              </a:rPr>
              <a:t>完成</a:t>
            </a:r>
            <a:r>
              <a:rPr lang="zh-CN" altLang="en-US" sz="2800" b="1">
                <a:solidFill>
                  <a:srgbClr val="0000FF"/>
                </a:solidFill>
              </a:rPr>
              <a:t>救国大业</a:t>
            </a:r>
            <a:br>
              <a:rPr lang="en-US" altLang="zh-CN" sz="2800"/>
            </a:br>
            <a:endParaRPr lang="en-US" altLang="zh-CN" sz="2800" smtClean="0"/>
          </a:p>
          <a:p>
            <a:pPr>
              <a:spcBef>
                <a:spcPts val="1200"/>
              </a:spcBef>
              <a:spcAft>
                <a:spcPts val="600"/>
              </a:spcAft>
            </a:pPr>
            <a:r>
              <a:rPr lang="zh-CN" altLang="en-US" sz="2800" b="1" smtClean="0">
                <a:solidFill>
                  <a:srgbClr val="FF0000"/>
                </a:solidFill>
              </a:rPr>
              <a:t>二</a:t>
            </a:r>
            <a:r>
              <a:rPr lang="zh-CN" altLang="en-US" sz="2800" b="1">
                <a:solidFill>
                  <a:srgbClr val="FF0000"/>
                </a:solidFill>
              </a:rPr>
              <a:t>、改天换地</a:t>
            </a:r>
            <a:r>
              <a:rPr lang="zh-CN" altLang="en-US" sz="2800" b="1" smtClean="0">
                <a:solidFill>
                  <a:srgbClr val="FF0000"/>
                </a:solidFill>
              </a:rPr>
              <a:t>：</a:t>
            </a:r>
            <a:r>
              <a:rPr lang="zh-CN" altLang="en-US" sz="2800" b="1" smtClean="0"/>
              <a:t>全面建设社会主义时期</a:t>
            </a:r>
            <a:r>
              <a:rPr lang="en-US" altLang="zh-CN" sz="2800" b="1" smtClean="0">
                <a:latin typeface="宋体" panose="02010600030101010101" pitchFamily="2" charset="-122"/>
                <a:ea typeface="宋体" panose="02010600030101010101" pitchFamily="2" charset="-122"/>
              </a:rPr>
              <a:t>——</a:t>
            </a:r>
            <a:r>
              <a:rPr lang="zh-CN" altLang="en-US" sz="2800" b="1" smtClean="0">
                <a:solidFill>
                  <a:srgbClr val="0000FF"/>
                </a:solidFill>
              </a:rPr>
              <a:t>完成</a:t>
            </a:r>
            <a:r>
              <a:rPr lang="zh-CN" altLang="en-US" sz="2800" b="1">
                <a:solidFill>
                  <a:srgbClr val="0000FF"/>
                </a:solidFill>
              </a:rPr>
              <a:t>兴国</a:t>
            </a:r>
            <a:r>
              <a:rPr lang="zh-CN" altLang="en-US" sz="2800" b="1" smtClean="0">
                <a:solidFill>
                  <a:srgbClr val="0000FF"/>
                </a:solidFill>
              </a:rPr>
              <a:t>大业</a:t>
            </a:r>
            <a:br>
              <a:rPr lang="en-US" altLang="zh-CN" sz="2800">
                <a:solidFill>
                  <a:srgbClr val="0000FF"/>
                </a:solidFill>
              </a:rPr>
            </a:br>
            <a:endParaRPr lang="en-US" altLang="zh-CN" sz="2800" smtClean="0">
              <a:solidFill>
                <a:srgbClr val="0000FF"/>
              </a:solidFill>
            </a:endParaRPr>
          </a:p>
          <a:p>
            <a:pPr>
              <a:spcBef>
                <a:spcPts val="1200"/>
              </a:spcBef>
              <a:spcAft>
                <a:spcPts val="600"/>
              </a:spcAft>
            </a:pPr>
            <a:r>
              <a:rPr lang="zh-CN" altLang="en-US" sz="2800" b="1" smtClean="0">
                <a:solidFill>
                  <a:srgbClr val="FF0000"/>
                </a:solidFill>
              </a:rPr>
              <a:t>三</a:t>
            </a:r>
            <a:r>
              <a:rPr lang="zh-CN" altLang="en-US" sz="2800" b="1">
                <a:solidFill>
                  <a:srgbClr val="FF0000"/>
                </a:solidFill>
              </a:rPr>
              <a:t>、翻天覆地</a:t>
            </a:r>
            <a:r>
              <a:rPr lang="zh-CN" altLang="en-US" sz="2800" b="1" smtClean="0">
                <a:solidFill>
                  <a:srgbClr val="FF0000"/>
                </a:solidFill>
              </a:rPr>
              <a:t>：</a:t>
            </a:r>
            <a:r>
              <a:rPr lang="zh-CN" altLang="en-US" sz="2800" b="1" smtClean="0"/>
              <a:t>社会主义建设新时期</a:t>
            </a:r>
            <a:r>
              <a:rPr lang="en-US" altLang="zh-CN" sz="2800" b="1" smtClean="0">
                <a:latin typeface="宋体" panose="02010600030101010101" pitchFamily="2" charset="-122"/>
                <a:ea typeface="宋体" panose="02010600030101010101" pitchFamily="2" charset="-122"/>
              </a:rPr>
              <a:t>——</a:t>
            </a:r>
            <a:r>
              <a:rPr lang="zh-CN" altLang="en-US" sz="2800" b="1" smtClean="0">
                <a:solidFill>
                  <a:srgbClr val="0000FF"/>
                </a:solidFill>
              </a:rPr>
              <a:t>推进富国大业</a:t>
            </a:r>
            <a:endParaRPr lang="en-US" altLang="zh-CN" sz="2800" b="1">
              <a:solidFill>
                <a:srgbClr val="0000FF"/>
              </a:solidFill>
            </a:endParaRPr>
          </a:p>
          <a:p>
            <a:pPr>
              <a:spcBef>
                <a:spcPts val="1200"/>
              </a:spcBef>
              <a:spcAft>
                <a:spcPts val="600"/>
              </a:spcAft>
            </a:pPr>
            <a:endParaRPr lang="en-US" altLang="zh-CN" sz="2800" b="1" smtClean="0">
              <a:solidFill>
                <a:srgbClr val="FF0000"/>
              </a:solidFill>
            </a:endParaRPr>
          </a:p>
          <a:p>
            <a:pPr>
              <a:spcBef>
                <a:spcPts val="1200"/>
              </a:spcBef>
              <a:spcAft>
                <a:spcPts val="600"/>
              </a:spcAft>
            </a:pPr>
            <a:r>
              <a:rPr lang="zh-CN" altLang="en-US" sz="2800" b="1" smtClean="0">
                <a:solidFill>
                  <a:srgbClr val="FF0000"/>
                </a:solidFill>
              </a:rPr>
              <a:t>四</a:t>
            </a:r>
            <a:r>
              <a:rPr lang="zh-CN" altLang="en-US" sz="2800" b="1">
                <a:solidFill>
                  <a:srgbClr val="FF0000"/>
                </a:solidFill>
              </a:rPr>
              <a:t>、惊天动地</a:t>
            </a:r>
            <a:r>
              <a:rPr lang="zh-CN" altLang="en-US" sz="2800" b="1" smtClean="0">
                <a:solidFill>
                  <a:srgbClr val="FF0000"/>
                </a:solidFill>
              </a:rPr>
              <a:t>：</a:t>
            </a:r>
            <a:r>
              <a:rPr lang="zh-CN" altLang="en-US" sz="2800" b="1" smtClean="0"/>
              <a:t>中国</a:t>
            </a:r>
            <a:r>
              <a:rPr lang="zh-CN" altLang="en-US" sz="2800" b="1"/>
              <a:t>特色社会主义</a:t>
            </a:r>
            <a:r>
              <a:rPr lang="zh-CN" altLang="en-US" sz="2800" b="1" smtClean="0"/>
              <a:t>新时代</a:t>
            </a:r>
            <a:r>
              <a:rPr lang="en-US" altLang="zh-CN" sz="2800" b="1" smtClean="0">
                <a:latin typeface="宋体" panose="02010600030101010101" pitchFamily="2" charset="-122"/>
                <a:ea typeface="宋体" panose="02010600030101010101" pitchFamily="2" charset="-122"/>
              </a:rPr>
              <a:t>——</a:t>
            </a:r>
            <a:r>
              <a:rPr lang="zh-CN" altLang="en-US" sz="2800" b="1" smtClean="0">
                <a:solidFill>
                  <a:srgbClr val="0000FF"/>
                </a:solidFill>
              </a:rPr>
              <a:t>推进并实现强国大业</a:t>
            </a:r>
            <a:endParaRPr lang="en-US" altLang="zh-CN" sz="2800" b="1" smtClean="0">
              <a:solidFill>
                <a:srgbClr val="0000FF"/>
              </a:solidFill>
            </a:endParaRPr>
          </a:p>
        </p:txBody>
      </p:sp>
      <p:sp>
        <p:nvSpPr>
          <p:cNvPr id="3" name="矩形 2"/>
          <p:cNvSpPr/>
          <p:nvPr>
            <p:custDataLst>
              <p:tags r:id="rId5"/>
            </p:custDataLst>
          </p:nvPr>
        </p:nvSpPr>
        <p:spPr>
          <a:xfrm>
            <a:off x="3225757" y="322753"/>
            <a:ext cx="6417142" cy="923330"/>
          </a:xfrm>
          <a:prstGeom prst="rect">
            <a:avLst/>
          </a:prstGeom>
          <a:noFill/>
        </p:spPr>
        <p:txBody>
          <a:bodyPr wrap="none" lIns="91440" tIns="45720" rIns="91440" bIns="45720">
            <a:spAutoFit/>
          </a:bodyPr>
          <a:lstStyle/>
          <a:p>
            <a:pPr algn="ctr"/>
            <a:r>
              <a:rPr lang="zh-CN" altLang="en-US"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百年征程，波澜壮阔</a:t>
            </a:r>
            <a:endParaRPr lang="zh-CN" altLang="en-US" sz="54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xmlns="" val="168483016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233496"/>
            <a:ext cx="10969200" cy="705600"/>
          </a:xfrm>
        </p:spPr>
        <p:txBody>
          <a:bodyPr/>
          <a:lstStyle/>
          <a:p>
            <a:r>
              <a:rPr lang="zh-CN" altLang="en-US" smtClean="0"/>
              <a:t>学习活动四：还原情境，设计人物素描</a:t>
            </a:r>
            <a:endParaRPr lang="zh-CN" altLang="en-US"/>
          </a:p>
        </p:txBody>
      </p:sp>
      <p:sp>
        <p:nvSpPr>
          <p:cNvPr id="4" name="内容占位符 2"/>
          <p:cNvSpPr txBox="1"/>
          <p:nvPr>
            <p:custDataLst>
              <p:tags r:id="rId4"/>
            </p:custDataLst>
          </p:nvPr>
        </p:nvSpPr>
        <p:spPr>
          <a:xfrm>
            <a:off x="608400" y="1040575"/>
            <a:ext cx="10969200" cy="1190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rPr>
              <a:t>结合课文内容，根据文中某一情境的描写，为书中的革命者设计一幅素描，放入信息登记表中的“照片设计”一栏。请说明你如此设计的理由。要求：</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①人物素描要体现人物形象；②可以适当增添一些情境元素；③注意细节设计的精妙。</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custDataLst>
              <p:tags r:id="rId5"/>
            </p:custDataLst>
            <p:extLst>
              <p:ext uri="{D42A27DB-BD31-4B8C-83A1-F6EECF244321}">
                <p14:modId xmlns:p14="http://schemas.microsoft.com/office/powerpoint/2010/main" xmlns="" val="3122867279"/>
              </p:ext>
            </p:extLst>
          </p:nvPr>
        </p:nvGraphicFramePr>
        <p:xfrm>
          <a:off x="1509486" y="2655340"/>
          <a:ext cx="9261434" cy="3306072"/>
        </p:xfrm>
        <a:graphic>
          <a:graphicData uri="http://schemas.openxmlformats.org/drawingml/2006/table">
            <a:tbl>
              <a:tblPr firstRow="1" bandRow="1">
                <a:tableStyleId>{5C22544A-7EE6-4342-B048-85BDC9FD1C3A}</a:tableStyleId>
              </a:tblPr>
              <a:tblGrid>
                <a:gridCol w="877455"/>
                <a:gridCol w="8383979"/>
              </a:tblGrid>
              <a:tr h="551012">
                <a:tc gridSpan="2">
                  <a:txBody>
                    <a:bodyPr vert="horz" wrap="square"/>
                    <a:lstStyle/>
                    <a:p>
                      <a:pPr algn="ctr"/>
                      <a:r>
                        <a:rPr lang="zh-CN" altLang="en-US" sz="2400" smtClean="0">
                          <a:latin typeface="华文新魏" panose="02010800040101010101" pitchFamily="2" charset="-122"/>
                          <a:ea typeface="华文新魏" panose="02010800040101010101" pitchFamily="2" charset="-122"/>
                        </a:rPr>
                        <a:t>设计个人形象：毛泽东</a:t>
                      </a:r>
                      <a:endParaRPr lang="zh-CN" altLang="en-US" sz="2400">
                        <a:latin typeface="华文新魏" panose="02010800040101010101" pitchFamily="2" charset="-122"/>
                        <a:ea typeface="华文新魏" panose="02010800040101010101" pitchFamily="2" charset="-122"/>
                      </a:endParaRPr>
                    </a:p>
                  </a:txBody>
                  <a:tcPr/>
                </a:tc>
                <a:tc hMerge="1">
                  <a:txBody>
                    <a:bodyPr vert="horz" wrap="square"/>
                    <a:lstStyle/>
                    <a:p>
                      <a:endParaRPr lang="zh-CN" altLang="en-US"/>
                    </a:p>
                  </a:txBody>
                  <a:tcPr/>
                </a:tc>
              </a:tr>
              <a:tr h="551012">
                <a:tc>
                  <a:txBody>
                    <a:bodyPr vert="horz" wrap="square"/>
                    <a:lstStyle/>
                    <a:p>
                      <a:r>
                        <a:rPr lang="zh-CN" altLang="en-US" sz="2400" smtClean="0">
                          <a:latin typeface="华文新魏" panose="02010800040101010101" pitchFamily="2" charset="-122"/>
                          <a:ea typeface="华文新魏" panose="02010800040101010101" pitchFamily="2" charset="-122"/>
                        </a:rPr>
                        <a:t>服装</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r>
              <a:tr h="551012">
                <a:tc>
                  <a:txBody>
                    <a:bodyPr vert="horz" wrap="square"/>
                    <a:lstStyle/>
                    <a:p>
                      <a:r>
                        <a:rPr lang="zh-CN" altLang="en-US" sz="2400" smtClean="0">
                          <a:latin typeface="华文新魏" panose="02010800040101010101" pitchFamily="2" charset="-122"/>
                          <a:ea typeface="华文新魏" panose="02010800040101010101" pitchFamily="2" charset="-122"/>
                        </a:rPr>
                        <a:t>道具</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r>
              <a:tr h="551012">
                <a:tc>
                  <a:txBody>
                    <a:bodyPr vert="horz" wrap="square"/>
                    <a:lstStyle/>
                    <a:p>
                      <a:r>
                        <a:rPr lang="zh-CN" altLang="en-US" sz="2400" smtClean="0">
                          <a:latin typeface="华文新魏" panose="02010800040101010101" pitchFamily="2" charset="-122"/>
                          <a:ea typeface="华文新魏" panose="02010800040101010101" pitchFamily="2" charset="-122"/>
                        </a:rPr>
                        <a:t>神态</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r>
              <a:tr h="551012">
                <a:tc>
                  <a:txBody>
                    <a:bodyPr vert="horz" wrap="square"/>
                    <a:lstStyle/>
                    <a:p>
                      <a:r>
                        <a:rPr lang="zh-CN" altLang="en-US" sz="2400" smtClean="0">
                          <a:latin typeface="华文新魏" panose="02010800040101010101" pitchFamily="2" charset="-122"/>
                          <a:ea typeface="华文新魏" panose="02010800040101010101" pitchFamily="2" charset="-122"/>
                        </a:rPr>
                        <a:t>动作</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r>
              <a:tr h="551012">
                <a:tc>
                  <a:txBody>
                    <a:bodyPr vert="horz" wrap="square"/>
                    <a:lstStyle/>
                    <a:p>
                      <a:r>
                        <a:rPr lang="zh-CN" altLang="en-US" sz="2400" smtClean="0">
                          <a:latin typeface="华文新魏" panose="02010800040101010101" pitchFamily="2" charset="-122"/>
                          <a:ea typeface="华文新魏" panose="02010800040101010101" pitchFamily="2" charset="-122"/>
                        </a:rPr>
                        <a:t>形象</a:t>
                      </a:r>
                      <a:endParaRPr lang="zh-CN" altLang="en-US" sz="2400">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r>
            </a:tbl>
          </a:graphicData>
        </a:graphic>
      </p:graphicFrame>
    </p:spTree>
    <p:extLst>
      <p:ext uri="{BB962C8B-B14F-4D97-AF65-F5344CB8AC3E}">
        <p14:creationId xmlns:p14="http://schemas.microsoft.com/office/powerpoint/2010/main" xmlns="" val="2760827761"/>
      </p:ext>
    </p:extLst>
  </p:cSld>
  <p:clrMapOvr>
    <a:masterClrMapping/>
  </p:clrMapOvr>
  <p:transition spd="slow">
    <p:strips dir="ru"/>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196920"/>
            <a:ext cx="10969200" cy="705600"/>
          </a:xfrm>
        </p:spPr>
        <p:txBody>
          <a:bodyPr/>
          <a:lstStyle/>
          <a:p>
            <a:r>
              <a:rPr lang="zh-CN" altLang="en-US" smtClean="0"/>
              <a:t>学习活动五：立足当下，探讨阅读价值</a:t>
            </a:r>
            <a:endParaRPr lang="zh-CN" altLang="en-US"/>
          </a:p>
        </p:txBody>
      </p:sp>
      <p:sp>
        <p:nvSpPr>
          <p:cNvPr id="5" name="内容占位符 2"/>
          <p:cNvSpPr txBox="1"/>
          <p:nvPr>
            <p:custDataLst>
              <p:tags r:id="rId4"/>
            </p:custDataLst>
          </p:nvPr>
        </p:nvSpPr>
        <p:spPr>
          <a:xfrm>
            <a:off x="608400" y="1040575"/>
            <a:ext cx="10969200" cy="479467"/>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rPr>
              <a:t>小组合作，讨论当下阅读优秀革命文化作品的意义。</a:t>
            </a:r>
            <a:endParaRPr lang="en-US" altLang="zh-CN" b="1" smtClean="0">
              <a:solidFill>
                <a:schemeClr val="accent1">
                  <a:lumMod val="75000"/>
                </a:schemeClr>
              </a:solidFill>
            </a:endParaRPr>
          </a:p>
          <a:p>
            <a:pPr marL="0" indent="0">
              <a:buNone/>
            </a:pPr>
            <a:r>
              <a:rPr lang="en-US" altLang="zh-CN" b="1">
                <a:solidFill>
                  <a:schemeClr val="accent1">
                    <a:lumMod val="75000"/>
                  </a:schemeClr>
                </a:solidFill>
                <a:latin typeface="微软雅黑" panose="020b0503020204020204" pitchFamily="34" charset="-122"/>
                <a:ea typeface="微软雅黑" panose="020b0503020204020204" pitchFamily="34" charset="-122"/>
              </a:rPr>
              <a:t> </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5"/>
            </p:custDataLst>
            <p:extLst>
              <p:ext uri="{D42A27DB-BD31-4B8C-83A1-F6EECF244321}">
                <p14:modId xmlns:p14="http://schemas.microsoft.com/office/powerpoint/2010/main" xmlns="" val="99394379"/>
              </p:ext>
            </p:extLst>
          </p:nvPr>
        </p:nvGraphicFramePr>
        <p:xfrm>
          <a:off x="815848" y="2231136"/>
          <a:ext cx="10120376" cy="4423703"/>
        </p:xfrm>
        <a:graphic>
          <a:graphicData uri="http://schemas.openxmlformats.org/drawingml/2006/table">
            <a:tbl>
              <a:tblPr firstRow="1" bandRow="1">
                <a:tableStyleId>{5C22544A-7EE6-4342-B048-85BDC9FD1C3A}</a:tableStyleId>
              </a:tblPr>
              <a:tblGrid>
                <a:gridCol w="10120376"/>
              </a:tblGrid>
              <a:tr h="450766">
                <a:tc>
                  <a:txBody>
                    <a:bodyPr vert="horz" wrap="square"/>
                    <a:lstStyle/>
                    <a:p>
                      <a:pPr algn="ctr"/>
                      <a:r>
                        <a:rPr lang="zh-CN" altLang="en-US" smtClean="0"/>
                        <a:t>小组讨论记录卡</a:t>
                      </a:r>
                      <a:endParaRPr lang="zh-CN" altLang="en-US"/>
                    </a:p>
                  </a:txBody>
                  <a:tcPr/>
                </a:tc>
              </a:tr>
              <a:tr h="735083">
                <a:tc>
                  <a:txBody>
                    <a:bodyPr vert="horz" wrap="square"/>
                    <a:lstStyle/>
                    <a:p>
                      <a:r>
                        <a:rPr lang="zh-CN" altLang="en-US" smtClean="0"/>
                        <a:t>第（     ）小组：（成员）</a:t>
                      </a:r>
                      <a:endParaRPr lang="zh-CN" altLang="en-US"/>
                    </a:p>
                  </a:txBody>
                  <a:tcPr/>
                </a:tc>
              </a:tr>
              <a:tr h="1912952">
                <a:tc>
                  <a:txBody>
                    <a:bodyPr vert="horz" wrap="square"/>
                    <a:lstStyle/>
                    <a:p>
                      <a:r>
                        <a:rPr lang="zh-CN" altLang="en-US" smtClean="0"/>
                        <a:t>讨论过程：</a:t>
                      </a:r>
                      <a:endParaRPr lang="zh-CN" altLang="en-US"/>
                    </a:p>
                  </a:txBody>
                  <a:tcPr/>
                </a:tc>
              </a:tr>
              <a:tr h="1324902">
                <a:tc>
                  <a:txBody>
                    <a:bodyPr vert="horz" wrap="square"/>
                    <a:lstStyle/>
                    <a:p>
                      <a:r>
                        <a:rPr lang="zh-CN" altLang="en-US" smtClean="0"/>
                        <a:t>观点形成：</a:t>
                      </a:r>
                      <a:endParaRPr lang="zh-CN" altLang="en-US"/>
                    </a:p>
                  </a:txBody>
                  <a:tcPr/>
                </a:tc>
              </a:tr>
            </a:tbl>
          </a:graphicData>
        </a:graphic>
      </p:graphicFrame>
      <p:sp>
        <p:nvSpPr>
          <p:cNvPr id="7" name="矩形 6"/>
          <p:cNvSpPr/>
          <p:nvPr>
            <p:custDataLst>
              <p:tags r:id="rId6"/>
            </p:custDataLst>
          </p:nvPr>
        </p:nvSpPr>
        <p:spPr>
          <a:xfrm>
            <a:off x="827313" y="1597669"/>
            <a:ext cx="10086109" cy="369332"/>
          </a:xfrm>
          <a:prstGeom prst="rect">
            <a:avLst/>
          </a:prstGeom>
        </p:spPr>
        <p:txBody>
          <a:bodyPr wrap="square">
            <a:spAutoFit/>
          </a:body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思考方向借鉴：民族文化的传承、时代新人的塑造、国家信仰的建立、表达艺术的学习等等。</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8956755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20275" y="299642"/>
            <a:ext cx="10969200" cy="705600"/>
          </a:xfrm>
        </p:spPr>
        <p:txBody>
          <a:bodyPr/>
          <a:lstStyle/>
          <a:p>
            <a:r>
              <a:rPr lang="zh-CN" altLang="en-US" smtClean="0"/>
              <a:t>学习活动六：区分功能，撰写导读卡片</a:t>
            </a:r>
            <a:endParaRPr lang="zh-CN" altLang="en-US"/>
          </a:p>
        </p:txBody>
      </p:sp>
      <p:sp>
        <p:nvSpPr>
          <p:cNvPr id="4" name="内容占位符 2"/>
          <p:cNvSpPr txBox="1"/>
          <p:nvPr>
            <p:custDataLst>
              <p:tags r:id="rId4"/>
            </p:custDataLst>
          </p:nvPr>
        </p:nvSpPr>
        <p:spPr>
          <a:xfrm>
            <a:off x="608400" y="1040576"/>
            <a:ext cx="10969200" cy="906978"/>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本单元作品均为实用性革命文化作品。实用性文本是指有针对性的应用性文章，这类文章往往具有特定的情境、明确的对象与独特的写作技巧。认真研读文章，完成以下导读卡片。</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custDataLst>
              <p:tags r:id="rId5"/>
            </p:custDataLst>
            <p:extLst>
              <p:ext uri="{D42A27DB-BD31-4B8C-83A1-F6EECF244321}">
                <p14:modId xmlns:p14="http://schemas.microsoft.com/office/powerpoint/2010/main" xmlns="" val="2464158252"/>
              </p:ext>
            </p:extLst>
          </p:nvPr>
        </p:nvGraphicFramePr>
        <p:xfrm>
          <a:off x="1130710" y="1982885"/>
          <a:ext cx="9960078" cy="4457241"/>
        </p:xfrm>
        <a:graphic>
          <a:graphicData uri="http://schemas.openxmlformats.org/drawingml/2006/table">
            <a:tbl>
              <a:tblPr firstRow="1" bandRow="1">
                <a:tableStyleId>{BC89EF96-8CEA-46FF-86C4-4CE0E7609802}</a:tableStyleId>
              </a:tblPr>
              <a:tblGrid>
                <a:gridCol w="1380829"/>
                <a:gridCol w="3599209"/>
                <a:gridCol w="2490020"/>
                <a:gridCol w="2490020"/>
              </a:tblGrid>
              <a:tr h="495249">
                <a:tc gridSpan="4">
                  <a:txBody>
                    <a:bodyPr vert="horz" wrap="square"/>
                    <a:lstStyle/>
                    <a:p>
                      <a:pPr algn="ctr"/>
                      <a:r>
                        <a:rPr lang="zh-CN" altLang="en-US" smtClean="0">
                          <a:ea typeface="华文新魏"/>
                        </a:rPr>
                        <a:t>（实用性）革命文化作品导读卡</a:t>
                      </a:r>
                      <a:endParaRPr lang="zh-CN" altLang="en-US">
                        <a:ea typeface="华文新魏"/>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495249">
                <a:tc>
                  <a:txBody>
                    <a:bodyPr vert="horz" wrap="square"/>
                    <a:lstStyle/>
                    <a:p>
                      <a:pPr algn="ctr"/>
                      <a:r>
                        <a:rPr lang="zh-CN" altLang="en-US" b="1" smtClean="0">
                          <a:ea typeface="华文新魏"/>
                        </a:rPr>
                        <a:t>篇    目</a:t>
                      </a:r>
                      <a:endParaRPr lang="zh-CN" altLang="en-US" b="1">
                        <a:ea typeface="华文新魏"/>
                      </a:endParaRPr>
                    </a:p>
                  </a:txBody>
                  <a:tcPr/>
                </a:tc>
                <a:tc>
                  <a:txBody>
                    <a:bodyPr vert="horz" wrap="square"/>
                    <a:lstStyle/>
                    <a:p>
                      <a:pPr algn="ctr"/>
                      <a:endParaRPr lang="zh-CN" altLang="en-US">
                        <a:ea typeface="华文新魏"/>
                      </a:endParaRPr>
                    </a:p>
                  </a:txBody>
                  <a:tcPr/>
                </a:tc>
                <a:tc>
                  <a:txBody>
                    <a:bodyPr vert="horz" wrap="square"/>
                    <a:lstStyle/>
                    <a:p>
                      <a:pPr algn="ctr"/>
                      <a:r>
                        <a:rPr lang="zh-CN" altLang="en-US" b="1" smtClean="0">
                          <a:ea typeface="华文新魏"/>
                        </a:rPr>
                        <a:t>文    体</a:t>
                      </a:r>
                      <a:endParaRPr lang="zh-CN" altLang="en-US" b="1">
                        <a:ea typeface="华文新魏"/>
                      </a:endParaRPr>
                    </a:p>
                  </a:txBody>
                  <a:tcPr/>
                </a:tc>
                <a:tc>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作者信息</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使用情境</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针对对象</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写作内容</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结构特点</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写作功能</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作品推介</a:t>
                      </a:r>
                      <a:endParaRPr lang="zh-CN" altLang="en-US" b="1">
                        <a:ea typeface="华文新魏"/>
                      </a:endParaRPr>
                    </a:p>
                  </a:txBody>
                  <a:tcPr/>
                </a:tc>
                <a:tc gridSpan="3">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cSld>
  <p:clrMapOvr>
    <a:masterClrMapping/>
  </p:clrMapOvr>
  <p:transition spd="slow">
    <p:wedge/>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1906054713"/>
              </p:ext>
            </p:extLst>
          </p:nvPr>
        </p:nvGraphicFramePr>
        <p:xfrm>
          <a:off x="671075" y="1605802"/>
          <a:ext cx="10969237" cy="3337560"/>
        </p:xfrm>
        <a:graphic>
          <a:graphicData uri="http://schemas.openxmlformats.org/drawingml/2006/table">
            <a:tbl>
              <a:tblPr firstRow="1" bandRow="1">
                <a:tableStyleId>{5C22544A-7EE6-4342-B048-85BDC9FD1C3A}</a:tableStyleId>
              </a:tblPr>
              <a:tblGrid>
                <a:gridCol w="1187532"/>
                <a:gridCol w="8730145"/>
                <a:gridCol w="1051560"/>
              </a:tblGrid>
              <a:tr h="370840">
                <a:tc>
                  <a:txBody>
                    <a:bodyPr vert="horz" wrap="square"/>
                    <a:lstStyle/>
                    <a:p>
                      <a:pPr algn="ctr"/>
                      <a:r>
                        <a:rPr lang="zh-CN" altLang="en-US" smtClean="0"/>
                        <a:t>评价项目</a:t>
                      </a:r>
                      <a:endParaRPr lang="zh-CN" altLang="en-US"/>
                    </a:p>
                  </a:txBody>
                  <a:tcPr/>
                </a:tc>
                <a:tc>
                  <a:txBody>
                    <a:bodyPr vert="horz" wrap="square"/>
                    <a:lstStyle/>
                    <a:p>
                      <a:pPr algn="ctr"/>
                      <a:r>
                        <a:rPr lang="zh-CN" altLang="en-US" smtClean="0"/>
                        <a:t>评价要求</a:t>
                      </a:r>
                      <a:endParaRPr lang="zh-CN" altLang="en-US"/>
                    </a:p>
                  </a:txBody>
                  <a:tcPr/>
                </a:tc>
                <a:tc>
                  <a:txBody>
                    <a:bodyPr vert="horz" wrap="square"/>
                    <a:lstStyle/>
                    <a:p>
                      <a:pPr algn="ctr"/>
                      <a:r>
                        <a:rPr lang="zh-CN" altLang="en-US" smtClean="0"/>
                        <a:t>总分</a:t>
                      </a:r>
                      <a:r>
                        <a:rPr lang="en-US" altLang="zh-CN" smtClean="0"/>
                        <a:t>100</a:t>
                      </a:r>
                      <a:endParaRPr lang="zh-CN" altLang="en-US"/>
                    </a:p>
                  </a:txBody>
                  <a:tcPr/>
                </a:tc>
              </a:tr>
              <a:tr h="370840">
                <a:tc>
                  <a:txBody>
                    <a:bodyPr vert="horz" wrap="square"/>
                    <a:lstStyle/>
                    <a:p>
                      <a:pPr algn="ctr"/>
                      <a:r>
                        <a:rPr lang="zh-CN" altLang="en-US" smtClean="0"/>
                        <a:t>作者信息</a:t>
                      </a:r>
                      <a:endParaRPr lang="zh-CN" altLang="en-US"/>
                    </a:p>
                  </a:txBody>
                  <a:tcPr/>
                </a:tc>
                <a:tc>
                  <a:txBody>
                    <a:bodyPr vert="horz" wrap="square"/>
                    <a:lstStyle/>
                    <a:p>
                      <a:r>
                        <a:rPr lang="zh-CN" altLang="en-US" smtClean="0"/>
                        <a:t> 涉及作者的生卒年、名号字等基本信息，介绍作者身份与主要成就。</a:t>
                      </a:r>
                      <a:endParaRPr lang="zh-CN" altLang="en-US"/>
                    </a:p>
                  </a:txBody>
                  <a:tcPr/>
                </a:tc>
                <a:tc>
                  <a:txBody>
                    <a:bodyPr vert="horz" wrap="square"/>
                    <a:lstStyle/>
                    <a:p>
                      <a:pPr algn="ctr"/>
                      <a:r>
                        <a:rPr lang="zh-CN" altLang="en-US" smtClean="0"/>
                        <a:t> </a:t>
                      </a:r>
                      <a:r>
                        <a:rPr lang="en-US" altLang="zh-CN" smtClean="0"/>
                        <a:t>10</a:t>
                      </a:r>
                      <a:r>
                        <a:rPr lang="zh-CN" altLang="en-US" smtClean="0"/>
                        <a:t>分</a:t>
                      </a:r>
                      <a:endParaRPr lang="zh-CN" altLang="en-US"/>
                    </a:p>
                  </a:txBody>
                  <a:tcPr/>
                </a:tc>
              </a:tr>
              <a:tr h="370840">
                <a:tc>
                  <a:txBody>
                    <a:bodyPr vert="horz" wrap="square"/>
                    <a:lstStyle/>
                    <a:p>
                      <a:pPr algn="ctr"/>
                      <a:r>
                        <a:rPr lang="zh-CN" altLang="en-US" smtClean="0"/>
                        <a:t>使用情境</a:t>
                      </a:r>
                      <a:endParaRPr lang="zh-CN" altLang="en-US"/>
                    </a:p>
                  </a:txBody>
                  <a:tcPr/>
                </a:tc>
                <a:tc>
                  <a:txBody>
                    <a:bodyPr vert="horz" wrap="square"/>
                    <a:lstStyle/>
                    <a:p>
                      <a:r>
                        <a:rPr lang="zh-CN" altLang="en-US" smtClean="0"/>
                        <a:t>准确概括作品的使用情境。</a:t>
                      </a:r>
                      <a:endParaRPr lang="zh-CN" altLang="en-US"/>
                    </a:p>
                  </a:txBody>
                  <a:tcPr/>
                </a:tc>
                <a:tc>
                  <a:txBody>
                    <a:bodyPr vert="horz" wrap="square"/>
                    <a:lstStyle/>
                    <a:p>
                      <a:pPr algn="ctr"/>
                      <a:r>
                        <a:rPr lang="zh-CN" altLang="en-US" smtClean="0"/>
                        <a:t> </a:t>
                      </a:r>
                      <a:r>
                        <a:rPr lang="en-US" altLang="zh-CN" smtClean="0"/>
                        <a:t>10</a:t>
                      </a:r>
                      <a:r>
                        <a:rPr lang="zh-CN" altLang="en-US" smtClean="0"/>
                        <a:t>分</a:t>
                      </a:r>
                      <a:endParaRPr lang="zh-CN" altLang="en-US"/>
                    </a:p>
                  </a:txBody>
                  <a:tcPr/>
                </a:tc>
              </a:tr>
              <a:tr h="370840">
                <a:tc>
                  <a:txBody>
                    <a:bodyPr vert="horz" wrap="square"/>
                    <a:lstStyle/>
                    <a:p>
                      <a:pPr algn="ctr"/>
                      <a:r>
                        <a:rPr lang="zh-CN" altLang="en-US" smtClean="0"/>
                        <a:t>针对对象</a:t>
                      </a:r>
                      <a:endParaRPr lang="zh-CN" altLang="en-US"/>
                    </a:p>
                  </a:txBody>
                  <a:tcPr/>
                </a:tc>
                <a:tc>
                  <a:txBody>
                    <a:bodyPr vert="horz" wrap="square"/>
                    <a:lstStyle/>
                    <a:p>
                      <a:r>
                        <a:rPr lang="zh-CN" altLang="en-US" smtClean="0"/>
                        <a:t>正确分析作品的针对对象。</a:t>
                      </a:r>
                      <a:endParaRPr lang="zh-CN" altLang="en-US"/>
                    </a:p>
                  </a:txBody>
                  <a:tcPr/>
                </a:tc>
                <a:tc>
                  <a:txBody>
                    <a:bodyPr vert="horz" wrap="square"/>
                    <a:lstStyle/>
                    <a:p>
                      <a:pPr algn="ctr"/>
                      <a:r>
                        <a:rPr lang="zh-CN" altLang="en-US" smtClean="0"/>
                        <a:t> </a:t>
                      </a:r>
                      <a:r>
                        <a:rPr lang="en-US" altLang="zh-CN" smtClean="0"/>
                        <a:t>10</a:t>
                      </a:r>
                      <a:r>
                        <a:rPr lang="zh-CN" altLang="en-US" smtClean="0"/>
                        <a:t>分</a:t>
                      </a:r>
                      <a:endParaRPr lang="zh-CN" altLang="en-US"/>
                    </a:p>
                  </a:txBody>
                  <a:tcPr/>
                </a:tc>
              </a:tr>
              <a:tr h="370840">
                <a:tc>
                  <a:txBody>
                    <a:bodyPr vert="horz" wrap="square"/>
                    <a:lstStyle/>
                    <a:p>
                      <a:pPr algn="ctr"/>
                      <a:r>
                        <a:rPr lang="zh-CN" altLang="en-US" smtClean="0"/>
                        <a:t>写作内容</a:t>
                      </a:r>
                      <a:endParaRPr lang="zh-CN" altLang="en-US"/>
                    </a:p>
                  </a:txBody>
                  <a:tcPr/>
                </a:tc>
                <a:tc>
                  <a:txBody>
                    <a:bodyPr vert="horz" wrap="square"/>
                    <a:lstStyle/>
                    <a:p>
                      <a:r>
                        <a:rPr lang="zh-CN" altLang="en-US" smtClean="0"/>
                        <a:t>准确概括文章主要内容</a:t>
                      </a:r>
                      <a:r>
                        <a:rPr lang="en-US" altLang="zh-CN" smtClean="0"/>
                        <a:t>,</a:t>
                      </a:r>
                      <a:r>
                        <a:rPr lang="zh-CN" altLang="en-US" smtClean="0"/>
                        <a:t>概括全面，语言简练。</a:t>
                      </a:r>
                      <a:endParaRPr lang="zh-CN" altLang="en-US"/>
                    </a:p>
                  </a:txBody>
                  <a:tcPr/>
                </a:tc>
                <a:tc>
                  <a:txBody>
                    <a:bodyPr vert="horz" wrap="square"/>
                    <a:lstStyle/>
                    <a:p>
                      <a:pPr algn="ctr"/>
                      <a:r>
                        <a:rPr lang="zh-CN" altLang="en-US" smtClean="0"/>
                        <a:t> </a:t>
                      </a:r>
                      <a:r>
                        <a:rPr lang="en-US" altLang="zh-CN" smtClean="0"/>
                        <a:t>10</a:t>
                      </a:r>
                      <a:r>
                        <a:rPr lang="zh-CN" altLang="en-US" smtClean="0"/>
                        <a:t>分</a:t>
                      </a:r>
                      <a:endParaRPr lang="zh-CN" altLang="en-US"/>
                    </a:p>
                  </a:txBody>
                  <a:tcPr/>
                </a:tc>
              </a:tr>
              <a:tr h="370840">
                <a:tc>
                  <a:txBody>
                    <a:bodyPr vert="horz" wrap="square"/>
                    <a:lstStyle/>
                    <a:p>
                      <a:pPr algn="ctr"/>
                      <a:r>
                        <a:rPr lang="zh-CN" altLang="en-US" smtClean="0"/>
                        <a:t>结构特点</a:t>
                      </a:r>
                      <a:endParaRPr lang="zh-CN" altLang="en-US"/>
                    </a:p>
                  </a:txBody>
                  <a:tcPr/>
                </a:tc>
                <a:tc>
                  <a:txBody>
                    <a:bodyPr vert="horz" wrap="square"/>
                    <a:lstStyle/>
                    <a:p>
                      <a:r>
                        <a:rPr lang="zh-CN" altLang="en-US" smtClean="0"/>
                        <a:t>准确概括实用性革命文化作品的结构特点。</a:t>
                      </a:r>
                      <a:endParaRPr lang="zh-CN" altLang="en-US"/>
                    </a:p>
                  </a:txBody>
                  <a:tcPr/>
                </a:tc>
                <a:tc>
                  <a:txBody>
                    <a:bodyPr vert="horz" wrap="square"/>
                    <a:lstStyle/>
                    <a:p>
                      <a:pPr algn="ctr"/>
                      <a:r>
                        <a:rPr lang="zh-CN" altLang="en-US" smtClean="0"/>
                        <a:t> </a:t>
                      </a:r>
                      <a:r>
                        <a:rPr lang="en-US" altLang="zh-CN" smtClean="0"/>
                        <a:t>10</a:t>
                      </a:r>
                      <a:r>
                        <a:rPr lang="zh-CN" altLang="en-US" smtClean="0"/>
                        <a:t>分</a:t>
                      </a:r>
                      <a:endParaRPr lang="zh-CN" altLang="en-US"/>
                    </a:p>
                  </a:txBody>
                  <a:tcPr/>
                </a:tc>
              </a:tr>
              <a:tr h="370840">
                <a:tc>
                  <a:txBody>
                    <a:bodyPr vert="horz" wrap="square"/>
                    <a:lstStyle/>
                    <a:p>
                      <a:pPr algn="ctr"/>
                      <a:r>
                        <a:rPr lang="zh-CN" altLang="en-US" smtClean="0"/>
                        <a:t>写作功能</a:t>
                      </a:r>
                      <a:endParaRPr lang="zh-CN" altLang="en-US"/>
                    </a:p>
                  </a:txBody>
                  <a:tcPr/>
                </a:tc>
                <a:tc>
                  <a:txBody>
                    <a:bodyPr vert="horz" wrap="square"/>
                    <a:lstStyle/>
                    <a:p>
                      <a:r>
                        <a:rPr lang="zh-CN" altLang="en-US" smtClean="0"/>
                        <a:t>准确概括作品的写作功能。</a:t>
                      </a:r>
                      <a:endParaRPr lang="zh-CN" altLang="en-US"/>
                    </a:p>
                  </a:txBody>
                  <a:tcPr/>
                </a:tc>
                <a:tc>
                  <a:txBody>
                    <a:bodyPr vert="horz" wrap="square"/>
                    <a:lstStyle/>
                    <a:p>
                      <a:pPr algn="ctr"/>
                      <a:r>
                        <a:rPr lang="zh-CN" altLang="en-US" smtClean="0"/>
                        <a:t> </a:t>
                      </a:r>
                      <a:r>
                        <a:rPr lang="en-US" altLang="zh-CN" smtClean="0"/>
                        <a:t>15</a:t>
                      </a:r>
                      <a:r>
                        <a:rPr lang="zh-CN" altLang="en-US" smtClean="0"/>
                        <a:t>分</a:t>
                      </a:r>
                      <a:endParaRPr lang="zh-CN" altLang="en-US"/>
                    </a:p>
                  </a:txBody>
                  <a:tcPr/>
                </a:tc>
              </a:tr>
              <a:tr h="370840">
                <a:tc>
                  <a:txBody>
                    <a:bodyPr vert="horz" wrap="square"/>
                    <a:lstStyle/>
                    <a:p>
                      <a:pPr algn="ctr"/>
                      <a:r>
                        <a:rPr lang="zh-CN" altLang="en-US" smtClean="0"/>
                        <a:t>文体定位</a:t>
                      </a:r>
                      <a:endParaRPr lang="zh-CN" altLang="en-US"/>
                    </a:p>
                  </a:txBody>
                  <a:tcPr/>
                </a:tc>
                <a:tc>
                  <a:txBody>
                    <a:bodyPr vert="horz" wrap="square"/>
                    <a:lstStyle/>
                    <a:p>
                      <a:r>
                        <a:rPr lang="zh-CN" altLang="en-US" smtClean="0"/>
                        <a:t> 准确区分各种文体。</a:t>
                      </a:r>
                      <a:endParaRPr lang="zh-CN" altLang="en-US"/>
                    </a:p>
                  </a:txBody>
                  <a:tcPr/>
                </a:tc>
                <a:tc>
                  <a:txBody>
                    <a:bodyPr vert="horz" wrap="square"/>
                    <a:lstStyle/>
                    <a:p>
                      <a:pPr algn="ctr"/>
                      <a:r>
                        <a:rPr lang="zh-CN" altLang="en-US" smtClean="0"/>
                        <a:t> </a:t>
                      </a:r>
                      <a:r>
                        <a:rPr lang="en-US" altLang="zh-CN" smtClean="0"/>
                        <a:t>15</a:t>
                      </a:r>
                      <a:r>
                        <a:rPr lang="zh-CN" altLang="en-US" smtClean="0"/>
                        <a:t>分</a:t>
                      </a:r>
                      <a:endParaRPr lang="zh-CN" altLang="en-US"/>
                    </a:p>
                  </a:txBody>
                  <a:tcPr/>
                </a:tc>
              </a:tr>
              <a:tr h="370840">
                <a:tc>
                  <a:txBody>
                    <a:bodyPr vert="horz" wrap="square"/>
                    <a:lstStyle/>
                    <a:p>
                      <a:pPr algn="ctr"/>
                      <a:r>
                        <a:rPr lang="zh-CN" altLang="en-US" smtClean="0"/>
                        <a:t>作品推介</a:t>
                      </a:r>
                      <a:endParaRPr lang="zh-CN" altLang="en-US"/>
                    </a:p>
                  </a:txBody>
                  <a:tcPr/>
                </a:tc>
                <a:tc>
                  <a:txBody>
                    <a:bodyPr vert="horz" wrap="square"/>
                    <a:lstStyle/>
                    <a:p>
                      <a:r>
                        <a:rPr lang="zh-CN" altLang="en-US" smtClean="0"/>
                        <a:t>①或概述历史事件，或点明课文主旨，或揭示历史意义；②语言简洁，不超过</a:t>
                      </a:r>
                      <a:r>
                        <a:rPr lang="en-US" altLang="zh-CN" smtClean="0"/>
                        <a:t>30</a:t>
                      </a:r>
                      <a:r>
                        <a:rPr lang="zh-CN" altLang="en-US" smtClean="0"/>
                        <a:t>个字。</a:t>
                      </a:r>
                      <a:endParaRPr lang="zh-CN" altLang="en-US"/>
                    </a:p>
                  </a:txBody>
                  <a:tcPr/>
                </a:tc>
                <a:tc>
                  <a:txBody>
                    <a:bodyPr vert="horz" wrap="square"/>
                    <a:lstStyle/>
                    <a:p>
                      <a:pPr algn="ctr"/>
                      <a:r>
                        <a:rPr lang="zh-CN" altLang="en-US" smtClean="0"/>
                        <a:t> </a:t>
                      </a:r>
                      <a:r>
                        <a:rPr lang="en-US" altLang="zh-CN" smtClean="0"/>
                        <a:t>20</a:t>
                      </a:r>
                      <a:r>
                        <a:rPr lang="zh-CN" altLang="en-US" smtClean="0"/>
                        <a:t>分</a:t>
                      </a:r>
                      <a:endParaRPr lang="zh-CN" altLang="en-US"/>
                    </a:p>
                  </a:txBody>
                  <a:tcPr/>
                </a:tc>
              </a:tr>
            </a:tbl>
          </a:graphicData>
        </a:graphic>
      </p:graphicFrame>
      <p:sp>
        <p:nvSpPr>
          <p:cNvPr id="5" name="TextBox 4"/>
          <p:cNvSpPr txBox="1"/>
          <p:nvPr>
            <p:custDataLst>
              <p:tags r:id="rId4"/>
            </p:custDataLst>
          </p:nvPr>
        </p:nvSpPr>
        <p:spPr>
          <a:xfrm>
            <a:off x="4548250" y="665018"/>
            <a:ext cx="2470067" cy="461665"/>
          </a:xfrm>
          <a:prstGeom prst="rect">
            <a:avLst/>
          </a:prstGeom>
          <a:noFill/>
        </p:spPr>
        <p:txBody>
          <a:bodyPr wrap="square" rtlCol="0">
            <a:spAutoFit/>
          </a:bodyPr>
          <a:lstStyle/>
          <a:p>
            <a:pPr algn="ctr"/>
            <a:r>
              <a:rPr lang="zh-CN" altLang="en-US" sz="2400" b="1" smtClean="0"/>
              <a:t>评价量表</a:t>
            </a:r>
            <a:endParaRPr lang="zh-CN" altLang="en-US" sz="2400" b="1"/>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2548292504"/>
              </p:ext>
            </p:extLst>
          </p:nvPr>
        </p:nvGraphicFramePr>
        <p:xfrm>
          <a:off x="1190087" y="868681"/>
          <a:ext cx="9960078" cy="4462395"/>
        </p:xfrm>
        <a:graphic>
          <a:graphicData uri="http://schemas.openxmlformats.org/drawingml/2006/table">
            <a:tbl>
              <a:tblPr firstRow="1" bandRow="1">
                <a:tableStyleId>{BC89EF96-8CEA-46FF-86C4-4CE0E7609802}</a:tableStyleId>
              </a:tblPr>
              <a:tblGrid>
                <a:gridCol w="1380829"/>
                <a:gridCol w="3599209"/>
                <a:gridCol w="2490020"/>
                <a:gridCol w="2490020"/>
              </a:tblGrid>
              <a:tr h="372421">
                <a:tc gridSpan="4">
                  <a:txBody>
                    <a:bodyPr vert="horz" wrap="square"/>
                    <a:lstStyle/>
                    <a:p>
                      <a:pPr algn="ctr"/>
                      <a:r>
                        <a:rPr lang="zh-CN" altLang="en-US" smtClean="0">
                          <a:ea typeface="华文新魏"/>
                        </a:rPr>
                        <a:t>（实用性）革命文化作品导读卡</a:t>
                      </a:r>
                      <a:endParaRPr lang="zh-CN" altLang="en-US">
                        <a:ea typeface="华文新魏"/>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350192">
                <a:tc>
                  <a:txBody>
                    <a:bodyPr vert="horz" wrap="square"/>
                    <a:lstStyle/>
                    <a:p>
                      <a:pPr algn="ctr"/>
                      <a:r>
                        <a:rPr lang="zh-CN" altLang="en-US" b="1" smtClean="0">
                          <a:ea typeface="华文新魏"/>
                        </a:rPr>
                        <a:t>篇    目</a:t>
                      </a:r>
                      <a:endParaRPr lang="zh-CN" altLang="en-US" b="1">
                        <a:ea typeface="华文新魏"/>
                      </a:endParaRPr>
                    </a:p>
                  </a:txBody>
                  <a:tcPr/>
                </a:tc>
                <a:tc>
                  <a:txBody>
                    <a:bodyPr vert="horz" wrap="square"/>
                    <a:lstStyle/>
                    <a:p>
                      <a:pPr algn="ctr"/>
                      <a:r>
                        <a:rPr lang="en-US" altLang="zh-CN" b="1" smtClean="0">
                          <a:solidFill>
                            <a:srgbClr val="FF0000"/>
                          </a:solidFill>
                          <a:ea typeface="华文新魏"/>
                        </a:rPr>
                        <a:t>《</a:t>
                      </a:r>
                      <a:r>
                        <a:rPr lang="zh-CN" altLang="en-US" b="1" smtClean="0">
                          <a:solidFill>
                            <a:srgbClr val="FF0000"/>
                          </a:solidFill>
                          <a:ea typeface="华文新魏"/>
                        </a:rPr>
                        <a:t>中国人民站起来了</a:t>
                      </a:r>
                      <a:r>
                        <a:rPr lang="en-US" altLang="zh-CN" b="1" smtClean="0">
                          <a:solidFill>
                            <a:srgbClr val="FF0000"/>
                          </a:solidFill>
                          <a:ea typeface="华文新魏"/>
                        </a:rPr>
                        <a:t>》</a:t>
                      </a:r>
                      <a:endParaRPr lang="zh-CN" altLang="en-US" b="1">
                        <a:solidFill>
                          <a:srgbClr val="FF0000"/>
                        </a:solidFill>
                        <a:ea typeface="华文新魏"/>
                      </a:endParaRPr>
                    </a:p>
                  </a:txBody>
                  <a:tcPr/>
                </a:tc>
                <a:tc>
                  <a:txBody>
                    <a:bodyPr vert="horz" wrap="square"/>
                    <a:lstStyle/>
                    <a:p>
                      <a:pPr algn="ctr"/>
                      <a:r>
                        <a:rPr lang="zh-CN" altLang="en-US" b="1" smtClean="0">
                          <a:ea typeface="华文新魏"/>
                        </a:rPr>
                        <a:t>文    体</a:t>
                      </a:r>
                      <a:endParaRPr lang="zh-CN" altLang="en-US" b="1">
                        <a:ea typeface="华文新魏"/>
                      </a:endParaRPr>
                    </a:p>
                  </a:txBody>
                  <a:tcPr/>
                </a:tc>
                <a:tc>
                  <a:txBody>
                    <a:bodyPr vert="horz" wrap="square"/>
                    <a:lstStyle/>
                    <a:p>
                      <a:pPr algn="ctr"/>
                      <a:r>
                        <a:rPr lang="zh-CN" altLang="en-US" smtClean="0">
                          <a:ea typeface="华文新魏"/>
                        </a:rPr>
                        <a:t>（政论性）开幕词</a:t>
                      </a:r>
                      <a:endParaRPr lang="zh-CN" altLang="en-US">
                        <a:ea typeface="华文新魏"/>
                      </a:endParaRPr>
                    </a:p>
                  </a:txBody>
                  <a:tcPr/>
                </a:tc>
              </a:tr>
              <a:tr h="931054">
                <a:tc>
                  <a:txBody>
                    <a:bodyPr vert="horz" wrap="square"/>
                    <a:lstStyle/>
                    <a:p>
                      <a:pPr algn="ctr"/>
                      <a:r>
                        <a:rPr lang="zh-CN" altLang="en-US" b="1" smtClean="0">
                          <a:ea typeface="华文新魏"/>
                        </a:rPr>
                        <a:t>作者信息</a:t>
                      </a:r>
                      <a:endParaRPr lang="zh-CN" altLang="en-US" b="1">
                        <a:ea typeface="华文新魏"/>
                      </a:endParaRPr>
                    </a:p>
                  </a:txBody>
                  <a:tcPr/>
                </a:tc>
                <a:tc gridSpan="3">
                  <a:txBody>
                    <a:bodyPr vert="horz" wrap="square"/>
                    <a:lstStyle/>
                    <a:p>
                      <a:pPr algn="l"/>
                      <a:r>
                        <a:rPr lang="zh-CN" altLang="en-US" smtClean="0">
                          <a:ea typeface="华文新魏"/>
                        </a:rPr>
                        <a:t>毛泽东</a:t>
                      </a:r>
                      <a:r>
                        <a:rPr lang="en-US" altLang="zh-CN" smtClean="0">
                          <a:ea typeface="华文新魏"/>
                        </a:rPr>
                        <a:t>(1893</a:t>
                      </a:r>
                      <a:r>
                        <a:rPr lang="zh-CN" altLang="en-US" smtClean="0">
                          <a:ea typeface="华文新魏"/>
                        </a:rPr>
                        <a:t>一</a:t>
                      </a:r>
                      <a:r>
                        <a:rPr lang="en-US" altLang="zh-CN" smtClean="0">
                          <a:ea typeface="华文新魏"/>
                        </a:rPr>
                        <a:t>1976)</a:t>
                      </a:r>
                      <a:r>
                        <a:rPr lang="zh-CN" altLang="en-US" smtClean="0">
                          <a:ea typeface="华文新魏"/>
                        </a:rPr>
                        <a:t>，字润之，笔名子任。湖南湘潭人。伟大的马克思主义者，无产阶级革命家、政治家、军事家，中国共产党、中国人民解放军和的人民共和国的主要缔造者和领导人，毛泽东思想的创立者。</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2421">
                <a:tc>
                  <a:txBody>
                    <a:bodyPr vert="horz" wrap="square"/>
                    <a:lstStyle/>
                    <a:p>
                      <a:pPr algn="ctr"/>
                      <a:r>
                        <a:rPr lang="zh-CN" altLang="en-US" b="1" smtClean="0">
                          <a:ea typeface="华文新魏"/>
                        </a:rPr>
                        <a:t>使用情境</a:t>
                      </a:r>
                      <a:endParaRPr lang="zh-CN" altLang="en-US" b="1">
                        <a:ea typeface="华文新魏"/>
                      </a:endParaRPr>
                    </a:p>
                  </a:txBody>
                  <a:tcPr/>
                </a:tc>
                <a:tc gridSpan="3">
                  <a:txBody>
                    <a:bodyPr vert="horz" wrap="square"/>
                    <a:lstStyle/>
                    <a:p>
                      <a:pPr algn="l"/>
                      <a:r>
                        <a:rPr lang="en-US" altLang="zh-CN" smtClean="0">
                          <a:ea typeface="华文新魏"/>
                        </a:rPr>
                        <a:t>1949</a:t>
                      </a:r>
                      <a:r>
                        <a:rPr lang="zh-CN" altLang="en-US" smtClean="0">
                          <a:ea typeface="华文新魏"/>
                        </a:rPr>
                        <a:t>年</a:t>
                      </a:r>
                      <a:r>
                        <a:rPr lang="en-US" altLang="zh-CN" smtClean="0">
                          <a:ea typeface="华文新魏"/>
                        </a:rPr>
                        <a:t>9</a:t>
                      </a:r>
                      <a:r>
                        <a:rPr lang="zh-CN" altLang="en-US" smtClean="0">
                          <a:ea typeface="华文新魏"/>
                        </a:rPr>
                        <a:t>月</a:t>
                      </a:r>
                      <a:r>
                        <a:rPr lang="en-US" altLang="zh-CN" smtClean="0">
                          <a:ea typeface="华文新魏"/>
                        </a:rPr>
                        <a:t>21</a:t>
                      </a:r>
                      <a:r>
                        <a:rPr lang="zh-CN" altLang="en-US" smtClean="0">
                          <a:ea typeface="华文新魏"/>
                        </a:rPr>
                        <a:t>日，中国人民政治协商会议第一届全体会议开幕现场。</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2421">
                <a:tc>
                  <a:txBody>
                    <a:bodyPr vert="horz" wrap="square"/>
                    <a:lstStyle/>
                    <a:p>
                      <a:pPr algn="ctr"/>
                      <a:r>
                        <a:rPr lang="zh-CN" altLang="en-US" b="1" smtClean="0">
                          <a:ea typeface="华文新魏"/>
                        </a:rPr>
                        <a:t>针对对象</a:t>
                      </a:r>
                      <a:endParaRPr lang="zh-CN" altLang="en-US" b="1">
                        <a:ea typeface="华文新魏"/>
                      </a:endParaRPr>
                    </a:p>
                  </a:txBody>
                  <a:tcPr/>
                </a:tc>
                <a:tc gridSpan="3">
                  <a:txBody>
                    <a:bodyPr vert="horz" wrap="square"/>
                    <a:lstStyle/>
                    <a:p>
                      <a:pPr algn="l"/>
                      <a:r>
                        <a:rPr lang="zh-CN" altLang="en-US" smtClean="0">
                          <a:ea typeface="华文新魏"/>
                        </a:rPr>
                        <a:t>与会人员</a:t>
                      </a:r>
                      <a:r>
                        <a:rPr lang="en-US" altLang="zh-CN" smtClean="0">
                          <a:ea typeface="华文新魏"/>
                        </a:rPr>
                        <a:t>(</a:t>
                      </a:r>
                      <a:r>
                        <a:rPr lang="zh-CN" altLang="en-US" smtClean="0">
                          <a:ea typeface="华文新魏"/>
                        </a:rPr>
                        <a:t>全国政协代表</a:t>
                      </a:r>
                      <a:r>
                        <a:rPr lang="en-US" altLang="zh-CN" smtClean="0">
                          <a:ea typeface="华文新魏"/>
                        </a:rPr>
                        <a:t>)</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651738">
                <a:tc>
                  <a:txBody>
                    <a:bodyPr vert="horz" wrap="square"/>
                    <a:lstStyle/>
                    <a:p>
                      <a:pPr algn="ctr"/>
                      <a:r>
                        <a:rPr lang="zh-CN" altLang="en-US" b="1" smtClean="0">
                          <a:ea typeface="华文新魏"/>
                        </a:rPr>
                        <a:t>写作内容</a:t>
                      </a:r>
                      <a:endParaRPr lang="zh-CN" altLang="en-US" b="1">
                        <a:ea typeface="华文新魏"/>
                      </a:endParaRPr>
                    </a:p>
                  </a:txBody>
                  <a:tcPr/>
                </a:tc>
                <a:tc gridSpan="3">
                  <a:txBody>
                    <a:bodyPr vert="horz" wrap="square"/>
                    <a:lstStyle/>
                    <a:p>
                      <a:pPr algn="l"/>
                      <a:r>
                        <a:rPr lang="zh-CN" altLang="en-US" smtClean="0">
                          <a:ea typeface="华文新魏"/>
                        </a:rPr>
                        <a:t>宣布大会开幕，介绍参加会议的人员，说明会议召开的基础、性质和本次大会的任务；论述革命胜利的历史必然性，对发展大计作出规划，描绘民族振兴蓝图。</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2421">
                <a:tc>
                  <a:txBody>
                    <a:bodyPr vert="horz" wrap="square"/>
                    <a:lstStyle/>
                    <a:p>
                      <a:pPr algn="ctr"/>
                      <a:r>
                        <a:rPr lang="zh-CN" altLang="en-US" b="1" smtClean="0">
                          <a:ea typeface="华文新魏"/>
                        </a:rPr>
                        <a:t>结构特点</a:t>
                      </a:r>
                      <a:endParaRPr lang="zh-CN" altLang="en-US" b="1">
                        <a:ea typeface="华文新魏"/>
                      </a:endParaRPr>
                    </a:p>
                  </a:txBody>
                  <a:tcPr/>
                </a:tc>
                <a:tc gridSpan="3">
                  <a:txBody>
                    <a:bodyPr vert="horz" wrap="square"/>
                    <a:lstStyle/>
                    <a:p>
                      <a:pPr algn="l"/>
                      <a:r>
                        <a:rPr lang="zh-CN" altLang="en-US" smtClean="0">
                          <a:ea typeface="华文新魏"/>
                        </a:rPr>
                        <a:t>标题、称谓、正文</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651738">
                <a:tc>
                  <a:txBody>
                    <a:bodyPr vert="horz" wrap="square"/>
                    <a:lstStyle/>
                    <a:p>
                      <a:pPr algn="ctr"/>
                      <a:r>
                        <a:rPr lang="zh-CN" altLang="en-US" b="1" smtClean="0">
                          <a:ea typeface="华文新魏"/>
                        </a:rPr>
                        <a:t>写作功能</a:t>
                      </a:r>
                      <a:endParaRPr lang="zh-CN" altLang="en-US" b="1">
                        <a:ea typeface="华文新魏"/>
                      </a:endParaRPr>
                    </a:p>
                  </a:txBody>
                  <a:tcPr/>
                </a:tc>
                <a:tc gridSpan="3">
                  <a:txBody>
                    <a:bodyPr vert="horz" wrap="square"/>
                    <a:lstStyle/>
                    <a:p>
                      <a:pPr algn="l"/>
                      <a:r>
                        <a:rPr lang="zh-CN" altLang="en-US" smtClean="0">
                          <a:ea typeface="华文新魏"/>
                        </a:rPr>
                        <a:t>宣告中国人民政治协商会议第一届全体会议开幕，宣告中国人民站起来了，鼓舞与引导与会代表建设新中国。</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2421">
                <a:tc>
                  <a:txBody>
                    <a:bodyPr vert="horz" wrap="square"/>
                    <a:lstStyle/>
                    <a:p>
                      <a:pPr algn="ctr"/>
                      <a:r>
                        <a:rPr lang="zh-CN" altLang="en-US" b="1" smtClean="0">
                          <a:ea typeface="华文新魏"/>
                        </a:rPr>
                        <a:t>作品推介</a:t>
                      </a:r>
                      <a:endParaRPr lang="zh-CN" altLang="en-US" b="1">
                        <a:ea typeface="华文新魏"/>
                      </a:endParaRPr>
                    </a:p>
                  </a:txBody>
                  <a:tcPr/>
                </a:tc>
                <a:tc gridSpan="3">
                  <a:txBody>
                    <a:bodyPr vert="horz" wrap="square"/>
                    <a:lstStyle/>
                    <a:p>
                      <a:pPr algn="l"/>
                      <a:r>
                        <a:rPr lang="zh-CN" altLang="en-US" smtClean="0">
                          <a:ea typeface="华文新魏"/>
                        </a:rPr>
                        <a:t>一场慷慨激的演说，一次掷地有声的宣告，一种高瞻远瞩的智慧。</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cSld>
  <p:clrMapOvr>
    <a:masterClrMapping/>
  </p:clrMapOvr>
  <p:transition>
    <p:randomBar dir="vert"/>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8823101"/>
              </p:ext>
            </p:extLst>
          </p:nvPr>
        </p:nvGraphicFramePr>
        <p:xfrm>
          <a:off x="1178211" y="667512"/>
          <a:ext cx="10206069" cy="4846320"/>
        </p:xfrm>
        <a:graphic>
          <a:graphicData uri="http://schemas.openxmlformats.org/drawingml/2006/table">
            <a:tbl>
              <a:tblPr firstRow="1" bandRow="1">
                <a:tableStyleId>{BC89EF96-8CEA-46FF-86C4-4CE0E7609802}</a:tableStyleId>
              </a:tblPr>
              <a:tblGrid>
                <a:gridCol w="1363724"/>
                <a:gridCol w="3554623"/>
                <a:gridCol w="2459174"/>
                <a:gridCol w="2828548"/>
              </a:tblGrid>
              <a:tr h="390246">
                <a:tc gridSpan="4">
                  <a:txBody>
                    <a:bodyPr vert="horz" wrap="square"/>
                    <a:lstStyle/>
                    <a:p>
                      <a:pPr algn="ctr"/>
                      <a:r>
                        <a:rPr lang="zh-CN" altLang="en-US" smtClean="0">
                          <a:ea typeface="华文新魏"/>
                        </a:rPr>
                        <a:t>（实用性）革命文化作品导读卡</a:t>
                      </a:r>
                      <a:endParaRPr lang="zh-CN" altLang="en-US">
                        <a:ea typeface="华文新魏"/>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495249">
                <a:tc>
                  <a:txBody>
                    <a:bodyPr vert="horz" wrap="square"/>
                    <a:lstStyle/>
                    <a:p>
                      <a:pPr algn="ctr"/>
                      <a:r>
                        <a:rPr lang="zh-CN" altLang="en-US" b="1" smtClean="0">
                          <a:ea typeface="华文新魏"/>
                        </a:rPr>
                        <a:t>篇    目</a:t>
                      </a:r>
                      <a:endParaRPr lang="zh-CN" altLang="en-US" b="1">
                        <a:ea typeface="华文新魏"/>
                      </a:endParaRPr>
                    </a:p>
                  </a:txBody>
                  <a:tcPr/>
                </a:tc>
                <a:tc>
                  <a:txBody>
                    <a:bodyPr vert="horz" wrap="square"/>
                    <a:lstStyle/>
                    <a:p>
                      <a:pPr algn="ctr"/>
                      <a:r>
                        <a:rPr lang="en-US" altLang="zh-CN" b="1" smtClean="0">
                          <a:solidFill>
                            <a:srgbClr val="FF0000"/>
                          </a:solidFill>
                          <a:ea typeface="华文新魏"/>
                        </a:rPr>
                        <a:t>《</a:t>
                      </a:r>
                      <a:r>
                        <a:rPr lang="zh-CN" altLang="en-US" b="1" smtClean="0">
                          <a:solidFill>
                            <a:srgbClr val="FF0000"/>
                          </a:solidFill>
                          <a:ea typeface="华文新魏"/>
                        </a:rPr>
                        <a:t>长征胜利万岁</a:t>
                      </a:r>
                      <a:r>
                        <a:rPr lang="en-US" altLang="zh-CN" b="1" smtClean="0">
                          <a:solidFill>
                            <a:srgbClr val="FF0000"/>
                          </a:solidFill>
                          <a:ea typeface="华文新魏"/>
                        </a:rPr>
                        <a:t>》</a:t>
                      </a:r>
                      <a:endParaRPr lang="zh-CN" altLang="en-US" b="1">
                        <a:solidFill>
                          <a:srgbClr val="FF0000"/>
                        </a:solidFill>
                        <a:ea typeface="华文新魏"/>
                      </a:endParaRPr>
                    </a:p>
                  </a:txBody>
                  <a:tcPr/>
                </a:tc>
                <a:tc>
                  <a:txBody>
                    <a:bodyPr vert="horz" wrap="square"/>
                    <a:lstStyle/>
                    <a:p>
                      <a:pPr algn="ctr"/>
                      <a:r>
                        <a:rPr lang="zh-CN" altLang="en-US" b="1" smtClean="0">
                          <a:ea typeface="华文新魏"/>
                        </a:rPr>
                        <a:t>文    体</a:t>
                      </a:r>
                      <a:endParaRPr lang="zh-CN" altLang="en-US" b="1">
                        <a:ea typeface="华文新魏"/>
                      </a:endParaRPr>
                    </a:p>
                  </a:txBody>
                  <a:tcPr/>
                </a:tc>
                <a:tc>
                  <a:txBody>
                    <a:bodyPr vert="horz" wrap="square"/>
                    <a:lstStyle/>
                    <a:p>
                      <a:pPr algn="ctr"/>
                      <a:r>
                        <a:rPr lang="zh-CN" altLang="en-US" smtClean="0">
                          <a:ea typeface="华文新魏"/>
                        </a:rPr>
                        <a:t>回忆录</a:t>
                      </a:r>
                      <a:endParaRPr lang="zh-CN" altLang="en-US">
                        <a:ea typeface="华文新魏"/>
                      </a:endParaRPr>
                    </a:p>
                  </a:txBody>
                  <a:tcPr/>
                </a:tc>
              </a:tr>
              <a:tr h="495249">
                <a:tc>
                  <a:txBody>
                    <a:bodyPr vert="horz" wrap="square"/>
                    <a:lstStyle/>
                    <a:p>
                      <a:pPr algn="ctr"/>
                      <a:endParaRPr lang="en-US" altLang="zh-CN" b="1" smtClean="0">
                        <a:ea typeface="华文新魏"/>
                      </a:endParaRPr>
                    </a:p>
                    <a:p>
                      <a:pPr algn="ctr"/>
                      <a:endParaRPr lang="en-US" altLang="zh-CN" b="1" smtClean="0">
                        <a:ea typeface="华文新魏"/>
                      </a:endParaRPr>
                    </a:p>
                    <a:p>
                      <a:pPr algn="ctr"/>
                      <a:r>
                        <a:rPr lang="zh-CN" altLang="en-US" b="1" smtClean="0">
                          <a:ea typeface="华文新魏"/>
                        </a:rPr>
                        <a:t>作者信息</a:t>
                      </a:r>
                      <a:endParaRPr lang="zh-CN" altLang="en-US" b="1">
                        <a:ea typeface="华文新魏"/>
                      </a:endParaRPr>
                    </a:p>
                  </a:txBody>
                  <a:tcPr/>
                </a:tc>
                <a:tc gridSpan="3">
                  <a:txBody>
                    <a:bodyPr vert="horz" wrap="square"/>
                    <a:lstStyle/>
                    <a:p>
                      <a:pPr algn="l"/>
                      <a:r>
                        <a:rPr lang="zh-CN" altLang="zh-CN" sz="1800" kern="1200" smtClean="0">
                          <a:solidFill>
                            <a:schemeClr val="tx1"/>
                          </a:solidFill>
                          <a:latin typeface="仿宋" pitchFamily="49" charset="-122"/>
                          <a:ea typeface="华文新魏"/>
                          <a:cs typeface="+mn-cs"/>
                        </a:rPr>
                        <a:t>杨成武</a:t>
                      </a:r>
                      <a:r>
                        <a:rPr lang="en-US" altLang="zh-CN" sz="1800" kern="1200" smtClean="0">
                          <a:solidFill>
                            <a:schemeClr val="tx1"/>
                          </a:solidFill>
                          <a:latin typeface="仿宋" pitchFamily="49" charset="-122"/>
                          <a:ea typeface="华文新魏"/>
                          <a:cs typeface="+mn-cs"/>
                        </a:rPr>
                        <a:t>(</a:t>
                      </a:r>
                      <a:r>
                        <a:rPr lang="en-US" altLang="zh-CN" sz="1800" kern="1200" smtClean="0">
                          <a:solidFill>
                            <a:schemeClr val="tx1"/>
                          </a:solidFill>
                          <a:latin typeface="华文新魏" panose="02010800040101010101" pitchFamily="2" charset="-122"/>
                          <a:ea typeface="华文新魏" panose="02010800040101010101" pitchFamily="2" charset="-122"/>
                          <a:cs typeface="+mn-cs"/>
                        </a:rPr>
                        <a:t>1914—2004)</a:t>
                      </a:r>
                      <a:r>
                        <a:rPr lang="zh-CN" altLang="zh-CN" sz="1800" kern="1200" smtClean="0">
                          <a:solidFill>
                            <a:schemeClr val="tx1"/>
                          </a:solidFill>
                          <a:latin typeface="华文新魏" panose="02010800040101010101" pitchFamily="2" charset="-122"/>
                          <a:ea typeface="华文新魏" panose="02010800040101010101" pitchFamily="2" charset="-122"/>
                          <a:cs typeface="+mn-cs"/>
                        </a:rPr>
                        <a:t>，</a:t>
                      </a:r>
                      <a:r>
                        <a:rPr lang="zh-CN" altLang="zh-CN" sz="1800" kern="1200" smtClean="0">
                          <a:solidFill>
                            <a:schemeClr val="tx1"/>
                          </a:solidFill>
                          <a:latin typeface="仿宋" pitchFamily="49" charset="-122"/>
                          <a:ea typeface="华文新魏"/>
                          <a:cs typeface="+mn-cs"/>
                        </a:rPr>
                        <a:t>福建长汀人，无产阶级革命家、军事家。中国人民解放军著名高级将领。</a:t>
                      </a:r>
                      <a:r>
                        <a:rPr lang="en-US" altLang="zh-CN" sz="1800" kern="1200" smtClean="0">
                          <a:solidFill>
                            <a:schemeClr val="tx1"/>
                          </a:solidFill>
                          <a:latin typeface="仿宋" pitchFamily="49" charset="-122"/>
                          <a:ea typeface="华文新魏"/>
                          <a:cs typeface="+mn-cs"/>
                        </a:rPr>
                        <a:t>1934</a:t>
                      </a:r>
                      <a:r>
                        <a:rPr lang="zh-CN" altLang="zh-CN" sz="1800" kern="1200" smtClean="0">
                          <a:solidFill>
                            <a:schemeClr val="tx1"/>
                          </a:solidFill>
                          <a:latin typeface="仿宋" pitchFamily="49" charset="-122"/>
                          <a:ea typeface="华文新魏"/>
                          <a:cs typeface="+mn-cs"/>
                        </a:rPr>
                        <a:t>年</a:t>
                      </a:r>
                      <a:r>
                        <a:rPr lang="en-US" altLang="zh-CN" sz="1800" kern="1200" smtClean="0">
                          <a:solidFill>
                            <a:schemeClr val="tx1"/>
                          </a:solidFill>
                          <a:latin typeface="仿宋" pitchFamily="49" charset="-122"/>
                          <a:ea typeface="华文新魏"/>
                          <a:cs typeface="+mn-cs"/>
                        </a:rPr>
                        <a:t>10</a:t>
                      </a:r>
                      <a:r>
                        <a:rPr lang="zh-CN" altLang="zh-CN" sz="1800" kern="1200" smtClean="0">
                          <a:solidFill>
                            <a:schemeClr val="tx1"/>
                          </a:solidFill>
                          <a:latin typeface="仿宋" pitchFamily="49" charset="-122"/>
                          <a:ea typeface="华文新魏"/>
                          <a:cs typeface="+mn-cs"/>
                        </a:rPr>
                        <a:t>月随红军第一方面军主力长征，多次率部担任前卫，在强渡乌江、抢占娄山关、飞夺泸定桥、攻破天险腊子口等重要战斗中屡立战功。此后转战祖国大地，为中华人民共和国的成立立下了不朽功勋。中华人民共和国成立后，他曾任中国人民解放军副总参谋长、全国政协副主席等职。</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32589">
                <a:tc>
                  <a:txBody>
                    <a:bodyPr vert="horz" wrap="square"/>
                    <a:lstStyle/>
                    <a:p>
                      <a:pPr algn="ctr"/>
                      <a:r>
                        <a:rPr lang="zh-CN" altLang="en-US" b="1" smtClean="0">
                          <a:ea typeface="华文新魏"/>
                        </a:rPr>
                        <a:t>使用情境</a:t>
                      </a:r>
                      <a:endParaRPr lang="zh-CN" altLang="en-US" b="1">
                        <a:ea typeface="华文新魏"/>
                      </a:endParaRPr>
                    </a:p>
                  </a:txBody>
                  <a:tcPr/>
                </a:tc>
                <a:tc gridSpan="3">
                  <a:txBody>
                    <a:bodyPr vert="horz" wrap="square"/>
                    <a:lstStyle/>
                    <a:p>
                      <a:pPr algn="l"/>
                      <a:r>
                        <a:rPr lang="en-US" altLang="zh-CN" smtClean="0">
                          <a:ea typeface="华文新魏"/>
                        </a:rPr>
                        <a:t>2007</a:t>
                      </a:r>
                      <a:r>
                        <a:rPr lang="zh-CN" altLang="en-US" smtClean="0">
                          <a:ea typeface="华文新魏"/>
                        </a:rPr>
                        <a:t>年解放军出版社出版的展现开国上将事迹的</a:t>
                      </a:r>
                      <a:r>
                        <a:rPr lang="en-US" altLang="zh-CN" smtClean="0">
                          <a:ea typeface="华文新魏"/>
                        </a:rPr>
                        <a:t>《</a:t>
                      </a:r>
                      <a:r>
                        <a:rPr lang="zh-CN" altLang="en-US" smtClean="0">
                          <a:ea typeface="华文新魏"/>
                        </a:rPr>
                        <a:t>杨成武回忆录</a:t>
                      </a:r>
                      <a:r>
                        <a:rPr lang="en-US" altLang="zh-CN" smtClean="0">
                          <a:ea typeface="华文新魏"/>
                        </a:rPr>
                        <a:t>》</a:t>
                      </a:r>
                      <a:r>
                        <a:rPr lang="zh-CN" altLang="en-US" smtClean="0">
                          <a:ea typeface="华文新魏"/>
                        </a:rPr>
                        <a:t>中</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41733">
                <a:tc>
                  <a:txBody>
                    <a:bodyPr vert="horz" wrap="square"/>
                    <a:lstStyle/>
                    <a:p>
                      <a:pPr algn="ctr"/>
                      <a:r>
                        <a:rPr lang="zh-CN" altLang="en-US" b="1" smtClean="0">
                          <a:ea typeface="华文新魏"/>
                        </a:rPr>
                        <a:t>针对对象</a:t>
                      </a:r>
                      <a:endParaRPr lang="zh-CN" altLang="en-US" b="1">
                        <a:ea typeface="华文新魏"/>
                      </a:endParaRPr>
                    </a:p>
                  </a:txBody>
                  <a:tcPr/>
                </a:tc>
                <a:tc gridSpan="3">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smtClean="0">
                          <a:ea typeface="华文新魏"/>
                        </a:rPr>
                        <a:t>对长征具体历史事件和意义不了解的中国人民</a:t>
                      </a: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ea typeface="华文新魏"/>
                        </a:rPr>
                        <a:t>写作内容</a:t>
                      </a:r>
                      <a:endParaRPr lang="zh-CN" altLang="en-US" b="1">
                        <a:ea typeface="华文新魏"/>
                      </a:endParaRPr>
                    </a:p>
                  </a:txBody>
                  <a:tcPr/>
                </a:tc>
                <a:tc gridSpan="3">
                  <a:txBody>
                    <a:bodyPr vert="horz" wrap="square"/>
                    <a:lstStyle/>
                    <a:p>
                      <a:pPr algn="l"/>
                      <a:r>
                        <a:rPr lang="zh-CN" altLang="en-US" smtClean="0">
                          <a:ea typeface="华文新魏"/>
                        </a:rPr>
                        <a:t> 成功抵达吴起镇，在毛主席的指挥下歼灭了蒋介石派来“追剿”的二马骑兵，与军委警卫连、工兵连在左权参谋长的率领下消灭了千佛山的一股反动民团、召开会议</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296013">
                <a:tc>
                  <a:txBody>
                    <a:bodyPr vert="horz" wrap="square"/>
                    <a:lstStyle/>
                    <a:p>
                      <a:pPr algn="ctr"/>
                      <a:r>
                        <a:rPr lang="zh-CN" altLang="en-US" b="1" smtClean="0">
                          <a:ea typeface="华文新魏"/>
                        </a:rPr>
                        <a:t>结构特点</a:t>
                      </a:r>
                      <a:endParaRPr lang="zh-CN" altLang="en-US" b="1">
                        <a:ea typeface="华文新魏"/>
                      </a:endParaRPr>
                    </a:p>
                  </a:txBody>
                  <a:tcPr/>
                </a:tc>
                <a:tc gridSpan="3">
                  <a:txBody>
                    <a:bodyPr vert="horz" wrap="square"/>
                    <a:lstStyle/>
                    <a:p>
                      <a:pPr algn="l"/>
                      <a:r>
                        <a:rPr lang="zh-CN" altLang="en-US" smtClean="0">
                          <a:ea typeface="华文新魏"/>
                        </a:rPr>
                        <a:t>无固定格式</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94665">
                <a:tc>
                  <a:txBody>
                    <a:bodyPr vert="horz" wrap="square"/>
                    <a:lstStyle/>
                    <a:p>
                      <a:pPr algn="ctr"/>
                      <a:r>
                        <a:rPr lang="zh-CN" altLang="en-US" b="1" smtClean="0">
                          <a:ea typeface="华文新魏"/>
                        </a:rPr>
                        <a:t>写作功能</a:t>
                      </a:r>
                      <a:endParaRPr lang="zh-CN" altLang="en-US" b="1">
                        <a:ea typeface="华文新魏"/>
                      </a:endParaRPr>
                    </a:p>
                  </a:txBody>
                  <a:tcPr/>
                </a:tc>
                <a:tc gridSpan="3">
                  <a:txBody>
                    <a:bodyPr vert="horz" wrap="square"/>
                    <a:lstStyle/>
                    <a:p>
                      <a:pPr algn="l"/>
                      <a:r>
                        <a:rPr lang="zh-CN" altLang="en-US" smtClean="0">
                          <a:ea typeface="华文新魏"/>
                        </a:rPr>
                        <a:t>重现了历史现场，使读者更好的了解长征故事和长征的历史意义。</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8548">
                <a:tc>
                  <a:txBody>
                    <a:bodyPr vert="horz" wrap="square"/>
                    <a:lstStyle/>
                    <a:p>
                      <a:pPr algn="ctr"/>
                      <a:r>
                        <a:rPr lang="zh-CN" altLang="en-US" b="1" smtClean="0">
                          <a:ea typeface="华文新魏"/>
                        </a:rPr>
                        <a:t>作品推介</a:t>
                      </a:r>
                      <a:endParaRPr lang="zh-CN" altLang="en-US" b="1">
                        <a:ea typeface="华文新魏"/>
                      </a:endParaRPr>
                    </a:p>
                  </a:txBody>
                  <a:tcPr/>
                </a:tc>
                <a:tc gridSpan="3">
                  <a:txBody>
                    <a:bodyPr vert="horz" wrap="square"/>
                    <a:lstStyle/>
                    <a:p>
                      <a:pPr algn="l"/>
                      <a:r>
                        <a:rPr lang="zh-CN" altLang="en-US" smtClean="0">
                          <a:ea typeface="华文新魏"/>
                        </a:rPr>
                        <a:t>一曲谋求生存的凯歌，一场生死之际间不容发的战斗，一段艰辛却又激情燃烧的岁月。</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cSld>
  <p:clrMapOvr>
    <a:masterClrMapping/>
  </p:clrMapOvr>
  <p:transition>
    <p:randomBa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2237278324"/>
              </p:ext>
            </p:extLst>
          </p:nvPr>
        </p:nvGraphicFramePr>
        <p:xfrm>
          <a:off x="1056608" y="813816"/>
          <a:ext cx="10364249" cy="4514675"/>
        </p:xfrm>
        <a:graphic>
          <a:graphicData uri="http://schemas.openxmlformats.org/drawingml/2006/table">
            <a:tbl>
              <a:tblPr firstRow="1" bandRow="1">
                <a:tableStyleId>{BC89EF96-8CEA-46FF-86C4-4CE0E7609802}</a:tableStyleId>
              </a:tblPr>
              <a:tblGrid>
                <a:gridCol w="1436862"/>
                <a:gridCol w="3745261"/>
                <a:gridCol w="2591063"/>
                <a:gridCol w="2591063"/>
              </a:tblGrid>
              <a:tr h="429283">
                <a:tc gridSpan="4">
                  <a:txBody>
                    <a:bodyPr vert="horz" wrap="square"/>
                    <a:lstStyle/>
                    <a:p>
                      <a:pPr algn="ctr"/>
                      <a:r>
                        <a:rPr lang="zh-CN" altLang="en-US" smtClean="0">
                          <a:ea typeface="华文新魏"/>
                        </a:rPr>
                        <a:t>（实用性）革命文化作品导读卡</a:t>
                      </a:r>
                      <a:endParaRPr lang="zh-CN" altLang="en-US">
                        <a:ea typeface="华文新魏"/>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375389">
                <a:tc>
                  <a:txBody>
                    <a:bodyPr vert="horz" wrap="square"/>
                    <a:lstStyle/>
                    <a:p>
                      <a:pPr algn="ctr"/>
                      <a:r>
                        <a:rPr lang="zh-CN" altLang="en-US" b="1" smtClean="0">
                          <a:ea typeface="华文新魏"/>
                        </a:rPr>
                        <a:t>篇    目</a:t>
                      </a:r>
                      <a:endParaRPr lang="zh-CN" altLang="en-US" b="1">
                        <a:ea typeface="华文新魏"/>
                      </a:endParaRPr>
                    </a:p>
                  </a:txBody>
                  <a:tcPr/>
                </a:tc>
                <a:tc>
                  <a:txBody>
                    <a:bodyPr vert="horz" wrap="square"/>
                    <a:lstStyle/>
                    <a:p>
                      <a:pPr algn="ctr"/>
                      <a:r>
                        <a:rPr lang="en-US" altLang="zh-CN" b="1" smtClean="0">
                          <a:solidFill>
                            <a:srgbClr val="FF0000"/>
                          </a:solidFill>
                          <a:ea typeface="华文新魏"/>
                        </a:rPr>
                        <a:t>《</a:t>
                      </a:r>
                      <a:r>
                        <a:rPr lang="zh-CN" altLang="en-US" b="1" smtClean="0">
                          <a:solidFill>
                            <a:srgbClr val="FF0000"/>
                          </a:solidFill>
                          <a:ea typeface="华文新魏"/>
                        </a:rPr>
                        <a:t>大战中的插曲</a:t>
                      </a:r>
                      <a:r>
                        <a:rPr lang="en-US" altLang="zh-CN" b="1" smtClean="0">
                          <a:solidFill>
                            <a:srgbClr val="FF0000"/>
                          </a:solidFill>
                          <a:ea typeface="华文新魏"/>
                        </a:rPr>
                        <a:t>》</a:t>
                      </a:r>
                      <a:endParaRPr lang="zh-CN" altLang="en-US" b="1">
                        <a:solidFill>
                          <a:srgbClr val="FF0000"/>
                        </a:solidFill>
                        <a:ea typeface="华文新魏"/>
                      </a:endParaRPr>
                    </a:p>
                  </a:txBody>
                  <a:tcPr/>
                </a:tc>
                <a:tc>
                  <a:txBody>
                    <a:bodyPr vert="horz" wrap="square"/>
                    <a:lstStyle/>
                    <a:p>
                      <a:pPr algn="ctr"/>
                      <a:r>
                        <a:rPr lang="zh-CN" altLang="en-US" b="1" smtClean="0">
                          <a:ea typeface="华文新魏"/>
                        </a:rPr>
                        <a:t>文    体</a:t>
                      </a:r>
                      <a:endParaRPr lang="zh-CN" altLang="en-US" b="1">
                        <a:ea typeface="华文新魏"/>
                      </a:endParaRPr>
                    </a:p>
                  </a:txBody>
                  <a:tcPr/>
                </a:tc>
                <a:tc>
                  <a:txBody>
                    <a:bodyPr vert="horz" wrap="square"/>
                    <a:lstStyle/>
                    <a:p>
                      <a:pPr algn="ctr"/>
                      <a:r>
                        <a:rPr lang="zh-CN" altLang="en-US" smtClean="0">
                          <a:ea typeface="华文新魏"/>
                        </a:rPr>
                        <a:t>回忆录</a:t>
                      </a:r>
                      <a:endParaRPr lang="zh-CN" altLang="en-US">
                        <a:ea typeface="华文新魏"/>
                      </a:endParaRPr>
                    </a:p>
                  </a:txBody>
                  <a:tcPr/>
                </a:tc>
              </a:tr>
              <a:tr h="495249">
                <a:tc>
                  <a:txBody>
                    <a:bodyPr vert="horz" wrap="square"/>
                    <a:lstStyle/>
                    <a:p>
                      <a:pPr algn="ctr"/>
                      <a:endParaRPr lang="en-US" altLang="zh-CN" b="1" smtClean="0">
                        <a:ea typeface="华文新魏"/>
                      </a:endParaRPr>
                    </a:p>
                    <a:p>
                      <a:pPr algn="ctr"/>
                      <a:r>
                        <a:rPr lang="zh-CN" altLang="en-US" b="1" smtClean="0">
                          <a:ea typeface="华文新魏"/>
                        </a:rPr>
                        <a:t>作者信息</a:t>
                      </a:r>
                      <a:endParaRPr lang="zh-CN" altLang="en-US" b="1">
                        <a:ea typeface="华文新魏"/>
                      </a:endParaRPr>
                    </a:p>
                  </a:txBody>
                  <a:tcPr/>
                </a:tc>
                <a:tc gridSpan="3">
                  <a:txBody>
                    <a:bodyPr vert="horz" wrap="square"/>
                    <a:lstStyle/>
                    <a:p>
                      <a:pPr indent="720725" algn="l" defTabSz="914400" eaLnBrk="1" hangingPunct="1">
                        <a:lnSpc>
                          <a:spcPct val="100000"/>
                        </a:lnSpc>
                        <a:spcBef>
                          <a:spcPct val="0"/>
                        </a:spcBef>
                        <a:buSzTx/>
                      </a:pPr>
                      <a:r>
                        <a:rPr lang="zh-CN" altLang="en-US" sz="1800" smtClean="0">
                          <a:solidFill>
                            <a:schemeClr val="tx1"/>
                          </a:solidFill>
                          <a:latin typeface="华文新魏" panose="02010800040101010101" pitchFamily="2" charset="-122"/>
                          <a:ea typeface="华文新魏" panose="02010800040101010101" pitchFamily="2" charset="-122"/>
                          <a:sym typeface="宋体" charset="-122"/>
                        </a:rPr>
                        <a:t>聂荣臻</a:t>
                      </a:r>
                      <a:r>
                        <a:rPr lang="zh-CN" altLang="zh-CN" b="0" smtClean="0">
                          <a:latin typeface="华文新魏" panose="02010800040101010101" pitchFamily="2" charset="-122"/>
                          <a:ea typeface="华文新魏" panose="02010800040101010101" pitchFamily="2" charset="-122"/>
                        </a:rPr>
                        <a:t>(1899-1992)，</a:t>
                      </a:r>
                      <a:r>
                        <a:rPr lang="zh-CN" altLang="zh-CN" sz="1800" b="0" smtClean="0">
                          <a:latin typeface="华文新魏" panose="02010800040101010101" pitchFamily="2" charset="-122"/>
                          <a:ea typeface="华文新魏" panose="02010800040101010101" pitchFamily="2" charset="-122"/>
                        </a:rPr>
                        <a:t>中华人民共和国十大元帅之一</a:t>
                      </a:r>
                      <a:r>
                        <a:rPr lang="zh-CN" altLang="en-US" sz="1800" b="0" smtClean="0">
                          <a:latin typeface="华文新魏" panose="02010800040101010101" pitchFamily="2" charset="-122"/>
                          <a:ea typeface="华文新魏" panose="02010800040101010101" pitchFamily="2" charset="-122"/>
                        </a:rPr>
                        <a:t>，</a:t>
                      </a:r>
                      <a:r>
                        <a:rPr lang="zh-CN" altLang="zh-CN" sz="1800" b="0" smtClean="0">
                          <a:latin typeface="华文新魏" panose="02010800040101010101" pitchFamily="2" charset="-122"/>
                          <a:ea typeface="华文新魏" panose="02010800040101010101" pitchFamily="2" charset="-122"/>
                        </a:rPr>
                        <a:t>久经考验的无产阶级革命家、军事家，党和国家的卓越领导人，中国人民解放军的创建人之一，中华人民共和国的开国元勋，</a:t>
                      </a:r>
                      <a:r>
                        <a:rPr lang="zh-CN" altLang="en-US" sz="1800" b="0" smtClean="0">
                          <a:latin typeface="华文新魏" panose="02010800040101010101" pitchFamily="2" charset="-122"/>
                          <a:ea typeface="华文新魏" panose="02010800040101010101" pitchFamily="2" charset="-122"/>
                        </a:rPr>
                        <a:t> </a:t>
                      </a:r>
                      <a:r>
                        <a:rPr lang="zh-CN" altLang="zh-CN" sz="1800" b="0" smtClean="0">
                          <a:latin typeface="华文新魏" panose="02010800040101010101" pitchFamily="2" charset="-122"/>
                          <a:ea typeface="华文新魏" panose="02010800040101010101" pitchFamily="2" charset="-122"/>
                        </a:rPr>
                        <a:t>1955年被授予元帅军衔。</a:t>
                      </a:r>
                      <a:endParaRPr lang="zh-CN" altLang="zh-CN" sz="1800" b="0">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93192">
                <a:tc>
                  <a:txBody>
                    <a:bodyPr vert="horz" wrap="square"/>
                    <a:lstStyle/>
                    <a:p>
                      <a:pPr algn="ctr"/>
                      <a:r>
                        <a:rPr lang="zh-CN" altLang="en-US" b="1" smtClean="0">
                          <a:ea typeface="华文新魏"/>
                        </a:rPr>
                        <a:t>使用情境</a:t>
                      </a:r>
                      <a:endParaRPr lang="zh-CN" altLang="en-US" b="1">
                        <a:ea typeface="华文新魏"/>
                      </a:endParaRPr>
                    </a:p>
                  </a:txBody>
                  <a:tcPr/>
                </a:tc>
                <a:tc gridSpan="3">
                  <a:txBody>
                    <a:bodyPr vert="horz" wrap="square"/>
                    <a:lstStyle/>
                    <a:p>
                      <a:pPr algn="l"/>
                      <a:r>
                        <a:rPr lang="en-US" altLang="zh-CN" smtClean="0">
                          <a:ea typeface="华文新魏"/>
                        </a:rPr>
                        <a:t>2007</a:t>
                      </a:r>
                      <a:r>
                        <a:rPr lang="zh-CN" altLang="en-US" smtClean="0">
                          <a:ea typeface="华文新魏"/>
                        </a:rPr>
                        <a:t>年解放军出版社出版的展现开国元勋事迹的</a:t>
                      </a:r>
                      <a:r>
                        <a:rPr lang="en-US" altLang="zh-CN" smtClean="0">
                          <a:ea typeface="华文新魏"/>
                        </a:rPr>
                        <a:t>《</a:t>
                      </a:r>
                      <a:r>
                        <a:rPr lang="zh-CN" altLang="en-US" smtClean="0">
                          <a:ea typeface="华文新魏"/>
                        </a:rPr>
                        <a:t>聂荣臻回忆录</a:t>
                      </a:r>
                      <a:r>
                        <a:rPr lang="en-US" altLang="zh-CN" smtClean="0">
                          <a:ea typeface="华文新魏"/>
                        </a:rPr>
                        <a:t>》</a:t>
                      </a:r>
                      <a:r>
                        <a:rPr lang="zh-CN" altLang="en-US" smtClean="0">
                          <a:ea typeface="华文新魏"/>
                        </a:rPr>
                        <a:t>中</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45011">
                <a:tc>
                  <a:txBody>
                    <a:bodyPr vert="horz" wrap="square"/>
                    <a:lstStyle/>
                    <a:p>
                      <a:pPr algn="ctr"/>
                      <a:r>
                        <a:rPr lang="zh-CN" altLang="en-US" b="1" smtClean="0">
                          <a:ea typeface="华文新魏"/>
                        </a:rPr>
                        <a:t>针对对象</a:t>
                      </a:r>
                      <a:endParaRPr lang="zh-CN" altLang="en-US" b="1">
                        <a:ea typeface="华文新魏"/>
                      </a:endParaRPr>
                    </a:p>
                  </a:txBody>
                  <a:tcPr/>
                </a:tc>
                <a:tc gridSpan="3">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smtClean="0">
                          <a:ea typeface="华文新魏"/>
                        </a:rPr>
                        <a:t>对中日战争性质不了解的中外人民</a:t>
                      </a: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endParaRPr lang="en-US" altLang="zh-CN" b="1" smtClean="0">
                        <a:ea typeface="华文新魏"/>
                      </a:endParaRPr>
                    </a:p>
                    <a:p>
                      <a:pPr algn="ctr"/>
                      <a:r>
                        <a:rPr lang="zh-CN" altLang="en-US" b="1" smtClean="0">
                          <a:ea typeface="华文新魏"/>
                        </a:rPr>
                        <a:t>写作内容</a:t>
                      </a:r>
                      <a:endParaRPr lang="zh-CN" altLang="en-US" b="1">
                        <a:ea typeface="华文新魏"/>
                      </a:endParaRPr>
                    </a:p>
                  </a:txBody>
                  <a:tcPr/>
                </a:tc>
                <a:tc gridSpan="3">
                  <a:txBody>
                    <a:bodyPr vert="horz" wrap="square"/>
                    <a:lstStyle/>
                    <a:p>
                      <a:r>
                        <a:rPr lang="zh-CN" altLang="en-US" sz="1800" kern="1200" smtClean="0">
                          <a:solidFill>
                            <a:schemeClr val="tx1"/>
                          </a:solidFill>
                          <a:latin typeface="+mn-lt"/>
                          <a:ea typeface="华文新魏"/>
                          <a:cs typeface="+mn-cs"/>
                        </a:rPr>
                        <a:t>百团</a:t>
                      </a:r>
                      <a:r>
                        <a:rPr lang="zh-CN" altLang="zh-CN" sz="1800" kern="1200" smtClean="0">
                          <a:solidFill>
                            <a:schemeClr val="tx1"/>
                          </a:solidFill>
                          <a:latin typeface="+mn-lt"/>
                          <a:ea typeface="华文新魏"/>
                          <a:cs typeface="+mn-cs"/>
                        </a:rPr>
                        <a:t>大战中，</a:t>
                      </a:r>
                      <a:r>
                        <a:rPr lang="zh-CN" altLang="en-US" sz="1800" kern="1200" smtClean="0">
                          <a:solidFill>
                            <a:schemeClr val="tx1"/>
                          </a:solidFill>
                          <a:latin typeface="+mn-lt"/>
                          <a:ea typeface="华文新魏"/>
                          <a:cs typeface="+mn-cs"/>
                        </a:rPr>
                        <a:t>晋察冀军区的</a:t>
                      </a:r>
                      <a:r>
                        <a:rPr lang="zh-CN" altLang="zh-CN" sz="1800" kern="1200" smtClean="0">
                          <a:solidFill>
                            <a:schemeClr val="tx1"/>
                          </a:solidFill>
                          <a:latin typeface="+mn-lt"/>
                          <a:ea typeface="华文新魏"/>
                          <a:cs typeface="+mn-cs"/>
                        </a:rPr>
                        <a:t>战士们救下两个日本小姑娘</a:t>
                      </a:r>
                      <a:r>
                        <a:rPr lang="zh-CN" altLang="en-US" sz="1800" kern="1200" smtClean="0">
                          <a:solidFill>
                            <a:schemeClr val="tx1"/>
                          </a:solidFill>
                          <a:latin typeface="+mn-lt"/>
                          <a:ea typeface="华文新魏"/>
                          <a:cs typeface="+mn-cs"/>
                        </a:rPr>
                        <a:t>并将其</a:t>
                      </a:r>
                      <a:r>
                        <a:rPr lang="zh-CN" altLang="zh-CN" sz="1800" kern="1200" smtClean="0">
                          <a:solidFill>
                            <a:schemeClr val="tx1"/>
                          </a:solidFill>
                          <a:latin typeface="+mn-lt"/>
                          <a:ea typeface="华文新魏"/>
                          <a:cs typeface="+mn-cs"/>
                        </a:rPr>
                        <a:t>送</a:t>
                      </a:r>
                      <a:r>
                        <a:rPr lang="zh-CN" altLang="en-US" sz="1800" kern="1200" smtClean="0">
                          <a:solidFill>
                            <a:schemeClr val="tx1"/>
                          </a:solidFill>
                          <a:latin typeface="+mn-lt"/>
                          <a:ea typeface="华文新魏"/>
                          <a:cs typeface="+mn-cs"/>
                        </a:rPr>
                        <a:t>回</a:t>
                      </a:r>
                      <a:r>
                        <a:rPr lang="zh-CN" altLang="zh-CN" sz="1800" kern="1200" smtClean="0">
                          <a:solidFill>
                            <a:schemeClr val="tx1"/>
                          </a:solidFill>
                          <a:latin typeface="+mn-lt"/>
                          <a:ea typeface="华文新魏"/>
                          <a:cs typeface="+mn-cs"/>
                        </a:rPr>
                        <a:t>日本，</a:t>
                      </a:r>
                      <a:r>
                        <a:rPr lang="zh-CN" altLang="en-US" sz="1800" kern="1200" smtClean="0">
                          <a:solidFill>
                            <a:schemeClr val="tx1"/>
                          </a:solidFill>
                          <a:latin typeface="+mn-lt"/>
                          <a:ea typeface="华文新魏"/>
                          <a:cs typeface="+mn-cs"/>
                        </a:rPr>
                        <a:t>同时</a:t>
                      </a:r>
                      <a:r>
                        <a:rPr lang="zh-CN" altLang="zh-CN" sz="1800" kern="1200" smtClean="0">
                          <a:solidFill>
                            <a:schemeClr val="tx1"/>
                          </a:solidFill>
                          <a:latin typeface="+mn-lt"/>
                          <a:ea typeface="华文新魏"/>
                          <a:cs typeface="+mn-cs"/>
                        </a:rPr>
                        <a:t>送去书信，肯定八路军的统战工作</a:t>
                      </a:r>
                      <a:r>
                        <a:rPr lang="zh-CN" altLang="en-US" sz="1800" kern="1200" smtClean="0">
                          <a:solidFill>
                            <a:schemeClr val="tx1"/>
                          </a:solidFill>
                          <a:latin typeface="+mn-lt"/>
                          <a:ea typeface="华文新魏"/>
                          <a:cs typeface="+mn-cs"/>
                        </a:rPr>
                        <a:t>；多年后寻找日本小姑娘后，美穗子及其全家来华探望，</a:t>
                      </a:r>
                      <a:r>
                        <a:rPr lang="zh-CN" altLang="zh-CN" sz="1800" kern="1200" smtClean="0">
                          <a:solidFill>
                            <a:schemeClr val="tx1"/>
                          </a:solidFill>
                          <a:latin typeface="+mn-lt"/>
                          <a:ea typeface="华文新魏"/>
                          <a:cs typeface="+mn-cs"/>
                        </a:rPr>
                        <a:t>大战中的插曲变成了中日人民友好的佳话，意义深远。</a:t>
                      </a:r>
                      <a:endParaRPr lang="zh-CN" altLang="zh-CN" sz="1800" kern="1200">
                        <a:solidFill>
                          <a:schemeClr val="tx1"/>
                        </a:solidFill>
                        <a:latin typeface="+mn-lt"/>
                        <a:ea typeface="华文新魏"/>
                        <a:cs typeface="+mn-cs"/>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81587">
                <a:tc>
                  <a:txBody>
                    <a:bodyPr vert="horz" wrap="square"/>
                    <a:lstStyle/>
                    <a:p>
                      <a:pPr algn="ctr"/>
                      <a:r>
                        <a:rPr lang="zh-CN" altLang="en-US" b="1" smtClean="0">
                          <a:ea typeface="华文新魏"/>
                        </a:rPr>
                        <a:t>结构特点</a:t>
                      </a:r>
                      <a:endParaRPr lang="zh-CN" altLang="en-US" b="1">
                        <a:ea typeface="华文新魏"/>
                      </a:endParaRPr>
                    </a:p>
                  </a:txBody>
                  <a:tcPr/>
                </a:tc>
                <a:tc gridSpan="3">
                  <a:txBody>
                    <a:bodyPr vert="horz" wrap="square"/>
                    <a:lstStyle/>
                    <a:p>
                      <a:pPr algn="l"/>
                      <a:r>
                        <a:rPr lang="zh-CN" altLang="en-US" smtClean="0">
                          <a:ea typeface="华文新魏"/>
                        </a:rPr>
                        <a:t>无固定格式</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65760">
                <a:tc>
                  <a:txBody>
                    <a:bodyPr vert="horz" wrap="square"/>
                    <a:lstStyle/>
                    <a:p>
                      <a:pPr algn="ctr"/>
                      <a:r>
                        <a:rPr lang="zh-CN" altLang="en-US" b="1" smtClean="0">
                          <a:ea typeface="华文新魏"/>
                        </a:rPr>
                        <a:t>写作功能</a:t>
                      </a:r>
                      <a:endParaRPr lang="zh-CN" altLang="en-US" b="1">
                        <a:ea typeface="华文新魏"/>
                      </a:endParaRPr>
                    </a:p>
                  </a:txBody>
                  <a:tcPr/>
                </a:tc>
                <a:tc gridSpan="3">
                  <a:txBody>
                    <a:bodyPr vert="horz" wrap="square"/>
                    <a:lstStyle/>
                    <a:p>
                      <a:pPr algn="l"/>
                      <a:r>
                        <a:rPr lang="zh-CN" altLang="en-US" smtClean="0">
                          <a:ea typeface="华文新魏"/>
                        </a:rPr>
                        <a:t>还原历史事件，以小见大，向本国和世界人民展现中日战争的性质和中国军队的性质。</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4904">
                <a:tc>
                  <a:txBody>
                    <a:bodyPr vert="horz" wrap="square"/>
                    <a:lstStyle/>
                    <a:p>
                      <a:pPr algn="ctr"/>
                      <a:r>
                        <a:rPr lang="zh-CN" altLang="en-US" b="1" smtClean="0">
                          <a:ea typeface="华文新魏"/>
                        </a:rPr>
                        <a:t>作品推介</a:t>
                      </a:r>
                      <a:endParaRPr lang="zh-CN" altLang="en-US" b="1">
                        <a:ea typeface="华文新魏"/>
                      </a:endParaRPr>
                    </a:p>
                  </a:txBody>
                  <a:tcPr/>
                </a:tc>
                <a:tc gridSpan="3">
                  <a:txBody>
                    <a:bodyPr vert="horz" wrap="square"/>
                    <a:lstStyle/>
                    <a:p>
                      <a:pPr algn="l"/>
                      <a:r>
                        <a:rPr lang="zh-CN" altLang="en-US" smtClean="0">
                          <a:ea typeface="华文新魏"/>
                        </a:rPr>
                        <a:t>沉重乐章中的清音，烽火岁月中的温情，民族道义的火种。</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cSld>
  <p:clrMapOvr>
    <a:masterClrMapping/>
  </p:clrMapOvr>
  <p:transition>
    <p:cover dir="ru"/>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4" name="表格 3"/>
          <p:cNvGraphicFramePr>
            <a:graphicFrameLocks noGrp="1"/>
          </p:cNvGraphicFramePr>
          <p:nvPr>
            <p:custDataLst>
              <p:tags r:id="rId4"/>
            </p:custDataLst>
            <p:extLst>
              <p:ext uri="{D42A27DB-BD31-4B8C-83A1-F6EECF244321}">
                <p14:modId xmlns:p14="http://schemas.microsoft.com/office/powerpoint/2010/main" xmlns="" val="4219620112"/>
              </p:ext>
            </p:extLst>
          </p:nvPr>
        </p:nvGraphicFramePr>
        <p:xfrm>
          <a:off x="1016350" y="1418793"/>
          <a:ext cx="10185049" cy="3601263"/>
        </p:xfrm>
        <a:graphic>
          <a:graphicData uri="http://schemas.openxmlformats.org/drawingml/2006/table">
            <a:tbl>
              <a:tblPr firstRow="1" bandRow="1">
                <a:tableStyleId>{BC89EF96-8CEA-46FF-86C4-4CE0E7609802}</a:tableStyleId>
              </a:tblPr>
              <a:tblGrid>
                <a:gridCol w="1412018"/>
                <a:gridCol w="3680505"/>
                <a:gridCol w="2546263"/>
                <a:gridCol w="2546263"/>
              </a:tblGrid>
              <a:tr h="368838">
                <a:tc gridSpan="4">
                  <a:txBody>
                    <a:bodyPr vert="horz" wrap="square"/>
                    <a:lstStyle/>
                    <a:p>
                      <a:pPr algn="ctr"/>
                      <a:r>
                        <a:rPr lang="zh-CN" altLang="en-US" smtClean="0">
                          <a:latin typeface="华文新魏" panose="02010800040101010101" pitchFamily="2" charset="-122"/>
                          <a:ea typeface="华文新魏" panose="02010800040101010101" pitchFamily="2" charset="-122"/>
                        </a:rPr>
                        <a:t>（实用性）革命文化作品导读卡</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353538">
                <a:tc>
                  <a:txBody>
                    <a:bodyPr vert="horz" wrap="square"/>
                    <a:lstStyle/>
                    <a:p>
                      <a:pPr algn="ctr"/>
                      <a:r>
                        <a:rPr lang="zh-CN" altLang="en-US" b="1" smtClean="0">
                          <a:latin typeface="华文新魏" panose="02010800040101010101" pitchFamily="2" charset="-122"/>
                          <a:ea typeface="华文新魏" panose="02010800040101010101" pitchFamily="2" charset="-122"/>
                        </a:rPr>
                        <a:t>篇    目</a:t>
                      </a:r>
                      <a:endParaRPr lang="zh-CN" altLang="en-US" b="1">
                        <a:latin typeface="华文新魏" panose="02010800040101010101" pitchFamily="2" charset="-122"/>
                        <a:ea typeface="华文新魏" panose="02010800040101010101" pitchFamily="2" charset="-122"/>
                      </a:endParaRPr>
                    </a:p>
                  </a:txBody>
                  <a:tcPr/>
                </a:tc>
                <a:tc>
                  <a:txBody>
                    <a:bodyPr vert="horz" wrap="square"/>
                    <a:lstStyle/>
                    <a:p>
                      <a:pPr algn="ctr"/>
                      <a:r>
                        <a:rPr lang="en-US" altLang="zh-CN" b="1" smtClean="0">
                          <a:solidFill>
                            <a:srgbClr val="FF0000"/>
                          </a:solidFill>
                          <a:latin typeface="华文新魏" panose="02010800040101010101" pitchFamily="2" charset="-122"/>
                          <a:ea typeface="华文新魏" panose="02010800040101010101" pitchFamily="2" charset="-122"/>
                        </a:rPr>
                        <a:t>《</a:t>
                      </a:r>
                      <a:r>
                        <a:rPr lang="zh-CN" altLang="en-US" b="1" smtClean="0">
                          <a:solidFill>
                            <a:srgbClr val="FF0000"/>
                          </a:solidFill>
                          <a:latin typeface="华文新魏" panose="02010800040101010101" pitchFamily="2" charset="-122"/>
                          <a:ea typeface="华文新魏" panose="02010800040101010101" pitchFamily="2" charset="-122"/>
                        </a:rPr>
                        <a:t>别了，“不列颠尼亚”</a:t>
                      </a:r>
                      <a:r>
                        <a:rPr lang="en-US" altLang="zh-CN" b="1" smtClean="0">
                          <a:solidFill>
                            <a:srgbClr val="FF0000"/>
                          </a:solidFill>
                          <a:latin typeface="华文新魏" panose="02010800040101010101" pitchFamily="2" charset="-122"/>
                          <a:ea typeface="华文新魏" panose="02010800040101010101" pitchFamily="2" charset="-122"/>
                        </a:rPr>
                        <a:t>》</a:t>
                      </a:r>
                      <a:endParaRPr lang="zh-CN" altLang="en-US" b="1">
                        <a:solidFill>
                          <a:srgbClr val="FF0000"/>
                        </a:solidFill>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b="1" smtClean="0">
                          <a:latin typeface="华文新魏" panose="02010800040101010101" pitchFamily="2" charset="-122"/>
                          <a:ea typeface="华文新魏" panose="02010800040101010101" pitchFamily="2" charset="-122"/>
                        </a:rPr>
                        <a:t>文    体</a:t>
                      </a:r>
                      <a:endParaRPr lang="zh-CN" altLang="en-US" b="1">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mtClean="0">
                          <a:latin typeface="华文新魏" panose="02010800040101010101" pitchFamily="2" charset="-122"/>
                          <a:ea typeface="华文新魏" panose="02010800040101010101" pitchFamily="2" charset="-122"/>
                        </a:rPr>
                        <a:t>消息</a:t>
                      </a:r>
                      <a:endParaRPr lang="zh-CN" altLang="en-US">
                        <a:latin typeface="华文新魏" panose="02010800040101010101" pitchFamily="2" charset="-122"/>
                        <a:ea typeface="华文新魏" panose="02010800040101010101" pitchFamily="2" charset="-122"/>
                      </a:endParaRPr>
                    </a:p>
                  </a:txBody>
                  <a:tcPr/>
                </a:tc>
              </a:tr>
              <a:tr h="333777">
                <a:tc>
                  <a:txBody>
                    <a:bodyPr vert="horz" wrap="square"/>
                    <a:lstStyle/>
                    <a:p>
                      <a:pPr algn="ctr"/>
                      <a:r>
                        <a:rPr lang="zh-CN" altLang="en-US" b="1" smtClean="0">
                          <a:latin typeface="华文新魏" panose="02010800040101010101" pitchFamily="2" charset="-122"/>
                          <a:ea typeface="华文新魏" panose="02010800040101010101" pitchFamily="2" charset="-122"/>
                        </a:rPr>
                        <a:t>作者信息</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zh-CN" sz="1800" kern="1200" smtClean="0">
                          <a:solidFill>
                            <a:schemeClr val="tx1"/>
                          </a:solidFill>
                          <a:latin typeface="华文新魏" panose="02010800040101010101" pitchFamily="2" charset="-122"/>
                          <a:ea typeface="华文新魏" panose="02010800040101010101" pitchFamily="2" charset="-122"/>
                          <a:cs typeface="+mn-cs"/>
                        </a:rPr>
                        <a:t>周婷、杨兴，实际上是新华社周树春、胥晓婷、杨国强、徐兴堂四位记者的合称。</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61209">
                <a:tc>
                  <a:txBody>
                    <a:bodyPr vert="horz" wrap="square"/>
                    <a:lstStyle/>
                    <a:p>
                      <a:pPr algn="ctr"/>
                      <a:r>
                        <a:rPr lang="zh-CN" altLang="en-US" b="1" smtClean="0">
                          <a:latin typeface="华文新魏" panose="02010800040101010101" pitchFamily="2" charset="-122"/>
                          <a:ea typeface="华文新魏" panose="02010800040101010101" pitchFamily="2" charset="-122"/>
                        </a:rPr>
                        <a:t>使用情境</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新华社</a:t>
                      </a:r>
                      <a:r>
                        <a:rPr lang="en-US" altLang="zh-CN" smtClean="0">
                          <a:latin typeface="华文新魏" panose="02010800040101010101" pitchFamily="2" charset="-122"/>
                          <a:ea typeface="华文新魏" panose="02010800040101010101" pitchFamily="2" charset="-122"/>
                        </a:rPr>
                        <a:t>1999</a:t>
                      </a:r>
                      <a:r>
                        <a:rPr lang="zh-CN" altLang="en-US" smtClean="0">
                          <a:latin typeface="华文新魏" panose="02010800040101010101" pitchFamily="2" charset="-122"/>
                          <a:ea typeface="华文新魏" panose="02010800040101010101" pitchFamily="2" charset="-122"/>
                        </a:rPr>
                        <a:t>年出版的</a:t>
                      </a:r>
                      <a:r>
                        <a:rPr lang="en-US" altLang="zh-CN" smtClean="0">
                          <a:latin typeface="华文新魏" panose="02010800040101010101" pitchFamily="2" charset="-122"/>
                          <a:ea typeface="华文新魏" panose="02010800040101010101" pitchFamily="2" charset="-122"/>
                        </a:rPr>
                        <a:t>《1949——1999</a:t>
                      </a:r>
                      <a:r>
                        <a:rPr lang="zh-CN" altLang="en-US" smtClean="0">
                          <a:latin typeface="华文新魏" panose="02010800040101010101" pitchFamily="2" charset="-122"/>
                          <a:ea typeface="华文新魏" panose="02010800040101010101" pitchFamily="2" charset="-122"/>
                        </a:rPr>
                        <a:t>新华社优秀新闻作品选集</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对外新闻选</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中</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2065">
                <a:tc>
                  <a:txBody>
                    <a:bodyPr vert="horz" wrap="square"/>
                    <a:lstStyle/>
                    <a:p>
                      <a:pPr algn="ctr"/>
                      <a:r>
                        <a:rPr lang="zh-CN" altLang="en-US" b="1" smtClean="0">
                          <a:latin typeface="华文新魏" panose="02010800040101010101" pitchFamily="2" charset="-122"/>
                          <a:ea typeface="华文新魏" panose="02010800040101010101" pitchFamily="2" charset="-122"/>
                        </a:rPr>
                        <a:t>针对对象</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关注中国时局动态的世界各国政坛</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495249">
                <a:tc>
                  <a:txBody>
                    <a:bodyPr vert="horz" wrap="square"/>
                    <a:lstStyle/>
                    <a:p>
                      <a:pPr algn="ctr"/>
                      <a:r>
                        <a:rPr lang="zh-CN" altLang="en-US" b="1" smtClean="0">
                          <a:latin typeface="华文新魏" panose="02010800040101010101" pitchFamily="2" charset="-122"/>
                          <a:ea typeface="华文新魏" panose="02010800040101010101" pitchFamily="2" charset="-122"/>
                        </a:rPr>
                        <a:t>写作内容</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r>
                        <a:rPr lang="zh-CN" altLang="zh-CN" sz="1800" kern="1200" smtClean="0">
                          <a:solidFill>
                            <a:schemeClr val="tx1"/>
                          </a:solidFill>
                          <a:latin typeface="华文新魏" panose="02010800040101010101" pitchFamily="2" charset="-122"/>
                          <a:ea typeface="华文新魏" panose="02010800040101010101" pitchFamily="2" charset="-122"/>
                          <a:cs typeface="+mn-cs"/>
                        </a:rPr>
                        <a:t>港督府告别仪式（第一次降旗）</a:t>
                      </a:r>
                      <a:r>
                        <a:rPr lang="zh-CN" altLang="en-US" sz="1800" kern="1200" smtClean="0">
                          <a:solidFill>
                            <a:schemeClr val="tx1"/>
                          </a:solidFill>
                          <a:latin typeface="华文新魏" panose="02010800040101010101" pitchFamily="2" charset="-122"/>
                          <a:ea typeface="华文新魏" panose="02010800040101010101" pitchFamily="2" charset="-122"/>
                          <a:cs typeface="+mn-cs"/>
                        </a:rPr>
                        <a:t>；</a:t>
                      </a:r>
                      <a:r>
                        <a:rPr lang="zh-CN" altLang="zh-CN" sz="1800" kern="1200" smtClean="0">
                          <a:solidFill>
                            <a:schemeClr val="tx1"/>
                          </a:solidFill>
                          <a:latin typeface="华文新魏" panose="02010800040101010101" pitchFamily="2" charset="-122"/>
                          <a:ea typeface="华文新魏" panose="02010800040101010101" pitchFamily="2" charset="-122"/>
                          <a:cs typeface="+mn-cs"/>
                        </a:rPr>
                        <a:t>添马舰东面广场告别仪式（第二次降旗）</a:t>
                      </a:r>
                      <a:r>
                        <a:rPr lang="zh-CN" altLang="en-US" sz="1800" kern="1200" smtClean="0">
                          <a:solidFill>
                            <a:schemeClr val="tx1"/>
                          </a:solidFill>
                          <a:latin typeface="华文新魏" panose="02010800040101010101" pitchFamily="2" charset="-122"/>
                          <a:ea typeface="华文新魏" panose="02010800040101010101" pitchFamily="2" charset="-122"/>
                          <a:cs typeface="+mn-cs"/>
                        </a:rPr>
                        <a:t>；</a:t>
                      </a:r>
                      <a:endParaRPr lang="zh-CN" altLang="zh-CN" sz="1800" kern="1200" smtClean="0">
                        <a:solidFill>
                          <a:schemeClr val="tx1"/>
                        </a:solidFill>
                        <a:latin typeface="华文新魏" panose="02010800040101010101" pitchFamily="2" charset="-122"/>
                        <a:ea typeface="华文新魏" panose="02010800040101010101" pitchFamily="2" charset="-122"/>
                        <a:cs typeface="+mn-cs"/>
                      </a:endParaRPr>
                    </a:p>
                    <a:p>
                      <a:r>
                        <a:rPr lang="zh-CN" altLang="zh-CN" sz="1800" kern="1200" smtClean="0">
                          <a:solidFill>
                            <a:schemeClr val="tx1"/>
                          </a:solidFill>
                          <a:latin typeface="华文新魏" panose="02010800040101010101" pitchFamily="2" charset="-122"/>
                          <a:ea typeface="华文新魏" panose="02010800040101010101" pitchFamily="2" charset="-122"/>
                          <a:cs typeface="+mn-cs"/>
                        </a:rPr>
                        <a:t>交接仪式（降旗与升旗）</a:t>
                      </a:r>
                      <a:r>
                        <a:rPr lang="zh-CN" altLang="en-US" sz="1800" kern="1200" smtClean="0">
                          <a:solidFill>
                            <a:schemeClr val="tx1"/>
                          </a:solidFill>
                          <a:latin typeface="华文新魏" panose="02010800040101010101" pitchFamily="2" charset="-122"/>
                          <a:ea typeface="华文新魏" panose="02010800040101010101" pitchFamily="2" charset="-122"/>
                          <a:cs typeface="+mn-cs"/>
                        </a:rPr>
                        <a:t>；“</a:t>
                      </a:r>
                      <a:r>
                        <a:rPr lang="zh-CN" altLang="zh-CN" sz="1800" kern="1200" smtClean="0">
                          <a:solidFill>
                            <a:schemeClr val="tx1"/>
                          </a:solidFill>
                          <a:latin typeface="华文新魏" panose="02010800040101010101" pitchFamily="2" charset="-122"/>
                          <a:ea typeface="华文新魏" panose="02010800040101010101" pitchFamily="2" charset="-122"/>
                          <a:cs typeface="+mn-cs"/>
                        </a:rPr>
                        <a:t>不列颠尼亚”号离开香港。</a:t>
                      </a:r>
                      <a:r>
                        <a:rPr lang="en-US" altLang="zh-CN" sz="1800" kern="1200" smtClean="0">
                          <a:solidFill>
                            <a:schemeClr val="tx1"/>
                          </a:solidFill>
                          <a:latin typeface="华文新魏" panose="02010800040101010101" pitchFamily="2" charset="-122"/>
                          <a:ea typeface="华文新魏" panose="02010800040101010101" pitchFamily="2" charset="-122"/>
                          <a:cs typeface="+mn-cs"/>
                        </a:rPr>
                        <a:t>【</a:t>
                      </a:r>
                      <a:r>
                        <a:rPr lang="zh-CN" altLang="en-US" sz="1800" kern="1200" smtClean="0">
                          <a:solidFill>
                            <a:schemeClr val="tx1"/>
                          </a:solidFill>
                          <a:latin typeface="华文新魏" panose="02010800040101010101" pitchFamily="2" charset="-122"/>
                          <a:ea typeface="华文新魏" panose="02010800040101010101" pitchFamily="2" charset="-122"/>
                          <a:cs typeface="+mn-cs"/>
                        </a:rPr>
                        <a:t>时间顺序</a:t>
                      </a:r>
                      <a:r>
                        <a:rPr lang="en-US" altLang="zh-CN" sz="1800" kern="1200" smtClean="0">
                          <a:solidFill>
                            <a:schemeClr val="tx1"/>
                          </a:solidFill>
                          <a:latin typeface="华文新魏" panose="02010800040101010101" pitchFamily="2" charset="-122"/>
                          <a:ea typeface="华文新魏" panose="02010800040101010101" pitchFamily="2" charset="-122"/>
                          <a:cs typeface="+mn-cs"/>
                        </a:rPr>
                        <a:t>】</a:t>
                      </a:r>
                      <a:endParaRPr lang="zh-CN" altLang="zh-CN" sz="1800" kern="1200">
                        <a:solidFill>
                          <a:schemeClr val="tx1"/>
                        </a:solidFill>
                        <a:latin typeface="华文新魏" panose="02010800040101010101" pitchFamily="2" charset="-122"/>
                        <a:ea typeface="华文新魏" panose="02010800040101010101" pitchFamily="2" charset="-122"/>
                        <a:cs typeface="+mn-cs"/>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61209">
                <a:tc>
                  <a:txBody>
                    <a:bodyPr vert="horz" wrap="square"/>
                    <a:lstStyle/>
                    <a:p>
                      <a:pPr algn="ctr"/>
                      <a:r>
                        <a:rPr lang="zh-CN" altLang="en-US" b="1" smtClean="0">
                          <a:latin typeface="华文新魏" panose="02010800040101010101" pitchFamily="2" charset="-122"/>
                          <a:ea typeface="华文新魏" panose="02010800040101010101" pitchFamily="2" charset="-122"/>
                        </a:rPr>
                        <a:t>结构特点</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标题、导语、正文、背景、结语</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97785">
                <a:tc>
                  <a:txBody>
                    <a:bodyPr vert="horz" wrap="square"/>
                    <a:lstStyle/>
                    <a:p>
                      <a:pPr algn="ctr"/>
                      <a:r>
                        <a:rPr lang="zh-CN" altLang="en-US" b="1" smtClean="0">
                          <a:latin typeface="华文新魏" panose="02010800040101010101" pitchFamily="2" charset="-122"/>
                          <a:ea typeface="华文新魏" panose="02010800040101010101" pitchFamily="2" charset="-122"/>
                        </a:rPr>
                        <a:t>写作功能</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演绎事件现场，展示国家力量，形成国际影响力（增强民族自豪感，坚定民族自信心）</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39801">
                <a:tc>
                  <a:txBody>
                    <a:bodyPr vert="horz" wrap="square"/>
                    <a:lstStyle/>
                    <a:p>
                      <a:pPr algn="ctr"/>
                      <a:r>
                        <a:rPr lang="zh-CN" altLang="en-US" b="1" smtClean="0">
                          <a:latin typeface="华文新魏" panose="02010800040101010101" pitchFamily="2" charset="-122"/>
                          <a:ea typeface="华文新魏" panose="02010800040101010101" pitchFamily="2" charset="-122"/>
                        </a:rPr>
                        <a:t>作品推介</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一次振奋人心的交接，一场展示国家力量的盛会。</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cSld>
  <p:clrMapOvr>
    <a:masterClrMapping/>
  </p:clrMapOvr>
  <p:transition>
    <p:pull dir="ld"/>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4" name="表格 3"/>
          <p:cNvGraphicFramePr>
            <a:graphicFrameLocks noGrp="1"/>
          </p:cNvGraphicFramePr>
          <p:nvPr>
            <p:custDataLst>
              <p:tags r:id="rId4"/>
            </p:custDataLst>
            <p:extLst>
              <p:ext uri="{D42A27DB-BD31-4B8C-83A1-F6EECF244321}">
                <p14:modId xmlns:p14="http://schemas.microsoft.com/office/powerpoint/2010/main" xmlns="" val="1035233982"/>
              </p:ext>
            </p:extLst>
          </p:nvPr>
        </p:nvGraphicFramePr>
        <p:xfrm>
          <a:off x="493776" y="265176"/>
          <a:ext cx="11329415" cy="6309360"/>
        </p:xfrm>
        <a:graphic>
          <a:graphicData uri="http://schemas.openxmlformats.org/drawingml/2006/table">
            <a:tbl>
              <a:tblPr firstRow="1" bandRow="1">
                <a:tableStyleId>{BC89EF96-8CEA-46FF-86C4-4CE0E7609802}</a:tableStyleId>
              </a:tblPr>
              <a:tblGrid>
                <a:gridCol w="1570669"/>
                <a:gridCol w="4094038"/>
                <a:gridCol w="2832354"/>
                <a:gridCol w="2832354"/>
              </a:tblGrid>
              <a:tr h="320040">
                <a:tc gridSpan="4">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mtClean="0">
                          <a:latin typeface="华文新魏" panose="02010800040101010101" pitchFamily="2" charset="-122"/>
                          <a:ea typeface="华文新魏" panose="02010800040101010101" pitchFamily="2" charset="-122"/>
                        </a:rPr>
                        <a:t>（实用性）革命文化作品导读卡</a:t>
                      </a: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358654">
                <a:tc>
                  <a:txBody>
                    <a:bodyPr vert="horz" wrap="square"/>
                    <a:lstStyle/>
                    <a:p>
                      <a:pPr algn="ctr"/>
                      <a:r>
                        <a:rPr lang="zh-CN" altLang="en-US" b="1" smtClean="0">
                          <a:ea typeface="华文新魏"/>
                        </a:rPr>
                        <a:t>篇    目</a:t>
                      </a:r>
                      <a:endParaRPr lang="zh-CN" altLang="en-US" b="1">
                        <a:ea typeface="华文新魏"/>
                      </a:endParaRPr>
                    </a:p>
                  </a:txBody>
                  <a:tcPr/>
                </a:tc>
                <a:tc>
                  <a:txBody>
                    <a:bodyPr vert="horz" wrap="square"/>
                    <a:lstStyle/>
                    <a:p>
                      <a:pPr algn="ctr"/>
                      <a:r>
                        <a:rPr lang="en-US" altLang="zh-CN" b="1" smtClean="0">
                          <a:solidFill>
                            <a:srgbClr val="FF0000"/>
                          </a:solidFill>
                          <a:ea typeface="华文新魏"/>
                        </a:rPr>
                        <a:t>《</a:t>
                      </a:r>
                      <a:r>
                        <a:rPr lang="zh-CN" altLang="en-US" b="1" smtClean="0">
                          <a:solidFill>
                            <a:srgbClr val="FF0000"/>
                          </a:solidFill>
                          <a:ea typeface="华文新魏"/>
                        </a:rPr>
                        <a:t>县委书记的榜样</a:t>
                      </a:r>
                      <a:r>
                        <a:rPr lang="en-US" altLang="zh-CN" b="1" smtClean="0">
                          <a:solidFill>
                            <a:srgbClr val="FF0000"/>
                          </a:solidFill>
                          <a:ea typeface="华文新魏"/>
                        </a:rPr>
                        <a:t>——</a:t>
                      </a:r>
                      <a:r>
                        <a:rPr lang="zh-CN" altLang="en-US" b="1" smtClean="0">
                          <a:solidFill>
                            <a:srgbClr val="FF0000"/>
                          </a:solidFill>
                          <a:ea typeface="华文新魏"/>
                        </a:rPr>
                        <a:t>焦裕禄</a:t>
                      </a:r>
                      <a:r>
                        <a:rPr lang="en-US" altLang="zh-CN" b="1" smtClean="0">
                          <a:solidFill>
                            <a:srgbClr val="FF0000"/>
                          </a:solidFill>
                          <a:ea typeface="华文新魏"/>
                        </a:rPr>
                        <a:t>》</a:t>
                      </a:r>
                      <a:endParaRPr lang="zh-CN" altLang="en-US" b="1">
                        <a:solidFill>
                          <a:srgbClr val="FF0000"/>
                        </a:solidFill>
                        <a:ea typeface="华文新魏"/>
                      </a:endParaRPr>
                    </a:p>
                  </a:txBody>
                  <a:tcPr/>
                </a:tc>
                <a:tc>
                  <a:txBody>
                    <a:bodyPr vert="horz" wrap="square"/>
                    <a:lstStyle/>
                    <a:p>
                      <a:pPr algn="ctr"/>
                      <a:r>
                        <a:rPr lang="zh-CN" altLang="en-US" b="1" smtClean="0">
                          <a:ea typeface="华文新魏"/>
                        </a:rPr>
                        <a:t>文    体</a:t>
                      </a:r>
                      <a:endParaRPr lang="zh-CN" altLang="en-US" b="1">
                        <a:ea typeface="华文新魏"/>
                      </a:endParaRPr>
                    </a:p>
                  </a:txBody>
                  <a:tcPr/>
                </a:tc>
                <a:tc>
                  <a:txBody>
                    <a:bodyPr vert="horz" wrap="square"/>
                    <a:lstStyle/>
                    <a:p>
                      <a:pPr algn="ctr"/>
                      <a:r>
                        <a:rPr lang="zh-CN" altLang="en-US" smtClean="0">
                          <a:ea typeface="华文新魏"/>
                        </a:rPr>
                        <a:t>人物通讯</a:t>
                      </a:r>
                      <a:endParaRPr lang="zh-CN" altLang="en-US">
                        <a:ea typeface="华文新魏"/>
                      </a:endParaRPr>
                    </a:p>
                  </a:txBody>
                  <a:tcPr/>
                </a:tc>
              </a:tr>
              <a:tr h="2510577">
                <a:tc>
                  <a:txBody>
                    <a:bodyPr vert="horz" wrap="square"/>
                    <a:lstStyle/>
                    <a:p>
                      <a:pPr algn="ctr"/>
                      <a:endParaRPr lang="en-US" altLang="zh-CN" b="1" smtClean="0">
                        <a:ea typeface="华文新魏"/>
                      </a:endParaRPr>
                    </a:p>
                    <a:p>
                      <a:pPr algn="ctr"/>
                      <a:endParaRPr lang="en-US" altLang="zh-CN" b="1" smtClean="0">
                        <a:ea typeface="华文新魏"/>
                      </a:endParaRPr>
                    </a:p>
                    <a:p>
                      <a:pPr algn="ctr"/>
                      <a:endParaRPr lang="en-US" altLang="zh-CN" b="1" smtClean="0">
                        <a:ea typeface="华文新魏"/>
                      </a:endParaRPr>
                    </a:p>
                    <a:p>
                      <a:pPr algn="ctr"/>
                      <a:endParaRPr lang="en-US" altLang="zh-CN" b="1" smtClean="0">
                        <a:ea typeface="华文新魏"/>
                      </a:endParaRPr>
                    </a:p>
                    <a:p>
                      <a:pPr algn="ctr"/>
                      <a:r>
                        <a:rPr lang="zh-CN" altLang="en-US" b="1" smtClean="0">
                          <a:ea typeface="华文新魏"/>
                        </a:rPr>
                        <a:t>作者信息</a:t>
                      </a:r>
                      <a:endParaRPr lang="zh-CN" altLang="en-US" b="1">
                        <a:ea typeface="华文新魏"/>
                      </a:endParaRPr>
                    </a:p>
                  </a:txBody>
                  <a:tcPr/>
                </a:tc>
                <a:tc gridSpan="3">
                  <a:txBody>
                    <a:bodyPr vert="horz" wrap="square"/>
                    <a:lstStyle/>
                    <a:p>
                      <a:r>
                        <a:rPr lang="zh-CN" altLang="zh-CN" sz="1800" kern="1200" smtClean="0">
                          <a:solidFill>
                            <a:srgbClr val="0000FF"/>
                          </a:solidFill>
                          <a:effectLst/>
                          <a:latin typeface="华文新魏" panose="02010800040101010101" pitchFamily="2" charset="-122"/>
                          <a:ea typeface="华文新魏" panose="02010800040101010101" pitchFamily="2" charset="-122"/>
                          <a:cs typeface="+mn-cs"/>
                        </a:rPr>
                        <a:t>穆青</a:t>
                      </a:r>
                      <a:r>
                        <a:rPr lang="zh-CN" altLang="zh-CN" sz="1800" kern="1200" smtClean="0">
                          <a:solidFill>
                            <a:schemeClr val="tx1"/>
                          </a:solidFill>
                          <a:effectLst/>
                          <a:latin typeface="华文新魏" panose="02010800040101010101" pitchFamily="2" charset="-122"/>
                          <a:ea typeface="华文新魏" panose="02010800040101010101" pitchFamily="2" charset="-122"/>
                          <a:cs typeface="+mn-cs"/>
                        </a:rPr>
                        <a:t>（1921-2003），当代著名新闻记者，原名穆亚才，祖籍河南开封杞县。1942年8月进入党中央机关报《解放区报》从事新闻工作。</a:t>
                      </a:r>
                      <a:endParaRPr lang="en-US" altLang="zh-CN" sz="1800" kern="1200" smtClean="0">
                        <a:solidFill>
                          <a:schemeClr val="tx1"/>
                        </a:solidFill>
                        <a:effectLst/>
                        <a:latin typeface="华文新魏" panose="02010800040101010101" pitchFamily="2" charset="-122"/>
                        <a:ea typeface="华文新魏" panose="02010800040101010101" pitchFamily="2" charset="-122"/>
                        <a:cs typeface="+mn-cs"/>
                      </a:endParaRPr>
                    </a:p>
                    <a:p>
                      <a:r>
                        <a:rPr lang="zh-CN" altLang="zh-CN" sz="1800" kern="1200" smtClean="0">
                          <a:solidFill>
                            <a:srgbClr val="0000FF"/>
                          </a:solidFill>
                          <a:effectLst/>
                          <a:latin typeface="华文新魏" panose="02010800040101010101" pitchFamily="2" charset="-122"/>
                          <a:ea typeface="华文新魏" panose="02010800040101010101" pitchFamily="2" charset="-122"/>
                          <a:cs typeface="+mn-cs"/>
                        </a:rPr>
                        <a:t>冯健</a:t>
                      </a:r>
                      <a:r>
                        <a:rPr lang="zh-CN" altLang="zh-CN" sz="1800" kern="1200" smtClean="0">
                          <a:solidFill>
                            <a:schemeClr val="tx1"/>
                          </a:solidFill>
                          <a:effectLst/>
                          <a:latin typeface="华文新魏" panose="02010800040101010101" pitchFamily="2" charset="-122"/>
                          <a:ea typeface="华文新魏" panose="02010800040101010101" pitchFamily="2" charset="-122"/>
                          <a:cs typeface="+mn-cs"/>
                        </a:rPr>
                        <a:t>（1925-）原名樊煦义，河南新野县人。1948年加入中国共产党。同年毕业于中央大学政治系。抗战和解放前夕他主要从事新闻宣传报道工作。建国后，历任新华通讯社开封分社、江西分社者，新华社中南总分社、湖北分社记者、编委，新华社国内新闻编辑部副主任、副社长兼总编辑，《</a:t>
                      </a:r>
                      <a:r>
                        <a:rPr lang="zh-CN" altLang="en-US" sz="1800" kern="1200" smtClean="0">
                          <a:solidFill>
                            <a:schemeClr val="tx1"/>
                          </a:solidFill>
                          <a:effectLst/>
                          <a:latin typeface="华文新魏" panose="02010800040101010101" pitchFamily="2" charset="-122"/>
                          <a:ea typeface="华文新魏" panose="02010800040101010101" pitchFamily="2" charset="-122"/>
                          <a:cs typeface="+mn-cs"/>
                        </a:rPr>
                        <a:t>瞭望</a:t>
                      </a:r>
                      <a:r>
                        <a:rPr lang="zh-CN" altLang="zh-CN" sz="1800" kern="1200" smtClean="0">
                          <a:solidFill>
                            <a:schemeClr val="tx1"/>
                          </a:solidFill>
                          <a:effectLst/>
                          <a:latin typeface="华文新魏" panose="02010800040101010101" pitchFamily="2" charset="-122"/>
                          <a:ea typeface="华文新魏" panose="02010800040101010101" pitchFamily="2" charset="-122"/>
                          <a:cs typeface="+mn-cs"/>
                        </a:rPr>
                        <a:t>》周刊编委会主任委员，中国新闻学院教授。第五届全国人大代表。1949年后被调新华社工作。</a:t>
                      </a:r>
                      <a:endParaRPr lang="en-US" altLang="zh-CN" sz="1800" kern="1200" smtClean="0">
                        <a:solidFill>
                          <a:schemeClr val="tx1"/>
                        </a:solidFill>
                        <a:effectLst/>
                        <a:latin typeface="华文新魏" panose="02010800040101010101" pitchFamily="2" charset="-122"/>
                        <a:ea typeface="华文新魏" panose="02010800040101010101" pitchFamily="2" charset="-122"/>
                        <a:cs typeface="+mn-cs"/>
                      </a:endParaRPr>
                    </a:p>
                    <a:p>
                      <a:r>
                        <a:rPr lang="zh-CN" altLang="zh-CN" sz="1800" kern="1200" smtClean="0">
                          <a:solidFill>
                            <a:srgbClr val="0000FF"/>
                          </a:solidFill>
                          <a:effectLst/>
                          <a:latin typeface="华文新魏" panose="02010800040101010101" pitchFamily="2" charset="-122"/>
                          <a:ea typeface="华文新魏" panose="02010800040101010101" pitchFamily="2" charset="-122"/>
                          <a:cs typeface="+mn-cs"/>
                        </a:rPr>
                        <a:t>周原</a:t>
                      </a:r>
                      <a:r>
                        <a:rPr lang="zh-CN" altLang="zh-CN" sz="1800" kern="1200" smtClean="0">
                          <a:solidFill>
                            <a:schemeClr val="tx1"/>
                          </a:solidFill>
                          <a:effectLst/>
                          <a:latin typeface="华文新魏" panose="02010800040101010101" pitchFamily="2" charset="-122"/>
                          <a:ea typeface="华文新魏" panose="02010800040101010101" pitchFamily="2" charset="-122"/>
                          <a:cs typeface="+mn-cs"/>
                        </a:rPr>
                        <a:t>（1928-2011），原名乔元庆，河南省偃师县夹沟村人。1948年，调入新华社任记者、高级记者、国内部机动采访室主任，写出了一大批有思想、有特色的报告文学，其作品曾多次获奖。</a:t>
                      </a:r>
                      <a:endParaRPr lang="zh-CN" altLang="zh-CN" sz="1800" kern="1200">
                        <a:solidFill>
                          <a:schemeClr val="tx1"/>
                        </a:solidFill>
                        <a:effectLst/>
                        <a:latin typeface="华文新魏" panose="02010800040101010101" pitchFamily="2" charset="-122"/>
                        <a:ea typeface="华文新魏" panose="02010800040101010101" pitchFamily="2" charset="-122"/>
                        <a:cs typeface="+mn-cs"/>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8654">
                <a:tc>
                  <a:txBody>
                    <a:bodyPr vert="horz" wrap="square"/>
                    <a:lstStyle/>
                    <a:p>
                      <a:pPr algn="ctr"/>
                      <a:r>
                        <a:rPr lang="zh-CN" altLang="en-US" b="1" smtClean="0">
                          <a:ea typeface="华文新魏"/>
                        </a:rPr>
                        <a:t>使用情境</a:t>
                      </a:r>
                      <a:endParaRPr lang="zh-CN" altLang="en-US" b="1">
                        <a:ea typeface="华文新魏"/>
                      </a:endParaRPr>
                    </a:p>
                  </a:txBody>
                  <a:tcPr/>
                </a:tc>
                <a:tc gridSpan="3">
                  <a:txBody>
                    <a:bodyPr vert="horz" wrap="square"/>
                    <a:lstStyle/>
                    <a:p>
                      <a:pPr algn="l"/>
                      <a:r>
                        <a:rPr lang="en-US" altLang="zh-CN" smtClean="0">
                          <a:ea typeface="华文新魏"/>
                        </a:rPr>
                        <a:t>2009</a:t>
                      </a:r>
                      <a:r>
                        <a:rPr lang="zh-CN" altLang="en-US" smtClean="0">
                          <a:ea typeface="华文新魏"/>
                        </a:rPr>
                        <a:t>年新华出版社出版的</a:t>
                      </a:r>
                      <a:r>
                        <a:rPr lang="en-US" altLang="zh-CN" smtClean="0">
                          <a:ea typeface="华文新魏"/>
                        </a:rPr>
                        <a:t>《</a:t>
                      </a:r>
                      <a:r>
                        <a:rPr lang="zh-CN" altLang="en-US" smtClean="0">
                          <a:ea typeface="华文新魏"/>
                        </a:rPr>
                        <a:t>通讯名作</a:t>
                      </a:r>
                      <a:r>
                        <a:rPr lang="en-US" altLang="zh-CN" smtClean="0">
                          <a:ea typeface="华文新魏"/>
                        </a:rPr>
                        <a:t>100</a:t>
                      </a:r>
                      <a:r>
                        <a:rPr lang="zh-CN" altLang="en-US" smtClean="0">
                          <a:ea typeface="华文新魏"/>
                        </a:rPr>
                        <a:t>篇</a:t>
                      </a:r>
                      <a:r>
                        <a:rPr lang="en-US" altLang="zh-CN" smtClean="0">
                          <a:ea typeface="华文新魏"/>
                        </a:rPr>
                        <a:t>》</a:t>
                      </a:r>
                      <a:r>
                        <a:rPr lang="zh-CN" altLang="en-US" smtClean="0">
                          <a:ea typeface="华文新魏"/>
                        </a:rPr>
                        <a:t>中</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8654">
                <a:tc>
                  <a:txBody>
                    <a:bodyPr vert="horz" wrap="square"/>
                    <a:lstStyle/>
                    <a:p>
                      <a:pPr algn="ctr"/>
                      <a:r>
                        <a:rPr lang="zh-CN" altLang="en-US" b="1" smtClean="0">
                          <a:ea typeface="华文新魏"/>
                        </a:rPr>
                        <a:t>针对对象</a:t>
                      </a:r>
                      <a:endParaRPr lang="zh-CN" altLang="en-US" b="1">
                        <a:ea typeface="华文新魏"/>
                      </a:endParaRPr>
                    </a:p>
                  </a:txBody>
                  <a:tcPr/>
                </a:tc>
                <a:tc gridSpan="3">
                  <a:txBody>
                    <a:bodyPr vert="horz" wrap="square"/>
                    <a:lstStyle/>
                    <a:p>
                      <a:pPr algn="l"/>
                      <a:r>
                        <a:rPr lang="zh-CN" altLang="en-US" smtClean="0">
                          <a:ea typeface="华文新魏"/>
                        </a:rPr>
                        <a:t>中国共产党员</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1165625">
                <a:tc>
                  <a:txBody>
                    <a:bodyPr vert="horz" wrap="square"/>
                    <a:lstStyle/>
                    <a:p>
                      <a:pPr algn="ctr"/>
                      <a:endParaRPr lang="en-US" altLang="zh-CN" b="1" smtClean="0">
                        <a:ea typeface="华文新魏"/>
                      </a:endParaRPr>
                    </a:p>
                    <a:p>
                      <a:pPr algn="ctr"/>
                      <a:r>
                        <a:rPr lang="zh-CN" altLang="en-US" b="1" smtClean="0">
                          <a:ea typeface="华文新魏"/>
                        </a:rPr>
                        <a:t>写作内容</a:t>
                      </a:r>
                      <a:endParaRPr lang="zh-CN" altLang="en-US" b="1">
                        <a:ea typeface="华文新魏"/>
                      </a:endParaRPr>
                    </a:p>
                  </a:txBody>
                  <a:tcPr/>
                </a:tc>
                <a:tc gridSpan="3">
                  <a:txBody>
                    <a:bodyPr vert="horz" wrap="square"/>
                    <a:lstStyle/>
                    <a:p>
                      <a:pPr>
                        <a:lnSpc>
                          <a:spcPct val="100000"/>
                        </a:lnSpc>
                      </a:pPr>
                      <a:r>
                        <a:rPr lang="zh-CN" altLang="en-US" sz="1800" smtClean="0">
                          <a:latin typeface="华文新魏" panose="02010800040101010101" pitchFamily="2" charset="-122"/>
                          <a:ea typeface="华文新魏" panose="02010800040101010101" pitchFamily="2" charset="-122"/>
                        </a:rPr>
                        <a:t>焦裕禄来到兰考的背景及初到兰考的作为；焦裕禄带队调查研究经历的艰辛和取得的成就；焦裕禄同志带领兰考人民全力救治洪灾的具体工作；焦裕禄身患肝癌，却忍痛坚持工作的情况；焦裕禄病重住院，病危、临终前对兰考县的牵挂以及他的离世；兰考人民对焦裕禄的悼念并发扬焦裕禄精神，完成书记遗愿及作者对焦裕禄的赞叹追思</a:t>
                      </a: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8654">
                <a:tc>
                  <a:txBody>
                    <a:bodyPr vert="horz" wrap="square"/>
                    <a:lstStyle/>
                    <a:p>
                      <a:pPr algn="ctr"/>
                      <a:r>
                        <a:rPr lang="zh-CN" altLang="en-US" b="1" smtClean="0">
                          <a:ea typeface="华文新魏"/>
                        </a:rPr>
                        <a:t>结构特点</a:t>
                      </a:r>
                      <a:endParaRPr lang="zh-CN" altLang="en-US" b="1">
                        <a:ea typeface="华文新魏"/>
                      </a:endParaRPr>
                    </a:p>
                  </a:txBody>
                  <a:tcPr/>
                </a:tc>
                <a:tc gridSpan="3">
                  <a:txBody>
                    <a:bodyPr vert="horz" wrap="square"/>
                    <a:lstStyle/>
                    <a:p>
                      <a:pPr algn="l"/>
                      <a:r>
                        <a:rPr lang="zh-CN" altLang="en-US" smtClean="0">
                          <a:ea typeface="华文新魏"/>
                        </a:rPr>
                        <a:t>标题、导语、正文（纵式结构：时间为序）、结语</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8654">
                <a:tc>
                  <a:txBody>
                    <a:bodyPr vert="horz" wrap="square"/>
                    <a:lstStyle/>
                    <a:p>
                      <a:pPr algn="ctr"/>
                      <a:r>
                        <a:rPr lang="zh-CN" altLang="en-US" b="1" smtClean="0">
                          <a:ea typeface="华文新魏"/>
                        </a:rPr>
                        <a:t>写作功能</a:t>
                      </a:r>
                      <a:endParaRPr lang="zh-CN" altLang="en-US" b="1">
                        <a:ea typeface="华文新魏"/>
                      </a:endParaRPr>
                    </a:p>
                  </a:txBody>
                  <a:tcPr/>
                </a:tc>
                <a:tc gridSpan="3">
                  <a:txBody>
                    <a:bodyPr vert="horz" wrap="square"/>
                    <a:lstStyle/>
                    <a:p>
                      <a:pPr algn="l"/>
                      <a:r>
                        <a:rPr lang="zh-CN" altLang="en-US" smtClean="0">
                          <a:ea typeface="华文新魏"/>
                        </a:rPr>
                        <a:t>书写党员典型，展现党员精神，树立党员榜样，引导党员方向</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29863">
                <a:tc>
                  <a:txBody>
                    <a:bodyPr vert="horz" wrap="square"/>
                    <a:lstStyle/>
                    <a:p>
                      <a:pPr algn="ctr"/>
                      <a:r>
                        <a:rPr lang="zh-CN" altLang="en-US" b="1" smtClean="0">
                          <a:ea typeface="华文新魏"/>
                        </a:rPr>
                        <a:t>作品推介</a:t>
                      </a:r>
                      <a:endParaRPr lang="zh-CN" altLang="en-US" b="1">
                        <a:ea typeface="华文新魏"/>
                      </a:endParaRPr>
                    </a:p>
                  </a:txBody>
                  <a:tcPr/>
                </a:tc>
                <a:tc gridSpan="3">
                  <a:txBody>
                    <a:bodyPr vert="horz" wrap="square"/>
                    <a:lstStyle/>
                    <a:p>
                      <a:pPr algn="l"/>
                      <a:r>
                        <a:rPr lang="zh-CN" altLang="en-US" smtClean="0">
                          <a:ea typeface="华文新魏"/>
                        </a:rPr>
                        <a:t>一部人民公仆呕心沥血的奋斗史，一首可歌可泣的光辉生命赞歌，一支党员工作的风向标。</a:t>
                      </a:r>
                      <a:endParaRPr lang="zh-CN" altLang="en-US">
                        <a:ea typeface="华文新魏"/>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extLst>
      <p:ext uri="{BB962C8B-B14F-4D97-AF65-F5344CB8AC3E}">
        <p14:creationId xmlns:p14="http://schemas.microsoft.com/office/powerpoint/2010/main" xmlns="" val="2528523239"/>
      </p:ext>
    </p:extLst>
  </p:cSld>
  <p:clrMapOvr>
    <a:masterClrMapping/>
  </p:clrMapOvr>
  <p:transition>
    <p:comb/>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473588032"/>
              </p:ext>
            </p:extLst>
          </p:nvPr>
        </p:nvGraphicFramePr>
        <p:xfrm>
          <a:off x="1043783" y="576072"/>
          <a:ext cx="9960078" cy="5515970"/>
        </p:xfrm>
        <a:graphic>
          <a:graphicData uri="http://schemas.openxmlformats.org/drawingml/2006/table">
            <a:tbl>
              <a:tblPr firstRow="1" bandRow="1">
                <a:tableStyleId>{BC89EF96-8CEA-46FF-86C4-4CE0E7609802}</a:tableStyleId>
              </a:tblPr>
              <a:tblGrid>
                <a:gridCol w="1380829"/>
                <a:gridCol w="3599209"/>
                <a:gridCol w="2490020"/>
                <a:gridCol w="2490020"/>
              </a:tblGrid>
              <a:tr h="377982">
                <a:tc gridSpan="4">
                  <a:txBody>
                    <a:bodyPr vert="horz" wrap="square"/>
                    <a:lstStyle/>
                    <a:p>
                      <a:pPr algn="ctr"/>
                      <a:r>
                        <a:rPr lang="zh-CN" altLang="en-US" smtClean="0">
                          <a:latin typeface="华文新魏" panose="02010800040101010101" pitchFamily="2" charset="-122"/>
                          <a:ea typeface="华文新魏" panose="02010800040101010101" pitchFamily="2" charset="-122"/>
                        </a:rPr>
                        <a:t>（实用性）革命文化作品导读卡</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r>
              <a:tr h="495249">
                <a:tc>
                  <a:txBody>
                    <a:bodyPr vert="horz" wrap="square"/>
                    <a:lstStyle/>
                    <a:p>
                      <a:pPr algn="ctr"/>
                      <a:r>
                        <a:rPr lang="zh-CN" altLang="en-US" b="1" smtClean="0">
                          <a:latin typeface="华文新魏" panose="02010800040101010101" pitchFamily="2" charset="-122"/>
                          <a:ea typeface="华文新魏" panose="02010800040101010101" pitchFamily="2" charset="-122"/>
                        </a:rPr>
                        <a:t>篇    目</a:t>
                      </a:r>
                      <a:endParaRPr lang="zh-CN" altLang="en-US" b="1">
                        <a:latin typeface="华文新魏" panose="02010800040101010101" pitchFamily="2" charset="-122"/>
                        <a:ea typeface="华文新魏" panose="02010800040101010101" pitchFamily="2" charset="-122"/>
                      </a:endParaRPr>
                    </a:p>
                  </a:txBody>
                  <a:tcPr/>
                </a:tc>
                <a:tc>
                  <a:txBody>
                    <a:bodyPr vert="horz" wrap="square"/>
                    <a:lstStyle/>
                    <a:p>
                      <a:pPr algn="ctr"/>
                      <a:r>
                        <a:rPr lang="en-US" altLang="zh-CN" b="1" smtClean="0">
                          <a:solidFill>
                            <a:srgbClr val="FF0000"/>
                          </a:solidFill>
                          <a:latin typeface="华文新魏" panose="02010800040101010101" pitchFamily="2" charset="-122"/>
                          <a:ea typeface="华文新魏" panose="02010800040101010101" pitchFamily="2" charset="-122"/>
                        </a:rPr>
                        <a:t>《</a:t>
                      </a:r>
                      <a:r>
                        <a:rPr lang="zh-CN" altLang="en-US" b="1" smtClean="0">
                          <a:solidFill>
                            <a:srgbClr val="FF0000"/>
                          </a:solidFill>
                          <a:latin typeface="华文新魏" panose="02010800040101010101" pitchFamily="2" charset="-122"/>
                          <a:ea typeface="华文新魏" panose="02010800040101010101" pitchFamily="2" charset="-122"/>
                        </a:rPr>
                        <a:t>在民族复兴的历史丰碑上</a:t>
                      </a:r>
                      <a:endParaRPr lang="en-US" altLang="zh-CN" b="1" smtClean="0">
                        <a:solidFill>
                          <a:srgbClr val="FF0000"/>
                        </a:solidFill>
                        <a:latin typeface="华文新魏" panose="02010800040101010101" pitchFamily="2" charset="-122"/>
                        <a:ea typeface="华文新魏" panose="02010800040101010101" pitchFamily="2" charset="-122"/>
                      </a:endParaRPr>
                    </a:p>
                    <a:p>
                      <a:pPr algn="ctr"/>
                      <a:r>
                        <a:rPr lang="en-US" altLang="zh-CN" b="1" smtClean="0">
                          <a:solidFill>
                            <a:srgbClr val="FF0000"/>
                          </a:solidFill>
                          <a:latin typeface="华文新魏" panose="02010800040101010101" pitchFamily="2" charset="-122"/>
                          <a:ea typeface="华文新魏" panose="02010800040101010101" pitchFamily="2" charset="-122"/>
                        </a:rPr>
                        <a:t>——2020</a:t>
                      </a:r>
                      <a:r>
                        <a:rPr lang="zh-CN" altLang="en-US" b="1" smtClean="0">
                          <a:solidFill>
                            <a:srgbClr val="FF0000"/>
                          </a:solidFill>
                          <a:latin typeface="华文新魏" panose="02010800040101010101" pitchFamily="2" charset="-122"/>
                          <a:ea typeface="华文新魏" panose="02010800040101010101" pitchFamily="2" charset="-122"/>
                        </a:rPr>
                        <a:t>年中国抗疫记</a:t>
                      </a:r>
                      <a:r>
                        <a:rPr lang="en-US" altLang="zh-CN" b="1" smtClean="0">
                          <a:solidFill>
                            <a:srgbClr val="FF0000"/>
                          </a:solidFill>
                          <a:latin typeface="华文新魏" panose="02010800040101010101" pitchFamily="2" charset="-122"/>
                          <a:ea typeface="华文新魏" panose="02010800040101010101" pitchFamily="2" charset="-122"/>
                        </a:rPr>
                        <a:t>》</a:t>
                      </a:r>
                      <a:endParaRPr lang="zh-CN" altLang="en-US" b="1">
                        <a:solidFill>
                          <a:srgbClr val="FF0000"/>
                        </a:solidFill>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b="1" smtClean="0">
                          <a:latin typeface="华文新魏" panose="02010800040101010101" pitchFamily="2" charset="-122"/>
                          <a:ea typeface="华文新魏" panose="02010800040101010101" pitchFamily="2" charset="-122"/>
                        </a:rPr>
                        <a:t>文    体</a:t>
                      </a:r>
                      <a:endParaRPr lang="zh-CN" altLang="en-US" b="1">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mtClean="0">
                          <a:ea typeface="华文新魏"/>
                        </a:rPr>
                        <a:t>事件通讯</a:t>
                      </a:r>
                      <a:endParaRPr lang="zh-CN" altLang="en-US">
                        <a:ea typeface="华文新魏"/>
                      </a:endParaRPr>
                    </a:p>
                  </a:txBody>
                  <a:tcPr/>
                </a:tc>
              </a:tr>
              <a:tr h="495249">
                <a:tc>
                  <a:txBody>
                    <a:bodyPr vert="horz" wrap="square"/>
                    <a:lstStyle/>
                    <a:p>
                      <a:pPr algn="ctr"/>
                      <a:endParaRPr lang="en-US" altLang="zh-CN" b="1" smtClean="0">
                        <a:latin typeface="华文新魏" panose="02010800040101010101" pitchFamily="2" charset="-122"/>
                        <a:ea typeface="华文新魏" panose="02010800040101010101" pitchFamily="2" charset="-122"/>
                      </a:endParaRPr>
                    </a:p>
                    <a:p>
                      <a:pPr algn="ctr"/>
                      <a:r>
                        <a:rPr lang="zh-CN" altLang="en-US" b="1" smtClean="0">
                          <a:latin typeface="华文新魏" panose="02010800040101010101" pitchFamily="2" charset="-122"/>
                          <a:ea typeface="华文新魏" panose="02010800040101010101" pitchFamily="2" charset="-122"/>
                        </a:rPr>
                        <a:t>作者信息</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“钟华论”是由</a:t>
                      </a:r>
                      <a:r>
                        <a:rPr lang="zh-CN" altLang="en-US" sz="1800" b="0" i="0" u="none" strike="noStrike" kern="1200" smtClean="0">
                          <a:solidFill>
                            <a:schemeClr val="tx1"/>
                          </a:solidFill>
                          <a:effectLst/>
                          <a:latin typeface="华文新魏" panose="02010800040101010101" pitchFamily="2" charset="-122"/>
                          <a:ea typeface="华文新魏" panose="02010800040101010101" pitchFamily="2" charset="-122"/>
                          <a:cs typeface="+mn-cs"/>
                        </a:rPr>
                        <a:t>新华社</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领导直接指挥、集中全社评论骨干力量打造的重要政论栏目，于</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2019</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年创办。“钟华论”聚焦深入贯彻习近平新时代中国特色社会主义思想，打造有高度、有深度、有温度的重磅评论，实现文字、视频、图片、金句海报的全媒呈现，彰显新华社评论的影响力。</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3538">
                <a:tc>
                  <a:txBody>
                    <a:bodyPr vert="horz" wrap="square"/>
                    <a:lstStyle/>
                    <a:p>
                      <a:pPr algn="ctr"/>
                      <a:r>
                        <a:rPr lang="zh-CN" altLang="en-US" b="1" smtClean="0">
                          <a:latin typeface="华文新魏" panose="02010800040101010101" pitchFamily="2" charset="-122"/>
                          <a:ea typeface="华文新魏" panose="02010800040101010101" pitchFamily="2" charset="-122"/>
                        </a:rPr>
                        <a:t>使用情境</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2020</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年</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5</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月</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11</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日</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人民日报</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版面</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53538">
                <a:tc>
                  <a:txBody>
                    <a:bodyPr vert="horz" wrap="square"/>
                    <a:lstStyle/>
                    <a:p>
                      <a:pPr algn="ctr"/>
                      <a:r>
                        <a:rPr lang="zh-CN" altLang="en-US" b="1" smtClean="0">
                          <a:latin typeface="华文新魏" panose="02010800040101010101" pitchFamily="2" charset="-122"/>
                          <a:ea typeface="华文新魏" panose="02010800040101010101" pitchFamily="2" charset="-122"/>
                        </a:rPr>
                        <a:t>针对对象</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不了解中国抗疫全貌的中外读者</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1450818">
                <a:tc>
                  <a:txBody>
                    <a:bodyPr vert="horz" wrap="square"/>
                    <a:lstStyle/>
                    <a:p>
                      <a:pPr algn="ctr"/>
                      <a:endParaRPr lang="en-US" altLang="zh-CN" b="1" smtClean="0">
                        <a:latin typeface="华文新魏" panose="02010800040101010101" pitchFamily="2" charset="-122"/>
                        <a:ea typeface="华文新魏" panose="02010800040101010101" pitchFamily="2" charset="-122"/>
                      </a:endParaRPr>
                    </a:p>
                    <a:p>
                      <a:pPr algn="ctr"/>
                      <a:endParaRPr lang="en-US" altLang="zh-CN" b="1" smtClean="0">
                        <a:latin typeface="华文新魏" panose="02010800040101010101" pitchFamily="2" charset="-122"/>
                        <a:ea typeface="华文新魏" panose="02010800040101010101" pitchFamily="2" charset="-122"/>
                      </a:endParaRPr>
                    </a:p>
                    <a:p>
                      <a:pPr algn="ctr"/>
                      <a:r>
                        <a:rPr lang="zh-CN" altLang="en-US" b="1" smtClean="0">
                          <a:latin typeface="华文新魏" panose="02010800040101010101" pitchFamily="2" charset="-122"/>
                          <a:ea typeface="华文新魏" panose="02010800040101010101" pitchFamily="2" charset="-122"/>
                        </a:rPr>
                        <a:t>写作内容</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800" kern="1200" smtClean="0">
                          <a:solidFill>
                            <a:schemeClr val="tx1"/>
                          </a:solidFill>
                          <a:latin typeface="华文新魏" panose="02010800040101010101" pitchFamily="2" charset="-122"/>
                          <a:ea typeface="华文新魏" panose="02010800040101010101" pitchFamily="2" charset="-122"/>
                          <a:cs typeface="+mn-cs"/>
                        </a:rPr>
                        <a:t>概述新闻事件；展现抗疫成果，阐明党中央的</a:t>
                      </a:r>
                      <a:r>
                        <a:rPr lang="zh-CN" altLang="en-US" smtClean="0">
                          <a:latin typeface="华文新魏" panose="02010800040101010101" pitchFamily="2" charset="-122"/>
                          <a:ea typeface="华文新魏" panose="02010800040101010101" pitchFamily="2" charset="-122"/>
                        </a:rPr>
                        <a:t>出色领导力；全体人民团结抗疫，展现中国社会制度的优越性；抗疫过程中各行各业的中国人的表现，展现中国精神；中国人民在抗疫过程中牢牢坚守“生命至上”的价值取向；中国人民坚持“科学”抗疫的态度；中国人民面对灾难懂得反思；中国在大疫当前展现的博大胸怀与大国担当；抗疫取得胜利，中国继续阔步前进。</a:t>
                      </a: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271242">
                <a:tc>
                  <a:txBody>
                    <a:bodyPr vert="horz" wrap="square"/>
                    <a:lstStyle/>
                    <a:p>
                      <a:pPr algn="ctr"/>
                      <a:r>
                        <a:rPr lang="zh-CN" altLang="en-US" b="1" smtClean="0">
                          <a:latin typeface="华文新魏" panose="02010800040101010101" pitchFamily="2" charset="-122"/>
                          <a:ea typeface="华文新魏" panose="02010800040101010101" pitchFamily="2" charset="-122"/>
                        </a:rPr>
                        <a:t>结构特点</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ea typeface="华文新魏"/>
                        </a:rPr>
                        <a:t>标题、导语、正文（</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横式结构</a:t>
                      </a:r>
                      <a:r>
                        <a:rPr lang="zh-CN" altLang="en-US" smtClean="0">
                          <a:ea typeface="华文新魏"/>
                        </a:rPr>
                        <a:t>）、结语</a:t>
                      </a: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1826">
                <a:tc>
                  <a:txBody>
                    <a:bodyPr vert="horz" wrap="square"/>
                    <a:lstStyle/>
                    <a:p>
                      <a:pPr algn="ctr"/>
                      <a:r>
                        <a:rPr lang="zh-CN" altLang="en-US" b="1" smtClean="0">
                          <a:latin typeface="华文新魏" panose="02010800040101010101" pitchFamily="2" charset="-122"/>
                          <a:ea typeface="华文新魏" panose="02010800040101010101" pitchFamily="2" charset="-122"/>
                        </a:rPr>
                        <a:t>写作功能</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全方位多角度记录</a:t>
                      </a:r>
                      <a:r>
                        <a:rPr lang="en-US" altLang="zh-CN" sz="1800" b="0" i="0" kern="1200" smtClean="0">
                          <a:solidFill>
                            <a:schemeClr val="tx1"/>
                          </a:solidFill>
                          <a:effectLst/>
                          <a:latin typeface="华文新魏" panose="02010800040101010101" pitchFamily="2" charset="-122"/>
                          <a:ea typeface="华文新魏" panose="02010800040101010101" pitchFamily="2" charset="-122"/>
                          <a:cs typeface="+mn-cs"/>
                        </a:rPr>
                        <a:t>2020</a:t>
                      </a:r>
                      <a:r>
                        <a:rPr lang="zh-CN" altLang="en-US" sz="1800" b="0" i="0" kern="1200" smtClean="0">
                          <a:solidFill>
                            <a:schemeClr val="tx1"/>
                          </a:solidFill>
                          <a:effectLst/>
                          <a:latin typeface="华文新魏" panose="02010800040101010101" pitchFamily="2" charset="-122"/>
                          <a:ea typeface="华文新魏" panose="02010800040101010101" pitchFamily="2" charset="-122"/>
                          <a:cs typeface="+mn-cs"/>
                        </a:rPr>
                        <a:t>抗疫过程，讲好中国故事，展现中国风貌，发出中国声音</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r h="377042">
                <a:tc>
                  <a:txBody>
                    <a:bodyPr vert="horz" wrap="square"/>
                    <a:lstStyle/>
                    <a:p>
                      <a:pPr algn="ctr"/>
                      <a:r>
                        <a:rPr lang="zh-CN" altLang="en-US" b="1" smtClean="0">
                          <a:latin typeface="华文新魏" panose="02010800040101010101" pitchFamily="2" charset="-122"/>
                          <a:ea typeface="华文新魏" panose="02010800040101010101" pitchFamily="2" charset="-122"/>
                        </a:rPr>
                        <a:t>作品推介</a:t>
                      </a:r>
                      <a:endParaRPr lang="zh-CN" altLang="en-US" b="1">
                        <a:latin typeface="华文新魏" panose="02010800040101010101" pitchFamily="2" charset="-122"/>
                        <a:ea typeface="华文新魏" panose="02010800040101010101" pitchFamily="2" charset="-122"/>
                      </a:endParaRPr>
                    </a:p>
                  </a:txBody>
                  <a:tcPr/>
                </a:tc>
                <a:tc gridSpan="3">
                  <a:txBody>
                    <a:bodyPr vert="horz" wrap="square"/>
                    <a:lstStyle/>
                    <a:p>
                      <a:pPr algn="l"/>
                      <a:r>
                        <a:rPr lang="zh-CN" altLang="en-US" smtClean="0">
                          <a:latin typeface="华文新魏" panose="02010800040101010101" pitchFamily="2" charset="-122"/>
                          <a:ea typeface="华文新魏" panose="02010800040101010101" pitchFamily="2" charset="-122"/>
                        </a:rPr>
                        <a:t>全民奋起的战斗，民族历史的丰碑。</a:t>
                      </a:r>
                      <a:endParaRPr lang="zh-CN" altLang="en-US">
                        <a:latin typeface="华文新魏" panose="02010800040101010101" pitchFamily="2" charset="-122"/>
                        <a:ea typeface="华文新魏" panose="02010800040101010101" pitchFamily="2" charset="-122"/>
                      </a:endParaRPr>
                    </a:p>
                  </a:txBody>
                  <a:tcPr/>
                </a:tc>
                <a:tc hMerge="1">
                  <a:txBody>
                    <a:bodyPr vert="horz" wrap="square"/>
                    <a:lstStyle/>
                    <a:p>
                      <a:pPr algn="ctr"/>
                      <a:endParaRPr lang="zh-CN" altLang="en-US">
                        <a:ea typeface="华文新魏"/>
                      </a:endParaRPr>
                    </a:p>
                  </a:txBody>
                  <a:tcPr/>
                </a:tc>
                <a:tc hMerge="1">
                  <a:txBody>
                    <a:bodyPr vert="horz" wrap="square"/>
                    <a:lstStyle/>
                    <a:p>
                      <a:pPr algn="ctr"/>
                      <a:endParaRPr lang="zh-CN" altLang="en-US">
                        <a:ea typeface="华文新魏"/>
                      </a:endParaRPr>
                    </a:p>
                  </a:txBody>
                  <a:tcPr/>
                </a:tc>
              </a:tr>
            </a:tbl>
          </a:graphicData>
        </a:graphic>
      </p:graphicFrame>
    </p:spTree>
    <p:extLst>
      <p:ext uri="{BB962C8B-B14F-4D97-AF65-F5344CB8AC3E}">
        <p14:creationId xmlns:p14="http://schemas.microsoft.com/office/powerpoint/2010/main" xmlns="" val="4219495872"/>
      </p:ext>
    </p:extLst>
  </p:cSld>
  <p:clrMapOvr>
    <a:masterClrMapping/>
  </p:clrMapOvr>
  <p:transition>
    <p:comb dir="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69071" y="1237665"/>
            <a:ext cx="10969200" cy="705600"/>
          </a:xfrm>
        </p:spPr>
        <p:txBody>
          <a:bodyPr/>
          <a:lstStyle/>
          <a:p>
            <a:pPr algn="ctr"/>
            <a:r>
              <a:rPr lang="zh-CN" altLang="en-US" smtClean="0"/>
              <a:t>第一单元  中国革命传统作品</a:t>
            </a:r>
            <a:endParaRPr lang="zh-CN" altLang="en-US"/>
          </a:p>
        </p:txBody>
      </p:sp>
      <p:sp>
        <p:nvSpPr>
          <p:cNvPr id="3" name="内容占位符 2"/>
          <p:cNvSpPr>
            <a:spLocks noGrp="1"/>
          </p:cNvSpPr>
          <p:nvPr>
            <p:ph idx="1"/>
            <p:custDataLst>
              <p:tags r:id="rId4"/>
            </p:custDataLst>
          </p:nvPr>
        </p:nvSpPr>
        <p:spPr>
          <a:xfrm>
            <a:off x="813600" y="2672664"/>
            <a:ext cx="10969200" cy="2233633"/>
          </a:xfrm>
        </p:spPr>
        <p:txBody>
          <a:bodyPr>
            <a:normAutofit fontScale="70000" lnSpcReduction="20000"/>
          </a:bodyPr>
          <a:lstStyle/>
          <a:p>
            <a:pPr marL="0" indent="0">
              <a:buNone/>
            </a:pPr>
            <a:r>
              <a:rPr lang="zh-CN" altLang="en-US" sz="2600" b="1">
                <a:solidFill>
                  <a:srgbClr val="FF0000"/>
                </a:solidFill>
              </a:rPr>
              <a:t>一</a:t>
            </a:r>
            <a:r>
              <a:rPr lang="zh-CN" altLang="en-US" sz="2600" b="1" smtClean="0">
                <a:solidFill>
                  <a:srgbClr val="FF0000"/>
                </a:solidFill>
              </a:rPr>
              <a:t>、新民主主义革命时期      </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长征胜利万岁</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大战中的插曲</a:t>
            </a:r>
            <a:r>
              <a:rPr lang="en-US" altLang="zh-CN" sz="2800" b="1" smtClean="0">
                <a:latin typeface="华文中宋" panose="02010600040101010101" pitchFamily="2" charset="-122"/>
                <a:ea typeface="华文中宋" panose="02010600040101010101" pitchFamily="2" charset="-122"/>
              </a:rPr>
              <a:t>》</a:t>
            </a:r>
            <a:endParaRPr lang="en-US" altLang="zh-CN" sz="2800" b="1" smtClean="0">
              <a:solidFill>
                <a:srgbClr val="0000FF"/>
              </a:solidFill>
              <a:latin typeface="华文中宋" panose="02010600040101010101" pitchFamily="2" charset="-122"/>
              <a:ea typeface="华文中宋" panose="02010600040101010101" pitchFamily="2" charset="-122"/>
            </a:endParaRPr>
          </a:p>
          <a:p>
            <a:pPr marL="0" indent="0">
              <a:buNone/>
            </a:pPr>
            <a:r>
              <a:rPr lang="zh-CN" altLang="en-US" sz="2600" b="1" smtClean="0">
                <a:solidFill>
                  <a:srgbClr val="FF0000"/>
                </a:solidFill>
              </a:rPr>
              <a:t>二、全面建设社会主义时期   </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中国人民站起来了</a:t>
            </a:r>
            <a:r>
              <a:rPr lang="en-US" altLang="zh-CN" sz="2800" b="1" smtClean="0">
                <a:solidFill>
                  <a:schemeClr val="tx1"/>
                </a:solidFill>
                <a:latin typeface="华文中宋" panose="02010600040101010101" pitchFamily="2" charset="-122"/>
                <a:ea typeface="华文中宋" panose="02010600040101010101" pitchFamily="2" charset="-122"/>
              </a:rPr>
              <a:t>》</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县委书记的榜样</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焦裕禄</a:t>
            </a:r>
            <a:r>
              <a:rPr lang="en-US" altLang="zh-CN" sz="2800" b="1" smtClean="0">
                <a:solidFill>
                  <a:schemeClr val="tx1"/>
                </a:solidFill>
                <a:latin typeface="华文中宋" panose="02010600040101010101" pitchFamily="2" charset="-122"/>
                <a:ea typeface="华文中宋" panose="02010600040101010101" pitchFamily="2" charset="-122"/>
              </a:rPr>
              <a:t>》</a:t>
            </a:r>
            <a:endParaRPr lang="en-US" altLang="zh-CN" sz="2800" b="1" smtClean="0">
              <a:solidFill>
                <a:srgbClr val="0000FF"/>
              </a:solidFill>
              <a:latin typeface="华文中宋" panose="02010600040101010101" pitchFamily="2" charset="-122"/>
              <a:ea typeface="华文中宋" panose="02010600040101010101" pitchFamily="2" charset="-122"/>
            </a:endParaRPr>
          </a:p>
          <a:p>
            <a:pPr marL="0" indent="0">
              <a:buNone/>
            </a:pPr>
            <a:r>
              <a:rPr lang="zh-CN" altLang="en-US" sz="2600" b="1" smtClean="0">
                <a:solidFill>
                  <a:srgbClr val="FF0000"/>
                </a:solidFill>
              </a:rPr>
              <a:t>三、社会主义建设新时期     </a:t>
            </a:r>
            <a:r>
              <a:rPr lang="zh-CN" altLang="en-US" sz="2600" b="1" smtClean="0">
                <a:solidFill>
                  <a:srgbClr val="FF0000"/>
                </a:solidFill>
                <a:latin typeface="华文新魏" panose="02010800040101010101" pitchFamily="2" charset="-122"/>
                <a:ea typeface="华文新魏" panose="02010800040101010101" pitchFamily="2" charset="-122"/>
              </a:rPr>
              <a:t> </a:t>
            </a:r>
            <a:r>
              <a:rPr lang="en-US" altLang="zh-CN" sz="2800" b="1" smtClean="0">
                <a:latin typeface="华文中宋" panose="02010600040101010101" pitchFamily="2" charset="-122"/>
                <a:ea typeface="华文中宋" panose="02010600040101010101" pitchFamily="2" charset="-122"/>
              </a:rPr>
              <a:t>——《</a:t>
            </a:r>
            <a:r>
              <a:rPr lang="zh-CN" altLang="en-US" sz="2800" b="1" smtClean="0">
                <a:latin typeface="华文中宋" panose="02010600040101010101" pitchFamily="2" charset="-122"/>
                <a:ea typeface="华文中宋" panose="02010600040101010101" pitchFamily="2" charset="-122"/>
              </a:rPr>
              <a:t>别了，“不列颠尼亚”</a:t>
            </a:r>
            <a:r>
              <a:rPr lang="en-US" altLang="zh-CN" sz="2800" b="1" smtClean="0">
                <a:solidFill>
                  <a:schemeClr val="tx1"/>
                </a:solidFill>
                <a:latin typeface="华文中宋" panose="02010600040101010101" pitchFamily="2" charset="-122"/>
                <a:ea typeface="华文中宋" panose="02010600040101010101" pitchFamily="2" charset="-122"/>
              </a:rPr>
              <a:t>》</a:t>
            </a:r>
            <a:endParaRPr lang="en-US" altLang="zh-CN" sz="2800" b="1" smtClean="0">
              <a:solidFill>
                <a:srgbClr val="0000FF"/>
              </a:solidFill>
              <a:latin typeface="华文中宋" panose="02010600040101010101" pitchFamily="2" charset="-122"/>
              <a:ea typeface="华文中宋" panose="02010600040101010101" pitchFamily="2" charset="-122"/>
            </a:endParaRPr>
          </a:p>
          <a:p>
            <a:pPr marL="0" indent="0">
              <a:buNone/>
            </a:pPr>
            <a:r>
              <a:rPr lang="zh-CN" altLang="en-US" sz="2600" b="1" smtClean="0">
                <a:solidFill>
                  <a:srgbClr val="FF0000"/>
                </a:solidFill>
              </a:rPr>
              <a:t>四、中国</a:t>
            </a:r>
            <a:r>
              <a:rPr lang="zh-CN" altLang="en-US" sz="2600" b="1">
                <a:solidFill>
                  <a:srgbClr val="FF0000"/>
                </a:solidFill>
              </a:rPr>
              <a:t>特色社会主义</a:t>
            </a:r>
            <a:r>
              <a:rPr lang="zh-CN" altLang="en-US" sz="2600" b="1" smtClean="0">
                <a:solidFill>
                  <a:srgbClr val="FF0000"/>
                </a:solidFill>
              </a:rPr>
              <a:t>新时代</a:t>
            </a:r>
            <a:r>
              <a:rPr lang="en-US" altLang="zh-CN" sz="2800" b="1">
                <a:latin typeface="华文中宋" panose="02010600040101010101" pitchFamily="2" charset="-122"/>
                <a:ea typeface="华文中宋" panose="02010600040101010101" pitchFamily="2" charset="-122"/>
              </a:rPr>
              <a:t>——</a:t>
            </a:r>
            <a:r>
              <a:rPr lang="en-US" altLang="zh-CN" sz="2800" b="1" smtClean="0">
                <a:solidFill>
                  <a:srgbClr val="595959"/>
                </a:solidFill>
                <a:latin typeface="华文中宋" panose="02010600040101010101" pitchFamily="2" charset="-122"/>
                <a:ea typeface="华文中宋" panose="02010600040101010101" pitchFamily="2" charset="-122"/>
              </a:rPr>
              <a:t>《</a:t>
            </a:r>
            <a:r>
              <a:rPr lang="zh-CN" altLang="en-US" sz="2800" b="1" smtClean="0">
                <a:solidFill>
                  <a:srgbClr val="595959"/>
                </a:solidFill>
                <a:latin typeface="华文中宋" panose="02010600040101010101" pitchFamily="2" charset="-122"/>
                <a:ea typeface="华文中宋" panose="02010600040101010101" pitchFamily="2" charset="-122"/>
              </a:rPr>
              <a:t>在民族复兴的历史丰碑上</a:t>
            </a:r>
            <a:r>
              <a:rPr lang="en-US" altLang="zh-CN" sz="2800" b="1" smtClean="0">
                <a:solidFill>
                  <a:srgbClr val="595959"/>
                </a:solidFill>
                <a:latin typeface="华文中宋" panose="02010600040101010101" pitchFamily="2" charset="-122"/>
                <a:ea typeface="华文中宋" panose="02010600040101010101" pitchFamily="2" charset="-122"/>
              </a:rPr>
              <a:t>——2020</a:t>
            </a:r>
            <a:r>
              <a:rPr lang="zh-CN" altLang="en-US" sz="2800" b="1" smtClean="0">
                <a:solidFill>
                  <a:srgbClr val="595959"/>
                </a:solidFill>
                <a:latin typeface="华文中宋" panose="02010600040101010101" pitchFamily="2" charset="-122"/>
                <a:ea typeface="华文中宋" panose="02010600040101010101" pitchFamily="2" charset="-122"/>
              </a:rPr>
              <a:t>中国抗疫记</a:t>
            </a:r>
            <a:r>
              <a:rPr lang="en-US" altLang="zh-CN" sz="2800" b="1" smtClean="0">
                <a:solidFill>
                  <a:schemeClr val="tx1"/>
                </a:solidFill>
                <a:latin typeface="华文中宋" panose="02010600040101010101" pitchFamily="2" charset="-122"/>
                <a:ea typeface="华文中宋" panose="02010600040101010101" pitchFamily="2" charset="-122"/>
              </a:rPr>
              <a:t>》</a:t>
            </a:r>
            <a:endParaRPr lang="en-US" altLang="zh-CN" sz="2800" b="1">
              <a:solidFill>
                <a:srgbClr val="0000F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695759313"/>
      </p:ext>
    </p:extLst>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descr="C:\Users\Administrator\Desktop\图片1.jpg"/>
          <p:cNvPicPr>
            <a:picLocks noChangeAspect="1" noChangeArrowheads="1"/>
          </p:cNvPicPr>
          <p:nvPr>
            <p:custDataLst>
              <p:tags r:id="rId4"/>
            </p:custDataLst>
          </p:nvPr>
        </p:nvPicPr>
        <p:blipFill>
          <a:blip r:embed="rId3"/>
          <a:stretch>
            <a:fillRect/>
          </a:stretch>
        </p:blipFill>
        <p:spPr bwMode="auto">
          <a:xfrm>
            <a:off x="0" y="0"/>
            <a:ext cx="12338462" cy="6858000"/>
          </a:xfrm>
          <a:prstGeom prst="rect">
            <a:avLst/>
          </a:prstGeom>
          <a:noFill/>
        </p:spPr>
      </p:pic>
      <p:sp>
        <p:nvSpPr>
          <p:cNvPr id="6" name="矩形 5"/>
          <p:cNvSpPr/>
          <p:nvPr>
            <p:custDataLst>
              <p:tags r:id="rId5"/>
            </p:custDataLst>
          </p:nvPr>
        </p:nvSpPr>
        <p:spPr>
          <a:xfrm>
            <a:off x="4890941" y="4433873"/>
            <a:ext cx="4493539" cy="923330"/>
          </a:xfrm>
          <a:prstGeom prst="rect">
            <a:avLst/>
          </a:prstGeom>
          <a:noFill/>
        </p:spPr>
        <p:txBody>
          <a:bodyPr wrap="none" lIns="91440" tIns="45720" rIns="91440" bIns="45720">
            <a:spAutoFit/>
          </a:bodyPr>
          <a:lstStyle/>
          <a:p>
            <a:pPr algn="ctr"/>
            <a:r>
              <a:rPr lang="zh-CN" altLang="en-US" sz="54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知  识    拓  展</a:t>
            </a:r>
            <a:endParaRPr lang="zh-CN" altLang="en-US" sz="5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xmlns="" val="2012379163"/>
      </p:ext>
    </p:extLst>
  </p:cSld>
  <p:clrMapOvr>
    <a:masterClrMapping/>
  </p:clrMapOvr>
  <p:transition spd="slow">
    <p:diamond/>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p:cNvPicPr>
            <a:picLocks noChangeAspect="1" noChangeArrowheads="1"/>
          </p:cNvPicPr>
          <p:nvPr>
            <p:custDataLst>
              <p:tags r:id="rId5"/>
            </p:custDataLst>
          </p:nvPr>
        </p:nvPicPr>
        <p:blipFill>
          <a:blip r:embed="rId3">
            <a:duotone>
              <a:schemeClr val="accent2">
                <a:shade val="45000"/>
                <a:satMod val="135000"/>
              </a:schemeClr>
              <a:prstClr val="white"/>
            </a:duotone>
            <a:extLst>
              <a:ext uri="{BEBA8EAE-BF5A-486C-A8C5-ECC9F3942E4B}">
                <a14:imgProps xmlns:a14="http://schemas.microsoft.com/office/drawing/2010/main" xmlns="">
                  <a14:imgLayer r:embed="rId4">
                    <a14:imgEffect>
                      <a14:backgroundRemoval t="9845" b="100000" l="10000" r="90000"/>
                    </a14:imgEffect>
                  </a14:imgLayer>
                </a14:imgProps>
              </a:ext>
              <a:ext uri="{28A0092B-C50C-407E-A947-70E740481C1C}">
                <a14:useLocalDpi xmlns:a14="http://schemas.microsoft.com/office/drawing/2010/main" xmlns="" val="0"/>
              </a:ext>
            </a:extLst>
          </a:blip>
          <a:stretch>
            <a:fillRect/>
          </a:stretch>
        </p:blipFill>
        <p:spPr bwMode="auto">
          <a:xfrm>
            <a:off x="9318879" y="1472185"/>
            <a:ext cx="4009236" cy="35713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文本框 7"/>
          <p:cNvSpPr txBox="1"/>
          <p:nvPr>
            <p:custDataLst>
              <p:tags r:id="rId6"/>
            </p:custDataLst>
          </p:nvPr>
        </p:nvSpPr>
        <p:spPr>
          <a:xfrm>
            <a:off x="755015" y="1107656"/>
            <a:ext cx="9701122" cy="5242461"/>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charset="-122"/>
                <a:ea typeface="微软雅黑"/>
              </a:defRPr>
            </a:lvl1pPr>
          </a:lstStyle>
          <a:p>
            <a:pPr marL="0" marR="0" lvl="0" indent="0" defTabSz="914400" rtl="0" fontAlgn="auto">
              <a:lnSpc>
                <a:spcPct val="150000"/>
              </a:lnSpc>
              <a:spcBef>
                <a:spcPct val="0"/>
              </a:spcBef>
              <a:spcAft>
                <a:spcPts val="1000"/>
              </a:spcAft>
              <a:buClrTx/>
              <a:buSzTx/>
              <a:buFont typeface="Arial" panose="020b0604020202020204" pitchFamily="34" charset="0"/>
              <a:buNone/>
              <a:defRPr/>
            </a:pPr>
            <a:r>
              <a:rPr lang="zh-CN" altLang="en-US" sz="2400" b="1" smtClean="0">
                <a:solidFill>
                  <a:schemeClr val="dk1"/>
                </a:solidFill>
                <a:latin typeface="隶书" charset="0"/>
                <a:ea typeface="黑体" panose="02010609060101010101" pitchFamily="49" charset="-122"/>
                <a:cs typeface="隶书" charset="0"/>
                <a:sym typeface="+mn-ea"/>
              </a:rPr>
              <a:t>     一、基本概念：</a:t>
            </a:r>
            <a:r>
              <a:rPr lang="zh-CN" altLang="en-US" sz="2400" b="1" smtClean="0">
                <a:solidFill>
                  <a:schemeClr val="dk1"/>
                </a:solidFill>
                <a:latin typeface="华文楷体" panose="02010600040101010101" pitchFamily="2" charset="-122"/>
                <a:ea typeface="华文楷体" panose="02010600040101010101" pitchFamily="2" charset="-122"/>
                <a:cs typeface="隶书" charset="0"/>
                <a:sym typeface="+mn-ea"/>
              </a:rPr>
              <a:t>在</a:t>
            </a:r>
            <a:r>
              <a:rPr lang="zh-CN" altLang="en-US" sz="2400" b="1">
                <a:solidFill>
                  <a:schemeClr val="dk1"/>
                </a:solidFill>
                <a:latin typeface="华文楷体" panose="02010600040101010101" pitchFamily="2" charset="-122"/>
                <a:ea typeface="华文楷体" panose="02010600040101010101" pitchFamily="2" charset="-122"/>
                <a:cs typeface="隶书" charset="0"/>
                <a:sym typeface="+mn-ea"/>
              </a:rPr>
              <a:t>重要会议或重大活动开始时，会议主持人或主要领导人讲话所用的文稿。</a:t>
            </a:r>
            <a:endParaRPr kumimoji="0" lang="zh-CN" altLang="en-US" sz="2400" b="1" i="0" u="none" strike="noStrike" kern="1200" cap="none" normalizeH="0" baseline="0" noProof="1">
              <a:solidFill>
                <a:schemeClr val="dk1"/>
              </a:solidFill>
              <a:latin typeface="华文楷体" panose="02010600040101010101" pitchFamily="2" charset="-122"/>
              <a:ea typeface="华文楷体" panose="02010600040101010101" pitchFamily="2" charset="-122"/>
              <a:cs typeface="隶书" charset="0"/>
              <a:sym typeface="+mn-ea"/>
            </a:endParaRPr>
          </a:p>
          <a:p>
            <a:pPr marL="0" marR="0" lvl="0" indent="0" defTabSz="914400" rtl="0" fontAlgn="auto">
              <a:lnSpc>
                <a:spcPct val="150000"/>
              </a:lnSpc>
              <a:spcBef>
                <a:spcPct val="0"/>
              </a:spcBef>
              <a:spcAft>
                <a:spcPts val="1000"/>
              </a:spcAft>
              <a:buClrTx/>
              <a:buSzTx/>
              <a:buFont typeface="Arial" panose="020b0604020202020204" pitchFamily="34" charset="0"/>
              <a:buNone/>
              <a:defRPr/>
            </a:pPr>
            <a:r>
              <a:rPr lang="zh-CN" altLang="en-US" sz="2400" b="1" smtClean="0">
                <a:solidFill>
                  <a:schemeClr val="dk1"/>
                </a:solidFill>
                <a:latin typeface="隶书" charset="0"/>
                <a:ea typeface="黑体" panose="02010609060101010101" pitchFamily="49" charset="-122"/>
                <a:cs typeface="隶书" charset="0"/>
                <a:sym typeface="+mn-ea"/>
              </a:rPr>
              <a:t>     二、主要特点：</a:t>
            </a:r>
            <a:r>
              <a:rPr lang="zh-CN" altLang="en-US" sz="2400" b="1" smtClean="0">
                <a:solidFill>
                  <a:srgbClr val="C00000"/>
                </a:solidFill>
                <a:latin typeface="隶书" charset="0"/>
                <a:ea typeface="黑体" panose="02010609060101010101" pitchFamily="49" charset="-122"/>
                <a:cs typeface="隶书" charset="0"/>
                <a:sym typeface="+mn-ea"/>
              </a:rPr>
              <a:t>宣告</a:t>
            </a:r>
            <a:r>
              <a:rPr lang="zh-CN" altLang="en-US" sz="2400" b="1">
                <a:solidFill>
                  <a:srgbClr val="C00000"/>
                </a:solidFill>
                <a:latin typeface="隶书" charset="0"/>
                <a:ea typeface="黑体" panose="02010609060101010101" pitchFamily="49" charset="-122"/>
                <a:cs typeface="隶书" charset="0"/>
                <a:sym typeface="+mn-ea"/>
              </a:rPr>
              <a:t>性和引导性</a:t>
            </a:r>
            <a:r>
              <a:rPr lang="zh-CN" altLang="en-US" sz="2400" b="1">
                <a:solidFill>
                  <a:schemeClr val="dk1"/>
                </a:solidFill>
                <a:latin typeface="隶书" charset="0"/>
                <a:ea typeface="黑体" panose="02010609060101010101" pitchFamily="49" charset="-122"/>
                <a:cs typeface="隶书" charset="0"/>
                <a:sym typeface="+mn-ea"/>
              </a:rPr>
              <a:t>。</a:t>
            </a:r>
            <a:r>
              <a:rPr lang="zh-CN" altLang="en-US" sz="2400" b="1">
                <a:solidFill>
                  <a:schemeClr val="dk1"/>
                </a:solidFill>
                <a:latin typeface="华文楷体" panose="02010600040101010101" pitchFamily="2" charset="-122"/>
                <a:ea typeface="华文楷体" panose="02010600040101010101" pitchFamily="2" charset="-122"/>
                <a:cs typeface="隶书" charset="0"/>
                <a:sym typeface="+mn-ea"/>
              </a:rPr>
              <a:t>不论召开什么重要会议，或开展什么重要活动，按照惯例，一般都要由主持人或主要领导人致开幕词，这是一个必不可少的程序，标志着会议或活动的正式开始</a:t>
            </a:r>
            <a:r>
              <a:rPr lang="zh-CN" altLang="en-US" sz="2400" b="1" smtClean="0">
                <a:solidFill>
                  <a:schemeClr val="dk1"/>
                </a:solidFill>
                <a:latin typeface="华文楷体" panose="02010600040101010101" pitchFamily="2" charset="-122"/>
                <a:ea typeface="华文楷体" panose="02010600040101010101" pitchFamily="2" charset="-122"/>
                <a:cs typeface="隶书" charset="0"/>
                <a:sym typeface="+mn-ea"/>
              </a:rPr>
              <a:t>。</a:t>
            </a:r>
            <a:endParaRPr lang="en-US" altLang="zh-CN" sz="2400" b="1" smtClean="0">
              <a:solidFill>
                <a:schemeClr val="dk1"/>
              </a:solidFill>
              <a:latin typeface="华文楷体" panose="02010600040101010101" pitchFamily="2" charset="-122"/>
              <a:ea typeface="华文楷体" panose="02010600040101010101" pitchFamily="2" charset="-122"/>
              <a:cs typeface="隶书" charset="0"/>
              <a:sym typeface="+mn-ea"/>
            </a:endParaRPr>
          </a:p>
          <a:p>
            <a:pPr>
              <a:lnSpc>
                <a:spcPct val="150000"/>
              </a:lnSpc>
              <a:spcBef>
                <a:spcPct val="0"/>
              </a:spcBef>
              <a:spcAft>
                <a:spcPts val="1000"/>
              </a:spcAft>
              <a:defRPr/>
            </a:pPr>
            <a:r>
              <a:rPr lang="zh-CN" altLang="en-US" sz="2400" b="1" smtClean="0">
                <a:solidFill>
                  <a:schemeClr val="tx1"/>
                </a:solidFill>
                <a:latin typeface="黑体" panose="02010609060101010101" pitchFamily="49" charset="-122"/>
                <a:ea typeface="黑体" panose="02010609060101010101" pitchFamily="49" charset="-122"/>
              </a:rPr>
              <a:t>   三、主要内容：</a:t>
            </a:r>
            <a:r>
              <a:rPr lang="zh-CN" altLang="en-US" sz="2400" b="1" smtClean="0">
                <a:solidFill>
                  <a:schemeClr val="tx1"/>
                </a:solidFill>
                <a:latin typeface="华文楷体" panose="02010600040101010101" pitchFamily="2" charset="-122"/>
                <a:ea typeface="华文楷体" panose="02010600040101010101" pitchFamily="2" charset="-122"/>
              </a:rPr>
              <a:t>阐明</a:t>
            </a:r>
            <a:r>
              <a:rPr lang="zh-CN" altLang="en-US" sz="2400" b="1">
                <a:solidFill>
                  <a:schemeClr val="tx1"/>
                </a:solidFill>
                <a:latin typeface="华文楷体" panose="02010600040101010101" pitchFamily="2" charset="-122"/>
                <a:ea typeface="华文楷体" panose="02010600040101010101" pitchFamily="2" charset="-122"/>
              </a:rPr>
              <a:t>会议或活动的</a:t>
            </a:r>
            <a:r>
              <a:rPr lang="zh-CN" altLang="en-US" sz="2400" b="1">
                <a:solidFill>
                  <a:srgbClr val="C00000"/>
                </a:solidFill>
                <a:latin typeface="黑体" panose="02010609060101010101" pitchFamily="49" charset="-122"/>
                <a:ea typeface="黑体" panose="02010609060101010101" pitchFamily="49" charset="-122"/>
              </a:rPr>
              <a:t>性质、宗旨、任务、要求和议程安排等</a:t>
            </a:r>
            <a:r>
              <a:rPr lang="zh-CN" altLang="en-US" sz="2400" b="1">
                <a:solidFill>
                  <a:schemeClr val="tx1"/>
                </a:solidFill>
                <a:latin typeface="华文楷体" panose="02010600040101010101" pitchFamily="2" charset="-122"/>
                <a:ea typeface="华文楷体" panose="02010600040101010101" pitchFamily="2" charset="-122"/>
              </a:rPr>
              <a:t>，集中</a:t>
            </a:r>
            <a:r>
              <a:rPr lang="zh-CN" altLang="en-US" sz="2400" b="1" smtClean="0">
                <a:solidFill>
                  <a:schemeClr val="tx1"/>
                </a:solidFill>
                <a:latin typeface="华文楷体" panose="02010600040101010101" pitchFamily="2" charset="-122"/>
                <a:ea typeface="华文楷体" panose="02010600040101010101" pitchFamily="2" charset="-122"/>
              </a:rPr>
              <a:t>体现大会</a:t>
            </a:r>
            <a:r>
              <a:rPr lang="zh-CN" altLang="en-US" sz="2400" b="1">
                <a:solidFill>
                  <a:schemeClr val="tx1"/>
                </a:solidFill>
                <a:latin typeface="华文楷体" panose="02010600040101010101" pitchFamily="2" charset="-122"/>
                <a:ea typeface="华文楷体" panose="02010600040101010101" pitchFamily="2" charset="-122"/>
              </a:rPr>
              <a:t>或活动的指导思想，起着定调的作用，对引导会议或活动朝着既定的正确方向顺利进行，保证会议或活动的圆满成功，有着重要的意义</a:t>
            </a:r>
            <a:r>
              <a:rPr lang="zh-CN" altLang="en-US" sz="2400" b="1" smtClean="0">
                <a:solidFill>
                  <a:schemeClr val="tx1"/>
                </a:solidFill>
                <a:latin typeface="华文楷体" panose="02010600040101010101" pitchFamily="2" charset="-122"/>
                <a:ea typeface="华文楷体" panose="02010600040101010101" pitchFamily="2" charset="-122"/>
              </a:rPr>
              <a:t>。</a:t>
            </a:r>
            <a:endParaRPr lang="zh-CN" altLang="en-US" sz="2400" b="1">
              <a:solidFill>
                <a:schemeClr val="tx1"/>
              </a:solidFill>
              <a:latin typeface="华文楷体" panose="02010600040101010101" pitchFamily="2" charset="-122"/>
              <a:ea typeface="华文楷体" panose="02010600040101010101" pitchFamily="2" charset="-122"/>
            </a:endParaRPr>
          </a:p>
        </p:txBody>
      </p:sp>
      <p:sp>
        <p:nvSpPr>
          <p:cNvPr id="4" name="文本框 3"/>
          <p:cNvSpPr txBox="1"/>
          <p:nvPr>
            <p:custDataLst>
              <p:tags r:id="rId7"/>
            </p:custDataLst>
          </p:nvPr>
        </p:nvSpPr>
        <p:spPr>
          <a:xfrm>
            <a:off x="4978908" y="270186"/>
            <a:ext cx="2199132" cy="645160"/>
          </a:xfrm>
          <a:prstGeom prst="rect">
            <a:avLst/>
          </a:prstGeom>
          <a:noFill/>
        </p:spPr>
        <p:txBody>
          <a:bodyPr wrap="square" rtlCol="0">
            <a:spAutoFit/>
          </a:bodyPr>
          <a:lstStyle/>
          <a:p>
            <a:r>
              <a:rPr lang="zh-CN" altLang="en-US" sz="3600" b="1">
                <a:solidFill>
                  <a:schemeClr val="dk1">
                    <a:lumMod val="85000"/>
                    <a:lumOff val="15000"/>
                  </a:schemeClr>
                </a:solidFill>
                <a:latin typeface="隶书" charset="0"/>
                <a:ea typeface="黑体" panose="02010609060101010101" pitchFamily="49" charset="-122"/>
                <a:cs typeface="隶书" charset="0"/>
              </a:rPr>
              <a:t>开 幕 词</a:t>
            </a:r>
          </a:p>
        </p:txBody>
      </p:sp>
      <p:pic>
        <p:nvPicPr>
          <p:cNvPr id="6" name="图片 5"/>
          <p:cNvPicPr>
            <a:picLocks noChangeAspect="1"/>
          </p:cNvPicPr>
          <p:nvPr>
            <p:custDataLst>
              <p:tags r:id="rId10"/>
            </p:custDataLst>
          </p:nvPr>
        </p:nvPicPr>
        <p:blipFill>
          <a:blip r:embed="rId8">
            <a:extLst>
              <a:ext uri="{BEBA8EAE-BF5A-486C-A8C5-ECC9F3942E4B}">
                <a14:imgProps xmlns:a14="http://schemas.microsoft.com/office/drawing/2010/main" xmlns="">
                  <a14:imgLayer r:embed="rId9">
                    <a14:imgEffect>
                      <a14:saturation sat="200000"/>
                    </a14:imgEffect>
                  </a14:imgLayer>
                </a14:imgProps>
              </a:ext>
            </a:extLst>
          </a:blip>
          <a:stretch>
            <a:fillRect/>
          </a:stretch>
        </p:blipFill>
        <p:spPr>
          <a:xfrm>
            <a:off x="0" y="-22073"/>
            <a:ext cx="2420322" cy="621846"/>
          </a:xfrm>
          <a:prstGeom prst="rect">
            <a:avLst/>
          </a:prstGeom>
        </p:spPr>
      </p:pic>
      <p:sp>
        <p:nvSpPr>
          <p:cNvPr id="7" name="文本框 6"/>
          <p:cNvSpPr txBox="1"/>
          <p:nvPr>
            <p:custDataLst>
              <p:tags r:id="rId11"/>
            </p:custDataLst>
          </p:nvPr>
        </p:nvSpPr>
        <p:spPr>
          <a:xfrm>
            <a:off x="270952" y="39999"/>
            <a:ext cx="1878418" cy="460375"/>
          </a:xfrm>
          <a:prstGeom prst="rect">
            <a:avLst/>
          </a:prstGeom>
          <a:noFill/>
        </p:spPr>
        <p:txBody>
          <a:bodyPr wrap="square" rtlCol="0">
            <a:spAutoFit/>
          </a:bodyPr>
          <a:lstStyle/>
          <a:p>
            <a:r>
              <a:rPr lang="zh-CN" altLang="en-US" sz="2400" b="1">
                <a:solidFill>
                  <a:schemeClr val="lt1"/>
                </a:solidFill>
                <a:effectLst>
                  <a:outerShdw blurRad="38100" dist="38100" dir="2700000" algn="tl">
                    <a:srgbClr val="000000">
                      <a:alpha val="43137"/>
                    </a:srgbClr>
                  </a:outerShdw>
                </a:effectLst>
                <a:latin typeface="隶书" charset="0"/>
                <a:ea typeface="隶书" charset="0"/>
              </a:rPr>
              <a:t>文体知识</a:t>
            </a:r>
          </a:p>
        </p:txBody>
      </p:sp>
    </p:spTree>
    <p:custDataLst>
      <p:tags r:id="rId12"/>
    </p:custDataLst>
    <p:extLst>
      <p:ext uri="{BB962C8B-B14F-4D97-AF65-F5344CB8AC3E}">
        <p14:creationId xmlns:p14="http://schemas.microsoft.com/office/powerpoint/2010/main" xmlns="" val="1628653102"/>
      </p:ext>
    </p:extLst>
  </p:cSld>
  <p:clrMapOvr>
    <a:masterClrMapping/>
  </p:clrMapOvr>
  <p:transition spd="slow">
    <p:strips dir="ru"/>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908408" y="712676"/>
            <a:ext cx="9360304" cy="6032421"/>
          </a:xfrm>
          <a:prstGeom prst="rect">
            <a:avLst/>
          </a:prstGeom>
        </p:spPr>
        <p:txBody>
          <a:bodyPr wrap="square">
            <a:spAutoFit/>
          </a:bodyPr>
          <a:lstStyle/>
          <a:p>
            <a:pPr>
              <a:lnSpc>
                <a:spcPct val="100000"/>
              </a:lnSpc>
              <a:spcBef>
                <a:spcPts val="600"/>
              </a:spcBef>
              <a:spcAft>
                <a:spcPts val="400"/>
              </a:spcAft>
            </a:pPr>
            <a:r>
              <a:rPr lang="zh-CN" altLang="en-US" sz="2400" b="1" smtClean="0">
                <a:latin typeface="黑体" panose="02010609060101010101" pitchFamily="49" charset="-122"/>
                <a:ea typeface="黑体" panose="02010609060101010101" pitchFamily="49" charset="-122"/>
              </a:rPr>
              <a:t>    四、文体结构：</a:t>
            </a:r>
            <a:r>
              <a:rPr lang="zh-CN" altLang="en-US" sz="2400" b="1" smtClean="0">
                <a:latin typeface="华文楷体" panose="02010600040101010101" pitchFamily="2" charset="-122"/>
                <a:ea typeface="华文楷体" panose="02010600040101010101" pitchFamily="2" charset="-122"/>
              </a:rPr>
              <a:t>通常</a:t>
            </a:r>
            <a:r>
              <a:rPr lang="zh-CN" altLang="en-US" sz="2400" b="1">
                <a:latin typeface="华文楷体" panose="02010600040101010101" pitchFamily="2" charset="-122"/>
                <a:ea typeface="华文楷体" panose="02010600040101010101" pitchFamily="2" charset="-122"/>
              </a:rPr>
              <a:t>由</a:t>
            </a:r>
            <a:r>
              <a:rPr lang="zh-CN" altLang="en-US" sz="2400" b="1">
                <a:solidFill>
                  <a:srgbClr val="C00000"/>
                </a:solidFill>
                <a:latin typeface="黑体" panose="02010609060101010101" pitchFamily="49" charset="-122"/>
                <a:ea typeface="黑体" panose="02010609060101010101" pitchFamily="49" charset="-122"/>
              </a:rPr>
              <a:t>标题、称谓及正文</a:t>
            </a:r>
            <a:r>
              <a:rPr lang="zh-CN" altLang="en-US" sz="2400" b="1">
                <a:latin typeface="华文楷体" panose="02010600040101010101" pitchFamily="2" charset="-122"/>
                <a:ea typeface="华文楷体" panose="02010600040101010101" pitchFamily="2" charset="-122"/>
              </a:rPr>
              <a:t>三部分组成。</a:t>
            </a:r>
          </a:p>
          <a:p>
            <a:pPr>
              <a:lnSpc>
                <a:spcPct val="100000"/>
              </a:lnSpc>
              <a:spcBef>
                <a:spcPts val="600"/>
              </a:spcBef>
              <a:spcAft>
                <a:spcPts val="400"/>
              </a:spcAft>
            </a:pPr>
            <a:r>
              <a:rPr lang="zh-CN" altLang="en-US" sz="2400" b="1" smtClean="0">
                <a:latin typeface="黑体" panose="02010609060101010101" pitchFamily="49" charset="-122"/>
                <a:ea typeface="黑体" panose="02010609060101010101" pitchFamily="49" charset="-122"/>
              </a:rPr>
              <a:t>    ①标题：</a:t>
            </a:r>
            <a:r>
              <a:rPr lang="zh-CN" altLang="en-US" sz="2400" b="1" smtClean="0">
                <a:latin typeface="华文楷体" panose="02010600040101010101" pitchFamily="2" charset="-122"/>
                <a:ea typeface="华文楷体" panose="02010600040101010101" pitchFamily="2" charset="-122"/>
              </a:rPr>
              <a:t>一</a:t>
            </a:r>
            <a:r>
              <a:rPr lang="zh-CN" altLang="en-US" sz="2400" b="1">
                <a:latin typeface="华文楷体" panose="02010600040101010101" pitchFamily="2" charset="-122"/>
                <a:ea typeface="华文楷体" panose="02010600040101010101" pitchFamily="2" charset="-122"/>
              </a:rPr>
              <a:t>是用</a:t>
            </a:r>
            <a:r>
              <a:rPr lang="zh-CN" altLang="en-US" sz="2400" b="1">
                <a:solidFill>
                  <a:srgbClr val="C00000"/>
                </a:solidFill>
                <a:latin typeface="华文楷体" panose="02010600040101010101" pitchFamily="2" charset="-122"/>
                <a:ea typeface="华文楷体" panose="02010600040101010101" pitchFamily="2" charset="-122"/>
              </a:rPr>
              <a:t>会议名称</a:t>
            </a:r>
            <a:r>
              <a:rPr lang="zh-CN" altLang="en-US" sz="2400" b="1">
                <a:latin typeface="华文楷体" panose="02010600040101010101" pitchFamily="2" charset="-122"/>
                <a:ea typeface="华文楷体" panose="02010600040101010101" pitchFamily="2" charset="-122"/>
              </a:rPr>
              <a:t>作标题；二是</a:t>
            </a:r>
            <a:r>
              <a:rPr lang="zh-CN" altLang="en-US" sz="2400" b="1">
                <a:solidFill>
                  <a:srgbClr val="C00000"/>
                </a:solidFill>
                <a:latin typeface="华文楷体" panose="02010600040101010101" pitchFamily="2" charset="-122"/>
                <a:ea typeface="华文楷体" panose="02010600040101010101" pitchFamily="2" charset="-122"/>
              </a:rPr>
              <a:t>前</a:t>
            </a:r>
            <a:r>
              <a:rPr lang="zh-CN" altLang="en-US" sz="2400" b="1">
                <a:latin typeface="华文楷体" panose="02010600040101010101" pitchFamily="2" charset="-122"/>
                <a:ea typeface="华文楷体" panose="02010600040101010101" pitchFamily="2" charset="-122"/>
              </a:rPr>
              <a:t>边再</a:t>
            </a:r>
            <a:r>
              <a:rPr lang="zh-CN" altLang="en-US" sz="2400" b="1">
                <a:solidFill>
                  <a:srgbClr val="C00000"/>
                </a:solidFill>
                <a:latin typeface="华文楷体" panose="02010600040101010101" pitchFamily="2" charset="-122"/>
                <a:ea typeface="华文楷体" panose="02010600040101010101" pitchFamily="2" charset="-122"/>
              </a:rPr>
              <a:t>加上领导人姓名</a:t>
            </a:r>
            <a:r>
              <a:rPr lang="zh-CN" altLang="en-US" sz="2400" b="1">
                <a:latin typeface="华文楷体" panose="02010600040101010101" pitchFamily="2" charset="-122"/>
                <a:ea typeface="华文楷体" panose="02010600040101010101" pitchFamily="2" charset="-122"/>
              </a:rPr>
              <a:t>；三是</a:t>
            </a:r>
            <a:r>
              <a:rPr lang="zh-CN" altLang="en-US" sz="2400" b="1">
                <a:solidFill>
                  <a:srgbClr val="C00000"/>
                </a:solidFill>
                <a:latin typeface="华文楷体" panose="02010600040101010101" pitchFamily="2" charset="-122"/>
                <a:ea typeface="华文楷体" panose="02010600040101010101" pitchFamily="2" charset="-122"/>
              </a:rPr>
              <a:t>用提示内容中心或</a:t>
            </a:r>
            <a:r>
              <a:rPr lang="zh-CN" altLang="en-US" sz="2400" b="1" smtClean="0">
                <a:solidFill>
                  <a:srgbClr val="C00000"/>
                </a:solidFill>
                <a:latin typeface="华文楷体" panose="02010600040101010101" pitchFamily="2" charset="-122"/>
                <a:ea typeface="华文楷体" panose="02010600040101010101" pitchFamily="2" charset="-122"/>
              </a:rPr>
              <a:t>主旨</a:t>
            </a:r>
            <a:r>
              <a:rPr lang="zh-CN" altLang="en-US" sz="2400" b="1" smtClean="0">
                <a:latin typeface="华文楷体" panose="02010600040101010101" pitchFamily="2" charset="-122"/>
                <a:ea typeface="华文楷体" panose="02010600040101010101" pitchFamily="2" charset="-122"/>
              </a:rPr>
              <a:t>作标题</a:t>
            </a:r>
            <a:r>
              <a:rPr lang="zh-CN" altLang="en-US" sz="2400" b="1">
                <a:latin typeface="华文楷体" panose="02010600040101010101" pitchFamily="2" charset="-122"/>
                <a:ea typeface="华文楷体" panose="02010600040101010101" pitchFamily="2" charset="-122"/>
              </a:rPr>
              <a:t>，在后面通常</a:t>
            </a:r>
            <a:r>
              <a:rPr lang="zh-CN" altLang="en-US" sz="2400" b="1">
                <a:solidFill>
                  <a:srgbClr val="C00000"/>
                </a:solidFill>
                <a:latin typeface="华文楷体" panose="02010600040101010101" pitchFamily="2" charset="-122"/>
                <a:ea typeface="华文楷体" panose="02010600040101010101" pitchFamily="2" charset="-122"/>
              </a:rPr>
              <a:t>加上副标题</a:t>
            </a:r>
            <a:r>
              <a:rPr lang="zh-CN" altLang="en-US" sz="2400" b="1">
                <a:latin typeface="华文楷体" panose="02010600040101010101" pitchFamily="2" charset="-122"/>
                <a:ea typeface="华文楷体" panose="02010600040101010101" pitchFamily="2" charset="-122"/>
              </a:rPr>
              <a:t>。</a:t>
            </a:r>
          </a:p>
          <a:p>
            <a:pPr>
              <a:lnSpc>
                <a:spcPct val="100000"/>
              </a:lnSpc>
              <a:spcBef>
                <a:spcPts val="600"/>
              </a:spcBef>
              <a:spcAft>
                <a:spcPts val="400"/>
              </a:spcAft>
            </a:pPr>
            <a:r>
              <a:rPr lang="zh-CN" altLang="en-US" sz="2400" b="1" smtClean="0">
                <a:latin typeface="黑体" panose="02010609060101010101" pitchFamily="49" charset="-122"/>
                <a:ea typeface="黑体" panose="02010609060101010101" pitchFamily="49" charset="-122"/>
              </a:rPr>
              <a:t>    ②称谓：</a:t>
            </a:r>
            <a:r>
              <a:rPr lang="zh-CN" altLang="en-US" sz="2400" b="1" smtClean="0">
                <a:latin typeface="华文楷体" panose="02010600040101010101" pitchFamily="2" charset="-122"/>
                <a:ea typeface="华文楷体" panose="02010600040101010101" pitchFamily="2" charset="-122"/>
              </a:rPr>
              <a:t>一般</a:t>
            </a:r>
            <a:r>
              <a:rPr lang="zh-CN" altLang="en-US" sz="2400" b="1">
                <a:latin typeface="华文楷体" panose="02010600040101010101" pitchFamily="2" charset="-122"/>
                <a:ea typeface="华文楷体" panose="02010600040101010101" pitchFamily="2" charset="-122"/>
              </a:rPr>
              <a:t>写在标题下行顶格，称呼通常用</a:t>
            </a:r>
            <a:r>
              <a:rPr lang="zh-CN" altLang="en-US" sz="2400" b="1" smtClean="0">
                <a:latin typeface="华文楷体" panose="02010600040101010101" pitchFamily="2" charset="-122"/>
                <a:ea typeface="华文楷体" panose="02010600040101010101" pitchFamily="2" charset="-122"/>
              </a:rPr>
              <a:t>“同志们”、“朋友们”</a:t>
            </a:r>
            <a:r>
              <a:rPr lang="zh-CN" altLang="en-US" sz="2400" b="1">
                <a:latin typeface="华文楷体" panose="02010600040101010101" pitchFamily="2" charset="-122"/>
                <a:ea typeface="华文楷体" panose="02010600040101010101" pitchFamily="2" charset="-122"/>
              </a:rPr>
              <a:t>、“各位代表”等。</a:t>
            </a:r>
          </a:p>
          <a:p>
            <a:pPr>
              <a:lnSpc>
                <a:spcPct val="100000"/>
              </a:lnSpc>
              <a:spcBef>
                <a:spcPts val="600"/>
              </a:spcBef>
              <a:spcAft>
                <a:spcPts val="400"/>
              </a:spcAft>
            </a:pPr>
            <a:r>
              <a:rPr lang="zh-CN" altLang="en-US" sz="2400" b="1" smtClean="0">
                <a:latin typeface="黑体" panose="02010609060101010101" pitchFamily="49" charset="-122"/>
                <a:ea typeface="黑体" panose="02010609060101010101" pitchFamily="49" charset="-122"/>
              </a:rPr>
              <a:t>    ③正文：</a:t>
            </a:r>
            <a:r>
              <a:rPr lang="zh-CN" altLang="en-US" sz="2400" b="1" smtClean="0">
                <a:solidFill>
                  <a:srgbClr val="C00000"/>
                </a:solidFill>
                <a:latin typeface="华文楷体" panose="02010600040101010101" pitchFamily="2" charset="-122"/>
                <a:ea typeface="华文楷体" panose="02010600040101010101" pitchFamily="2" charset="-122"/>
              </a:rPr>
              <a:t>开头</a:t>
            </a:r>
            <a:r>
              <a:rPr lang="zh-CN" altLang="en-US" sz="2400" b="1">
                <a:solidFill>
                  <a:srgbClr val="C00000"/>
                </a:solidFill>
                <a:latin typeface="华文楷体" panose="02010600040101010101" pitchFamily="2" charset="-122"/>
                <a:ea typeface="华文楷体" panose="02010600040101010101" pitchFamily="2" charset="-122"/>
              </a:rPr>
              <a:t>、主体和结尾</a:t>
            </a:r>
            <a:r>
              <a:rPr lang="zh-CN" altLang="en-US" sz="2400" b="1" smtClean="0">
                <a:latin typeface="华文楷体" panose="02010600040101010101" pitchFamily="2" charset="-122"/>
                <a:ea typeface="华文楷体" panose="02010600040101010101" pitchFamily="2" charset="-122"/>
              </a:rPr>
              <a:t>。</a:t>
            </a:r>
            <a:endParaRPr lang="en-US" altLang="zh-CN" sz="2400" b="1" smtClean="0">
              <a:latin typeface="华文楷体" panose="02010600040101010101" pitchFamily="2" charset="-122"/>
              <a:ea typeface="华文楷体" panose="02010600040101010101" pitchFamily="2" charset="-122"/>
            </a:endParaRPr>
          </a:p>
          <a:p>
            <a:pPr>
              <a:lnSpc>
                <a:spcPct val="100000"/>
              </a:lnSpc>
              <a:spcBef>
                <a:spcPts val="600"/>
              </a:spcBef>
              <a:spcAft>
                <a:spcPts val="400"/>
              </a:spcAft>
            </a:pPr>
            <a:r>
              <a:rPr lang="en-US" altLang="zh-CN" sz="2400" b="1">
                <a:latin typeface="华文楷体" panose="02010600040101010101" pitchFamily="2" charset="-122"/>
                <a:ea typeface="华文楷体" panose="02010600040101010101" pitchFamily="2" charset="-122"/>
              </a:rPr>
              <a:t> </a:t>
            </a:r>
            <a:r>
              <a:rPr lang="en-US" altLang="zh-CN" sz="2400" b="1" smtClean="0">
                <a:latin typeface="华文楷体" panose="02010600040101010101" pitchFamily="2" charset="-122"/>
                <a:ea typeface="华文楷体" panose="02010600040101010101" pitchFamily="2" charset="-122"/>
              </a:rPr>
              <a:t>          </a:t>
            </a:r>
            <a:r>
              <a:rPr lang="zh-CN" altLang="en-US" sz="2400" b="1" smtClean="0">
                <a:latin typeface="华文楷体" panose="02010600040101010101" pitchFamily="2" charset="-122"/>
                <a:ea typeface="华文楷体" panose="02010600040101010101" pitchFamily="2" charset="-122"/>
              </a:rPr>
              <a:t>开头：宣布</a:t>
            </a:r>
            <a:r>
              <a:rPr lang="zh-CN" altLang="en-US" sz="2400" b="1">
                <a:latin typeface="华文楷体" panose="02010600040101010101" pitchFamily="2" charset="-122"/>
                <a:ea typeface="华文楷体" panose="02010600040101010101" pitchFamily="2" charset="-122"/>
              </a:rPr>
              <a:t>开幕之类的话</a:t>
            </a:r>
            <a:r>
              <a:rPr lang="zh-CN" altLang="en-US" sz="2400" b="1" smtClean="0">
                <a:latin typeface="华文楷体" panose="02010600040101010101" pitchFamily="2" charset="-122"/>
                <a:ea typeface="华文楷体" panose="02010600040101010101" pitchFamily="2" charset="-122"/>
              </a:rPr>
              <a:t>。</a:t>
            </a:r>
            <a:endParaRPr lang="en-US" altLang="zh-CN" sz="2400" b="1" smtClean="0">
              <a:latin typeface="华文楷体" panose="02010600040101010101" pitchFamily="2" charset="-122"/>
              <a:ea typeface="华文楷体" panose="02010600040101010101" pitchFamily="2" charset="-122"/>
            </a:endParaRPr>
          </a:p>
          <a:p>
            <a:pPr>
              <a:lnSpc>
                <a:spcPct val="100000"/>
              </a:lnSpc>
              <a:spcBef>
                <a:spcPts val="600"/>
              </a:spcBef>
              <a:spcAft>
                <a:spcPts val="400"/>
              </a:spcAft>
            </a:pPr>
            <a:r>
              <a:rPr lang="en-US" altLang="zh-CN" sz="2400" b="1">
                <a:latin typeface="华文楷体" panose="02010600040101010101" pitchFamily="2" charset="-122"/>
                <a:ea typeface="华文楷体" panose="02010600040101010101" pitchFamily="2" charset="-122"/>
              </a:rPr>
              <a:t> </a:t>
            </a:r>
            <a:r>
              <a:rPr lang="en-US" altLang="zh-CN" sz="2400" b="1" smtClean="0">
                <a:latin typeface="华文楷体" panose="02010600040101010101" pitchFamily="2" charset="-122"/>
                <a:ea typeface="华文楷体" panose="02010600040101010101" pitchFamily="2" charset="-122"/>
              </a:rPr>
              <a:t>          </a:t>
            </a:r>
            <a:r>
              <a:rPr lang="zh-CN" altLang="en-US" sz="2400" b="1" smtClean="0">
                <a:latin typeface="华文楷体" panose="02010600040101010101" pitchFamily="2" charset="-122"/>
                <a:ea typeface="华文楷体" panose="02010600040101010101" pitchFamily="2" charset="-122"/>
              </a:rPr>
              <a:t>主体一般包括：</a:t>
            </a:r>
            <a:r>
              <a:rPr lang="zh-CN" altLang="en-US" sz="2400" b="1">
                <a:latin typeface="华文楷体" panose="02010600040101010101" pitchFamily="2" charset="-122"/>
                <a:ea typeface="华文楷体" panose="02010600040101010101" pitchFamily="2" charset="-122"/>
              </a:rPr>
              <a:t>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a:t>
            </a:r>
            <a:r>
              <a:rPr lang="zh-CN" altLang="en-US" sz="2400" b="1" smtClean="0">
                <a:latin typeface="华文楷体" panose="02010600040101010101" pitchFamily="2" charset="-122"/>
                <a:ea typeface="华文楷体" panose="02010600040101010101" pitchFamily="2" charset="-122"/>
              </a:rPr>
              <a:t>等要</a:t>
            </a:r>
            <a:r>
              <a:rPr lang="zh-CN" altLang="en-US" sz="2400" b="1">
                <a:latin typeface="华文楷体" panose="02010600040101010101" pitchFamily="2" charset="-122"/>
                <a:ea typeface="华文楷体" panose="02010600040101010101" pitchFamily="2" charset="-122"/>
              </a:rPr>
              <a:t>概括说明，点到为止；行文则要明快、流畅，评议要坚定有力，充满</a:t>
            </a:r>
            <a:r>
              <a:rPr lang="zh-CN" altLang="en-US" sz="2400" b="1" smtClean="0">
                <a:latin typeface="华文楷体" panose="02010600040101010101" pitchFamily="2" charset="-122"/>
                <a:ea typeface="华文楷体" panose="02010600040101010101" pitchFamily="2" charset="-122"/>
              </a:rPr>
              <a:t>热情。</a:t>
            </a:r>
            <a:endParaRPr lang="en-US" altLang="zh-CN" sz="2400" b="1" smtClean="0">
              <a:latin typeface="华文楷体" panose="02010600040101010101" pitchFamily="2" charset="-122"/>
              <a:ea typeface="华文楷体" panose="02010600040101010101" pitchFamily="2" charset="-122"/>
            </a:endParaRPr>
          </a:p>
          <a:p>
            <a:pPr>
              <a:lnSpc>
                <a:spcPct val="100000"/>
              </a:lnSpc>
              <a:spcBef>
                <a:spcPts val="600"/>
              </a:spcBef>
              <a:spcAft>
                <a:spcPts val="400"/>
              </a:spcAft>
            </a:pPr>
            <a:r>
              <a:rPr lang="zh-CN" altLang="en-US" sz="2400" b="1" smtClean="0">
                <a:latin typeface="华文楷体" panose="02010600040101010101" pitchFamily="2" charset="-122"/>
                <a:ea typeface="华文楷体" panose="02010600040101010101" pitchFamily="2" charset="-122"/>
              </a:rPr>
              <a:t>           结尾：一般</a:t>
            </a:r>
            <a:r>
              <a:rPr lang="zh-CN" altLang="en-US" sz="2400" b="1">
                <a:latin typeface="华文楷体" panose="02010600040101010101" pitchFamily="2" charset="-122"/>
                <a:ea typeface="华文楷体" panose="02010600040101010101" pitchFamily="2" charset="-122"/>
              </a:rPr>
              <a:t>都是“祝大会圆满成功”之类。</a:t>
            </a:r>
          </a:p>
        </p:txBody>
      </p:sp>
      <p:pic>
        <p:nvPicPr>
          <p:cNvPr id="4" name="Picture 2"/>
          <p:cNvPicPr>
            <a:picLocks noChangeAspect="1" noChangeArrowheads="1"/>
          </p:cNvPicPr>
          <p:nvPr>
            <p:custDataLst>
              <p:tags r:id="rId6"/>
            </p:custDataLst>
          </p:nvPr>
        </p:nvPicPr>
        <p:blipFill>
          <a:blip r:embed="rId4">
            <a:duotone>
              <a:schemeClr val="accent2">
                <a:shade val="45000"/>
                <a:satMod val="135000"/>
              </a:schemeClr>
              <a:prstClr val="white"/>
            </a:duotone>
            <a:extLst>
              <a:ext uri="{BEBA8EAE-BF5A-486C-A8C5-ECC9F3942E4B}">
                <a14:imgProps xmlns:a14="http://schemas.microsoft.com/office/drawing/2010/main" xmlns="">
                  <a14:imgLayer r:embed="rId5">
                    <a14:imgEffect>
                      <a14:backgroundRemoval t="9845" b="100000" l="10000" r="90000"/>
                    </a14:imgEffect>
                  </a14:imgLayer>
                </a14:imgProps>
              </a:ext>
              <a:ext uri="{28A0092B-C50C-407E-A947-70E740481C1C}">
                <a14:useLocalDpi xmlns:a14="http://schemas.microsoft.com/office/drawing/2010/main" xmlns="" val="0"/>
              </a:ext>
            </a:extLst>
          </a:blip>
          <a:stretch>
            <a:fillRect/>
          </a:stretch>
        </p:blipFill>
        <p:spPr bwMode="auto">
          <a:xfrm>
            <a:off x="9318879" y="1472185"/>
            <a:ext cx="4009236" cy="3571304"/>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图片 4"/>
          <p:cNvPicPr>
            <a:picLocks noChangeAspect="1"/>
          </p:cNvPicPr>
          <p:nvPr>
            <p:custDataLst>
              <p:tags r:id="rId9"/>
            </p:custDataLst>
          </p:nvPr>
        </p:nvPicPr>
        <p:blipFill>
          <a:blip r:embed="rId7">
            <a:extLst>
              <a:ext uri="{BEBA8EAE-BF5A-486C-A8C5-ECC9F3942E4B}">
                <a14:imgProps xmlns:a14="http://schemas.microsoft.com/office/drawing/2010/main" xmlns="">
                  <a14:imgLayer r:embed="rId8">
                    <a14:imgEffect>
                      <a14:saturation sat="200000"/>
                    </a14:imgEffect>
                  </a14:imgLayer>
                </a14:imgProps>
              </a:ext>
            </a:extLst>
          </a:blip>
          <a:stretch>
            <a:fillRect/>
          </a:stretch>
        </p:blipFill>
        <p:spPr>
          <a:xfrm>
            <a:off x="0" y="-22073"/>
            <a:ext cx="2420322" cy="621846"/>
          </a:xfrm>
          <a:prstGeom prst="rect">
            <a:avLst/>
          </a:prstGeom>
        </p:spPr>
      </p:pic>
      <p:sp>
        <p:nvSpPr>
          <p:cNvPr id="6" name="文本框 5"/>
          <p:cNvSpPr txBox="1"/>
          <p:nvPr>
            <p:custDataLst>
              <p:tags r:id="rId10"/>
            </p:custDataLst>
          </p:nvPr>
        </p:nvSpPr>
        <p:spPr>
          <a:xfrm>
            <a:off x="270952" y="39999"/>
            <a:ext cx="1878418" cy="460375"/>
          </a:xfrm>
          <a:prstGeom prst="rect">
            <a:avLst/>
          </a:prstGeom>
          <a:noFill/>
        </p:spPr>
        <p:txBody>
          <a:bodyPr wrap="square" rtlCol="0">
            <a:spAutoFit/>
          </a:bodyPr>
          <a:lstStyle/>
          <a:p>
            <a:r>
              <a:rPr lang="zh-CN" altLang="en-US" sz="2400" b="1">
                <a:solidFill>
                  <a:schemeClr val="lt1"/>
                </a:solidFill>
                <a:effectLst>
                  <a:outerShdw blurRad="38100" dist="38100" dir="2700000" algn="tl">
                    <a:srgbClr val="000000">
                      <a:alpha val="43137"/>
                    </a:srgbClr>
                  </a:outerShdw>
                </a:effectLst>
                <a:latin typeface="隶书" charset="0"/>
                <a:ea typeface="隶书" charset="0"/>
              </a:rPr>
              <a:t>文体知识</a:t>
            </a:r>
          </a:p>
        </p:txBody>
      </p:sp>
    </p:spTree>
    <p:extLst>
      <p:ext uri="{BB962C8B-B14F-4D97-AF65-F5344CB8AC3E}">
        <p14:creationId xmlns:p14="http://schemas.microsoft.com/office/powerpoint/2010/main" xmlns="" val="2342765077"/>
      </p:ext>
    </p:extLst>
  </p:cSld>
  <p:clrMapOvr>
    <a:masterClrMapping/>
  </p:clrMapOvr>
  <p:transition spd="slow">
    <p:strips dir="ru"/>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descr="https://gimg2.baidu.com/image_search/src=http%3A%2F%2Fbpic.588ku.com%2Felement_origin_min_pic%2F19%2F03%2F07%2F44ea141bac4d2f660918b4428a6c997e.jpg&amp;refer=http%3A%2F%2Fbpic.588ku.com&amp;app=2002&amp;size=f9999,10000&amp;q=a80&amp;n=0&amp;g=0n&amp;fmt=jpeg?sec=1632216287&amp;t=33c54194ff2c5df14ac9a779ae85e4b1"/>
          <p:cNvPicPr>
            <a:picLocks noChangeAspect="1" noChangeArrowheads="1"/>
          </p:cNvPicPr>
          <p:nvPr>
            <p:custDataLst>
              <p:tags r:id="rId4"/>
            </p:custDataLst>
          </p:nvPr>
        </p:nvPicPr>
        <p:blipFill>
          <a:blip r:embed="rId3">
            <a:extLst>
              <a:ext uri="{28A0092B-C50C-407E-A947-70E740481C1C}">
                <a14:useLocalDpi xmlns:a14="http://schemas.microsoft.com/office/drawing/2010/main" xmlns="" val="0"/>
              </a:ext>
            </a:extLst>
          </a:blip>
          <a:stretch>
            <a:fillRect/>
          </a:stretch>
        </p:blipFill>
        <p:spPr bwMode="auto">
          <a:xfrm>
            <a:off x="10462895" y="-26751"/>
            <a:ext cx="1884553" cy="199472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custDataLst>
              <p:tags r:id="rId5"/>
            </p:custDataLst>
          </p:nvPr>
        </p:nvSpPr>
        <p:spPr>
          <a:xfrm>
            <a:off x="270952" y="806021"/>
            <a:ext cx="11618976" cy="5878532"/>
          </a:xfrm>
          <a:prstGeom prst="rect">
            <a:avLst/>
          </a:prstGeom>
        </p:spPr>
        <p:txBody>
          <a:bodyPr wrap="square">
            <a:spAutoFit/>
          </a:bodyPr>
          <a:lstStyle/>
          <a:p>
            <a:pPr indent="355600" algn="just">
              <a:spcAft>
                <a:spcPts val="600"/>
              </a:spcAft>
            </a:pP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一</a:t>
            </a:r>
            <a:r>
              <a:rPr lang="zh-CN" altLang="zh-CN" sz="2400" b="1" kern="100" smtClean="0">
                <a:latin typeface="黑体" panose="02010609060101010101" pitchFamily="49" charset="-122"/>
                <a:ea typeface="黑体" panose="02010609060101010101" pitchFamily="49" charset="-122"/>
                <a:cs typeface="Times New Roman" panose="02020603050405020304" pitchFamily="18" charset="0"/>
              </a:rPr>
              <a:t>、概念</a:t>
            </a: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endParaRPr>
          </a:p>
          <a:p>
            <a:pPr indent="355600" algn="just">
              <a:spcAft>
                <a:spcPts val="600"/>
              </a:spcAft>
            </a:pP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散文</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的一种，用叙述或描写的方式追记自己或自己所熟悉的人物的生活经历和社会活动的一种文体。回忆录的篇幅有长有短，具有史料价值和文学价值。</a:t>
            </a:r>
          </a:p>
          <a:p>
            <a:pPr indent="355600" algn="just">
              <a:spcAft>
                <a:spcPts val="600"/>
              </a:spcAft>
            </a:pP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二</a:t>
            </a:r>
            <a:r>
              <a:rPr lang="zh-CN" altLang="zh-CN" sz="2400" b="1" kern="100" smtClean="0">
                <a:latin typeface="黑体" panose="02010609060101010101" pitchFamily="49" charset="-122"/>
                <a:ea typeface="黑体" panose="02010609060101010101" pitchFamily="49" charset="-122"/>
                <a:cs typeface="Times New Roman" panose="02020603050405020304" pitchFamily="18" charset="0"/>
              </a:rPr>
              <a:t>、特点</a:t>
            </a: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endParaRPr>
          </a:p>
          <a:p>
            <a:pPr indent="355600" algn="just">
              <a:spcAft>
                <a:spcPts val="600"/>
              </a:spcAft>
            </a:pP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1</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真实</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真实</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记载人物的经历和观感。</a:t>
            </a:r>
          </a:p>
          <a:p>
            <a:pPr indent="355600" algn="just">
              <a:spcAft>
                <a:spcPts val="600"/>
              </a:spcAft>
            </a:pP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广泛</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不仅</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要回忆个人，而且要</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以个人为主线</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，串联与之有关的人和事，广泛</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触及生活的各个角落</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反映社会的历史面目</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a:t>
            </a:r>
          </a:p>
          <a:p>
            <a:pPr indent="355600" algn="just">
              <a:spcAft>
                <a:spcPts val="600"/>
              </a:spcAft>
            </a:pP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3</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solidFill>
                  <a:srgbClr val="C00000"/>
                </a:solidFill>
                <a:latin typeface="楷体" panose="02010609060101010101" pitchFamily="49" charset="-122"/>
                <a:ea typeface="楷体" panose="02010609060101010101" pitchFamily="49" charset="-122"/>
                <a:cs typeface="Times New Roman" panose="02020603050405020304" pitchFamily="18" charset="0"/>
              </a:rPr>
              <a:t>突出</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人物</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要处于突出地位</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，事件</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要典型，</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有代表性，其他人物</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也</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要</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有个性。</a:t>
            </a:r>
          </a:p>
          <a:p>
            <a:pPr indent="355600" algn="just">
              <a:spcAft>
                <a:spcPts val="600"/>
              </a:spcAft>
            </a:pP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三</a:t>
            </a:r>
            <a:r>
              <a:rPr lang="zh-CN" altLang="zh-CN" sz="2400" b="1" kern="100" smtClean="0">
                <a:latin typeface="黑体" panose="02010609060101010101" pitchFamily="49" charset="-122"/>
                <a:ea typeface="黑体" panose="02010609060101010101" pitchFamily="49" charset="-122"/>
                <a:cs typeface="Times New Roman" panose="02020603050405020304" pitchFamily="18" charset="0"/>
              </a:rPr>
              <a:t>、分类</a:t>
            </a: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根据记录方式的不同</a:t>
            </a: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endParaRPr>
          </a:p>
          <a:p>
            <a:pPr indent="355600" algn="just">
              <a:spcAft>
                <a:spcPts val="600"/>
              </a:spcAft>
            </a:pP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a:latin typeface="楷体" panose="02010609060101010101" pitchFamily="49" charset="-122"/>
                <a:ea typeface="楷体" panose="02010609060101010101" pitchFamily="49" charset="-122"/>
                <a:cs typeface="Times New Roman" panose="02020603050405020304" pitchFamily="18" charset="0"/>
              </a:rPr>
              <a:t>1</a:t>
            </a:r>
            <a:r>
              <a:rPr lang="en-US" altLang="zh-CN"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亲笔回忆录</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关于</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一系列事件的记录，通常由</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参加者所写</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，回忆录的主人公亲笔撰写个人回忆录。而不像历史那样拘于形式，内容也不求</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完备。</a:t>
            </a:r>
            <a:endParaRPr lang="zh-CN" altLang="zh-CN" sz="2400" b="1" kern="100">
              <a:latin typeface="楷体" panose="02010609060101010101" pitchFamily="49" charset="-122"/>
              <a:ea typeface="楷体" panose="02010609060101010101" pitchFamily="49" charset="-122"/>
              <a:cs typeface="Times New Roman" panose="02020603050405020304" pitchFamily="18" charset="0"/>
            </a:endParaRPr>
          </a:p>
          <a:p>
            <a:pPr indent="355600" algn="just">
              <a:spcAft>
                <a:spcPts val="600"/>
              </a:spcAft>
            </a:pPr>
            <a:r>
              <a:rPr lang="en-US" altLang="zh-CN" sz="2400" b="1" kern="100">
                <a:latin typeface="楷体" panose="02010609060101010101" pitchFamily="49" charset="-122"/>
                <a:ea typeface="楷体" panose="02010609060101010101" pitchFamily="49" charset="-122"/>
                <a:cs typeface="Times New Roman" panose="02020603050405020304" pitchFamily="18" charset="0"/>
              </a:rPr>
              <a:t>(2) </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口述</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回忆录</a:t>
            </a:r>
            <a:r>
              <a:rPr lang="zh-CN" altLang="en-US" sz="2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一</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种自传体描述，其口吻常闲逸而亲切、注意的焦点通常在作者所知的人物、事件或时代上。</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回忆录的主人公</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没有亲笔撰写，而是采用自己</a:t>
            </a:r>
            <a:r>
              <a:rPr lang="zh-CN" altLang="zh-CN" sz="2400" b="1" u="sng" kern="100">
                <a:latin typeface="楷体" panose="02010609060101010101" pitchFamily="49" charset="-122"/>
                <a:ea typeface="楷体" panose="02010609060101010101" pitchFamily="49" charset="-122"/>
                <a:cs typeface="Times New Roman" panose="02020603050405020304" pitchFamily="18" charset="0"/>
              </a:rPr>
              <a:t>口述、他人记录整理</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等方式完成的回忆录</a:t>
            </a:r>
            <a:r>
              <a:rPr lang="zh-CN" altLang="zh-CN" sz="24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kern="100">
              <a:latin typeface="楷体" panose="02010609060101010101" pitchFamily="49" charset="-122"/>
              <a:ea typeface="楷体" panose="02010609060101010101" pitchFamily="49" charset="-122"/>
              <a:cs typeface="Times New Roman" panose="02020603050405020304" pitchFamily="18" charset="0"/>
            </a:endParaRPr>
          </a:p>
        </p:txBody>
      </p:sp>
      <p:pic>
        <p:nvPicPr>
          <p:cNvPr id="3" name="图片 2"/>
          <p:cNvPicPr>
            <a:picLocks noChangeAspect="1"/>
          </p:cNvPicPr>
          <p:nvPr>
            <p:custDataLst>
              <p:tags r:id="rId8"/>
            </p:custDataLst>
          </p:nvPr>
        </p:nvPicPr>
        <p:blipFill>
          <a:blip r:embed="rId6">
            <a:extLst>
              <a:ext uri="{BEBA8EAE-BF5A-486C-A8C5-ECC9F3942E4B}">
                <a14:imgProps xmlns:a14="http://schemas.microsoft.com/office/drawing/2010/main" xmlns="">
                  <a14:imgLayer r:embed="rId7">
                    <a14:imgEffect>
                      <a14:saturation sat="200000"/>
                    </a14:imgEffect>
                  </a14:imgLayer>
                </a14:imgProps>
              </a:ext>
            </a:extLst>
          </a:blip>
          <a:stretch>
            <a:fillRect/>
          </a:stretch>
        </p:blipFill>
        <p:spPr>
          <a:xfrm>
            <a:off x="0" y="-22073"/>
            <a:ext cx="2420322" cy="621846"/>
          </a:xfrm>
          <a:prstGeom prst="rect">
            <a:avLst/>
          </a:prstGeom>
        </p:spPr>
      </p:pic>
      <p:sp>
        <p:nvSpPr>
          <p:cNvPr id="4" name="文本框 3"/>
          <p:cNvSpPr txBox="1"/>
          <p:nvPr>
            <p:custDataLst>
              <p:tags r:id="rId9"/>
            </p:custDataLst>
          </p:nvPr>
        </p:nvSpPr>
        <p:spPr>
          <a:xfrm>
            <a:off x="270952" y="39999"/>
            <a:ext cx="1878418" cy="460375"/>
          </a:xfrm>
          <a:prstGeom prst="rect">
            <a:avLst/>
          </a:prstGeom>
          <a:noFill/>
        </p:spPr>
        <p:txBody>
          <a:bodyPr wrap="square" rtlCol="0">
            <a:spAutoFit/>
          </a:bodyPr>
          <a:lstStyle/>
          <a:p>
            <a:r>
              <a:rPr lang="zh-CN" altLang="en-US" sz="2400" b="1">
                <a:solidFill>
                  <a:schemeClr val="lt1"/>
                </a:solidFill>
                <a:effectLst>
                  <a:outerShdw blurRad="38100" dist="38100" dir="2700000" algn="tl">
                    <a:srgbClr val="000000">
                      <a:alpha val="43137"/>
                    </a:srgbClr>
                  </a:outerShdw>
                </a:effectLst>
                <a:latin typeface="隶书" charset="0"/>
                <a:ea typeface="隶书" charset="0"/>
              </a:rPr>
              <a:t>文体知识</a:t>
            </a:r>
          </a:p>
        </p:txBody>
      </p:sp>
      <p:sp>
        <p:nvSpPr>
          <p:cNvPr id="6" name="文本框 5"/>
          <p:cNvSpPr txBox="1"/>
          <p:nvPr>
            <p:custDataLst>
              <p:tags r:id="rId10"/>
            </p:custDataLst>
          </p:nvPr>
        </p:nvSpPr>
        <p:spPr>
          <a:xfrm>
            <a:off x="4905756" y="270186"/>
            <a:ext cx="2199132" cy="645160"/>
          </a:xfrm>
          <a:prstGeom prst="rect">
            <a:avLst/>
          </a:prstGeom>
          <a:noFill/>
        </p:spPr>
        <p:txBody>
          <a:bodyPr wrap="square" rtlCol="0">
            <a:spAutoFit/>
          </a:bodyPr>
          <a:lstStyle/>
          <a:p>
            <a:r>
              <a:rPr lang="zh-CN" altLang="en-US" sz="3600" b="1" smtClean="0">
                <a:solidFill>
                  <a:schemeClr val="dk1">
                    <a:lumMod val="85000"/>
                    <a:lumOff val="15000"/>
                  </a:schemeClr>
                </a:solidFill>
                <a:latin typeface="隶书" charset="0"/>
                <a:ea typeface="黑体" panose="02010609060101010101" pitchFamily="49" charset="-122"/>
                <a:cs typeface="隶书" charset="0"/>
              </a:rPr>
              <a:t>回 忆 录</a:t>
            </a:r>
            <a:endParaRPr lang="zh-CN" altLang="en-US" sz="3600" b="1">
              <a:solidFill>
                <a:schemeClr val="dk1">
                  <a:lumMod val="85000"/>
                  <a:lumOff val="15000"/>
                </a:schemeClr>
              </a:solidFill>
              <a:latin typeface="隶书" charset="0"/>
              <a:ea typeface="黑体" panose="02010609060101010101" pitchFamily="49" charset="-122"/>
              <a:cs typeface="隶书" charset="0"/>
            </a:endParaRPr>
          </a:p>
        </p:txBody>
      </p:sp>
    </p:spTree>
    <p:extLst>
      <p:ext uri="{BB962C8B-B14F-4D97-AF65-F5344CB8AC3E}">
        <p14:creationId xmlns:p14="http://schemas.microsoft.com/office/powerpoint/2010/main" xmlns="" val="3947370537"/>
      </p:ext>
    </p:extLst>
  </p:cSld>
  <p:clrMapOvr>
    <a:masterClrMapping/>
  </p:clrMapOvr>
  <p:transition spd="slow">
    <p:wheel spokes="8"/>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71470" y="880891"/>
            <a:ext cx="11599926" cy="5816977"/>
          </a:xfrm>
          <a:prstGeom prst="rect">
            <a:avLst/>
          </a:prstGeom>
        </p:spPr>
        <p:txBody>
          <a:bodyPr wrap="square">
            <a:spAutoFit/>
          </a:bodyPr>
          <a:lstStyle/>
          <a:p>
            <a:pPr indent="304800" algn="just">
              <a:lnSpc>
                <a:spcPct val="150000"/>
              </a:lnSpc>
              <a:spcAft>
                <a:spcPct val="0"/>
              </a:spcAft>
            </a:pPr>
            <a:r>
              <a:rPr lang="zh-CN" altLang="en-US" sz="2400" b="1" kern="100" smtClean="0">
                <a:latin typeface="黑体" panose="02010609060101010101" pitchFamily="49" charset="-122"/>
                <a:ea typeface="黑体" panose="02010609060101010101" pitchFamily="49" charset="-122"/>
                <a:cs typeface="楷体" panose="02010609060101010101" pitchFamily="49" charset="-122"/>
              </a:rPr>
              <a:t>一、概念：</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也</a:t>
            </a:r>
            <a:r>
              <a:rPr lang="zh-CN" altLang="zh-CN" sz="2400" b="1" kern="100">
                <a:latin typeface="Calibri" panose="020f0502020204030204" pitchFamily="34" charset="0"/>
                <a:ea typeface="楷体" panose="02010609060101010101" pitchFamily="49" charset="-122"/>
                <a:cs typeface="楷体" panose="02010609060101010101" pitchFamily="49" charset="-122"/>
              </a:rPr>
              <a:t>叫消息，是指对新近已经发生和正在发生或早已发生却是新近发现</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的</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有</a:t>
            </a:r>
            <a:r>
              <a:rPr lang="zh-CN" altLang="zh-CN" sz="2400" b="1" kern="100">
                <a:latin typeface="Calibri" panose="020f0502020204030204" pitchFamily="34" charset="0"/>
                <a:ea typeface="楷体" panose="02010609060101010101" pitchFamily="49" charset="-122"/>
                <a:cs typeface="楷体" panose="02010609060101010101" pitchFamily="49" charset="-122"/>
              </a:rPr>
              <a:t>价值的事实的及时报道，是记录社会、传播信息、反映时代的一种文体</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b="1" kern="10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ct val="0"/>
              </a:spcAft>
            </a:pPr>
            <a:r>
              <a:rPr lang="zh-CN" altLang="en-US" sz="2400" b="1" kern="100" smtClean="0">
                <a:solidFill>
                  <a:srgbClr val="C00000"/>
                </a:solidFill>
                <a:latin typeface="黑体" panose="02010609060101010101" pitchFamily="49" charset="-122"/>
                <a:ea typeface="黑体" panose="02010609060101010101" pitchFamily="49" charset="-122"/>
                <a:cs typeface="Times New Roman" panose="02020603050405020304" pitchFamily="18" charset="0"/>
              </a:rPr>
              <a:t>二、</a:t>
            </a:r>
            <a:r>
              <a:rPr lang="zh-CN" altLang="zh-CN" sz="2400" b="1" kern="100" smtClean="0">
                <a:solidFill>
                  <a:srgbClr val="C00000"/>
                </a:solidFill>
                <a:latin typeface="黑体" panose="02010609060101010101" pitchFamily="49" charset="-122"/>
                <a:ea typeface="黑体" panose="02010609060101010101" pitchFamily="49" charset="-122"/>
                <a:cs typeface="楷体" panose="02010609060101010101" pitchFamily="49" charset="-122"/>
              </a:rPr>
              <a:t>结构</a:t>
            </a:r>
            <a:r>
              <a:rPr lang="zh-CN" altLang="en-US" sz="2400" b="1" kern="100" smtClean="0">
                <a:solidFill>
                  <a:srgbClr val="C00000"/>
                </a:solidFill>
                <a:latin typeface="黑体" panose="02010609060101010101" pitchFamily="49" charset="-122"/>
                <a:ea typeface="黑体" panose="02010609060101010101" pitchFamily="49" charset="-122"/>
                <a:cs typeface="楷体" panose="02010609060101010101" pitchFamily="49" charset="-122"/>
              </a:rPr>
              <a:t>：</a:t>
            </a:r>
            <a:r>
              <a:rPr lang="zh-CN" altLang="zh-CN" sz="24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标题</a:t>
            </a:r>
            <a:r>
              <a:rPr lang="zh-CN" altLang="zh-CN" sz="2400" b="1" kern="100">
                <a:solidFill>
                  <a:srgbClr val="C00000"/>
                </a:solidFill>
                <a:latin typeface="Calibri" panose="020f0502020204030204" pitchFamily="34" charset="0"/>
                <a:ea typeface="楷体" panose="02010609060101010101" pitchFamily="49" charset="-122"/>
                <a:cs typeface="楷体" panose="02010609060101010101" pitchFamily="49" charset="-122"/>
              </a:rPr>
              <a:t>、导语、主体、背景、</a:t>
            </a:r>
            <a:r>
              <a:rPr lang="zh-CN" altLang="zh-CN" sz="24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结语。</a:t>
            </a:r>
            <a:r>
              <a:rPr lang="zh-CN" altLang="en-US" sz="24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（倒金字塔结构）</a:t>
            </a:r>
            <a:endParaRPr lang="en-US" altLang="zh-CN" b="1" kern="100" smtClean="0">
              <a:solidFill>
                <a:srgbClr val="C00000"/>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ct val="0"/>
              </a:spcAft>
            </a:pP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1</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标题</a:t>
            </a:r>
            <a:r>
              <a:rPr lang="zh-CN" altLang="en-US" sz="2400" b="1" kern="10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一般</a:t>
            </a:r>
            <a:r>
              <a:rPr lang="zh-CN" altLang="zh-CN" sz="2400" b="1" kern="100">
                <a:latin typeface="Calibri" panose="020f0502020204030204" pitchFamily="34" charset="0"/>
                <a:ea typeface="楷体" panose="02010609060101010101" pitchFamily="49" charset="-122"/>
                <a:cs typeface="楷体" panose="02010609060101010101" pitchFamily="49" charset="-122"/>
              </a:rPr>
              <a:t>包括引标题、正标题和副标题</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4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en-US" altLang="zh-CN" sz="2400" b="1" kern="100">
                <a:latin typeface="Calibri" panose="020f0502020204030204" pitchFamily="34" charset="0"/>
                <a:ea typeface="楷体" panose="02010609060101010101" pitchFamily="49" charset="-122"/>
                <a:cs typeface="楷体" panose="02010609060101010101" pitchFamily="49" charset="-122"/>
              </a:rPr>
              <a:t> </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2</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导语</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新闻</a:t>
            </a:r>
            <a:r>
              <a:rPr lang="zh-CN" altLang="zh-CN" sz="2400" b="1" kern="100">
                <a:latin typeface="Calibri" panose="020f0502020204030204" pitchFamily="34" charset="0"/>
                <a:ea typeface="楷体" panose="02010609060101010101" pitchFamily="49" charset="-122"/>
                <a:cs typeface="楷体" panose="02010609060101010101" pitchFamily="49" charset="-122"/>
              </a:rPr>
              <a:t>开头的第一段或第一句话，它扼要地揭示新闻的核心内容</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4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en-US" altLang="zh-CN" sz="2400" b="1" kern="100">
                <a:latin typeface="Calibri" panose="020f0502020204030204" pitchFamily="34" charset="0"/>
                <a:ea typeface="楷体" panose="02010609060101010101" pitchFamily="49" charset="-122"/>
                <a:cs typeface="楷体" panose="02010609060101010101" pitchFamily="49" charset="-122"/>
              </a:rPr>
              <a:t> </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3</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主体</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新闻</a:t>
            </a:r>
            <a:r>
              <a:rPr lang="zh-CN" altLang="zh-CN" sz="2400" b="1" kern="100">
                <a:latin typeface="Calibri" panose="020f0502020204030204" pitchFamily="34" charset="0"/>
                <a:ea typeface="楷体" panose="02010609060101010101" pitchFamily="49" charset="-122"/>
                <a:cs typeface="楷体" panose="02010609060101010101" pitchFamily="49" charset="-122"/>
              </a:rPr>
              <a:t>的躯干，它用充足的事实来表现主题，是对导语内容的进一</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步</a:t>
            </a:r>
            <a:endParaRPr lang="en-US" altLang="zh-CN" sz="24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扩展</a:t>
            </a:r>
            <a:r>
              <a:rPr lang="zh-CN" altLang="zh-CN" sz="2400" b="1" kern="100">
                <a:latin typeface="Calibri" panose="020f0502020204030204" pitchFamily="34" charset="0"/>
                <a:ea typeface="楷体" panose="02010609060101010101" pitchFamily="49" charset="-122"/>
                <a:cs typeface="楷体" panose="02010609060101010101" pitchFamily="49" charset="-122"/>
              </a:rPr>
              <a:t>和阐释</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4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en-US" altLang="zh-CN" sz="2400" b="1" kern="100">
                <a:latin typeface="Calibri" panose="020f0502020204030204" pitchFamily="34" charset="0"/>
                <a:ea typeface="楷体" panose="02010609060101010101" pitchFamily="49" charset="-122"/>
                <a:cs typeface="楷体" panose="02010609060101010101" pitchFamily="49" charset="-122"/>
              </a:rPr>
              <a:t> </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4</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背景</a:t>
            </a:r>
            <a:r>
              <a:rPr lang="zh-CN" altLang="en-US" sz="2400" b="1" kern="100" smtClean="0">
                <a:latin typeface="Calibri" panose="020f0502020204030204" pitchFamily="34" charset="0"/>
                <a:ea typeface="楷体" panose="02010609060101010101" pitchFamily="49" charset="-122"/>
                <a:cs typeface="楷体" panose="02010609060101010101" pitchFamily="49" charset="-122"/>
              </a:rPr>
              <a:t>：</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新闻</a:t>
            </a:r>
            <a:r>
              <a:rPr lang="zh-CN" altLang="zh-CN" sz="2400" b="1" kern="100">
                <a:latin typeface="Calibri" panose="020f0502020204030204" pitchFamily="34" charset="0"/>
                <a:ea typeface="楷体" panose="02010609060101010101" pitchFamily="49" charset="-122"/>
                <a:cs typeface="楷体" panose="02010609060101010101" pitchFamily="49" charset="-122"/>
              </a:rPr>
              <a:t>发生的历史因素、社会环境或自然环境。</a:t>
            </a:r>
            <a:r>
              <a:rPr lang="zh-CN" altLang="zh-CN" sz="2400" b="1" u="sng" kern="100">
                <a:latin typeface="Calibri" panose="020f0502020204030204" pitchFamily="34" charset="0"/>
                <a:ea typeface="楷体" panose="02010609060101010101" pitchFamily="49" charset="-122"/>
                <a:cs typeface="楷体" panose="02010609060101010101" pitchFamily="49" charset="-122"/>
              </a:rPr>
              <a:t>背景和结语有时也</a:t>
            </a:r>
            <a:r>
              <a:rPr lang="zh-CN" altLang="zh-CN" sz="2400" b="1" u="sng" kern="100" smtClean="0">
                <a:latin typeface="Calibri" panose="020f0502020204030204" pitchFamily="34" charset="0"/>
                <a:ea typeface="楷体" panose="02010609060101010101" pitchFamily="49" charset="-122"/>
                <a:cs typeface="楷体" panose="02010609060101010101" pitchFamily="49" charset="-122"/>
              </a:rPr>
              <a:t>可</a:t>
            </a:r>
            <a:endParaRPr lang="en-US" altLang="zh-CN" sz="2400" b="1" u="sng"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en-US" altLang="zh-CN" sz="2400" b="1" kern="100" smtClean="0">
                <a:latin typeface="Calibri" panose="020f0502020204030204" pitchFamily="34" charset="0"/>
                <a:ea typeface="楷体" panose="02010609060101010101" pitchFamily="49" charset="-122"/>
                <a:cs typeface="楷体" panose="02010609060101010101" pitchFamily="49" charset="-122"/>
              </a:rPr>
              <a:t>                             </a:t>
            </a:r>
            <a:r>
              <a:rPr lang="zh-CN" altLang="zh-CN" sz="2400" b="1" u="sng" kern="100" smtClean="0">
                <a:latin typeface="Calibri" panose="020f0502020204030204" pitchFamily="34" charset="0"/>
                <a:ea typeface="楷体" panose="02010609060101010101" pitchFamily="49" charset="-122"/>
                <a:cs typeface="楷体" panose="02010609060101010101" pitchFamily="49" charset="-122"/>
              </a:rPr>
              <a:t>以暗含</a:t>
            </a:r>
            <a:r>
              <a:rPr lang="zh-CN" altLang="zh-CN" sz="2400" b="1" u="sng" kern="100">
                <a:latin typeface="Calibri" panose="020f0502020204030204" pitchFamily="34" charset="0"/>
                <a:ea typeface="楷体" panose="02010609060101010101" pitchFamily="49" charset="-122"/>
                <a:cs typeface="楷体" panose="02010609060101010101" pitchFamily="49" charset="-122"/>
              </a:rPr>
              <a:t>在主体中</a:t>
            </a:r>
            <a:r>
              <a:rPr lang="zh-CN" altLang="zh-CN" sz="2400" b="1"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4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spcAft>
                <a:spcPct val="0"/>
              </a:spcAft>
            </a:pPr>
            <a:r>
              <a:rPr lang="zh-CN" altLang="en-US" sz="2400" b="1" kern="100" smtClean="0">
                <a:latin typeface="Calibri" panose="020f0502020204030204" pitchFamily="34" charset="0"/>
                <a:ea typeface="楷体" panose="02010609060101010101" pitchFamily="49" charset="-122"/>
                <a:cs typeface="Times New Roman" panose="02020603050405020304" pitchFamily="18" charset="0"/>
              </a:rPr>
              <a:t>   （</a:t>
            </a:r>
            <a:r>
              <a:rPr lang="en-US" altLang="zh-CN" sz="2400" b="1" kern="100" smtClean="0">
                <a:latin typeface="Calibri" panose="020f0502020204030204" pitchFamily="34" charset="0"/>
                <a:ea typeface="楷体" panose="02010609060101010101" pitchFamily="49" charset="-122"/>
                <a:cs typeface="Times New Roman" panose="02020603050405020304" pitchFamily="18" charset="0"/>
              </a:rPr>
              <a:t>5</a:t>
            </a:r>
            <a:r>
              <a:rPr lang="zh-CN" altLang="en-US" sz="2400" b="1" kern="100" smtClean="0">
                <a:latin typeface="Calibri" panose="020f0502020204030204" pitchFamily="34" charset="0"/>
                <a:ea typeface="楷体" panose="02010609060101010101" pitchFamily="49" charset="-122"/>
                <a:cs typeface="Times New Roman" panose="02020603050405020304" pitchFamily="18" charset="0"/>
              </a:rPr>
              <a:t>）结语：</a:t>
            </a:r>
            <a:r>
              <a:rPr lang="zh-CN" altLang="en-US" sz="2400" b="1" smtClean="0">
                <a:latin typeface="楷体" panose="02010609060101010101" pitchFamily="49" charset="-122"/>
                <a:ea typeface="楷体" panose="02010609060101010101" pitchFamily="49" charset="-122"/>
              </a:rPr>
              <a:t>消息的最后一句或一段话，是消息的结尾，交代事件的结果，它依内</a:t>
            </a:r>
            <a:endParaRPr lang="en-US" altLang="zh-CN" sz="2400" b="1" smtClean="0">
              <a:latin typeface="楷体" panose="02010609060101010101" pitchFamily="49" charset="-122"/>
              <a:ea typeface="楷体" panose="02010609060101010101" pitchFamily="49" charset="-122"/>
            </a:endParaRPr>
          </a:p>
          <a:p>
            <a:pPr indent="304800" algn="just">
              <a:spcAft>
                <a:spcPct val="0"/>
              </a:spcAft>
            </a:pPr>
            <a:r>
              <a:rPr lang="en-US" altLang="zh-CN" sz="2400" b="1" smtClean="0">
                <a:latin typeface="楷体" panose="02010609060101010101" pitchFamily="49" charset="-122"/>
                <a:ea typeface="楷体" panose="02010609060101010101" pitchFamily="49" charset="-122"/>
              </a:rPr>
              <a:t>             </a:t>
            </a:r>
            <a:r>
              <a:rPr lang="zh-CN" altLang="en-US" sz="2400" b="1" smtClean="0">
                <a:latin typeface="楷体" panose="02010609060101010101" pitchFamily="49" charset="-122"/>
                <a:ea typeface="楷体" panose="02010609060101010101" pitchFamily="49" charset="-122"/>
              </a:rPr>
              <a:t>容的需要，可有可无。</a:t>
            </a:r>
            <a:r>
              <a:rPr lang="zh-CN" altLang="en-US" b="1" smtClean="0"/>
              <a:t> </a:t>
            </a:r>
            <a:endParaRPr lang="en-US" altLang="zh-CN" b="1" kern="100" smtClean="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p:cNvPicPr>
            <a:picLocks noChangeAspect="1"/>
          </p:cNvPicPr>
          <p:nvPr>
            <p:custDataLst>
              <p:tags r:id="rId6"/>
            </p:custDataLst>
          </p:nvPr>
        </p:nvPicPr>
        <p:blipFill>
          <a:blip r:embed="rId4">
            <a:extLst>
              <a:ext uri="{BEBA8EAE-BF5A-486C-A8C5-ECC9F3942E4B}">
                <a14:imgProps xmlns:a14="http://schemas.microsoft.com/office/drawing/2010/main" xmlns="">
                  <a14:imgLayer r:embed="rId5">
                    <a14:imgEffect>
                      <a14:saturation sat="200000"/>
                    </a14:imgEffect>
                  </a14:imgLayer>
                </a14:imgProps>
              </a:ext>
            </a:extLst>
          </a:blip>
          <a:stretch>
            <a:fillRect/>
          </a:stretch>
        </p:blipFill>
        <p:spPr>
          <a:xfrm>
            <a:off x="0" y="-22073"/>
            <a:ext cx="2420322" cy="621846"/>
          </a:xfrm>
          <a:prstGeom prst="rect">
            <a:avLst/>
          </a:prstGeom>
        </p:spPr>
      </p:pic>
      <p:sp>
        <p:nvSpPr>
          <p:cNvPr id="5" name="文本框 4"/>
          <p:cNvSpPr txBox="1"/>
          <p:nvPr>
            <p:custDataLst>
              <p:tags r:id="rId7"/>
            </p:custDataLst>
          </p:nvPr>
        </p:nvSpPr>
        <p:spPr>
          <a:xfrm>
            <a:off x="270952" y="39999"/>
            <a:ext cx="1878418" cy="460375"/>
          </a:xfrm>
          <a:prstGeom prst="rect">
            <a:avLst/>
          </a:prstGeom>
          <a:noFill/>
        </p:spPr>
        <p:txBody>
          <a:bodyPr wrap="square" rtlCol="0">
            <a:spAutoFit/>
          </a:bodyPr>
          <a:lstStyle/>
          <a:p>
            <a:r>
              <a:rPr lang="zh-CN" altLang="en-US" sz="2400" b="1">
                <a:solidFill>
                  <a:schemeClr val="lt1"/>
                </a:solidFill>
                <a:effectLst>
                  <a:outerShdw blurRad="38100" dist="38100" dir="2700000" algn="tl">
                    <a:srgbClr val="000000">
                      <a:alpha val="43137"/>
                    </a:srgbClr>
                  </a:outerShdw>
                </a:effectLst>
                <a:latin typeface="隶书" charset="0"/>
                <a:ea typeface="隶书" charset="0"/>
              </a:rPr>
              <a:t>文体知识</a:t>
            </a:r>
          </a:p>
        </p:txBody>
      </p:sp>
      <p:sp>
        <p:nvSpPr>
          <p:cNvPr id="6" name="文本框 5"/>
          <p:cNvSpPr txBox="1"/>
          <p:nvPr>
            <p:custDataLst>
              <p:tags r:id="rId8"/>
            </p:custDataLst>
          </p:nvPr>
        </p:nvSpPr>
        <p:spPr>
          <a:xfrm>
            <a:off x="4941382" y="210809"/>
            <a:ext cx="2199132" cy="646331"/>
          </a:xfrm>
          <a:prstGeom prst="rect">
            <a:avLst/>
          </a:prstGeom>
          <a:noFill/>
        </p:spPr>
        <p:txBody>
          <a:bodyPr wrap="square" rtlCol="0">
            <a:spAutoFit/>
          </a:bodyPr>
          <a:lstStyle/>
          <a:p>
            <a:r>
              <a:rPr lang="zh-CN" altLang="en-US" sz="3600" b="1" smtClean="0">
                <a:solidFill>
                  <a:schemeClr val="dk1">
                    <a:lumMod val="85000"/>
                    <a:lumOff val="15000"/>
                  </a:schemeClr>
                </a:solidFill>
                <a:latin typeface="隶书" charset="0"/>
                <a:ea typeface="黑体" panose="02010609060101010101" pitchFamily="49" charset="-122"/>
                <a:cs typeface="隶书" charset="0"/>
              </a:rPr>
              <a:t>新    闻</a:t>
            </a:r>
            <a:endParaRPr lang="zh-CN" altLang="en-US" sz="3600" b="1">
              <a:solidFill>
                <a:schemeClr val="dk1">
                  <a:lumMod val="85000"/>
                  <a:lumOff val="15000"/>
                </a:schemeClr>
              </a:solidFill>
              <a:latin typeface="隶书" charset="0"/>
              <a:ea typeface="黑体" panose="02010609060101010101" pitchFamily="49" charset="-122"/>
              <a:cs typeface="隶书" charset="0"/>
            </a:endParaRPr>
          </a:p>
        </p:txBody>
      </p:sp>
    </p:spTree>
    <p:extLst>
      <p:ext uri="{BB962C8B-B14F-4D97-AF65-F5344CB8AC3E}">
        <p14:creationId xmlns:p14="http://schemas.microsoft.com/office/powerpoint/2010/main" xmlns="" val="3395764183"/>
      </p:ext>
    </p:extLst>
  </p:cSld>
  <p:clrMapOvr>
    <a:masterClrMapping/>
  </p:clrMapOvr>
  <p:transition spd="slow">
    <p:newsflash/>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2091" y="1135423"/>
            <a:ext cx="12214091" cy="5293757"/>
          </a:xfrm>
          <a:prstGeom prst="rect">
            <a:avLst/>
          </a:prstGeom>
        </p:spPr>
        <p:txBody>
          <a:bodyPr wrap="square">
            <a:spAutoFit/>
          </a:bodyPr>
          <a:lstStyle/>
          <a:p>
            <a:pPr indent="304800" algn="just">
              <a:lnSpc>
                <a:spcPct val="150000"/>
              </a:lnSpc>
            </a:pPr>
            <a:r>
              <a:rPr lang="zh-CN" altLang="en-US" sz="2800" b="1" kern="100" smtClean="0">
                <a:latin typeface="黑体" panose="02010609060101010101" pitchFamily="49" charset="-122"/>
                <a:ea typeface="黑体" panose="02010609060101010101" pitchFamily="49" charset="-122"/>
                <a:cs typeface="Times New Roman" panose="02020603050405020304" pitchFamily="18" charset="0"/>
              </a:rPr>
              <a:t>三、</a:t>
            </a:r>
            <a:r>
              <a:rPr lang="zh-CN" altLang="zh-CN" sz="2800" b="1" kern="100" smtClean="0">
                <a:latin typeface="黑体" panose="02010609060101010101" pitchFamily="49" charset="-122"/>
                <a:ea typeface="黑体" panose="02010609060101010101" pitchFamily="49" charset="-122"/>
                <a:cs typeface="楷体" panose="02010609060101010101" pitchFamily="49" charset="-122"/>
              </a:rPr>
              <a:t>要素</a:t>
            </a:r>
            <a:r>
              <a:rPr lang="zh-CN" altLang="en-US" sz="2800" kern="100" smtClean="0">
                <a:latin typeface="Calibri" panose="020f0502020204030204" pitchFamily="34" charset="0"/>
                <a:ea typeface="楷体" panose="02010609060101010101" pitchFamily="49" charset="-122"/>
                <a:cs typeface="楷体" panose="02010609060101010101" pitchFamily="49" charset="-122"/>
              </a:rPr>
              <a:t>：</a:t>
            </a:r>
            <a:r>
              <a:rPr lang="zh-CN" altLang="en-US" sz="2800" kern="100">
                <a:latin typeface="Calibri" panose="020f0502020204030204" pitchFamily="34" charset="0"/>
                <a:ea typeface="楷体" panose="02010609060101010101" pitchFamily="49" charset="-122"/>
                <a:cs typeface="楷体" panose="02010609060101010101" pitchFamily="49" charset="-122"/>
              </a:rPr>
              <a:t>（</a:t>
            </a:r>
            <a:r>
              <a:rPr lang="en-US" altLang="zh-CN" sz="2800" kern="100">
                <a:latin typeface="Calibri" panose="020f0502020204030204" pitchFamily="34" charset="0"/>
                <a:ea typeface="楷体" panose="02010609060101010101" pitchFamily="49" charset="-122"/>
                <a:cs typeface="楷体" panose="02010609060101010101" pitchFamily="49" charset="-122"/>
              </a:rPr>
              <a:t>5W+H</a:t>
            </a:r>
            <a:r>
              <a:rPr lang="zh-CN" altLang="en-US" sz="2800"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800"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pPr>
            <a:r>
              <a:rPr lang="zh-CN" altLang="en-US"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       主：</a:t>
            </a:r>
            <a:r>
              <a:rPr lang="zh-CN"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时间</a:t>
            </a:r>
            <a:r>
              <a:rPr lang="en-US"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(when)</a:t>
            </a:r>
            <a:r>
              <a:rPr lang="zh-CN"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、地点</a:t>
            </a:r>
            <a:r>
              <a:rPr lang="en-US"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(where)</a:t>
            </a:r>
            <a:r>
              <a:rPr lang="zh-CN"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、人物</a:t>
            </a:r>
            <a:r>
              <a:rPr lang="en-US" altLang="zh-CN" sz="2800" b="1" kern="100" smtClean="0">
                <a:solidFill>
                  <a:srgbClr val="C00000"/>
                </a:solidFill>
                <a:latin typeface="Calibri" panose="020f0502020204030204" pitchFamily="34" charset="0"/>
                <a:ea typeface="楷体" panose="02010609060101010101" pitchFamily="49" charset="-122"/>
                <a:cs typeface="楷体" panose="02010609060101010101" pitchFamily="49" charset="-122"/>
              </a:rPr>
              <a:t>(who)</a:t>
            </a:r>
            <a:r>
              <a:rPr lang="zh-CN" altLang="en-US" sz="2800" kern="100" smtClean="0">
                <a:latin typeface="Calibri" panose="020f0502020204030204" pitchFamily="34" charset="0"/>
                <a:ea typeface="楷体" panose="02010609060101010101" pitchFamily="49" charset="-122"/>
                <a:cs typeface="楷体" panose="02010609060101010101" pitchFamily="49" charset="-122"/>
              </a:rPr>
              <a:t>、</a:t>
            </a:r>
            <a:endParaRPr lang="en-US" altLang="zh-CN" sz="2800"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pPr>
            <a:r>
              <a:rPr lang="zh-CN" altLang="en-US" sz="2800" b="1" kern="100" smtClean="0">
                <a:latin typeface="Calibri" panose="020f0502020204030204" pitchFamily="34" charset="0"/>
                <a:ea typeface="楷体" panose="02010609060101010101" pitchFamily="49" charset="-122"/>
                <a:cs typeface="楷体" panose="02010609060101010101" pitchFamily="49" charset="-122"/>
              </a:rPr>
              <a:t>       辅：</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事件</a:t>
            </a:r>
            <a:r>
              <a:rPr lang="zh-CN" altLang="zh-CN" sz="2800" b="1" kern="100">
                <a:latin typeface="Calibri" panose="020f0502020204030204" pitchFamily="34" charset="0"/>
                <a:ea typeface="楷体" panose="02010609060101010101" pitchFamily="49" charset="-122"/>
                <a:cs typeface="楷体" panose="02010609060101010101" pitchFamily="49" charset="-122"/>
              </a:rPr>
              <a:t>的</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起因</a:t>
            </a:r>
            <a:r>
              <a:rPr lang="en-US" altLang="zh-CN" sz="2800" b="1" kern="100" smtClean="0">
                <a:latin typeface="Calibri" panose="020f0502020204030204" pitchFamily="34" charset="0"/>
                <a:ea typeface="楷体" panose="02010609060101010101" pitchFamily="49" charset="-122"/>
                <a:cs typeface="楷体" panose="02010609060101010101" pitchFamily="49" charset="-122"/>
              </a:rPr>
              <a:t>(why)</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、经过</a:t>
            </a:r>
            <a:r>
              <a:rPr lang="en-US" altLang="zh-CN" sz="2800" b="1" kern="100">
                <a:latin typeface="Calibri" panose="020f0502020204030204" pitchFamily="34" charset="0"/>
                <a:ea typeface="楷体" panose="02010609060101010101" pitchFamily="49" charset="-122"/>
                <a:cs typeface="楷体" panose="02010609060101010101" pitchFamily="49" charset="-122"/>
              </a:rPr>
              <a:t>(how) </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、结果</a:t>
            </a:r>
            <a:r>
              <a:rPr lang="en-US" altLang="zh-CN" sz="2800" b="1" kern="100" smtClean="0">
                <a:latin typeface="Calibri" panose="020f0502020204030204" pitchFamily="34" charset="0"/>
                <a:ea typeface="楷体" panose="02010609060101010101" pitchFamily="49" charset="-122"/>
                <a:cs typeface="楷体" panose="02010609060101010101" pitchFamily="49" charset="-122"/>
              </a:rPr>
              <a:t> (</a:t>
            </a:r>
            <a:r>
              <a:rPr lang="en-US" altLang="zh-CN" sz="2800" b="1" kern="100">
                <a:latin typeface="Calibri" panose="020f0502020204030204" pitchFamily="34" charset="0"/>
                <a:ea typeface="楷体" panose="02010609060101010101" pitchFamily="49" charset="-122"/>
                <a:cs typeface="楷体" panose="02010609060101010101" pitchFamily="49" charset="-122"/>
              </a:rPr>
              <a:t>what)</a:t>
            </a:r>
            <a:endParaRPr lang="en-US" altLang="zh-CN" sz="2800" b="1" kern="100" smtClean="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pPr>
            <a:r>
              <a:rPr lang="zh-CN" altLang="en-US" sz="2800" b="1" kern="100" smtClean="0">
                <a:latin typeface="黑体" panose="02010609060101010101" pitchFamily="49" charset="-122"/>
                <a:ea typeface="黑体" panose="02010609060101010101" pitchFamily="49" charset="-122"/>
                <a:cs typeface="Times New Roman" panose="02020603050405020304" pitchFamily="18" charset="0"/>
              </a:rPr>
              <a:t>四</a:t>
            </a:r>
            <a:r>
              <a:rPr lang="zh-CN" altLang="en-US" sz="2800" b="1"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b="1" kern="100">
                <a:latin typeface="黑体" panose="02010609060101010101" pitchFamily="49" charset="-122"/>
                <a:ea typeface="黑体" panose="02010609060101010101" pitchFamily="49" charset="-122"/>
                <a:cs typeface="楷体" panose="02010609060101010101" pitchFamily="49" charset="-122"/>
              </a:rPr>
              <a:t>特点</a:t>
            </a:r>
            <a:r>
              <a:rPr lang="zh-CN" altLang="en-US" sz="2800" b="1" kern="100" smtClean="0">
                <a:latin typeface="黑体" panose="02010609060101010101" pitchFamily="49" charset="-122"/>
                <a:ea typeface="黑体" panose="02010609060101010101" pitchFamily="49" charset="-122"/>
                <a:cs typeface="楷体" panose="02010609060101010101" pitchFamily="49" charset="-122"/>
              </a:rPr>
              <a:t>：</a:t>
            </a:r>
            <a:endParaRPr lang="en-US" altLang="zh-CN" sz="2800" b="1" kern="100" smtClean="0">
              <a:latin typeface="黑体" panose="02010609060101010101" pitchFamily="49" charset="-122"/>
              <a:ea typeface="黑体" panose="02010609060101010101" pitchFamily="49" charset="-122"/>
              <a:cs typeface="楷体" panose="02010609060101010101" pitchFamily="49" charset="-122"/>
            </a:endParaRPr>
          </a:p>
          <a:p>
            <a:pPr indent="304800" algn="just">
              <a:lnSpc>
                <a:spcPct val="150000"/>
              </a:lnSpc>
              <a:spcAft>
                <a:spcPct val="0"/>
              </a:spcAft>
            </a:pPr>
            <a:r>
              <a:rPr lang="en-US" altLang="zh-CN" sz="2800" kern="100" smtClean="0">
                <a:latin typeface="Calibri" panose="020f0502020204030204" pitchFamily="34" charset="0"/>
                <a:ea typeface="楷体" panose="02010609060101010101" pitchFamily="49" charset="-122"/>
                <a:cs typeface="楷体" panose="02010609060101010101" pitchFamily="49" charset="-122"/>
              </a:rPr>
              <a:t>        </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公开性</a:t>
            </a:r>
            <a:r>
              <a:rPr lang="zh-CN" altLang="zh-CN" sz="2800" b="1" kern="100">
                <a:latin typeface="Calibri" panose="020f0502020204030204" pitchFamily="34" charset="0"/>
                <a:ea typeface="楷体" panose="02010609060101010101" pitchFamily="49" charset="-122"/>
                <a:cs typeface="楷体" panose="02010609060101010101" pitchFamily="49" charset="-122"/>
              </a:rPr>
              <a:t>、真实性、针对性、时效性、准确</a:t>
            </a:r>
            <a:r>
              <a:rPr lang="zh-CN" altLang="zh-CN" sz="2800" b="1" kern="100" smtClean="0">
                <a:latin typeface="Calibri" panose="020f0502020204030204" pitchFamily="34" charset="0"/>
                <a:ea typeface="楷体" panose="02010609060101010101" pitchFamily="49" charset="-122"/>
                <a:cs typeface="楷体" panose="02010609060101010101" pitchFamily="49" charset="-122"/>
              </a:rPr>
              <a:t>性。</a:t>
            </a:r>
            <a:endParaRPr lang="en-US" altLang="zh-CN" sz="2800" b="1" kern="100">
              <a:latin typeface="Calibri" panose="020f0502020204030204" pitchFamily="34" charset="0"/>
              <a:ea typeface="楷体" panose="02010609060101010101" pitchFamily="49" charset="-122"/>
              <a:cs typeface="楷体" panose="02010609060101010101" pitchFamily="49" charset="-122"/>
            </a:endParaRPr>
          </a:p>
          <a:p>
            <a:pPr indent="304800" algn="just">
              <a:lnSpc>
                <a:spcPct val="150000"/>
              </a:lnSpc>
              <a:spcAft>
                <a:spcPct val="0"/>
              </a:spcAft>
            </a:pPr>
            <a:r>
              <a:rPr lang="zh-CN" altLang="en-US" sz="2800" b="1" smtClean="0">
                <a:latin typeface="黑体" panose="02010609060101010101" pitchFamily="49" charset="-122"/>
                <a:ea typeface="黑体" panose="02010609060101010101" pitchFamily="49" charset="-122"/>
              </a:rPr>
              <a:t>五、体裁分类</a:t>
            </a:r>
            <a:r>
              <a:rPr lang="zh-CN" altLang="en-US" sz="2800" b="1">
                <a:latin typeface="黑体" panose="02010609060101010101" pitchFamily="49" charset="-122"/>
                <a:ea typeface="黑体" panose="02010609060101010101" pitchFamily="49" charset="-122"/>
              </a:rPr>
              <a:t>：</a:t>
            </a:r>
          </a:p>
          <a:p>
            <a:pPr>
              <a:spcAft>
                <a:spcPts val="600"/>
              </a:spcAft>
            </a:pPr>
            <a:r>
              <a:rPr lang="en-US" altLang="zh-CN" sz="2800" b="1">
                <a:latin typeface="楷体" panose="02010609060101010101" pitchFamily="49" charset="-122"/>
                <a:ea typeface="楷体" panose="02010609060101010101" pitchFamily="49" charset="-122"/>
              </a:rPr>
              <a:t> </a:t>
            </a:r>
            <a:r>
              <a:rPr lang="en-US" altLang="zh-CN" sz="2800" b="1" smtClean="0">
                <a:latin typeface="楷体" panose="02010609060101010101" pitchFamily="49" charset="-122"/>
                <a:ea typeface="楷体" panose="02010609060101010101" pitchFamily="49" charset="-122"/>
              </a:rPr>
              <a:t>     </a:t>
            </a:r>
            <a:r>
              <a:rPr lang="en-US" altLang="zh-CN" sz="2400" b="1" smtClean="0">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、新闻</a:t>
            </a:r>
            <a:r>
              <a:rPr lang="zh-CN" altLang="en-US" sz="2400" b="1" smtClean="0">
                <a:latin typeface="楷体" panose="02010609060101010101" pitchFamily="49" charset="-122"/>
                <a:ea typeface="楷体" panose="02010609060101010101" pitchFamily="49" charset="-122"/>
              </a:rPr>
              <a:t>报道：消息（广狭之分）、</a:t>
            </a:r>
            <a:r>
              <a:rPr lang="zh-CN" altLang="en-US" sz="2400" b="1">
                <a:latin typeface="楷体" panose="02010609060101010101" pitchFamily="49" charset="-122"/>
                <a:ea typeface="楷体" panose="02010609060101010101" pitchFamily="49" charset="-122"/>
              </a:rPr>
              <a:t>通讯、新闻特写、新闻公报、调查报告、</a:t>
            </a:r>
            <a:r>
              <a:rPr lang="zh-CN" altLang="en-US" sz="2400" b="1" smtClean="0">
                <a:latin typeface="楷体" panose="02010609060101010101" pitchFamily="49" charset="-122"/>
                <a:ea typeface="楷体" panose="02010609060101010101" pitchFamily="49" charset="-122"/>
              </a:rPr>
              <a:t>专访</a:t>
            </a:r>
            <a:endParaRPr lang="en-US" altLang="zh-CN" sz="2400" b="1" smtClean="0">
              <a:latin typeface="楷体" panose="02010609060101010101" pitchFamily="49" charset="-122"/>
              <a:ea typeface="楷体" panose="02010609060101010101" pitchFamily="49" charset="-122"/>
            </a:endParaRPr>
          </a:p>
          <a:p>
            <a:pPr>
              <a:spcAft>
                <a:spcPts val="600"/>
              </a:spcAft>
            </a:pPr>
            <a:r>
              <a:rPr lang="en-US" altLang="zh-CN" sz="2400" b="1" baseline="30000">
                <a:latin typeface="楷体" panose="02010609060101010101" pitchFamily="49" charset="-122"/>
                <a:ea typeface="楷体" panose="02010609060101010101" pitchFamily="49" charset="-122"/>
              </a:rPr>
              <a:t> </a:t>
            </a:r>
            <a:r>
              <a:rPr lang="en-US" altLang="zh-CN" sz="2400" b="1" baseline="30000" smtClean="0">
                <a:latin typeface="楷体" panose="02010609060101010101" pitchFamily="49" charset="-122"/>
                <a:ea typeface="楷体" panose="02010609060101010101" pitchFamily="49" charset="-122"/>
              </a:rPr>
              <a:t>         </a:t>
            </a:r>
            <a:r>
              <a:rPr lang="zh-CN" altLang="en-US" sz="2400" b="1" baseline="30000">
                <a:latin typeface="楷体" panose="02010609060101010101" pitchFamily="49" charset="-122"/>
                <a:ea typeface="楷体" panose="02010609060101010101" pitchFamily="49" charset="-122"/>
              </a:rPr>
              <a:t> </a:t>
            </a:r>
            <a:r>
              <a:rPr lang="en-US" altLang="zh-CN" sz="2400" b="1" smtClean="0">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、新闻</a:t>
            </a:r>
            <a:r>
              <a:rPr lang="zh-CN" altLang="en-US" sz="2400" b="1" smtClean="0">
                <a:latin typeface="楷体" panose="02010609060101010101" pitchFamily="49" charset="-122"/>
                <a:ea typeface="楷体" panose="02010609060101010101" pitchFamily="49" charset="-122"/>
              </a:rPr>
              <a:t>评论：社论</a:t>
            </a:r>
            <a:r>
              <a:rPr lang="zh-CN" altLang="en-US" sz="2400" b="1">
                <a:latin typeface="楷体" panose="02010609060101010101" pitchFamily="49" charset="-122"/>
                <a:ea typeface="楷体" panose="02010609060101010101" pitchFamily="49" charset="-122"/>
              </a:rPr>
              <a:t>、述评、编辑部文章、评论员文章、思想评论、理论</a:t>
            </a:r>
            <a:r>
              <a:rPr lang="zh-CN" altLang="en-US" sz="2400" b="1" smtClean="0">
                <a:latin typeface="楷体" panose="02010609060101010101" pitchFamily="49" charset="-122"/>
                <a:ea typeface="楷体" panose="02010609060101010101" pitchFamily="49" charset="-122"/>
              </a:rPr>
              <a:t>文章</a:t>
            </a:r>
            <a:r>
              <a:rPr lang="zh-CN" altLang="en-US" sz="2400" b="1" baseline="30000">
                <a:latin typeface="楷体" panose="02010609060101010101" pitchFamily="49" charset="-122"/>
                <a:ea typeface="楷体" panose="02010609060101010101" pitchFamily="49" charset="-122"/>
              </a:rPr>
              <a:t> </a:t>
            </a:r>
            <a:endParaRPr lang="en-US" altLang="zh-CN" sz="2400" b="1" baseline="30000" smtClean="0">
              <a:latin typeface="楷体" panose="02010609060101010101" pitchFamily="49" charset="-122"/>
              <a:ea typeface="楷体" panose="02010609060101010101" pitchFamily="49" charset="-122"/>
            </a:endParaRPr>
          </a:p>
          <a:p>
            <a:pPr>
              <a:spcAft>
                <a:spcPts val="600"/>
              </a:spcAft>
            </a:pPr>
            <a:r>
              <a:rPr lang="en-US" altLang="zh-CN" sz="2400" b="1" baseline="30000">
                <a:latin typeface="楷体" panose="02010609060101010101" pitchFamily="49" charset="-122"/>
                <a:ea typeface="楷体" panose="02010609060101010101" pitchFamily="49" charset="-122"/>
              </a:rPr>
              <a:t> </a:t>
            </a:r>
            <a:r>
              <a:rPr lang="en-US" altLang="zh-CN" sz="2400" b="1" baseline="30000" smtClean="0">
                <a:latin typeface="楷体" panose="02010609060101010101" pitchFamily="49" charset="-122"/>
                <a:ea typeface="楷体" panose="02010609060101010101" pitchFamily="49" charset="-122"/>
              </a:rPr>
              <a:t>         </a:t>
            </a:r>
            <a:r>
              <a:rPr lang="en-US" altLang="zh-CN" sz="2400" b="1" smtClean="0">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、新闻</a:t>
            </a:r>
            <a:r>
              <a:rPr lang="zh-CN" altLang="en-US" sz="2400" b="1" smtClean="0">
                <a:latin typeface="楷体" panose="02010609060101010101" pitchFamily="49" charset="-122"/>
                <a:ea typeface="楷体" panose="02010609060101010101" pitchFamily="49" charset="-122"/>
              </a:rPr>
              <a:t>副刊：散文</a:t>
            </a:r>
            <a:r>
              <a:rPr lang="zh-CN" altLang="en-US" sz="2400" b="1">
                <a:latin typeface="楷体" panose="02010609060101010101" pitchFamily="49" charset="-122"/>
                <a:ea typeface="楷体" panose="02010609060101010101" pitchFamily="49" charset="-122"/>
              </a:rPr>
              <a:t>、杂文、小品、诗歌、小说、剧本、报告文学、回忆录、</a:t>
            </a:r>
            <a:r>
              <a:rPr lang="zh-CN" altLang="en-US" sz="2400" b="1" smtClean="0">
                <a:latin typeface="楷体" panose="02010609060101010101" pitchFamily="49" charset="-122"/>
                <a:ea typeface="楷体" panose="02010609060101010101" pitchFamily="49" charset="-122"/>
              </a:rPr>
              <a:t>曲艺</a:t>
            </a:r>
            <a:endParaRPr lang="zh-CN" altLang="en-US" sz="2400" b="1">
              <a:latin typeface="楷体" panose="02010609060101010101" pitchFamily="49" charset="-122"/>
              <a:ea typeface="楷体" panose="02010609060101010101" pitchFamily="49" charset="-122"/>
            </a:endParaRPr>
          </a:p>
        </p:txBody>
      </p:sp>
      <p:sp>
        <p:nvSpPr>
          <p:cNvPr id="3" name="文本框 2"/>
          <p:cNvSpPr txBox="1"/>
          <p:nvPr>
            <p:custDataLst>
              <p:tags r:id="rId4"/>
            </p:custDataLst>
          </p:nvPr>
        </p:nvSpPr>
        <p:spPr>
          <a:xfrm>
            <a:off x="4905756" y="177208"/>
            <a:ext cx="2199132" cy="646331"/>
          </a:xfrm>
          <a:prstGeom prst="rect">
            <a:avLst/>
          </a:prstGeom>
          <a:noFill/>
        </p:spPr>
        <p:txBody>
          <a:bodyPr wrap="square" rtlCol="0">
            <a:spAutoFit/>
          </a:bodyPr>
          <a:lstStyle/>
          <a:p>
            <a:r>
              <a:rPr lang="zh-CN" altLang="en-US" sz="3600" b="1" smtClean="0">
                <a:solidFill>
                  <a:schemeClr val="dk1">
                    <a:lumMod val="85000"/>
                    <a:lumOff val="15000"/>
                  </a:schemeClr>
                </a:solidFill>
                <a:latin typeface="隶书" charset="0"/>
                <a:ea typeface="黑体" panose="02010609060101010101" pitchFamily="49" charset="-122"/>
                <a:cs typeface="隶书" charset="0"/>
              </a:rPr>
              <a:t>新    闻</a:t>
            </a:r>
            <a:endParaRPr lang="zh-CN" altLang="en-US" sz="3600" b="1">
              <a:solidFill>
                <a:schemeClr val="dk1">
                  <a:lumMod val="85000"/>
                  <a:lumOff val="15000"/>
                </a:schemeClr>
              </a:solidFill>
              <a:latin typeface="隶书" charset="0"/>
              <a:ea typeface="黑体" panose="02010609060101010101" pitchFamily="49" charset="-122"/>
              <a:cs typeface="隶书" charset="0"/>
            </a:endParaRPr>
          </a:p>
        </p:txBody>
      </p:sp>
      <p:pic>
        <p:nvPicPr>
          <p:cNvPr id="4" name="图片 3"/>
          <p:cNvPicPr>
            <a:picLocks noChangeAspect="1"/>
          </p:cNvPicPr>
          <p:nvPr>
            <p:custDataLst>
              <p:tags r:id="rId7"/>
            </p:custDataLst>
          </p:nvPr>
        </p:nvPicPr>
        <p:blipFill>
          <a:blip r:embed="rId5">
            <a:extLst>
              <a:ext uri="{BEBA8EAE-BF5A-486C-A8C5-ECC9F3942E4B}">
                <a14:imgProps xmlns:a14="http://schemas.microsoft.com/office/drawing/2010/main" xmlns="">
                  <a14:imgLayer r:embed="rId6">
                    <a14:imgEffect>
                      <a14:saturation sat="200000"/>
                    </a14:imgEffect>
                  </a14:imgLayer>
                </a14:imgProps>
              </a:ext>
            </a:extLst>
          </a:blip>
          <a:stretch>
            <a:fillRect/>
          </a:stretch>
        </p:blipFill>
        <p:spPr>
          <a:xfrm>
            <a:off x="0" y="-22073"/>
            <a:ext cx="2420322" cy="621846"/>
          </a:xfrm>
          <a:prstGeom prst="rect">
            <a:avLst/>
          </a:prstGeom>
        </p:spPr>
      </p:pic>
      <p:sp>
        <p:nvSpPr>
          <p:cNvPr id="5" name="文本框 4"/>
          <p:cNvSpPr txBox="1"/>
          <p:nvPr>
            <p:custDataLst>
              <p:tags r:id="rId8"/>
            </p:custDataLst>
          </p:nvPr>
        </p:nvSpPr>
        <p:spPr>
          <a:xfrm>
            <a:off x="270952" y="39999"/>
            <a:ext cx="1878418" cy="460375"/>
          </a:xfrm>
          <a:prstGeom prst="rect">
            <a:avLst/>
          </a:prstGeom>
          <a:noFill/>
        </p:spPr>
        <p:txBody>
          <a:bodyPr wrap="square" rtlCol="0">
            <a:spAutoFit/>
          </a:bodyPr>
          <a:lstStyle/>
          <a:p>
            <a:r>
              <a:rPr lang="zh-CN" altLang="en-US" sz="2400" b="1">
                <a:solidFill>
                  <a:schemeClr val="lt1"/>
                </a:solidFill>
                <a:effectLst>
                  <a:outerShdw blurRad="38100" dist="38100" dir="2700000" algn="tl">
                    <a:srgbClr val="000000">
                      <a:alpha val="43137"/>
                    </a:srgbClr>
                  </a:outerShdw>
                </a:effectLst>
                <a:latin typeface="隶书" charset="0"/>
                <a:ea typeface="隶书" charset="0"/>
              </a:rPr>
              <a:t>文体知识</a:t>
            </a:r>
          </a:p>
        </p:txBody>
      </p:sp>
      <p:pic>
        <p:nvPicPr>
          <p:cNvPr id="6" name="Picture 2" descr="https://gimg2.baidu.com/image_search/src=http%3A%2F%2Fpic1.16pic.com%2F00%2F46%2F77%2F16pic_4677024_b.jpg&amp;refer=http%3A%2F%2Fpic1.16pic.com&amp;app=2002&amp;size=f9999,10000&amp;q=a80&amp;n=0&amp;g=0n&amp;fmt=jpeg?sec=1632216351&amp;t=ee4903c4ebdff7d9013a8065cd803587"/>
          <p:cNvPicPr>
            <a:picLocks noChangeAspect="1" noChangeArrowheads="1"/>
          </p:cNvPicPr>
          <p:nvPr>
            <p:custDataLst>
              <p:tags r:id="rId10"/>
            </p:custDataLst>
          </p:nvPr>
        </p:nvPicPr>
        <p:blipFill>
          <a:blip r:embed="rId9">
            <a:extLst>
              <a:ext uri="{28A0092B-C50C-407E-A947-70E740481C1C}">
                <a14:useLocalDpi xmlns:a14="http://schemas.microsoft.com/office/drawing/2010/main" xmlns="" val="0"/>
              </a:ext>
            </a:extLst>
          </a:blip>
          <a:stretch>
            <a:fillRect/>
          </a:stretch>
        </p:blipFill>
        <p:spPr bwMode="auto">
          <a:xfrm>
            <a:off x="9098280" y="-22073"/>
            <a:ext cx="3203448" cy="23149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4106569"/>
      </p:ext>
    </p:extLst>
  </p:cSld>
  <p:clrMapOvr>
    <a:masterClrMapping/>
  </p:clrMapOvr>
  <p:transition spd="slow">
    <p:newsflash/>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826261" y="3562597"/>
            <a:ext cx="10942186" cy="2554545"/>
          </a:xfrm>
          <a:prstGeom prst="rect">
            <a:avLst/>
          </a:prstGeom>
        </p:spPr>
        <p:txBody>
          <a:bodyPr wrap="square">
            <a:spAutoFit/>
          </a:bodyPr>
          <a:lstStyle/>
          <a:p>
            <a:pPr>
              <a:spcBef>
                <a:spcPts val="600"/>
              </a:spcBef>
              <a:spcAft>
                <a:spcPts val="600"/>
              </a:spcAft>
            </a:pPr>
            <a:r>
              <a:rPr lang="zh-CN" altLang="en-US" sz="2000" b="1" smtClean="0">
                <a:solidFill>
                  <a:srgbClr val="FF0000"/>
                </a:solidFill>
                <a:latin typeface="楷体" panose="02010609060101010101" pitchFamily="49" charset="-122"/>
                <a:ea typeface="楷体" panose="02010609060101010101" pitchFamily="49" charset="-122"/>
              </a:rPr>
              <a:t>一、概念：</a:t>
            </a:r>
            <a:endParaRPr lang="en-US" altLang="zh-CN" sz="2000" b="1" smtClean="0">
              <a:solidFill>
                <a:srgbClr val="FF0000"/>
              </a:solidFill>
              <a:latin typeface="楷体" panose="02010609060101010101" pitchFamily="49" charset="-122"/>
              <a:ea typeface="楷体" panose="02010609060101010101" pitchFamily="49" charset="-122"/>
            </a:endParaRPr>
          </a:p>
          <a:p>
            <a:pPr>
              <a:spcBef>
                <a:spcPts val="600"/>
              </a:spcBef>
              <a:spcAft>
                <a:spcPts val="600"/>
              </a:spcAft>
            </a:pPr>
            <a:r>
              <a:rPr lang="en-US" altLang="zh-CN" sz="2000" b="1">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a:t>
            </a:r>
            <a:r>
              <a:rPr lang="zh-CN" altLang="en-US" sz="2000" b="1" smtClean="0">
                <a:latin typeface="楷体" panose="02010609060101010101" pitchFamily="49" charset="-122"/>
                <a:ea typeface="楷体" panose="02010609060101010101" pitchFamily="49" charset="-122"/>
              </a:rPr>
              <a:t>运用记叙、描写、抒情、议论等多种手法，具体、生动、形象地反映新闻事件或典型人物的一种新闻报道形式。它是记叙文的一种，是报纸、广播电台、通讯社常用的文体。</a:t>
            </a:r>
          </a:p>
          <a:p>
            <a:pPr>
              <a:spcBef>
                <a:spcPts val="600"/>
              </a:spcBef>
              <a:spcAft>
                <a:spcPts val="600"/>
              </a:spcAft>
            </a:pPr>
            <a:r>
              <a:rPr lang="zh-CN" altLang="en-US" sz="2000" b="1" smtClean="0">
                <a:solidFill>
                  <a:srgbClr val="FF0000"/>
                </a:solidFill>
                <a:latin typeface="楷体" panose="02010609060101010101" pitchFamily="49" charset="-122"/>
                <a:ea typeface="楷体" panose="02010609060101010101" pitchFamily="49" charset="-122"/>
              </a:rPr>
              <a:t>二、分类：</a:t>
            </a:r>
            <a:endParaRPr lang="en-US" altLang="zh-CN" sz="2000" b="1" smtClean="0">
              <a:solidFill>
                <a:srgbClr val="FF0000"/>
              </a:solidFill>
              <a:latin typeface="楷体" panose="02010609060101010101" pitchFamily="49" charset="-122"/>
              <a:ea typeface="楷体" panose="02010609060101010101" pitchFamily="49" charset="-122"/>
            </a:endParaRPr>
          </a:p>
          <a:p>
            <a:pPr>
              <a:spcBef>
                <a:spcPts val="600"/>
              </a:spcBef>
              <a:spcAft>
                <a:spcPts val="600"/>
              </a:spcAft>
            </a:pPr>
            <a:r>
              <a:rPr lang="en-US" altLang="zh-CN" sz="2000" b="1">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a:t>
            </a:r>
            <a:r>
              <a:rPr lang="zh-CN" altLang="en-US" sz="2000" b="1" smtClean="0">
                <a:latin typeface="楷体" panose="02010609060101010101" pitchFamily="49" charset="-122"/>
                <a:ea typeface="楷体" panose="02010609060101010101" pitchFamily="49" charset="-122"/>
              </a:rPr>
              <a:t>人物通讯、事件通讯、工作通讯、概貌通讯、新闻故事、文艺通讯、主题通讯、旅游通讯。</a:t>
            </a:r>
            <a:endParaRPr lang="en-US" altLang="zh-CN" sz="2000" b="1" smtClean="0">
              <a:latin typeface="楷体" panose="02010609060101010101" pitchFamily="49" charset="-122"/>
              <a:ea typeface="楷体" panose="02010609060101010101" pitchFamily="49" charset="-122"/>
            </a:endParaRPr>
          </a:p>
          <a:p>
            <a:pPr>
              <a:spcBef>
                <a:spcPts val="600"/>
              </a:spcBef>
              <a:spcAft>
                <a:spcPts val="600"/>
              </a:spcAft>
            </a:pPr>
            <a:r>
              <a:rPr lang="en-US" altLang="zh-CN" sz="2000" b="1">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a:t>
            </a:r>
            <a:r>
              <a:rPr lang="zh-CN" altLang="en-US" sz="2000" b="1" smtClean="0">
                <a:latin typeface="楷体" panose="02010609060101010101" pitchFamily="49" charset="-122"/>
                <a:ea typeface="楷体" panose="02010609060101010101" pitchFamily="49" charset="-122"/>
              </a:rPr>
              <a:t>最常见的是：人物通讯和事件通讯。</a:t>
            </a:r>
            <a:endParaRPr lang="en-US" altLang="zh-CN" sz="2000" b="1" smtClean="0">
              <a:latin typeface="楷体" panose="02010609060101010101" pitchFamily="49" charset="-122"/>
              <a:ea typeface="楷体" panose="02010609060101010101" pitchFamily="49" charset="-122"/>
            </a:endParaRPr>
          </a:p>
        </p:txBody>
      </p:sp>
      <p:sp>
        <p:nvSpPr>
          <p:cNvPr id="4" name="矩形 3"/>
          <p:cNvSpPr/>
          <p:nvPr>
            <p:custDataLst>
              <p:tags r:id="rId4"/>
            </p:custDataLst>
          </p:nvPr>
        </p:nvSpPr>
        <p:spPr>
          <a:xfrm>
            <a:off x="4945993" y="2739222"/>
            <a:ext cx="1826141" cy="584775"/>
          </a:xfrm>
          <a:prstGeom prst="rect">
            <a:avLst/>
          </a:prstGeom>
        </p:spPr>
        <p:txBody>
          <a:bodyPr wrap="none">
            <a:spAutoFit/>
          </a:bodyPr>
          <a:lstStyle/>
          <a:p>
            <a:r>
              <a:rPr lang="zh-CN" altLang="en-US" sz="3200" b="1" smtClean="0"/>
              <a:t>关于通讯</a:t>
            </a:r>
            <a:endParaRPr lang="zh-CN" altLang="en-US" sz="3200" b="1"/>
          </a:p>
        </p:txBody>
      </p:sp>
      <p:sp>
        <p:nvSpPr>
          <p:cNvPr id="5" name="矩形 4"/>
          <p:cNvSpPr/>
          <p:nvPr>
            <p:custDataLst>
              <p:tags r:id="rId5"/>
            </p:custDataLst>
          </p:nvPr>
        </p:nvSpPr>
        <p:spPr>
          <a:xfrm>
            <a:off x="779810" y="1114785"/>
            <a:ext cx="11000512" cy="1477328"/>
          </a:xfrm>
          <a:prstGeom prst="rect">
            <a:avLst/>
          </a:prstGeom>
        </p:spPr>
        <p:txBody>
          <a:bodyPr wrap="square">
            <a:spAutoFit/>
          </a:bodyPr>
          <a:lstStyle/>
          <a:p>
            <a:pPr>
              <a:spcAft>
                <a:spcPts val="1200"/>
              </a:spcAft>
            </a:pPr>
            <a:r>
              <a:rPr lang="zh-CN" altLang="en-US" sz="2000" b="1" smtClean="0">
                <a:solidFill>
                  <a:srgbClr val="FF0000"/>
                </a:solidFill>
                <a:latin typeface="楷体" panose="02010609060101010101" pitchFamily="49" charset="-122"/>
                <a:ea typeface="楷体" panose="02010609060101010101" pitchFamily="49" charset="-122"/>
              </a:rPr>
              <a:t>一、概念：</a:t>
            </a:r>
            <a:r>
              <a:rPr lang="zh-CN" altLang="en-US" sz="2000" b="1" smtClean="0">
                <a:latin typeface="楷体" panose="02010609060101010101" pitchFamily="49" charset="-122"/>
                <a:ea typeface="楷体" panose="02010609060101010101" pitchFamily="49" charset="-122"/>
              </a:rPr>
              <a:t>是报纸、广播、电视中最广泛、最经常使用的新闻体裁，是对新近发生的有社会意义并引起公众兴趣的事实的简短报道。</a:t>
            </a:r>
            <a:endParaRPr lang="en-US" altLang="zh-CN" sz="2000" b="1" smtClean="0">
              <a:latin typeface="楷体" panose="02010609060101010101" pitchFamily="49" charset="-122"/>
              <a:ea typeface="楷体" panose="02010609060101010101" pitchFamily="49" charset="-122"/>
            </a:endParaRPr>
          </a:p>
          <a:p>
            <a:pPr>
              <a:spcAft>
                <a:spcPts val="1200"/>
              </a:spcAft>
            </a:pPr>
            <a:r>
              <a:rPr lang="zh-CN" altLang="en-US" sz="2000" b="1" smtClean="0">
                <a:solidFill>
                  <a:srgbClr val="FF0000"/>
                </a:solidFill>
                <a:latin typeface="楷体" panose="02010609060101010101" pitchFamily="49" charset="-122"/>
                <a:ea typeface="楷体" panose="02010609060101010101" pitchFamily="49" charset="-122"/>
              </a:rPr>
              <a:t>二、叙述表达：</a:t>
            </a:r>
            <a:r>
              <a:rPr lang="zh-CN" altLang="en-US" sz="2000" b="1" smtClean="0">
                <a:latin typeface="楷体" panose="02010609060101010101" pitchFamily="49" charset="-122"/>
                <a:ea typeface="楷体" panose="02010609060101010101" pitchFamily="49" charset="-122"/>
              </a:rPr>
              <a:t>通常不对人物事件作浓墨重彩、精雕细刻的描写；也不用或少用直接的议论和抒情。叙述是其主要的表达方式。</a:t>
            </a:r>
            <a:endParaRPr lang="en-US" altLang="zh-CN" sz="2000" b="1" smtClean="0">
              <a:latin typeface="楷体" panose="02010609060101010101" pitchFamily="49" charset="-122"/>
              <a:ea typeface="楷体" panose="02010609060101010101" pitchFamily="49" charset="-122"/>
            </a:endParaRPr>
          </a:p>
        </p:txBody>
      </p:sp>
      <p:sp>
        <p:nvSpPr>
          <p:cNvPr id="6" name="矩形 5"/>
          <p:cNvSpPr/>
          <p:nvPr>
            <p:custDataLst>
              <p:tags r:id="rId6"/>
            </p:custDataLst>
          </p:nvPr>
        </p:nvSpPr>
        <p:spPr>
          <a:xfrm>
            <a:off x="4922243" y="292905"/>
            <a:ext cx="1826141" cy="584775"/>
          </a:xfrm>
          <a:prstGeom prst="rect">
            <a:avLst/>
          </a:prstGeom>
        </p:spPr>
        <p:txBody>
          <a:bodyPr wrap="none">
            <a:spAutoFit/>
          </a:bodyPr>
          <a:lstStyle/>
          <a:p>
            <a:r>
              <a:rPr lang="zh-CN" altLang="en-US" sz="3200" b="1" smtClean="0"/>
              <a:t>关于消息</a:t>
            </a:r>
            <a:endParaRPr lang="zh-CN" altLang="en-US" sz="3200" b="1"/>
          </a:p>
        </p:txBody>
      </p:sp>
    </p:spTree>
  </p:cSld>
  <p:clrMapOvr>
    <a:masterClrMapping/>
  </p:clrMapOvr>
  <p:transition>
    <p:circle/>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 name="表格 5"/>
          <p:cNvGraphicFramePr>
            <a:graphicFrameLocks noGrp="1"/>
          </p:cNvGraphicFramePr>
          <p:nvPr>
            <p:custDataLst>
              <p:tags r:id="rId3"/>
            </p:custDataLst>
          </p:nvPr>
        </p:nvGraphicFramePr>
        <p:xfrm>
          <a:off x="642339" y="1982883"/>
          <a:ext cx="10839888" cy="3945755"/>
        </p:xfrm>
        <a:graphic>
          <a:graphicData uri="http://schemas.openxmlformats.org/drawingml/2006/table">
            <a:tbl>
              <a:tblPr firstRow="1" bandRow="1">
                <a:tableStyleId>{69CF1AB2-1976-4502-BF36-3FF5EA218861}</a:tableStyleId>
              </a:tblPr>
              <a:tblGrid>
                <a:gridCol w="1470152"/>
                <a:gridCol w="3557016"/>
                <a:gridCol w="3043174"/>
                <a:gridCol w="2769546"/>
              </a:tblGrid>
              <a:tr h="405046">
                <a:tc>
                  <a:txBody>
                    <a:bodyPr vert="horz" wrap="square"/>
                    <a:lstStyle/>
                    <a:p>
                      <a:pPr algn="ctr"/>
                      <a:r>
                        <a:rPr lang="zh-CN" altLang="en-US" smtClean="0"/>
                        <a:t>文       体</a:t>
                      </a:r>
                      <a:endParaRPr lang="zh-CN" altLang="en-US"/>
                    </a:p>
                  </a:txBody>
                  <a:tcPr/>
                </a:tc>
                <a:tc>
                  <a:txBody>
                    <a:bodyPr vert="horz" wrap="square"/>
                    <a:lstStyle/>
                    <a:p>
                      <a:pPr algn="ctr"/>
                      <a:r>
                        <a:rPr lang="zh-CN" altLang="en-US" smtClean="0"/>
                        <a:t>开幕词</a:t>
                      </a:r>
                      <a:endParaRPr lang="zh-CN" altLang="en-US"/>
                    </a:p>
                  </a:txBody>
                  <a:tcPr/>
                </a:tc>
                <a:tc>
                  <a:txBody>
                    <a:bodyPr vert="horz" wrap="square"/>
                    <a:lstStyle/>
                    <a:p>
                      <a:pPr algn="ctr"/>
                      <a:r>
                        <a:rPr lang="zh-CN" altLang="en-US" smtClean="0"/>
                        <a:t>回忆录</a:t>
                      </a:r>
                      <a:endParaRPr lang="zh-CN" altLang="en-US"/>
                    </a:p>
                  </a:txBody>
                  <a:tcPr/>
                </a:tc>
                <a:tc>
                  <a:txBody>
                    <a:bodyPr vert="horz" wrap="square"/>
                    <a:lstStyle/>
                    <a:p>
                      <a:pPr algn="ctr"/>
                      <a:r>
                        <a:rPr lang="zh-CN" altLang="en-US" smtClean="0"/>
                        <a:t>新    闻</a:t>
                      </a:r>
                      <a:endParaRPr lang="zh-CN" altLang="en-US"/>
                    </a:p>
                  </a:txBody>
                  <a:tcPr/>
                </a:tc>
              </a:tr>
              <a:tr h="402336">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r h="729295">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r h="441137">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r h="729295">
                <a:tc>
                  <a:txBody>
                    <a:bodyPr vert="horz" wrap="square"/>
                    <a:lstStyle/>
                    <a:p>
                      <a:pPr algn="ctr"/>
                      <a:endParaRPr lang="zh-CN" altLang="en-US"/>
                    </a:p>
                  </a:txBody>
                  <a:tcPr/>
                </a:tc>
                <a:tc>
                  <a:txBody>
                    <a:bodyPr vert="horz" wrap="square"/>
                    <a:lstStyle/>
                    <a:p>
                      <a:pPr algn="ctr"/>
                      <a:endParaRPr lang="en-US" altLang="zh-CN" smtClean="0"/>
                    </a:p>
                    <a:p>
                      <a:pPr algn="ctr"/>
                      <a:endParaRPr lang="en-US" altLang="zh-CN" smtClean="0"/>
                    </a:p>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r h="644530">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r h="409011">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c>
                  <a:txBody>
                    <a:bodyPr vert="horz" wrap="square"/>
                    <a:lstStyle/>
                    <a:p>
                      <a:pPr algn="ctr"/>
                      <a:endParaRPr lang="zh-CN" altLang="en-US"/>
                    </a:p>
                  </a:txBody>
                  <a:tcPr/>
                </a:tc>
              </a:tr>
            </a:tbl>
          </a:graphicData>
        </a:graphic>
      </p:graphicFrame>
      <p:sp>
        <p:nvSpPr>
          <p:cNvPr id="7" name="矩形 6"/>
          <p:cNvSpPr/>
          <p:nvPr>
            <p:custDataLst>
              <p:tags r:id="rId4"/>
            </p:custDataLst>
          </p:nvPr>
        </p:nvSpPr>
        <p:spPr>
          <a:xfrm>
            <a:off x="2748617" y="2403086"/>
            <a:ext cx="2031325" cy="369332"/>
          </a:xfrm>
          <a:prstGeom prst="rect">
            <a:avLst/>
          </a:prstGeom>
        </p:spPr>
        <p:txBody>
          <a:bodyPr wrap="none">
            <a:spAutoFit/>
          </a:bodyPr>
          <a:lstStyle/>
          <a:p>
            <a:pPr algn="ctr"/>
            <a:r>
              <a:rPr lang="zh-CN" altLang="en-US"/>
              <a:t>会议或活动介绍人</a:t>
            </a:r>
          </a:p>
        </p:txBody>
      </p:sp>
      <p:sp>
        <p:nvSpPr>
          <p:cNvPr id="8" name="矩形 7"/>
          <p:cNvSpPr/>
          <p:nvPr>
            <p:custDataLst>
              <p:tags r:id="rId5"/>
            </p:custDataLst>
          </p:nvPr>
        </p:nvSpPr>
        <p:spPr>
          <a:xfrm>
            <a:off x="2633200" y="2991012"/>
            <a:ext cx="2262158" cy="369332"/>
          </a:xfrm>
          <a:prstGeom prst="rect">
            <a:avLst/>
          </a:prstGeom>
        </p:spPr>
        <p:txBody>
          <a:bodyPr wrap="none">
            <a:spAutoFit/>
          </a:bodyPr>
          <a:lstStyle/>
          <a:p>
            <a:pPr algn="ctr"/>
            <a:r>
              <a:rPr lang="zh-CN" altLang="en-US"/>
              <a:t>重大会议或活动开幕</a:t>
            </a:r>
          </a:p>
        </p:txBody>
      </p:sp>
      <p:sp>
        <p:nvSpPr>
          <p:cNvPr id="9" name="矩形 8"/>
          <p:cNvSpPr/>
          <p:nvPr>
            <p:custDataLst>
              <p:tags r:id="rId6"/>
            </p:custDataLst>
          </p:nvPr>
        </p:nvSpPr>
        <p:spPr>
          <a:xfrm>
            <a:off x="2748616" y="3551217"/>
            <a:ext cx="2031325" cy="369332"/>
          </a:xfrm>
          <a:prstGeom prst="rect">
            <a:avLst/>
          </a:prstGeom>
        </p:spPr>
        <p:txBody>
          <a:bodyPr wrap="none">
            <a:spAutoFit/>
          </a:bodyPr>
          <a:lstStyle/>
          <a:p>
            <a:pPr algn="ctr"/>
            <a:r>
              <a:rPr lang="zh-CN" altLang="en-US"/>
              <a:t>会议或活动参与者</a:t>
            </a:r>
          </a:p>
        </p:txBody>
      </p:sp>
      <p:sp>
        <p:nvSpPr>
          <p:cNvPr id="10" name="矩形 9"/>
          <p:cNvSpPr/>
          <p:nvPr>
            <p:custDataLst>
              <p:tags r:id="rId7"/>
            </p:custDataLst>
          </p:nvPr>
        </p:nvSpPr>
        <p:spPr>
          <a:xfrm>
            <a:off x="2097024" y="3972703"/>
            <a:ext cx="3599688" cy="923330"/>
          </a:xfrm>
          <a:prstGeom prst="rect">
            <a:avLst/>
          </a:prstGeom>
        </p:spPr>
        <p:txBody>
          <a:bodyPr wrap="square">
            <a:spAutoFit/>
          </a:bodyPr>
          <a:lstStyle/>
          <a:p>
            <a:pPr algn="ctr"/>
            <a:r>
              <a:rPr lang="zh-CN" altLang="en-US"/>
              <a:t>阐明会议或活动的指导思想、重要意义，向与会者提出开好会议或办好活动的中心任务和要求</a:t>
            </a:r>
          </a:p>
        </p:txBody>
      </p:sp>
      <p:sp>
        <p:nvSpPr>
          <p:cNvPr id="11" name="矩形 10"/>
          <p:cNvSpPr/>
          <p:nvPr>
            <p:custDataLst>
              <p:tags r:id="rId8"/>
            </p:custDataLst>
          </p:nvPr>
        </p:nvSpPr>
        <p:spPr>
          <a:xfrm>
            <a:off x="2748616" y="5051475"/>
            <a:ext cx="2031325" cy="369332"/>
          </a:xfrm>
          <a:prstGeom prst="rect">
            <a:avLst/>
          </a:prstGeom>
        </p:spPr>
        <p:txBody>
          <a:bodyPr wrap="none">
            <a:spAutoFit/>
          </a:bodyPr>
          <a:lstStyle/>
          <a:p>
            <a:pPr algn="ctr"/>
            <a:r>
              <a:rPr lang="zh-CN" altLang="en-US"/>
              <a:t>标题、称谓、正文</a:t>
            </a:r>
          </a:p>
        </p:txBody>
      </p:sp>
      <p:sp>
        <p:nvSpPr>
          <p:cNvPr id="12" name="矩形 11"/>
          <p:cNvSpPr/>
          <p:nvPr>
            <p:custDataLst>
              <p:tags r:id="rId9"/>
            </p:custDataLst>
          </p:nvPr>
        </p:nvSpPr>
        <p:spPr>
          <a:xfrm>
            <a:off x="3094864" y="5576249"/>
            <a:ext cx="1338828" cy="369332"/>
          </a:xfrm>
          <a:prstGeom prst="rect">
            <a:avLst/>
          </a:prstGeom>
        </p:spPr>
        <p:txBody>
          <a:bodyPr wrap="none">
            <a:spAutoFit/>
          </a:bodyPr>
          <a:lstStyle/>
          <a:p>
            <a:pPr algn="ctr"/>
            <a:r>
              <a:rPr lang="zh-CN" altLang="en-US"/>
              <a:t>宣告与引导</a:t>
            </a:r>
          </a:p>
        </p:txBody>
      </p:sp>
      <p:sp>
        <p:nvSpPr>
          <p:cNvPr id="13" name="矩形 12"/>
          <p:cNvSpPr/>
          <p:nvPr>
            <p:custDataLst>
              <p:tags r:id="rId10"/>
            </p:custDataLst>
          </p:nvPr>
        </p:nvSpPr>
        <p:spPr>
          <a:xfrm>
            <a:off x="6505578" y="2403086"/>
            <a:ext cx="1338828" cy="369332"/>
          </a:xfrm>
          <a:prstGeom prst="rect">
            <a:avLst/>
          </a:prstGeom>
        </p:spPr>
        <p:txBody>
          <a:bodyPr wrap="none">
            <a:spAutoFit/>
          </a:bodyPr>
          <a:lstStyle/>
          <a:p>
            <a:pPr algn="ctr"/>
            <a:r>
              <a:rPr lang="zh-CN" altLang="en-US"/>
              <a:t>历史亲历者</a:t>
            </a:r>
          </a:p>
        </p:txBody>
      </p:sp>
      <p:sp>
        <p:nvSpPr>
          <p:cNvPr id="14" name="矩形 13"/>
          <p:cNvSpPr/>
          <p:nvPr>
            <p:custDataLst>
              <p:tags r:id="rId11"/>
            </p:custDataLst>
          </p:nvPr>
        </p:nvSpPr>
        <p:spPr>
          <a:xfrm>
            <a:off x="6110804" y="2852512"/>
            <a:ext cx="2128376" cy="646331"/>
          </a:xfrm>
          <a:prstGeom prst="rect">
            <a:avLst/>
          </a:prstGeom>
        </p:spPr>
        <p:txBody>
          <a:bodyPr wrap="square">
            <a:spAutoFit/>
          </a:bodyPr>
          <a:lstStyle/>
          <a:p>
            <a:pPr algn="ctr"/>
            <a:r>
              <a:rPr lang="zh-CN" altLang="en-US"/>
              <a:t>需要通过回忆记录某段历史或往事</a:t>
            </a:r>
          </a:p>
        </p:txBody>
      </p:sp>
      <p:sp>
        <p:nvSpPr>
          <p:cNvPr id="15" name="矩形 14"/>
          <p:cNvSpPr/>
          <p:nvPr>
            <p:custDataLst>
              <p:tags r:id="rId12"/>
            </p:custDataLst>
          </p:nvPr>
        </p:nvSpPr>
        <p:spPr>
          <a:xfrm>
            <a:off x="5696712" y="3577294"/>
            <a:ext cx="2954655" cy="369332"/>
          </a:xfrm>
          <a:prstGeom prst="rect">
            <a:avLst/>
          </a:prstGeom>
        </p:spPr>
        <p:txBody>
          <a:bodyPr wrap="none">
            <a:spAutoFit/>
          </a:bodyPr>
          <a:lstStyle/>
          <a:p>
            <a:pPr algn="ctr"/>
            <a:r>
              <a:rPr lang="zh-CN" altLang="en-US"/>
              <a:t>对历史或往事不了解的客体</a:t>
            </a:r>
          </a:p>
        </p:txBody>
      </p:sp>
      <p:sp>
        <p:nvSpPr>
          <p:cNvPr id="16" name="矩形 15"/>
          <p:cNvSpPr/>
          <p:nvPr>
            <p:custDataLst>
              <p:tags r:id="rId13"/>
            </p:custDataLst>
          </p:nvPr>
        </p:nvSpPr>
        <p:spPr>
          <a:xfrm>
            <a:off x="6062283" y="4125557"/>
            <a:ext cx="2246105" cy="646331"/>
          </a:xfrm>
          <a:prstGeom prst="rect">
            <a:avLst/>
          </a:prstGeom>
        </p:spPr>
        <p:txBody>
          <a:bodyPr wrap="square">
            <a:spAutoFit/>
          </a:bodyPr>
          <a:lstStyle/>
          <a:p>
            <a:pPr algn="ctr"/>
            <a:r>
              <a:rPr lang="zh-CN" altLang="en-US"/>
              <a:t>以个人为主线，记录与之有关的人和事</a:t>
            </a:r>
          </a:p>
        </p:txBody>
      </p:sp>
      <p:sp>
        <p:nvSpPr>
          <p:cNvPr id="17" name="矩形 16"/>
          <p:cNvSpPr/>
          <p:nvPr>
            <p:custDataLst>
              <p:tags r:id="rId14"/>
            </p:custDataLst>
          </p:nvPr>
        </p:nvSpPr>
        <p:spPr>
          <a:xfrm>
            <a:off x="6505578" y="5013933"/>
            <a:ext cx="1338828" cy="369332"/>
          </a:xfrm>
          <a:prstGeom prst="rect">
            <a:avLst/>
          </a:prstGeom>
        </p:spPr>
        <p:txBody>
          <a:bodyPr wrap="none">
            <a:spAutoFit/>
          </a:bodyPr>
          <a:lstStyle/>
          <a:p>
            <a:pPr algn="ctr"/>
            <a:r>
              <a:rPr lang="zh-CN" altLang="en-US"/>
              <a:t>无固定格式</a:t>
            </a:r>
          </a:p>
        </p:txBody>
      </p:sp>
      <p:sp>
        <p:nvSpPr>
          <p:cNvPr id="18" name="矩形 17"/>
          <p:cNvSpPr/>
          <p:nvPr>
            <p:custDataLst>
              <p:tags r:id="rId15"/>
            </p:custDataLst>
          </p:nvPr>
        </p:nvSpPr>
        <p:spPr>
          <a:xfrm>
            <a:off x="6515921" y="5549580"/>
            <a:ext cx="1338828" cy="369332"/>
          </a:xfrm>
          <a:prstGeom prst="rect">
            <a:avLst/>
          </a:prstGeom>
        </p:spPr>
        <p:txBody>
          <a:bodyPr wrap="none">
            <a:spAutoFit/>
          </a:bodyPr>
          <a:lstStyle/>
          <a:p>
            <a:pPr algn="ctr"/>
            <a:r>
              <a:rPr lang="zh-CN" altLang="en-US"/>
              <a:t>演绎与重现</a:t>
            </a:r>
          </a:p>
        </p:txBody>
      </p:sp>
      <p:sp>
        <p:nvSpPr>
          <p:cNvPr id="19" name="矩形 18"/>
          <p:cNvSpPr/>
          <p:nvPr>
            <p:custDataLst>
              <p:tags r:id="rId16"/>
            </p:custDataLst>
          </p:nvPr>
        </p:nvSpPr>
        <p:spPr>
          <a:xfrm>
            <a:off x="9404226" y="2437716"/>
            <a:ext cx="1338828" cy="369332"/>
          </a:xfrm>
          <a:prstGeom prst="rect">
            <a:avLst/>
          </a:prstGeom>
        </p:spPr>
        <p:txBody>
          <a:bodyPr wrap="none">
            <a:spAutoFit/>
          </a:bodyPr>
          <a:lstStyle/>
          <a:p>
            <a:pPr algn="ctr"/>
            <a:r>
              <a:rPr lang="zh-CN" altLang="en-US"/>
              <a:t>事件见证者</a:t>
            </a:r>
          </a:p>
        </p:txBody>
      </p:sp>
      <p:sp>
        <p:nvSpPr>
          <p:cNvPr id="20" name="矩形 19"/>
          <p:cNvSpPr/>
          <p:nvPr>
            <p:custDataLst>
              <p:tags r:id="rId17"/>
            </p:custDataLst>
          </p:nvPr>
        </p:nvSpPr>
        <p:spPr>
          <a:xfrm>
            <a:off x="8930991" y="2878871"/>
            <a:ext cx="2285298" cy="646331"/>
          </a:xfrm>
          <a:prstGeom prst="rect">
            <a:avLst/>
          </a:prstGeom>
        </p:spPr>
        <p:txBody>
          <a:bodyPr wrap="square">
            <a:spAutoFit/>
          </a:bodyPr>
          <a:lstStyle/>
          <a:p>
            <a:pPr algn="ctr"/>
            <a:r>
              <a:rPr lang="zh-CN" altLang="en-US"/>
              <a:t>需要对事件进行宣传报道，扩大社会影响</a:t>
            </a:r>
          </a:p>
        </p:txBody>
      </p:sp>
      <p:sp>
        <p:nvSpPr>
          <p:cNvPr id="21" name="矩形 20"/>
          <p:cNvSpPr/>
          <p:nvPr>
            <p:custDataLst>
              <p:tags r:id="rId18"/>
            </p:custDataLst>
          </p:nvPr>
        </p:nvSpPr>
        <p:spPr>
          <a:xfrm>
            <a:off x="8930991" y="4081081"/>
            <a:ext cx="2363403" cy="646331"/>
          </a:xfrm>
          <a:prstGeom prst="rect">
            <a:avLst/>
          </a:prstGeom>
        </p:spPr>
        <p:txBody>
          <a:bodyPr wrap="square">
            <a:spAutoFit/>
          </a:bodyPr>
          <a:lstStyle/>
          <a:p>
            <a:pPr algn="ctr"/>
            <a:r>
              <a:rPr lang="zh-CN" altLang="en-US"/>
              <a:t>一般为社会上新近发生的、有价值的事件</a:t>
            </a:r>
          </a:p>
        </p:txBody>
      </p:sp>
      <p:sp>
        <p:nvSpPr>
          <p:cNvPr id="22" name="矩形 21"/>
          <p:cNvSpPr/>
          <p:nvPr>
            <p:custDataLst>
              <p:tags r:id="rId19"/>
            </p:custDataLst>
          </p:nvPr>
        </p:nvSpPr>
        <p:spPr>
          <a:xfrm>
            <a:off x="8955888" y="4912975"/>
            <a:ext cx="2338506" cy="646331"/>
          </a:xfrm>
          <a:prstGeom prst="rect">
            <a:avLst/>
          </a:prstGeom>
        </p:spPr>
        <p:txBody>
          <a:bodyPr wrap="square">
            <a:spAutoFit/>
          </a:bodyPr>
          <a:lstStyle/>
          <a:p>
            <a:pPr algn="ctr"/>
            <a:r>
              <a:rPr lang="zh-CN" altLang="en-US"/>
              <a:t>标题、导语、主体、</a:t>
            </a:r>
            <a:endParaRPr lang="en-US" altLang="zh-CN"/>
          </a:p>
          <a:p>
            <a:pPr algn="ctr"/>
            <a:r>
              <a:rPr lang="zh-CN" altLang="en-US"/>
              <a:t>背景、结语</a:t>
            </a:r>
          </a:p>
        </p:txBody>
      </p:sp>
      <p:sp>
        <p:nvSpPr>
          <p:cNvPr id="23" name="矩形 22"/>
          <p:cNvSpPr/>
          <p:nvPr>
            <p:custDataLst>
              <p:tags r:id="rId20"/>
            </p:custDataLst>
          </p:nvPr>
        </p:nvSpPr>
        <p:spPr>
          <a:xfrm>
            <a:off x="9516993" y="5559306"/>
            <a:ext cx="1338828" cy="369332"/>
          </a:xfrm>
          <a:prstGeom prst="rect">
            <a:avLst/>
          </a:prstGeom>
        </p:spPr>
        <p:txBody>
          <a:bodyPr wrap="none">
            <a:spAutoFit/>
          </a:bodyPr>
          <a:lstStyle/>
          <a:p>
            <a:pPr algn="ctr"/>
            <a:r>
              <a:rPr lang="zh-CN" altLang="en-US"/>
              <a:t>记录与传播</a:t>
            </a:r>
          </a:p>
        </p:txBody>
      </p:sp>
      <p:sp>
        <p:nvSpPr>
          <p:cNvPr id="24" name="矩形 23"/>
          <p:cNvSpPr/>
          <p:nvPr>
            <p:custDataLst>
              <p:tags r:id="rId21"/>
            </p:custDataLst>
          </p:nvPr>
        </p:nvSpPr>
        <p:spPr>
          <a:xfrm>
            <a:off x="741402" y="2998210"/>
            <a:ext cx="1107996" cy="369332"/>
          </a:xfrm>
          <a:prstGeom prst="rect">
            <a:avLst/>
          </a:prstGeom>
        </p:spPr>
        <p:txBody>
          <a:bodyPr wrap="none">
            <a:spAutoFit/>
          </a:bodyPr>
          <a:lstStyle/>
          <a:p>
            <a:pPr algn="ctr"/>
            <a:r>
              <a:rPr lang="zh-CN" altLang="en-US"/>
              <a:t>使用情境</a:t>
            </a:r>
          </a:p>
        </p:txBody>
      </p:sp>
      <p:sp>
        <p:nvSpPr>
          <p:cNvPr id="25" name="矩形 24"/>
          <p:cNvSpPr/>
          <p:nvPr>
            <p:custDataLst>
              <p:tags r:id="rId22"/>
            </p:custDataLst>
          </p:nvPr>
        </p:nvSpPr>
        <p:spPr>
          <a:xfrm>
            <a:off x="741402" y="4219580"/>
            <a:ext cx="1107996" cy="369332"/>
          </a:xfrm>
          <a:prstGeom prst="rect">
            <a:avLst/>
          </a:prstGeom>
        </p:spPr>
        <p:txBody>
          <a:bodyPr wrap="none">
            <a:spAutoFit/>
          </a:bodyPr>
          <a:lstStyle/>
          <a:p>
            <a:pPr algn="ctr"/>
            <a:r>
              <a:rPr lang="zh-CN" altLang="en-US"/>
              <a:t>写作内容</a:t>
            </a:r>
          </a:p>
        </p:txBody>
      </p:sp>
      <p:sp>
        <p:nvSpPr>
          <p:cNvPr id="26" name="矩形 25"/>
          <p:cNvSpPr/>
          <p:nvPr>
            <p:custDataLst>
              <p:tags r:id="rId23"/>
            </p:custDataLst>
          </p:nvPr>
        </p:nvSpPr>
        <p:spPr>
          <a:xfrm>
            <a:off x="741402" y="5021131"/>
            <a:ext cx="1107996" cy="369332"/>
          </a:xfrm>
          <a:prstGeom prst="rect">
            <a:avLst/>
          </a:prstGeom>
        </p:spPr>
        <p:txBody>
          <a:bodyPr wrap="none">
            <a:spAutoFit/>
          </a:bodyPr>
          <a:lstStyle/>
          <a:p>
            <a:pPr algn="ctr"/>
            <a:r>
              <a:rPr lang="zh-CN" altLang="en-US"/>
              <a:t>结构特点</a:t>
            </a:r>
          </a:p>
        </p:txBody>
      </p:sp>
      <p:sp>
        <p:nvSpPr>
          <p:cNvPr id="27" name="矩形 26"/>
          <p:cNvSpPr/>
          <p:nvPr>
            <p:custDataLst>
              <p:tags r:id="rId24"/>
            </p:custDataLst>
          </p:nvPr>
        </p:nvSpPr>
        <p:spPr>
          <a:xfrm>
            <a:off x="741402" y="2437716"/>
            <a:ext cx="1107996" cy="369332"/>
          </a:xfrm>
          <a:prstGeom prst="rect">
            <a:avLst/>
          </a:prstGeom>
        </p:spPr>
        <p:txBody>
          <a:bodyPr wrap="none">
            <a:spAutoFit/>
          </a:bodyPr>
          <a:lstStyle/>
          <a:p>
            <a:pPr algn="ctr"/>
            <a:r>
              <a:rPr lang="zh-CN" altLang="en-US"/>
              <a:t>作者角色</a:t>
            </a:r>
          </a:p>
        </p:txBody>
      </p:sp>
      <p:sp>
        <p:nvSpPr>
          <p:cNvPr id="28" name="矩形 27"/>
          <p:cNvSpPr/>
          <p:nvPr>
            <p:custDataLst>
              <p:tags r:id="rId25"/>
            </p:custDataLst>
          </p:nvPr>
        </p:nvSpPr>
        <p:spPr>
          <a:xfrm>
            <a:off x="741402" y="3576703"/>
            <a:ext cx="1107996" cy="369332"/>
          </a:xfrm>
          <a:prstGeom prst="rect">
            <a:avLst/>
          </a:prstGeom>
        </p:spPr>
        <p:txBody>
          <a:bodyPr wrap="none">
            <a:spAutoFit/>
          </a:bodyPr>
          <a:lstStyle/>
          <a:p>
            <a:pPr algn="ctr"/>
            <a:r>
              <a:rPr lang="zh-CN" altLang="en-US"/>
              <a:t>针对对象</a:t>
            </a:r>
          </a:p>
        </p:txBody>
      </p:sp>
      <p:sp>
        <p:nvSpPr>
          <p:cNvPr id="29" name="矩形 28"/>
          <p:cNvSpPr/>
          <p:nvPr>
            <p:custDataLst>
              <p:tags r:id="rId26"/>
            </p:custDataLst>
          </p:nvPr>
        </p:nvSpPr>
        <p:spPr>
          <a:xfrm>
            <a:off x="741402" y="5528356"/>
            <a:ext cx="1107996" cy="369332"/>
          </a:xfrm>
          <a:prstGeom prst="rect">
            <a:avLst/>
          </a:prstGeom>
        </p:spPr>
        <p:txBody>
          <a:bodyPr wrap="none">
            <a:spAutoFit/>
          </a:bodyPr>
          <a:lstStyle/>
          <a:p>
            <a:pPr algn="ctr"/>
            <a:r>
              <a:rPr lang="zh-CN" altLang="en-US"/>
              <a:t>写作功能</a:t>
            </a:r>
          </a:p>
        </p:txBody>
      </p:sp>
      <p:sp>
        <p:nvSpPr>
          <p:cNvPr id="30" name="矩形 29"/>
          <p:cNvSpPr/>
          <p:nvPr>
            <p:custDataLst>
              <p:tags r:id="rId27"/>
            </p:custDataLst>
          </p:nvPr>
        </p:nvSpPr>
        <p:spPr>
          <a:xfrm>
            <a:off x="8763229" y="3551217"/>
            <a:ext cx="2723823" cy="369332"/>
          </a:xfrm>
          <a:prstGeom prst="rect">
            <a:avLst/>
          </a:prstGeom>
        </p:spPr>
        <p:txBody>
          <a:bodyPr wrap="none">
            <a:spAutoFit/>
          </a:bodyPr>
          <a:lstStyle/>
          <a:p>
            <a:pPr algn="ctr"/>
            <a:r>
              <a:rPr lang="zh-CN" altLang="en-US"/>
              <a:t>对某一事件不知情的客体</a:t>
            </a:r>
          </a:p>
        </p:txBody>
      </p:sp>
      <p:sp>
        <p:nvSpPr>
          <p:cNvPr id="32" name="矩形标注 31"/>
          <p:cNvSpPr/>
          <p:nvPr>
            <p:custDataLst>
              <p:tags r:id="rId28"/>
            </p:custDataLst>
          </p:nvPr>
        </p:nvSpPr>
        <p:spPr>
          <a:xfrm>
            <a:off x="807521" y="308758"/>
            <a:ext cx="2054432" cy="807522"/>
          </a:xfrm>
          <a:prstGeom prst="wedgeRectCallout">
            <a:avLst>
              <a:gd name="adj1" fmla="val -37596"/>
              <a:gd name="adj2" fmla="val 81618"/>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知识归纳</a:t>
            </a:r>
            <a:endParaRPr lang="zh-CN" altLang="en-US" sz="2800" b="1"/>
          </a:p>
        </p:txBody>
      </p:sp>
    </p:spTree>
    <p:extLst>
      <p:ext uri="{BB962C8B-B14F-4D97-AF65-F5344CB8AC3E}">
        <p14:creationId xmlns:p14="http://schemas.microsoft.com/office/powerpoint/2010/main" xmlns="" val="2663133601"/>
      </p:ext>
    </p:extLst>
  </p:cSld>
  <p:clrMapOvr>
    <a:masterClrMapping/>
  </p:clrMapOvr>
  <mc:AlternateContent>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9"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0-#ppt_h/2"/>
                                          </p:val>
                                        </p:tav>
                                        <p:tav tm="100000">
                                          <p:val>
                                            <p:strVal val="#ppt_y"/>
                                          </p:val>
                                        </p:tav>
                                      </p:tavLst>
                                    </p:anim>
                                  </p:childTnLst>
                                </p:cTn>
                              </p:par>
                              <p:par>
                                <p:cTn id="51" presetID="2" presetClass="entr" presetSubtype="9"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9"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6"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1+#ppt_w/2"/>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3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1896186" y="2919834"/>
            <a:ext cx="8494634" cy="923330"/>
          </a:xfrm>
          <a:prstGeom prst="rect">
            <a:avLst/>
          </a:prstGeom>
          <a:noFill/>
          <a:effectLst>
            <a:glow rad="101600">
              <a:schemeClr val="accent5">
                <a:satMod val="175000"/>
                <a:alpha val="40000"/>
              </a:schemeClr>
            </a:glow>
          </a:effectLst>
        </p:spPr>
        <p:txBody>
          <a:bodyPr wrap="none" lIns="91440" tIns="45720" rIns="91440" bIns="45720">
            <a:spAutoFit/>
          </a:bodyPr>
          <a:lstStyle/>
          <a:p>
            <a:pPr algn="ctr"/>
            <a:r>
              <a:rPr lang="zh-CN" altLang="en-US" sz="5400" b="1" cap="none" spc="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学习任务二：品味红色经典</a:t>
            </a:r>
            <a:endParaRPr lang="zh-CN" altLang="en-US" sz="5400" b="1" cap="none" spc="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xmlns="" val="2099163826"/>
      </p:ext>
    </p:extLst>
  </p:cSld>
  <p:clrMapOvr>
    <a:masterClrMapping/>
  </p:clrMapOvr>
  <p:transition spd="slow">
    <p:plus/>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32150" y="465896"/>
            <a:ext cx="10969200" cy="705600"/>
          </a:xfrm>
        </p:spPr>
        <p:txBody>
          <a:bodyPr/>
          <a:lstStyle/>
          <a:p>
            <a:r>
              <a:rPr lang="zh-CN" altLang="en-US" smtClean="0"/>
              <a:t>学习活动一：厘清结构 ，绘制“站”的逻辑</a:t>
            </a:r>
            <a:endParaRPr lang="zh-CN" altLang="en-US"/>
          </a:p>
        </p:txBody>
      </p:sp>
      <p:sp>
        <p:nvSpPr>
          <p:cNvPr id="4" name="内容占位符 2"/>
          <p:cNvSpPr txBox="1"/>
          <p:nvPr>
            <p:custDataLst>
              <p:tags r:id="rId4"/>
            </p:custDataLst>
          </p:nvPr>
        </p:nvSpPr>
        <p:spPr>
          <a:xfrm>
            <a:off x="750904" y="1753095"/>
            <a:ext cx="10969200" cy="871352"/>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阅读文本，思考作者围绕“中国人民站起来了”阐述了哪些内容，各部分之间有怎样的关联。请用结构图形式展示。</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800">
        <p14:flythrough/>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77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1766390" y="2674726"/>
            <a:ext cx="8849794" cy="923330"/>
          </a:xfrm>
          <a:prstGeom prst="rect">
            <a:avLst/>
          </a:prstGeom>
          <a:gradFill>
            <a:gsLst>
              <a:gs pos="77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tx1"/>
            </a:solidFill>
          </a:ln>
          <a:effectLst>
            <a:softEdge rad="673100"/>
          </a:effectLst>
        </p:spPr>
        <p:style>
          <a:lnRef idx="1">
            <a:schemeClr val="dk1"/>
          </a:lnRef>
          <a:fillRef idx="2">
            <a:schemeClr val="dk1"/>
          </a:fillRef>
          <a:effectRef idx="1">
            <a:schemeClr val="dk1"/>
          </a:effectRef>
          <a:fontRef idx="minor">
            <a:schemeClr val="dk1"/>
          </a:fontRef>
        </p:style>
        <p:txBody>
          <a:bodyPr wrap="square" lIns="91440" tIns="45720" rIns="91440" bIns="45720">
            <a:spAutoFit/>
          </a:bodyPr>
          <a:lstStyle/>
          <a:p>
            <a:pPr algn="ctr"/>
            <a:r>
              <a:rPr lang="zh-CN" altLang="en-US" sz="5400" b="1" cap="none" spc="0" smtClean="0">
                <a:pattFill prst="dkUpDiag">
                  <a:fgClr>
                    <a:schemeClr val="bg1">
                      <a:lumMod val="50000"/>
                    </a:schemeClr>
                  </a:fgClr>
                  <a:bgClr>
                    <a:schemeClr val="tx1">
                      <a:lumMod val="75000"/>
                      <a:lumOff val="25000"/>
                    </a:schemeClr>
                  </a:bgClr>
                </a:pattFill>
                <a:effectLst>
                  <a:glow rad="127000">
                    <a:schemeClr val="bg1">
                      <a:lumMod val="85000"/>
                    </a:schemeClr>
                  </a:glow>
                  <a:outerShdw blurRad="38100" dist="19050" dir="2700000" algn="tl" rotWithShape="0">
                    <a:schemeClr val="dk1">
                      <a:lumMod val="50000"/>
                      <a:alpha val="40000"/>
                    </a:schemeClr>
                  </a:outerShdw>
                </a:effectLst>
              </a:rPr>
              <a:t>学习任务一：追寻历史印记</a:t>
            </a:r>
            <a:endParaRPr lang="zh-CN" altLang="en-US" sz="5400" b="1" cap="none" spc="0">
              <a:pattFill prst="dkUpDiag">
                <a:fgClr>
                  <a:schemeClr val="bg1">
                    <a:lumMod val="50000"/>
                  </a:schemeClr>
                </a:fgClr>
                <a:bgClr>
                  <a:schemeClr val="tx1">
                    <a:lumMod val="75000"/>
                    <a:lumOff val="25000"/>
                  </a:schemeClr>
                </a:bgClr>
              </a:pattFill>
              <a:effectLst>
                <a:glow rad="127000">
                  <a:schemeClr val="bg1">
                    <a:lumMod val="85000"/>
                  </a:schemeClr>
                </a:glow>
                <a:outerShdw blurRad="38100" dist="19050" dir="2700000" algn="tl" rotWithShape="0">
                  <a:schemeClr val="dk1">
                    <a:lumMod val="50000"/>
                    <a:alpha val="40000"/>
                  </a:schemeClr>
                </a:outerShdw>
              </a:effectLst>
            </a:endParaRPr>
          </a:p>
        </p:txBody>
      </p:sp>
    </p:spTree>
    <p:extLst>
      <p:ext uri="{BB962C8B-B14F-4D97-AF65-F5344CB8AC3E}">
        <p14:creationId xmlns:p14="http://schemas.microsoft.com/office/powerpoint/2010/main" xmlns="" val="2099163826"/>
      </p:ext>
    </p:extLst>
  </p:cSld>
  <p:clrMapOvr>
    <a:masterClrMapping/>
  </p:clrMapOvr>
  <mc:AlternateContent>
    <mc:Choice xmlns:p15="http://schemas.microsoft.com/office/powerpoint/2012/main" Requires="p15">
      <p:transition spd="slow" p14:dur="1250">
        <p15:prstTrans prst="peelOff"/>
      </p:transition>
    </mc:Choice>
    <mc:Fallback>
      <p:transition spd="slow">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3" name="表格 2"/>
          <p:cNvGraphicFramePr>
            <a:graphicFrameLocks noGrp="1"/>
          </p:cNvGraphicFramePr>
          <p:nvPr>
            <p:custDataLst>
              <p:tags r:id="rId4"/>
            </p:custDataLst>
            <p:extLst>
              <p:ext uri="{D42A27DB-BD31-4B8C-83A1-F6EECF244321}">
                <p14:modId xmlns:p14="http://schemas.microsoft.com/office/powerpoint/2010/main" xmlns="" val="3904122489"/>
              </p:ext>
            </p:extLst>
          </p:nvPr>
        </p:nvGraphicFramePr>
        <p:xfrm>
          <a:off x="73152" y="73159"/>
          <a:ext cx="12042648" cy="6726811"/>
        </p:xfrm>
        <a:graphic>
          <a:graphicData uri="http://schemas.openxmlformats.org/drawingml/2006/table">
            <a:tbl>
              <a:tblPr firstRow="1" bandRow="1">
                <a:tableStyleId>{5C22544A-7EE6-4342-B048-85BDC9FD1C3A}</a:tableStyleId>
              </a:tblPr>
              <a:tblGrid>
                <a:gridCol w="1340012"/>
                <a:gridCol w="10702636"/>
              </a:tblGrid>
              <a:tr h="370605">
                <a:tc>
                  <a:txBody>
                    <a:bodyPr vert="horz" wrap="square"/>
                    <a:lstStyle/>
                    <a:p>
                      <a:pPr algn="ctr"/>
                      <a:r>
                        <a:rPr lang="zh-CN" altLang="en-US" smtClean="0"/>
                        <a:t>段    落</a:t>
                      </a:r>
                      <a:endParaRPr lang="zh-CN" altLang="en-US"/>
                    </a:p>
                  </a:txBody>
                  <a:tcPr/>
                </a:tc>
                <a:tc>
                  <a:txBody>
                    <a:bodyPr vert="horz" wrap="square"/>
                    <a:lstStyle/>
                    <a:p>
                      <a:pPr algn="ctr"/>
                      <a:r>
                        <a:rPr lang="zh-CN" altLang="en-US" smtClean="0"/>
                        <a:t>主  要  内  容</a:t>
                      </a:r>
                      <a:endParaRPr lang="zh-CN" altLang="en-US"/>
                    </a:p>
                  </a:txBody>
                  <a:tcPr/>
                </a:tc>
              </a:tr>
              <a:tr h="389745">
                <a:tc>
                  <a:txBody>
                    <a:bodyPr vert="horz" wrap="square"/>
                    <a:lstStyle/>
                    <a:p>
                      <a:pPr algn="ctr"/>
                      <a:r>
                        <a:rPr lang="en-US" altLang="zh-CN" sz="2000" smtClean="0"/>
                        <a:t>1</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2</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3</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4</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5</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6</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7</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8</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9</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10</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11</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12</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13</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14</a:t>
                      </a:r>
                      <a:endParaRPr lang="zh-CN" altLang="en-US" sz="2000"/>
                    </a:p>
                  </a:txBody>
                  <a:tcPr/>
                </a:tc>
                <a:tc>
                  <a:txBody>
                    <a:bodyPr vert="horz" wrap="square"/>
                    <a:lstStyle/>
                    <a:p>
                      <a:endParaRPr lang="zh-CN" altLang="en-US"/>
                    </a:p>
                  </a:txBody>
                  <a:tcPr/>
                </a:tc>
              </a:tr>
              <a:tr h="389745">
                <a:tc>
                  <a:txBody>
                    <a:bodyPr vert="horz" wrap="square"/>
                    <a:lstStyle/>
                    <a:p>
                      <a:pPr algn="ctr"/>
                      <a:r>
                        <a:rPr lang="en-US" altLang="zh-CN" sz="2000" smtClean="0"/>
                        <a:t>15</a:t>
                      </a:r>
                      <a:endParaRPr lang="zh-CN" altLang="en-US" sz="2000"/>
                    </a:p>
                  </a:txBody>
                  <a:tcPr/>
                </a:tc>
                <a:tc>
                  <a:txBody>
                    <a:bodyPr vert="horz" wrap="square"/>
                    <a:lstStyle/>
                    <a:p>
                      <a:endParaRPr lang="zh-CN" altLang="en-US"/>
                    </a:p>
                  </a:txBody>
                  <a:tcPr/>
                </a:tc>
              </a:tr>
              <a:tr h="412606">
                <a:tc>
                  <a:txBody>
                    <a:bodyPr vert="horz" wrap="square"/>
                    <a:lstStyle/>
                    <a:p>
                      <a:pPr algn="ctr"/>
                      <a:r>
                        <a:rPr lang="en-US" altLang="zh-CN" sz="2000" smtClean="0"/>
                        <a:t>16</a:t>
                      </a:r>
                      <a:endParaRPr lang="zh-CN" altLang="en-US" sz="2000"/>
                    </a:p>
                  </a:txBody>
                  <a:tcPr/>
                </a:tc>
                <a:tc>
                  <a:txBody>
                    <a:bodyPr vert="horz" wrap="square"/>
                    <a:lstStyle/>
                    <a:p>
                      <a:endParaRPr lang="zh-CN" altLang="en-US"/>
                    </a:p>
                  </a:txBody>
                  <a:tcPr/>
                </a:tc>
              </a:tr>
            </a:tbl>
          </a:graphicData>
        </a:graphic>
      </p:graphicFrame>
      <p:sp>
        <p:nvSpPr>
          <p:cNvPr id="4" name="TextBox 3"/>
          <p:cNvSpPr txBox="1"/>
          <p:nvPr>
            <p:custDataLst>
              <p:tags r:id="rId5"/>
            </p:custDataLst>
          </p:nvPr>
        </p:nvSpPr>
        <p:spPr>
          <a:xfrm>
            <a:off x="1413163" y="463138"/>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宣布会议开幕</a:t>
            </a:r>
            <a:endParaRPr lang="zh-CN" altLang="en-US" b="1">
              <a:solidFill>
                <a:srgbClr val="0000FF"/>
              </a:solidFill>
              <a:latin typeface="楷体" panose="02010609060101010101" pitchFamily="49" charset="-122"/>
              <a:ea typeface="楷体" panose="02010609060101010101" pitchFamily="49" charset="-122"/>
            </a:endParaRPr>
          </a:p>
        </p:txBody>
      </p:sp>
      <p:sp>
        <p:nvSpPr>
          <p:cNvPr id="5" name="TextBox 4"/>
          <p:cNvSpPr txBox="1"/>
          <p:nvPr>
            <p:custDataLst>
              <p:tags r:id="rId6"/>
            </p:custDataLst>
          </p:nvPr>
        </p:nvSpPr>
        <p:spPr>
          <a:xfrm>
            <a:off x="1423060" y="841169"/>
            <a:ext cx="6865917"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简介与会代表，点明大会特点</a:t>
            </a:r>
            <a:endParaRPr lang="zh-CN" altLang="en-US" b="1">
              <a:solidFill>
                <a:srgbClr val="0000FF"/>
              </a:solidFill>
              <a:latin typeface="楷体" panose="02010609060101010101" pitchFamily="49" charset="-122"/>
              <a:ea typeface="楷体" panose="02010609060101010101" pitchFamily="49" charset="-122"/>
            </a:endParaRPr>
          </a:p>
        </p:txBody>
      </p:sp>
      <p:sp>
        <p:nvSpPr>
          <p:cNvPr id="6" name="TextBox 5"/>
          <p:cNvSpPr txBox="1"/>
          <p:nvPr>
            <p:custDataLst>
              <p:tags r:id="rId7"/>
            </p:custDataLst>
          </p:nvPr>
        </p:nvSpPr>
        <p:spPr>
          <a:xfrm>
            <a:off x="1411183" y="1244931"/>
            <a:ext cx="9347860"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回顾过去三年的情况，交代“全国人民大团结”成功实现的原因和大会召开的基础</a:t>
            </a:r>
            <a:endParaRPr lang="zh-CN" altLang="en-US" b="1">
              <a:solidFill>
                <a:srgbClr val="0000FF"/>
              </a:solidFill>
              <a:latin typeface="楷体" panose="02010609060101010101" pitchFamily="49" charset="-122"/>
              <a:ea typeface="楷体" panose="02010609060101010101" pitchFamily="49" charset="-122"/>
            </a:endParaRPr>
          </a:p>
        </p:txBody>
      </p:sp>
      <p:sp>
        <p:nvSpPr>
          <p:cNvPr id="7" name="TextBox 6"/>
          <p:cNvSpPr txBox="1"/>
          <p:nvPr>
            <p:custDataLst>
              <p:tags r:id="rId8"/>
            </p:custDataLst>
          </p:nvPr>
        </p:nvSpPr>
        <p:spPr>
          <a:xfrm>
            <a:off x="1411184" y="1672443"/>
            <a:ext cx="7198427"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交代会议名称，论证了中国共产党领导革命胜利的必然性</a:t>
            </a:r>
            <a:endParaRPr lang="zh-CN" altLang="en-US" b="1">
              <a:solidFill>
                <a:srgbClr val="0000FF"/>
              </a:solidFill>
              <a:latin typeface="楷体" panose="02010609060101010101" pitchFamily="49" charset="-122"/>
              <a:ea typeface="楷体" panose="02010609060101010101" pitchFamily="49" charset="-122"/>
            </a:endParaRPr>
          </a:p>
        </p:txBody>
      </p:sp>
      <p:sp>
        <p:nvSpPr>
          <p:cNvPr id="8" name="TextBox 7"/>
          <p:cNvSpPr txBox="1"/>
          <p:nvPr>
            <p:custDataLst>
              <p:tags r:id="rId9"/>
            </p:custDataLst>
          </p:nvPr>
        </p:nvSpPr>
        <p:spPr>
          <a:xfrm>
            <a:off x="1399309" y="2052452"/>
            <a:ext cx="5440878"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交代会议的主要议程和工作内容</a:t>
            </a:r>
            <a:endParaRPr lang="zh-CN" altLang="en-US" b="1">
              <a:solidFill>
                <a:srgbClr val="0000FF"/>
              </a:solidFill>
              <a:latin typeface="楷体" panose="02010609060101010101" pitchFamily="49" charset="-122"/>
              <a:ea typeface="楷体" panose="02010609060101010101" pitchFamily="49" charset="-122"/>
            </a:endParaRPr>
          </a:p>
        </p:txBody>
      </p:sp>
      <p:sp>
        <p:nvSpPr>
          <p:cNvPr id="9" name="TextBox 8"/>
          <p:cNvSpPr txBox="1"/>
          <p:nvPr>
            <p:custDataLst>
              <p:tags r:id="rId10"/>
            </p:custDataLst>
          </p:nvPr>
        </p:nvSpPr>
        <p:spPr>
          <a:xfrm>
            <a:off x="1423059" y="2444338"/>
            <a:ext cx="9474531"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阐明会议的伟大意义</a:t>
            </a:r>
            <a:r>
              <a:rPr lang="en-US" altLang="zh-CN" b="1" smtClean="0">
                <a:solidFill>
                  <a:srgbClr val="0000FF"/>
                </a:solidFill>
                <a:latin typeface="楷体" panose="02010609060101010101" pitchFamily="49" charset="-122"/>
                <a:ea typeface="楷体" panose="02010609060101010101" pitchFamily="49" charset="-122"/>
              </a:rPr>
              <a:t>——</a:t>
            </a:r>
            <a:r>
              <a:rPr lang="zh-CN" altLang="en-US" b="1" smtClean="0">
                <a:solidFill>
                  <a:srgbClr val="0000FF"/>
                </a:solidFill>
                <a:latin typeface="楷体" panose="02010609060101010101" pitchFamily="49" charset="-122"/>
                <a:ea typeface="楷体" panose="02010609060101010101" pitchFamily="49" charset="-122"/>
              </a:rPr>
              <a:t>标志一个新的伟大时代的开始，展望民族独立与发展的美好前景</a:t>
            </a:r>
            <a:endParaRPr lang="zh-CN" altLang="en-US" b="1">
              <a:solidFill>
                <a:srgbClr val="0000FF"/>
              </a:solidFill>
              <a:latin typeface="楷体" panose="02010609060101010101" pitchFamily="49" charset="-122"/>
              <a:ea typeface="楷体" panose="02010609060101010101" pitchFamily="49" charset="-122"/>
            </a:endParaRPr>
          </a:p>
        </p:txBody>
      </p:sp>
      <p:sp>
        <p:nvSpPr>
          <p:cNvPr id="10" name="TextBox 9"/>
          <p:cNvSpPr txBox="1"/>
          <p:nvPr>
            <p:custDataLst>
              <p:tags r:id="rId11"/>
            </p:custDataLst>
          </p:nvPr>
        </p:nvSpPr>
        <p:spPr>
          <a:xfrm>
            <a:off x="1399307" y="2848099"/>
            <a:ext cx="7566562"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理智清醒地告诫与会代表，革命还未完结，不要放松警惕</a:t>
            </a:r>
            <a:endParaRPr lang="zh-CN" altLang="en-US" b="1">
              <a:solidFill>
                <a:srgbClr val="0000FF"/>
              </a:solidFill>
              <a:latin typeface="楷体" panose="02010609060101010101" pitchFamily="49" charset="-122"/>
              <a:ea typeface="楷体" panose="02010609060101010101" pitchFamily="49" charset="-122"/>
            </a:endParaRPr>
          </a:p>
        </p:txBody>
      </p:sp>
      <p:sp>
        <p:nvSpPr>
          <p:cNvPr id="11" name="TextBox 10"/>
          <p:cNvSpPr txBox="1"/>
          <p:nvPr>
            <p:custDataLst>
              <p:tags r:id="rId12"/>
            </p:custDataLst>
          </p:nvPr>
        </p:nvSpPr>
        <p:spPr>
          <a:xfrm>
            <a:off x="1411184" y="3228109"/>
            <a:ext cx="528649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提出保障人民革命胜利成果的两个策略</a:t>
            </a:r>
            <a:endParaRPr lang="zh-CN" altLang="en-US" b="1">
              <a:solidFill>
                <a:srgbClr val="0000FF"/>
              </a:solidFill>
              <a:latin typeface="楷体" panose="02010609060101010101" pitchFamily="49" charset="-122"/>
              <a:ea typeface="楷体" panose="02010609060101010101" pitchFamily="49" charset="-122"/>
            </a:endParaRPr>
          </a:p>
        </p:txBody>
      </p:sp>
      <p:sp>
        <p:nvSpPr>
          <p:cNvPr id="12" name="TextBox 11"/>
          <p:cNvSpPr txBox="1"/>
          <p:nvPr>
            <p:custDataLst>
              <p:tags r:id="rId13"/>
            </p:custDataLst>
          </p:nvPr>
        </p:nvSpPr>
        <p:spPr>
          <a:xfrm>
            <a:off x="1401289" y="3655621"/>
            <a:ext cx="10790711" cy="307777"/>
          </a:xfrm>
          <a:prstGeom prst="rect">
            <a:avLst/>
          </a:prstGeom>
          <a:noFill/>
        </p:spPr>
        <p:txBody>
          <a:bodyPr wrap="square" rtlCol="0">
            <a:spAutoFit/>
          </a:bodyPr>
          <a:lstStyle/>
          <a:p>
            <a:r>
              <a:rPr lang="zh-CN" altLang="en-US" sz="1400" b="1" smtClean="0">
                <a:solidFill>
                  <a:srgbClr val="0000FF"/>
                </a:solidFill>
                <a:latin typeface="楷体" panose="02010609060101010101" pitchFamily="49" charset="-122"/>
                <a:ea typeface="楷体" panose="02010609060101010101" pitchFamily="49" charset="-122"/>
              </a:rPr>
              <a:t>阐述“人民民主专政” 和“团结国际友人”对经济建设工作的意义，并表达了对经济建设工作迅速取得胜利的强大信心</a:t>
            </a:r>
            <a:endParaRPr lang="zh-CN" altLang="en-US" sz="1400" b="1">
              <a:solidFill>
                <a:srgbClr val="0000FF"/>
              </a:solidFill>
              <a:latin typeface="楷体" panose="02010609060101010101" pitchFamily="49" charset="-122"/>
              <a:ea typeface="楷体" panose="02010609060101010101" pitchFamily="49" charset="-122"/>
            </a:endParaRPr>
          </a:p>
        </p:txBody>
      </p:sp>
      <p:sp>
        <p:nvSpPr>
          <p:cNvPr id="13" name="TextBox 12"/>
          <p:cNvSpPr txBox="1"/>
          <p:nvPr>
            <p:custDataLst>
              <p:tags r:id="rId14"/>
            </p:custDataLst>
          </p:nvPr>
        </p:nvSpPr>
        <p:spPr>
          <a:xfrm>
            <a:off x="1411185" y="4023757"/>
            <a:ext cx="6569034"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阐述文化建设到来的必然性和伟大意义</a:t>
            </a:r>
            <a:endParaRPr lang="zh-CN" altLang="en-US" b="1">
              <a:solidFill>
                <a:srgbClr val="0000FF"/>
              </a:solidFill>
              <a:latin typeface="楷体" panose="02010609060101010101" pitchFamily="49" charset="-122"/>
              <a:ea typeface="楷体" panose="02010609060101010101" pitchFamily="49" charset="-122"/>
            </a:endParaRPr>
          </a:p>
        </p:txBody>
      </p:sp>
      <p:sp>
        <p:nvSpPr>
          <p:cNvPr id="14" name="TextBox 13"/>
          <p:cNvSpPr txBox="1"/>
          <p:nvPr>
            <p:custDataLst>
              <p:tags r:id="rId15"/>
            </p:custDataLst>
          </p:nvPr>
        </p:nvSpPr>
        <p:spPr>
          <a:xfrm>
            <a:off x="1411184" y="4439393"/>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展望国防建设的前景</a:t>
            </a:r>
            <a:endParaRPr lang="zh-CN" altLang="en-US" b="1">
              <a:solidFill>
                <a:srgbClr val="0000FF"/>
              </a:solidFill>
              <a:latin typeface="楷体" panose="02010609060101010101" pitchFamily="49" charset="-122"/>
              <a:ea typeface="楷体" panose="02010609060101010101" pitchFamily="49" charset="-122"/>
            </a:endParaRPr>
          </a:p>
        </p:txBody>
      </p:sp>
      <p:sp>
        <p:nvSpPr>
          <p:cNvPr id="15" name="TextBox 14"/>
          <p:cNvSpPr txBox="1"/>
          <p:nvPr>
            <p:custDataLst>
              <p:tags r:id="rId16"/>
            </p:custDataLst>
          </p:nvPr>
        </p:nvSpPr>
        <p:spPr>
          <a:xfrm>
            <a:off x="1411185" y="4819404"/>
            <a:ext cx="5405251"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表达对反动派的极端蔑视和对国家发展的坚定信心</a:t>
            </a:r>
            <a:endParaRPr lang="zh-CN" altLang="en-US" b="1">
              <a:solidFill>
                <a:srgbClr val="0000FF"/>
              </a:solidFill>
              <a:latin typeface="楷体" panose="02010609060101010101" pitchFamily="49" charset="-122"/>
              <a:ea typeface="楷体" panose="02010609060101010101" pitchFamily="49" charset="-122"/>
            </a:endParaRPr>
          </a:p>
        </p:txBody>
      </p:sp>
      <p:sp>
        <p:nvSpPr>
          <p:cNvPr id="16" name="TextBox 15"/>
          <p:cNvSpPr txBox="1"/>
          <p:nvPr>
            <p:custDataLst>
              <p:tags r:id="rId17"/>
            </p:custDataLst>
          </p:nvPr>
        </p:nvSpPr>
        <p:spPr>
          <a:xfrm>
            <a:off x="1411185" y="5223163"/>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对人民英雄的纪念</a:t>
            </a:r>
            <a:endParaRPr lang="zh-CN" altLang="en-US" b="1">
              <a:solidFill>
                <a:srgbClr val="0000FF"/>
              </a:solidFill>
              <a:latin typeface="楷体" panose="02010609060101010101" pitchFamily="49" charset="-122"/>
              <a:ea typeface="楷体" panose="02010609060101010101" pitchFamily="49" charset="-122"/>
            </a:endParaRPr>
          </a:p>
        </p:txBody>
      </p:sp>
      <p:sp>
        <p:nvSpPr>
          <p:cNvPr id="17" name="TextBox 16"/>
          <p:cNvSpPr txBox="1"/>
          <p:nvPr>
            <p:custDataLst>
              <p:tags r:id="rId18"/>
            </p:custDataLst>
          </p:nvPr>
        </p:nvSpPr>
        <p:spPr>
          <a:xfrm>
            <a:off x="1434935" y="5579423"/>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对革命胜利的庆贺</a:t>
            </a:r>
            <a:endParaRPr lang="zh-CN" altLang="en-US" b="1">
              <a:solidFill>
                <a:srgbClr val="0000FF"/>
              </a:solidFill>
              <a:latin typeface="楷体" panose="02010609060101010101" pitchFamily="49" charset="-122"/>
              <a:ea typeface="楷体" panose="02010609060101010101" pitchFamily="49" charset="-122"/>
            </a:endParaRPr>
          </a:p>
        </p:txBody>
      </p:sp>
      <p:sp>
        <p:nvSpPr>
          <p:cNvPr id="18" name="TextBox 17"/>
          <p:cNvSpPr txBox="1"/>
          <p:nvPr>
            <p:custDataLst>
              <p:tags r:id="rId19"/>
            </p:custDataLst>
          </p:nvPr>
        </p:nvSpPr>
        <p:spPr>
          <a:xfrm>
            <a:off x="1397331" y="6004956"/>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对中华任命共和国成立的庆贺</a:t>
            </a:r>
            <a:endParaRPr lang="zh-CN" altLang="en-US" b="1">
              <a:solidFill>
                <a:srgbClr val="0000FF"/>
              </a:solidFill>
              <a:latin typeface="楷体" panose="02010609060101010101" pitchFamily="49" charset="-122"/>
              <a:ea typeface="楷体" panose="02010609060101010101" pitchFamily="49" charset="-122"/>
            </a:endParaRPr>
          </a:p>
        </p:txBody>
      </p:sp>
      <p:sp>
        <p:nvSpPr>
          <p:cNvPr id="19" name="TextBox 18"/>
          <p:cNvSpPr txBox="1"/>
          <p:nvPr>
            <p:custDataLst>
              <p:tags r:id="rId20"/>
            </p:custDataLst>
          </p:nvPr>
        </p:nvSpPr>
        <p:spPr>
          <a:xfrm>
            <a:off x="1397329" y="6488668"/>
            <a:ext cx="3230089" cy="369332"/>
          </a:xfrm>
          <a:prstGeom prst="rect">
            <a:avLst/>
          </a:prstGeom>
          <a:noFill/>
        </p:spPr>
        <p:txBody>
          <a:bodyPr wrap="square" rtlCol="0">
            <a:spAutoFit/>
          </a:bodyPr>
          <a:lstStyle/>
          <a:p>
            <a:r>
              <a:rPr lang="zh-CN" altLang="en-US" b="1" smtClean="0">
                <a:solidFill>
                  <a:srgbClr val="0000FF"/>
                </a:solidFill>
                <a:latin typeface="楷体" panose="02010609060101010101" pitchFamily="49" charset="-122"/>
                <a:ea typeface="楷体" panose="02010609060101010101" pitchFamily="49" charset="-122"/>
              </a:rPr>
              <a:t>对会议胜利召开的庆贺</a:t>
            </a:r>
            <a:endParaRPr lang="zh-CN" altLang="en-US" b="1">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9432471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3450938" y="330768"/>
            <a:ext cx="5031043" cy="751368"/>
          </a:xfrm>
          <a:prstGeom prst="rect">
            <a:avLst/>
          </a:prstGeom>
          <a:solidFill>
            <a:srgbClr val="8521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charset="0"/>
              <a:cs typeface="隶书" charset="0"/>
            </a:endParaRPr>
          </a:p>
        </p:txBody>
      </p:sp>
      <p:sp>
        <p:nvSpPr>
          <p:cNvPr id="6" name="文本框 5"/>
          <p:cNvSpPr txBox="1"/>
          <p:nvPr>
            <p:custDataLst>
              <p:tags r:id="rId4"/>
            </p:custDataLst>
          </p:nvPr>
        </p:nvSpPr>
        <p:spPr>
          <a:xfrm>
            <a:off x="4243023" y="406251"/>
            <a:ext cx="3582038" cy="521970"/>
          </a:xfrm>
          <a:prstGeom prst="rect">
            <a:avLst/>
          </a:prstGeom>
          <a:noFill/>
        </p:spPr>
        <p:txBody>
          <a:bodyPr wrap="square" rtlCol="0">
            <a:spAutoFit/>
          </a:bodyPr>
          <a:lstStyle/>
          <a:p>
            <a:r>
              <a:rPr lang="zh-CN" altLang="en-US" sz="2800" b="1">
                <a:solidFill>
                  <a:schemeClr val="lt1"/>
                </a:solidFill>
                <a:effectLst>
                  <a:outerShdw blurRad="38100" dist="38100" dir="2700000" algn="tl">
                    <a:srgbClr val="000000">
                      <a:alpha val="43137"/>
                    </a:srgbClr>
                  </a:outerShdw>
                </a:effectLst>
                <a:latin typeface="隶书" charset="0"/>
                <a:ea typeface="隶书" charset="0"/>
              </a:rPr>
              <a:t>逻辑严谨，结构严密</a:t>
            </a:r>
          </a:p>
        </p:txBody>
      </p:sp>
      <p:sp>
        <p:nvSpPr>
          <p:cNvPr id="7" name="文本框 6"/>
          <p:cNvSpPr txBox="1"/>
          <p:nvPr>
            <p:custDataLst>
              <p:tags r:id="rId5"/>
            </p:custDataLst>
          </p:nvPr>
        </p:nvSpPr>
        <p:spPr>
          <a:xfrm>
            <a:off x="1583440" y="1315225"/>
            <a:ext cx="7872984" cy="460375"/>
          </a:xfrm>
          <a:prstGeom prst="rect">
            <a:avLst/>
          </a:prstGeom>
          <a:noFill/>
        </p:spPr>
        <p:txBody>
          <a:bodyPr wrap="square" rtlCol="0">
            <a:spAutoFit/>
          </a:bodyPr>
          <a:lstStyle/>
          <a:p>
            <a:r>
              <a:rPr lang="en-US" altLang="zh-CN" sz="2400" b="1">
                <a:solidFill>
                  <a:schemeClr val="dk1"/>
                </a:solidFill>
                <a:latin typeface="隶书" charset="0"/>
                <a:ea typeface="黑体" panose="02010609060101010101" pitchFamily="49" charset="-122"/>
                <a:cs typeface="隶书" charset="0"/>
              </a:rPr>
              <a:t>1.</a:t>
            </a:r>
            <a:r>
              <a:rPr lang="zh-CN" altLang="en-US" sz="2400" b="1">
                <a:solidFill>
                  <a:schemeClr val="dk1"/>
                </a:solidFill>
                <a:latin typeface="隶书" charset="0"/>
                <a:ea typeface="黑体" panose="02010609060101010101" pitchFamily="49" charset="-122"/>
                <a:cs typeface="隶书" charset="0"/>
              </a:rPr>
              <a:t>（</a:t>
            </a:r>
            <a:r>
              <a:rPr lang="en-US" altLang="zh-CN" sz="2400" b="1">
                <a:solidFill>
                  <a:schemeClr val="dk1"/>
                </a:solidFill>
                <a:latin typeface="隶书" charset="0"/>
                <a:ea typeface="黑体" panose="02010609060101010101" pitchFamily="49" charset="-122"/>
                <a:cs typeface="隶书" charset="0"/>
              </a:rPr>
              <a:t>1-2</a:t>
            </a:r>
            <a:r>
              <a:rPr lang="zh-CN" altLang="en-US" sz="2400" b="1">
                <a:solidFill>
                  <a:schemeClr val="dk1"/>
                </a:solidFill>
                <a:latin typeface="隶书" charset="0"/>
                <a:ea typeface="黑体" panose="02010609060101010101" pitchFamily="49" charset="-122"/>
                <a:cs typeface="隶书" charset="0"/>
              </a:rPr>
              <a:t>段）介绍与会者</a:t>
            </a:r>
            <a:r>
              <a:rPr lang="en-US" altLang="zh-CN" sz="2400" b="1">
                <a:solidFill>
                  <a:schemeClr val="dk1"/>
                </a:solidFill>
                <a:latin typeface="隶书" charset="0"/>
                <a:ea typeface="黑体" panose="02010609060101010101" pitchFamily="49" charset="-122"/>
                <a:cs typeface="隶书" charset="0"/>
              </a:rPr>
              <a:t>——</a:t>
            </a:r>
            <a:r>
              <a:rPr lang="zh-CN" altLang="en-US" sz="2400" b="1">
                <a:solidFill>
                  <a:schemeClr val="dk1"/>
                </a:solidFill>
                <a:latin typeface="隶书" charset="0"/>
                <a:ea typeface="黑体" panose="02010609060101010101" pitchFamily="49" charset="-122"/>
                <a:cs typeface="隶书" charset="0"/>
              </a:rPr>
              <a:t>说明党的广泛团结</a:t>
            </a:r>
          </a:p>
        </p:txBody>
      </p:sp>
      <p:sp>
        <p:nvSpPr>
          <p:cNvPr id="8" name="文本框 7"/>
          <p:cNvSpPr txBox="1"/>
          <p:nvPr>
            <p:custDataLst>
              <p:tags r:id="rId6"/>
            </p:custDataLst>
          </p:nvPr>
        </p:nvSpPr>
        <p:spPr>
          <a:xfrm>
            <a:off x="1583440" y="2373046"/>
            <a:ext cx="7872984" cy="460375"/>
          </a:xfrm>
          <a:prstGeom prst="rect">
            <a:avLst/>
          </a:prstGeom>
          <a:noFill/>
        </p:spPr>
        <p:txBody>
          <a:bodyPr wrap="square" rtlCol="0">
            <a:spAutoFit/>
          </a:bodyPr>
          <a:lstStyle/>
          <a:p>
            <a:r>
              <a:rPr lang="en-US" altLang="zh-CN" sz="2400" b="1">
                <a:solidFill>
                  <a:schemeClr val="dk1"/>
                </a:solidFill>
                <a:latin typeface="隶书" charset="0"/>
                <a:ea typeface="黑体" panose="02010609060101010101" pitchFamily="49" charset="-122"/>
                <a:cs typeface="隶书" charset="0"/>
              </a:rPr>
              <a:t>2.</a:t>
            </a:r>
            <a:r>
              <a:rPr lang="zh-CN" altLang="en-US" sz="2400" b="1">
                <a:solidFill>
                  <a:schemeClr val="dk1"/>
                </a:solidFill>
                <a:latin typeface="隶书" charset="0"/>
                <a:ea typeface="黑体" panose="02010609060101010101" pitchFamily="49" charset="-122"/>
                <a:cs typeface="隶书" charset="0"/>
              </a:rPr>
              <a:t>（</a:t>
            </a:r>
            <a:r>
              <a:rPr lang="en-US" altLang="zh-CN" sz="2400" b="1">
                <a:solidFill>
                  <a:schemeClr val="dk1"/>
                </a:solidFill>
                <a:latin typeface="隶书" charset="0"/>
                <a:ea typeface="黑体" panose="02010609060101010101" pitchFamily="49" charset="-122"/>
                <a:cs typeface="隶书" charset="0"/>
              </a:rPr>
              <a:t>3-4</a:t>
            </a:r>
            <a:r>
              <a:rPr lang="zh-CN" altLang="en-US" sz="2400" b="1">
                <a:solidFill>
                  <a:schemeClr val="dk1"/>
                </a:solidFill>
                <a:latin typeface="隶书" charset="0"/>
                <a:ea typeface="黑体" panose="02010609060101010101" pitchFamily="49" charset="-122"/>
                <a:cs typeface="隶书" charset="0"/>
              </a:rPr>
              <a:t>段）回顾历史</a:t>
            </a:r>
            <a:r>
              <a:rPr lang="en-US" altLang="zh-CN" sz="2400" b="1" smtClean="0">
                <a:solidFill>
                  <a:schemeClr val="dk1"/>
                </a:solidFill>
                <a:latin typeface="隶书" charset="0"/>
                <a:ea typeface="黑体" panose="02010609060101010101" pitchFamily="49" charset="-122"/>
                <a:cs typeface="隶书" charset="0"/>
              </a:rPr>
              <a:t>——</a:t>
            </a:r>
            <a:r>
              <a:rPr lang="zh-CN" altLang="en-US" sz="2400" b="1">
                <a:solidFill>
                  <a:schemeClr val="dk1"/>
                </a:solidFill>
                <a:latin typeface="黑体" panose="02010609060101010101" pitchFamily="49" charset="-122"/>
                <a:ea typeface="黑体" panose="02010609060101010101" pitchFamily="49" charset="-122"/>
              </a:rPr>
              <a:t>论证革命胜利历史必然性</a:t>
            </a:r>
            <a:endParaRPr lang="zh-CN" altLang="en-US" sz="2400" b="1">
              <a:solidFill>
                <a:schemeClr val="dk1"/>
              </a:solidFill>
              <a:latin typeface="黑体" panose="02010609060101010101" pitchFamily="49" charset="-122"/>
              <a:ea typeface="黑体" panose="02010609060101010101" pitchFamily="49" charset="-122"/>
              <a:cs typeface="隶书" charset="0"/>
            </a:endParaRPr>
          </a:p>
        </p:txBody>
      </p:sp>
      <p:sp>
        <p:nvSpPr>
          <p:cNvPr id="9" name="文本框 8"/>
          <p:cNvSpPr txBox="1"/>
          <p:nvPr>
            <p:custDataLst>
              <p:tags r:id="rId7"/>
            </p:custDataLst>
          </p:nvPr>
        </p:nvSpPr>
        <p:spPr>
          <a:xfrm>
            <a:off x="1583440" y="3491443"/>
            <a:ext cx="9774563" cy="461665"/>
          </a:xfrm>
          <a:prstGeom prst="rect">
            <a:avLst/>
          </a:prstGeom>
          <a:noFill/>
        </p:spPr>
        <p:txBody>
          <a:bodyPr wrap="square" rtlCol="0">
            <a:spAutoFit/>
          </a:bodyPr>
          <a:lstStyle/>
          <a:p>
            <a:r>
              <a:rPr lang="en-US" altLang="zh-CN" sz="2400" b="1" smtClean="0">
                <a:solidFill>
                  <a:schemeClr val="dk1"/>
                </a:solidFill>
                <a:latin typeface="隶书" charset="0"/>
                <a:ea typeface="黑体" panose="02010609060101010101" pitchFamily="49" charset="-122"/>
                <a:cs typeface="隶书" charset="0"/>
              </a:rPr>
              <a:t>3.</a:t>
            </a:r>
            <a:r>
              <a:rPr lang="zh-CN" altLang="en-US" sz="2400" b="1" smtClean="0">
                <a:solidFill>
                  <a:schemeClr val="dk1"/>
                </a:solidFill>
                <a:latin typeface="隶书" charset="0"/>
                <a:ea typeface="黑体" panose="02010609060101010101" pitchFamily="49" charset="-122"/>
                <a:cs typeface="隶书" charset="0"/>
              </a:rPr>
              <a:t>（</a:t>
            </a:r>
            <a:r>
              <a:rPr lang="en-US" altLang="zh-CN" sz="2400" b="1" smtClean="0">
                <a:solidFill>
                  <a:schemeClr val="dk1"/>
                </a:solidFill>
                <a:latin typeface="隶书" charset="0"/>
                <a:ea typeface="黑体" panose="02010609060101010101" pitchFamily="49" charset="-122"/>
                <a:cs typeface="隶书" charset="0"/>
              </a:rPr>
              <a:t>5-8</a:t>
            </a:r>
            <a:r>
              <a:rPr lang="zh-CN" altLang="en-US" sz="2400" b="1" smtClean="0">
                <a:solidFill>
                  <a:schemeClr val="dk1"/>
                </a:solidFill>
                <a:latin typeface="隶书" charset="0"/>
                <a:ea typeface="黑体" panose="02010609060101010101" pitchFamily="49" charset="-122"/>
                <a:cs typeface="隶书" charset="0"/>
              </a:rPr>
              <a:t>段）立足当下</a:t>
            </a:r>
            <a:r>
              <a:rPr lang="en-US" altLang="zh-CN" sz="2400" b="1" smtClean="0">
                <a:solidFill>
                  <a:schemeClr val="dk1"/>
                </a:solidFill>
                <a:latin typeface="隶书" charset="0"/>
                <a:ea typeface="黑体" panose="02010609060101010101" pitchFamily="49" charset="-122"/>
                <a:cs typeface="隶书" charset="0"/>
              </a:rPr>
              <a:t>——</a:t>
            </a:r>
            <a:r>
              <a:rPr lang="zh-CN" altLang="en-US" sz="2400" b="1" smtClean="0">
                <a:solidFill>
                  <a:schemeClr val="dk1"/>
                </a:solidFill>
                <a:latin typeface="隶书" charset="0"/>
                <a:ea typeface="黑体" panose="02010609060101010101" pitchFamily="49" charset="-122"/>
                <a:cs typeface="隶书" charset="0"/>
              </a:rPr>
              <a:t>阐明其伟大意义，指明当下问题及斗争策略</a:t>
            </a:r>
            <a:endParaRPr lang="zh-CN" altLang="en-US" sz="2400" b="1">
              <a:solidFill>
                <a:schemeClr val="dk1"/>
              </a:solidFill>
              <a:latin typeface="隶书" charset="0"/>
              <a:ea typeface="黑体" panose="02010609060101010101" pitchFamily="49" charset="-122"/>
              <a:cs typeface="隶书" charset="0"/>
            </a:endParaRPr>
          </a:p>
        </p:txBody>
      </p:sp>
      <p:sp>
        <p:nvSpPr>
          <p:cNvPr id="10" name="文本框 9"/>
          <p:cNvSpPr txBox="1"/>
          <p:nvPr>
            <p:custDataLst>
              <p:tags r:id="rId8"/>
            </p:custDataLst>
          </p:nvPr>
        </p:nvSpPr>
        <p:spPr>
          <a:xfrm>
            <a:off x="1583441" y="4611131"/>
            <a:ext cx="7633712" cy="461665"/>
          </a:xfrm>
          <a:prstGeom prst="rect">
            <a:avLst/>
          </a:prstGeom>
          <a:noFill/>
        </p:spPr>
        <p:txBody>
          <a:bodyPr wrap="square" rtlCol="0">
            <a:spAutoFit/>
          </a:bodyPr>
          <a:lstStyle/>
          <a:p>
            <a:r>
              <a:rPr lang="en-US" altLang="zh-CN" sz="2400" b="1">
                <a:solidFill>
                  <a:schemeClr val="dk1"/>
                </a:solidFill>
                <a:latin typeface="隶书" charset="0"/>
                <a:ea typeface="黑体" panose="02010609060101010101" pitchFamily="49" charset="-122"/>
                <a:cs typeface="隶书" charset="0"/>
              </a:rPr>
              <a:t>4.</a:t>
            </a:r>
            <a:r>
              <a:rPr lang="zh-CN" altLang="en-US" sz="2400" b="1">
                <a:solidFill>
                  <a:schemeClr val="dk1"/>
                </a:solidFill>
                <a:latin typeface="隶书" charset="0"/>
                <a:ea typeface="黑体" panose="02010609060101010101" pitchFamily="49" charset="-122"/>
                <a:cs typeface="隶书" charset="0"/>
              </a:rPr>
              <a:t>（</a:t>
            </a:r>
            <a:r>
              <a:rPr lang="en-US" altLang="zh-CN" sz="2400" b="1">
                <a:solidFill>
                  <a:schemeClr val="dk1"/>
                </a:solidFill>
                <a:latin typeface="隶书" charset="0"/>
                <a:ea typeface="黑体" panose="02010609060101010101" pitchFamily="49" charset="-122"/>
                <a:cs typeface="隶书" charset="0"/>
              </a:rPr>
              <a:t>9-11</a:t>
            </a:r>
            <a:r>
              <a:rPr lang="zh-CN" altLang="en-US" sz="2400" b="1">
                <a:solidFill>
                  <a:schemeClr val="dk1"/>
                </a:solidFill>
                <a:latin typeface="隶书" charset="0"/>
                <a:ea typeface="黑体" panose="02010609060101010101" pitchFamily="49" charset="-122"/>
                <a:cs typeface="隶书" charset="0"/>
              </a:rPr>
              <a:t>段）展望未来</a:t>
            </a:r>
            <a:r>
              <a:rPr lang="en-US" altLang="zh-CN" sz="2400" b="1" smtClean="0">
                <a:solidFill>
                  <a:schemeClr val="dk1"/>
                </a:solidFill>
                <a:latin typeface="隶书" charset="0"/>
                <a:ea typeface="黑体" panose="02010609060101010101" pitchFamily="49" charset="-122"/>
                <a:cs typeface="隶书" charset="0"/>
              </a:rPr>
              <a:t>——</a:t>
            </a:r>
            <a:r>
              <a:rPr lang="zh-CN" altLang="en-US" sz="2400" b="1" smtClean="0">
                <a:solidFill>
                  <a:schemeClr val="dk1"/>
                </a:solidFill>
                <a:latin typeface="隶书" charset="0"/>
                <a:ea typeface="黑体" panose="02010609060101010101" pitchFamily="49" charset="-122"/>
                <a:cs typeface="隶书" charset="0"/>
              </a:rPr>
              <a:t>描绘民族振兴的壮丽蓝图</a:t>
            </a:r>
            <a:endParaRPr lang="zh-CN" altLang="en-US" sz="2400" b="1">
              <a:solidFill>
                <a:schemeClr val="dk1"/>
              </a:solidFill>
              <a:latin typeface="隶书" charset="0"/>
              <a:ea typeface="黑体" panose="02010609060101010101" pitchFamily="49" charset="-122"/>
              <a:cs typeface="隶书" charset="0"/>
            </a:endParaRPr>
          </a:p>
        </p:txBody>
      </p:sp>
      <p:sp>
        <p:nvSpPr>
          <p:cNvPr id="11" name="文本框 10"/>
          <p:cNvSpPr txBox="1"/>
          <p:nvPr>
            <p:custDataLst>
              <p:tags r:id="rId9"/>
            </p:custDataLst>
          </p:nvPr>
        </p:nvSpPr>
        <p:spPr>
          <a:xfrm>
            <a:off x="1636776" y="5661848"/>
            <a:ext cx="8608236" cy="461665"/>
          </a:xfrm>
          <a:prstGeom prst="rect">
            <a:avLst/>
          </a:prstGeom>
          <a:noFill/>
        </p:spPr>
        <p:txBody>
          <a:bodyPr wrap="square" rtlCol="0">
            <a:spAutoFit/>
          </a:bodyPr>
          <a:lstStyle/>
          <a:p>
            <a:r>
              <a:rPr lang="en-US" altLang="zh-CN" sz="2400" b="1">
                <a:solidFill>
                  <a:schemeClr val="dk1"/>
                </a:solidFill>
                <a:latin typeface="隶书" charset="0"/>
                <a:ea typeface="黑体" panose="02010609060101010101" pitchFamily="49" charset="-122"/>
                <a:cs typeface="隶书" charset="0"/>
              </a:rPr>
              <a:t>5.</a:t>
            </a:r>
            <a:r>
              <a:rPr lang="zh-CN" altLang="en-US" sz="2400" b="1">
                <a:solidFill>
                  <a:schemeClr val="dk1"/>
                </a:solidFill>
                <a:latin typeface="隶书" charset="0"/>
                <a:ea typeface="黑体" panose="02010609060101010101" pitchFamily="49" charset="-122"/>
                <a:cs typeface="隶书" charset="0"/>
              </a:rPr>
              <a:t>（</a:t>
            </a:r>
            <a:r>
              <a:rPr lang="en-US" altLang="zh-CN" sz="2400" b="1" smtClean="0">
                <a:solidFill>
                  <a:schemeClr val="dk1"/>
                </a:solidFill>
                <a:latin typeface="隶书" charset="0"/>
                <a:ea typeface="黑体" panose="02010609060101010101" pitchFamily="49" charset="-122"/>
                <a:cs typeface="隶书" charset="0"/>
              </a:rPr>
              <a:t>12-16</a:t>
            </a:r>
            <a:r>
              <a:rPr lang="zh-CN" altLang="en-US" sz="2400" b="1">
                <a:solidFill>
                  <a:schemeClr val="dk1"/>
                </a:solidFill>
                <a:latin typeface="隶书" charset="0"/>
                <a:ea typeface="黑体" panose="02010609060101010101" pitchFamily="49" charset="-122"/>
                <a:cs typeface="隶书" charset="0"/>
              </a:rPr>
              <a:t>段</a:t>
            </a:r>
            <a:r>
              <a:rPr lang="zh-CN" altLang="en-US" sz="2400" b="1" smtClean="0">
                <a:solidFill>
                  <a:schemeClr val="dk1"/>
                </a:solidFill>
                <a:latin typeface="隶书" charset="0"/>
                <a:ea typeface="黑体" panose="02010609060101010101" pitchFamily="49" charset="-122"/>
                <a:cs typeface="隶书" charset="0"/>
              </a:rPr>
              <a:t>）表达情感</a:t>
            </a:r>
            <a:r>
              <a:rPr lang="en-US" altLang="zh-CN" sz="2400" b="1" smtClean="0">
                <a:solidFill>
                  <a:schemeClr val="dk1"/>
                </a:solidFill>
                <a:latin typeface="隶书" charset="0"/>
                <a:ea typeface="黑体" panose="02010609060101010101" pitchFamily="49" charset="-122"/>
                <a:cs typeface="隶书" charset="0"/>
              </a:rPr>
              <a:t>——</a:t>
            </a:r>
            <a:r>
              <a:rPr lang="zh-CN" altLang="en-US" sz="2400" b="1" smtClean="0">
                <a:solidFill>
                  <a:schemeClr val="dk1"/>
                </a:solidFill>
                <a:latin typeface="隶书" charset="0"/>
                <a:ea typeface="黑体" panose="02010609060101010101" pitchFamily="49" charset="-122"/>
                <a:cs typeface="隶书" charset="0"/>
              </a:rPr>
              <a:t>悼念庆贺</a:t>
            </a:r>
            <a:endParaRPr lang="zh-CN" altLang="en-US" sz="2400" b="1">
              <a:solidFill>
                <a:schemeClr val="dk1"/>
              </a:solidFill>
              <a:latin typeface="隶书" charset="0"/>
              <a:ea typeface="黑体" panose="02010609060101010101" pitchFamily="49" charset="-122"/>
              <a:cs typeface="隶书" charset="0"/>
            </a:endParaRPr>
          </a:p>
        </p:txBody>
      </p:sp>
      <p:sp>
        <p:nvSpPr>
          <p:cNvPr id="12" name="文本框 11"/>
          <p:cNvSpPr txBox="1"/>
          <p:nvPr>
            <p:custDataLst>
              <p:tags r:id="rId10"/>
            </p:custDataLst>
          </p:nvPr>
        </p:nvSpPr>
        <p:spPr>
          <a:xfrm>
            <a:off x="5400473" y="1813473"/>
            <a:ext cx="3163824" cy="460375"/>
          </a:xfrm>
          <a:prstGeom prst="rect">
            <a:avLst/>
          </a:prstGeom>
          <a:noFill/>
        </p:spPr>
        <p:txBody>
          <a:bodyPr wrap="square" rtlCol="0">
            <a:spAutoFit/>
          </a:bodyPr>
          <a:lstStyle/>
          <a:p>
            <a:r>
              <a:rPr lang="zh-CN" altLang="en-US" sz="2400" b="1">
                <a:solidFill>
                  <a:srgbClr val="7030A0"/>
                </a:solidFill>
                <a:latin typeface="隶书" charset="0"/>
                <a:ea typeface="隶书" charset="0"/>
              </a:rPr>
              <a:t>表明</a:t>
            </a:r>
            <a:r>
              <a:rPr lang="zh-CN" altLang="en-US" sz="2400" b="1" smtClean="0">
                <a:solidFill>
                  <a:srgbClr val="7030A0"/>
                </a:solidFill>
                <a:latin typeface="隶书" charset="0"/>
                <a:ea typeface="隶书" charset="0"/>
              </a:rPr>
              <a:t>会议可信度</a:t>
            </a:r>
            <a:endParaRPr lang="zh-CN" altLang="en-US" sz="2400" b="1">
              <a:solidFill>
                <a:srgbClr val="7030A0"/>
              </a:solidFill>
              <a:latin typeface="隶书" charset="0"/>
              <a:ea typeface="隶书" charset="0"/>
            </a:endParaRPr>
          </a:p>
        </p:txBody>
      </p:sp>
      <p:sp>
        <p:nvSpPr>
          <p:cNvPr id="13" name="文本框 12"/>
          <p:cNvSpPr txBox="1"/>
          <p:nvPr>
            <p:custDataLst>
              <p:tags r:id="rId11"/>
            </p:custDataLst>
          </p:nvPr>
        </p:nvSpPr>
        <p:spPr>
          <a:xfrm>
            <a:off x="5519932" y="2959457"/>
            <a:ext cx="3246748" cy="460375"/>
          </a:xfrm>
          <a:prstGeom prst="rect">
            <a:avLst/>
          </a:prstGeom>
          <a:noFill/>
        </p:spPr>
        <p:txBody>
          <a:bodyPr wrap="square" rtlCol="0">
            <a:spAutoFit/>
          </a:bodyPr>
          <a:lstStyle/>
          <a:p>
            <a:r>
              <a:rPr lang="zh-CN" altLang="en-US" sz="2400" b="1" smtClean="0">
                <a:solidFill>
                  <a:srgbClr val="7030A0"/>
                </a:solidFill>
                <a:latin typeface="隶书" charset="0"/>
                <a:ea typeface="隶书" charset="0"/>
              </a:rPr>
              <a:t>了解光荣</a:t>
            </a:r>
            <a:r>
              <a:rPr lang="zh-CN" altLang="en-US" sz="2400" b="1">
                <a:solidFill>
                  <a:srgbClr val="7030A0"/>
                </a:solidFill>
                <a:latin typeface="隶书" charset="0"/>
                <a:ea typeface="隶书" charset="0"/>
              </a:rPr>
              <a:t>历史</a:t>
            </a:r>
          </a:p>
        </p:txBody>
      </p:sp>
      <p:sp>
        <p:nvSpPr>
          <p:cNvPr id="14" name="文本框 13"/>
          <p:cNvSpPr txBox="1"/>
          <p:nvPr>
            <p:custDataLst>
              <p:tags r:id="rId12"/>
            </p:custDataLst>
          </p:nvPr>
        </p:nvSpPr>
        <p:spPr>
          <a:xfrm>
            <a:off x="5519932" y="4070074"/>
            <a:ext cx="2680762" cy="460375"/>
          </a:xfrm>
          <a:prstGeom prst="rect">
            <a:avLst/>
          </a:prstGeom>
          <a:noFill/>
        </p:spPr>
        <p:txBody>
          <a:bodyPr wrap="square" rtlCol="0">
            <a:spAutoFit/>
          </a:bodyPr>
          <a:lstStyle/>
          <a:p>
            <a:r>
              <a:rPr lang="zh-CN" altLang="en-US" sz="2400" b="1">
                <a:solidFill>
                  <a:srgbClr val="7030A0"/>
                </a:solidFill>
                <a:latin typeface="隶书" charset="0"/>
                <a:ea typeface="隶书" charset="0"/>
              </a:rPr>
              <a:t>明白</a:t>
            </a:r>
            <a:r>
              <a:rPr lang="zh-CN" altLang="en-US" sz="2400" b="1" smtClean="0">
                <a:solidFill>
                  <a:srgbClr val="7030A0"/>
                </a:solidFill>
                <a:latin typeface="隶书" charset="0"/>
                <a:ea typeface="隶书" charset="0"/>
              </a:rPr>
              <a:t>自身责任</a:t>
            </a:r>
            <a:endParaRPr lang="zh-CN" altLang="en-US" sz="2400" b="1">
              <a:solidFill>
                <a:srgbClr val="7030A0"/>
              </a:solidFill>
              <a:latin typeface="隶书" charset="0"/>
              <a:ea typeface="隶书" charset="0"/>
            </a:endParaRPr>
          </a:p>
        </p:txBody>
      </p:sp>
      <p:sp>
        <p:nvSpPr>
          <p:cNvPr id="15" name="文本框 14"/>
          <p:cNvSpPr txBox="1"/>
          <p:nvPr>
            <p:custDataLst>
              <p:tags r:id="rId13"/>
            </p:custDataLst>
          </p:nvPr>
        </p:nvSpPr>
        <p:spPr>
          <a:xfrm>
            <a:off x="5546687" y="5151801"/>
            <a:ext cx="3017610" cy="460375"/>
          </a:xfrm>
          <a:prstGeom prst="rect">
            <a:avLst/>
          </a:prstGeom>
          <a:noFill/>
        </p:spPr>
        <p:txBody>
          <a:bodyPr wrap="square" rtlCol="0">
            <a:spAutoFit/>
          </a:bodyPr>
          <a:lstStyle/>
          <a:p>
            <a:r>
              <a:rPr lang="zh-CN" altLang="en-US" sz="2400" b="1" smtClean="0">
                <a:solidFill>
                  <a:srgbClr val="7030A0"/>
                </a:solidFill>
                <a:latin typeface="隶书" charset="0"/>
                <a:ea typeface="隶书" charset="0"/>
              </a:rPr>
              <a:t>增强全民信心</a:t>
            </a:r>
            <a:endParaRPr lang="zh-CN" altLang="en-US" sz="2400" b="1">
              <a:solidFill>
                <a:srgbClr val="7030A0"/>
              </a:solidFill>
              <a:latin typeface="隶书" charset="0"/>
              <a:ea typeface="隶书" charset="0"/>
            </a:endParaRPr>
          </a:p>
        </p:txBody>
      </p:sp>
      <p:sp>
        <p:nvSpPr>
          <p:cNvPr id="3" name="文本框 2"/>
          <p:cNvSpPr txBox="1"/>
          <p:nvPr>
            <p:custDataLst>
              <p:tags r:id="rId14"/>
            </p:custDataLst>
          </p:nvPr>
        </p:nvSpPr>
        <p:spPr>
          <a:xfrm>
            <a:off x="507065" y="2510695"/>
            <a:ext cx="800219" cy="2423160"/>
          </a:xfrm>
          <a:prstGeom prst="rect">
            <a:avLst/>
          </a:prstGeom>
          <a:noFill/>
        </p:spPr>
        <p:txBody>
          <a:bodyPr vert="eaVert" wrap="square" rtlCol="0">
            <a:spAutoFit/>
          </a:bodyPr>
          <a:lstStyle/>
          <a:p>
            <a:r>
              <a:rPr lang="zh-CN" altLang="en-US" sz="4000" b="1" smtClean="0">
                <a:latin typeface="隶书" panose="02010509060101010101" pitchFamily="49" charset="-122"/>
                <a:ea typeface="隶书" panose="02010509060101010101" pitchFamily="49" charset="-122"/>
              </a:rPr>
              <a:t>论说文</a:t>
            </a:r>
            <a:endParaRPr lang="zh-CN" altLang="en-US" sz="4000" b="1">
              <a:latin typeface="隶书" panose="02010509060101010101" pitchFamily="49" charset="-122"/>
              <a:ea typeface="隶书" panose="02010509060101010101" pitchFamily="49" charset="-122"/>
            </a:endParaRPr>
          </a:p>
        </p:txBody>
      </p:sp>
      <p:sp>
        <p:nvSpPr>
          <p:cNvPr id="4" name="下箭头 3"/>
          <p:cNvSpPr/>
          <p:nvPr>
            <p:custDataLst>
              <p:tags r:id="rId15"/>
            </p:custDataLst>
          </p:nvPr>
        </p:nvSpPr>
        <p:spPr>
          <a:xfrm>
            <a:off x="3918857" y="2959457"/>
            <a:ext cx="74645" cy="4603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custDataLst>
              <p:tags r:id="rId16"/>
            </p:custDataLst>
          </p:nvPr>
        </p:nvSpPr>
        <p:spPr>
          <a:xfrm>
            <a:off x="3956179" y="4002780"/>
            <a:ext cx="74645" cy="4603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5"/>
          <p:cNvSpPr txBox="1"/>
          <p:nvPr>
            <p:custDataLst>
              <p:tags r:id="rId17"/>
            </p:custDataLst>
          </p:nvPr>
        </p:nvSpPr>
        <p:spPr>
          <a:xfrm>
            <a:off x="465801" y="329376"/>
            <a:ext cx="2651760" cy="645160"/>
          </a:xfrm>
          <a:prstGeom prst="rect">
            <a:avLst/>
          </a:prstGeom>
          <a:noFill/>
        </p:spPr>
        <p:txBody>
          <a:bodyPr wrap="square" rtlCol="0">
            <a:spAutoFit/>
          </a:bodyPr>
          <a:lstStyle/>
          <a:p>
            <a:pPr algn="dist"/>
            <a:r>
              <a:rPr lang="zh-CN" altLang="en-US" sz="3600" smtClean="0">
                <a:solidFill>
                  <a:schemeClr val="accent1"/>
                </a:solidFill>
                <a:effectLst>
                  <a:outerShdw blurRad="38100" dist="25400" dir="5400000" algn="ctr" rotWithShape="0">
                    <a:srgbClr val="6E747A">
                      <a:alpha val="43000"/>
                    </a:srgbClr>
                  </a:outerShdw>
                </a:effectLst>
              </a:rPr>
              <a:t>★理清层次</a:t>
            </a:r>
            <a:endParaRPr lang="zh-CN" altLang="en-US" sz="3200" b="1"/>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3" grpId="0"/>
      <p:bldP spid="4" grpId="0"/>
      <p:bldP spid="16"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453965" y="1101154"/>
            <a:ext cx="1801533" cy="5109042"/>
          </a:xfrm>
          <a:prstGeom prst="rect">
            <a:avLst/>
          </a:prstGeom>
        </p:spPr>
        <p:txBody>
          <a:bodyPr wrap="square" lIns="121875" tIns="60936" rIns="121875" bIns="60936">
            <a:spAutoFit/>
          </a:bodyPr>
          <a:lstStyle/>
          <a:p>
            <a:pPr marL="457200" indent="-457200" algn="just" fontAlgn="auto">
              <a:lnSpc>
                <a:spcPct val="150000"/>
              </a:lnSpc>
              <a:spcAft>
                <a:spcPct val="0"/>
              </a:spcAft>
              <a:buFont typeface="Wingdings" panose="05000000000000000000" charset="0"/>
              <a:buChar char="Ø"/>
            </a:pPr>
            <a:r>
              <a:rPr lang="zh-CN" altLang="zh-CN" sz="2400" kern="100" smtClean="0">
                <a:latin typeface="Times New Roman" panose="02020603050405020304" pitchFamily="18" charset="0"/>
                <a:ea typeface="方正中等线简体" panose="03000509000000000000" pitchFamily="65" charset="-122"/>
                <a:cs typeface="Times New Roman" panose="02020603050405020304" pitchFamily="18" charset="0"/>
              </a:rPr>
              <a:t>请</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结合</a:t>
            </a:r>
            <a:r>
              <a:rPr lang="zh-CN" altLang="zh-CN" sz="2400" b="1" kern="100">
                <a:solidFill>
                  <a:srgbClr val="C00000"/>
                </a:solidFill>
                <a:latin typeface="隶书" panose="02010509060101010101" pitchFamily="49" charset="-122"/>
                <a:ea typeface="隶书" panose="02010509060101010101" pitchFamily="49" charset="-122"/>
                <a:cs typeface="Times New Roman" panose="02020603050405020304" pitchFamily="18" charset="0"/>
              </a:rPr>
              <a:t>开幕词</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的结构构成和课文内容补</a:t>
            </a:r>
            <a:r>
              <a:rPr lang="zh-CN" altLang="zh-CN" sz="2400" kern="100" smtClean="0">
                <a:latin typeface="Times New Roman" panose="02020603050405020304" pitchFamily="18" charset="0"/>
                <a:ea typeface="方正中等线简体" panose="03000509000000000000" pitchFamily="65" charset="-122"/>
                <a:cs typeface="Times New Roman" panose="02020603050405020304" pitchFamily="18" charset="0"/>
              </a:rPr>
              <a:t>写</a:t>
            </a:r>
            <a:r>
              <a:rPr lang="zh-CN" altLang="en-US" sz="2400" kern="100" smtClean="0">
                <a:latin typeface="Times New Roman" panose="02020603050405020304" pitchFamily="18" charset="0"/>
                <a:ea typeface="方正中等线简体" panose="03000509000000000000" pitchFamily="65" charset="-122"/>
                <a:cs typeface="Times New Roman" panose="02020603050405020304" pitchFamily="18" charset="0"/>
              </a:rPr>
              <a:t>右</a:t>
            </a:r>
            <a:r>
              <a:rPr lang="zh-CN" altLang="zh-CN" sz="2400" kern="100" smtClean="0">
                <a:latin typeface="Times New Roman" panose="02020603050405020304" pitchFamily="18" charset="0"/>
                <a:ea typeface="方正中等线简体" panose="03000509000000000000" pitchFamily="65" charset="-122"/>
                <a:cs typeface="Times New Roman" panose="02020603050405020304" pitchFamily="18" charset="0"/>
              </a:rPr>
              <a:t>面的</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结构导图。</a:t>
            </a:r>
            <a:endParaRPr lang="zh-CN" altLang="zh-CN" sz="24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4" name="Picture 2" descr="s2"/>
          <p:cNvPicPr>
            <a:picLocks noChangeAspect="1" noChangeArrowheads="1"/>
          </p:cNvPicPr>
          <p:nvPr>
            <p:custDataLst>
              <p:tags r:id="rId5"/>
            </p:custDataLst>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bwMode="auto">
          <a:xfrm>
            <a:off x="3706650" y="678443"/>
            <a:ext cx="7064646" cy="56820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文本框 5"/>
          <p:cNvSpPr txBox="1"/>
          <p:nvPr>
            <p:custDataLst>
              <p:tags r:id="rId6"/>
            </p:custDataLst>
          </p:nvPr>
        </p:nvSpPr>
        <p:spPr>
          <a:xfrm>
            <a:off x="964565" y="317500"/>
            <a:ext cx="2651760" cy="645160"/>
          </a:xfrm>
          <a:prstGeom prst="rect">
            <a:avLst/>
          </a:prstGeom>
          <a:noFill/>
        </p:spPr>
        <p:txBody>
          <a:bodyPr wrap="square" rtlCol="0">
            <a:spAutoFit/>
          </a:bodyPr>
          <a:lstStyle/>
          <a:p>
            <a:pPr algn="dist"/>
            <a:r>
              <a:rPr lang="zh-CN" altLang="en-US" sz="3600" smtClean="0">
                <a:solidFill>
                  <a:schemeClr val="accent1"/>
                </a:solidFill>
                <a:effectLst>
                  <a:outerShdw blurRad="38100" dist="25400" dir="5400000" algn="ctr" rotWithShape="0">
                    <a:srgbClr val="6E747A">
                      <a:alpha val="43000"/>
                    </a:srgbClr>
                  </a:outerShdw>
                </a:effectLst>
              </a:rPr>
              <a:t>★梳理脉络</a:t>
            </a:r>
            <a:endParaRPr lang="zh-CN" altLang="en-US" sz="3200" b="1"/>
          </a:p>
        </p:txBody>
      </p:sp>
      <p:sp>
        <p:nvSpPr>
          <p:cNvPr id="7" name="矩形 6"/>
          <p:cNvSpPr/>
          <p:nvPr>
            <p:custDataLst>
              <p:tags r:id="rId7"/>
            </p:custDataLst>
          </p:nvPr>
        </p:nvSpPr>
        <p:spPr>
          <a:xfrm>
            <a:off x="8334490" y="1370256"/>
            <a:ext cx="1733167" cy="400110"/>
          </a:xfrm>
          <a:prstGeom prst="rect">
            <a:avLst/>
          </a:prstGeom>
        </p:spPr>
        <p:txBody>
          <a:bodyPr wrap="none">
            <a:spAutoFit/>
          </a:bodyPr>
          <a:lstStyle/>
          <a:p>
            <a:r>
              <a:rPr lang="en-US" altLang="zh-CN" sz="2000" b="1" kern="100">
                <a:solidFill>
                  <a:srgbClr val="C00000"/>
                </a:solidFill>
                <a:latin typeface="新宋体" pitchFamily="49" charset="-122"/>
                <a:ea typeface="新宋体" pitchFamily="49" charset="-122"/>
                <a:cs typeface="Times New Roman" panose="02020603050405020304" pitchFamily="18" charset="0"/>
              </a:rPr>
              <a:t>“</a:t>
            </a:r>
            <a:r>
              <a:rPr lang="zh-CN" altLang="zh-CN" sz="2000" b="1" kern="100">
                <a:solidFill>
                  <a:srgbClr val="C00000"/>
                </a:solidFill>
                <a:latin typeface="新宋体" pitchFamily="49" charset="-122"/>
                <a:ea typeface="新宋体" pitchFamily="49" charset="-122"/>
                <a:cs typeface="Times New Roman" panose="02020603050405020304" pitchFamily="18" charset="0"/>
              </a:rPr>
              <a:t>胜利</a:t>
            </a:r>
            <a:r>
              <a:rPr lang="en-US" altLang="zh-CN" sz="2000" b="1" kern="100">
                <a:solidFill>
                  <a:srgbClr val="C00000"/>
                </a:solidFill>
                <a:latin typeface="新宋体" pitchFamily="49" charset="-122"/>
                <a:ea typeface="新宋体" pitchFamily="49" charset="-122"/>
                <a:cs typeface="Times New Roman" panose="02020603050405020304" pitchFamily="18" charset="0"/>
              </a:rPr>
              <a:t>”</a:t>
            </a:r>
            <a:r>
              <a:rPr lang="zh-CN" altLang="zh-CN" sz="2000" b="1" kern="100">
                <a:solidFill>
                  <a:srgbClr val="C00000"/>
                </a:solidFill>
                <a:latin typeface="新宋体" pitchFamily="49" charset="-122"/>
                <a:ea typeface="新宋体" pitchFamily="49" charset="-122"/>
                <a:cs typeface="Times New Roman" panose="02020603050405020304" pitchFamily="18" charset="0"/>
              </a:rPr>
              <a:t>基础</a:t>
            </a:r>
            <a:endParaRPr lang="zh-CN" altLang="en-US" sz="2000" b="1">
              <a:latin typeface="新宋体" pitchFamily="49" charset="-122"/>
              <a:ea typeface="新宋体" pitchFamily="49" charset="-122"/>
            </a:endParaRPr>
          </a:p>
        </p:txBody>
      </p:sp>
      <p:sp>
        <p:nvSpPr>
          <p:cNvPr id="8" name="矩形 7"/>
          <p:cNvSpPr/>
          <p:nvPr>
            <p:custDataLst>
              <p:tags r:id="rId8"/>
            </p:custDataLst>
          </p:nvPr>
        </p:nvSpPr>
        <p:spPr>
          <a:xfrm>
            <a:off x="7154147" y="3119453"/>
            <a:ext cx="649537" cy="400110"/>
          </a:xfrm>
          <a:prstGeom prst="rect">
            <a:avLst/>
          </a:prstGeom>
        </p:spPr>
        <p:txBody>
          <a:bodyPr wrap="none">
            <a:spAutoFit/>
          </a:bodyPr>
          <a:lstStyle/>
          <a:p>
            <a:r>
              <a:rPr lang="zh-CN" altLang="en-US" sz="2000" b="1" kern="100" spc="-200" smtClean="0">
                <a:solidFill>
                  <a:srgbClr val="C00000"/>
                </a:solidFill>
                <a:latin typeface="新宋体" pitchFamily="49" charset="-122"/>
                <a:ea typeface="新宋体" pitchFamily="49" charset="-122"/>
                <a:cs typeface="Times New Roman" panose="02020603050405020304" pitchFamily="18" charset="0"/>
              </a:rPr>
              <a:t>议程</a:t>
            </a:r>
            <a:endParaRPr lang="zh-CN" altLang="en-US" sz="2000" b="1" kern="100" spc="-200">
              <a:solidFill>
                <a:srgbClr val="C00000"/>
              </a:solidFill>
              <a:latin typeface="新宋体" pitchFamily="49" charset="-122"/>
              <a:ea typeface="新宋体" pitchFamily="49" charset="-122"/>
              <a:cs typeface="Times New Roman" panose="02020603050405020304" pitchFamily="18" charset="0"/>
            </a:endParaRPr>
          </a:p>
        </p:txBody>
      </p:sp>
      <p:sp>
        <p:nvSpPr>
          <p:cNvPr id="9" name="矩形 8"/>
          <p:cNvSpPr/>
          <p:nvPr>
            <p:custDataLst>
              <p:tags r:id="rId9"/>
            </p:custDataLst>
          </p:nvPr>
        </p:nvSpPr>
        <p:spPr>
          <a:xfrm>
            <a:off x="7154147" y="4409923"/>
            <a:ext cx="649537" cy="400110"/>
          </a:xfrm>
          <a:prstGeom prst="rect">
            <a:avLst/>
          </a:prstGeom>
        </p:spPr>
        <p:txBody>
          <a:bodyPr wrap="none">
            <a:spAutoFit/>
          </a:bodyPr>
          <a:lstStyle/>
          <a:p>
            <a:r>
              <a:rPr lang="zh-CN" altLang="zh-CN" sz="2000" b="1" kern="100" spc="-200">
                <a:solidFill>
                  <a:srgbClr val="C00000"/>
                </a:solidFill>
                <a:latin typeface="新宋体" pitchFamily="49" charset="-122"/>
                <a:ea typeface="新宋体" pitchFamily="49" charset="-122"/>
                <a:cs typeface="Times New Roman" panose="02020603050405020304" pitchFamily="18" charset="0"/>
              </a:rPr>
              <a:t>意义</a:t>
            </a:r>
            <a:endParaRPr lang="zh-CN" altLang="en-US" sz="2000" b="1" kern="100" spc="-200">
              <a:solidFill>
                <a:srgbClr val="C00000"/>
              </a:solidFill>
              <a:latin typeface="新宋体" pitchFamily="49" charset="-122"/>
              <a:ea typeface="新宋体" pitchFamily="49" charset="-122"/>
              <a:cs typeface="Times New Roman" panose="02020603050405020304" pitchFamily="18" charset="0"/>
            </a:endParaRPr>
          </a:p>
        </p:txBody>
      </p:sp>
      <p:sp>
        <p:nvSpPr>
          <p:cNvPr id="10" name="矩形 9"/>
          <p:cNvSpPr/>
          <p:nvPr>
            <p:custDataLst>
              <p:tags r:id="rId10"/>
            </p:custDataLst>
          </p:nvPr>
        </p:nvSpPr>
        <p:spPr>
          <a:xfrm>
            <a:off x="8386732" y="4370807"/>
            <a:ext cx="2380780" cy="400110"/>
          </a:xfrm>
          <a:prstGeom prst="rect">
            <a:avLst/>
          </a:prstGeom>
        </p:spPr>
        <p:txBody>
          <a:bodyPr wrap="none">
            <a:spAutoFit/>
          </a:bodyPr>
          <a:lstStyle/>
          <a:p>
            <a:r>
              <a:rPr lang="zh-CN" altLang="zh-CN" sz="2000" b="1" kern="100" spc="-300">
                <a:solidFill>
                  <a:srgbClr val="C00000"/>
                </a:solidFill>
                <a:latin typeface="新宋体" pitchFamily="49" charset="-122"/>
                <a:ea typeface="新宋体" pitchFamily="49" charset="-122"/>
                <a:cs typeface="Times New Roman" panose="02020603050405020304" pitchFamily="18" charset="0"/>
              </a:rPr>
              <a:t>宣布中国人民站起来了</a:t>
            </a:r>
            <a:endParaRPr lang="zh-CN" altLang="en-US" sz="2000" b="1" kern="100" spc="-300">
              <a:solidFill>
                <a:srgbClr val="C00000"/>
              </a:solidFill>
              <a:latin typeface="新宋体" pitchFamily="49" charset="-122"/>
              <a:ea typeface="新宋体" pitchFamily="49" charset="-122"/>
              <a:cs typeface="Times New Roman" panose="02020603050405020304" pitchFamily="18" charset="0"/>
            </a:endParaRPr>
          </a:p>
        </p:txBody>
      </p:sp>
      <p:sp>
        <p:nvSpPr>
          <p:cNvPr id="11" name="矩形 10"/>
          <p:cNvSpPr/>
          <p:nvPr>
            <p:custDataLst>
              <p:tags r:id="rId11"/>
            </p:custDataLst>
          </p:nvPr>
        </p:nvSpPr>
        <p:spPr>
          <a:xfrm>
            <a:off x="6919936" y="5889508"/>
            <a:ext cx="1467068" cy="400110"/>
          </a:xfrm>
          <a:prstGeom prst="rect">
            <a:avLst/>
          </a:prstGeom>
        </p:spPr>
        <p:txBody>
          <a:bodyPr wrap="none">
            <a:spAutoFit/>
          </a:bodyPr>
          <a:lstStyle/>
          <a:p>
            <a:r>
              <a:rPr lang="zh-CN" altLang="zh-CN" sz="2000" b="1" kern="100" smtClean="0">
                <a:solidFill>
                  <a:srgbClr val="C00000"/>
                </a:solidFill>
                <a:latin typeface="新宋体" pitchFamily="49" charset="-122"/>
                <a:ea typeface="新宋体" pitchFamily="49" charset="-122"/>
                <a:cs typeface="Times New Roman" panose="02020603050405020304" pitchFamily="18" charset="0"/>
              </a:rPr>
              <a:t>悼念</a:t>
            </a:r>
            <a:r>
              <a:rPr lang="zh-CN" altLang="zh-CN" sz="2000" b="1" kern="100">
                <a:solidFill>
                  <a:srgbClr val="C00000"/>
                </a:solidFill>
                <a:latin typeface="新宋体" pitchFamily="49" charset="-122"/>
                <a:ea typeface="新宋体" pitchFamily="49" charset="-122"/>
                <a:cs typeface="Times New Roman" panose="02020603050405020304" pitchFamily="18" charset="0"/>
              </a:rPr>
              <a:t>和庆贺</a:t>
            </a:r>
            <a:endParaRPr lang="zh-CN" altLang="en-US" sz="2000" b="1" kern="100">
              <a:solidFill>
                <a:srgbClr val="C00000"/>
              </a:solidFill>
              <a:latin typeface="新宋体" pitchFamily="49" charset="-122"/>
              <a:ea typeface="新宋体" pitchFamily="49" charset="-122"/>
              <a:cs typeface="Times New Roman" panose="02020603050405020304" pitchFamily="18" charset="0"/>
            </a:endParaRPr>
          </a:p>
        </p:txBody>
      </p:sp>
      <p:sp>
        <p:nvSpPr>
          <p:cNvPr id="12" name="文本框 11"/>
          <p:cNvSpPr txBox="1"/>
          <p:nvPr>
            <p:custDataLst>
              <p:tags r:id="rId12"/>
            </p:custDataLst>
          </p:nvPr>
        </p:nvSpPr>
        <p:spPr>
          <a:xfrm>
            <a:off x="2478671" y="1189504"/>
            <a:ext cx="738664" cy="5100114"/>
          </a:xfrm>
          <a:prstGeom prst="rect">
            <a:avLst/>
          </a:prstGeom>
          <a:noFill/>
        </p:spPr>
        <p:txBody>
          <a:bodyPr vert="eaVert" wrap="none" rtlCol="0">
            <a:spAutoFit/>
          </a:bodyPr>
          <a:lstStyle/>
          <a:p>
            <a:r>
              <a:rPr lang="zh-CN" altLang="en-US" b="1">
                <a:latin typeface="黑体" panose="02010609060101010101" pitchFamily="49" charset="-122"/>
                <a:ea typeface="黑体" panose="02010609060101010101" pitchFamily="49" charset="-122"/>
              </a:rPr>
              <a:t>主要内容</a:t>
            </a:r>
            <a:r>
              <a:rPr lang="zh-CN" altLang="en-US" b="1" smtClean="0">
                <a:latin typeface="黑体" panose="02010609060101010101" pitchFamily="49" charset="-122"/>
                <a:ea typeface="黑体" panose="02010609060101010101" pitchFamily="49" charset="-122"/>
              </a:rPr>
              <a:t>：</a:t>
            </a:r>
            <a:r>
              <a:rPr lang="zh-CN" altLang="en-US" b="1" smtClean="0">
                <a:solidFill>
                  <a:srgbClr val="C00000"/>
                </a:solidFill>
                <a:latin typeface="黑体" panose="02010609060101010101" pitchFamily="49" charset="-122"/>
                <a:ea typeface="黑体" panose="02010609060101010101" pitchFamily="49" charset="-122"/>
              </a:rPr>
              <a:t>性质</a:t>
            </a:r>
            <a:r>
              <a:rPr lang="zh-CN" altLang="en-US" b="1">
                <a:solidFill>
                  <a:srgbClr val="C00000"/>
                </a:solidFill>
                <a:latin typeface="黑体" panose="02010609060101010101" pitchFamily="49" charset="-122"/>
                <a:ea typeface="黑体" panose="02010609060101010101" pitchFamily="49" charset="-122"/>
              </a:rPr>
              <a:t>、宗旨、任务、要求和议程安排等</a:t>
            </a:r>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32151" y="240265"/>
            <a:ext cx="10969200" cy="705600"/>
          </a:xfrm>
        </p:spPr>
        <p:txBody>
          <a:bodyPr/>
          <a:lstStyle/>
          <a:p>
            <a:r>
              <a:rPr lang="zh-CN" altLang="en-US" smtClean="0"/>
              <a:t>学习活动二：标注词句，朗诵“站”的豪情</a:t>
            </a:r>
            <a:endParaRPr lang="zh-CN" altLang="en-US"/>
          </a:p>
        </p:txBody>
      </p:sp>
      <p:sp>
        <p:nvSpPr>
          <p:cNvPr id="4" name="内容占位符 2"/>
          <p:cNvSpPr txBox="1"/>
          <p:nvPr>
            <p:custDataLst>
              <p:tags r:id="rId5"/>
            </p:custDataLst>
          </p:nvPr>
        </p:nvSpPr>
        <p:spPr>
          <a:xfrm>
            <a:off x="608400" y="1040576"/>
            <a:ext cx="10969200" cy="118011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一、模拟中国人民政治协商会议第一次全体会议的现场，选择你最喜欢的段落进行诵读。</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a:p>
            <a:pPr>
              <a:buNone/>
            </a:pP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要求：</a:t>
            </a:r>
            <a:r>
              <a:rPr lang="zh-CN" altLang="en-US" b="1" smtClean="0">
                <a:solidFill>
                  <a:schemeClr val="accent1">
                    <a:lumMod val="75000"/>
                  </a:schemeClr>
                </a:solidFill>
                <a:latin typeface="宋体" charset="-122"/>
                <a:ea typeface="宋体"/>
              </a:rPr>
              <a:t>①完整展示朗诵段落；②朗诵时要有感情，注意重音与停顿的处理；③说明如此运用朗诵技巧的理由。</a:t>
            </a:r>
            <a:endParaRPr lang="zh-CN" altLang="en-US" b="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 name="内容占位符 2"/>
          <p:cNvSpPr txBox="1"/>
          <p:nvPr>
            <p:custDataLst>
              <p:tags r:id="rId6"/>
            </p:custDataLst>
          </p:nvPr>
        </p:nvSpPr>
        <p:spPr>
          <a:xfrm>
            <a:off x="632151" y="2861978"/>
            <a:ext cx="10969200" cy="552697"/>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二、根据朗读重音、停顿的处理，思考文本语言在用词、句式方面的表现力。</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TextBox 5"/>
          <p:cNvSpPr txBox="1"/>
          <p:nvPr>
            <p:custDataLst>
              <p:tags r:id="rId7"/>
            </p:custDataLst>
          </p:nvPr>
        </p:nvSpPr>
        <p:spPr>
          <a:xfrm>
            <a:off x="932405" y="3625077"/>
            <a:ext cx="2054430" cy="369332"/>
          </a:xfrm>
          <a:prstGeom prst="rect">
            <a:avLst/>
          </a:prstGeom>
          <a:noFill/>
        </p:spPr>
        <p:txBody>
          <a:bodyPr wrap="square" rtlCol="0">
            <a:spAutoFit/>
          </a:bodyPr>
          <a:lstStyle/>
          <a:p>
            <a:r>
              <a:rPr lang="en-US" altLang="zh-CN" b="1" smtClean="0"/>
              <a:t>1</a:t>
            </a:r>
            <a:r>
              <a:rPr lang="zh-CN" altLang="en-US" b="1" smtClean="0"/>
              <a:t>、称呼意识：</a:t>
            </a:r>
            <a:endParaRPr lang="zh-CN" altLang="en-US" b="1"/>
          </a:p>
        </p:txBody>
      </p:sp>
      <p:graphicFrame>
        <p:nvGraphicFramePr>
          <p:cNvPr id="7" name="表格 6"/>
          <p:cNvGraphicFramePr>
            <a:graphicFrameLocks noGrp="1"/>
          </p:cNvGraphicFramePr>
          <p:nvPr>
            <p:custDataLst>
              <p:tags r:id="rId8"/>
            </p:custDataLst>
            <p:extLst>
              <p:ext uri="{D42A27DB-BD31-4B8C-83A1-F6EECF244321}">
                <p14:modId xmlns:p14="http://schemas.microsoft.com/office/powerpoint/2010/main" xmlns="" val="1730783664"/>
              </p:ext>
            </p:extLst>
          </p:nvPr>
        </p:nvGraphicFramePr>
        <p:xfrm>
          <a:off x="1284153" y="4413148"/>
          <a:ext cx="9665196" cy="1515704"/>
        </p:xfrm>
        <a:graphic>
          <a:graphicData uri="http://schemas.openxmlformats.org/drawingml/2006/table">
            <a:tbl>
              <a:tblPr firstRow="1" bandRow="1">
                <a:tableStyleId>{B301B821-A1FF-4177-AEE7-76D212191A09}</a:tableStyleId>
              </a:tblPr>
              <a:tblGrid>
                <a:gridCol w="1636494"/>
                <a:gridCol w="8028702"/>
              </a:tblGrid>
              <a:tr h="496961">
                <a:tc>
                  <a:txBody>
                    <a:bodyPr vert="horz" wrap="square"/>
                    <a:lstStyle/>
                    <a:p>
                      <a:pPr algn="ctr"/>
                      <a:r>
                        <a:rPr lang="zh-CN" altLang="en-US" smtClean="0"/>
                        <a:t>称    呼</a:t>
                      </a:r>
                      <a:endParaRPr lang="zh-CN" altLang="en-US"/>
                    </a:p>
                  </a:txBody>
                  <a:tcPr/>
                </a:tc>
                <a:tc>
                  <a:txBody>
                    <a:bodyPr vert="horz" wrap="square"/>
                    <a:lstStyle/>
                    <a:p>
                      <a:pPr algn="ctr"/>
                      <a:r>
                        <a:rPr lang="zh-CN" altLang="en-US" smtClean="0"/>
                        <a:t>作    用</a:t>
                      </a:r>
                      <a:endParaRPr lang="zh-CN" altLang="en-US"/>
                    </a:p>
                  </a:txBody>
                  <a:tcPr/>
                </a:tc>
              </a:tr>
              <a:tr h="1018743">
                <a:tc>
                  <a:txBody>
                    <a:bodyPr vert="horz" wrap="square"/>
                    <a:lstStyle/>
                    <a:p>
                      <a:r>
                        <a:rPr lang="zh-CN" altLang="en-US" smtClean="0"/>
                        <a:t>“人民”</a:t>
                      </a:r>
                      <a:endParaRPr lang="en-US" altLang="zh-CN" smtClean="0"/>
                    </a:p>
                    <a:p>
                      <a:endParaRPr lang="en-US" altLang="zh-CN" smtClean="0"/>
                    </a:p>
                    <a:p>
                      <a:r>
                        <a:rPr lang="zh-CN" altLang="en-US" smtClean="0"/>
                        <a:t>“我们”</a:t>
                      </a:r>
                      <a:endParaRPr lang="zh-CN" altLang="en-US"/>
                    </a:p>
                  </a:txBody>
                  <a:tcPr/>
                </a:tc>
                <a:tc>
                  <a:txBody>
                    <a:bodyPr vert="horz" wrap="square"/>
                    <a:lstStyle/>
                    <a:p>
                      <a:r>
                        <a:rPr lang="zh-CN" altLang="en-US" smtClean="0"/>
                        <a:t>表明了人民民主专政的国家性质</a:t>
                      </a:r>
                      <a:endParaRPr lang="en-US" altLang="zh-CN" smtClean="0"/>
                    </a:p>
                    <a:p>
                      <a:endParaRPr lang="en-US" altLang="zh-CN" smtClean="0"/>
                    </a:p>
                    <a:p>
                      <a:r>
                        <a:rPr lang="zh-CN" altLang="en-US" smtClean="0"/>
                        <a:t>拉近了讲话者与听众之间的距离，增强了讲话的号召力与说服力。</a:t>
                      </a:r>
                      <a:endParaRPr lang="zh-CN" altLang="en-US"/>
                    </a:p>
                  </a:txBody>
                  <a:tcPr/>
                </a:tc>
              </a:tr>
            </a:tbl>
          </a:graphicData>
        </a:graphic>
      </p:graphicFrame>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TextBox 3"/>
          <p:cNvSpPr txBox="1"/>
          <p:nvPr>
            <p:custDataLst>
              <p:tags r:id="rId4"/>
            </p:custDataLst>
          </p:nvPr>
        </p:nvSpPr>
        <p:spPr>
          <a:xfrm>
            <a:off x="819398" y="486888"/>
            <a:ext cx="2054430" cy="369332"/>
          </a:xfrm>
          <a:prstGeom prst="rect">
            <a:avLst/>
          </a:prstGeom>
          <a:noFill/>
        </p:spPr>
        <p:txBody>
          <a:bodyPr wrap="square" rtlCol="0">
            <a:spAutoFit/>
          </a:bodyPr>
          <a:lstStyle/>
          <a:p>
            <a:r>
              <a:rPr lang="en-US" altLang="zh-CN" b="1" smtClean="0"/>
              <a:t>2</a:t>
            </a:r>
            <a:r>
              <a:rPr lang="zh-CN" altLang="en-US" b="1" smtClean="0"/>
              <a:t>、用词意识：</a:t>
            </a:r>
            <a:endParaRPr lang="zh-CN" altLang="en-US" b="1"/>
          </a:p>
        </p:txBody>
      </p:sp>
      <p:graphicFrame>
        <p:nvGraphicFramePr>
          <p:cNvPr id="7" name="表格 6"/>
          <p:cNvGraphicFramePr>
            <a:graphicFrameLocks noGrp="1"/>
          </p:cNvGraphicFramePr>
          <p:nvPr>
            <p:custDataLst>
              <p:tags r:id="rId5"/>
            </p:custDataLst>
            <p:extLst>
              <p:ext uri="{D42A27DB-BD31-4B8C-83A1-F6EECF244321}">
                <p14:modId xmlns:p14="http://schemas.microsoft.com/office/powerpoint/2010/main" xmlns="" val="273832498"/>
              </p:ext>
            </p:extLst>
          </p:nvPr>
        </p:nvGraphicFramePr>
        <p:xfrm>
          <a:off x="1402610" y="992799"/>
          <a:ext cx="9530861" cy="1163320"/>
        </p:xfrm>
        <a:graphic>
          <a:graphicData uri="http://schemas.openxmlformats.org/drawingml/2006/table">
            <a:tbl>
              <a:tblPr firstRow="1" bandRow="1">
                <a:tableStyleId>{69CF1AB2-1976-4502-BF36-3FF5EA218861}</a:tableStyleId>
              </a:tblPr>
              <a:tblGrid>
                <a:gridCol w="3976913"/>
                <a:gridCol w="2034000"/>
                <a:gridCol w="3519948"/>
              </a:tblGrid>
              <a:tr h="370840">
                <a:tc>
                  <a:txBody>
                    <a:bodyPr vert="horz" wrap="square"/>
                    <a:lstStyle/>
                    <a:p>
                      <a:pPr algn="ctr"/>
                      <a:r>
                        <a:rPr lang="zh-CN" altLang="en-US" smtClean="0"/>
                        <a:t>词  语</a:t>
                      </a:r>
                      <a:endParaRPr lang="zh-CN" altLang="en-US"/>
                    </a:p>
                  </a:txBody>
                  <a:tcPr/>
                </a:tc>
                <a:tc>
                  <a:txBody>
                    <a:bodyPr vert="horz" wrap="square"/>
                    <a:lstStyle/>
                    <a:p>
                      <a:pPr algn="ctr"/>
                      <a:r>
                        <a:rPr lang="zh-CN" altLang="en-US" smtClean="0"/>
                        <a:t>类   型</a:t>
                      </a:r>
                      <a:endParaRPr lang="zh-CN" altLang="en-US"/>
                    </a:p>
                  </a:txBody>
                  <a:tcPr/>
                </a:tc>
                <a:tc>
                  <a:txBody>
                    <a:bodyPr vert="horz" wrap="square"/>
                    <a:lstStyle/>
                    <a:p>
                      <a:pPr algn="ctr"/>
                      <a:r>
                        <a:rPr lang="zh-CN" altLang="en-US" smtClean="0"/>
                        <a:t>作  用</a:t>
                      </a:r>
                      <a:endParaRPr lang="zh-CN" altLang="en-US"/>
                    </a:p>
                  </a:txBody>
                  <a:tcPr/>
                </a:tc>
              </a:tr>
              <a:tr h="370840">
                <a:tc>
                  <a:txBody>
                    <a:bodyPr vert="horz" wrap="square"/>
                    <a:lstStyle/>
                    <a:p>
                      <a:pPr algn="ctr"/>
                      <a:r>
                        <a:rPr lang="zh-CN" altLang="en-US" b="1" smtClean="0">
                          <a:latin typeface="楷体" panose="02010609060101010101" pitchFamily="49" charset="-122"/>
                          <a:ea typeface="楷体" panose="02010609060101010101" pitchFamily="49" charset="-122"/>
                        </a:rPr>
                        <a:t>“渴望”“英勇”</a:t>
                      </a:r>
                      <a:endParaRPr lang="zh-CN" altLang="en-US" b="1">
                        <a:latin typeface="楷体" panose="02010609060101010101" pitchFamily="49" charset="-122"/>
                        <a:ea typeface="楷体" panose="02010609060101010101" pitchFamily="49" charset="-122"/>
                      </a:endParaRPr>
                    </a:p>
                  </a:txBody>
                  <a:tcPr/>
                </a:tc>
                <a:tc>
                  <a:txBody>
                    <a:bodyPr vert="horz" wrap="square"/>
                    <a:lstStyle/>
                    <a:p>
                      <a:pPr algn="ctr"/>
                      <a:r>
                        <a:rPr lang="zh-CN" altLang="en-US" smtClean="0"/>
                        <a:t>修饰语</a:t>
                      </a:r>
                      <a:endParaRPr lang="zh-CN" altLang="en-US"/>
                    </a:p>
                  </a:txBody>
                  <a:tcPr/>
                </a:tc>
                <a:tc>
                  <a:txBody>
                    <a:bodyPr vert="horz" wrap="square"/>
                    <a:lstStyle/>
                    <a:p>
                      <a:r>
                        <a:rPr lang="zh-CN" altLang="en-US" sz="2000" smtClean="0">
                          <a:latin typeface="华文新魏" panose="02010800040101010101" pitchFamily="2" charset="-122"/>
                          <a:ea typeface="华文新魏" panose="02010800040101010101" pitchFamily="2" charset="-122"/>
                        </a:rPr>
                        <a:t>使表达饱含情感</a:t>
                      </a:r>
                      <a:endParaRPr lang="zh-CN" altLang="en-US" sz="2000">
                        <a:latin typeface="华文新魏" panose="02010800040101010101" pitchFamily="2" charset="-122"/>
                        <a:ea typeface="华文新魏" panose="02010800040101010101" pitchFamily="2" charset="-122"/>
                      </a:endParaRPr>
                    </a:p>
                  </a:txBody>
                  <a:tcPr/>
                </a:tc>
              </a:tr>
              <a:tr h="370840">
                <a:tc>
                  <a:txBody>
                    <a:bodyPr vert="horz" wrap="square"/>
                    <a:lstStyle/>
                    <a:p>
                      <a:pPr algn="ctr"/>
                      <a:r>
                        <a:rPr lang="zh-CN" altLang="en-US" b="1" smtClean="0">
                          <a:latin typeface="楷体" panose="02010609060101010101" pitchFamily="49" charset="-122"/>
                          <a:ea typeface="楷体" panose="02010609060101010101" pitchFamily="49" charset="-122"/>
                        </a:rPr>
                        <a:t>“绝无”“从来”“从此”“必然”</a:t>
                      </a:r>
                      <a:endParaRPr lang="zh-CN" altLang="en-US" b="1">
                        <a:latin typeface="楷体" panose="02010609060101010101" pitchFamily="49" charset="-122"/>
                        <a:ea typeface="楷体" panose="02010609060101010101" pitchFamily="49" charset="-122"/>
                      </a:endParaRPr>
                    </a:p>
                  </a:txBody>
                  <a:tcPr/>
                </a:tc>
                <a:tc>
                  <a:txBody>
                    <a:bodyPr vert="horz" wrap="square"/>
                    <a:lstStyle/>
                    <a:p>
                      <a:pPr algn="ctr"/>
                      <a:r>
                        <a:rPr lang="zh-CN" altLang="en-US" smtClean="0"/>
                        <a:t>强调词</a:t>
                      </a:r>
                      <a:endParaRPr lang="zh-CN" altLang="en-US"/>
                    </a:p>
                  </a:txBody>
                  <a:tcPr/>
                </a:tc>
                <a:tc>
                  <a:txBody>
                    <a:bodyPr vert="horz" wrap="square"/>
                    <a:lstStyle/>
                    <a:p>
                      <a:r>
                        <a:rPr lang="zh-CN" altLang="en-US" sz="2000" smtClean="0">
                          <a:latin typeface="华文新魏" panose="02010800040101010101" pitchFamily="2" charset="-122"/>
                          <a:ea typeface="华文新魏" panose="02010800040101010101" pitchFamily="2" charset="-122"/>
                        </a:rPr>
                        <a:t>表明强烈态度和坚定信念</a:t>
                      </a:r>
                      <a:endParaRPr lang="zh-CN" altLang="en-US" sz="2000">
                        <a:latin typeface="华文新魏" panose="02010800040101010101" pitchFamily="2" charset="-122"/>
                        <a:ea typeface="华文新魏" panose="02010800040101010101" pitchFamily="2" charset="-122"/>
                      </a:endParaRPr>
                    </a:p>
                  </a:txBody>
                  <a:tcPr/>
                </a:tc>
              </a:tr>
            </a:tbl>
          </a:graphicData>
        </a:graphic>
      </p:graphicFrame>
      <p:sp>
        <p:nvSpPr>
          <p:cNvPr id="8" name="TextBox 7"/>
          <p:cNvSpPr txBox="1"/>
          <p:nvPr>
            <p:custDataLst>
              <p:tags r:id="rId6"/>
            </p:custDataLst>
          </p:nvPr>
        </p:nvSpPr>
        <p:spPr>
          <a:xfrm>
            <a:off x="995548" y="2361211"/>
            <a:ext cx="2054430" cy="369332"/>
          </a:xfrm>
          <a:prstGeom prst="rect">
            <a:avLst/>
          </a:prstGeom>
          <a:noFill/>
        </p:spPr>
        <p:txBody>
          <a:bodyPr wrap="square" rtlCol="0">
            <a:spAutoFit/>
          </a:bodyPr>
          <a:lstStyle/>
          <a:p>
            <a:r>
              <a:rPr lang="en-US" altLang="zh-CN" b="1" smtClean="0"/>
              <a:t>3</a:t>
            </a:r>
            <a:r>
              <a:rPr lang="zh-CN" altLang="en-US" b="1" smtClean="0"/>
              <a:t>、句式意识：</a:t>
            </a:r>
            <a:endParaRPr lang="zh-CN" altLang="en-US" b="1"/>
          </a:p>
        </p:txBody>
      </p:sp>
      <p:graphicFrame>
        <p:nvGraphicFramePr>
          <p:cNvPr id="11" name="表格 10"/>
          <p:cNvGraphicFramePr>
            <a:graphicFrameLocks noGrp="1"/>
          </p:cNvGraphicFramePr>
          <p:nvPr>
            <p:custDataLst>
              <p:tags r:id="rId7"/>
            </p:custDataLst>
            <p:extLst>
              <p:ext uri="{D42A27DB-BD31-4B8C-83A1-F6EECF244321}">
                <p14:modId xmlns:p14="http://schemas.microsoft.com/office/powerpoint/2010/main" xmlns="" val="1047542251"/>
              </p:ext>
            </p:extLst>
          </p:nvPr>
        </p:nvGraphicFramePr>
        <p:xfrm>
          <a:off x="1402610" y="2814648"/>
          <a:ext cx="9522693" cy="3850640"/>
        </p:xfrm>
        <a:graphic>
          <a:graphicData uri="http://schemas.openxmlformats.org/drawingml/2006/table">
            <a:tbl>
              <a:tblPr firstRow="1" bandRow="1">
                <a:tableStyleId>{69CF1AB2-1976-4502-BF36-3FF5EA218861}</a:tableStyleId>
              </a:tblPr>
              <a:tblGrid>
                <a:gridCol w="5312822"/>
                <a:gridCol w="1081549"/>
                <a:gridCol w="3128322"/>
              </a:tblGrid>
              <a:tr h="370840">
                <a:tc>
                  <a:txBody>
                    <a:bodyPr vert="horz" wrap="square"/>
                    <a:lstStyle/>
                    <a:p>
                      <a:pPr algn="ctr"/>
                      <a:r>
                        <a:rPr lang="zh-CN" altLang="en-US" smtClean="0"/>
                        <a:t>句   式</a:t>
                      </a:r>
                      <a:endParaRPr lang="zh-CN" altLang="en-US"/>
                    </a:p>
                  </a:txBody>
                  <a:tcPr/>
                </a:tc>
                <a:tc>
                  <a:txBody>
                    <a:bodyPr vert="horz" wrap="square"/>
                    <a:lstStyle/>
                    <a:p>
                      <a:pPr algn="ctr"/>
                      <a:r>
                        <a:rPr lang="zh-CN" altLang="en-US" smtClean="0"/>
                        <a:t>类  型</a:t>
                      </a:r>
                      <a:endParaRPr lang="zh-CN" altLang="en-US"/>
                    </a:p>
                  </a:txBody>
                  <a:tcPr/>
                </a:tc>
                <a:tc>
                  <a:txBody>
                    <a:bodyPr vert="horz" wrap="square"/>
                    <a:lstStyle/>
                    <a:p>
                      <a:pPr algn="ctr"/>
                      <a:r>
                        <a:rPr lang="zh-CN" altLang="en-US" smtClean="0"/>
                        <a:t>作  用</a:t>
                      </a:r>
                      <a:endParaRPr lang="zh-CN" altLang="en-US"/>
                    </a:p>
                  </a:txBody>
                  <a:tcPr/>
                </a:tc>
              </a:tr>
              <a:tr h="370840">
                <a:tc>
                  <a:txBody>
                    <a:bodyPr vert="horz" wrap="square"/>
                    <a:lstStyle/>
                    <a:p>
                      <a:r>
                        <a:rPr lang="zh-CN" altLang="en-US" sz="1600" smtClean="0">
                          <a:latin typeface="楷体" panose="02010609060101010101" pitchFamily="49" charset="-122"/>
                          <a:ea typeface="楷体" panose="02010609060101010101" pitchFamily="49" charset="-122"/>
                        </a:rPr>
                        <a:t>“我们的会议</a:t>
                      </a:r>
                      <a:r>
                        <a:rPr lang="zh-CN" altLang="en-US" sz="1600" b="1" smtClean="0">
                          <a:solidFill>
                            <a:srgbClr val="0000FF"/>
                          </a:solidFill>
                          <a:latin typeface="楷体" panose="02010609060101010101" pitchFamily="49" charset="-122"/>
                          <a:ea typeface="楷体" panose="02010609060101010101" pitchFamily="49" charset="-122"/>
                        </a:rPr>
                        <a:t>是</a:t>
                      </a:r>
                      <a:r>
                        <a:rPr lang="zh-CN" altLang="en-US" sz="1600" smtClean="0">
                          <a:latin typeface="楷体" panose="02010609060101010101" pitchFamily="49" charset="-122"/>
                          <a:ea typeface="楷体" panose="02010609060101010101" pitchFamily="49" charset="-122"/>
                        </a:rPr>
                        <a:t>一个全国人民大团结的会议”</a:t>
                      </a:r>
                      <a:endParaRPr lang="en-US" altLang="zh-CN" sz="1600" smtClean="0">
                        <a:latin typeface="楷体" panose="02010609060101010101" pitchFamily="49" charset="-122"/>
                        <a:ea typeface="楷体" panose="02010609060101010101" pitchFamily="49" charset="-122"/>
                      </a:endParaRPr>
                    </a:p>
                    <a:p>
                      <a:r>
                        <a:rPr lang="zh-CN" altLang="en-US" sz="1600" smtClean="0">
                          <a:latin typeface="楷体" panose="02010609060101010101" pitchFamily="49" charset="-122"/>
                          <a:ea typeface="楷体" panose="02010609060101010101" pitchFamily="49" charset="-122"/>
                        </a:rPr>
                        <a:t>“我们的民族将再也</a:t>
                      </a:r>
                      <a:r>
                        <a:rPr lang="zh-CN" altLang="en-US" sz="1600" b="1" smtClean="0">
                          <a:solidFill>
                            <a:srgbClr val="0000FF"/>
                          </a:solidFill>
                          <a:latin typeface="楷体" panose="02010609060101010101" pitchFamily="49" charset="-122"/>
                          <a:ea typeface="楷体" panose="02010609060101010101" pitchFamily="49" charset="-122"/>
                        </a:rPr>
                        <a:t>不是</a:t>
                      </a:r>
                      <a:r>
                        <a:rPr lang="zh-CN" altLang="en-US" sz="1600" smtClean="0">
                          <a:latin typeface="楷体" panose="02010609060101010101" pitchFamily="49" charset="-122"/>
                          <a:ea typeface="楷体" panose="02010609060101010101" pitchFamily="49" charset="-122"/>
                        </a:rPr>
                        <a:t>一个被人侮辱的民族了”</a:t>
                      </a:r>
                      <a:endParaRPr lang="zh-CN" altLang="en-US" sz="1600">
                        <a:latin typeface="楷体" panose="02010609060101010101" pitchFamily="49" charset="-122"/>
                        <a:ea typeface="楷体" panose="02010609060101010101" pitchFamily="49" charset="-122"/>
                      </a:endParaRPr>
                    </a:p>
                  </a:txBody>
                  <a:tcPr/>
                </a:tc>
                <a:tc>
                  <a:txBody>
                    <a:bodyPr vert="horz" wrap="square"/>
                    <a:lstStyle/>
                    <a:p>
                      <a:pPr algn="ctr"/>
                      <a:r>
                        <a:rPr lang="zh-CN" altLang="en-US" sz="1600" smtClean="0"/>
                        <a:t>判断句</a:t>
                      </a:r>
                      <a:endParaRPr lang="zh-CN" altLang="en-US" sz="1600"/>
                    </a:p>
                  </a:txBody>
                  <a:tcPr/>
                </a:tc>
                <a:tc>
                  <a:txBody>
                    <a:bodyPr vert="horz" wrap="square"/>
                    <a:lstStyle/>
                    <a:p>
                      <a:r>
                        <a:rPr lang="zh-CN" altLang="en-US" sz="1800" smtClean="0">
                          <a:latin typeface="华文新魏" panose="02010800040101010101" pitchFamily="2" charset="-122"/>
                          <a:ea typeface="华文新魏" panose="02010800040101010101" pitchFamily="2" charset="-122"/>
                        </a:rPr>
                        <a:t>对会议顺利召开的成就感及展望祖国未来的自信与期待</a:t>
                      </a:r>
                      <a:endParaRPr lang="zh-CN" altLang="en-US" sz="1800">
                        <a:latin typeface="华文新魏" panose="02010800040101010101" pitchFamily="2" charset="-122"/>
                        <a:ea typeface="华文新魏" panose="02010800040101010101" pitchFamily="2" charset="-122"/>
                      </a:endParaRPr>
                    </a:p>
                  </a:txBody>
                  <a:tcPr/>
                </a:tc>
              </a:tr>
              <a:tr h="370840">
                <a:tc>
                  <a:txBody>
                    <a:bodyPr vert="horz" wrap="square"/>
                    <a:lstStyle/>
                    <a:p>
                      <a:r>
                        <a:rPr lang="zh-CN" altLang="en-US" sz="1600" smtClean="0">
                          <a:latin typeface="楷体" panose="02010609060101010101" pitchFamily="49" charset="-122"/>
                          <a:ea typeface="楷体" panose="02010609060101010101" pitchFamily="49" charset="-122"/>
                        </a:rPr>
                        <a:t>我们面前的困难是有的，而且是很多的，</a:t>
                      </a:r>
                      <a:r>
                        <a:rPr lang="zh-CN" altLang="en-US" sz="1600" b="1" smtClean="0">
                          <a:solidFill>
                            <a:srgbClr val="0000FF"/>
                          </a:solidFill>
                          <a:latin typeface="楷体" panose="02010609060101010101" pitchFamily="49" charset="-122"/>
                          <a:ea typeface="楷体" panose="02010609060101010101" pitchFamily="49" charset="-122"/>
                        </a:rPr>
                        <a:t>但是</a:t>
                      </a:r>
                      <a:r>
                        <a:rPr lang="zh-CN" altLang="en-US" sz="1600" smtClean="0">
                          <a:latin typeface="楷体" panose="02010609060101010101" pitchFamily="49" charset="-122"/>
                          <a:ea typeface="楷体" panose="02010609060101010101" pitchFamily="49" charset="-122"/>
                        </a:rPr>
                        <a:t>我们确信：一切困难都将被全国人民的英勇奋斗所战胜。”</a:t>
                      </a:r>
                      <a:endParaRPr lang="zh-CN" altLang="en-US" sz="1600">
                        <a:latin typeface="楷体" panose="02010609060101010101" pitchFamily="49" charset="-122"/>
                        <a:ea typeface="楷体" panose="02010609060101010101" pitchFamily="49" charset="-122"/>
                      </a:endParaRPr>
                    </a:p>
                  </a:txBody>
                  <a:tcPr/>
                </a:tc>
                <a:tc>
                  <a:txBody>
                    <a:bodyPr vert="horz" wrap="square"/>
                    <a:lstStyle/>
                    <a:p>
                      <a:pPr algn="ctr"/>
                      <a:r>
                        <a:rPr lang="zh-CN" altLang="en-US" sz="1600" smtClean="0"/>
                        <a:t>转折句</a:t>
                      </a:r>
                      <a:endParaRPr lang="zh-CN" altLang="en-US" sz="1600"/>
                    </a:p>
                  </a:txBody>
                  <a:tcPr/>
                </a:tc>
                <a:tc>
                  <a:txBody>
                    <a:bodyPr vert="horz" wrap="square"/>
                    <a:lstStyle/>
                    <a:p>
                      <a:r>
                        <a:rPr lang="zh-CN" altLang="en-US" sz="1800" smtClean="0">
                          <a:latin typeface="华文新魏" panose="02010800040101010101" pitchFamily="2" charset="-122"/>
                          <a:ea typeface="华文新魏" panose="02010800040101010101" pitchFamily="2" charset="-122"/>
                        </a:rPr>
                        <a:t>突出人民斗争的力量，激励人民继续奋斗</a:t>
                      </a:r>
                      <a:endParaRPr lang="zh-CN" altLang="en-US" sz="1800">
                        <a:latin typeface="华文新魏" panose="02010800040101010101" pitchFamily="2" charset="-122"/>
                        <a:ea typeface="华文新魏" panose="02010800040101010101" pitchFamily="2" charset="-122"/>
                      </a:endParaRPr>
                    </a:p>
                  </a:txBody>
                  <a:tcPr/>
                </a:tc>
              </a:tr>
              <a:tr h="370840">
                <a:tc>
                  <a:txBody>
                    <a:bodyPr vert="horz" wrap="square"/>
                    <a:lstStyle/>
                    <a:p>
                      <a:r>
                        <a:rPr lang="zh-CN" altLang="en-US" sz="1600" smtClean="0">
                          <a:latin typeface="楷体" panose="02010609060101010101" pitchFamily="49" charset="-122"/>
                          <a:ea typeface="楷体" panose="02010609060101010101" pitchFamily="49" charset="-122"/>
                        </a:rPr>
                        <a:t>“如果我们的先人和我们自己能够渡过长期的极端艰难的岁月，战胜了强大的内外反动派，</a:t>
                      </a:r>
                      <a:r>
                        <a:rPr lang="zh-CN" altLang="en-US" sz="1600" b="1" smtClean="0">
                          <a:solidFill>
                            <a:srgbClr val="0000FF"/>
                          </a:solidFill>
                          <a:latin typeface="楷体" panose="02010609060101010101" pitchFamily="49" charset="-122"/>
                          <a:ea typeface="楷体" panose="02010609060101010101" pitchFamily="49" charset="-122"/>
                        </a:rPr>
                        <a:t>为什么不能在胜利以后建设一个繁荣昌盛的国家呢？</a:t>
                      </a:r>
                      <a:r>
                        <a:rPr lang="en-US" altLang="zh-CN" sz="1600" smtClean="0">
                          <a:latin typeface="楷体" panose="02010609060101010101" pitchFamily="49" charset="-122"/>
                          <a:ea typeface="楷体" panose="02010609060101010101" pitchFamily="49" charset="-122"/>
                        </a:rPr>
                        <a:t>”</a:t>
                      </a:r>
                      <a:endParaRPr lang="zh-CN" altLang="en-US" sz="1600">
                        <a:latin typeface="楷体" panose="02010609060101010101" pitchFamily="49" charset="-122"/>
                        <a:ea typeface="楷体" panose="02010609060101010101" pitchFamily="49" charset="-122"/>
                      </a:endParaRPr>
                    </a:p>
                  </a:txBody>
                  <a:tcPr/>
                </a:tc>
                <a:tc>
                  <a:txBody>
                    <a:bodyPr vert="horz" wrap="square"/>
                    <a:lstStyle/>
                    <a:p>
                      <a:pPr algn="ctr"/>
                      <a:endParaRPr lang="en-US" altLang="zh-CN" sz="1600" smtClean="0"/>
                    </a:p>
                    <a:p>
                      <a:pPr algn="ctr"/>
                      <a:r>
                        <a:rPr lang="zh-CN" altLang="en-US" sz="1600" smtClean="0"/>
                        <a:t>反问句</a:t>
                      </a:r>
                      <a:endParaRPr lang="zh-CN" altLang="en-US" sz="1600"/>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smtClean="0">
                          <a:latin typeface="华文新魏" panose="02010800040101010101" pitchFamily="2" charset="-122"/>
                          <a:ea typeface="华文新魏" panose="02010800040101010101" pitchFamily="2" charset="-122"/>
                        </a:rPr>
                        <a:t>强化表达了作者的革命豪情与建设热情，极大地增强了语言的感染力。</a:t>
                      </a:r>
                    </a:p>
                  </a:txBody>
                  <a:tcPr/>
                </a:tc>
              </a:tr>
              <a:tr h="370840">
                <a:tc>
                  <a:txBody>
                    <a:bodyPr vert="horz" wrap="square"/>
                    <a:lstStyle/>
                    <a:p>
                      <a:r>
                        <a:rPr lang="zh-CN" altLang="en-US" sz="1600" smtClean="0">
                          <a:latin typeface="楷体" panose="02010609060101010101" pitchFamily="49" charset="-122"/>
                          <a:ea typeface="楷体" panose="02010609060101010101" pitchFamily="49" charset="-122"/>
                        </a:rPr>
                        <a:t>“</a:t>
                      </a:r>
                      <a:r>
                        <a:rPr lang="zh-CN" altLang="en-US" sz="1600" b="1" smtClean="0">
                          <a:solidFill>
                            <a:srgbClr val="0000FF"/>
                          </a:solidFill>
                          <a:latin typeface="楷体" panose="02010609060101010101" pitchFamily="49" charset="-122"/>
                          <a:ea typeface="楷体" panose="02010609060101010101" pitchFamily="49" charset="-122"/>
                        </a:rPr>
                        <a:t>只要我们</a:t>
                      </a:r>
                      <a:r>
                        <a:rPr lang="zh-CN" altLang="en-US" sz="1600" smtClean="0">
                          <a:latin typeface="楷体" panose="02010609060101010101" pitchFamily="49" charset="-122"/>
                          <a:ea typeface="楷体" panose="02010609060101010101" pitchFamily="49" charset="-122"/>
                        </a:rPr>
                        <a:t>仍然保持艰苦奋斗的作风，</a:t>
                      </a:r>
                      <a:r>
                        <a:rPr lang="zh-CN" altLang="en-US" sz="1600" b="1" smtClean="0">
                          <a:solidFill>
                            <a:srgbClr val="0000FF"/>
                          </a:solidFill>
                          <a:latin typeface="楷体" panose="02010609060101010101" pitchFamily="49" charset="-122"/>
                          <a:ea typeface="楷体" panose="02010609060101010101" pitchFamily="49" charset="-122"/>
                        </a:rPr>
                        <a:t>只要我们</a:t>
                      </a:r>
                      <a:r>
                        <a:rPr lang="zh-CN" altLang="en-US" sz="1600" smtClean="0">
                          <a:latin typeface="楷体" panose="02010609060101010101" pitchFamily="49" charset="-122"/>
                          <a:ea typeface="楷体" panose="02010609060101010101" pitchFamily="49" charset="-122"/>
                        </a:rPr>
                        <a:t>团结一致，</a:t>
                      </a:r>
                      <a:r>
                        <a:rPr lang="zh-CN" altLang="en-US" sz="1600" b="1" smtClean="0">
                          <a:solidFill>
                            <a:srgbClr val="0000FF"/>
                          </a:solidFill>
                          <a:latin typeface="楷体" panose="02010609060101010101" pitchFamily="49" charset="-122"/>
                          <a:ea typeface="楷体" panose="02010609060101010101" pitchFamily="49" charset="-122"/>
                        </a:rPr>
                        <a:t>只要我们</a:t>
                      </a:r>
                      <a:r>
                        <a:rPr lang="zh-CN" altLang="en-US" sz="1600" smtClean="0">
                          <a:latin typeface="楷体" panose="02010609060101010101" pitchFamily="49" charset="-122"/>
                          <a:ea typeface="楷体" panose="02010609060101010101" pitchFamily="49" charset="-122"/>
                        </a:rPr>
                        <a:t>坚持人民民主专政和团结国际友人，我们就能在经济战线上迅速地获得胜利。”</a:t>
                      </a:r>
                      <a:endParaRPr lang="zh-CN" altLang="en-US" sz="1600">
                        <a:latin typeface="楷体" panose="02010609060101010101" pitchFamily="49" charset="-122"/>
                        <a:ea typeface="楷体" panose="02010609060101010101" pitchFamily="49" charset="-122"/>
                      </a:endParaRPr>
                    </a:p>
                  </a:txBody>
                  <a:tcPr/>
                </a:tc>
                <a:tc>
                  <a:txBody>
                    <a:bodyPr vert="horz" wrap="square"/>
                    <a:lstStyle/>
                    <a:p>
                      <a:pPr algn="ctr"/>
                      <a:endParaRPr lang="en-US" altLang="zh-CN" sz="1600" smtClean="0"/>
                    </a:p>
                    <a:p>
                      <a:pPr algn="ctr"/>
                      <a:r>
                        <a:rPr lang="zh-CN" altLang="en-US" sz="1600" smtClean="0"/>
                        <a:t>排比句</a:t>
                      </a:r>
                      <a:endParaRPr lang="zh-CN" altLang="en-US" sz="1600"/>
                    </a:p>
                  </a:txBody>
                  <a:tcPr/>
                </a:tc>
                <a:tc>
                  <a:txBody>
                    <a:bodyPr vert="horz" wrap="square"/>
                    <a:lstStyle/>
                    <a:p>
                      <a:endParaRPr lang="en-US" altLang="zh-CN" sz="1800" smtClean="0">
                        <a:latin typeface="华文新魏" panose="02010800040101010101" pitchFamily="2" charset="-122"/>
                        <a:ea typeface="华文新魏" panose="02010800040101010101" pitchFamily="2" charset="-122"/>
                      </a:endParaRPr>
                    </a:p>
                    <a:p>
                      <a:r>
                        <a:rPr lang="zh-CN" altLang="en-US" sz="1800" smtClean="0">
                          <a:latin typeface="华文新魏" panose="02010800040101010101" pitchFamily="2" charset="-122"/>
                          <a:ea typeface="华文新魏" panose="02010800040101010101" pitchFamily="2" charset="-122"/>
                        </a:rPr>
                        <a:t>集中阐明胜利必须的条件，增强语言气势</a:t>
                      </a:r>
                      <a:endParaRPr lang="zh-CN" altLang="en-US" sz="1800">
                        <a:latin typeface="华文新魏" panose="02010800040101010101" pitchFamily="2" charset="-122"/>
                        <a:ea typeface="华文新魏" panose="02010800040101010101" pitchFamily="2" charset="-122"/>
                      </a:endParaRPr>
                    </a:p>
                  </a:txBody>
                  <a:tcPr/>
                </a:tc>
              </a:tr>
              <a:tr h="370840">
                <a:tc>
                  <a:txBody>
                    <a:bodyPr vert="horz" wrap="square"/>
                    <a:lstStyle/>
                    <a:p>
                      <a:r>
                        <a:rPr lang="zh-CN" altLang="en-US" sz="1600" smtClean="0">
                          <a:latin typeface="楷体" panose="02010609060101010101" pitchFamily="49" charset="-122"/>
                          <a:ea typeface="楷体" panose="02010609060101010101" pitchFamily="49" charset="-122"/>
                        </a:rPr>
                        <a:t>全文最后四句</a:t>
                      </a:r>
                      <a:endParaRPr lang="zh-CN" altLang="en-US" sz="1600">
                        <a:latin typeface="楷体" panose="02010609060101010101" pitchFamily="49" charset="-122"/>
                        <a:ea typeface="楷体" panose="02010609060101010101" pitchFamily="49" charset="-122"/>
                      </a:endParaRPr>
                    </a:p>
                  </a:txBody>
                  <a:tcPr/>
                </a:tc>
                <a:tc>
                  <a:txBody>
                    <a:bodyPr vert="horz" wrap="square"/>
                    <a:lstStyle/>
                    <a:p>
                      <a:pPr algn="ctr"/>
                      <a:r>
                        <a:rPr lang="zh-CN" altLang="en-US" sz="1600" smtClean="0"/>
                        <a:t>祈使句</a:t>
                      </a:r>
                      <a:endParaRPr lang="zh-CN" altLang="en-US" sz="1600"/>
                    </a:p>
                  </a:txBody>
                  <a:tcPr/>
                </a:tc>
                <a:tc>
                  <a:txBody>
                    <a:bodyPr vert="horz" wrap="square"/>
                    <a:lstStyle/>
                    <a:p>
                      <a:r>
                        <a:rPr lang="zh-CN" altLang="en-US" sz="1800" smtClean="0">
                          <a:latin typeface="华文新魏" panose="02010800040101010101" pitchFamily="2" charset="-122"/>
                          <a:ea typeface="华文新魏" panose="02010800040101010101" pitchFamily="2" charset="-122"/>
                        </a:rPr>
                        <a:t>慷慨铿锵，令人感动</a:t>
                      </a:r>
                      <a:endParaRPr lang="zh-CN" altLang="en-US" sz="1800">
                        <a:latin typeface="华文新魏" panose="02010800040101010101" pitchFamily="2" charset="-122"/>
                        <a:ea typeface="华文新魏" panose="02010800040101010101" pitchFamily="2" charset="-122"/>
                      </a:endParaRPr>
                    </a:p>
                  </a:txBody>
                  <a:tcPr/>
                </a:tc>
              </a:tr>
            </a:tbl>
          </a:graphicData>
        </a:graphic>
      </p:graphicFrame>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04639"/>
            <a:ext cx="10969200" cy="705600"/>
          </a:xfrm>
        </p:spPr>
        <p:txBody>
          <a:bodyPr/>
          <a:lstStyle/>
          <a:p>
            <a:r>
              <a:rPr lang="zh-CN" altLang="en-US" smtClean="0"/>
              <a:t>学习活动三：重视场面，体会精神感召</a:t>
            </a:r>
            <a:endParaRPr lang="zh-CN" altLang="en-US"/>
          </a:p>
        </p:txBody>
      </p:sp>
      <p:sp>
        <p:nvSpPr>
          <p:cNvPr id="3" name="内容占位符 2"/>
          <p:cNvSpPr>
            <a:spLocks noGrp="1"/>
          </p:cNvSpPr>
          <p:nvPr>
            <p:ph idx="1"/>
            <p:custDataLst>
              <p:tags r:id="rId5"/>
            </p:custDataLst>
          </p:nvPr>
        </p:nvSpPr>
        <p:spPr>
          <a:xfrm>
            <a:off x="608400" y="2565684"/>
            <a:ext cx="10969200" cy="1930334"/>
          </a:xfrm>
        </p:spPr>
        <p:txBody>
          <a:bodyPr>
            <a:normAutofit/>
          </a:bodyPr>
          <a:lstStyle/>
          <a:p>
            <a:r>
              <a:rPr lang="zh-CN" altLang="en-US" sz="2000" smtClean="0"/>
              <a:t>场面描写：是对特定时间与地点内人物活动的总体情况的描写。常见的有劳动场面、战斗场面、运动场面以及各种会议场面等。场面描写要表现出一种特定的气氛，单一的表达方式和写作手法是不够的，要综合运用记叙、描写、抒情、议论等表达手段，以及映衬、象征等多种手法，才能使场面变成一幅生动且充满感染力的图画。</a:t>
            </a:r>
            <a:endParaRPr lang="zh-CN" altLang="en-US" sz="2000"/>
          </a:p>
        </p:txBody>
      </p:sp>
      <p:sp>
        <p:nvSpPr>
          <p:cNvPr id="4" name="内容占位符 2"/>
          <p:cNvSpPr txBox="1"/>
          <p:nvPr>
            <p:custDataLst>
              <p:tags r:id="rId6"/>
            </p:custDataLst>
          </p:nvPr>
        </p:nvSpPr>
        <p:spPr>
          <a:xfrm>
            <a:off x="608400" y="1040576"/>
            <a:ext cx="10969200" cy="895102"/>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长征胜利万岁</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一文中，作者运用具体的场面记录了长征胜利这一重大历史时刻。请梳理文中几个重要场面，思考作者在记录场面时是如何抒发情感的。</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 name="矩形 4"/>
          <p:cNvSpPr/>
          <p:nvPr>
            <p:custDataLst>
              <p:tags r:id="rId7"/>
            </p:custDataLst>
          </p:nvPr>
        </p:nvSpPr>
        <p:spPr>
          <a:xfrm>
            <a:off x="790578" y="2066015"/>
            <a:ext cx="1338828" cy="369332"/>
          </a:xfrm>
          <a:prstGeom prst="rect">
            <a:avLst/>
          </a:prstGeom>
        </p:spPr>
        <p:txBody>
          <a:bodyPr wrap="none">
            <a:spAutoFit/>
          </a:bodyPr>
          <a:lstStyle/>
          <a:p>
            <a:r>
              <a:rPr lang="zh-CN" altLang="en-US">
                <a:solidFill>
                  <a:srgbClr val="FF0000"/>
                </a:solidFill>
              </a:rPr>
              <a:t>知识清单：</a:t>
            </a:r>
            <a:endParaRPr lang="en-US" altLang="zh-CN">
              <a:solidFill>
                <a:srgbClr val="FF0000"/>
              </a:solidFill>
            </a:endParaRPr>
          </a:p>
        </p:txBody>
      </p:sp>
      <p:graphicFrame>
        <p:nvGraphicFramePr>
          <p:cNvPr id="6" name="表格 5"/>
          <p:cNvGraphicFramePr>
            <a:graphicFrameLocks noGrp="1"/>
          </p:cNvGraphicFramePr>
          <p:nvPr>
            <p:custDataLst>
              <p:tags r:id="rId8"/>
            </p:custDataLst>
            <p:extLst>
              <p:ext uri="{D42A27DB-BD31-4B8C-83A1-F6EECF244321}">
                <p14:modId xmlns:p14="http://schemas.microsoft.com/office/powerpoint/2010/main" xmlns="" val="2495496283"/>
              </p:ext>
            </p:extLst>
          </p:nvPr>
        </p:nvGraphicFramePr>
        <p:xfrm>
          <a:off x="1007872" y="4384344"/>
          <a:ext cx="10156952" cy="2242872"/>
        </p:xfrm>
        <a:graphic>
          <a:graphicData uri="http://schemas.openxmlformats.org/drawingml/2006/table">
            <a:tbl>
              <a:tblPr firstRow="1" bandRow="1">
                <a:tableStyleId>{5C22544A-7EE6-4342-B048-85BDC9FD1C3A}</a:tableStyleId>
              </a:tblPr>
              <a:tblGrid>
                <a:gridCol w="3445256"/>
                <a:gridCol w="1984248"/>
                <a:gridCol w="2188210"/>
                <a:gridCol w="2539238"/>
              </a:tblGrid>
              <a:tr h="425400">
                <a:tc>
                  <a:txBody>
                    <a:bodyPr vert="horz" wrap="square"/>
                    <a:lstStyle/>
                    <a:p>
                      <a:pPr algn="ctr"/>
                      <a:r>
                        <a:rPr lang="zh-CN" altLang="en-US" smtClean="0"/>
                        <a:t>场面记录</a:t>
                      </a:r>
                      <a:endParaRPr lang="zh-CN" altLang="en-US"/>
                    </a:p>
                  </a:txBody>
                  <a:tcPr/>
                </a:tc>
                <a:tc>
                  <a:txBody>
                    <a:bodyPr vert="horz" wrap="square"/>
                    <a:lstStyle/>
                    <a:p>
                      <a:pPr algn="ctr"/>
                      <a:r>
                        <a:rPr lang="zh-CN" altLang="en-US" smtClean="0"/>
                        <a:t>场面特点</a:t>
                      </a:r>
                      <a:endParaRPr lang="zh-CN" altLang="en-US"/>
                    </a:p>
                  </a:txBody>
                  <a:tcPr/>
                </a:tc>
                <a:tc>
                  <a:txBody>
                    <a:bodyPr vert="horz" wrap="square"/>
                    <a:lstStyle/>
                    <a:p>
                      <a:pPr algn="ctr"/>
                      <a:r>
                        <a:rPr lang="zh-CN" altLang="en-US" smtClean="0"/>
                        <a:t>表达方式</a:t>
                      </a:r>
                      <a:endParaRPr lang="zh-CN" altLang="en-US"/>
                    </a:p>
                  </a:txBody>
                  <a:tcPr/>
                </a:tc>
                <a:tc>
                  <a:txBody>
                    <a:bodyPr vert="horz" wrap="square"/>
                    <a:lstStyle/>
                    <a:p>
                      <a:pPr algn="ctr"/>
                      <a:r>
                        <a:rPr lang="zh-CN" altLang="en-US" smtClean="0"/>
                        <a:t>表达特色</a:t>
                      </a:r>
                      <a:endParaRPr lang="zh-CN" altLang="en-US"/>
                    </a:p>
                  </a:txBody>
                  <a:tcPr/>
                </a:tc>
              </a:tr>
              <a:tr h="658368">
                <a:tc>
                  <a:txBody>
                    <a:bodyPr vert="horz" wrap="square"/>
                    <a:lstStyle/>
                    <a:p>
                      <a:endParaRPr lang="zh-CN" altLang="en-US"/>
                    </a:p>
                  </a:txBody>
                  <a:tcPr/>
                </a:tc>
                <a:tc>
                  <a:txBody>
                    <a:bodyPr vert="horz" wrap="square"/>
                    <a:lstStyle/>
                    <a:p>
                      <a:endParaRPr lang="zh-CN" altLang="en-US"/>
                    </a:p>
                  </a:txBody>
                  <a:tcPr/>
                </a:tc>
                <a:tc rowSpan="3">
                  <a:txBody>
                    <a:bodyPr vert="horz" wrap="square"/>
                    <a:lstStyle/>
                    <a:p>
                      <a:endParaRPr lang="zh-CN" altLang="en-US"/>
                    </a:p>
                  </a:txBody>
                  <a:tcPr/>
                </a:tc>
                <a:tc rowSpan="3">
                  <a:txBody>
                    <a:bodyPr vert="horz" wrap="square"/>
                    <a:lstStyle/>
                    <a:p>
                      <a:endParaRPr lang="zh-CN" altLang="en-US"/>
                    </a:p>
                  </a:txBody>
                  <a:tcPr/>
                </a:tc>
              </a:tr>
              <a:tr h="579552">
                <a:tc>
                  <a:txBody>
                    <a:bodyPr vert="horz" wrap="square"/>
                    <a:lstStyle/>
                    <a:p>
                      <a:endParaRPr lang="zh-CN" altLang="en-US"/>
                    </a:p>
                  </a:txBody>
                  <a:tcPr/>
                </a:tc>
                <a:tc>
                  <a:txBody>
                    <a:bodyPr vert="horz" wrap="square"/>
                    <a:lstStyle/>
                    <a:p>
                      <a:endParaRPr lang="zh-CN" altLang="en-US"/>
                    </a:p>
                  </a:txBody>
                  <a:tcPr/>
                </a:tc>
                <a:tc vMerge="1">
                  <a:txBody>
                    <a:bodyPr vert="horz" wrap="square"/>
                    <a:lstStyle/>
                    <a:p>
                      <a:endParaRPr lang="zh-CN" altLang="en-US"/>
                    </a:p>
                  </a:txBody>
                  <a:tcPr/>
                </a:tc>
                <a:tc vMerge="1">
                  <a:txBody>
                    <a:bodyPr vert="horz" wrap="square"/>
                    <a:lstStyle/>
                    <a:p>
                      <a:endParaRPr lang="zh-CN" altLang="en-US"/>
                    </a:p>
                  </a:txBody>
                  <a:tcPr/>
                </a:tc>
              </a:tr>
              <a:tr h="579552">
                <a:tc>
                  <a:txBody>
                    <a:bodyPr vert="horz" wrap="square"/>
                    <a:lstStyle/>
                    <a:p>
                      <a:endParaRPr lang="zh-CN" altLang="en-US"/>
                    </a:p>
                  </a:txBody>
                  <a:tcPr/>
                </a:tc>
                <a:tc>
                  <a:txBody>
                    <a:bodyPr vert="horz" wrap="square"/>
                    <a:lstStyle/>
                    <a:p>
                      <a:endParaRPr lang="zh-CN" altLang="en-US"/>
                    </a:p>
                  </a:txBody>
                  <a:tcPr/>
                </a:tc>
                <a:tc vMerge="1">
                  <a:txBody>
                    <a:bodyPr vert="horz" wrap="square"/>
                    <a:lstStyle/>
                    <a:p>
                      <a:endParaRPr lang="zh-CN" altLang="en-US"/>
                    </a:p>
                  </a:txBody>
                  <a:tcPr/>
                </a:tc>
                <a:tc vMerge="1">
                  <a:txBody>
                    <a:bodyPr vert="horz" wrap="square"/>
                    <a:lstStyle/>
                    <a:p>
                      <a:endParaRPr lang="zh-CN" altLang="en-US"/>
                    </a:p>
                  </a:txBody>
                  <a:tcPr/>
                </a:tc>
              </a:tr>
            </a:tbl>
          </a:graphicData>
        </a:graphic>
      </p:graphicFrame>
      <p:sp>
        <p:nvSpPr>
          <p:cNvPr id="7" name="矩形 6"/>
          <p:cNvSpPr/>
          <p:nvPr>
            <p:custDataLst>
              <p:tags r:id="rId9"/>
            </p:custDataLst>
          </p:nvPr>
        </p:nvSpPr>
        <p:spPr>
          <a:xfrm>
            <a:off x="1675974" y="6130012"/>
            <a:ext cx="2401824" cy="369332"/>
          </a:xfrm>
          <a:prstGeom prst="rect">
            <a:avLst/>
          </a:prstGeom>
        </p:spPr>
        <p:txBody>
          <a:bodyPr wrap="square">
            <a:spAutoFit/>
          </a:bodyPr>
          <a:lstStyle/>
          <a:p>
            <a:r>
              <a:rPr lang="zh-CN" altLang="en-US" smtClean="0"/>
              <a:t>召开</a:t>
            </a:r>
            <a:r>
              <a:rPr lang="zh-CN" altLang="en-US"/>
              <a:t>全军干部</a:t>
            </a:r>
            <a:r>
              <a:rPr lang="zh-CN" altLang="en-US" smtClean="0"/>
              <a:t>会议</a:t>
            </a:r>
            <a:endParaRPr lang="zh-CN" altLang="en-US"/>
          </a:p>
        </p:txBody>
      </p:sp>
      <p:sp>
        <p:nvSpPr>
          <p:cNvPr id="8" name="矩形 7"/>
          <p:cNvSpPr/>
          <p:nvPr>
            <p:custDataLst>
              <p:tags r:id="rId10"/>
            </p:custDataLst>
          </p:nvPr>
        </p:nvSpPr>
        <p:spPr>
          <a:xfrm>
            <a:off x="1126744" y="4826301"/>
            <a:ext cx="3299144" cy="646331"/>
          </a:xfrm>
          <a:prstGeom prst="rect">
            <a:avLst/>
          </a:prstGeom>
        </p:spPr>
        <p:txBody>
          <a:bodyPr wrap="square">
            <a:spAutoFit/>
          </a:bodyPr>
          <a:lstStyle/>
          <a:p>
            <a:pPr algn="ctr"/>
            <a:r>
              <a:rPr lang="zh-CN" altLang="en-US"/>
              <a:t>红军长征到达北上抗日根据地</a:t>
            </a:r>
            <a:r>
              <a:rPr lang="en-US" altLang="zh-CN"/>
              <a:t>(</a:t>
            </a:r>
            <a:r>
              <a:rPr lang="zh-CN" altLang="en-US"/>
              <a:t>陕北吴起镇</a:t>
            </a:r>
            <a:r>
              <a:rPr lang="en-US" altLang="zh-CN"/>
              <a:t>)</a:t>
            </a:r>
            <a:endParaRPr lang="zh-CN" altLang="en-US"/>
          </a:p>
        </p:txBody>
      </p:sp>
      <p:sp>
        <p:nvSpPr>
          <p:cNvPr id="9" name="矩形 8"/>
          <p:cNvSpPr/>
          <p:nvPr>
            <p:custDataLst>
              <p:tags r:id="rId11"/>
            </p:custDataLst>
          </p:nvPr>
        </p:nvSpPr>
        <p:spPr>
          <a:xfrm>
            <a:off x="1576318" y="5557120"/>
            <a:ext cx="2262158" cy="369332"/>
          </a:xfrm>
          <a:prstGeom prst="rect">
            <a:avLst/>
          </a:prstGeom>
        </p:spPr>
        <p:txBody>
          <a:bodyPr wrap="none">
            <a:spAutoFit/>
          </a:bodyPr>
          <a:lstStyle/>
          <a:p>
            <a:r>
              <a:rPr lang="zh-CN" altLang="en-US"/>
              <a:t>吴起镇战役取得胜利</a:t>
            </a:r>
          </a:p>
        </p:txBody>
      </p:sp>
      <p:sp>
        <p:nvSpPr>
          <p:cNvPr id="10" name="矩形 9"/>
          <p:cNvSpPr/>
          <p:nvPr>
            <p:custDataLst>
              <p:tags r:id="rId12"/>
            </p:custDataLst>
          </p:nvPr>
        </p:nvSpPr>
        <p:spPr>
          <a:xfrm>
            <a:off x="5018418" y="5007619"/>
            <a:ext cx="1107996" cy="369332"/>
          </a:xfrm>
          <a:prstGeom prst="rect">
            <a:avLst/>
          </a:prstGeom>
        </p:spPr>
        <p:txBody>
          <a:bodyPr wrap="none">
            <a:spAutoFit/>
          </a:bodyPr>
          <a:lstStyle/>
          <a:p>
            <a:r>
              <a:rPr lang="zh-CN" altLang="en-US" smtClean="0"/>
              <a:t>欢乐热烈</a:t>
            </a:r>
            <a:endParaRPr lang="zh-CN" altLang="en-US"/>
          </a:p>
        </p:txBody>
      </p:sp>
      <p:sp>
        <p:nvSpPr>
          <p:cNvPr id="11" name="矩形 10"/>
          <p:cNvSpPr/>
          <p:nvPr>
            <p:custDataLst>
              <p:tags r:id="rId13"/>
            </p:custDataLst>
          </p:nvPr>
        </p:nvSpPr>
        <p:spPr>
          <a:xfrm>
            <a:off x="4985004" y="5572052"/>
            <a:ext cx="1107996" cy="369332"/>
          </a:xfrm>
          <a:prstGeom prst="rect">
            <a:avLst/>
          </a:prstGeom>
        </p:spPr>
        <p:txBody>
          <a:bodyPr wrap="none">
            <a:spAutoFit/>
          </a:bodyPr>
          <a:lstStyle/>
          <a:p>
            <a:r>
              <a:rPr lang="zh-CN" altLang="en-US" smtClean="0"/>
              <a:t>紧张有序</a:t>
            </a:r>
            <a:endParaRPr lang="zh-CN" altLang="en-US"/>
          </a:p>
        </p:txBody>
      </p:sp>
      <p:sp>
        <p:nvSpPr>
          <p:cNvPr id="12" name="矩形 11"/>
          <p:cNvSpPr/>
          <p:nvPr>
            <p:custDataLst>
              <p:tags r:id="rId14"/>
            </p:custDataLst>
          </p:nvPr>
        </p:nvSpPr>
        <p:spPr>
          <a:xfrm>
            <a:off x="5018418" y="6170769"/>
            <a:ext cx="1107996" cy="369332"/>
          </a:xfrm>
          <a:prstGeom prst="rect">
            <a:avLst/>
          </a:prstGeom>
        </p:spPr>
        <p:txBody>
          <a:bodyPr wrap="none">
            <a:spAutoFit/>
          </a:bodyPr>
          <a:lstStyle/>
          <a:p>
            <a:r>
              <a:rPr lang="zh-CN" altLang="en-US" smtClean="0"/>
              <a:t>激动兴奋</a:t>
            </a:r>
            <a:endParaRPr lang="zh-CN" altLang="en-US"/>
          </a:p>
        </p:txBody>
      </p:sp>
      <p:sp>
        <p:nvSpPr>
          <p:cNvPr id="13" name="矩形 12"/>
          <p:cNvSpPr/>
          <p:nvPr>
            <p:custDataLst>
              <p:tags r:id="rId15"/>
            </p:custDataLst>
          </p:nvPr>
        </p:nvSpPr>
        <p:spPr>
          <a:xfrm>
            <a:off x="6752358" y="5003122"/>
            <a:ext cx="1684076" cy="1477328"/>
          </a:xfrm>
          <a:prstGeom prst="rect">
            <a:avLst/>
          </a:prstGeom>
        </p:spPr>
        <p:txBody>
          <a:bodyPr wrap="square">
            <a:spAutoFit/>
          </a:bodyPr>
          <a:lstStyle/>
          <a:p>
            <a:r>
              <a:rPr lang="zh-CN" altLang="en-US"/>
              <a:t>综合运用记叙、</a:t>
            </a:r>
            <a:r>
              <a:rPr lang="zh-CN" altLang="en-US" smtClean="0"/>
              <a:t>描写、议论</a:t>
            </a:r>
            <a:r>
              <a:rPr lang="zh-CN" altLang="en-US"/>
              <a:t>、抒情等表达方式呈现</a:t>
            </a:r>
            <a:r>
              <a:rPr lang="zh-CN" altLang="en-US" smtClean="0"/>
              <a:t>场面，营造</a:t>
            </a:r>
            <a:r>
              <a:rPr lang="zh-CN" altLang="en-US"/>
              <a:t>历史氛围 </a:t>
            </a:r>
          </a:p>
        </p:txBody>
      </p:sp>
      <p:sp>
        <p:nvSpPr>
          <p:cNvPr id="14" name="矩形 13"/>
          <p:cNvSpPr/>
          <p:nvPr>
            <p:custDataLst>
              <p:tags r:id="rId16"/>
            </p:custDataLst>
          </p:nvPr>
        </p:nvSpPr>
        <p:spPr>
          <a:xfrm>
            <a:off x="8801498" y="5011217"/>
            <a:ext cx="2267065" cy="1477328"/>
          </a:xfrm>
          <a:prstGeom prst="rect">
            <a:avLst/>
          </a:prstGeom>
        </p:spPr>
        <p:txBody>
          <a:bodyPr wrap="square">
            <a:spAutoFit/>
          </a:bodyPr>
          <a:lstStyle/>
          <a:p>
            <a:r>
              <a:rPr lang="zh-CN" altLang="en-US"/>
              <a:t>突出</a:t>
            </a:r>
            <a:r>
              <a:rPr lang="zh-CN" altLang="en-US" smtClean="0"/>
              <a:t>抒情，即便</a:t>
            </a:r>
            <a:r>
              <a:rPr lang="zh-CN" altLang="en-US"/>
              <a:t>在叙述议论时也常含有浓郁</a:t>
            </a:r>
            <a:r>
              <a:rPr lang="zh-CN" altLang="en-US" smtClean="0"/>
              <a:t>的情感，无不</a:t>
            </a:r>
            <a:r>
              <a:rPr lang="zh-CN" altLang="en-US"/>
              <a:t>让人感受到长征精神对人的感召</a:t>
            </a:r>
            <a:r>
              <a:rPr lang="zh-CN" altLang="en-US" smtClean="0"/>
              <a:t>力量</a:t>
            </a:r>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207088"/>
            <a:ext cx="10969200" cy="705600"/>
          </a:xfrm>
        </p:spPr>
        <p:txBody>
          <a:bodyPr/>
          <a:lstStyle/>
          <a:p>
            <a:r>
              <a:rPr lang="zh-CN" altLang="en-US" smtClean="0"/>
              <a:t>学习活动四：回忆过程，阐释革命人道主义精神</a:t>
            </a:r>
            <a:endParaRPr lang="zh-CN" altLang="en-US"/>
          </a:p>
        </p:txBody>
      </p:sp>
      <p:sp>
        <p:nvSpPr>
          <p:cNvPr id="4" name="内容占位符 2"/>
          <p:cNvSpPr txBox="1"/>
          <p:nvPr>
            <p:custDataLst>
              <p:tags r:id="rId4"/>
            </p:custDataLst>
          </p:nvPr>
        </p:nvSpPr>
        <p:spPr>
          <a:xfrm>
            <a:off x="608400" y="1040576"/>
            <a:ext cx="10969200" cy="895102"/>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阅读</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大战中的插曲</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一文，复述八路军拯救日本小女孩的过程。要求</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:①</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注意过程的完整性；</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②</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关注细节；</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③</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语言简洁明了。</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877824" y="2063566"/>
            <a:ext cx="2596896" cy="369332"/>
          </a:xfrm>
          <a:prstGeom prst="rect">
            <a:avLst/>
          </a:prstGeom>
          <a:noFill/>
        </p:spPr>
        <p:txBody>
          <a:bodyPr wrap="square" rtlCol="0">
            <a:spAutoFit/>
          </a:bodyPr>
          <a:lstStyle/>
          <a:p>
            <a:r>
              <a:rPr lang="en-US" altLang="zh-CN" b="1" smtClean="0">
                <a:solidFill>
                  <a:srgbClr val="FF0000"/>
                </a:solidFill>
              </a:rPr>
              <a:t>1</a:t>
            </a:r>
            <a:r>
              <a:rPr lang="zh-CN" altLang="en-US" b="1" smtClean="0">
                <a:solidFill>
                  <a:srgbClr val="FF0000"/>
                </a:solidFill>
              </a:rPr>
              <a:t>、复述过程：</a:t>
            </a:r>
            <a:endParaRPr lang="zh-CN" altLang="en-US" b="1">
              <a:solidFill>
                <a:srgbClr val="FF0000"/>
              </a:solidFill>
            </a:endParaRPr>
          </a:p>
        </p:txBody>
      </p:sp>
      <p:graphicFrame>
        <p:nvGraphicFramePr>
          <p:cNvPr id="6" name="表格 5"/>
          <p:cNvGraphicFramePr>
            <a:graphicFrameLocks noGrp="1"/>
          </p:cNvGraphicFramePr>
          <p:nvPr>
            <p:custDataLst>
              <p:tags r:id="rId6"/>
            </p:custDataLst>
            <p:extLst>
              <p:ext uri="{D42A27DB-BD31-4B8C-83A1-F6EECF244321}">
                <p14:modId xmlns:p14="http://schemas.microsoft.com/office/powerpoint/2010/main" xmlns="" val="2961914569"/>
              </p:ext>
            </p:extLst>
          </p:nvPr>
        </p:nvGraphicFramePr>
        <p:xfrm>
          <a:off x="877824" y="2560786"/>
          <a:ext cx="10605008" cy="3934630"/>
        </p:xfrm>
        <a:graphic>
          <a:graphicData uri="http://schemas.openxmlformats.org/drawingml/2006/table">
            <a:tbl>
              <a:tblPr firstRow="1" bandRow="1">
                <a:tableStyleId>{69CF1AB2-1976-4502-BF36-3FF5EA218861}</a:tableStyleId>
              </a:tblPr>
              <a:tblGrid>
                <a:gridCol w="2176272"/>
                <a:gridCol w="2587752"/>
                <a:gridCol w="3730752"/>
                <a:gridCol w="2110232"/>
              </a:tblGrid>
              <a:tr h="778278">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r>
              <a:tr h="789088">
                <a:tc rowSpan="4">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rowSpan="4">
                  <a:txBody>
                    <a:bodyPr vert="horz" wrap="square"/>
                    <a:lstStyle/>
                    <a:p>
                      <a:endParaRPr lang="zh-CN" altLang="en-US"/>
                    </a:p>
                  </a:txBody>
                  <a:tcPr/>
                </a:tc>
              </a:tr>
              <a:tr h="789088">
                <a:tc vMerge="1">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r h="789088">
                <a:tc vMerge="1">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r h="789088">
                <a:tc vMerge="1">
                  <a:txBody>
                    <a:bodyPr vert="horz" wrap="square"/>
                    <a:lstStyle/>
                    <a:p>
                      <a:endParaRPr lang="zh-CN" altLang="en-US"/>
                    </a:p>
                  </a:txBody>
                  <a:tcPr/>
                </a:tc>
                <a:tc>
                  <a:txBody>
                    <a:bodyPr vert="horz" wrap="square"/>
                    <a:lstStyle/>
                    <a:p>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bl>
          </a:graphicData>
        </a:graphic>
      </p:graphicFrame>
      <p:sp>
        <p:nvSpPr>
          <p:cNvPr id="7" name="矩形 6"/>
          <p:cNvSpPr/>
          <p:nvPr>
            <p:custDataLst>
              <p:tags r:id="rId7"/>
            </p:custDataLst>
          </p:nvPr>
        </p:nvSpPr>
        <p:spPr>
          <a:xfrm>
            <a:off x="6995975" y="2809396"/>
            <a:ext cx="1107996" cy="369332"/>
          </a:xfrm>
          <a:prstGeom prst="rect">
            <a:avLst/>
          </a:prstGeom>
        </p:spPr>
        <p:txBody>
          <a:bodyPr wrap="none">
            <a:spAutoFit/>
          </a:bodyPr>
          <a:lstStyle/>
          <a:p>
            <a:r>
              <a:rPr lang="zh-CN" altLang="en-US" smtClean="0"/>
              <a:t>拯救主体</a:t>
            </a:r>
            <a:endParaRPr lang="zh-CN" altLang="en-US"/>
          </a:p>
        </p:txBody>
      </p:sp>
      <p:sp>
        <p:nvSpPr>
          <p:cNvPr id="9" name="矩形 8"/>
          <p:cNvSpPr/>
          <p:nvPr>
            <p:custDataLst>
              <p:tags r:id="rId8"/>
            </p:custDataLst>
          </p:nvPr>
        </p:nvSpPr>
        <p:spPr>
          <a:xfrm>
            <a:off x="1590214" y="2809396"/>
            <a:ext cx="1107996" cy="369332"/>
          </a:xfrm>
          <a:prstGeom prst="rect">
            <a:avLst/>
          </a:prstGeom>
        </p:spPr>
        <p:txBody>
          <a:bodyPr wrap="none">
            <a:spAutoFit/>
          </a:bodyPr>
          <a:lstStyle/>
          <a:p>
            <a:r>
              <a:rPr lang="zh-CN" altLang="en-US" smtClean="0"/>
              <a:t>拯救背景</a:t>
            </a:r>
            <a:endParaRPr lang="zh-CN" altLang="en-US"/>
          </a:p>
        </p:txBody>
      </p:sp>
      <p:sp>
        <p:nvSpPr>
          <p:cNvPr id="10" name="矩形 9"/>
          <p:cNvSpPr/>
          <p:nvPr>
            <p:custDataLst>
              <p:tags r:id="rId9"/>
            </p:custDataLst>
          </p:nvPr>
        </p:nvSpPr>
        <p:spPr>
          <a:xfrm>
            <a:off x="9866571" y="2840909"/>
            <a:ext cx="1107996" cy="369332"/>
          </a:xfrm>
          <a:prstGeom prst="rect">
            <a:avLst/>
          </a:prstGeom>
        </p:spPr>
        <p:txBody>
          <a:bodyPr wrap="none">
            <a:spAutoFit/>
          </a:bodyPr>
          <a:lstStyle/>
          <a:p>
            <a:r>
              <a:rPr lang="zh-CN" altLang="en-US"/>
              <a:t>拯救系统</a:t>
            </a:r>
          </a:p>
        </p:txBody>
      </p:sp>
      <p:sp>
        <p:nvSpPr>
          <p:cNvPr id="11" name="矩形 10"/>
          <p:cNvSpPr/>
          <p:nvPr>
            <p:custDataLst>
              <p:tags r:id="rId10"/>
            </p:custDataLst>
          </p:nvPr>
        </p:nvSpPr>
        <p:spPr>
          <a:xfrm>
            <a:off x="3842692" y="2846374"/>
            <a:ext cx="1172116" cy="369332"/>
          </a:xfrm>
          <a:prstGeom prst="rect">
            <a:avLst/>
          </a:prstGeom>
        </p:spPr>
        <p:txBody>
          <a:bodyPr wrap="none">
            <a:spAutoFit/>
          </a:bodyPr>
          <a:lstStyle/>
          <a:p>
            <a:r>
              <a:rPr lang="zh-CN" altLang="en-US"/>
              <a:t>拯救过程 </a:t>
            </a:r>
          </a:p>
        </p:txBody>
      </p:sp>
      <p:sp>
        <p:nvSpPr>
          <p:cNvPr id="12" name="矩形 11"/>
          <p:cNvSpPr/>
          <p:nvPr>
            <p:custDataLst>
              <p:tags r:id="rId11"/>
            </p:custDataLst>
          </p:nvPr>
        </p:nvSpPr>
        <p:spPr>
          <a:xfrm>
            <a:off x="3995237" y="3578234"/>
            <a:ext cx="646331" cy="369332"/>
          </a:xfrm>
          <a:prstGeom prst="rect">
            <a:avLst/>
          </a:prstGeom>
        </p:spPr>
        <p:txBody>
          <a:bodyPr wrap="none">
            <a:spAutoFit/>
          </a:bodyPr>
          <a:lstStyle/>
          <a:p>
            <a:r>
              <a:rPr lang="zh-CN" altLang="en-US"/>
              <a:t>救起</a:t>
            </a:r>
          </a:p>
        </p:txBody>
      </p:sp>
      <p:sp>
        <p:nvSpPr>
          <p:cNvPr id="13" name="矩形 12"/>
          <p:cNvSpPr/>
          <p:nvPr>
            <p:custDataLst>
              <p:tags r:id="rId12"/>
            </p:custDataLst>
          </p:nvPr>
        </p:nvSpPr>
        <p:spPr>
          <a:xfrm>
            <a:off x="5731200" y="3587166"/>
            <a:ext cx="3931245" cy="369332"/>
          </a:xfrm>
          <a:prstGeom prst="rect">
            <a:avLst/>
          </a:prstGeom>
        </p:spPr>
        <p:txBody>
          <a:bodyPr wrap="square">
            <a:spAutoFit/>
          </a:bodyPr>
          <a:lstStyle/>
          <a:p>
            <a:r>
              <a:rPr lang="zh-CN" altLang="en-US"/>
              <a:t>我们的部队</a:t>
            </a:r>
            <a:r>
              <a:rPr lang="en-US" altLang="zh-CN"/>
              <a:t>——</a:t>
            </a:r>
            <a:r>
              <a:rPr lang="zh-CN" altLang="en-US"/>
              <a:t>三团一营的战士们</a:t>
            </a:r>
          </a:p>
        </p:txBody>
      </p:sp>
      <p:sp>
        <p:nvSpPr>
          <p:cNvPr id="14" name="矩形 13"/>
          <p:cNvSpPr/>
          <p:nvPr>
            <p:custDataLst>
              <p:tags r:id="rId13"/>
            </p:custDataLst>
          </p:nvPr>
        </p:nvSpPr>
        <p:spPr>
          <a:xfrm>
            <a:off x="1028424" y="3803836"/>
            <a:ext cx="1877181" cy="1754326"/>
          </a:xfrm>
          <a:prstGeom prst="rect">
            <a:avLst/>
          </a:prstGeom>
        </p:spPr>
        <p:txBody>
          <a:bodyPr wrap="square">
            <a:spAutoFit/>
          </a:bodyPr>
          <a:lstStyle/>
          <a:p>
            <a:r>
              <a:rPr lang="zh-CN" altLang="en-US"/>
              <a:t>在进攻井陉煤矿的战斗</a:t>
            </a:r>
            <a:r>
              <a:rPr lang="zh-CN" altLang="en-US" smtClean="0"/>
              <a:t>里，她们</a:t>
            </a:r>
            <a:r>
              <a:rPr lang="zh-CN" altLang="en-US"/>
              <a:t>的父亲</a:t>
            </a:r>
            <a:r>
              <a:rPr lang="zh-CN" altLang="en-US" smtClean="0"/>
              <a:t>受了重伤，经</a:t>
            </a:r>
            <a:r>
              <a:rPr lang="zh-CN" altLang="en-US"/>
              <a:t>抢救</a:t>
            </a:r>
            <a:r>
              <a:rPr lang="zh-CN" altLang="en-US" smtClean="0"/>
              <a:t>无效殒命，母亲</a:t>
            </a:r>
            <a:r>
              <a:rPr lang="zh-CN" altLang="en-US"/>
              <a:t>也在</a:t>
            </a:r>
            <a:r>
              <a:rPr lang="zh-CN" altLang="en-US" smtClean="0"/>
              <a:t>炮火中死亡</a:t>
            </a:r>
            <a:endParaRPr lang="zh-CN" altLang="en-US"/>
          </a:p>
        </p:txBody>
      </p:sp>
      <p:sp>
        <p:nvSpPr>
          <p:cNvPr id="15" name="矩形 14"/>
          <p:cNvSpPr/>
          <p:nvPr>
            <p:custDataLst>
              <p:tags r:id="rId14"/>
            </p:custDataLst>
          </p:nvPr>
        </p:nvSpPr>
        <p:spPr>
          <a:xfrm>
            <a:off x="9519885" y="3849395"/>
            <a:ext cx="1801368" cy="2031325"/>
          </a:xfrm>
          <a:prstGeom prst="rect">
            <a:avLst/>
          </a:prstGeom>
        </p:spPr>
        <p:txBody>
          <a:bodyPr wrap="square">
            <a:spAutoFit/>
          </a:bodyPr>
          <a:lstStyle/>
          <a:p>
            <a:r>
              <a:rPr lang="zh-CN" altLang="en-US"/>
              <a:t> 由八路军团队</a:t>
            </a:r>
            <a:r>
              <a:rPr lang="zh-CN" altLang="en-US" smtClean="0"/>
              <a:t>协作完成，体现人民军</a:t>
            </a:r>
            <a:r>
              <a:rPr lang="zh-CN" altLang="en-US"/>
              <a:t>队强烈的</a:t>
            </a:r>
            <a:r>
              <a:rPr lang="zh-CN" altLang="en-US" smtClean="0"/>
              <a:t>人道主义</a:t>
            </a:r>
            <a:r>
              <a:rPr lang="zh-CN" altLang="en-US"/>
              <a:t>关爱之情以及</a:t>
            </a:r>
            <a:r>
              <a:rPr lang="zh-CN" altLang="en-US" smtClean="0"/>
              <a:t>为人</a:t>
            </a:r>
            <a:r>
              <a:rPr lang="zh-CN" altLang="en-US"/>
              <a:t>民服务的性质</a:t>
            </a:r>
          </a:p>
          <a:p>
            <a:endParaRPr lang="zh-CN" altLang="en-US"/>
          </a:p>
        </p:txBody>
      </p:sp>
      <p:sp>
        <p:nvSpPr>
          <p:cNvPr id="16" name="矩形 15"/>
          <p:cNvSpPr/>
          <p:nvPr>
            <p:custDataLst>
              <p:tags r:id="rId15"/>
            </p:custDataLst>
          </p:nvPr>
        </p:nvSpPr>
        <p:spPr>
          <a:xfrm>
            <a:off x="3386096" y="4366699"/>
            <a:ext cx="1864613" cy="369332"/>
          </a:xfrm>
          <a:prstGeom prst="rect">
            <a:avLst/>
          </a:prstGeom>
        </p:spPr>
        <p:txBody>
          <a:bodyPr wrap="none">
            <a:spAutoFit/>
          </a:bodyPr>
          <a:lstStyle/>
          <a:p>
            <a:r>
              <a:rPr lang="zh-CN" altLang="en-US"/>
              <a:t>及时抢救和治疗 </a:t>
            </a:r>
          </a:p>
        </p:txBody>
      </p:sp>
      <p:sp>
        <p:nvSpPr>
          <p:cNvPr id="17" name="矩形 16"/>
          <p:cNvSpPr/>
          <p:nvPr>
            <p:custDataLst>
              <p:tags r:id="rId16"/>
            </p:custDataLst>
          </p:nvPr>
        </p:nvSpPr>
        <p:spPr>
          <a:xfrm>
            <a:off x="6510698" y="4396940"/>
            <a:ext cx="1864613" cy="369332"/>
          </a:xfrm>
          <a:prstGeom prst="rect">
            <a:avLst/>
          </a:prstGeom>
        </p:spPr>
        <p:txBody>
          <a:bodyPr wrap="none">
            <a:spAutoFit/>
          </a:bodyPr>
          <a:lstStyle/>
          <a:p>
            <a:r>
              <a:rPr lang="zh-CN" altLang="en-US"/>
              <a:t>我们的医务人员 </a:t>
            </a:r>
          </a:p>
        </p:txBody>
      </p:sp>
      <p:sp>
        <p:nvSpPr>
          <p:cNvPr id="18" name="矩形 17"/>
          <p:cNvSpPr/>
          <p:nvPr>
            <p:custDataLst>
              <p:tags r:id="rId17"/>
            </p:custDataLst>
          </p:nvPr>
        </p:nvSpPr>
        <p:spPr>
          <a:xfrm>
            <a:off x="6093000" y="5146284"/>
            <a:ext cx="2723823" cy="369332"/>
          </a:xfrm>
          <a:prstGeom prst="rect">
            <a:avLst/>
          </a:prstGeom>
        </p:spPr>
        <p:txBody>
          <a:bodyPr wrap="none">
            <a:spAutoFit/>
          </a:bodyPr>
          <a:lstStyle/>
          <a:p>
            <a:r>
              <a:rPr lang="zh-CN" altLang="en-US"/>
              <a:t>“我”的指示和</a:t>
            </a:r>
            <a:r>
              <a:rPr lang="zh-CN" altLang="en-US" smtClean="0"/>
              <a:t>部队</a:t>
            </a:r>
            <a:r>
              <a:rPr lang="zh-CN" altLang="en-US"/>
              <a:t>战士</a:t>
            </a:r>
          </a:p>
        </p:txBody>
      </p:sp>
      <p:sp>
        <p:nvSpPr>
          <p:cNvPr id="19" name="矩形 18"/>
          <p:cNvSpPr/>
          <p:nvPr>
            <p:custDataLst>
              <p:tags r:id="rId18"/>
            </p:custDataLst>
          </p:nvPr>
        </p:nvSpPr>
        <p:spPr>
          <a:xfrm>
            <a:off x="3759336" y="5146284"/>
            <a:ext cx="1338828" cy="369332"/>
          </a:xfrm>
          <a:prstGeom prst="rect">
            <a:avLst/>
          </a:prstGeom>
        </p:spPr>
        <p:txBody>
          <a:bodyPr wrap="none">
            <a:spAutoFit/>
          </a:bodyPr>
          <a:lstStyle/>
          <a:p>
            <a:r>
              <a:rPr lang="zh-CN" altLang="en-US"/>
              <a:t>送到指挥所</a:t>
            </a:r>
          </a:p>
        </p:txBody>
      </p:sp>
      <p:sp>
        <p:nvSpPr>
          <p:cNvPr id="20" name="矩形 19"/>
          <p:cNvSpPr/>
          <p:nvPr>
            <p:custDataLst>
              <p:tags r:id="rId19"/>
            </p:custDataLst>
          </p:nvPr>
        </p:nvSpPr>
        <p:spPr>
          <a:xfrm>
            <a:off x="3270678" y="5880720"/>
            <a:ext cx="2095445" cy="369332"/>
          </a:xfrm>
          <a:prstGeom prst="rect">
            <a:avLst/>
          </a:prstGeom>
        </p:spPr>
        <p:txBody>
          <a:bodyPr wrap="none">
            <a:spAutoFit/>
          </a:bodyPr>
          <a:lstStyle/>
          <a:p>
            <a:r>
              <a:rPr lang="zh-CN" altLang="en-US"/>
              <a:t>关心、安顿、抚慰 </a:t>
            </a:r>
          </a:p>
        </p:txBody>
      </p:sp>
      <p:sp>
        <p:nvSpPr>
          <p:cNvPr id="21" name="矩形 20"/>
          <p:cNvSpPr/>
          <p:nvPr>
            <p:custDataLst>
              <p:tags r:id="rId20"/>
            </p:custDataLst>
          </p:nvPr>
        </p:nvSpPr>
        <p:spPr>
          <a:xfrm>
            <a:off x="7016329" y="5884232"/>
            <a:ext cx="877163" cy="369332"/>
          </a:xfrm>
          <a:prstGeom prst="rect">
            <a:avLst/>
          </a:prstGeom>
        </p:spPr>
        <p:txBody>
          <a:bodyPr wrap="none">
            <a:spAutoFit/>
          </a:bodyPr>
          <a:lstStyle/>
          <a:p>
            <a:r>
              <a:rPr lang="zh-CN" altLang="en-US"/>
              <a:t>“我”</a:t>
            </a:r>
          </a:p>
        </p:txBody>
      </p:sp>
    </p:spTree>
    <p:extLst>
      <p:ext uri="{BB962C8B-B14F-4D97-AF65-F5344CB8AC3E}">
        <p14:creationId xmlns:p14="http://schemas.microsoft.com/office/powerpoint/2010/main" xmlns="" val="2217999756"/>
      </p:ext>
    </p:ext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61951" y="1504992"/>
            <a:ext cx="10515600" cy="4351338"/>
          </a:xfrm>
        </p:spPr>
        <p:txBody>
          <a:bodyPr>
            <a:normAutofit fontScale="77500" lnSpcReduction="20000"/>
          </a:bodyPr>
          <a:lstStyle/>
          <a:p>
            <a:pPr>
              <a:lnSpc>
                <a:spcPct val="110000"/>
              </a:lnSpc>
            </a:pPr>
            <a:r>
              <a:rPr lang="zh-CN" altLang="en-US" sz="2600" b="1">
                <a:latin typeface="楷体" panose="02010609060101010101" pitchFamily="49" charset="-122"/>
                <a:ea typeface="楷体" panose="02010609060101010101" pitchFamily="49" charset="-122"/>
              </a:rPr>
              <a:t>“我先</a:t>
            </a:r>
            <a:r>
              <a:rPr lang="zh-CN" altLang="en-US" sz="2600" b="1">
                <a:solidFill>
                  <a:srgbClr val="C00000"/>
                </a:solidFill>
                <a:latin typeface="楷体" panose="02010609060101010101" pitchFamily="49" charset="-122"/>
                <a:ea typeface="楷体" panose="02010609060101010101" pitchFamily="49" charset="-122"/>
              </a:rPr>
              <a:t>抱</a:t>
            </a:r>
            <a:r>
              <a:rPr lang="zh-CN" altLang="en-US" sz="2600" b="1">
                <a:latin typeface="楷体" panose="02010609060101010101" pitchFamily="49" charset="-122"/>
                <a:ea typeface="楷体" panose="02010609060101010101" pitchFamily="49" charset="-122"/>
              </a:rPr>
              <a:t>起那个受伤的婴</a:t>
            </a:r>
            <a:r>
              <a:rPr lang="zh-CN" altLang="en-US" sz="2600" b="1" smtClean="0">
                <a:latin typeface="楷体" panose="02010609060101010101" pitchFamily="49" charset="-122"/>
                <a:ea typeface="楷体" panose="02010609060101010101" pitchFamily="49" charset="-122"/>
              </a:rPr>
              <a:t>儿，</a:t>
            </a:r>
            <a:r>
              <a:rPr lang="zh-CN" altLang="en-US" sz="2600" b="1" u="sng" smtClean="0">
                <a:latin typeface="楷体" panose="02010609060101010101" pitchFamily="49" charset="-122"/>
                <a:ea typeface="楷体" panose="02010609060101010101" pitchFamily="49" charset="-122"/>
              </a:rPr>
              <a:t>看</a:t>
            </a:r>
            <a:r>
              <a:rPr lang="zh-CN" altLang="en-US" sz="2600" b="1" u="sng">
                <a:latin typeface="楷体" panose="02010609060101010101" pitchFamily="49" charset="-122"/>
                <a:ea typeface="楷体" panose="02010609060101010101" pitchFamily="49" charset="-122"/>
              </a:rPr>
              <a:t>到伤口包扎得很</a:t>
            </a:r>
            <a:r>
              <a:rPr lang="zh-CN" altLang="en-US" sz="2600" b="1" u="sng" smtClean="0">
                <a:latin typeface="楷体" panose="02010609060101010101" pitchFamily="49" charset="-122"/>
                <a:ea typeface="楷体" panose="02010609060101010101" pitchFamily="49" charset="-122"/>
              </a:rPr>
              <a:t>好</a:t>
            </a:r>
            <a:r>
              <a:rPr lang="zh-CN" altLang="en-US" sz="2600" b="1" smtClean="0">
                <a:latin typeface="楷体" panose="02010609060101010101" pitchFamily="49" charset="-122"/>
                <a:ea typeface="楷体" panose="02010609060101010101" pitchFamily="49" charset="-122"/>
              </a:rPr>
              <a:t>，孩</a:t>
            </a:r>
            <a:r>
              <a:rPr lang="zh-CN" altLang="en-US" sz="2600" b="1">
                <a:latin typeface="楷体" panose="02010609060101010101" pitchFamily="49" charset="-122"/>
                <a:ea typeface="楷体" panose="02010609060101010101" pitchFamily="49" charset="-122"/>
              </a:rPr>
              <a:t>子安详地睡</a:t>
            </a:r>
            <a:r>
              <a:rPr lang="zh-CN" altLang="en-US" sz="2600" b="1" smtClean="0">
                <a:latin typeface="楷体" panose="02010609060101010101" pitchFamily="49" charset="-122"/>
                <a:ea typeface="楷体" panose="02010609060101010101" pitchFamily="49" charset="-122"/>
              </a:rPr>
              <a:t>着，我</a:t>
            </a:r>
            <a:r>
              <a:rPr lang="zh-CN" altLang="en-US" sz="2600" b="1">
                <a:solidFill>
                  <a:srgbClr val="C00000"/>
                </a:solidFill>
                <a:latin typeface="楷体" panose="02010609060101010101" pitchFamily="49" charset="-122"/>
                <a:ea typeface="楷体" panose="02010609060101010101" pitchFamily="49" charset="-122"/>
              </a:rPr>
              <a:t>嘱咐</a:t>
            </a:r>
            <a:r>
              <a:rPr lang="zh-CN" altLang="en-US" sz="2600" b="1">
                <a:latin typeface="楷体" panose="02010609060101010101" pitchFamily="49" charset="-122"/>
                <a:ea typeface="楷体" panose="02010609060101010101" pitchFamily="49" charset="-122"/>
              </a:rPr>
              <a:t>医生和警卫</a:t>
            </a:r>
            <a:r>
              <a:rPr lang="zh-CN" altLang="en-US" sz="2600" b="1" smtClean="0">
                <a:latin typeface="楷体" panose="02010609060101010101" pitchFamily="49" charset="-122"/>
                <a:ea typeface="楷体" panose="02010609060101010101" pitchFamily="49" charset="-122"/>
              </a:rPr>
              <a:t>员，好</a:t>
            </a:r>
            <a:r>
              <a:rPr lang="zh-CN" altLang="en-US" sz="2600" b="1">
                <a:latin typeface="楷体" panose="02010609060101010101" pitchFamily="49" charset="-122"/>
                <a:ea typeface="楷体" panose="02010609060101010101" pitchFamily="49" charset="-122"/>
              </a:rPr>
              <a:t>好护理这个孩</a:t>
            </a:r>
            <a:r>
              <a:rPr lang="zh-CN" altLang="en-US" sz="2600" b="1" smtClean="0">
                <a:latin typeface="楷体" panose="02010609060101010101" pitchFamily="49" charset="-122"/>
                <a:ea typeface="楷体" panose="02010609060101010101" pitchFamily="49" charset="-122"/>
              </a:rPr>
              <a:t>子，看</a:t>
            </a:r>
            <a:r>
              <a:rPr lang="zh-CN" altLang="en-US" sz="2600" b="1">
                <a:latin typeface="楷体" panose="02010609060101010101" pitchFamily="49" charset="-122"/>
                <a:ea typeface="楷体" panose="02010609060101010101" pitchFamily="49" charset="-122"/>
              </a:rPr>
              <a:t>看附近村里有没有正在哺乳期的妇</a:t>
            </a:r>
            <a:r>
              <a:rPr lang="zh-CN" altLang="en-US" sz="2600" b="1" smtClean="0">
                <a:latin typeface="楷体" panose="02010609060101010101" pitchFamily="49" charset="-122"/>
                <a:ea typeface="楷体" panose="02010609060101010101" pitchFamily="49" charset="-122"/>
              </a:rPr>
              <a:t>女，赶</a:t>
            </a:r>
            <a:r>
              <a:rPr lang="zh-CN" altLang="en-US" sz="2600" b="1">
                <a:latin typeface="楷体" panose="02010609060101010101" pitchFamily="49" charset="-122"/>
                <a:ea typeface="楷体" panose="02010609060101010101" pitchFamily="49" charset="-122"/>
              </a:rPr>
              <a:t>快给孩子喂喂奶</a:t>
            </a:r>
            <a:r>
              <a:rPr lang="zh-CN" altLang="en-US" sz="2600" b="1" smtClean="0">
                <a:latin typeface="楷体" panose="02010609060101010101" pitchFamily="49" charset="-122"/>
                <a:ea typeface="楷体" panose="02010609060101010101" pitchFamily="49" charset="-122"/>
              </a:rPr>
              <a:t>。”</a:t>
            </a:r>
            <a:endParaRPr lang="en-US" altLang="zh-CN" sz="2600" b="1" smtClean="0">
              <a:latin typeface="楷体" panose="02010609060101010101" pitchFamily="49" charset="-122"/>
              <a:ea typeface="楷体" panose="02010609060101010101" pitchFamily="49" charset="-122"/>
            </a:endParaRPr>
          </a:p>
          <a:p>
            <a:pPr>
              <a:lnSpc>
                <a:spcPct val="110000"/>
              </a:lnSpc>
            </a:pPr>
            <a:r>
              <a:rPr lang="zh-CN" altLang="en-US" sz="2600" b="1" smtClean="0">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我</a:t>
            </a:r>
            <a:r>
              <a:rPr lang="zh-CN" altLang="en-US" sz="2600" b="1">
                <a:solidFill>
                  <a:srgbClr val="C00000"/>
                </a:solidFill>
                <a:latin typeface="楷体" panose="02010609060101010101" pitchFamily="49" charset="-122"/>
                <a:ea typeface="楷体" panose="02010609060101010101" pitchFamily="49" charset="-122"/>
              </a:rPr>
              <a:t>牵</a:t>
            </a:r>
            <a:r>
              <a:rPr lang="zh-CN" altLang="en-US" sz="2600" b="1">
                <a:latin typeface="楷体" panose="02010609060101010101" pitchFamily="49" charset="-122"/>
                <a:ea typeface="楷体" panose="02010609060101010101" pitchFamily="49" charset="-122"/>
              </a:rPr>
              <a:t>着她的</a:t>
            </a:r>
            <a:r>
              <a:rPr lang="zh-CN" altLang="en-US" sz="2600" b="1" smtClean="0">
                <a:latin typeface="楷体" panose="02010609060101010101" pitchFamily="49" charset="-122"/>
                <a:ea typeface="楷体" panose="02010609060101010101" pitchFamily="49" charset="-122"/>
              </a:rPr>
              <a:t>手，拿</a:t>
            </a:r>
            <a:r>
              <a:rPr lang="zh-CN" altLang="en-US" sz="2600" b="1">
                <a:latin typeface="楷体" panose="02010609060101010101" pitchFamily="49" charset="-122"/>
                <a:ea typeface="楷体" panose="02010609060101010101" pitchFamily="49" charset="-122"/>
              </a:rPr>
              <a:t>来梨子给她吃</a:t>
            </a:r>
            <a:r>
              <a:rPr lang="zh-CN" altLang="en-US" sz="2600" b="1" smtClean="0">
                <a:latin typeface="楷体" panose="02010609060101010101" pitchFamily="49" charset="-122"/>
                <a:ea typeface="楷体" panose="02010609060101010101" pitchFamily="49" charset="-122"/>
              </a:rPr>
              <a:t>。”</a:t>
            </a:r>
            <a:endParaRPr lang="en-US" altLang="zh-CN" sz="2600" b="1" smtClean="0">
              <a:latin typeface="楷体" panose="02010609060101010101" pitchFamily="49" charset="-122"/>
              <a:ea typeface="楷体" panose="02010609060101010101" pitchFamily="49" charset="-122"/>
            </a:endParaRPr>
          </a:p>
          <a:p>
            <a:pPr>
              <a:lnSpc>
                <a:spcPct val="110000"/>
              </a:lnSpc>
            </a:pPr>
            <a:r>
              <a:rPr lang="zh-CN" altLang="en-US" sz="2600" b="1" smtClean="0">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我用水把梨冲洗了以</a:t>
            </a:r>
            <a:r>
              <a:rPr lang="zh-CN" altLang="en-US" sz="2600" b="1" smtClean="0">
                <a:latin typeface="楷体" panose="02010609060101010101" pitchFamily="49" charset="-122"/>
                <a:ea typeface="楷体" panose="02010609060101010101" pitchFamily="49" charset="-122"/>
              </a:rPr>
              <a:t>后，她</a:t>
            </a:r>
            <a:r>
              <a:rPr lang="zh-CN" altLang="en-US" sz="2600" b="1">
                <a:latin typeface="楷体" panose="02010609060101010101" pitchFamily="49" charset="-122"/>
                <a:ea typeface="楷体" panose="02010609060101010101" pitchFamily="49" charset="-122"/>
              </a:rPr>
              <a:t>才接了过去</a:t>
            </a:r>
            <a:r>
              <a:rPr lang="zh-CN" altLang="en-US" sz="2600" b="1" smtClean="0">
                <a:latin typeface="楷体" panose="02010609060101010101" pitchFamily="49" charset="-122"/>
                <a:ea typeface="楷体" panose="02010609060101010101" pitchFamily="49" charset="-122"/>
              </a:rPr>
              <a:t>。”</a:t>
            </a:r>
            <a:endParaRPr lang="en-US" altLang="zh-CN" sz="2600" b="1" smtClean="0">
              <a:latin typeface="楷体" panose="02010609060101010101" pitchFamily="49" charset="-122"/>
              <a:ea typeface="楷体" panose="02010609060101010101" pitchFamily="49" charset="-122"/>
            </a:endParaRPr>
          </a:p>
          <a:p>
            <a:pPr>
              <a:lnSpc>
                <a:spcPct val="110000"/>
              </a:lnSpc>
            </a:pPr>
            <a:r>
              <a:rPr lang="zh-CN" altLang="en-US" sz="2600" b="1" smtClean="0">
                <a:latin typeface="楷体" panose="02010609060101010101" pitchFamily="49" charset="-122"/>
                <a:ea typeface="楷体" panose="02010609060101010101" pitchFamily="49" charset="-122"/>
              </a:rPr>
              <a:t>“</a:t>
            </a:r>
            <a:r>
              <a:rPr lang="zh-CN" altLang="en-US" sz="2600" b="1">
                <a:latin typeface="楷体" panose="02010609060101010101" pitchFamily="49" charset="-122"/>
                <a:ea typeface="楷体" panose="02010609060101010101" pitchFamily="49" charset="-122"/>
              </a:rPr>
              <a:t>我让炊事员做了一盆稀</a:t>
            </a:r>
            <a:r>
              <a:rPr lang="zh-CN" altLang="en-US" sz="2600" b="1" smtClean="0">
                <a:latin typeface="楷体" panose="02010609060101010101" pitchFamily="49" charset="-122"/>
                <a:ea typeface="楷体" panose="02010609060101010101" pitchFamily="49" charset="-122"/>
              </a:rPr>
              <a:t>饭，把</a:t>
            </a:r>
            <a:r>
              <a:rPr lang="zh-CN" altLang="en-US" sz="2600" b="1">
                <a:latin typeface="楷体" panose="02010609060101010101" pitchFamily="49" charset="-122"/>
                <a:ea typeface="楷体" panose="02010609060101010101" pitchFamily="49" charset="-122"/>
              </a:rPr>
              <a:t>那个稍大些的孩于拉在怀</a:t>
            </a:r>
            <a:r>
              <a:rPr lang="zh-CN" altLang="en-US" sz="2600" b="1" smtClean="0">
                <a:latin typeface="楷体" panose="02010609060101010101" pitchFamily="49" charset="-122"/>
                <a:ea typeface="楷体" panose="02010609060101010101" pitchFamily="49" charset="-122"/>
              </a:rPr>
              <a:t>里，</a:t>
            </a:r>
            <a:r>
              <a:rPr lang="zh-CN" altLang="en-US" sz="2600" b="1" u="sng" smtClean="0">
                <a:latin typeface="楷体" panose="02010609060101010101" pitchFamily="49" charset="-122"/>
                <a:ea typeface="楷体" panose="02010609060101010101" pitchFamily="49" charset="-122"/>
              </a:rPr>
              <a:t>用</a:t>
            </a:r>
            <a:r>
              <a:rPr lang="zh-CN" altLang="en-US" sz="2600" b="1" u="sng">
                <a:latin typeface="楷体" panose="02010609060101010101" pitchFamily="49" charset="-122"/>
                <a:ea typeface="楷体" panose="02010609060101010101" pitchFamily="49" charset="-122"/>
              </a:rPr>
              <a:t>小勺</a:t>
            </a:r>
            <a:r>
              <a:rPr lang="zh-CN" altLang="en-US" sz="2600" b="1">
                <a:solidFill>
                  <a:srgbClr val="C00000"/>
                </a:solidFill>
                <a:latin typeface="楷体" panose="02010609060101010101" pitchFamily="49" charset="-122"/>
                <a:ea typeface="楷体" panose="02010609060101010101" pitchFamily="49" charset="-122"/>
              </a:rPr>
              <a:t>喂</a:t>
            </a:r>
            <a:r>
              <a:rPr lang="zh-CN" altLang="en-US" sz="2600" b="1">
                <a:latin typeface="楷体" panose="02010609060101010101" pitchFamily="49" charset="-122"/>
                <a:ea typeface="楷体" panose="02010609060101010101" pitchFamily="49" charset="-122"/>
              </a:rPr>
              <a:t>她</a:t>
            </a:r>
            <a:r>
              <a:rPr lang="zh-CN" altLang="en-US" sz="2600" b="1" smtClean="0">
                <a:latin typeface="楷体" panose="02010609060101010101" pitchFamily="49" charset="-122"/>
                <a:ea typeface="楷体" panose="02010609060101010101" pitchFamily="49" charset="-122"/>
              </a:rPr>
              <a:t>。</a:t>
            </a:r>
            <a:r>
              <a:rPr lang="zh-CN" altLang="en-US" sz="2600" b="1" smtClean="0"/>
              <a:t>”</a:t>
            </a:r>
            <a:endParaRPr lang="en-US" altLang="zh-CN" sz="2600" b="1" smtClean="0"/>
          </a:p>
          <a:p>
            <a:pPr>
              <a:lnSpc>
                <a:spcPct val="120000"/>
              </a:lnSpc>
              <a:buNone/>
            </a:pPr>
            <a:r>
              <a:rPr lang="zh-CN" altLang="en-US" sz="2400" b="1" smtClean="0">
                <a:solidFill>
                  <a:srgbClr val="0000FF"/>
                </a:solidFill>
                <a:ea typeface="华文新魏"/>
              </a:rPr>
              <a:t>解析：</a:t>
            </a:r>
            <a:endParaRPr lang="en-US" altLang="zh-CN" sz="2400" b="1" smtClean="0">
              <a:solidFill>
                <a:srgbClr val="0000FF"/>
              </a:solidFill>
              <a:ea typeface="华文新魏"/>
            </a:endParaRPr>
          </a:p>
          <a:p>
            <a:pPr>
              <a:lnSpc>
                <a:spcPct val="120000"/>
              </a:lnSpc>
              <a:buNone/>
            </a:pPr>
            <a:r>
              <a:rPr lang="en-US" altLang="zh-CN" sz="2400" b="1" smtClean="0">
                <a:solidFill>
                  <a:srgbClr val="0000FF"/>
                </a:solidFill>
                <a:ea typeface="华文新魏"/>
              </a:rPr>
              <a:t>        </a:t>
            </a:r>
            <a:r>
              <a:rPr lang="zh-CN" altLang="en-US" sz="2400" b="1" smtClean="0">
                <a:solidFill>
                  <a:srgbClr val="0000FF"/>
                </a:solidFill>
                <a:latin typeface="仿宋" pitchFamily="49" charset="-122"/>
                <a:ea typeface="仿宋" pitchFamily="49" charset="-122"/>
              </a:rPr>
              <a:t>“抱”</a:t>
            </a:r>
            <a:r>
              <a:rPr lang="zh-CN" altLang="en-US" sz="2400" b="1">
                <a:solidFill>
                  <a:srgbClr val="0000FF"/>
                </a:solidFill>
                <a:latin typeface="仿宋" pitchFamily="49" charset="-122"/>
                <a:ea typeface="仿宋" pitchFamily="49" charset="-122"/>
              </a:rPr>
              <a:t>“嘱咐”“牵”“喂”等动词和“看到伤口包扎得很好”“用小勺”等细节刻画出了“我”对日本小女孩的细心呵</a:t>
            </a:r>
            <a:r>
              <a:rPr lang="zh-CN" altLang="en-US" sz="2400" b="1" smtClean="0">
                <a:solidFill>
                  <a:srgbClr val="0000FF"/>
                </a:solidFill>
                <a:latin typeface="仿宋" pitchFamily="49" charset="-122"/>
                <a:ea typeface="仿宋" pitchFamily="49" charset="-122"/>
              </a:rPr>
              <a:t>护；关</a:t>
            </a:r>
            <a:r>
              <a:rPr lang="zh-CN" altLang="en-US" sz="2400" b="1">
                <a:solidFill>
                  <a:srgbClr val="0000FF"/>
                </a:solidFill>
                <a:latin typeface="仿宋" pitchFamily="49" charset="-122"/>
                <a:ea typeface="仿宋" pitchFamily="49" charset="-122"/>
              </a:rPr>
              <a:t>心伤势、安排吃奶等显示了八路军考虑得周全。在八路军的精心照顾</a:t>
            </a:r>
            <a:r>
              <a:rPr lang="zh-CN" altLang="en-US" sz="2400" b="1" smtClean="0">
                <a:solidFill>
                  <a:srgbClr val="0000FF"/>
                </a:solidFill>
                <a:latin typeface="仿宋" pitchFamily="49" charset="-122"/>
                <a:ea typeface="仿宋" pitchFamily="49" charset="-122"/>
              </a:rPr>
              <a:t>下，美</a:t>
            </a:r>
            <a:r>
              <a:rPr lang="zh-CN" altLang="en-US" sz="2400" b="1">
                <a:solidFill>
                  <a:srgbClr val="0000FF"/>
                </a:solidFill>
                <a:latin typeface="仿宋" pitchFamily="49" charset="-122"/>
                <a:ea typeface="仿宋" pitchFamily="49" charset="-122"/>
              </a:rPr>
              <a:t>穗子从“开始不肯吃”到“我用水把梨冲洗了以</a:t>
            </a:r>
            <a:r>
              <a:rPr lang="zh-CN" altLang="en-US" sz="2400" b="1" smtClean="0">
                <a:solidFill>
                  <a:srgbClr val="0000FF"/>
                </a:solidFill>
                <a:latin typeface="仿宋" pitchFamily="49" charset="-122"/>
                <a:ea typeface="仿宋" pitchFamily="49" charset="-122"/>
              </a:rPr>
              <a:t>后，她</a:t>
            </a:r>
            <a:r>
              <a:rPr lang="zh-CN" altLang="en-US" sz="2400" b="1">
                <a:solidFill>
                  <a:srgbClr val="0000FF"/>
                </a:solidFill>
                <a:latin typeface="仿宋" pitchFamily="49" charset="-122"/>
                <a:ea typeface="仿宋" pitchFamily="49" charset="-122"/>
              </a:rPr>
              <a:t>才接了过去</a:t>
            </a:r>
            <a:r>
              <a:rPr lang="zh-CN" altLang="en-US" sz="2400" b="1" smtClean="0">
                <a:solidFill>
                  <a:srgbClr val="0000FF"/>
                </a:solidFill>
                <a:latin typeface="仿宋" pitchFamily="49" charset="-122"/>
                <a:ea typeface="仿宋" pitchFamily="49" charset="-122"/>
              </a:rPr>
              <a:t>”，再</a:t>
            </a:r>
            <a:r>
              <a:rPr lang="zh-CN" altLang="en-US" sz="2400" b="1">
                <a:solidFill>
                  <a:srgbClr val="0000FF"/>
                </a:solidFill>
                <a:latin typeface="仿宋" pitchFamily="49" charset="-122"/>
                <a:ea typeface="仿宋" pitchFamily="49" charset="-122"/>
              </a:rPr>
              <a:t>到“孩子就显得不那么拘束了</a:t>
            </a:r>
            <a:r>
              <a:rPr lang="zh-CN" altLang="en-US" sz="2400" b="1" smtClean="0">
                <a:solidFill>
                  <a:srgbClr val="0000FF"/>
                </a:solidFill>
                <a:latin typeface="仿宋" pitchFamily="49" charset="-122"/>
                <a:ea typeface="仿宋" pitchFamily="49" charset="-122"/>
              </a:rPr>
              <a:t>”，最</a:t>
            </a:r>
            <a:r>
              <a:rPr lang="zh-CN" altLang="en-US" sz="2400" b="1">
                <a:solidFill>
                  <a:srgbClr val="0000FF"/>
                </a:solidFill>
                <a:latin typeface="仿宋" pitchFamily="49" charset="-122"/>
                <a:ea typeface="仿宋" pitchFamily="49" charset="-122"/>
              </a:rPr>
              <a:t>后到“这个大一点儿的孩子一直跟着我”“我走到哪</a:t>
            </a:r>
            <a:r>
              <a:rPr lang="zh-CN" altLang="en-US" sz="2400" b="1" smtClean="0">
                <a:solidFill>
                  <a:srgbClr val="0000FF"/>
                </a:solidFill>
                <a:latin typeface="仿宋" pitchFamily="49" charset="-122"/>
                <a:ea typeface="仿宋" pitchFamily="49" charset="-122"/>
              </a:rPr>
              <a:t>里，她</a:t>
            </a:r>
            <a:r>
              <a:rPr lang="zh-CN" altLang="en-US" sz="2400" b="1">
                <a:solidFill>
                  <a:srgbClr val="0000FF"/>
                </a:solidFill>
                <a:latin typeface="仿宋" pitchFamily="49" charset="-122"/>
                <a:ea typeface="仿宋" pitchFamily="49" charset="-122"/>
              </a:rPr>
              <a:t>跟到哪里</a:t>
            </a:r>
            <a:r>
              <a:rPr lang="zh-CN" altLang="en-US" sz="2400" b="1" smtClean="0">
                <a:solidFill>
                  <a:srgbClr val="0000FF"/>
                </a:solidFill>
                <a:latin typeface="仿宋" pitchFamily="49" charset="-122"/>
                <a:ea typeface="仿宋" pitchFamily="49" charset="-122"/>
              </a:rPr>
              <a:t>”，表</a:t>
            </a:r>
            <a:r>
              <a:rPr lang="zh-CN" altLang="en-US" sz="2400" b="1">
                <a:solidFill>
                  <a:srgbClr val="0000FF"/>
                </a:solidFill>
                <a:latin typeface="仿宋" pitchFamily="49" charset="-122"/>
                <a:ea typeface="仿宋" pitchFamily="49" charset="-122"/>
              </a:rPr>
              <a:t>现了八路军人道主义精神的伟大与崇高。</a:t>
            </a:r>
          </a:p>
        </p:txBody>
      </p:sp>
      <p:sp>
        <p:nvSpPr>
          <p:cNvPr id="4" name="文本框 3"/>
          <p:cNvSpPr txBox="1"/>
          <p:nvPr>
            <p:custDataLst>
              <p:tags r:id="rId4"/>
            </p:custDataLst>
          </p:nvPr>
        </p:nvSpPr>
        <p:spPr>
          <a:xfrm>
            <a:off x="987552" y="573094"/>
            <a:ext cx="2596896" cy="369332"/>
          </a:xfrm>
          <a:prstGeom prst="rect">
            <a:avLst/>
          </a:prstGeom>
          <a:noFill/>
        </p:spPr>
        <p:txBody>
          <a:bodyPr wrap="square" rtlCol="0">
            <a:spAutoFit/>
          </a:bodyPr>
          <a:lstStyle/>
          <a:p>
            <a:r>
              <a:rPr lang="en-US" altLang="zh-CN" smtClean="0">
                <a:solidFill>
                  <a:srgbClr val="FF0000"/>
                </a:solidFill>
              </a:rPr>
              <a:t>1</a:t>
            </a:r>
            <a:r>
              <a:rPr lang="zh-CN" altLang="en-US" smtClean="0">
                <a:solidFill>
                  <a:srgbClr val="FF0000"/>
                </a:solidFill>
              </a:rPr>
              <a:t>、描述细节：</a:t>
            </a:r>
            <a:endParaRPr lang="zh-CN" altLang="en-US">
              <a:solidFill>
                <a:srgbClr val="FF0000"/>
              </a:solidFill>
            </a:endParaRPr>
          </a:p>
        </p:txBody>
      </p:sp>
    </p:spTree>
    <p:extLst>
      <p:ext uri="{BB962C8B-B14F-4D97-AF65-F5344CB8AC3E}">
        <p14:creationId xmlns:p14="http://schemas.microsoft.com/office/powerpoint/2010/main" xmlns="" val="2090125209"/>
      </p:ext>
    </p:ext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207088"/>
            <a:ext cx="10969200" cy="705600"/>
          </a:xfrm>
        </p:spPr>
        <p:txBody>
          <a:bodyPr/>
          <a:lstStyle/>
          <a:p>
            <a:r>
              <a:rPr lang="zh-CN" altLang="en-US" smtClean="0"/>
              <a:t>学习活动六：参看史料，感悟革命思考</a:t>
            </a:r>
            <a:endParaRPr lang="zh-CN" altLang="en-US"/>
          </a:p>
        </p:txBody>
      </p:sp>
      <p:sp>
        <p:nvSpPr>
          <p:cNvPr id="4" name="内容占位符 2"/>
          <p:cNvSpPr txBox="1"/>
          <p:nvPr>
            <p:custDataLst>
              <p:tags r:id="rId4"/>
            </p:custDataLst>
          </p:nvPr>
        </p:nvSpPr>
        <p:spPr>
          <a:xfrm>
            <a:off x="608400" y="1040576"/>
            <a:ext cx="10969200" cy="54041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一</a:t>
            </a:r>
            <a:r>
              <a:rPr lang="zh-CN" altLang="en-US" b="1">
                <a:solidFill>
                  <a:schemeClr val="accent1">
                    <a:lumMod val="75000"/>
                  </a:schemeClr>
                </a:solidFill>
                <a:latin typeface="微软雅黑" panose="020b0503020204020204" pitchFamily="34" charset="-122"/>
                <a:ea typeface="微软雅黑" panose="020b0503020204020204" pitchFamily="34" charset="-122"/>
              </a:rPr>
              <a:t>、参看以下材料</a:t>
            </a:r>
            <a:r>
              <a:rPr lang="en-US" altLang="zh-CN" b="1">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说一说聂荣臻为何要写下百团大战中救助日本</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小女孩这</a:t>
            </a:r>
            <a:r>
              <a:rPr lang="zh-CN" altLang="en-US" b="1">
                <a:solidFill>
                  <a:schemeClr val="accent1">
                    <a:lumMod val="75000"/>
                  </a:schemeClr>
                </a:solidFill>
                <a:latin typeface="微软雅黑" panose="020b0503020204020204" pitchFamily="34" charset="-122"/>
                <a:ea typeface="微软雅黑" panose="020b0503020204020204" pitchFamily="34" charset="-122"/>
              </a:rPr>
              <a:t>件“小事”。</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1026" name="Picture 2" descr="http://img.ifeng.com/hres/200812/19/11/2005338696512eb3f3c244f69871a524.jpg"/>
          <p:cNvPicPr>
            <a:picLocks noChangeAspect="1" noChangeArrowheads="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bwMode="auto">
          <a:xfrm>
            <a:off x="552329" y="2664838"/>
            <a:ext cx="3449655" cy="281338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custDataLst>
              <p:tags r:id="rId7"/>
            </p:custDataLst>
          </p:nvPr>
        </p:nvSpPr>
        <p:spPr>
          <a:xfrm>
            <a:off x="608400" y="5862100"/>
            <a:ext cx="3185487" cy="369332"/>
          </a:xfrm>
          <a:prstGeom prst="rect">
            <a:avLst/>
          </a:prstGeom>
        </p:spPr>
        <p:txBody>
          <a:bodyPr wrap="none">
            <a:spAutoFit/>
          </a:bodyPr>
          <a:lstStyle/>
          <a:p>
            <a:r>
              <a:rPr lang="zh-CN" altLang="en-US"/>
              <a:t>在空袭中被抛弃的孩子在哭泣</a:t>
            </a:r>
          </a:p>
        </p:txBody>
      </p:sp>
      <p:sp>
        <p:nvSpPr>
          <p:cNvPr id="8" name="矩形 7"/>
          <p:cNvSpPr/>
          <p:nvPr>
            <p:custDataLst>
              <p:tags r:id="rId8"/>
            </p:custDataLst>
          </p:nvPr>
        </p:nvSpPr>
        <p:spPr>
          <a:xfrm>
            <a:off x="4904205" y="5862100"/>
            <a:ext cx="3082895" cy="369332"/>
          </a:xfrm>
          <a:prstGeom prst="rect">
            <a:avLst/>
          </a:prstGeom>
        </p:spPr>
        <p:txBody>
          <a:bodyPr wrap="none">
            <a:spAutoFit/>
          </a:bodyPr>
          <a:lstStyle/>
          <a:p>
            <a:r>
              <a:rPr lang="zh-CN" altLang="en-US"/>
              <a:t>抗战期间参加征兵的小战士  </a:t>
            </a:r>
          </a:p>
        </p:txBody>
      </p:sp>
      <p:sp>
        <p:nvSpPr>
          <p:cNvPr id="22" name="矩形 21"/>
          <p:cNvSpPr/>
          <p:nvPr>
            <p:custDataLst>
              <p:tags r:id="rId9"/>
            </p:custDataLst>
          </p:nvPr>
        </p:nvSpPr>
        <p:spPr>
          <a:xfrm>
            <a:off x="8204073" y="5862100"/>
            <a:ext cx="3877985" cy="369332"/>
          </a:xfrm>
          <a:prstGeom prst="rect">
            <a:avLst/>
          </a:prstGeom>
        </p:spPr>
        <p:txBody>
          <a:bodyPr wrap="none">
            <a:spAutoFit/>
          </a:bodyPr>
          <a:lstStyle/>
          <a:p>
            <a:r>
              <a:rPr lang="zh-CN" altLang="en-US"/>
              <a:t>聂荣臻</a:t>
            </a:r>
            <a:r>
              <a:rPr lang="zh-CN" altLang="en-US" smtClean="0"/>
              <a:t>与八路军战士</a:t>
            </a:r>
            <a:r>
              <a:rPr lang="zh-CN" altLang="en-US"/>
              <a:t>照顾日本小姑娘</a:t>
            </a:r>
          </a:p>
        </p:txBody>
      </p:sp>
      <p:pic>
        <p:nvPicPr>
          <p:cNvPr id="1028" name="Picture 4" descr="http://www.chinanews.com/news/2005/2005-06-23/26/_1119489316_050623-gn-01.jpg"/>
          <p:cNvPicPr>
            <a:picLocks noChangeAspect="1" noChangeArrowheads="1"/>
          </p:cNvPicPr>
          <p:nvPr>
            <p:custDataLst>
              <p:tags r:id="rId11"/>
            </p:custDataLst>
          </p:nvPr>
        </p:nvPicPr>
        <p:blipFill>
          <a:blip r:embed="rId10">
            <a:extLst>
              <a:ext uri="{28A0092B-C50C-407E-A947-70E740481C1C}">
                <a14:useLocalDpi xmlns:a14="http://schemas.microsoft.com/office/drawing/2010/main" xmlns="" val="0"/>
              </a:ext>
            </a:extLst>
          </a:blip>
          <a:stretch>
            <a:fillRect/>
          </a:stretch>
        </p:blipFill>
        <p:spPr bwMode="auto">
          <a:xfrm>
            <a:off x="8167951" y="2861741"/>
            <a:ext cx="3878481" cy="2533942"/>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s://ss0.baidu.com/6ONWsjip0QIZ8tyhnq/it/u=1413936753,2152717489&amp;fm=173&amp;app=25&amp;f=JPEG?w=640&amp;h=451&amp;s=9EE27A21C85593D21C1CB58F0100C081"/>
          <p:cNvPicPr>
            <a:picLocks noChangeAspect="1" noChangeArrowheads="1"/>
          </p:cNvPicPr>
          <p:nvPr>
            <p:custDataLst>
              <p:tags r:id="rId13"/>
            </p:custDataLst>
          </p:nvPr>
        </p:nvPicPr>
        <p:blipFill>
          <a:blip r:embed="rId12">
            <a:extLst>
              <a:ext uri="{28A0092B-C50C-407E-A947-70E740481C1C}">
                <a14:useLocalDpi xmlns:a14="http://schemas.microsoft.com/office/drawing/2010/main" xmlns="" val="0"/>
              </a:ext>
            </a:extLst>
          </a:blip>
          <a:stretch>
            <a:fillRect/>
          </a:stretch>
        </p:blipFill>
        <p:spPr bwMode="auto">
          <a:xfrm>
            <a:off x="4399192" y="3027995"/>
            <a:ext cx="3213464" cy="2264488"/>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标题 1"/>
          <p:cNvSpPr txBox="1"/>
          <p:nvPr>
            <p:custDataLst>
              <p:tags r:id="rId14"/>
            </p:custDataLst>
          </p:nvPr>
        </p:nvSpPr>
        <p:spPr>
          <a:xfrm>
            <a:off x="608400" y="1681161"/>
            <a:ext cx="1357560" cy="384737"/>
          </a:xfrm>
          <a:prstGeom prst="rect">
            <a:avLst/>
          </a:prstGeom>
        </p:spPr>
        <p:txBody>
          <a:bodyPr vert="horz" lIns="90000" tIns="46800" rIns="90000" bIns="4680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a:lstStyle>
          <a:p>
            <a:r>
              <a:rPr lang="zh-CN" altLang="en-US" sz="2000" smtClean="0">
                <a:solidFill>
                  <a:srgbClr val="FF0000"/>
                </a:solidFill>
              </a:rPr>
              <a:t>图片资料</a:t>
            </a:r>
            <a:r>
              <a:rPr lang="en-US" altLang="zh-CN" sz="2000" smtClean="0">
                <a:solidFill>
                  <a:srgbClr val="FF0000"/>
                </a:solidFill>
              </a:rPr>
              <a:t>:</a:t>
            </a:r>
            <a:endParaRPr lang="zh-CN" altLang="en-US" sz="2000">
              <a:solidFill>
                <a:srgbClr val="FF0000"/>
              </a:solidFill>
            </a:endParaRPr>
          </a:p>
        </p:txBody>
      </p:sp>
      <p:sp>
        <p:nvSpPr>
          <p:cNvPr id="11" name="TextBox 10"/>
          <p:cNvSpPr txBox="1"/>
          <p:nvPr>
            <p:custDataLst>
              <p:tags r:id="rId15"/>
            </p:custDataLst>
          </p:nvPr>
        </p:nvSpPr>
        <p:spPr>
          <a:xfrm>
            <a:off x="5248893" y="1923802"/>
            <a:ext cx="2327564" cy="369332"/>
          </a:xfrm>
          <a:prstGeom prst="rect">
            <a:avLst/>
          </a:prstGeom>
          <a:noFill/>
        </p:spPr>
        <p:txBody>
          <a:bodyPr wrap="square" rtlCol="0">
            <a:spAutoFit/>
          </a:bodyPr>
          <a:lstStyle/>
          <a:p>
            <a:pPr algn="ctr"/>
            <a:r>
              <a:rPr lang="zh-CN" altLang="en-US" b="1" smtClean="0"/>
              <a:t>镜头下的儿童</a:t>
            </a:r>
            <a:endParaRPr lang="zh-CN" altLang="en-US" b="1"/>
          </a:p>
        </p:txBody>
      </p:sp>
    </p:spTree>
    <p:extLst>
      <p:ext uri="{BB962C8B-B14F-4D97-AF65-F5344CB8AC3E}">
        <p14:creationId xmlns:p14="http://schemas.microsoft.com/office/powerpoint/2010/main" xmlns="" val="1440583297"/>
      </p:ext>
    </p:ext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93427" y="361987"/>
            <a:ext cx="1421568" cy="507168"/>
          </a:xfrm>
        </p:spPr>
        <p:txBody>
          <a:bodyPr>
            <a:normAutofit/>
          </a:bodyPr>
          <a:lstStyle/>
          <a:p>
            <a:r>
              <a:rPr lang="zh-CN" altLang="en-US" sz="2000" b="1">
                <a:solidFill>
                  <a:srgbClr val="FF0000"/>
                </a:solidFill>
              </a:rPr>
              <a:t>文字资料</a:t>
            </a:r>
            <a:r>
              <a:rPr lang="en-US" altLang="zh-CN" sz="2000" b="1">
                <a:solidFill>
                  <a:srgbClr val="FF0000"/>
                </a:solidFill>
              </a:rPr>
              <a:t>:</a:t>
            </a:r>
            <a:endParaRPr lang="zh-CN" altLang="en-US" sz="2000" b="1">
              <a:solidFill>
                <a:srgbClr val="FF0000"/>
              </a:solidFill>
            </a:endParaRPr>
          </a:p>
        </p:txBody>
      </p:sp>
      <p:sp>
        <p:nvSpPr>
          <p:cNvPr id="3" name="内容占位符 2"/>
          <p:cNvSpPr>
            <a:spLocks noGrp="1"/>
          </p:cNvSpPr>
          <p:nvPr>
            <p:ph idx="1"/>
            <p:custDataLst>
              <p:tags r:id="rId4"/>
            </p:custDataLst>
          </p:nvPr>
        </p:nvSpPr>
        <p:spPr>
          <a:xfrm>
            <a:off x="778824" y="1018103"/>
            <a:ext cx="10680864" cy="5358946"/>
          </a:xfrm>
        </p:spPr>
        <p:txBody>
          <a:bodyPr>
            <a:noAutofit/>
          </a:bodyPr>
          <a:lstStyle/>
          <a:p>
            <a:pPr marL="0" indent="0">
              <a:lnSpc>
                <a:spcPct val="120000"/>
              </a:lnSpc>
              <a:spcBef>
                <a:spcPts val="600"/>
              </a:spcBef>
              <a:spcAft>
                <a:spcPts val="600"/>
              </a:spcAft>
              <a:buNone/>
            </a:pPr>
            <a:r>
              <a:rPr lang="zh-CN" altLang="en-US" sz="2000" b="1" smtClean="0">
                <a:latin typeface="楷体" panose="02010609060101010101" pitchFamily="49" charset="-122"/>
                <a:ea typeface="楷体" panose="02010609060101010101" pitchFamily="49" charset="-122"/>
              </a:rPr>
              <a:t>    为了日本</a:t>
            </a:r>
            <a:r>
              <a:rPr lang="zh-CN" altLang="en-US" sz="2000" b="1">
                <a:latin typeface="楷体" panose="02010609060101010101" pitchFamily="49" charset="-122"/>
                <a:ea typeface="楷体" panose="02010609060101010101" pitchFamily="49" charset="-122"/>
              </a:rPr>
              <a:t>而不得不征服</a:t>
            </a:r>
            <a:r>
              <a:rPr lang="zh-CN" altLang="en-US" sz="2000" b="1" smtClean="0">
                <a:latin typeface="楷体" panose="02010609060101010101" pitchFamily="49" charset="-122"/>
                <a:ea typeface="楷体" panose="02010609060101010101" pitchFamily="49" charset="-122"/>
              </a:rPr>
              <a:t>匪贼，这</a:t>
            </a:r>
            <a:r>
              <a:rPr lang="zh-CN" altLang="en-US" sz="2000" b="1">
                <a:latin typeface="楷体" panose="02010609060101010101" pitchFamily="49" charset="-122"/>
                <a:ea typeface="楷体" panose="02010609060101010101" pitchFamily="49" charset="-122"/>
              </a:rPr>
              <a:t>就是战争。学校的</a:t>
            </a:r>
            <a:r>
              <a:rPr lang="zh-CN" altLang="en-US" sz="2000" b="1" smtClean="0">
                <a:latin typeface="楷体" panose="02010609060101010101" pitchFamily="49" charset="-122"/>
                <a:ea typeface="楷体" panose="02010609060101010101" pitchFamily="49" charset="-122"/>
              </a:rPr>
              <a:t>老师，官员</a:t>
            </a:r>
            <a:r>
              <a:rPr lang="en-US" altLang="zh-CN" sz="2000" b="1" smtClean="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寺院</a:t>
            </a:r>
            <a:r>
              <a:rPr lang="zh-CN" altLang="en-US" sz="2000" b="1" smtClean="0">
                <a:latin typeface="楷体" panose="02010609060101010101" pitchFamily="49" charset="-122"/>
                <a:ea typeface="楷体" panose="02010609060101010101" pitchFamily="49" charset="-122"/>
              </a:rPr>
              <a:t>的和尚，都是</a:t>
            </a:r>
            <a:r>
              <a:rPr lang="zh-CN" altLang="en-US" sz="2000" b="1">
                <a:latin typeface="楷体" panose="02010609060101010101" pitchFamily="49" charset="-122"/>
                <a:ea typeface="楷体" panose="02010609060101010101" pitchFamily="49" charset="-122"/>
              </a:rPr>
              <a:t>这样教我</a:t>
            </a:r>
            <a:r>
              <a:rPr lang="zh-CN" altLang="en-US" sz="2000" b="1" smtClean="0">
                <a:latin typeface="楷体" panose="02010609060101010101" pitchFamily="49" charset="-122"/>
                <a:ea typeface="楷体" panose="02010609060101010101" pitchFamily="49" charset="-122"/>
              </a:rPr>
              <a:t>的。我</a:t>
            </a:r>
            <a:r>
              <a:rPr lang="zh-CN" altLang="en-US" sz="2000" b="1">
                <a:latin typeface="楷体" panose="02010609060101010101" pitchFamily="49" charset="-122"/>
                <a:ea typeface="楷体" panose="02010609060101010101" pitchFamily="49" charset="-122"/>
              </a:rPr>
              <a:t>成了为国尽忠的士兵来到了战地。</a:t>
            </a:r>
            <a:r>
              <a:rPr lang="zh-CN" altLang="en-US" sz="2000" b="1" smtClean="0">
                <a:latin typeface="楷体" panose="02010609060101010101" pitchFamily="49" charset="-122"/>
                <a:ea typeface="楷体" panose="02010609060101010101" pitchFamily="49" charset="-122"/>
              </a:rPr>
              <a:t>但是，我</a:t>
            </a:r>
            <a:r>
              <a:rPr lang="zh-CN" altLang="en-US" sz="2000" b="1">
                <a:latin typeface="楷体" panose="02010609060101010101" pitchFamily="49" charset="-122"/>
                <a:ea typeface="楷体" panose="02010609060101010101" pitchFamily="49" charset="-122"/>
              </a:rPr>
              <a:t>在旗帜</a:t>
            </a:r>
            <a:r>
              <a:rPr lang="zh-CN" altLang="en-US" sz="2000" b="1" smtClean="0">
                <a:latin typeface="楷体" panose="02010609060101010101" pitchFamily="49" charset="-122"/>
                <a:ea typeface="楷体" panose="02010609060101010101" pitchFamily="49" charset="-122"/>
              </a:rPr>
              <a:t>的波浪中</a:t>
            </a:r>
            <a:r>
              <a:rPr lang="zh-CN" altLang="en-US" sz="2000" b="1">
                <a:latin typeface="楷体" panose="02010609060101010101" pitchFamily="49" charset="-122"/>
                <a:ea typeface="楷体" panose="02010609060101010101" pitchFamily="49" charset="-122"/>
              </a:rPr>
              <a:t>被欢呼</a:t>
            </a:r>
            <a:r>
              <a:rPr lang="zh-CN" altLang="en-US" sz="2000" b="1" smtClean="0">
                <a:latin typeface="楷体" panose="02010609060101010101" pitchFamily="49" charset="-122"/>
                <a:ea typeface="楷体" panose="02010609060101010101" pitchFamily="49" charset="-122"/>
              </a:rPr>
              <a:t>送行，却</a:t>
            </a:r>
            <a:r>
              <a:rPr lang="zh-CN" altLang="en-US" sz="2000" b="1">
                <a:latin typeface="楷体" panose="02010609060101010101" pitchFamily="49" charset="-122"/>
                <a:ea typeface="楷体" panose="02010609060101010101" pitchFamily="49" charset="-122"/>
              </a:rPr>
              <a:t>暗暗掉着眼泪。出国</a:t>
            </a:r>
            <a:r>
              <a:rPr lang="zh-CN" altLang="en-US" sz="2000" b="1" smtClean="0">
                <a:latin typeface="楷体" panose="02010609060101010101" pitchFamily="49" charset="-122"/>
                <a:ea typeface="楷体" panose="02010609060101010101" pitchFamily="49" charset="-122"/>
              </a:rPr>
              <a:t>以来，干</a:t>
            </a:r>
            <a:r>
              <a:rPr lang="zh-CN" altLang="en-US" sz="2000" b="1">
                <a:latin typeface="楷体" panose="02010609060101010101" pitchFamily="49" charset="-122"/>
                <a:ea typeface="楷体" panose="02010609060101010101" pitchFamily="49" charset="-122"/>
              </a:rPr>
              <a:t>了些什么</a:t>
            </a:r>
            <a:r>
              <a:rPr lang="zh-CN" altLang="en-US" sz="2000" b="1" smtClean="0">
                <a:latin typeface="楷体" panose="02010609060101010101" pitchFamily="49" charset="-122"/>
                <a:ea typeface="楷体" panose="02010609060101010101" pitchFamily="49" charset="-122"/>
              </a:rPr>
              <a:t>呢？父母</a:t>
            </a:r>
            <a:r>
              <a:rPr lang="zh-CN" altLang="en-US" sz="2000" b="1">
                <a:latin typeface="楷体" panose="02010609060101010101" pitchFamily="49" charset="-122"/>
                <a:ea typeface="楷体" panose="02010609060101010101" pitchFamily="49" charset="-122"/>
              </a:rPr>
              <a:t>和我的朋友都不知道真实的情况</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我自从到了</a:t>
            </a:r>
            <a:r>
              <a:rPr lang="zh-CN" altLang="en-US" sz="2000" b="1" smtClean="0">
                <a:latin typeface="楷体" panose="02010609060101010101" pitchFamily="49" charset="-122"/>
                <a:ea typeface="楷体" panose="02010609060101010101" pitchFamily="49" charset="-122"/>
              </a:rPr>
              <a:t>中国，完全</a:t>
            </a:r>
            <a:r>
              <a:rPr lang="zh-CN" altLang="en-US" sz="2000" b="1">
                <a:latin typeface="楷体" panose="02010609060101010101" pitchFamily="49" charset="-122"/>
                <a:ea typeface="楷体" panose="02010609060101010101" pitchFamily="49" charset="-122"/>
              </a:rPr>
              <a:t>成为所说的</a:t>
            </a:r>
            <a:r>
              <a:rPr lang="zh-CN" altLang="en-US" sz="2000" b="1" smtClean="0">
                <a:latin typeface="楷体" panose="02010609060101010101" pitchFamily="49" charset="-122"/>
                <a:ea typeface="楷体" panose="02010609060101010101" pitchFamily="49" charset="-122"/>
              </a:rPr>
              <a:t>战争奴隶，眼光</a:t>
            </a:r>
            <a:r>
              <a:rPr lang="zh-CN" altLang="en-US" sz="2000" b="1">
                <a:latin typeface="楷体" panose="02010609060101010101" pitchFamily="49" charset="-122"/>
                <a:ea typeface="楷体" panose="02010609060101010101" pitchFamily="49" charset="-122"/>
              </a:rPr>
              <a:t>变得</a:t>
            </a:r>
            <a:r>
              <a:rPr lang="zh-CN" altLang="en-US" sz="2000" b="1" smtClean="0">
                <a:latin typeface="楷体" panose="02010609060101010101" pitchFamily="49" charset="-122"/>
                <a:ea typeface="楷体" panose="02010609060101010101" pitchFamily="49" charset="-122"/>
              </a:rPr>
              <a:t>短浅，因为</a:t>
            </a:r>
            <a:r>
              <a:rPr lang="zh-CN" altLang="en-US" sz="2000" b="1">
                <a:latin typeface="楷体" panose="02010609060101010101" pitchFamily="49" charset="-122"/>
                <a:ea typeface="楷体" panose="02010609060101010101" pitchFamily="49" charset="-122"/>
              </a:rPr>
              <a:t>拿刺刀对着什么也没有拿的中人可以忘乎所以。</a:t>
            </a:r>
            <a:r>
              <a:rPr lang="zh-CN" altLang="en-US" sz="2000" b="1" smtClean="0">
                <a:latin typeface="楷体" panose="02010609060101010101" pitchFamily="49" charset="-122"/>
                <a:ea typeface="楷体" panose="02010609060101010101" pitchFamily="49" charset="-122"/>
              </a:rPr>
              <a:t>我们枪杀</a:t>
            </a:r>
            <a:r>
              <a:rPr lang="zh-CN" altLang="en-US" sz="2000" b="1">
                <a:latin typeface="楷体" panose="02010609060101010101" pitchFamily="49" charset="-122"/>
                <a:ea typeface="楷体" panose="02010609060101010101" pitchFamily="49" charset="-122"/>
              </a:rPr>
              <a:t>没有任何抵抗能力的在田里干活的老百姓</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烧光老百姓的</a:t>
            </a:r>
            <a:r>
              <a:rPr lang="zh-CN" altLang="en-US" sz="2000" b="1" smtClean="0">
                <a:latin typeface="楷体" panose="02010609060101010101" pitchFamily="49" charset="-122"/>
                <a:ea typeface="楷体" panose="02010609060101010101" pitchFamily="49" charset="-122"/>
              </a:rPr>
              <a:t>家，随意蹂躏妇女。</a:t>
            </a:r>
            <a:endParaRPr lang="en-US" altLang="zh-CN" sz="2000" b="1" smtClean="0">
              <a:latin typeface="楷体" panose="02010609060101010101" pitchFamily="49" charset="-122"/>
              <a:ea typeface="楷体" panose="02010609060101010101" pitchFamily="49" charset="-122"/>
            </a:endParaRPr>
          </a:p>
          <a:p>
            <a:pPr marL="0" indent="0">
              <a:lnSpc>
                <a:spcPct val="120000"/>
              </a:lnSpc>
              <a:spcBef>
                <a:spcPts val="600"/>
              </a:spcBef>
              <a:spcAft>
                <a:spcPts val="600"/>
              </a:spcAft>
              <a:buNone/>
            </a:pPr>
            <a:r>
              <a:rPr lang="zh-CN" altLang="en-US" sz="2000" b="1" smtClean="0">
                <a:latin typeface="楷体" panose="02010609060101010101" pitchFamily="49" charset="-122"/>
                <a:ea typeface="楷体" panose="02010609060101010101" pitchFamily="49" charset="-122"/>
              </a:rPr>
              <a:t>    所</a:t>
            </a:r>
            <a:r>
              <a:rPr lang="zh-CN" altLang="en-US" sz="2000" b="1">
                <a:latin typeface="楷体" panose="02010609060101010101" pitchFamily="49" charset="-122"/>
                <a:ea typeface="楷体" panose="02010609060101010101" pitchFamily="49" charset="-122"/>
              </a:rPr>
              <a:t>说的匪贼不是</a:t>
            </a:r>
            <a:r>
              <a:rPr lang="zh-CN" altLang="en-US" sz="2000" b="1" smtClean="0">
                <a:latin typeface="楷体" panose="02010609060101010101" pitchFamily="49" charset="-122"/>
                <a:ea typeface="楷体" panose="02010609060101010101" pitchFamily="49" charset="-122"/>
              </a:rPr>
              <a:t>别人，而是</a:t>
            </a:r>
            <a:r>
              <a:rPr lang="zh-CN" altLang="en-US" sz="2000" b="1">
                <a:latin typeface="楷体" panose="02010609060101010101" pitchFamily="49" charset="-122"/>
                <a:ea typeface="楷体" panose="02010609060101010101" pitchFamily="49" charset="-122"/>
              </a:rPr>
              <a:t>在田地里努力干活的</a:t>
            </a:r>
            <a:r>
              <a:rPr lang="zh-CN" altLang="en-US" sz="2000" b="1" smtClean="0">
                <a:latin typeface="楷体" panose="02010609060101010101" pitchFamily="49" charset="-122"/>
                <a:ea typeface="楷体" panose="02010609060101010101" pitchFamily="49" charset="-122"/>
              </a:rPr>
              <a:t>老百姓；所</a:t>
            </a:r>
            <a:r>
              <a:rPr lang="zh-CN" altLang="en-US" sz="2000" b="1">
                <a:latin typeface="楷体" panose="02010609060101010101" pitchFamily="49" charset="-122"/>
                <a:ea typeface="楷体" panose="02010609060101010101" pitchFamily="49" charset="-122"/>
              </a:rPr>
              <a:t>说的</a:t>
            </a:r>
            <a:r>
              <a:rPr lang="zh-CN" altLang="en-US" sz="2000" b="1" smtClean="0">
                <a:latin typeface="楷体" panose="02010609060101010101" pitchFamily="49" charset="-122"/>
                <a:ea typeface="楷体" panose="02010609060101010101" pitchFamily="49" charset="-122"/>
              </a:rPr>
              <a:t>坏人，也</a:t>
            </a:r>
            <a:r>
              <a:rPr lang="zh-CN" altLang="en-US" sz="2000" b="1">
                <a:latin typeface="楷体" panose="02010609060101010101" pitchFamily="49" charset="-122"/>
                <a:ea typeface="楷体" panose="02010609060101010101" pitchFamily="49" charset="-122"/>
              </a:rPr>
              <a:t>不过是为了防止侵略者们破坏和平的幸福生活而斗争着的人们</a:t>
            </a:r>
            <a:r>
              <a:rPr lang="zh-CN" altLang="en-US" sz="2000" b="1" smtClean="0">
                <a:latin typeface="楷体" panose="02010609060101010101" pitchFamily="49" charset="-122"/>
                <a:ea typeface="楷体" panose="02010609060101010101" pitchFamily="49" charset="-122"/>
              </a:rPr>
              <a:t>。</a:t>
            </a:r>
            <a:endParaRPr lang="en-US" altLang="zh-CN" sz="2000" b="1" smtClean="0">
              <a:latin typeface="楷体" panose="02010609060101010101" pitchFamily="49" charset="-122"/>
              <a:ea typeface="楷体" panose="02010609060101010101" pitchFamily="49" charset="-122"/>
            </a:endParaRPr>
          </a:p>
          <a:p>
            <a:pPr marL="0" indent="0">
              <a:lnSpc>
                <a:spcPct val="120000"/>
              </a:lnSpc>
              <a:spcBef>
                <a:spcPts val="600"/>
              </a:spcBef>
              <a:spcAft>
                <a:spcPts val="600"/>
              </a:spcAft>
              <a:buNone/>
            </a:pPr>
            <a:r>
              <a:rPr lang="zh-CN" altLang="en-US" sz="2000" b="1" smtClean="0">
                <a:latin typeface="楷体" panose="02010609060101010101" pitchFamily="49" charset="-122"/>
                <a:ea typeface="楷体" panose="02010609060101010101" pitchFamily="49" charset="-122"/>
              </a:rPr>
              <a:t>    这种</a:t>
            </a:r>
            <a:r>
              <a:rPr lang="zh-CN" altLang="en-US" sz="2000" b="1">
                <a:latin typeface="楷体" panose="02010609060101010101" pitchFamily="49" charset="-122"/>
                <a:ea typeface="楷体" panose="02010609060101010101" pitchFamily="49" charset="-122"/>
              </a:rPr>
              <a:t>战争的真实被人们所隐瞒着。在“战争”的名义</a:t>
            </a:r>
            <a:r>
              <a:rPr lang="zh-CN" altLang="en-US" sz="2000" b="1" smtClean="0">
                <a:latin typeface="楷体" panose="02010609060101010101" pitchFamily="49" charset="-122"/>
                <a:ea typeface="楷体" panose="02010609060101010101" pitchFamily="49" charset="-122"/>
              </a:rPr>
              <a:t>下，上</a:t>
            </a:r>
            <a:r>
              <a:rPr lang="zh-CN" altLang="en-US" sz="2000" b="1">
                <a:latin typeface="楷体" panose="02010609060101010101" pitchFamily="49" charset="-122"/>
                <a:ea typeface="楷体" panose="02010609060101010101" pitchFamily="49" charset="-122"/>
              </a:rPr>
              <a:t>从师</a:t>
            </a:r>
            <a:r>
              <a:rPr lang="zh-CN" altLang="en-US" sz="2000" b="1" smtClean="0">
                <a:latin typeface="楷体" panose="02010609060101010101" pitchFamily="49" charset="-122"/>
                <a:ea typeface="楷体" panose="02010609060101010101" pitchFamily="49" charset="-122"/>
              </a:rPr>
              <a:t>团长，下</a:t>
            </a:r>
            <a:r>
              <a:rPr lang="zh-CN" altLang="en-US" sz="2000" b="1">
                <a:latin typeface="楷体" panose="02010609060101010101" pitchFamily="49" charset="-122"/>
                <a:ea typeface="楷体" panose="02010609060101010101" pitchFamily="49" charset="-122"/>
              </a:rPr>
              <a:t>到像我们这样的一个</a:t>
            </a:r>
            <a:r>
              <a:rPr lang="zh-CN" altLang="en-US" sz="2000" b="1" smtClean="0">
                <a:latin typeface="楷体" panose="02010609060101010101" pitchFamily="49" charset="-122"/>
                <a:ea typeface="楷体" panose="02010609060101010101" pitchFamily="49" charset="-122"/>
              </a:rPr>
              <a:t>士兵，一般</a:t>
            </a:r>
            <a:r>
              <a:rPr lang="zh-CN" altLang="en-US" sz="2000" b="1">
                <a:latin typeface="楷体" panose="02010609060101010101" pitchFamily="49" charset="-122"/>
                <a:ea typeface="楷体" panose="02010609060101010101" pitchFamily="49" charset="-122"/>
              </a:rPr>
              <a:t>在人世上无论如何也不能干的</a:t>
            </a:r>
            <a:r>
              <a:rPr lang="zh-CN" altLang="en-US" sz="2000" b="1" smtClean="0">
                <a:latin typeface="楷体" panose="02010609060101010101" pitchFamily="49" charset="-122"/>
                <a:ea typeface="楷体" panose="02010609060101010101" pitchFamily="49" charset="-122"/>
              </a:rPr>
              <a:t>事</a:t>
            </a:r>
            <a:r>
              <a:rPr lang="zh-CN" altLang="en-US" sz="2000" b="1">
                <a:latin typeface="楷体" panose="02010609060101010101" pitchFamily="49" charset="-122"/>
                <a:ea typeface="楷体" panose="02010609060101010101" pitchFamily="49" charset="-122"/>
              </a:rPr>
              <a:t>，</a:t>
            </a:r>
            <a:r>
              <a:rPr lang="zh-CN" altLang="en-US" sz="2000" b="1" smtClean="0">
                <a:latin typeface="楷体" panose="02010609060101010101" pitchFamily="49" charset="-122"/>
                <a:ea typeface="楷体" panose="02010609060101010101" pitchFamily="49" charset="-122"/>
              </a:rPr>
              <a:t>有</a:t>
            </a:r>
            <a:r>
              <a:rPr lang="zh-CN" altLang="en-US" sz="2000" b="1">
                <a:latin typeface="楷体" panose="02010609060101010101" pitchFamily="49" charset="-122"/>
                <a:ea typeface="楷体" panose="02010609060101010101" pitchFamily="49" charset="-122"/>
              </a:rPr>
              <a:t>人类良心的人绝不允许干的</a:t>
            </a:r>
            <a:r>
              <a:rPr lang="zh-CN" altLang="en-US" sz="2000" b="1" smtClean="0">
                <a:latin typeface="楷体" panose="02010609060101010101" pitchFamily="49" charset="-122"/>
                <a:ea typeface="楷体" panose="02010609060101010101" pitchFamily="49" charset="-122"/>
              </a:rPr>
              <a:t>坏事，在</a:t>
            </a:r>
            <a:r>
              <a:rPr lang="zh-CN" altLang="en-US" sz="2000" b="1">
                <a:latin typeface="楷体" panose="02010609060101010101" pitchFamily="49" charset="-122"/>
                <a:ea typeface="楷体" panose="02010609060101010101" pitchFamily="49" charset="-122"/>
              </a:rPr>
              <a:t>大白天就可以公然进行。我们在战争中干了些</a:t>
            </a:r>
            <a:r>
              <a:rPr lang="zh-CN" altLang="en-US" sz="2000" b="1" smtClean="0">
                <a:latin typeface="楷体" panose="02010609060101010101" pitchFamily="49" charset="-122"/>
                <a:ea typeface="楷体" panose="02010609060101010101" pitchFamily="49" charset="-122"/>
              </a:rPr>
              <a:t>什么？对于</a:t>
            </a:r>
            <a:r>
              <a:rPr lang="zh-CN" altLang="en-US" sz="2000" b="1">
                <a:latin typeface="楷体" panose="02010609060101010101" pitchFamily="49" charset="-122"/>
                <a:ea typeface="楷体" panose="02010609060101010101" pitchFamily="49" charset="-122"/>
              </a:rPr>
              <a:t>那些为蒙骗国民而热衷撒谎的</a:t>
            </a:r>
            <a:r>
              <a:rPr lang="zh-CN" altLang="en-US" sz="2000" b="1" smtClean="0">
                <a:latin typeface="楷体" panose="02010609060101010101" pitchFamily="49" charset="-122"/>
                <a:ea typeface="楷体" panose="02010609060101010101" pitchFamily="49" charset="-122"/>
              </a:rPr>
              <a:t>当权者，我</a:t>
            </a:r>
            <a:r>
              <a:rPr lang="zh-CN" altLang="en-US" sz="2000" b="1">
                <a:latin typeface="楷体" panose="02010609060101010101" pitchFamily="49" charset="-122"/>
                <a:ea typeface="楷体" panose="02010609060101010101" pitchFamily="49" charset="-122"/>
              </a:rPr>
              <a:t>在憎恨的</a:t>
            </a:r>
            <a:r>
              <a:rPr lang="zh-CN" altLang="en-US" sz="2000" b="1" smtClean="0">
                <a:latin typeface="楷体" panose="02010609060101010101" pitchFamily="49" charset="-122"/>
                <a:ea typeface="楷体" panose="02010609060101010101" pitchFamily="49" charset="-122"/>
              </a:rPr>
              <a:t>同时，感到</a:t>
            </a:r>
            <a:r>
              <a:rPr lang="zh-CN" altLang="en-US" sz="2000" b="1">
                <a:latin typeface="楷体" panose="02010609060101010101" pitchFamily="49" charset="-122"/>
                <a:ea typeface="楷体" panose="02010609060101010101" pitchFamily="49" charset="-122"/>
              </a:rPr>
              <a:t>自身也成为战争的牺牲品。因为失去了</a:t>
            </a:r>
            <a:r>
              <a:rPr lang="zh-CN" altLang="en-US" sz="2000" b="1" smtClean="0">
                <a:latin typeface="楷体" panose="02010609060101010101" pitchFamily="49" charset="-122"/>
                <a:ea typeface="楷体" panose="02010609060101010101" pitchFamily="49" charset="-122"/>
              </a:rPr>
              <a:t>人性，我</a:t>
            </a:r>
            <a:r>
              <a:rPr lang="zh-CN" altLang="en-US" sz="2000" b="1">
                <a:latin typeface="楷体" panose="02010609060101010101" pitchFamily="49" charset="-122"/>
                <a:ea typeface="楷体" panose="02010609060101010101" pitchFamily="49" charset="-122"/>
              </a:rPr>
              <a:t>曾给世上的人们带来多大的应受诅咒的悲参的不幸</a:t>
            </a:r>
            <a:r>
              <a:rPr lang="en-US" altLang="zh-CN" sz="2000" b="1" smtClean="0">
                <a:latin typeface="楷体" panose="02010609060101010101" pitchFamily="49" charset="-122"/>
                <a:ea typeface="楷体" panose="02010609060101010101" pitchFamily="49" charset="-122"/>
              </a:rPr>
              <a:t>?……</a:t>
            </a:r>
          </a:p>
          <a:p>
            <a:pPr marL="0" indent="0" algn="r">
              <a:lnSpc>
                <a:spcPct val="120000"/>
              </a:lnSpc>
              <a:spcBef>
                <a:spcPts val="600"/>
              </a:spcBef>
              <a:spcAft>
                <a:spcPts val="600"/>
              </a:spcAft>
              <a:buNone/>
            </a:pPr>
            <a:r>
              <a:rPr lang="en-US" altLang="zh-CN" sz="2000" b="1" smtClean="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三光</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日本战犯侵华罪行自述</a:t>
            </a:r>
            <a:r>
              <a:rPr lang="en-US" altLang="zh-CN" sz="2000" b="1">
                <a:latin typeface="楷体" panose="02010609060101010101" pitchFamily="49" charset="-122"/>
                <a:ea typeface="楷体" panose="02010609060101010101" pitchFamily="49" charset="-122"/>
              </a:rPr>
              <a:t>》</a:t>
            </a:r>
            <a:endParaRPr lang="zh-CN" altLang="en-US" sz="2000" b="1">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337926929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495213" y="234194"/>
            <a:ext cx="10969200" cy="705600"/>
          </a:xfrm>
        </p:spPr>
        <p:txBody>
          <a:bodyPr/>
          <a:lstStyle/>
          <a:p>
            <a:r>
              <a:rPr lang="zh-CN" altLang="en-US" smtClean="0"/>
              <a:t>学习活动一：讲述历史，解说奋斗历程</a:t>
            </a:r>
            <a:endParaRPr lang="zh-CN" altLang="en-US"/>
          </a:p>
        </p:txBody>
      </p:sp>
      <p:sp>
        <p:nvSpPr>
          <p:cNvPr id="3" name="内容占位符 2"/>
          <p:cNvSpPr>
            <a:spLocks noGrp="1"/>
          </p:cNvSpPr>
          <p:nvPr>
            <p:ph idx="1"/>
            <p:custDataLst>
              <p:tags r:id="rId5"/>
            </p:custDataLst>
          </p:nvPr>
        </p:nvSpPr>
        <p:spPr>
          <a:xfrm>
            <a:off x="608400" y="1040575"/>
            <a:ext cx="10969200" cy="535045"/>
          </a:xfrm>
        </p:spPr>
        <p:txBody>
          <a:bodyPr/>
          <a:lstStyle/>
          <a:p>
            <a:r>
              <a:rPr lang="zh-CN" altLang="en-US" b="1" smtClean="0">
                <a:solidFill>
                  <a:schemeClr val="accent1">
                    <a:lumMod val="75000"/>
                  </a:schemeClr>
                </a:solidFill>
              </a:rPr>
              <a:t>一、根据所学历史知识，完善下图中华民族奋斗</a:t>
            </a:r>
            <a:r>
              <a:rPr lang="zh-CN" altLang="en-US" b="1" smtClean="0">
                <a:solidFill>
                  <a:srgbClr val="C00000"/>
                </a:solidFill>
              </a:rPr>
              <a:t>历史年代尺</a:t>
            </a:r>
            <a:r>
              <a:rPr lang="zh-CN" altLang="en-US" b="1" smtClean="0">
                <a:solidFill>
                  <a:schemeClr val="accent1">
                    <a:lumMod val="75000"/>
                  </a:schemeClr>
                </a:solidFill>
              </a:rPr>
              <a:t>的绘制。</a:t>
            </a:r>
            <a:endParaRPr lang="zh-CN" altLang="en-US" b="1">
              <a:solidFill>
                <a:schemeClr val="accent1">
                  <a:lumMod val="75000"/>
                </a:schemeClr>
              </a:solidFill>
            </a:endParaRPr>
          </a:p>
        </p:txBody>
      </p:sp>
      <p:sp>
        <p:nvSpPr>
          <p:cNvPr id="27" name="同心圆 26"/>
          <p:cNvSpPr/>
          <p:nvPr>
            <p:custDataLst>
              <p:tags r:id="rId6"/>
            </p:custDataLst>
          </p:nvPr>
        </p:nvSpPr>
        <p:spPr>
          <a:xfrm>
            <a:off x="1857608" y="2393722"/>
            <a:ext cx="147484" cy="155275"/>
          </a:xfrm>
          <a:prstGeom prst="don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同心圆 28"/>
          <p:cNvSpPr/>
          <p:nvPr>
            <p:custDataLst>
              <p:tags r:id="rId7"/>
            </p:custDataLst>
          </p:nvPr>
        </p:nvSpPr>
        <p:spPr>
          <a:xfrm>
            <a:off x="9632661" y="2391876"/>
            <a:ext cx="147484" cy="155275"/>
          </a:xfrm>
          <a:prstGeom prst="don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同心圆 29"/>
          <p:cNvSpPr/>
          <p:nvPr>
            <p:custDataLst>
              <p:tags r:id="rId8"/>
            </p:custDataLst>
          </p:nvPr>
        </p:nvSpPr>
        <p:spPr>
          <a:xfrm>
            <a:off x="1412600" y="4043951"/>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同心圆 30"/>
          <p:cNvSpPr/>
          <p:nvPr>
            <p:custDataLst>
              <p:tags r:id="rId9"/>
            </p:custDataLst>
          </p:nvPr>
        </p:nvSpPr>
        <p:spPr>
          <a:xfrm>
            <a:off x="10550209" y="5728513"/>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同心圆 31"/>
          <p:cNvSpPr/>
          <p:nvPr>
            <p:custDataLst>
              <p:tags r:id="rId10"/>
            </p:custDataLst>
          </p:nvPr>
        </p:nvSpPr>
        <p:spPr>
          <a:xfrm>
            <a:off x="5057221" y="5740092"/>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同心圆 32"/>
          <p:cNvSpPr/>
          <p:nvPr>
            <p:custDataLst>
              <p:tags r:id="rId11"/>
            </p:custDataLst>
          </p:nvPr>
        </p:nvSpPr>
        <p:spPr>
          <a:xfrm>
            <a:off x="3305014" y="5734455"/>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同心圆 33"/>
          <p:cNvSpPr/>
          <p:nvPr>
            <p:custDataLst>
              <p:tags r:id="rId12"/>
            </p:custDataLst>
          </p:nvPr>
        </p:nvSpPr>
        <p:spPr>
          <a:xfrm>
            <a:off x="1636381" y="5728512"/>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同心圆 34"/>
          <p:cNvSpPr/>
          <p:nvPr>
            <p:custDataLst>
              <p:tags r:id="rId13"/>
            </p:custDataLst>
          </p:nvPr>
        </p:nvSpPr>
        <p:spPr>
          <a:xfrm>
            <a:off x="10523072" y="4050663"/>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custDataLst>
              <p:tags r:id="rId14"/>
            </p:custDataLst>
          </p:nvPr>
        </p:nvSpPr>
        <p:spPr>
          <a:xfrm>
            <a:off x="8977718" y="4050663"/>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custDataLst>
              <p:tags r:id="rId15"/>
            </p:custDataLst>
          </p:nvPr>
        </p:nvSpPr>
        <p:spPr>
          <a:xfrm>
            <a:off x="7381083" y="4043950"/>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custDataLst>
              <p:tags r:id="rId16"/>
            </p:custDataLst>
          </p:nvPr>
        </p:nvSpPr>
        <p:spPr>
          <a:xfrm>
            <a:off x="6239916" y="4038911"/>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同心圆 38"/>
          <p:cNvSpPr/>
          <p:nvPr>
            <p:custDataLst>
              <p:tags r:id="rId17"/>
            </p:custDataLst>
          </p:nvPr>
        </p:nvSpPr>
        <p:spPr>
          <a:xfrm>
            <a:off x="5451316" y="4049886"/>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同心圆 39"/>
          <p:cNvSpPr/>
          <p:nvPr>
            <p:custDataLst>
              <p:tags r:id="rId18"/>
            </p:custDataLst>
          </p:nvPr>
        </p:nvSpPr>
        <p:spPr>
          <a:xfrm>
            <a:off x="3837377" y="4029367"/>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同心圆 40"/>
          <p:cNvSpPr/>
          <p:nvPr>
            <p:custDataLst>
              <p:tags r:id="rId19"/>
            </p:custDataLst>
          </p:nvPr>
        </p:nvSpPr>
        <p:spPr>
          <a:xfrm>
            <a:off x="2497970" y="4029367"/>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同心圆 41"/>
          <p:cNvSpPr/>
          <p:nvPr>
            <p:custDataLst>
              <p:tags r:id="rId20"/>
            </p:custDataLst>
          </p:nvPr>
        </p:nvSpPr>
        <p:spPr>
          <a:xfrm>
            <a:off x="7435743" y="2382153"/>
            <a:ext cx="147484" cy="155275"/>
          </a:xfrm>
          <a:prstGeom prst="don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同心圆 42"/>
          <p:cNvSpPr/>
          <p:nvPr>
            <p:custDataLst>
              <p:tags r:id="rId21"/>
            </p:custDataLst>
          </p:nvPr>
        </p:nvSpPr>
        <p:spPr>
          <a:xfrm>
            <a:off x="8642456" y="2384681"/>
            <a:ext cx="147484" cy="155275"/>
          </a:xfrm>
          <a:prstGeom prst="donu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同心圆 44"/>
          <p:cNvSpPr/>
          <p:nvPr>
            <p:custDataLst>
              <p:tags r:id="rId22"/>
            </p:custDataLst>
          </p:nvPr>
        </p:nvSpPr>
        <p:spPr>
          <a:xfrm>
            <a:off x="8268386" y="5734455"/>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文本框 45"/>
          <p:cNvSpPr txBox="1"/>
          <p:nvPr>
            <p:custDataLst>
              <p:tags r:id="rId23"/>
            </p:custDataLst>
          </p:nvPr>
        </p:nvSpPr>
        <p:spPr>
          <a:xfrm>
            <a:off x="1560084" y="2608413"/>
            <a:ext cx="10165000" cy="369332"/>
          </a:xfrm>
          <a:prstGeom prst="rect">
            <a:avLst/>
          </a:prstGeom>
          <a:noFill/>
        </p:spPr>
        <p:txBody>
          <a:bodyPr wrap="square" rtlCol="0">
            <a:spAutoFit/>
          </a:bodyPr>
          <a:lstStyle/>
          <a:p>
            <a:r>
              <a:rPr lang="en-US" altLang="zh-CN" smtClean="0"/>
              <a:t>1840                                                                                1900           1911        1919</a:t>
            </a:r>
            <a:endParaRPr lang="zh-CN" altLang="en-US"/>
          </a:p>
        </p:txBody>
      </p:sp>
      <p:sp>
        <p:nvSpPr>
          <p:cNvPr id="48" name="右箭头 47"/>
          <p:cNvSpPr/>
          <p:nvPr>
            <p:custDataLst>
              <p:tags r:id="rId24"/>
            </p:custDataLst>
          </p:nvPr>
        </p:nvSpPr>
        <p:spPr>
          <a:xfrm>
            <a:off x="1061884" y="2427533"/>
            <a:ext cx="10330411" cy="84414"/>
          </a:xfrm>
          <a:prstGeom prst="rightArrow">
            <a:avLst/>
          </a:prstGeom>
          <a:solidFill>
            <a:schemeClr val="bg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右箭头 48"/>
          <p:cNvSpPr/>
          <p:nvPr>
            <p:custDataLst>
              <p:tags r:id="rId25"/>
            </p:custDataLst>
          </p:nvPr>
        </p:nvSpPr>
        <p:spPr>
          <a:xfrm>
            <a:off x="1061883" y="4084504"/>
            <a:ext cx="10330411" cy="84414"/>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右箭头 49"/>
          <p:cNvSpPr/>
          <p:nvPr>
            <p:custDataLst>
              <p:tags r:id="rId26"/>
            </p:custDataLst>
          </p:nvPr>
        </p:nvSpPr>
        <p:spPr>
          <a:xfrm>
            <a:off x="1061883" y="5769886"/>
            <a:ext cx="10330411" cy="84414"/>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custDataLst>
              <p:tags r:id="rId27"/>
            </p:custDataLst>
          </p:nvPr>
        </p:nvSpPr>
        <p:spPr>
          <a:xfrm>
            <a:off x="1412600" y="5936435"/>
            <a:ext cx="10165000" cy="369332"/>
          </a:xfrm>
          <a:prstGeom prst="rect">
            <a:avLst/>
          </a:prstGeom>
          <a:noFill/>
        </p:spPr>
        <p:txBody>
          <a:bodyPr wrap="square" rtlCol="0">
            <a:spAutoFit/>
          </a:bodyPr>
          <a:lstStyle/>
          <a:p>
            <a:r>
              <a:rPr lang="en-US" altLang="zh-CN" smtClean="0"/>
              <a:t>1956                 1966                    1978                                           1997                            2020</a:t>
            </a:r>
            <a:endParaRPr lang="zh-CN" altLang="en-US"/>
          </a:p>
        </p:txBody>
      </p:sp>
      <p:sp>
        <p:nvSpPr>
          <p:cNvPr id="52" name="文本框 51"/>
          <p:cNvSpPr txBox="1"/>
          <p:nvPr>
            <p:custDataLst>
              <p:tags r:id="rId28"/>
            </p:custDataLst>
          </p:nvPr>
        </p:nvSpPr>
        <p:spPr>
          <a:xfrm>
            <a:off x="1157416" y="4272424"/>
            <a:ext cx="10165000" cy="369332"/>
          </a:xfrm>
          <a:prstGeom prst="rect">
            <a:avLst/>
          </a:prstGeom>
          <a:noFill/>
        </p:spPr>
        <p:txBody>
          <a:bodyPr wrap="square" rtlCol="0">
            <a:spAutoFit/>
          </a:bodyPr>
          <a:lstStyle/>
          <a:p>
            <a:r>
              <a:rPr lang="en-US" altLang="zh-CN" smtClean="0"/>
              <a:t>1921         1926             1931                 1936     1937          1940                 1945                1949</a:t>
            </a:r>
            <a:endParaRPr lang="zh-CN" altLang="en-US"/>
          </a:p>
        </p:txBody>
      </p:sp>
      <p:sp>
        <p:nvSpPr>
          <p:cNvPr id="53" name="文本框 52"/>
          <p:cNvSpPr txBox="1"/>
          <p:nvPr>
            <p:custDataLst>
              <p:tags r:id="rId29"/>
            </p:custDataLst>
          </p:nvPr>
        </p:nvSpPr>
        <p:spPr>
          <a:xfrm>
            <a:off x="1412600" y="2946575"/>
            <a:ext cx="10165000" cy="369332"/>
          </a:xfrm>
          <a:prstGeom prst="rect">
            <a:avLst/>
          </a:prstGeom>
          <a:noFill/>
        </p:spPr>
        <p:txBody>
          <a:bodyPr wrap="square" rtlCol="0">
            <a:spAutoFit/>
          </a:bodyPr>
          <a:lstStyle/>
          <a:p>
            <a:r>
              <a:rPr lang="zh-CN" altLang="en-US" smtClean="0"/>
              <a:t>鸦片战争                                                                     八国联军侵华  辛亥革命   五四运动</a:t>
            </a:r>
            <a:endParaRPr lang="zh-CN" altLang="en-US"/>
          </a:p>
        </p:txBody>
      </p:sp>
      <p:sp>
        <p:nvSpPr>
          <p:cNvPr id="54" name="文本框 53"/>
          <p:cNvSpPr txBox="1"/>
          <p:nvPr>
            <p:custDataLst>
              <p:tags r:id="rId30"/>
            </p:custDataLst>
          </p:nvPr>
        </p:nvSpPr>
        <p:spPr>
          <a:xfrm>
            <a:off x="1010500" y="4583907"/>
            <a:ext cx="10567100" cy="369332"/>
          </a:xfrm>
          <a:prstGeom prst="rect">
            <a:avLst/>
          </a:prstGeom>
          <a:noFill/>
        </p:spPr>
        <p:txBody>
          <a:bodyPr wrap="square" rtlCol="0">
            <a:spAutoFit/>
          </a:bodyPr>
          <a:lstStyle/>
          <a:p>
            <a:r>
              <a:rPr lang="zh-CN" altLang="en-US" smtClean="0"/>
              <a:t>中共成立  国共合作     九一八事变      长征胜利  日军全面侵华  百团大战      抗战胜利       新中国成立</a:t>
            </a:r>
            <a:endParaRPr lang="zh-CN" altLang="en-US"/>
          </a:p>
        </p:txBody>
      </p:sp>
      <p:sp>
        <p:nvSpPr>
          <p:cNvPr id="55" name="文本框 54"/>
          <p:cNvSpPr txBox="1"/>
          <p:nvPr>
            <p:custDataLst>
              <p:tags r:id="rId31"/>
            </p:custDataLst>
          </p:nvPr>
        </p:nvSpPr>
        <p:spPr>
          <a:xfrm>
            <a:off x="1360428" y="6261831"/>
            <a:ext cx="10656613" cy="369332"/>
          </a:xfrm>
          <a:prstGeom prst="rect">
            <a:avLst/>
          </a:prstGeom>
          <a:noFill/>
        </p:spPr>
        <p:txBody>
          <a:bodyPr wrap="square" rtlCol="0">
            <a:spAutoFit/>
          </a:bodyPr>
          <a:lstStyle/>
          <a:p>
            <a:r>
              <a:rPr lang="zh-CN" altLang="en-US" smtClean="0"/>
              <a:t>          十年建设                         改革开放                                      香港回归                  抗击新冠肺炎疫情            </a:t>
            </a:r>
            <a:endParaRPr lang="zh-CN" altLang="en-US"/>
          </a:p>
        </p:txBody>
      </p:sp>
      <p:sp>
        <p:nvSpPr>
          <p:cNvPr id="56" name="文本框 55"/>
          <p:cNvSpPr txBox="1"/>
          <p:nvPr>
            <p:custDataLst>
              <p:tags r:id="rId32"/>
            </p:custDataLst>
          </p:nvPr>
        </p:nvSpPr>
        <p:spPr>
          <a:xfrm>
            <a:off x="3869046" y="1810619"/>
            <a:ext cx="3998997" cy="400110"/>
          </a:xfrm>
          <a:prstGeom prst="rect">
            <a:avLst/>
          </a:prstGeom>
          <a:noFill/>
          <a:ln>
            <a:solidFill>
              <a:schemeClr val="accent1">
                <a:shade val="50000"/>
              </a:schemeClr>
            </a:solidFill>
          </a:ln>
        </p:spPr>
        <p:txBody>
          <a:bodyPr wrap="square" rtlCol="0">
            <a:spAutoFit/>
          </a:bodyPr>
          <a:lstStyle/>
          <a:p>
            <a:pPr algn="ctr"/>
            <a:r>
              <a:rPr lang="zh-CN" altLang="en-US" sz="2000" b="1" smtClean="0">
                <a:solidFill>
                  <a:schemeClr val="tx1">
                    <a:lumMod val="65000"/>
                    <a:lumOff val="35000"/>
                  </a:schemeClr>
                </a:solidFill>
                <a:latin typeface="隶书" panose="02010509060101010101" pitchFamily="49" charset="-122"/>
                <a:ea typeface="隶书" panose="02010509060101010101" pitchFamily="49" charset="-122"/>
              </a:rPr>
              <a:t>旧民主主义革命（</a:t>
            </a:r>
            <a:r>
              <a:rPr lang="en-US" altLang="zh-CN" sz="2000" b="1" smtClean="0">
                <a:solidFill>
                  <a:schemeClr val="tx1">
                    <a:lumMod val="65000"/>
                    <a:lumOff val="35000"/>
                  </a:schemeClr>
                </a:solidFill>
                <a:latin typeface="隶书" panose="02010509060101010101" pitchFamily="49" charset="-122"/>
                <a:ea typeface="隶书" panose="02010509060101010101" pitchFamily="49" charset="-122"/>
              </a:rPr>
              <a:t>1840—1919</a:t>
            </a:r>
            <a:r>
              <a:rPr lang="zh-CN" altLang="en-US" sz="2000" b="1" smtClean="0">
                <a:solidFill>
                  <a:schemeClr val="tx1">
                    <a:lumMod val="65000"/>
                    <a:lumOff val="35000"/>
                  </a:schemeClr>
                </a:solidFill>
                <a:latin typeface="隶书" panose="02010509060101010101" pitchFamily="49" charset="-122"/>
                <a:ea typeface="隶书" panose="02010509060101010101" pitchFamily="49" charset="-122"/>
              </a:rPr>
              <a:t>）</a:t>
            </a:r>
            <a:endParaRPr lang="zh-CN" altLang="en-US" sz="2000" b="1">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7" name="文本框 56"/>
          <p:cNvSpPr txBox="1"/>
          <p:nvPr>
            <p:custDataLst>
              <p:tags r:id="rId33"/>
            </p:custDataLst>
          </p:nvPr>
        </p:nvSpPr>
        <p:spPr>
          <a:xfrm>
            <a:off x="3857171" y="3470770"/>
            <a:ext cx="4018856" cy="400110"/>
          </a:xfrm>
          <a:prstGeom prst="rect">
            <a:avLst/>
          </a:prstGeom>
          <a:noFill/>
          <a:ln>
            <a:solidFill>
              <a:schemeClr val="accent1">
                <a:shade val="50000"/>
              </a:schemeClr>
            </a:solidFill>
          </a:ln>
        </p:spPr>
        <p:txBody>
          <a:bodyPr wrap="square" rtlCol="0">
            <a:spAutoFit/>
          </a:bodyPr>
          <a:lstStyle/>
          <a:p>
            <a:r>
              <a:rPr lang="zh-CN" altLang="en-US" sz="2000" b="1" smtClean="0">
                <a:latin typeface="华文中宋" panose="02010600040101010101" pitchFamily="2" charset="-122"/>
                <a:ea typeface="华文中宋" panose="02010600040101010101" pitchFamily="2" charset="-122"/>
              </a:rPr>
              <a:t>新民主主义革命（</a:t>
            </a:r>
            <a:r>
              <a:rPr lang="en-US" altLang="zh-CN" sz="2000" b="1" smtClean="0">
                <a:latin typeface="华文中宋" panose="02010600040101010101" pitchFamily="2" charset="-122"/>
                <a:ea typeface="华文中宋" panose="02010600040101010101" pitchFamily="2" charset="-122"/>
              </a:rPr>
              <a:t>1919—1949</a:t>
            </a:r>
            <a:r>
              <a:rPr lang="zh-CN" altLang="en-US" sz="2000" b="1" smtClean="0">
                <a:latin typeface="华文中宋" panose="02010600040101010101" pitchFamily="2" charset="-122"/>
                <a:ea typeface="华文中宋" panose="02010600040101010101" pitchFamily="2" charset="-122"/>
              </a:rPr>
              <a:t>）</a:t>
            </a:r>
            <a:endParaRPr lang="zh-CN" altLang="en-US" sz="2000" b="1">
              <a:latin typeface="华文中宋" panose="02010600040101010101" pitchFamily="2" charset="-122"/>
              <a:ea typeface="华文中宋" panose="02010600040101010101" pitchFamily="2" charset="-122"/>
            </a:endParaRPr>
          </a:p>
        </p:txBody>
      </p:sp>
      <p:sp>
        <p:nvSpPr>
          <p:cNvPr id="58" name="文本框 57"/>
          <p:cNvSpPr txBox="1"/>
          <p:nvPr>
            <p:custDataLst>
              <p:tags r:id="rId34"/>
            </p:custDataLst>
          </p:nvPr>
        </p:nvSpPr>
        <p:spPr>
          <a:xfrm>
            <a:off x="553268" y="5245937"/>
            <a:ext cx="4036889" cy="369332"/>
          </a:xfrm>
          <a:prstGeom prst="rect">
            <a:avLst/>
          </a:prstGeom>
          <a:noFill/>
          <a:ln>
            <a:solidFill>
              <a:schemeClr val="accent1">
                <a:shade val="50000"/>
              </a:schemeClr>
            </a:solidFill>
          </a:ln>
        </p:spPr>
        <p:txBody>
          <a:bodyPr wrap="square" rtlCol="0">
            <a:spAutoFit/>
          </a:bodyPr>
          <a:lstStyle/>
          <a:p>
            <a:r>
              <a:rPr lang="zh-CN" altLang="en-US" b="1" smtClean="0">
                <a:solidFill>
                  <a:srgbClr val="0000FF"/>
                </a:solidFill>
                <a:latin typeface="华文新魏" panose="02010800040101010101" pitchFamily="2" charset="-122"/>
                <a:ea typeface="华文新魏" panose="02010800040101010101" pitchFamily="2" charset="-122"/>
              </a:rPr>
              <a:t>全面建设社会主义时期（</a:t>
            </a:r>
            <a:r>
              <a:rPr lang="en-US" altLang="zh-CN" b="1" smtClean="0">
                <a:solidFill>
                  <a:srgbClr val="0000FF"/>
                </a:solidFill>
                <a:latin typeface="华文新魏" panose="02010800040101010101" pitchFamily="2" charset="-122"/>
                <a:ea typeface="华文新魏" panose="02010800040101010101" pitchFamily="2" charset="-122"/>
              </a:rPr>
              <a:t>1956—1966</a:t>
            </a:r>
            <a:r>
              <a:rPr lang="zh-CN" altLang="en-US" b="1" smtClean="0">
                <a:solidFill>
                  <a:srgbClr val="0000FF"/>
                </a:solidFill>
                <a:latin typeface="华文新魏" panose="02010800040101010101" pitchFamily="2" charset="-122"/>
                <a:ea typeface="华文新魏" panose="02010800040101010101" pitchFamily="2" charset="-122"/>
              </a:rPr>
              <a:t>）</a:t>
            </a:r>
            <a:endParaRPr lang="zh-CN" altLang="en-US" b="1">
              <a:solidFill>
                <a:srgbClr val="0000FF"/>
              </a:solidFill>
              <a:latin typeface="华文新魏" panose="02010800040101010101" pitchFamily="2" charset="-122"/>
              <a:ea typeface="华文新魏" panose="02010800040101010101" pitchFamily="2" charset="-122"/>
            </a:endParaRPr>
          </a:p>
        </p:txBody>
      </p:sp>
      <p:sp>
        <p:nvSpPr>
          <p:cNvPr id="59" name="矩形 58"/>
          <p:cNvSpPr/>
          <p:nvPr>
            <p:custDataLst>
              <p:tags r:id="rId35"/>
            </p:custDataLst>
          </p:nvPr>
        </p:nvSpPr>
        <p:spPr>
          <a:xfrm>
            <a:off x="4695028" y="5252252"/>
            <a:ext cx="3600144" cy="369332"/>
          </a:xfrm>
          <a:prstGeom prst="rect">
            <a:avLst/>
          </a:prstGeom>
          <a:ln>
            <a:solidFill>
              <a:schemeClr val="accent1">
                <a:shade val="50000"/>
              </a:schemeClr>
            </a:solidFill>
          </a:ln>
        </p:spPr>
        <p:txBody>
          <a:bodyPr wrap="square">
            <a:spAutoFit/>
          </a:bodyPr>
          <a:lstStyle/>
          <a:p>
            <a:r>
              <a:rPr lang="zh-CN" altLang="en-US" b="1">
                <a:solidFill>
                  <a:srgbClr val="DD9808"/>
                </a:solidFill>
                <a:latin typeface="Colonna MT" panose="04020805060202030203" pitchFamily="82" charset="0"/>
              </a:rPr>
              <a:t>社会主义建设新时期（</a:t>
            </a:r>
            <a:r>
              <a:rPr lang="en-US" altLang="zh-CN" b="1" smtClean="0">
                <a:solidFill>
                  <a:srgbClr val="DD9808"/>
                </a:solidFill>
                <a:latin typeface="Colonna MT" panose="04020805060202030203" pitchFamily="82" charset="0"/>
              </a:rPr>
              <a:t>1978—2017</a:t>
            </a:r>
            <a:r>
              <a:rPr lang="zh-CN" altLang="en-US" b="1" smtClean="0">
                <a:solidFill>
                  <a:srgbClr val="DD9808"/>
                </a:solidFill>
                <a:latin typeface="Colonna MT" panose="04020805060202030203" pitchFamily="82" charset="0"/>
              </a:rPr>
              <a:t>）</a:t>
            </a:r>
            <a:endParaRPr lang="zh-CN" altLang="en-US" b="1">
              <a:solidFill>
                <a:srgbClr val="DD9808"/>
              </a:solidFill>
              <a:latin typeface="Colonna MT" panose="04020805060202030203" pitchFamily="82" charset="0"/>
            </a:endParaRPr>
          </a:p>
        </p:txBody>
      </p:sp>
      <p:sp>
        <p:nvSpPr>
          <p:cNvPr id="60" name="矩形 59"/>
          <p:cNvSpPr/>
          <p:nvPr>
            <p:custDataLst>
              <p:tags r:id="rId36"/>
            </p:custDataLst>
          </p:nvPr>
        </p:nvSpPr>
        <p:spPr>
          <a:xfrm>
            <a:off x="8416897" y="5258117"/>
            <a:ext cx="3600144" cy="369332"/>
          </a:xfrm>
          <a:prstGeom prst="rect">
            <a:avLst/>
          </a:prstGeom>
          <a:ln>
            <a:solidFill>
              <a:schemeClr val="accent1">
                <a:shade val="50000"/>
              </a:schemeClr>
            </a:solidFill>
          </a:ln>
        </p:spPr>
        <p:txBody>
          <a:bodyPr wrap="square">
            <a:spAutoFit/>
          </a:bodyPr>
          <a:lstStyle/>
          <a:p>
            <a:r>
              <a:rPr lang="zh-CN" altLang="en-US" b="1" smtClean="0">
                <a:solidFill>
                  <a:srgbClr val="C00000"/>
                </a:solidFill>
                <a:latin typeface="MS PGothic" panose="020b0600070205080204" pitchFamily="34" charset="-128"/>
                <a:ea typeface="MS PGothic" panose="020b0600070205080204" pitchFamily="34" charset="-128"/>
              </a:rPr>
              <a:t>中国特色社会主义新时代（</a:t>
            </a:r>
            <a:r>
              <a:rPr lang="en-US" altLang="zh-CN" b="1" smtClean="0">
                <a:solidFill>
                  <a:srgbClr val="C00000"/>
                </a:solidFill>
                <a:latin typeface="MS PGothic" panose="020b0600070205080204" pitchFamily="34" charset="-128"/>
                <a:ea typeface="MS PGothic" panose="020b0600070205080204" pitchFamily="34" charset="-128"/>
              </a:rPr>
              <a:t>2017—</a:t>
            </a:r>
            <a:r>
              <a:rPr lang="zh-CN" altLang="en-US" b="1" smtClean="0">
                <a:solidFill>
                  <a:srgbClr val="C00000"/>
                </a:solidFill>
                <a:latin typeface="MS PGothic" panose="020b0600070205080204" pitchFamily="34" charset="-128"/>
                <a:ea typeface="MS PGothic" panose="020b0600070205080204" pitchFamily="34" charset="-128"/>
              </a:rPr>
              <a:t>）</a:t>
            </a:r>
            <a:endParaRPr lang="zh-CN" altLang="en-US" b="1">
              <a:solidFill>
                <a:srgbClr val="C00000"/>
              </a:solidFill>
              <a:latin typeface="MS PGothic" panose="020b0600070205080204" pitchFamily="34" charset="-128"/>
              <a:ea typeface="MS PGothic" panose="020b0600070205080204" pitchFamily="34" charset="-128"/>
            </a:endParaRPr>
          </a:p>
        </p:txBody>
      </p:sp>
      <p:sp>
        <p:nvSpPr>
          <p:cNvPr id="4" name="心形 3"/>
          <p:cNvSpPr/>
          <p:nvPr>
            <p:custDataLst>
              <p:tags r:id="rId37"/>
            </p:custDataLst>
          </p:nvPr>
        </p:nvSpPr>
        <p:spPr>
          <a:xfrm>
            <a:off x="8208637" y="568527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心形 43"/>
          <p:cNvSpPr/>
          <p:nvPr>
            <p:custDataLst>
              <p:tags r:id="rId38"/>
            </p:custDataLst>
          </p:nvPr>
        </p:nvSpPr>
        <p:spPr>
          <a:xfrm>
            <a:off x="10388360" y="4038911"/>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心形 46"/>
          <p:cNvSpPr/>
          <p:nvPr>
            <p:custDataLst>
              <p:tags r:id="rId39"/>
            </p:custDataLst>
          </p:nvPr>
        </p:nvSpPr>
        <p:spPr>
          <a:xfrm>
            <a:off x="7360546" y="4013735"/>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心形 60"/>
          <p:cNvSpPr/>
          <p:nvPr>
            <p:custDataLst>
              <p:tags r:id="rId40"/>
            </p:custDataLst>
          </p:nvPr>
        </p:nvSpPr>
        <p:spPr>
          <a:xfrm>
            <a:off x="5233056" y="400932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心形 61"/>
          <p:cNvSpPr/>
          <p:nvPr>
            <p:custDataLst>
              <p:tags r:id="rId41"/>
            </p:custDataLst>
          </p:nvPr>
        </p:nvSpPr>
        <p:spPr>
          <a:xfrm>
            <a:off x="10523072" y="5733309"/>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心形 62"/>
          <p:cNvSpPr/>
          <p:nvPr>
            <p:custDataLst>
              <p:tags r:id="rId42"/>
            </p:custDataLst>
          </p:nvPr>
        </p:nvSpPr>
        <p:spPr>
          <a:xfrm>
            <a:off x="2973399" y="569740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custDataLst>
              <p:tags r:id="rId43"/>
            </p:custDataLst>
          </p:nvPr>
        </p:nvSpPr>
        <p:spPr>
          <a:xfrm>
            <a:off x="11045952" y="4398264"/>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右箭头 63"/>
          <p:cNvSpPr/>
          <p:nvPr>
            <p:custDataLst>
              <p:tags r:id="rId44"/>
            </p:custDataLst>
          </p:nvPr>
        </p:nvSpPr>
        <p:spPr>
          <a:xfrm>
            <a:off x="553268" y="6035206"/>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右箭头 64"/>
          <p:cNvSpPr/>
          <p:nvPr>
            <p:custDataLst>
              <p:tags r:id="rId45"/>
            </p:custDataLst>
          </p:nvPr>
        </p:nvSpPr>
        <p:spPr>
          <a:xfrm>
            <a:off x="3869046" y="6096070"/>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45603663"/>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ppt_x"/>
                                          </p:val>
                                        </p:tav>
                                        <p:tav tm="100000">
                                          <p:val>
                                            <p:strVal val="#ppt_x"/>
                                          </p:val>
                                        </p:tav>
                                      </p:tavLst>
                                    </p:anim>
                                    <p:anim calcmode="lin" valueType="num">
                                      <p:cBhvr additive="base">
                                        <p:cTn id="25"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ppt_x"/>
                                          </p:val>
                                        </p:tav>
                                        <p:tav tm="100000">
                                          <p:val>
                                            <p:strVal val="#ppt_x"/>
                                          </p:val>
                                        </p:tav>
                                      </p:tavLst>
                                    </p:anim>
                                    <p:anim calcmode="lin" valueType="num">
                                      <p:cBhvr additive="base">
                                        <p:cTn id="31" dur="500" fill="hold"/>
                                        <p:tgtEl>
                                          <p:spTgt spid="57"/>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ppt_x"/>
                                          </p:val>
                                        </p:tav>
                                        <p:tav tm="100000">
                                          <p:val>
                                            <p:strVal val="#ppt_x"/>
                                          </p:val>
                                        </p:tav>
                                      </p:tavLst>
                                    </p:anim>
                                    <p:anim calcmode="lin" valueType="num">
                                      <p:cBhvr additive="base">
                                        <p:cTn id="37"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ppt_x"/>
                                          </p:val>
                                        </p:tav>
                                        <p:tav tm="100000">
                                          <p:val>
                                            <p:strVal val="#ppt_x"/>
                                          </p:val>
                                        </p:tav>
                                      </p:tavLst>
                                    </p:anim>
                                    <p:anim calcmode="lin" valueType="num">
                                      <p:cBhvr additive="base">
                                        <p:cTn id="43"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fill="hold"/>
                                        <p:tgtEl>
                                          <p:spTgt spid="60"/>
                                        </p:tgtEl>
                                        <p:attrNameLst>
                                          <p:attrName>ppt_x</p:attrName>
                                        </p:attrNameLst>
                                      </p:cBhvr>
                                      <p:tavLst>
                                        <p:tav tm="0">
                                          <p:val>
                                            <p:strVal val="#ppt_x"/>
                                          </p:val>
                                        </p:tav>
                                        <p:tav tm="100000">
                                          <p:val>
                                            <p:strVal val="#ppt_x"/>
                                          </p:val>
                                        </p:tav>
                                      </p:tavLst>
                                    </p:anim>
                                    <p:anim calcmode="lin" valueType="num">
                                      <p:cBhvr additive="base">
                                        <p:cTn id="49"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heel(1)">
                                      <p:cBhvr>
                                        <p:cTn id="54" dur="500"/>
                                        <p:tgtEl>
                                          <p:spTgt spid="61"/>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heel(1)">
                                      <p:cBhvr>
                                        <p:cTn id="57" dur="500"/>
                                        <p:tgtEl>
                                          <p:spTgt spid="47"/>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heel(1)">
                                      <p:cBhvr>
                                        <p:cTn id="60" dur="500"/>
                                        <p:tgtEl>
                                          <p:spTgt spid="44"/>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heel(1)">
                                      <p:cBhvr>
                                        <p:cTn id="63" dur="500"/>
                                        <p:tgtEl>
                                          <p:spTgt spid="62"/>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500"/>
                                        <p:tgtEl>
                                          <p:spTgt spid="4"/>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heel(1)">
                                      <p:cBhvr>
                                        <p:cTn id="69" dur="500"/>
                                        <p:tgtEl>
                                          <p:spTgt spid="63"/>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0-#ppt_w/2"/>
                                          </p:val>
                                        </p:tav>
                                        <p:tav tm="100000">
                                          <p:val>
                                            <p:strVal val="#ppt_x"/>
                                          </p:val>
                                        </p:tav>
                                      </p:tavLst>
                                    </p:anim>
                                    <p:anim calcmode="lin" valueType="num">
                                      <p:cBhvr additive="base">
                                        <p:cTn id="75" dur="500" fill="hold"/>
                                        <p:tgtEl>
                                          <p:spTgt spid="5"/>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0-#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additive="base">
                                        <p:cTn id="84" dur="500" fill="hold"/>
                                        <p:tgtEl>
                                          <p:spTgt spid="65"/>
                                        </p:tgtEl>
                                        <p:attrNameLst>
                                          <p:attrName>ppt_x</p:attrName>
                                        </p:attrNameLst>
                                      </p:cBhvr>
                                      <p:tavLst>
                                        <p:tav tm="0">
                                          <p:val>
                                            <p:strVal val="0-#ppt_w/2"/>
                                          </p:val>
                                        </p:tav>
                                        <p:tav tm="100000">
                                          <p:val>
                                            <p:strVal val="#ppt_x"/>
                                          </p:val>
                                        </p:tav>
                                      </p:tavLst>
                                    </p:anim>
                                    <p:anim calcmode="lin" valueType="num">
                                      <p:cBhvr additive="base">
                                        <p:cTn id="85"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4" grpId="0"/>
      <p:bldP spid="44" grpId="0"/>
      <p:bldP spid="47" grpId="0"/>
      <p:bldP spid="61" grpId="0"/>
      <p:bldP spid="62" grpId="0"/>
      <p:bldP spid="63" grpId="0"/>
      <p:bldP spid="5" grpId="0"/>
      <p:bldP spid="64" grpId="0"/>
      <p:bldP spid="65"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内容占位符 2"/>
          <p:cNvSpPr txBox="1"/>
          <p:nvPr>
            <p:custDataLst>
              <p:tags r:id="rId3"/>
            </p:custDataLst>
          </p:nvPr>
        </p:nvSpPr>
        <p:spPr>
          <a:xfrm>
            <a:off x="270072" y="321003"/>
            <a:ext cx="11717712" cy="559624"/>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二</a:t>
            </a:r>
            <a:r>
              <a:rPr lang="zh-CN" altLang="en-US" b="1">
                <a:solidFill>
                  <a:schemeClr val="accent1">
                    <a:lumMod val="75000"/>
                  </a:schemeClr>
                </a:solidFill>
                <a:latin typeface="微软雅黑" panose="020b0503020204020204" pitchFamily="34" charset="-122"/>
                <a:ea typeface="微软雅黑" panose="020b0503020204020204" pitchFamily="34" charset="-122"/>
              </a:rPr>
              <a:t>、阅读</a:t>
            </a:r>
            <a:r>
              <a:rPr lang="en-US" altLang="zh-CN" b="1">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大战中的插曲</a:t>
            </a:r>
            <a:r>
              <a:rPr lang="en-US" altLang="zh-CN" b="1">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中聂荣臻写给日本官兵的信。揣摩作者写这封</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信的用意，感受</a:t>
            </a:r>
            <a:r>
              <a:rPr lang="zh-CN" altLang="en-US" b="1">
                <a:solidFill>
                  <a:schemeClr val="accent1">
                    <a:lumMod val="75000"/>
                  </a:schemeClr>
                </a:solidFill>
                <a:latin typeface="微软雅黑" panose="020b0503020204020204" pitchFamily="34" charset="-122"/>
                <a:ea typeface="微软雅黑" panose="020b0503020204020204" pitchFamily="34" charset="-122"/>
              </a:rPr>
              <a:t>其表达上的特点</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custDataLst>
              <p:tags r:id="rId4"/>
            </p:custDataLst>
            <p:extLst>
              <p:ext uri="{D42A27DB-BD31-4B8C-83A1-F6EECF244321}">
                <p14:modId xmlns:p14="http://schemas.microsoft.com/office/powerpoint/2010/main" xmlns="" val="257863188"/>
              </p:ext>
            </p:extLst>
          </p:nvPr>
        </p:nvGraphicFramePr>
        <p:xfrm>
          <a:off x="1574800" y="1096457"/>
          <a:ext cx="7797800" cy="3243072"/>
        </p:xfrm>
        <a:graphic>
          <a:graphicData uri="http://schemas.openxmlformats.org/drawingml/2006/table">
            <a:tbl>
              <a:tblPr firstRow="1" bandRow="1">
                <a:tableStyleId>{5C22544A-7EE6-4342-B048-85BDC9FD1C3A}</a:tableStyleId>
              </a:tblPr>
              <a:tblGrid>
                <a:gridCol w="1634744"/>
                <a:gridCol w="3355848"/>
                <a:gridCol w="2807208"/>
              </a:tblGrid>
              <a:tr h="540512">
                <a:tc>
                  <a:txBody>
                    <a:bodyPr vert="horz" wrap="square"/>
                    <a:lstStyle/>
                    <a:p>
                      <a:pPr algn="ctr"/>
                      <a:r>
                        <a:rPr lang="zh-CN" altLang="en-US" smtClean="0"/>
                        <a:t>段    落</a:t>
                      </a:r>
                      <a:endParaRPr lang="zh-CN" altLang="en-US"/>
                    </a:p>
                  </a:txBody>
                  <a:tcPr/>
                </a:tc>
                <a:tc>
                  <a:txBody>
                    <a:bodyPr vert="horz" wrap="square"/>
                    <a:lstStyle/>
                    <a:p>
                      <a:pPr algn="ctr"/>
                      <a:r>
                        <a:rPr lang="zh-CN" altLang="en-US" smtClean="0"/>
                        <a:t>用    意</a:t>
                      </a:r>
                      <a:endParaRPr lang="zh-CN" altLang="en-US"/>
                    </a:p>
                  </a:txBody>
                  <a:tcPr/>
                </a:tc>
                <a:tc>
                  <a:txBody>
                    <a:bodyPr vert="horz" wrap="square"/>
                    <a:lstStyle/>
                    <a:p>
                      <a:pPr algn="ctr"/>
                      <a:r>
                        <a:rPr lang="zh-CN" altLang="en-US" smtClean="0"/>
                        <a:t>表达特色</a:t>
                      </a:r>
                      <a:endParaRPr lang="zh-CN" altLang="en-US"/>
                    </a:p>
                  </a:txBody>
                  <a:tcPr/>
                </a:tc>
              </a:tr>
              <a:tr h="540512">
                <a:tc>
                  <a:txBody>
                    <a:bodyPr vert="horz" wrap="square"/>
                    <a:lstStyle/>
                    <a:p>
                      <a:pPr algn="ctr"/>
                      <a:r>
                        <a:rPr lang="en-US" altLang="zh-CN" smtClean="0"/>
                        <a:t>1</a:t>
                      </a:r>
                      <a:endParaRPr lang="zh-CN" altLang="en-US"/>
                    </a:p>
                  </a:txBody>
                  <a:tcPr/>
                </a:tc>
                <a:tc>
                  <a:txBody>
                    <a:bodyPr vert="horz" wrap="square"/>
                    <a:lstStyle/>
                    <a:p>
                      <a:endParaRPr lang="zh-CN" altLang="en-US"/>
                    </a:p>
                  </a:txBody>
                  <a:tcPr/>
                </a:tc>
                <a:tc rowSpan="5">
                  <a:txBody>
                    <a:bodyPr vert="horz" wrap="square"/>
                    <a:lstStyle/>
                    <a:p>
                      <a:endParaRPr lang="zh-CN" altLang="en-US"/>
                    </a:p>
                  </a:txBody>
                  <a:tcPr/>
                </a:tc>
              </a:tr>
              <a:tr h="540512">
                <a:tc>
                  <a:txBody>
                    <a:bodyPr vert="horz" wrap="square"/>
                    <a:lstStyle/>
                    <a:p>
                      <a:pPr algn="ctr"/>
                      <a:r>
                        <a:rPr lang="en-US" altLang="zh-CN" smtClean="0"/>
                        <a:t>2</a:t>
                      </a:r>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r h="540512">
                <a:tc>
                  <a:txBody>
                    <a:bodyPr vert="horz" wrap="square"/>
                    <a:lstStyle/>
                    <a:p>
                      <a:pPr algn="ctr"/>
                      <a:r>
                        <a:rPr lang="en-US" altLang="zh-CN" smtClean="0"/>
                        <a:t>3</a:t>
                      </a:r>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r h="540512">
                <a:tc>
                  <a:txBody>
                    <a:bodyPr vert="horz" wrap="square"/>
                    <a:lstStyle/>
                    <a:p>
                      <a:pPr algn="ctr"/>
                      <a:r>
                        <a:rPr lang="en-US" altLang="zh-CN" smtClean="0"/>
                        <a:t>4</a:t>
                      </a:r>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r h="540512">
                <a:tc>
                  <a:txBody>
                    <a:bodyPr vert="horz" wrap="square"/>
                    <a:lstStyle/>
                    <a:p>
                      <a:pPr algn="ctr"/>
                      <a:r>
                        <a:rPr lang="en-US" altLang="zh-CN" smtClean="0"/>
                        <a:t>5</a:t>
                      </a:r>
                      <a:endParaRPr lang="zh-CN" altLang="en-US"/>
                    </a:p>
                  </a:txBody>
                  <a:tcPr/>
                </a:tc>
                <a:tc>
                  <a:txBody>
                    <a:bodyPr vert="horz" wrap="square"/>
                    <a:lstStyle/>
                    <a:p>
                      <a:endParaRPr lang="zh-CN" altLang="en-US"/>
                    </a:p>
                  </a:txBody>
                  <a:tcPr/>
                </a:tc>
                <a:tc vMerge="1">
                  <a:txBody>
                    <a:bodyPr vert="horz" wrap="square"/>
                    <a:lstStyle/>
                    <a:p>
                      <a:endParaRPr lang="zh-CN" altLang="en-US"/>
                    </a:p>
                  </a:txBody>
                  <a:tcPr/>
                </a:tc>
              </a:tr>
            </a:tbl>
          </a:graphicData>
        </a:graphic>
      </p:graphicFrame>
      <p:sp>
        <p:nvSpPr>
          <p:cNvPr id="6" name="矩形 5"/>
          <p:cNvSpPr/>
          <p:nvPr>
            <p:custDataLst>
              <p:tags r:id="rId5"/>
            </p:custDataLst>
          </p:nvPr>
        </p:nvSpPr>
        <p:spPr>
          <a:xfrm>
            <a:off x="3980660" y="2246922"/>
            <a:ext cx="1800493" cy="369332"/>
          </a:xfrm>
          <a:prstGeom prst="rect">
            <a:avLst/>
          </a:prstGeom>
        </p:spPr>
        <p:txBody>
          <a:bodyPr wrap="none">
            <a:spAutoFit/>
          </a:bodyPr>
          <a:lstStyle/>
          <a:p>
            <a:r>
              <a:rPr lang="zh-CN" altLang="en-US" smtClean="0"/>
              <a:t>述救助，表态</a:t>
            </a:r>
            <a:r>
              <a:rPr lang="zh-CN" altLang="en-US"/>
              <a:t>度</a:t>
            </a:r>
          </a:p>
        </p:txBody>
      </p:sp>
      <p:sp>
        <p:nvSpPr>
          <p:cNvPr id="7" name="矩形 6"/>
          <p:cNvSpPr/>
          <p:nvPr>
            <p:custDataLst>
              <p:tags r:id="rId6"/>
            </p:custDataLst>
          </p:nvPr>
        </p:nvSpPr>
        <p:spPr>
          <a:xfrm>
            <a:off x="3980660" y="1717415"/>
            <a:ext cx="1800493" cy="369332"/>
          </a:xfrm>
          <a:prstGeom prst="rect">
            <a:avLst/>
          </a:prstGeom>
        </p:spPr>
        <p:txBody>
          <a:bodyPr wrap="none">
            <a:spAutoFit/>
          </a:bodyPr>
          <a:lstStyle/>
          <a:p>
            <a:r>
              <a:rPr lang="zh-CN" altLang="en-US"/>
              <a:t>指</a:t>
            </a:r>
            <a:r>
              <a:rPr lang="zh-CN" altLang="en-US" smtClean="0"/>
              <a:t>责任，站立</a:t>
            </a:r>
            <a:r>
              <a:rPr lang="zh-CN" altLang="en-US"/>
              <a:t>场</a:t>
            </a:r>
          </a:p>
        </p:txBody>
      </p:sp>
      <p:sp>
        <p:nvSpPr>
          <p:cNvPr id="8" name="矩形 7"/>
          <p:cNvSpPr/>
          <p:nvPr>
            <p:custDataLst>
              <p:tags r:id="rId7"/>
            </p:custDataLst>
          </p:nvPr>
        </p:nvSpPr>
        <p:spPr>
          <a:xfrm>
            <a:off x="3980660" y="3345881"/>
            <a:ext cx="1800493" cy="369332"/>
          </a:xfrm>
          <a:prstGeom prst="rect">
            <a:avLst/>
          </a:prstGeom>
        </p:spPr>
        <p:txBody>
          <a:bodyPr wrap="none">
            <a:spAutoFit/>
          </a:bodyPr>
          <a:lstStyle/>
          <a:p>
            <a:r>
              <a:rPr lang="zh-CN" altLang="en-US"/>
              <a:t>明</a:t>
            </a:r>
            <a:r>
              <a:rPr lang="zh-CN" altLang="en-US" smtClean="0"/>
              <a:t>性质，比</a:t>
            </a:r>
            <a:r>
              <a:rPr lang="zh-CN" altLang="en-US"/>
              <a:t>做法</a:t>
            </a:r>
          </a:p>
        </p:txBody>
      </p:sp>
      <p:sp>
        <p:nvSpPr>
          <p:cNvPr id="9" name="矩形 8"/>
          <p:cNvSpPr/>
          <p:nvPr>
            <p:custDataLst>
              <p:tags r:id="rId8"/>
            </p:custDataLst>
          </p:nvPr>
        </p:nvSpPr>
        <p:spPr>
          <a:xfrm>
            <a:off x="3980661" y="3842705"/>
            <a:ext cx="1800493" cy="369332"/>
          </a:xfrm>
          <a:prstGeom prst="rect">
            <a:avLst/>
          </a:prstGeom>
        </p:spPr>
        <p:txBody>
          <a:bodyPr wrap="none">
            <a:spAutoFit/>
          </a:bodyPr>
          <a:lstStyle/>
          <a:p>
            <a:r>
              <a:rPr lang="zh-CN" altLang="en-US"/>
              <a:t>表决</a:t>
            </a:r>
            <a:r>
              <a:rPr lang="zh-CN" altLang="en-US" smtClean="0"/>
              <a:t>心，发</a:t>
            </a:r>
            <a:r>
              <a:rPr lang="zh-CN" altLang="en-US"/>
              <a:t>号召</a:t>
            </a:r>
          </a:p>
        </p:txBody>
      </p:sp>
      <p:sp>
        <p:nvSpPr>
          <p:cNvPr id="10" name="矩形 9"/>
          <p:cNvSpPr/>
          <p:nvPr>
            <p:custDataLst>
              <p:tags r:id="rId9"/>
            </p:custDataLst>
          </p:nvPr>
        </p:nvSpPr>
        <p:spPr>
          <a:xfrm>
            <a:off x="3980660" y="2835817"/>
            <a:ext cx="1800493" cy="369332"/>
          </a:xfrm>
          <a:prstGeom prst="rect">
            <a:avLst/>
          </a:prstGeom>
        </p:spPr>
        <p:txBody>
          <a:bodyPr wrap="none">
            <a:spAutoFit/>
          </a:bodyPr>
          <a:lstStyle/>
          <a:p>
            <a:r>
              <a:rPr lang="zh-CN" altLang="en-US"/>
              <a:t>析</a:t>
            </a:r>
            <a:r>
              <a:rPr lang="zh-CN" altLang="en-US" smtClean="0"/>
              <a:t>原因，说</a:t>
            </a:r>
            <a:r>
              <a:rPr lang="zh-CN" altLang="en-US"/>
              <a:t>反噬</a:t>
            </a:r>
          </a:p>
        </p:txBody>
      </p:sp>
      <p:sp>
        <p:nvSpPr>
          <p:cNvPr id="11" name="矩形 10"/>
          <p:cNvSpPr/>
          <p:nvPr>
            <p:custDataLst>
              <p:tags r:id="rId10"/>
            </p:custDataLst>
          </p:nvPr>
        </p:nvSpPr>
        <p:spPr>
          <a:xfrm>
            <a:off x="6891613" y="2086747"/>
            <a:ext cx="2420112" cy="1477328"/>
          </a:xfrm>
          <a:prstGeom prst="rect">
            <a:avLst/>
          </a:prstGeom>
        </p:spPr>
        <p:txBody>
          <a:bodyPr wrap="square">
            <a:spAutoFit/>
          </a:bodyPr>
          <a:lstStyle/>
          <a:p>
            <a:r>
              <a:rPr lang="zh-CN" altLang="en-US"/>
              <a:t>观点</a:t>
            </a:r>
            <a:r>
              <a:rPr lang="zh-CN" altLang="en-US" smtClean="0"/>
              <a:t>明确，典雅庄重，义正辞严，情理并重，言简意明，多</a:t>
            </a:r>
            <a:r>
              <a:rPr lang="zh-CN" altLang="en-US"/>
              <a:t>文言词汇和</a:t>
            </a:r>
            <a:r>
              <a:rPr lang="zh-CN" altLang="en-US" smtClean="0"/>
              <a:t>成语，具有</a:t>
            </a:r>
            <a:r>
              <a:rPr lang="zh-CN" altLang="en-US"/>
              <a:t>很强的说服力和感召力</a:t>
            </a:r>
          </a:p>
        </p:txBody>
      </p:sp>
      <p:sp>
        <p:nvSpPr>
          <p:cNvPr id="12" name="矩形 11"/>
          <p:cNvSpPr/>
          <p:nvPr>
            <p:custDataLst>
              <p:tags r:id="rId11"/>
            </p:custDataLst>
          </p:nvPr>
        </p:nvSpPr>
        <p:spPr>
          <a:xfrm>
            <a:off x="816864" y="4712408"/>
            <a:ext cx="10631424" cy="1938992"/>
          </a:xfrm>
          <a:prstGeom prst="rect">
            <a:avLst/>
          </a:prstGeom>
        </p:spPr>
        <p:txBody>
          <a:bodyPr wrap="square">
            <a:spAutoFit/>
          </a:bodyPr>
          <a:lstStyle/>
          <a:p>
            <a:r>
              <a:rPr lang="zh-CN" altLang="en-US" sz="2000" smtClean="0">
                <a:latin typeface="华文楷体" panose="02010600040101010101" pitchFamily="2" charset="-122"/>
                <a:ea typeface="华文楷体" panose="02010600040101010101" pitchFamily="2" charset="-122"/>
              </a:rPr>
              <a:t>        对于</a:t>
            </a:r>
            <a:r>
              <a:rPr lang="zh-CN" altLang="en-US" sz="2000">
                <a:latin typeface="华文楷体" panose="02010600040101010101" pitchFamily="2" charset="-122"/>
                <a:ea typeface="华文楷体" panose="02010600040101010101" pitchFamily="2" charset="-122"/>
              </a:rPr>
              <a:t>这封信的写作</a:t>
            </a:r>
            <a:r>
              <a:rPr lang="zh-CN" altLang="en-US" sz="2000" smtClean="0">
                <a:latin typeface="华文楷体" panose="02010600040101010101" pitchFamily="2" charset="-122"/>
                <a:ea typeface="华文楷体" panose="02010600040101010101" pitchFamily="2" charset="-122"/>
              </a:rPr>
              <a:t>缘由，聂荣臻</a:t>
            </a:r>
            <a:r>
              <a:rPr lang="zh-CN" altLang="en-US" sz="2000">
                <a:latin typeface="华文楷体" panose="02010600040101010101" pitchFamily="2" charset="-122"/>
                <a:ea typeface="华文楷体" panose="02010600040101010101" pitchFamily="2" charset="-122"/>
              </a:rPr>
              <a:t>是这样阐释的</a:t>
            </a:r>
            <a:r>
              <a:rPr lang="en-US" altLang="zh-CN" sz="2000">
                <a:latin typeface="华文楷体" panose="02010600040101010101" pitchFamily="2" charset="-122"/>
                <a:ea typeface="华文楷体" panose="02010600040101010101" pitchFamily="2" charset="-122"/>
              </a:rPr>
              <a:t>——</a:t>
            </a:r>
            <a:r>
              <a:rPr lang="zh-CN" altLang="en-US" sz="2000">
                <a:latin typeface="华文楷体" panose="02010600040101010101" pitchFamily="2" charset="-122"/>
                <a:ea typeface="华文楷体" panose="02010600040101010101" pitchFamily="2" charset="-122"/>
              </a:rPr>
              <a:t>主要是对敌进行政治</a:t>
            </a:r>
            <a:r>
              <a:rPr lang="zh-CN" altLang="en-US" sz="2000" smtClean="0">
                <a:latin typeface="华文楷体" panose="02010600040101010101" pitchFamily="2" charset="-122"/>
                <a:ea typeface="华文楷体" panose="02010600040101010101" pitchFamily="2" charset="-122"/>
              </a:rPr>
              <a:t>工作，这</a:t>
            </a:r>
            <a:r>
              <a:rPr lang="zh-CN" altLang="en-US" sz="2000">
                <a:latin typeface="华文楷体" panose="02010600040101010101" pitchFamily="2" charset="-122"/>
                <a:ea typeface="华文楷体" panose="02010600040101010101" pitchFamily="2" charset="-122"/>
              </a:rPr>
              <a:t>就是毛泽东说的“长征是宣传队”传统的延续。这件事成为“中日人民友好佳话”并不仅仅是因为它描绘了一群善良的</a:t>
            </a:r>
            <a:r>
              <a:rPr lang="zh-CN" altLang="en-US" sz="2000" smtClean="0">
                <a:latin typeface="华文楷体" panose="02010600040101010101" pitchFamily="2" charset="-122"/>
                <a:ea typeface="华文楷体" panose="02010600040101010101" pitchFamily="2" charset="-122"/>
              </a:rPr>
              <a:t>中国人，而是</a:t>
            </a:r>
            <a:r>
              <a:rPr lang="zh-CN" altLang="en-US" sz="2000">
                <a:latin typeface="华文楷体" panose="02010600040101010101" pitchFamily="2" charset="-122"/>
                <a:ea typeface="华文楷体" panose="02010600040101010101" pitchFamily="2" charset="-122"/>
              </a:rPr>
              <a:t>这件事彰显了人民军队的性质、人民战争的</a:t>
            </a:r>
            <a:r>
              <a:rPr lang="zh-CN" altLang="en-US" sz="2000" smtClean="0">
                <a:latin typeface="华文楷体" panose="02010600040101010101" pitchFamily="2" charset="-122"/>
                <a:ea typeface="华文楷体" panose="02010600040101010101" pitchFamily="2" charset="-122"/>
              </a:rPr>
              <a:t>正义性，以及</a:t>
            </a:r>
            <a:r>
              <a:rPr lang="zh-CN" altLang="en-US" sz="2000">
                <a:latin typeface="华文楷体" panose="02010600040101010101" pitchFamily="2" charset="-122"/>
                <a:ea typeface="华文楷体" panose="02010600040101010101" pitchFamily="2" charset="-122"/>
              </a:rPr>
              <a:t>这种正义的强大力量。回忆录的后半部分用较长篇幅写新中国成立后寻找美穗子、美穗子事件的影响以及接见来访的美穗子等后续</a:t>
            </a:r>
            <a:r>
              <a:rPr lang="zh-CN" altLang="en-US" sz="2000" smtClean="0">
                <a:latin typeface="华文楷体" panose="02010600040101010101" pitchFamily="2" charset="-122"/>
                <a:ea typeface="华文楷体" panose="02010600040101010101" pitchFamily="2" charset="-122"/>
              </a:rPr>
              <a:t>情况，展现</a:t>
            </a:r>
            <a:r>
              <a:rPr lang="zh-CN" altLang="en-US" sz="2000">
                <a:latin typeface="华文楷体" panose="02010600040101010101" pitchFamily="2" charset="-122"/>
                <a:ea typeface="华文楷体" panose="02010600040101010101" pitchFamily="2" charset="-122"/>
              </a:rPr>
              <a:t>了这件事对中日关系的深远</a:t>
            </a:r>
            <a:r>
              <a:rPr lang="zh-CN" altLang="en-US" sz="2000" smtClean="0">
                <a:latin typeface="华文楷体" panose="02010600040101010101" pitchFamily="2" charset="-122"/>
                <a:ea typeface="华文楷体" panose="02010600040101010101" pitchFamily="2" charset="-122"/>
              </a:rPr>
              <a:t>影响，同时</a:t>
            </a:r>
            <a:r>
              <a:rPr lang="zh-CN" altLang="en-US" sz="2000">
                <a:latin typeface="华文楷体" panose="02010600040101010101" pitchFamily="2" charset="-122"/>
                <a:ea typeface="华文楷体" panose="02010600040101010101" pitchFamily="2" charset="-122"/>
              </a:rPr>
              <a:t>也彰显了革命人道主义精神在中日百姓心中的分量。</a:t>
            </a:r>
          </a:p>
        </p:txBody>
      </p:sp>
    </p:spTree>
    <p:extLst>
      <p:ext uri="{BB962C8B-B14F-4D97-AF65-F5344CB8AC3E}">
        <p14:creationId xmlns:p14="http://schemas.microsoft.com/office/powerpoint/2010/main" xmlns="" val="1269640960"/>
      </p:ext>
    </p:ext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70898"/>
            <a:ext cx="10969200" cy="705600"/>
          </a:xfrm>
        </p:spPr>
        <p:txBody>
          <a:bodyPr/>
          <a:lstStyle/>
          <a:p>
            <a:r>
              <a:rPr lang="zh-CN" altLang="en-US" smtClean="0"/>
              <a:t>学习活动七：直击现场，比对历史材料</a:t>
            </a:r>
            <a:endParaRPr lang="zh-CN" altLang="en-US"/>
          </a:p>
        </p:txBody>
      </p:sp>
      <p:sp>
        <p:nvSpPr>
          <p:cNvPr id="4" name="内容占位符 2"/>
          <p:cNvSpPr txBox="1"/>
          <p:nvPr>
            <p:custDataLst>
              <p:tags r:id="rId5"/>
            </p:custDataLst>
          </p:nvPr>
        </p:nvSpPr>
        <p:spPr>
          <a:xfrm>
            <a:off x="608400" y="737866"/>
            <a:ext cx="11288632" cy="542418"/>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请从课文中找出消息描绘的现实场景、穿插的历史材料以及表达情感的语句，体会作者的写作手法。</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custDataLst>
              <p:tags r:id="rId6"/>
            </p:custDataLst>
            <p:extLst>
              <p:ext uri="{D42A27DB-BD31-4B8C-83A1-F6EECF244321}">
                <p14:modId xmlns:p14="http://schemas.microsoft.com/office/powerpoint/2010/main" xmlns="" val="1169575482"/>
              </p:ext>
            </p:extLst>
          </p:nvPr>
        </p:nvGraphicFramePr>
        <p:xfrm>
          <a:off x="608400" y="1241651"/>
          <a:ext cx="11072324" cy="5400040"/>
        </p:xfrm>
        <a:graphic>
          <a:graphicData uri="http://schemas.openxmlformats.org/drawingml/2006/table">
            <a:tbl>
              <a:tblPr firstRow="1" bandRow="1">
                <a:tableStyleId>{5C22544A-7EE6-4342-B048-85BDC9FD1C3A}</a:tableStyleId>
              </a:tblPr>
              <a:tblGrid>
                <a:gridCol w="4071116"/>
                <a:gridCol w="2065412"/>
                <a:gridCol w="1918239"/>
                <a:gridCol w="3017557"/>
              </a:tblGrid>
              <a:tr h="370840">
                <a:tc>
                  <a:txBody>
                    <a:bodyPr vert="horz" wrap="square"/>
                    <a:lstStyle/>
                    <a:p>
                      <a:pPr algn="ctr"/>
                      <a:r>
                        <a:rPr lang="zh-CN" altLang="en-US" smtClean="0"/>
                        <a:t>现实场景</a:t>
                      </a:r>
                      <a:endParaRPr lang="zh-CN" altLang="en-US"/>
                    </a:p>
                  </a:txBody>
                  <a:tcPr/>
                </a:tc>
                <a:tc>
                  <a:txBody>
                    <a:bodyPr vert="horz" wrap="square"/>
                    <a:lstStyle/>
                    <a:p>
                      <a:pPr algn="ctr"/>
                      <a:r>
                        <a:rPr lang="zh-CN" altLang="en-US" smtClean="0"/>
                        <a:t>历史材料</a:t>
                      </a:r>
                      <a:endParaRPr lang="zh-CN" altLang="en-US"/>
                    </a:p>
                  </a:txBody>
                  <a:tcPr/>
                </a:tc>
                <a:tc>
                  <a:txBody>
                    <a:bodyPr vert="horz" wrap="square"/>
                    <a:lstStyle/>
                    <a:p>
                      <a:pPr algn="ctr"/>
                      <a:r>
                        <a:rPr lang="zh-CN" altLang="en-US" smtClean="0"/>
                        <a:t>对比维度</a:t>
                      </a:r>
                      <a:endParaRPr lang="zh-CN" altLang="en-US"/>
                    </a:p>
                  </a:txBody>
                  <a:tcPr/>
                </a:tc>
                <a:tc>
                  <a:txBody>
                    <a:bodyPr vert="horz" wrap="square"/>
                    <a:lstStyle/>
                    <a:p>
                      <a:pPr algn="ctr"/>
                      <a:r>
                        <a:rPr lang="zh-CN" altLang="en-US" smtClean="0"/>
                        <a:t>情感表达</a:t>
                      </a:r>
                      <a:endParaRPr lang="zh-CN" altLang="en-US"/>
                    </a:p>
                  </a:txBody>
                  <a:tcPr/>
                </a:tc>
              </a:tr>
              <a:tr h="370840">
                <a:tc>
                  <a:txBody>
                    <a:bodyPr vert="horz" wrap="square"/>
                    <a:lstStyle/>
                    <a:p>
                      <a:pPr algn="l"/>
                      <a:r>
                        <a:rPr lang="zh-CN" altLang="en-US" smtClean="0">
                          <a:latin typeface="华文新魏" panose="02010800040101010101" pitchFamily="2" charset="-122"/>
                          <a:ea typeface="华文新魏" panose="02010800040101010101" pitchFamily="2" charset="-122"/>
                        </a:rPr>
                        <a:t>时间</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下午</a:t>
                      </a:r>
                      <a:r>
                        <a:rPr lang="en-US" altLang="zh-CN" smtClean="0">
                          <a:latin typeface="华文新魏" panose="02010800040101010101" pitchFamily="2" charset="-122"/>
                          <a:ea typeface="华文新魏" panose="02010800040101010101" pitchFamily="2" charset="-122"/>
                        </a:rPr>
                        <a:t>4</a:t>
                      </a:r>
                      <a:r>
                        <a:rPr lang="zh-CN" altLang="en-US" smtClean="0">
                          <a:latin typeface="华文新魏" panose="02010800040101010101" pitchFamily="2" charset="-122"/>
                          <a:ea typeface="华文新魏" panose="02010800040101010101" pitchFamily="2" charset="-122"/>
                        </a:rPr>
                        <a:t>时</a:t>
                      </a:r>
                      <a:r>
                        <a:rPr lang="en-US" altLang="zh-CN" smtClean="0">
                          <a:latin typeface="华文新魏" panose="02010800040101010101" pitchFamily="2" charset="-122"/>
                          <a:ea typeface="华文新魏" panose="02010800040101010101" pitchFamily="2" charset="-122"/>
                        </a:rPr>
                        <a:t>30</a:t>
                      </a:r>
                      <a:r>
                        <a:rPr lang="zh-CN" altLang="en-US" smtClean="0">
                          <a:latin typeface="华文新魏" panose="02010800040101010101" pitchFamily="2" charset="-122"/>
                          <a:ea typeface="华文新魏" panose="02010800040101010101" pitchFamily="2" charset="-122"/>
                        </a:rPr>
                        <a:t>分至</a:t>
                      </a:r>
                      <a:r>
                        <a:rPr lang="en-US" altLang="zh-CN" smtClean="0">
                          <a:latin typeface="华文新魏" panose="02010800040101010101" pitchFamily="2" charset="-122"/>
                          <a:ea typeface="华文新魏" panose="02010800040101010101" pitchFamily="2" charset="-122"/>
                        </a:rPr>
                        <a:t>4</a:t>
                      </a:r>
                      <a:r>
                        <a:rPr lang="zh-CN" altLang="en-US" smtClean="0">
                          <a:latin typeface="华文新魏" panose="02010800040101010101" pitchFamily="2" charset="-122"/>
                          <a:ea typeface="华文新魏" panose="02010800040101010101" pitchFamily="2" charset="-122"/>
                        </a:rPr>
                        <a:t>时</a:t>
                      </a:r>
                      <a:r>
                        <a:rPr lang="en-US" altLang="zh-CN" smtClean="0">
                          <a:latin typeface="华文新魏" panose="02010800040101010101" pitchFamily="2" charset="-122"/>
                          <a:ea typeface="华文新魏" panose="02010800040101010101" pitchFamily="2" charset="-122"/>
                        </a:rPr>
                        <a:t>40</a:t>
                      </a:r>
                      <a:r>
                        <a:rPr lang="zh-CN" altLang="en-US" smtClean="0">
                          <a:latin typeface="华文新魏" panose="02010800040101010101" pitchFamily="2" charset="-122"/>
                          <a:ea typeface="华文新魏" panose="02010800040101010101" pitchFamily="2" charset="-122"/>
                        </a:rPr>
                        <a:t>分</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地点</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港督府</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事件</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末任港督彭定康告别港督府，降下港督旗帜</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第一次降旗</a:t>
                      </a:r>
                      <a:r>
                        <a:rPr lang="en-US" altLang="zh-CN" smtClean="0">
                          <a:latin typeface="华文新魏" panose="02010800040101010101" pitchFamily="2" charset="-122"/>
                          <a:ea typeface="华文新魏" panose="02010800040101010101" pitchFamily="2" charset="-122"/>
                        </a:rPr>
                        <a:t>)</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r>
                        <a:rPr lang="zh-CN" altLang="en-US" smtClean="0">
                          <a:latin typeface="华文新魏" panose="02010800040101010101" pitchFamily="2" charset="-122"/>
                          <a:ea typeface="华文新魏" panose="02010800040101010101" pitchFamily="2" charset="-122"/>
                        </a:rPr>
                        <a:t> </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港督府的建成时间，其后的扩建、发展 </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今昔纵比</a:t>
                      </a:r>
                      <a:r>
                        <a:rPr lang="en-US" altLang="zh-CN" smtClean="0">
                          <a:latin typeface="华文新魏" panose="02010800040101010101" pitchFamily="2" charset="-122"/>
                          <a:ea typeface="华文新魏" panose="02010800040101010101" pitchFamily="2" charset="-122"/>
                        </a:rPr>
                        <a:t>:</a:t>
                      </a:r>
                    </a:p>
                    <a:p>
                      <a:pPr algn="l"/>
                      <a:r>
                        <a:rPr lang="zh-CN" altLang="en-US" smtClean="0">
                          <a:latin typeface="华文新魏" panose="02010800040101010101" pitchFamily="2" charset="-122"/>
                          <a:ea typeface="华文新魏" panose="02010800040101010101" pitchFamily="2" charset="-122"/>
                        </a:rPr>
                        <a:t>港督府建筑历史与现实的对比 </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r>
                        <a:rPr lang="zh-CN" altLang="en-US" smtClean="0">
                          <a:latin typeface="华文新魏" panose="02010800040101010101" pitchFamily="2" charset="-122"/>
                          <a:ea typeface="华文新魏" panose="02010800040101010101" pitchFamily="2" charset="-122"/>
                        </a:rPr>
                        <a:t>“蒙蒙细雨”“日落余音”</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“永远都不会有”</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“最后一次”</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“成为历史的陈迹”</a:t>
                      </a:r>
                      <a:endParaRPr lang="zh-CN" altLang="en-US">
                        <a:latin typeface="华文新魏" panose="02010800040101010101" pitchFamily="2" charset="-122"/>
                        <a:ea typeface="华文新魏" panose="02010800040101010101" pitchFamily="2" charset="-122"/>
                      </a:endParaRPr>
                    </a:p>
                  </a:txBody>
                  <a:tcPr/>
                </a:tc>
              </a:tr>
              <a:tr h="370840">
                <a:tc>
                  <a:txBody>
                    <a:bodyPr vert="horz" wrap="square"/>
                    <a:lstStyle/>
                    <a:p>
                      <a:pPr algn="l"/>
                      <a:r>
                        <a:rPr lang="zh-CN" altLang="en-US" smtClean="0">
                          <a:latin typeface="华文新魏" panose="02010800040101010101" pitchFamily="2" charset="-122"/>
                          <a:ea typeface="华文新魏" panose="02010800040101010101" pitchFamily="2" charset="-122"/>
                        </a:rPr>
                        <a:t>时间</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晚</a:t>
                      </a:r>
                      <a:r>
                        <a:rPr lang="en-US" altLang="zh-CN" smtClean="0">
                          <a:latin typeface="华文新魏" panose="02010800040101010101" pitchFamily="2" charset="-122"/>
                          <a:ea typeface="华文新魏" panose="02010800040101010101" pitchFamily="2" charset="-122"/>
                        </a:rPr>
                        <a:t>6</a:t>
                      </a:r>
                      <a:r>
                        <a:rPr lang="zh-CN" altLang="en-US" smtClean="0">
                          <a:latin typeface="华文新魏" panose="02010800040101010101" pitchFamily="2" charset="-122"/>
                          <a:ea typeface="华文新魏" panose="02010800040101010101" pitchFamily="2" charset="-122"/>
                        </a:rPr>
                        <a:t>时</a:t>
                      </a:r>
                      <a:r>
                        <a:rPr lang="en-US" altLang="zh-CN" smtClean="0">
                          <a:latin typeface="华文新魏" panose="02010800040101010101" pitchFamily="2" charset="-122"/>
                          <a:ea typeface="华文新魏" panose="02010800040101010101" pitchFamily="2" charset="-122"/>
                        </a:rPr>
                        <a:t>15</a:t>
                      </a:r>
                      <a:r>
                        <a:rPr lang="zh-CN" altLang="en-US" smtClean="0">
                          <a:latin typeface="华文新魏" panose="02010800040101010101" pitchFamily="2" charset="-122"/>
                          <a:ea typeface="华文新魏" panose="02010800040101010101" pitchFamily="2" charset="-122"/>
                        </a:rPr>
                        <a:t>分至</a:t>
                      </a:r>
                      <a:r>
                        <a:rPr lang="en-US" altLang="zh-CN" smtClean="0">
                          <a:latin typeface="华文新魏" panose="02010800040101010101" pitchFamily="2" charset="-122"/>
                          <a:ea typeface="华文新魏" panose="02010800040101010101" pitchFamily="2" charset="-122"/>
                        </a:rPr>
                        <a:t>7</a:t>
                      </a:r>
                      <a:r>
                        <a:rPr lang="zh-CN" altLang="en-US" smtClean="0">
                          <a:latin typeface="华文新魏" panose="02010800040101010101" pitchFamily="2" charset="-122"/>
                          <a:ea typeface="华文新魏" panose="02010800040101010101" pitchFamily="2" charset="-122"/>
                        </a:rPr>
                        <a:t>时</a:t>
                      </a:r>
                      <a:r>
                        <a:rPr lang="en-US" altLang="zh-CN" smtClean="0">
                          <a:latin typeface="华文新魏" panose="02010800040101010101" pitchFamily="2" charset="-122"/>
                          <a:ea typeface="华文新魏" panose="02010800040101010101" pitchFamily="2" charset="-122"/>
                        </a:rPr>
                        <a:t>45</a:t>
                      </a:r>
                      <a:r>
                        <a:rPr lang="zh-CN" altLang="en-US" smtClean="0">
                          <a:latin typeface="华文新魏" panose="02010800040101010101" pitchFamily="2" charset="-122"/>
                          <a:ea typeface="华文新魏" panose="02010800040101010101" pitchFamily="2" charset="-122"/>
                        </a:rPr>
                        <a:t>分</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地点</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添马舰东面的广场 </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事件</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举行告别仪式，查尔斯王子宣读女王赠言，英国海军士兵降下英国国旗</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第二次降旗</a:t>
                      </a:r>
                      <a:r>
                        <a:rPr lang="en-US" altLang="zh-CN" smtClean="0">
                          <a:latin typeface="华文新魏" panose="02010800040101010101" pitchFamily="2" charset="-122"/>
                          <a:ea typeface="华文新魏" panose="02010800040101010101" pitchFamily="2" charset="-122"/>
                        </a:rPr>
                        <a:t>)</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en-US" altLang="zh-CN" smtClean="0">
                          <a:latin typeface="华文新魏" panose="02010800040101010101" pitchFamily="2" charset="-122"/>
                          <a:ea typeface="华文新魏" panose="02010800040101010101" pitchFamily="2" charset="-122"/>
                        </a:rPr>
                        <a:t>156</a:t>
                      </a:r>
                      <a:r>
                        <a:rPr lang="zh-CN" altLang="en-US" smtClean="0">
                          <a:latin typeface="华文新魏" panose="02010800040101010101" pitchFamily="2" charset="-122"/>
                          <a:ea typeface="华文新魏" panose="02010800040101010101" pitchFamily="2" charset="-122"/>
                        </a:rPr>
                        <a:t>年前，英国士兵占领港岛，升起英国国旗，英国管治开始 </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latin typeface="华文新魏" panose="02010800040101010101" pitchFamily="2" charset="-122"/>
                          <a:ea typeface="华文新魏" panose="02010800040101010101" pitchFamily="2" charset="-122"/>
                        </a:rPr>
                        <a:t>今昔纵比</a:t>
                      </a:r>
                      <a:r>
                        <a:rPr lang="en-US" altLang="zh-CN" smtClean="0">
                          <a:latin typeface="华文新魏" panose="02010800040101010101" pitchFamily="2" charset="-122"/>
                          <a:ea typeface="华文新魏" panose="02010800040101010101" pitchFamily="2" charset="-122"/>
                        </a:rPr>
                        <a:t>:</a:t>
                      </a: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latin typeface="华文新魏" panose="02010800040101010101" pitchFamily="2" charset="-122"/>
                          <a:ea typeface="华文新魏" panose="02010800040101010101" pitchFamily="2" charset="-122"/>
                        </a:rPr>
                        <a:t>156</a:t>
                      </a:r>
                      <a:r>
                        <a:rPr lang="zh-CN" altLang="en-US" smtClean="0">
                          <a:latin typeface="华文新魏" panose="02010800040101010101" pitchFamily="2" charset="-122"/>
                          <a:ea typeface="华文新魏" panose="02010800040101010101" pitchFamily="2" charset="-122"/>
                        </a:rPr>
                        <a:t>年前英国的升旗与今日降旗的对比</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恰好构成这个</a:t>
                      </a:r>
                      <a:endParaRPr lang="en-US" altLang="zh-CN"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latin typeface="华文新魏" panose="02010800040101010101" pitchFamily="2" charset="-122"/>
                          <a:ea typeface="华文新魏" panose="02010800040101010101" pitchFamily="2" charset="-122"/>
                        </a:rPr>
                        <a:t>‘日落仪式’的背景”</a:t>
                      </a:r>
                      <a:endParaRPr lang="en-US" altLang="zh-CN"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latin typeface="华文新魏" panose="02010800040101010101" pitchFamily="2" charset="-122"/>
                          <a:ea typeface="华文新魏" panose="02010800040101010101" pitchFamily="2" charset="-122"/>
                        </a:rPr>
                        <a:t>“雨越下越大”</a:t>
                      </a:r>
                      <a:endParaRPr lang="en-US" altLang="zh-CN"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latin typeface="华文新魏" panose="02010800040101010101" pitchFamily="2" charset="-122"/>
                          <a:ea typeface="华文新魏" panose="02010800040101010101" pitchFamily="2" charset="-122"/>
                        </a:rPr>
                        <a:t>“降下了米字旗”</a:t>
                      </a:r>
                    </a:p>
                  </a:txBody>
                  <a:tcPr/>
                </a:tc>
              </a:tr>
              <a:tr h="370840">
                <a:tc>
                  <a:txBody>
                    <a:bodyPr vert="horz" wrap="square"/>
                    <a:lstStyle/>
                    <a:p>
                      <a:pPr algn="l"/>
                      <a:r>
                        <a:rPr lang="zh-CN" altLang="en-US" smtClean="0">
                          <a:latin typeface="华文新魏" panose="02010800040101010101" pitchFamily="2" charset="-122"/>
                          <a:ea typeface="华文新魏" panose="02010800040101010101" pitchFamily="2" charset="-122"/>
                        </a:rPr>
                        <a:t>时间</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子夜时分</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事件</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举行中英香港政权交接仪式，米字旗在香港最后一次降下</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第三次降旗</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，五星红旗升起</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英国对香港殖民统治长达一个半世纪</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r>
                        <a:rPr lang="zh-CN" altLang="en-US" smtClean="0">
                          <a:latin typeface="华文新魏" panose="02010800040101010101" pitchFamily="2" charset="-122"/>
                          <a:ea typeface="华文新魏" panose="02010800040101010101" pitchFamily="2" charset="-122"/>
                        </a:rPr>
                        <a:t> 横向对比</a:t>
                      </a:r>
                      <a:r>
                        <a:rPr lang="en-US" altLang="zh-CN" smtClean="0">
                          <a:latin typeface="华文新魏" panose="02010800040101010101" pitchFamily="2" charset="-122"/>
                          <a:ea typeface="华文新魏" panose="02010800040101010101" pitchFamily="2" charset="-122"/>
                        </a:rPr>
                        <a:t>:</a:t>
                      </a:r>
                    </a:p>
                    <a:p>
                      <a:pPr algn="l"/>
                      <a:r>
                        <a:rPr lang="zh-CN" altLang="en-US" smtClean="0">
                          <a:latin typeface="华文新魏" panose="02010800040101010101" pitchFamily="2" charset="-122"/>
                          <a:ea typeface="华文新魏" panose="02010800040101010101" pitchFamily="2" charset="-122"/>
                        </a:rPr>
                        <a:t>英国米字旗与中国五星红旗易帜的对比</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“最为世人瞩目”</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“冉冉升起”</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“从此恢复”</a:t>
                      </a:r>
                      <a:endParaRPr lang="zh-CN" altLang="en-US">
                        <a:latin typeface="华文新魏" panose="02010800040101010101" pitchFamily="2" charset="-122"/>
                        <a:ea typeface="华文新魏" panose="02010800040101010101" pitchFamily="2" charset="-122"/>
                      </a:endParaRPr>
                    </a:p>
                  </a:txBody>
                  <a:tcPr/>
                </a:tc>
              </a:tr>
              <a:tr h="370840">
                <a:tc>
                  <a:txBody>
                    <a:bodyPr vert="horz" wrap="square"/>
                    <a:lstStyle/>
                    <a:p>
                      <a:pPr algn="l"/>
                      <a:r>
                        <a:rPr lang="zh-CN" altLang="en-US" smtClean="0">
                          <a:latin typeface="华文新魏" panose="02010800040101010101" pitchFamily="2" charset="-122"/>
                          <a:ea typeface="华文新魏" panose="02010800040101010101" pitchFamily="2" charset="-122"/>
                        </a:rPr>
                        <a:t>时间</a:t>
                      </a:r>
                      <a:r>
                        <a:rPr lang="en-US" altLang="zh-CN" smtClean="0">
                          <a:latin typeface="华文新魏" panose="02010800040101010101" pitchFamily="2" charset="-122"/>
                          <a:ea typeface="华文新魏" panose="02010800040101010101" pitchFamily="2" charset="-122"/>
                        </a:rPr>
                        <a:t>:7</a:t>
                      </a:r>
                      <a:r>
                        <a:rPr lang="zh-CN" altLang="en-US" smtClean="0">
                          <a:latin typeface="华文新魏" panose="02010800040101010101" pitchFamily="2" charset="-122"/>
                          <a:ea typeface="华文新魏" panose="02010800040101010101" pitchFamily="2" charset="-122"/>
                        </a:rPr>
                        <a:t>月</a:t>
                      </a:r>
                      <a:r>
                        <a:rPr lang="en-US" altLang="zh-CN" smtClean="0">
                          <a:latin typeface="华文新魏" panose="02010800040101010101" pitchFamily="2" charset="-122"/>
                          <a:ea typeface="华文新魏" panose="02010800040101010101" pitchFamily="2" charset="-122"/>
                        </a:rPr>
                        <a:t>1</a:t>
                      </a:r>
                      <a:r>
                        <a:rPr lang="zh-CN" altLang="en-US" smtClean="0">
                          <a:latin typeface="华文新魏" panose="02010800040101010101" pitchFamily="2" charset="-122"/>
                          <a:ea typeface="华文新魏" panose="02010800040101010101" pitchFamily="2" charset="-122"/>
                        </a:rPr>
                        <a:t>日</a:t>
                      </a:r>
                      <a:r>
                        <a:rPr lang="en-US" altLang="zh-CN" smtClean="0">
                          <a:latin typeface="华文新魏" panose="02010800040101010101" pitchFamily="2" charset="-122"/>
                          <a:ea typeface="华文新魏" panose="02010800040101010101" pitchFamily="2" charset="-122"/>
                        </a:rPr>
                        <a:t>0</a:t>
                      </a:r>
                      <a:r>
                        <a:rPr lang="zh-CN" altLang="en-US" smtClean="0">
                          <a:latin typeface="华文新魏" panose="02010800040101010101" pitchFamily="2" charset="-122"/>
                          <a:ea typeface="华文新魏" panose="02010800040101010101" pitchFamily="2" charset="-122"/>
                        </a:rPr>
                        <a:t>时</a:t>
                      </a:r>
                      <a:r>
                        <a:rPr lang="en-US" altLang="zh-CN" smtClean="0">
                          <a:latin typeface="华文新魏" panose="02010800040101010101" pitchFamily="2" charset="-122"/>
                          <a:ea typeface="华文新魏" panose="02010800040101010101" pitchFamily="2" charset="-122"/>
                        </a:rPr>
                        <a:t>40</a:t>
                      </a:r>
                      <a:r>
                        <a:rPr lang="zh-CN" altLang="en-US" smtClean="0">
                          <a:latin typeface="华文新魏" panose="02010800040101010101" pitchFamily="2" charset="-122"/>
                          <a:ea typeface="华文新魏" panose="02010800040101010101" pitchFamily="2" charset="-122"/>
                        </a:rPr>
                        <a:t>分</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地点</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南海</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事件</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查尔斯王子和彭定康登上“不列颠尼亚”号离开香港</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米字旗插上港岛的时间，英国管治香港的精确时间</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r>
                        <a:rPr lang="zh-CN" altLang="en-US" smtClean="0">
                          <a:latin typeface="华文新魏" panose="02010800040101010101" pitchFamily="2" charset="-122"/>
                          <a:ea typeface="华文新魏" panose="02010800040101010101" pitchFamily="2" charset="-122"/>
                        </a:rPr>
                        <a:t>今昔纵比</a:t>
                      </a:r>
                      <a:r>
                        <a:rPr lang="en-US" altLang="zh-CN" smtClean="0">
                          <a:latin typeface="华文新魏" panose="02010800040101010101" pitchFamily="2" charset="-122"/>
                          <a:ea typeface="华文新魏" panose="02010800040101010101" pitchFamily="2" charset="-122"/>
                        </a:rPr>
                        <a:t>:</a:t>
                      </a:r>
                    </a:p>
                    <a:p>
                      <a:pPr algn="l"/>
                      <a:r>
                        <a:rPr lang="zh-CN" altLang="en-US" smtClean="0">
                          <a:latin typeface="华文新魏" panose="02010800040101010101" pitchFamily="2" charset="-122"/>
                          <a:ea typeface="华文新魏" panose="02010800040101010101" pitchFamily="2" charset="-122"/>
                        </a:rPr>
                        <a:t>英国过去“从海上来”</a:t>
                      </a:r>
                      <a:r>
                        <a:rPr lang="en-US" altLang="zh-CN" smtClean="0">
                          <a:latin typeface="华文新魏" panose="02010800040101010101" pitchFamily="2" charset="-122"/>
                          <a:ea typeface="华文新魏" panose="02010800040101010101" pitchFamily="2" charset="-122"/>
                        </a:rPr>
                        <a:t>,</a:t>
                      </a:r>
                      <a:r>
                        <a:rPr lang="zh-CN" altLang="en-US" smtClean="0">
                          <a:latin typeface="华文新魏" panose="02010800040101010101" pitchFamily="2" charset="-122"/>
                          <a:ea typeface="华文新魏" panose="02010800040101010101" pitchFamily="2" charset="-122"/>
                        </a:rPr>
                        <a:t>如今“从海上去” 的对比</a:t>
                      </a:r>
                      <a:endParaRPr lang="zh-CN" altLang="en-US">
                        <a:latin typeface="华文新魏" panose="02010800040101010101" pitchFamily="2" charset="-122"/>
                        <a:ea typeface="华文新魏" panose="02010800040101010101" pitchFamily="2" charset="-122"/>
                      </a:endParaRPr>
                    </a:p>
                  </a:txBody>
                  <a:tcPr/>
                </a:tc>
                <a:tc>
                  <a:txBody>
                    <a:bodyPr vert="horz" wrap="square"/>
                    <a:lstStyle/>
                    <a:p>
                      <a:pPr algn="l"/>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“很快消失”</a:t>
                      </a:r>
                      <a:endParaRPr lang="en-US" altLang="zh-CN" smtClean="0">
                        <a:latin typeface="华文新魏" panose="02010800040101010101" pitchFamily="2" charset="-122"/>
                        <a:ea typeface="华文新魏" panose="02010800040101010101" pitchFamily="2" charset="-122"/>
                      </a:endParaRPr>
                    </a:p>
                    <a:p>
                      <a:pPr algn="l"/>
                      <a:r>
                        <a:rPr lang="zh-CN" altLang="en-US" smtClean="0">
                          <a:latin typeface="华文新魏" panose="02010800040101010101" pitchFamily="2" charset="-122"/>
                          <a:ea typeface="华文新魏" panose="02010800040101010101" pitchFamily="2" charset="-122"/>
                        </a:rPr>
                        <a:t>“大英帝国从海上来，  又从海上去”</a:t>
                      </a:r>
                      <a:endParaRPr lang="zh-CN" altLang="en-US">
                        <a:latin typeface="华文新魏" panose="02010800040101010101" pitchFamily="2" charset="-122"/>
                        <a:ea typeface="华文新魏" panose="02010800040101010101" pitchFamily="2" charset="-122"/>
                      </a:endParaRPr>
                    </a:p>
                  </a:txBody>
                  <a:tcPr/>
                </a:tc>
              </a:tr>
            </a:tbl>
          </a:graphicData>
        </a:graphic>
      </p:graphicFrame>
    </p:spTree>
    <p:extLst>
      <p:ext uri="{BB962C8B-B14F-4D97-AF65-F5344CB8AC3E}">
        <p14:creationId xmlns:p14="http://schemas.microsoft.com/office/powerpoint/2010/main" xmlns="" val="2661901638"/>
      </p:ext>
    </p:ext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将新闻事实与背景材料融为一体的</a:t>
            </a:r>
            <a:r>
              <a:rPr lang="zh-CN" altLang="en-US" smtClean="0"/>
              <a:t>写法的作用：</a:t>
            </a:r>
            <a:endParaRPr lang="zh-CN" altLang="en-US"/>
          </a:p>
        </p:txBody>
      </p:sp>
      <p:sp>
        <p:nvSpPr>
          <p:cNvPr id="3" name="内容占位符 2"/>
          <p:cNvSpPr>
            <a:spLocks noGrp="1"/>
          </p:cNvSpPr>
          <p:nvPr>
            <p:ph idx="1"/>
            <p:custDataLst>
              <p:tags r:id="rId4"/>
            </p:custDataLst>
          </p:nvPr>
        </p:nvSpPr>
        <p:spPr>
          <a:xfrm>
            <a:off x="608400" y="2157912"/>
            <a:ext cx="10969200" cy="2094048"/>
          </a:xfrm>
        </p:spPr>
        <p:txBody>
          <a:bodyPr>
            <a:normAutofit/>
          </a:bodyPr>
          <a:lstStyle/>
          <a:p>
            <a:r>
              <a:rPr lang="zh-CN" altLang="en-US" sz="3200" smtClean="0">
                <a:solidFill>
                  <a:srgbClr val="0000FF"/>
                </a:solidFill>
              </a:rPr>
              <a:t>使得现实的场景有了</a:t>
            </a:r>
            <a:r>
              <a:rPr lang="zh-CN" altLang="en-US" sz="3200">
                <a:solidFill>
                  <a:srgbClr val="0000FF"/>
                </a:solidFill>
              </a:rPr>
              <a:t>历</a:t>
            </a:r>
            <a:r>
              <a:rPr lang="zh-CN" altLang="en-US" sz="3200" smtClean="0">
                <a:solidFill>
                  <a:srgbClr val="0000FF"/>
                </a:solidFill>
              </a:rPr>
              <a:t>中纵深感，历史</a:t>
            </a:r>
            <a:r>
              <a:rPr lang="zh-CN" altLang="en-US" sz="3200">
                <a:solidFill>
                  <a:srgbClr val="0000FF"/>
                </a:solidFill>
              </a:rPr>
              <a:t>与现实的纵向对比、现实与现实的横问</a:t>
            </a:r>
            <a:r>
              <a:rPr lang="zh-CN" altLang="en-US" sz="3200" smtClean="0">
                <a:solidFill>
                  <a:srgbClr val="0000FF"/>
                </a:solidFill>
              </a:rPr>
              <a:t>对比，使读者更加</a:t>
            </a:r>
            <a:r>
              <a:rPr lang="zh-CN" altLang="en-US" sz="3200">
                <a:solidFill>
                  <a:srgbClr val="0000FF"/>
                </a:solidFill>
              </a:rPr>
              <a:t>清晰</a:t>
            </a:r>
            <a:r>
              <a:rPr lang="zh-CN" altLang="en-US" sz="3200" smtClean="0">
                <a:solidFill>
                  <a:srgbClr val="0000FF"/>
                </a:solidFill>
              </a:rPr>
              <a:t>地体会到政权</a:t>
            </a:r>
            <a:r>
              <a:rPr lang="zh-CN" altLang="en-US" sz="3200">
                <a:solidFill>
                  <a:srgbClr val="0000FF"/>
                </a:solidFill>
              </a:rPr>
              <a:t>交接仪式的</a:t>
            </a:r>
            <a:r>
              <a:rPr lang="zh-CN" altLang="en-US" sz="3200" smtClean="0">
                <a:solidFill>
                  <a:srgbClr val="0000FF"/>
                </a:solidFill>
              </a:rPr>
              <a:t>现实意义，作者</a:t>
            </a:r>
            <a:r>
              <a:rPr lang="zh-CN" altLang="en-US" sz="3200">
                <a:solidFill>
                  <a:srgbClr val="0000FF"/>
                </a:solidFill>
              </a:rPr>
              <a:t>的情感态度也更加</a:t>
            </a:r>
            <a:r>
              <a:rPr lang="zh-CN" altLang="en-US" sz="3200" smtClean="0">
                <a:solidFill>
                  <a:srgbClr val="0000FF"/>
                </a:solidFill>
              </a:rPr>
              <a:t>鲜明。</a:t>
            </a:r>
            <a:endParaRPr lang="zh-CN" altLang="en-US" sz="3200">
              <a:solidFill>
                <a:srgbClr val="0000FF"/>
              </a:solidFill>
            </a:endParaRPr>
          </a:p>
        </p:txBody>
      </p:sp>
    </p:spTree>
    <p:extLst>
      <p:ext uri="{BB962C8B-B14F-4D97-AF65-F5344CB8AC3E}">
        <p14:creationId xmlns:p14="http://schemas.microsoft.com/office/powerpoint/2010/main" xmlns="" val="3624427519"/>
      </p:ext>
    </p:ext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423346"/>
            <a:ext cx="10969200" cy="705600"/>
          </a:xfrm>
        </p:spPr>
        <p:txBody>
          <a:bodyPr/>
          <a:lstStyle/>
          <a:p>
            <a:r>
              <a:rPr lang="zh-CN" altLang="en-US" smtClean="0"/>
              <a:t>学习活动八：选取角度，设计主题版画</a:t>
            </a:r>
            <a:endParaRPr lang="zh-CN" altLang="en-US"/>
          </a:p>
        </p:txBody>
      </p:sp>
      <p:sp>
        <p:nvSpPr>
          <p:cNvPr id="3" name="内容占位符 2"/>
          <p:cNvSpPr>
            <a:spLocks noGrp="1"/>
          </p:cNvSpPr>
          <p:nvPr>
            <p:ph idx="1"/>
            <p:custDataLst>
              <p:tags r:id="rId4"/>
            </p:custDataLst>
          </p:nvPr>
        </p:nvSpPr>
        <p:spPr>
          <a:xfrm>
            <a:off x="608400" y="2772697"/>
            <a:ext cx="10969200" cy="3290090"/>
          </a:xfrm>
        </p:spPr>
        <p:txBody>
          <a:bodyPr>
            <a:normAutofit fontScale="92500" lnSpcReduction="10000"/>
          </a:bodyPr>
          <a:lstStyle/>
          <a:p>
            <a:r>
              <a:rPr lang="zh-CN" altLang="en-US" smtClean="0"/>
              <a:t>示例：</a:t>
            </a:r>
            <a:endParaRPr lang="en-US" altLang="zh-CN" smtClean="0"/>
          </a:p>
          <a:p>
            <a:r>
              <a:rPr lang="zh-CN" altLang="en-US" smtClean="0"/>
              <a:t>设计一：以</a:t>
            </a:r>
            <a:r>
              <a:rPr lang="zh-CN" altLang="en-US"/>
              <a:t>下午</a:t>
            </a:r>
            <a:r>
              <a:rPr lang="en-US" altLang="zh-CN"/>
              <a:t>4</a:t>
            </a:r>
            <a:r>
              <a:rPr lang="zh-CN" altLang="en-US"/>
              <a:t>时</a:t>
            </a:r>
            <a:r>
              <a:rPr lang="en-US" altLang="zh-CN"/>
              <a:t>30</a:t>
            </a:r>
            <a:r>
              <a:rPr lang="zh-CN" altLang="en-US"/>
              <a:t>分至</a:t>
            </a:r>
            <a:r>
              <a:rPr lang="en-US" altLang="zh-CN"/>
              <a:t>4</a:t>
            </a:r>
            <a:r>
              <a:rPr lang="zh-CN" altLang="en-US"/>
              <a:t>时</a:t>
            </a:r>
            <a:r>
              <a:rPr lang="en-US" altLang="zh-CN"/>
              <a:t>40</a:t>
            </a:r>
            <a:r>
              <a:rPr lang="zh-CN" altLang="en-US" smtClean="0"/>
              <a:t>分，末</a:t>
            </a:r>
            <a:r>
              <a:rPr lang="zh-CN" altLang="en-US"/>
              <a:t>任港督彭定康告别港督</a:t>
            </a:r>
            <a:r>
              <a:rPr lang="zh-CN" altLang="en-US" smtClean="0"/>
              <a:t>府，降下</a:t>
            </a:r>
            <a:r>
              <a:rPr lang="zh-CN" altLang="en-US"/>
              <a:t>港督旗为主要场景</a:t>
            </a:r>
            <a:r>
              <a:rPr lang="zh-CN" altLang="en-US" smtClean="0"/>
              <a:t>。</a:t>
            </a:r>
            <a:endParaRPr lang="en-US" altLang="zh-CN" smtClean="0"/>
          </a:p>
          <a:p>
            <a:r>
              <a:rPr lang="zh-CN" altLang="en-US" smtClean="0"/>
              <a:t>画面主角：彭定康。</a:t>
            </a:r>
            <a:endParaRPr lang="en-US" altLang="zh-CN" smtClean="0"/>
          </a:p>
          <a:p>
            <a:r>
              <a:rPr lang="zh-CN" altLang="en-US" smtClean="0"/>
              <a:t>画面细节：彭定康</a:t>
            </a:r>
            <a:r>
              <a:rPr lang="zh-CN" altLang="en-US"/>
              <a:t>的面色</a:t>
            </a:r>
            <a:r>
              <a:rPr lang="zh-CN" altLang="en-US" smtClean="0"/>
              <a:t>凝重，注视</a:t>
            </a:r>
            <a:r>
              <a:rPr lang="zh-CN" altLang="en-US"/>
              <a:t>着旗杆上降到一半的港督旗</a:t>
            </a:r>
            <a:r>
              <a:rPr lang="zh-CN" altLang="en-US" smtClean="0"/>
              <a:t>。</a:t>
            </a:r>
            <a:endParaRPr lang="en-US" altLang="zh-CN" smtClean="0"/>
          </a:p>
          <a:p>
            <a:r>
              <a:rPr lang="zh-CN" altLang="en-US" smtClean="0"/>
              <a:t>画面色调：雨天</a:t>
            </a:r>
            <a:r>
              <a:rPr lang="zh-CN" altLang="en-US"/>
              <a:t>天色灰暗</a:t>
            </a:r>
            <a:r>
              <a:rPr lang="zh-CN" altLang="en-US" smtClean="0"/>
              <a:t>朦胧，以</a:t>
            </a:r>
            <a:r>
              <a:rPr lang="zh-CN" altLang="en-US"/>
              <a:t>配合画面呈现的英国即将结束对香港管治的末日感</a:t>
            </a:r>
            <a:r>
              <a:rPr lang="zh-CN" altLang="en-US" smtClean="0"/>
              <a:t>。</a:t>
            </a:r>
            <a:endParaRPr lang="en-US" altLang="zh-CN" smtClean="0"/>
          </a:p>
          <a:p>
            <a:r>
              <a:rPr lang="zh-CN" altLang="en-US" smtClean="0"/>
              <a:t>设计说明：以</a:t>
            </a:r>
            <a:r>
              <a:rPr lang="zh-CN" altLang="en-US"/>
              <a:t>第一次降旗为设计</a:t>
            </a:r>
            <a:r>
              <a:rPr lang="zh-CN" altLang="en-US" smtClean="0"/>
              <a:t>灵感，国旗</a:t>
            </a:r>
            <a:r>
              <a:rPr lang="zh-CN" altLang="en-US"/>
              <a:t>是一个国家的象征与</a:t>
            </a:r>
            <a:r>
              <a:rPr lang="zh-CN" altLang="en-US" smtClean="0"/>
              <a:t>标志，国旗</a:t>
            </a:r>
            <a:r>
              <a:rPr lang="zh-CN" altLang="en-US"/>
              <a:t>的升与降具有特殊的意义。降港督旗以及后来的降米字都意味着</a:t>
            </a:r>
            <a:r>
              <a:rPr lang="zh-CN" altLang="en-US" smtClean="0"/>
              <a:t>香港回</a:t>
            </a:r>
            <a:r>
              <a:rPr lang="zh-CN" altLang="en-US"/>
              <a:t>归祖国怀抱的时刻已经到来</a:t>
            </a:r>
            <a:r>
              <a:rPr lang="en-US" altLang="zh-CN"/>
              <a:t>,</a:t>
            </a:r>
            <a:r>
              <a:rPr lang="zh-CN" altLang="en-US"/>
              <a:t>这是一个旧时代的落幕与另一个新时代的到来。</a:t>
            </a:r>
          </a:p>
        </p:txBody>
      </p:sp>
      <p:sp>
        <p:nvSpPr>
          <p:cNvPr id="4" name="内容占位符 2"/>
          <p:cNvSpPr txBox="1"/>
          <p:nvPr>
            <p:custDataLst>
              <p:tags r:id="rId5"/>
            </p:custDataLst>
          </p:nvPr>
        </p:nvSpPr>
        <p:spPr>
          <a:xfrm>
            <a:off x="448684" y="1442000"/>
            <a:ext cx="11288632" cy="869466"/>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latin typeface="微软雅黑" panose="020b0503020204020204" pitchFamily="34" charset="-122"/>
                <a:ea typeface="微软雅黑" panose="020b0503020204020204" pitchFamily="34" charset="-122"/>
              </a:rPr>
              <a:t>请结合消息的</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内容，以</a:t>
            </a:r>
            <a:r>
              <a:rPr lang="zh-CN" altLang="en-US" b="1">
                <a:solidFill>
                  <a:schemeClr val="accent1">
                    <a:lumMod val="75000"/>
                  </a:schemeClr>
                </a:solidFill>
                <a:latin typeface="微软雅黑" panose="020b0503020204020204" pitchFamily="34" charset="-122"/>
                <a:ea typeface="微软雅黑" panose="020b0503020204020204" pitchFamily="34" charset="-122"/>
              </a:rPr>
              <a:t>“香港回归”为主题绘制一张彩色</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版画，并说明</a:t>
            </a:r>
            <a:r>
              <a:rPr lang="zh-CN" altLang="en-US" b="1">
                <a:solidFill>
                  <a:schemeClr val="accent1">
                    <a:lumMod val="75000"/>
                  </a:schemeClr>
                </a:solidFill>
                <a:latin typeface="微软雅黑" panose="020b0503020204020204" pitchFamily="34" charset="-122"/>
                <a:ea typeface="微软雅黑" panose="020b0503020204020204" pitchFamily="34" charset="-122"/>
              </a:rPr>
              <a:t>设计</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理由</a:t>
            </a:r>
            <a:r>
              <a:rPr lang="zh-CN" altLang="en-US" b="1">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要求：</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①</a:t>
            </a:r>
            <a:r>
              <a:rPr lang="zh-CN" altLang="en-US" b="1">
                <a:solidFill>
                  <a:schemeClr val="accent1">
                    <a:lumMod val="75000"/>
                  </a:schemeClr>
                </a:solidFill>
                <a:latin typeface="微软雅黑" panose="020b0503020204020204" pitchFamily="34" charset="-122"/>
                <a:ea typeface="微软雅黑" panose="020b0503020204020204" pitchFamily="34" charset="-122"/>
              </a:rPr>
              <a:t>反映“香港回归”这一</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主题；</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②</a:t>
            </a:r>
            <a:r>
              <a:rPr lang="zh-CN" altLang="en-US" b="1">
                <a:solidFill>
                  <a:schemeClr val="accent1">
                    <a:lumMod val="75000"/>
                  </a:schemeClr>
                </a:solidFill>
                <a:latin typeface="微软雅黑" panose="020b0503020204020204" pitchFamily="34" charset="-122"/>
                <a:ea typeface="微软雅黑" panose="020b0503020204020204" pitchFamily="34" charset="-122"/>
              </a:rPr>
              <a:t>以独特的视角展示</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场景；</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③</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注意细节</a:t>
            </a:r>
            <a:r>
              <a:rPr lang="zh-CN" altLang="en-US" b="1">
                <a:solidFill>
                  <a:schemeClr val="accent1">
                    <a:lumMod val="75000"/>
                  </a:schemeClr>
                </a:solidFill>
                <a:latin typeface="微软雅黑" panose="020b0503020204020204" pitchFamily="34" charset="-122"/>
                <a:ea typeface="微软雅黑" panose="020b0503020204020204" pitchFamily="34" charset="-122"/>
              </a:rPr>
              <a:t>的呈现。</a:t>
            </a:r>
            <a:endParaRPr lang="en-US" altLang="zh-CN" b="1" smtClean="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63162163"/>
      </p:ext>
    </p:extLst>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59240" y="234279"/>
            <a:ext cx="11229638" cy="3728121"/>
          </a:xfrm>
        </p:spPr>
        <p:txBody>
          <a:bodyPr>
            <a:normAutofit/>
          </a:bodyPr>
          <a:lstStyle/>
          <a:p>
            <a:pPr>
              <a:spcAft>
                <a:spcPts val="600"/>
              </a:spcAft>
            </a:pPr>
            <a:r>
              <a:rPr lang="zh-CN" altLang="en-US" smtClean="0"/>
              <a:t>设计二：以</a:t>
            </a:r>
            <a:r>
              <a:rPr lang="zh-CN" altLang="en-US"/>
              <a:t>下午</a:t>
            </a:r>
            <a:r>
              <a:rPr lang="en-US" altLang="zh-CN"/>
              <a:t>6</a:t>
            </a:r>
            <a:r>
              <a:rPr lang="zh-CN" altLang="en-US"/>
              <a:t>时</a:t>
            </a:r>
            <a:r>
              <a:rPr lang="en-US" altLang="zh-CN"/>
              <a:t>15</a:t>
            </a:r>
            <a:r>
              <a:rPr lang="zh-CN" altLang="en-US"/>
              <a:t>分至</a:t>
            </a:r>
            <a:r>
              <a:rPr lang="en-US" altLang="zh-CN"/>
              <a:t>7</a:t>
            </a:r>
            <a:r>
              <a:rPr lang="zh-CN" altLang="en-US"/>
              <a:t>时</a:t>
            </a:r>
            <a:r>
              <a:rPr lang="en-US" altLang="zh-CN"/>
              <a:t>45</a:t>
            </a:r>
            <a:r>
              <a:rPr lang="zh-CN" altLang="en-US" smtClean="0"/>
              <a:t>分，在</a:t>
            </a:r>
            <a:r>
              <a:rPr lang="zh-CN" altLang="en-US"/>
              <a:t>添马舰东面的广场举行告别</a:t>
            </a:r>
            <a:r>
              <a:rPr lang="zh-CN" altLang="en-US" smtClean="0"/>
              <a:t>仪式，降下</a:t>
            </a:r>
            <a:r>
              <a:rPr lang="zh-CN" altLang="en-US"/>
              <a:t>英国国旗为主要场景</a:t>
            </a:r>
            <a:r>
              <a:rPr lang="zh-CN" altLang="en-US" smtClean="0"/>
              <a:t>。</a:t>
            </a:r>
            <a:endParaRPr lang="en-US" altLang="zh-CN" smtClean="0"/>
          </a:p>
          <a:p>
            <a:pPr>
              <a:spcAft>
                <a:spcPts val="600"/>
              </a:spcAft>
            </a:pPr>
            <a:r>
              <a:rPr lang="zh-CN" altLang="en-US" smtClean="0"/>
              <a:t>画面主角：查尔斯</a:t>
            </a:r>
            <a:r>
              <a:rPr lang="zh-CN" altLang="en-US"/>
              <a:t>王子</a:t>
            </a:r>
            <a:r>
              <a:rPr lang="zh-CN" altLang="en-US" smtClean="0"/>
              <a:t>。</a:t>
            </a:r>
            <a:endParaRPr lang="en-US" altLang="zh-CN" smtClean="0"/>
          </a:p>
          <a:p>
            <a:pPr>
              <a:spcAft>
                <a:spcPts val="600"/>
              </a:spcAft>
            </a:pPr>
            <a:r>
              <a:rPr lang="zh-CN" altLang="en-US" smtClean="0"/>
              <a:t>画面细节：查尔斯</a:t>
            </a:r>
            <a:r>
              <a:rPr lang="zh-CN" altLang="en-US"/>
              <a:t>干子在雨中宣读英国女王的</a:t>
            </a:r>
            <a:r>
              <a:rPr lang="zh-CN" altLang="en-US" smtClean="0"/>
              <a:t>赠言，神色</a:t>
            </a:r>
            <a:r>
              <a:rPr lang="zh-CN" altLang="en-US"/>
              <a:t>严肃</a:t>
            </a:r>
            <a:r>
              <a:rPr lang="zh-CN" altLang="en-US" smtClean="0"/>
              <a:t>。</a:t>
            </a:r>
            <a:endParaRPr lang="en-US" altLang="zh-CN" smtClean="0"/>
          </a:p>
          <a:p>
            <a:pPr>
              <a:spcAft>
                <a:spcPts val="600"/>
              </a:spcAft>
            </a:pPr>
            <a:r>
              <a:rPr lang="zh-CN" altLang="en-US" smtClean="0"/>
              <a:t>画面背景：皇家</a:t>
            </a:r>
            <a:r>
              <a:rPr lang="zh-CN" altLang="en-US"/>
              <a:t>游轮“不列颠尼亚”和邻近大厦上悬挂的巨幅紫荆花图案</a:t>
            </a:r>
            <a:r>
              <a:rPr lang="zh-CN" altLang="en-US" smtClean="0"/>
              <a:t>。</a:t>
            </a:r>
            <a:endParaRPr lang="en-US" altLang="zh-CN" smtClean="0"/>
          </a:p>
          <a:p>
            <a:pPr>
              <a:spcAft>
                <a:spcPts val="600"/>
              </a:spcAft>
            </a:pPr>
            <a:r>
              <a:rPr lang="zh-CN" altLang="en-US" smtClean="0"/>
              <a:t>画面色调：雨天</a:t>
            </a:r>
            <a:r>
              <a:rPr lang="zh-CN" altLang="en-US"/>
              <a:t>色调整体</a:t>
            </a:r>
            <a:r>
              <a:rPr lang="zh-CN" altLang="en-US" smtClean="0"/>
              <a:t>灰暗，突出</a:t>
            </a:r>
            <a:r>
              <a:rPr lang="zh-CN" altLang="en-US"/>
              <a:t>游轮和紫荆花的颜色</a:t>
            </a:r>
            <a:r>
              <a:rPr lang="zh-CN" altLang="en-US" smtClean="0"/>
              <a:t>。</a:t>
            </a:r>
            <a:endParaRPr lang="en-US" altLang="zh-CN" smtClean="0"/>
          </a:p>
          <a:p>
            <a:pPr>
              <a:spcAft>
                <a:spcPts val="600"/>
              </a:spcAft>
            </a:pPr>
            <a:r>
              <a:rPr lang="zh-CN" altLang="en-US" smtClean="0"/>
              <a:t>设计说明：皇家</a:t>
            </a:r>
            <a:r>
              <a:rPr lang="zh-CN" altLang="en-US"/>
              <a:t>游轮“不列颠尼亚”和邻近大厦上悬挂的巨幅紫荆花图案构成“日落仪式”的背景是作者的独特发现。紫荆花是香港的代表</a:t>
            </a:r>
            <a:r>
              <a:rPr lang="zh-CN" altLang="en-US" smtClean="0"/>
              <a:t>花，而</a:t>
            </a:r>
            <a:r>
              <a:rPr lang="zh-CN" altLang="en-US"/>
              <a:t>今日皇家游轮“不列颠尼亚”的使命是承载查尔斯王子和末任港督彭定康离开</a:t>
            </a:r>
            <a:r>
              <a:rPr lang="zh-CN" altLang="en-US" smtClean="0"/>
              <a:t>香港，整幅</a:t>
            </a:r>
            <a:r>
              <a:rPr lang="zh-CN" altLang="en-US"/>
              <a:t>画的背景寓意是英国在香港</a:t>
            </a:r>
            <a:r>
              <a:rPr lang="en-US" altLang="zh-CN"/>
              <a:t>150</a:t>
            </a:r>
            <a:r>
              <a:rPr lang="zh-CN" altLang="en-US"/>
              <a:t>余年的殖民统治即将结束。而画面主角查尔斯王子在雨中宣读女王赠言也凸显了这个主题</a:t>
            </a:r>
            <a:r>
              <a:rPr lang="zh-CN" altLang="en-US" smtClean="0"/>
              <a:t>。</a:t>
            </a:r>
            <a:endParaRPr lang="zh-CN" altLang="en-US"/>
          </a:p>
        </p:txBody>
      </p:sp>
      <p:sp>
        <p:nvSpPr>
          <p:cNvPr id="4" name="矩形 3"/>
          <p:cNvSpPr/>
          <p:nvPr>
            <p:custDataLst>
              <p:tags r:id="rId4"/>
            </p:custDataLst>
          </p:nvPr>
        </p:nvSpPr>
        <p:spPr>
          <a:xfrm>
            <a:off x="559240" y="3962400"/>
            <a:ext cx="11229638" cy="2893100"/>
          </a:xfrm>
          <a:prstGeom prst="rect">
            <a:avLst/>
          </a:prstGeom>
        </p:spPr>
        <p:txBody>
          <a:bodyPr wrap="square">
            <a:spAutoFit/>
          </a:bodyPr>
          <a:lstStyle/>
          <a:p>
            <a:pPr>
              <a:spcAft>
                <a:spcPts val="600"/>
              </a:spcAft>
            </a:pPr>
            <a:r>
              <a:rPr lang="zh-CN" altLang="en-US" smtClean="0"/>
              <a:t>设计</a:t>
            </a:r>
            <a:r>
              <a:rPr lang="zh-CN" altLang="en-US"/>
              <a:t>三：以</a:t>
            </a:r>
            <a:r>
              <a:rPr lang="en-US" altLang="zh-CN"/>
              <a:t>7</a:t>
            </a:r>
            <a:r>
              <a:rPr lang="zh-CN" altLang="en-US"/>
              <a:t>月</a:t>
            </a:r>
            <a:r>
              <a:rPr lang="en-US" altLang="zh-CN"/>
              <a:t>1</a:t>
            </a:r>
            <a:r>
              <a:rPr lang="zh-CN" altLang="en-US"/>
              <a:t>日</a:t>
            </a:r>
            <a:r>
              <a:rPr lang="en-US" altLang="zh-CN"/>
              <a:t>0</a:t>
            </a:r>
            <a:r>
              <a:rPr lang="zh-CN" altLang="en-US"/>
              <a:t>时</a:t>
            </a:r>
            <a:r>
              <a:rPr lang="en-US" altLang="zh-CN"/>
              <a:t>40</a:t>
            </a:r>
            <a:r>
              <a:rPr lang="zh-CN" altLang="en-US"/>
              <a:t>分，查尔斯王子和彭定康登上“不列颠尼亚”号离开香港为场景。</a:t>
            </a:r>
            <a:endParaRPr lang="en-US" altLang="zh-CN"/>
          </a:p>
          <a:p>
            <a:pPr>
              <a:spcAft>
                <a:spcPts val="600"/>
              </a:spcAft>
            </a:pPr>
            <a:r>
              <a:rPr lang="zh-CN" altLang="en-US"/>
              <a:t>画面主角：查尔斯王子和彭定康。</a:t>
            </a:r>
            <a:endParaRPr lang="en-US" altLang="zh-CN"/>
          </a:p>
          <a:p>
            <a:pPr>
              <a:spcAft>
                <a:spcPts val="600"/>
              </a:spcAft>
            </a:pPr>
            <a:r>
              <a:rPr lang="zh-CN" altLang="en-US"/>
              <a:t>画面细节：查尔斯王子和彭定康手捧米字旗，画面左边是一面夜幕中飘扬的五星红旗。可以将五星红旗画大一些，皇家邮轮画小一些。</a:t>
            </a:r>
            <a:endParaRPr lang="en-US" altLang="zh-CN"/>
          </a:p>
          <a:p>
            <a:pPr>
              <a:spcAft>
                <a:spcPts val="600"/>
              </a:spcAft>
            </a:pPr>
            <a:r>
              <a:rPr lang="zh-CN" altLang="en-US"/>
              <a:t>画面色调：夜幕深蓝色，突出五星红旗的颜色。</a:t>
            </a:r>
            <a:endParaRPr lang="en-US" altLang="zh-CN"/>
          </a:p>
          <a:p>
            <a:pPr>
              <a:spcAft>
                <a:spcPts val="600"/>
              </a:spcAft>
            </a:pPr>
            <a:r>
              <a:rPr lang="zh-CN" altLang="en-US"/>
              <a:t>设计说明：以消息的标题为设计</a:t>
            </a:r>
            <a:r>
              <a:rPr lang="zh-CN" altLang="en-US" smtClean="0"/>
              <a:t>灵感，“别了‘不列颠尼亚’ ”是</a:t>
            </a:r>
            <a:r>
              <a:rPr lang="zh-CN" altLang="en-US"/>
              <a:t>一个倒装</a:t>
            </a:r>
            <a:r>
              <a:rPr lang="zh-CN" altLang="en-US" smtClean="0"/>
              <a:t>句，强调“别”；“不列颠尼亚”是借代，代</a:t>
            </a:r>
            <a:r>
              <a:rPr lang="zh-CN" altLang="en-US"/>
              <a:t>指英国管</a:t>
            </a:r>
            <a:r>
              <a:rPr lang="zh-CN" altLang="en-US" smtClean="0"/>
              <a:t>治，用</a:t>
            </a:r>
            <a:r>
              <a:rPr lang="zh-CN" altLang="en-US"/>
              <a:t>强调的句式、具有标志性和象征意味的具体</a:t>
            </a:r>
            <a:r>
              <a:rPr lang="zh-CN" altLang="en-US" smtClean="0"/>
              <a:t>事物，突出</a:t>
            </a:r>
            <a:r>
              <a:rPr lang="zh-CN" altLang="en-US"/>
              <a:t>而形象地宣告英国殖民统治的结束。</a:t>
            </a:r>
            <a:r>
              <a:rPr lang="zh-CN" altLang="en-US" smtClean="0"/>
              <a:t>此外，查尔斯</a:t>
            </a:r>
            <a:r>
              <a:rPr lang="zh-CN" altLang="en-US"/>
              <a:t>王子与彭定康的背影留给读者想象的</a:t>
            </a:r>
            <a:r>
              <a:rPr lang="zh-CN" altLang="en-US" smtClean="0"/>
              <a:t>空间，突出</a:t>
            </a:r>
            <a:r>
              <a:rPr lang="zh-CN" altLang="en-US"/>
              <a:t>的五星红旗显示了中华民族的民族自豪感。</a:t>
            </a:r>
          </a:p>
        </p:txBody>
      </p:sp>
    </p:spTree>
    <p:extLst>
      <p:ext uri="{BB962C8B-B14F-4D97-AF65-F5344CB8AC3E}">
        <p14:creationId xmlns:p14="http://schemas.microsoft.com/office/powerpoint/2010/main" xmlns="" val="3047836947"/>
      </p:ext>
    </p:extLst>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mtClean="0"/>
              <a:t>作业：</a:t>
            </a:r>
            <a:endParaRPr lang="zh-CN" altLang="en-US"/>
          </a:p>
        </p:txBody>
      </p:sp>
      <p:sp>
        <p:nvSpPr>
          <p:cNvPr id="3" name="内容占位符 2"/>
          <p:cNvSpPr>
            <a:spLocks noGrp="1"/>
          </p:cNvSpPr>
          <p:nvPr>
            <p:ph idx="1"/>
            <p:custDataLst>
              <p:tags r:id="rId4"/>
            </p:custDataLst>
          </p:nvPr>
        </p:nvSpPr>
        <p:spPr/>
        <p:txBody>
          <a:bodyPr>
            <a:normAutofit/>
          </a:bodyPr>
          <a:lstStyle/>
          <a:p>
            <a:r>
              <a:rPr lang="en-US" altLang="zh-CN" sz="2400" smtClean="0"/>
              <a:t>1</a:t>
            </a:r>
            <a:r>
              <a:rPr lang="zh-CN" altLang="en-US" sz="2400"/>
              <a:t>、</a:t>
            </a:r>
            <a:r>
              <a:rPr lang="zh-CN" altLang="en-US" sz="2400" smtClean="0"/>
              <a:t>邮票</a:t>
            </a:r>
            <a:r>
              <a:rPr lang="zh-CN" altLang="en-US" sz="2400"/>
              <a:t>是一个国家、民族的文化</a:t>
            </a:r>
            <a:r>
              <a:rPr lang="zh-CN" altLang="en-US" sz="2400" smtClean="0"/>
              <a:t>印记，被</a:t>
            </a:r>
            <a:r>
              <a:rPr lang="zh-CN" altLang="en-US" sz="2400"/>
              <a:t>冠以“国家名片”的美誉。其题材设计内谷在在是一个国家和民族的文化精髓。只有重要人物、重大事件、重大</a:t>
            </a:r>
            <a:r>
              <a:rPr lang="zh-CN" altLang="en-US" sz="2400" smtClean="0"/>
              <a:t>发明创造和值得国家</a:t>
            </a:r>
            <a:r>
              <a:rPr lang="zh-CN" altLang="en-US" sz="2400"/>
              <a:t>、民族引以为傲的题材才能呈现在邮票的方寸之间。请观察香港回归纪念系列</a:t>
            </a:r>
            <a:r>
              <a:rPr lang="zh-CN" altLang="en-US" sz="2400" smtClean="0"/>
              <a:t>邮票，以</a:t>
            </a:r>
            <a:r>
              <a:rPr lang="zh-CN" altLang="en-US" sz="2400"/>
              <a:t>“从邮票变迁看香港回归历史”为</a:t>
            </a:r>
            <a:r>
              <a:rPr lang="zh-CN" altLang="en-US" sz="2400" smtClean="0"/>
              <a:t>主题，写</a:t>
            </a:r>
            <a:r>
              <a:rPr lang="zh-CN" altLang="en-US" sz="2400"/>
              <a:t>一篇</a:t>
            </a:r>
            <a:r>
              <a:rPr lang="en-US" altLang="zh-CN" sz="2400"/>
              <a:t>400</a:t>
            </a:r>
            <a:r>
              <a:rPr lang="zh-CN" altLang="en-US" sz="2400"/>
              <a:t>子</a:t>
            </a:r>
            <a:r>
              <a:rPr lang="zh-CN" altLang="en-US" sz="2400" smtClean="0"/>
              <a:t>左右</a:t>
            </a:r>
            <a:r>
              <a:rPr lang="zh-CN" altLang="en-US" sz="2400"/>
              <a:t>的学习札记</a:t>
            </a:r>
            <a:r>
              <a:rPr lang="zh-CN" altLang="en-US" sz="2400" smtClean="0"/>
              <a:t>。</a:t>
            </a:r>
            <a:endParaRPr lang="en-US" altLang="zh-CN" sz="2400" smtClean="0"/>
          </a:p>
          <a:p>
            <a:r>
              <a:rPr lang="en-US" altLang="zh-CN" sz="2400" smtClean="0"/>
              <a:t>2</a:t>
            </a:r>
            <a:r>
              <a:rPr lang="zh-CN" altLang="en-US" sz="2400" smtClean="0"/>
              <a:t>、请收集</a:t>
            </a:r>
            <a:r>
              <a:rPr lang="zh-CN" altLang="en-US" sz="2400"/>
              <a:t>本校的建校历史</a:t>
            </a:r>
            <a:r>
              <a:rPr lang="zh-CN" altLang="en-US" sz="2400" smtClean="0"/>
              <a:t>资料，学习</a:t>
            </a:r>
            <a:r>
              <a:rPr lang="zh-CN" altLang="en-US" sz="2400"/>
              <a:t>本文将新闻事实与背景材料</a:t>
            </a:r>
            <a:r>
              <a:rPr lang="zh-CN" altLang="en-US" sz="2400" smtClean="0"/>
              <a:t>融为一体</a:t>
            </a:r>
            <a:r>
              <a:rPr lang="zh-CN" altLang="en-US" sz="2400"/>
              <a:t>的</a:t>
            </a:r>
            <a:r>
              <a:rPr lang="zh-CN" altLang="en-US" sz="2400" smtClean="0"/>
              <a:t>写法，为</a:t>
            </a:r>
            <a:r>
              <a:rPr lang="zh-CN" altLang="en-US" sz="2400"/>
              <a:t>母校的周年校庆开幕式活动写一则新闻消息。</a:t>
            </a:r>
          </a:p>
        </p:txBody>
      </p:sp>
    </p:spTree>
    <p:extLst>
      <p:ext uri="{BB962C8B-B14F-4D97-AF65-F5344CB8AC3E}">
        <p14:creationId xmlns:p14="http://schemas.microsoft.com/office/powerpoint/2010/main" xmlns="" val="3624322033"/>
      </p:ext>
    </p:ext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574676"/>
            <a:ext cx="10969200" cy="705600"/>
          </a:xfrm>
        </p:spPr>
        <p:txBody>
          <a:bodyPr/>
          <a:lstStyle/>
          <a:p>
            <a:r>
              <a:rPr lang="zh-CN" altLang="en-US" smtClean="0"/>
              <a:t>学习活动八</a:t>
            </a:r>
            <a:r>
              <a:rPr lang="en-US" altLang="zh-CN" smtClean="0"/>
              <a:t>:</a:t>
            </a:r>
            <a:r>
              <a:rPr lang="zh-CN" altLang="en-US"/>
              <a:t>品读</a:t>
            </a:r>
            <a:r>
              <a:rPr lang="zh-CN" altLang="en-US" smtClean="0"/>
              <a:t>人物，走近</a:t>
            </a:r>
            <a:r>
              <a:rPr lang="zh-CN" altLang="en-US"/>
              <a:t>时代楷模</a:t>
            </a:r>
          </a:p>
        </p:txBody>
      </p:sp>
      <p:sp>
        <p:nvSpPr>
          <p:cNvPr id="4" name="内容占位符 2"/>
          <p:cNvSpPr txBox="1"/>
          <p:nvPr>
            <p:custDataLst>
              <p:tags r:id="rId4"/>
            </p:custDataLst>
          </p:nvPr>
        </p:nvSpPr>
        <p:spPr>
          <a:xfrm>
            <a:off x="608400" y="1873735"/>
            <a:ext cx="11288632" cy="1262756"/>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请</a:t>
            </a:r>
            <a:r>
              <a:rPr lang="zh-CN" altLang="en-US" b="1">
                <a:solidFill>
                  <a:srgbClr val="2169D3"/>
                </a:solidFill>
              </a:rPr>
              <a:t>“以事写人”和“以言见人”是人物通讯常用的写作手法。阅读</a:t>
            </a:r>
            <a:r>
              <a:rPr lang="en-US" altLang="zh-CN" b="1">
                <a:solidFill>
                  <a:srgbClr val="2169D3"/>
                </a:solidFill>
              </a:rPr>
              <a:t>《</a:t>
            </a:r>
            <a:r>
              <a:rPr lang="zh-CN" altLang="en-US" b="1" smtClean="0">
                <a:solidFill>
                  <a:srgbClr val="2169D3"/>
                </a:solidFill>
              </a:rPr>
              <a:t>县委书记的榜样</a:t>
            </a:r>
            <a:r>
              <a:rPr lang="en-US" altLang="zh-CN" b="1">
                <a:solidFill>
                  <a:srgbClr val="2169D3"/>
                </a:solidFill>
              </a:rPr>
              <a:t>———</a:t>
            </a:r>
            <a:r>
              <a:rPr lang="zh-CN" altLang="en-US" b="1">
                <a:solidFill>
                  <a:srgbClr val="2169D3"/>
                </a:solidFill>
              </a:rPr>
              <a:t>焦裕禄</a:t>
            </a:r>
            <a:r>
              <a:rPr lang="en-US" altLang="zh-CN" b="1">
                <a:solidFill>
                  <a:srgbClr val="2169D3"/>
                </a:solidFill>
              </a:rPr>
              <a:t>》</a:t>
            </a:r>
            <a:r>
              <a:rPr lang="zh-CN" altLang="en-US" b="1">
                <a:solidFill>
                  <a:srgbClr val="2169D3"/>
                </a:solidFill>
              </a:rPr>
              <a:t>一</a:t>
            </a:r>
            <a:r>
              <a:rPr lang="zh-CN" altLang="en-US" b="1" smtClean="0">
                <a:solidFill>
                  <a:srgbClr val="2169D3"/>
                </a:solidFill>
              </a:rPr>
              <a:t>文，明确</a:t>
            </a:r>
            <a:r>
              <a:rPr lang="zh-CN" altLang="en-US" b="1">
                <a:solidFill>
                  <a:srgbClr val="2169D3"/>
                </a:solidFill>
              </a:rPr>
              <a:t>文章写了哪些具体</a:t>
            </a:r>
            <a:r>
              <a:rPr lang="zh-CN" altLang="en-US" b="1" smtClean="0">
                <a:solidFill>
                  <a:srgbClr val="2169D3"/>
                </a:solidFill>
              </a:rPr>
              <a:t>事件，记录</a:t>
            </a:r>
            <a:r>
              <a:rPr lang="zh-CN" altLang="en-US" b="1">
                <a:solidFill>
                  <a:srgbClr val="2169D3"/>
                </a:solidFill>
              </a:rPr>
              <a:t>了人物</a:t>
            </a:r>
            <a:r>
              <a:rPr lang="zh-CN" altLang="en-US" b="1" smtClean="0">
                <a:solidFill>
                  <a:srgbClr val="2169D3"/>
                </a:solidFill>
              </a:rPr>
              <a:t>哪些个性语言，从中</a:t>
            </a:r>
            <a:r>
              <a:rPr lang="zh-CN" altLang="en-US" b="1">
                <a:solidFill>
                  <a:srgbClr val="2169D3"/>
                </a:solidFill>
              </a:rPr>
              <a:t>总结人物</a:t>
            </a:r>
            <a:r>
              <a:rPr lang="zh-CN" altLang="en-US" b="1" smtClean="0">
                <a:solidFill>
                  <a:srgbClr val="2169D3"/>
                </a:solidFill>
              </a:rPr>
              <a:t>精神，并</a:t>
            </a:r>
            <a:r>
              <a:rPr lang="zh-CN" altLang="en-US" b="1">
                <a:solidFill>
                  <a:srgbClr val="2169D3"/>
                </a:solidFill>
              </a:rPr>
              <a:t>找出作者想要表达的</a:t>
            </a:r>
            <a:r>
              <a:rPr lang="zh-CN" altLang="en-US" b="1" smtClean="0">
                <a:solidFill>
                  <a:srgbClr val="2169D3"/>
                </a:solidFill>
              </a:rPr>
              <a:t>立场，小组</a:t>
            </a:r>
            <a:r>
              <a:rPr lang="zh-CN" altLang="en-US" b="1">
                <a:solidFill>
                  <a:srgbClr val="2169D3"/>
                </a:solidFill>
              </a:rPr>
              <a:t>合作完成</a:t>
            </a:r>
            <a:r>
              <a:rPr lang="zh-CN" altLang="en-US" b="1" smtClean="0">
                <a:solidFill>
                  <a:srgbClr val="2169D3"/>
                </a:solidFill>
              </a:rPr>
              <a:t>表格，课上交流</a:t>
            </a:r>
            <a:r>
              <a:rPr lang="zh-CN" altLang="en-US" b="1">
                <a:solidFill>
                  <a:srgbClr val="2169D3"/>
                </a:solidFill>
              </a:rPr>
              <a:t>。</a:t>
            </a:r>
          </a:p>
        </p:txBody>
      </p:sp>
    </p:spTree>
    <p:extLst>
      <p:ext uri="{BB962C8B-B14F-4D97-AF65-F5344CB8AC3E}">
        <p14:creationId xmlns:p14="http://schemas.microsoft.com/office/powerpoint/2010/main" xmlns="" val="685495618"/>
      </p:ext>
    </p:ext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extLst>
              <p:ext uri="{D42A27DB-BD31-4B8C-83A1-F6EECF244321}">
                <p14:modId xmlns:p14="http://schemas.microsoft.com/office/powerpoint/2010/main" xmlns="" val="2371090742"/>
              </p:ext>
            </p:extLst>
          </p:nvPr>
        </p:nvGraphicFramePr>
        <p:xfrm>
          <a:off x="245809" y="0"/>
          <a:ext cx="11729880" cy="6991298"/>
        </p:xfrm>
        <a:graphic>
          <a:graphicData uri="http://schemas.openxmlformats.org/drawingml/2006/table">
            <a:tbl>
              <a:tblPr firstRow="1" bandRow="1">
                <a:tableStyleId>{69CF1AB2-1976-4502-BF36-3FF5EA218861}</a:tableStyleId>
              </a:tblPr>
              <a:tblGrid>
                <a:gridCol w="1229030"/>
                <a:gridCol w="1809135"/>
                <a:gridCol w="5279923"/>
                <a:gridCol w="1179871"/>
                <a:gridCol w="2231921"/>
              </a:tblGrid>
              <a:tr h="346658">
                <a:tc>
                  <a:txBody>
                    <a:bodyPr vert="horz" wrap="square"/>
                    <a:lstStyle/>
                    <a:p>
                      <a:pPr algn="ctr"/>
                      <a:r>
                        <a:rPr lang="zh-CN" altLang="en-US" sz="1600" smtClean="0">
                          <a:latin typeface="华文新魏" panose="02010800040101010101" pitchFamily="2" charset="-122"/>
                          <a:ea typeface="华文新魏" panose="02010800040101010101" pitchFamily="2" charset="-122"/>
                        </a:rPr>
                        <a:t>段落结构</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具体事件</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个性语言</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人物精神</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作者立场</a:t>
                      </a:r>
                      <a:endParaRPr lang="zh-CN" altLang="en-US" sz="1600">
                        <a:latin typeface="华文新魏" panose="02010800040101010101" pitchFamily="2" charset="-122"/>
                        <a:ea typeface="华文新魏" panose="02010800040101010101" pitchFamily="2" charset="-122"/>
                      </a:endParaRPr>
                    </a:p>
                  </a:txBody>
                  <a:tcPr/>
                </a:tc>
              </a:tr>
              <a:tr h="803309">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引子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初到兰考就忙于了解情况，观察灾情</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b="1" smtClean="0">
                          <a:solidFill>
                            <a:srgbClr val="0000FF"/>
                          </a:solidFill>
                          <a:latin typeface="楷体" panose="02010609060101010101" pitchFamily="49" charset="-122"/>
                          <a:ea typeface="楷体" panose="02010609060101010101" pitchFamily="49" charset="-122"/>
                        </a:rPr>
                        <a:t>正面塑形</a:t>
                      </a:r>
                      <a:r>
                        <a:rPr lang="en-US" altLang="zh-CN" sz="1600" b="1" smtClean="0">
                          <a:solidFill>
                            <a:srgbClr val="0000FF"/>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兰考是灾区，穷，困难多，但是灾区有个好处，它能锻炼人的革命意志，培养人的革命品格。革命者要在困难面前逞英雄。”</a:t>
                      </a:r>
                      <a:endParaRPr lang="zh-CN" altLang="en-US" sz="1600">
                        <a:solidFill>
                          <a:schemeClr val="tx1">
                            <a:lumMod val="75000"/>
                            <a:lumOff val="25000"/>
                          </a:schemeClr>
                        </a:solidFill>
                        <a:latin typeface="楷体" panose="02010609060101010101" pitchFamily="49" charset="-122"/>
                        <a:ea typeface="楷体" panose="02010609060101010101" pitchFamily="49"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目标坚定，不畏艰难</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赞扬了焦裕禄乐观坚定的革命主义精神</a:t>
                      </a:r>
                    </a:p>
                    <a:p>
                      <a:endParaRPr lang="zh-CN" altLang="en-US" sz="1600">
                        <a:latin typeface="华文新魏" panose="02010800040101010101" pitchFamily="2" charset="-122"/>
                        <a:ea typeface="华文新魏" panose="02010800040101010101" pitchFamily="2" charset="-122"/>
                      </a:endParaRPr>
                    </a:p>
                  </a:txBody>
                  <a:tcPr/>
                </a:tc>
              </a:tr>
              <a:tr h="803309">
                <a:tc>
                  <a:txBody>
                    <a:bodyPr vert="horz" wrap="square"/>
                    <a:lstStyle/>
                    <a:p>
                      <a:r>
                        <a:rPr lang="zh-CN" altLang="en-US" sz="1600" smtClean="0">
                          <a:latin typeface="华文新魏" panose="02010800040101010101" pitchFamily="2" charset="-122"/>
                          <a:ea typeface="华文新魏" panose="02010800040101010101" pitchFamily="2" charset="-122"/>
                        </a:rPr>
                        <a:t>“吃别人嚼过的馍没味道”</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带领县委班子深人一线进行细致的调查研究</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b="1" smtClean="0">
                          <a:solidFill>
                            <a:srgbClr val="0000FF"/>
                          </a:solidFill>
                          <a:latin typeface="楷体" panose="02010609060101010101" pitchFamily="49" charset="-122"/>
                          <a:ea typeface="楷体" panose="02010609060101010101" pitchFamily="49" charset="-122"/>
                        </a:rPr>
                        <a:t>正面塑形</a:t>
                      </a:r>
                      <a:r>
                        <a:rPr lang="en-US" altLang="zh-CN" sz="1600" b="1" smtClean="0">
                          <a:solidFill>
                            <a:srgbClr val="0000FF"/>
                          </a:solidFill>
                          <a:latin typeface="楷体" panose="02010609060101010101" pitchFamily="49" charset="-122"/>
                          <a:ea typeface="楷体" panose="02010609060101010101" pitchFamily="49" charset="-122"/>
                        </a:rPr>
                        <a:t>:</a:t>
                      </a:r>
                    </a:p>
                    <a:p>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吃别人嚼过的馍没味道。”</a:t>
                      </a:r>
                      <a:endParaRPr lang="en-US" altLang="zh-CN" sz="1600" smtClean="0">
                        <a:solidFill>
                          <a:schemeClr val="tx1">
                            <a:lumMod val="75000"/>
                            <a:lumOff val="25000"/>
                          </a:schemeClr>
                        </a:solidFill>
                        <a:latin typeface="楷体" panose="02010609060101010101" pitchFamily="49" charset="-122"/>
                        <a:ea typeface="楷体" panose="02010609060101010101" pitchFamily="49" charset="-122"/>
                      </a:endParaRPr>
                    </a:p>
                    <a:p>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“雨天，群众缺烧的，不吃啦！</a:t>
                      </a: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 </a:t>
                      </a:r>
                      <a:endParaRPr lang="zh-CN" altLang="en-US" sz="1600">
                        <a:solidFill>
                          <a:schemeClr val="tx1">
                            <a:lumMod val="75000"/>
                            <a:lumOff val="25000"/>
                          </a:schemeClr>
                        </a:solidFill>
                        <a:latin typeface="楷体" panose="02010609060101010101" pitchFamily="49" charset="-122"/>
                        <a:ea typeface="楷体" panose="02010609060101010101" pitchFamily="49"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亲临一线，身先士卒</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赞扬了焦裕禄求实细致的工作作风</a:t>
                      </a:r>
                      <a:endParaRPr lang="zh-CN" altLang="en-US" sz="1600">
                        <a:latin typeface="华文新魏" panose="02010800040101010101" pitchFamily="2" charset="-122"/>
                        <a:ea typeface="华文新魏" panose="02010800040101010101" pitchFamily="2" charset="-122"/>
                      </a:endParaRPr>
                    </a:p>
                  </a:txBody>
                  <a:tcPr/>
                </a:tc>
              </a:tr>
              <a:tr h="1279343">
                <a:tc>
                  <a:txBody>
                    <a:bodyPr vert="horz" wrap="square"/>
                    <a:lstStyle/>
                    <a:p>
                      <a:r>
                        <a:rPr lang="zh-CN" altLang="en-US" sz="1600" smtClean="0">
                          <a:latin typeface="华文新魏" panose="02010800040101010101" pitchFamily="2" charset="-122"/>
                          <a:ea typeface="华文新魏" panose="02010800040101010101" pitchFamily="2" charset="-122"/>
                        </a:rPr>
                        <a:t>当群众最困难的时候，共产党员要出现在群众面前</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带领兰考人民全力抗洪救灾</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endParaRPr lang="en-US" altLang="zh-CN" sz="1600" b="1" smtClean="0">
                        <a:solidFill>
                          <a:srgbClr val="0000FF"/>
                        </a:solidFill>
                        <a:latin typeface="楷体" panose="02010609060101010101" pitchFamily="49" charset="-122"/>
                        <a:ea typeface="楷体" panose="02010609060101010101" pitchFamily="49" charset="-122"/>
                      </a:endParaRPr>
                    </a:p>
                    <a:p>
                      <a:r>
                        <a:rPr lang="zh-CN" altLang="en-US" sz="1600" b="1" smtClean="0">
                          <a:solidFill>
                            <a:srgbClr val="0000FF"/>
                          </a:solidFill>
                          <a:latin typeface="楷体" panose="02010609060101010101" pitchFamily="49" charset="-122"/>
                          <a:ea typeface="楷体" panose="02010609060101010101" pitchFamily="49" charset="-122"/>
                        </a:rPr>
                        <a:t>正面塑形</a:t>
                      </a:r>
                      <a:r>
                        <a:rPr lang="en-US" altLang="zh-CN" sz="1600" b="1" smtClean="0">
                          <a:solidFill>
                            <a:srgbClr val="0000FF"/>
                          </a:solidFill>
                          <a:latin typeface="楷体" panose="02010609060101010101" pitchFamily="49" charset="-122"/>
                          <a:ea typeface="楷体" panose="02010609060101010101" pitchFamily="49" charset="-122"/>
                        </a:rPr>
                        <a:t>:</a:t>
                      </a:r>
                    </a:p>
                    <a:p>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共产党员应该在群众最困难的时候，出现在群众面前，在群众最需要帮助的时候，去关心群众，帮助群众。”</a:t>
                      </a:r>
                      <a:endParaRPr lang="zh-CN" altLang="en-US" sz="1600">
                        <a:solidFill>
                          <a:schemeClr val="tx1">
                            <a:lumMod val="75000"/>
                            <a:lumOff val="25000"/>
                          </a:schemeClr>
                        </a:solidFill>
                        <a:latin typeface="楷体" panose="02010609060101010101" pitchFamily="49" charset="-122"/>
                        <a:ea typeface="楷体" panose="02010609060101010101" pitchFamily="49"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心系群众，忘我工作</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赞扬了焦裕禄在抗灾斗争中的英雄气概</a:t>
                      </a:r>
                      <a:endParaRPr lang="zh-CN" altLang="en-US" sz="1600">
                        <a:latin typeface="华文新魏" panose="02010800040101010101" pitchFamily="2" charset="-122"/>
                        <a:ea typeface="华文新魏" panose="02010800040101010101" pitchFamily="2" charset="-122"/>
                      </a:endParaRPr>
                    </a:p>
                  </a:txBody>
                  <a:tcPr/>
                </a:tc>
              </a:tr>
              <a:tr h="1041326">
                <a:tc>
                  <a:txBody>
                    <a:bodyPr vert="horz" wrap="square"/>
                    <a:lstStyle/>
                    <a:p>
                      <a:r>
                        <a:rPr lang="zh-CN" altLang="en-US" sz="1600" smtClean="0">
                          <a:latin typeface="华文新魏" panose="02010800040101010101" pitchFamily="2" charset="-122"/>
                          <a:ea typeface="华文新魏" panose="02010800040101010101" pitchFamily="2" charset="-122"/>
                        </a:rPr>
                        <a:t>他心里装着全体人民，唯独没有他自己</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1600"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身患肝癌但不顾个人安危坚持工作 </a:t>
                      </a:r>
                    </a:p>
                    <a:p>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b="1" smtClean="0">
                          <a:solidFill>
                            <a:srgbClr val="0000FF"/>
                          </a:solidFill>
                          <a:latin typeface="楷体" panose="02010609060101010101" pitchFamily="49" charset="-122"/>
                          <a:ea typeface="楷体" panose="02010609060101010101" pitchFamily="49" charset="-122"/>
                        </a:rPr>
                        <a:t>正面塑形</a:t>
                      </a:r>
                      <a:r>
                        <a:rPr lang="en-US" altLang="zh-CN" sz="1600" b="1" smtClean="0">
                          <a:solidFill>
                            <a:srgbClr val="0000FF"/>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病是个欺软怕硬的东西，你压住他，他就不欺侮你了。”“春天要安排一年的工作，离不开！</a:t>
                      </a: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p>
                    <a:p>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灾区群众生活很困难，花这么多钱买药，我能吃得下吗？</a:t>
                      </a: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谈你们的情况吧，我不是来休息的。”</a:t>
                      </a:r>
                      <a:endParaRPr lang="zh-CN" altLang="en-US" sz="1600">
                        <a:solidFill>
                          <a:schemeClr val="tx1">
                            <a:lumMod val="75000"/>
                            <a:lumOff val="25000"/>
                          </a:schemeClr>
                        </a:solidFill>
                        <a:latin typeface="楷体" panose="02010609060101010101" pitchFamily="49" charset="-122"/>
                        <a:ea typeface="楷体" panose="02010609060101010101" pitchFamily="49"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热爱群众，不惧病痛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1600"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赞扬了焦裕禄无私奉献的精神品质</a:t>
                      </a:r>
                    </a:p>
                    <a:p>
                      <a:endParaRPr lang="zh-CN" altLang="en-US" sz="1600">
                        <a:latin typeface="华文新魏" panose="02010800040101010101" pitchFamily="2" charset="-122"/>
                        <a:ea typeface="华文新魏" panose="02010800040101010101" pitchFamily="2" charset="-122"/>
                      </a:endParaRPr>
                    </a:p>
                  </a:txBody>
                  <a:tcPr/>
                </a:tc>
              </a:tr>
              <a:tr h="1279343">
                <a:tc>
                  <a:txBody>
                    <a:bodyPr vert="horz" wrap="square"/>
                    <a:lstStyle/>
                    <a:p>
                      <a:r>
                        <a:rPr lang="zh-CN" altLang="en-US" sz="1600" smtClean="0">
                          <a:latin typeface="华文新魏" panose="02010800040101010101" pitchFamily="2" charset="-122"/>
                          <a:ea typeface="华文新魏" panose="02010800040101010101" pitchFamily="2" charset="-122"/>
                        </a:rPr>
                        <a:t>“活着我没有治好沙丘，死了也要看着你们把沙丘治好！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患癌住院但依旧关心兰沙丘 考人民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b="1" smtClean="0">
                          <a:solidFill>
                            <a:srgbClr val="0000FF"/>
                          </a:solidFill>
                          <a:latin typeface="楷体" panose="02010609060101010101" pitchFamily="49" charset="-122"/>
                          <a:ea typeface="楷体" panose="02010609060101010101" pitchFamily="49" charset="-122"/>
                        </a:rPr>
                        <a:t>正面塑形</a:t>
                      </a:r>
                      <a:r>
                        <a:rPr lang="en-US" altLang="zh-CN" sz="1600" b="1" smtClean="0">
                          <a:solidFill>
                            <a:srgbClr val="0000FF"/>
                          </a:solidFill>
                          <a:latin typeface="楷体" panose="02010609060101010101" pitchFamily="49" charset="-122"/>
                          <a:ea typeface="楷体" panose="02010609060101010101" pitchFamily="49" charset="-122"/>
                        </a:rPr>
                        <a:t>:</a:t>
                      </a: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你回去对县委的同志说，叫他们把我没写完的文章写完：还有，把秦寨盐碱地上的麦穗拿一把来，让我看看！</a:t>
                      </a: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活着我没有治好沙丘，死了也要看着你们把沙丘治好！ ”</a:t>
                      </a: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鞠躬尽瘁，死而后已</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赞扬了焦裕禄不忘初心的革命情怀</a:t>
                      </a:r>
                      <a:endParaRPr lang="zh-CN" altLang="en-US" sz="1600">
                        <a:latin typeface="华文新魏" panose="02010800040101010101" pitchFamily="2" charset="-122"/>
                        <a:ea typeface="华文新魏" panose="02010800040101010101" pitchFamily="2" charset="-122"/>
                      </a:endParaRPr>
                    </a:p>
                  </a:txBody>
                  <a:tcPr/>
                </a:tc>
              </a:tr>
              <a:tr h="1063481">
                <a:tc>
                  <a:txBody>
                    <a:bodyPr vert="horz" wrap="square"/>
                    <a:lstStyle/>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他没有死，他还活着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1600"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他的精神永远鼓舞着兰考人民</a:t>
                      </a:r>
                    </a:p>
                    <a:p>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b="1" smtClean="0">
                          <a:solidFill>
                            <a:srgbClr val="0000FF"/>
                          </a:solidFill>
                          <a:latin typeface="楷体" panose="02010609060101010101" pitchFamily="49" charset="-122"/>
                          <a:ea typeface="楷体" panose="02010609060101010101" pitchFamily="49" charset="-122"/>
                        </a:rPr>
                        <a:t>侧面衬形：</a:t>
                      </a:r>
                      <a:r>
                        <a:rPr lang="zh-CN" altLang="en-US" sz="1600" smtClean="0">
                          <a:solidFill>
                            <a:schemeClr val="tx1">
                              <a:lumMod val="75000"/>
                              <a:lumOff val="25000"/>
                            </a:schemeClr>
                          </a:solidFill>
                          <a:latin typeface="楷体" panose="02010609060101010101" pitchFamily="49" charset="-122"/>
                          <a:ea typeface="楷体" panose="02010609060101010101" pitchFamily="49" charset="-122"/>
                        </a:rPr>
                        <a:t>“我们的好书记，你是活活地为俺兰考人民，硬给累死的呀。困难的时候你为俺贫人民 农操心，跟着俺们受罪，现在，俺们好过了，全兰考翻身了，你却一个人在这里</a:t>
                      </a:r>
                      <a:r>
                        <a:rPr lang="en-US" altLang="zh-CN" sz="1600" smtClean="0">
                          <a:solidFill>
                            <a:schemeClr val="tx1">
                              <a:lumMod val="75000"/>
                              <a:lumOff val="25000"/>
                            </a:schemeClr>
                          </a:solidFill>
                          <a:latin typeface="楷体" panose="02010609060101010101" pitchFamily="49" charset="-122"/>
                          <a:ea typeface="楷体" panose="02010609060101010101" pitchFamily="49" charset="-122"/>
                        </a:rPr>
                        <a:t>…”</a:t>
                      </a:r>
                      <a:endParaRPr lang="zh-CN" altLang="en-US" sz="1600" smtClean="0">
                        <a:solidFill>
                          <a:schemeClr val="tx1">
                            <a:lumMod val="75000"/>
                            <a:lumOff val="25000"/>
                          </a:schemeClr>
                        </a:solidFill>
                        <a:latin typeface="楷体" panose="02010609060101010101" pitchFamily="49" charset="-122"/>
                        <a:ea typeface="楷体" panose="02010609060101010101" pitchFamily="49"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1600"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肉体虽死，精神永存</a:t>
                      </a:r>
                    </a:p>
                    <a:p>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z="1600" smtClean="0">
                        <a:latin typeface="华文新魏" panose="02010800040101010101" pitchFamily="2" charset="-122"/>
                        <a:ea typeface="华文新魏" panose="02010800040101010101" pitchFamily="2"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1600" smtClean="0">
                          <a:latin typeface="华文新魏" panose="02010800040101010101" pitchFamily="2" charset="-122"/>
                          <a:ea typeface="华文新魏" panose="02010800040101010101" pitchFamily="2" charset="-122"/>
                        </a:rPr>
                        <a:t>赞扬了焦裕禄一心为民的崇高品德</a:t>
                      </a:r>
                    </a:p>
                    <a:p>
                      <a:endParaRPr lang="zh-CN" altLang="en-US" sz="1600">
                        <a:latin typeface="华文新魏" panose="02010800040101010101" pitchFamily="2" charset="-122"/>
                        <a:ea typeface="华文新魏" panose="02010800040101010101" pitchFamily="2" charset="-122"/>
                      </a:endParaRPr>
                    </a:p>
                  </a:txBody>
                  <a:tcPr/>
                </a:tc>
              </a:tr>
            </a:tbl>
          </a:graphicData>
        </a:graphic>
      </p:graphicFrame>
    </p:spTree>
    <p:extLst>
      <p:ext uri="{BB962C8B-B14F-4D97-AF65-F5344CB8AC3E}">
        <p14:creationId xmlns:p14="http://schemas.microsoft.com/office/powerpoint/2010/main" xmlns="" val="2611250374"/>
      </p:ext>
    </p:extLst>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8400" y="333097"/>
            <a:ext cx="10969200" cy="705600"/>
          </a:xfrm>
        </p:spPr>
        <p:txBody>
          <a:bodyPr/>
          <a:lstStyle/>
          <a:p>
            <a:r>
              <a:rPr lang="zh-CN" altLang="en-US" smtClean="0"/>
              <a:t>学习活动九：探析事件，鉴赏语言魅力</a:t>
            </a:r>
            <a:endParaRPr lang="zh-CN" altLang="en-US"/>
          </a:p>
        </p:txBody>
      </p:sp>
      <p:sp>
        <p:nvSpPr>
          <p:cNvPr id="3" name="内容占位符 2"/>
          <p:cNvSpPr>
            <a:spLocks noGrp="1"/>
          </p:cNvSpPr>
          <p:nvPr>
            <p:ph idx="1"/>
            <p:custDataLst>
              <p:tags r:id="rId4"/>
            </p:custDataLst>
          </p:nvPr>
        </p:nvSpPr>
        <p:spPr>
          <a:xfrm>
            <a:off x="608400" y="3451122"/>
            <a:ext cx="10969200" cy="1032387"/>
          </a:xfrm>
        </p:spPr>
        <p:txBody>
          <a:bodyPr/>
          <a:lstStyle/>
          <a:p>
            <a:r>
              <a:rPr lang="zh-CN" altLang="en-US" b="1"/>
              <a:t>参考</a:t>
            </a:r>
            <a:r>
              <a:rPr lang="en-US" altLang="zh-CN" b="1"/>
              <a:t>《</a:t>
            </a:r>
            <a:r>
              <a:rPr lang="zh-CN" altLang="en-US" b="1"/>
              <a:t>县委书记的榜样</a:t>
            </a:r>
            <a:r>
              <a:rPr lang="en-US" altLang="zh-CN" b="1"/>
              <a:t>——</a:t>
            </a:r>
            <a:r>
              <a:rPr lang="zh-CN" altLang="en-US" b="1"/>
              <a:t>焦裕禄</a:t>
            </a:r>
            <a:r>
              <a:rPr lang="en-US" altLang="zh-CN" b="1"/>
              <a:t>》</a:t>
            </a:r>
            <a:r>
              <a:rPr lang="zh-CN" altLang="en-US" b="1"/>
              <a:t>一</a:t>
            </a:r>
            <a:r>
              <a:rPr lang="zh-CN" altLang="en-US" b="1" smtClean="0"/>
              <a:t>文，请</a:t>
            </a:r>
            <a:r>
              <a:rPr lang="zh-CN" altLang="en-US" b="1"/>
              <a:t>给本文九个部分的内容分</a:t>
            </a:r>
            <a:r>
              <a:rPr lang="zh-CN" altLang="en-US" b="1" smtClean="0"/>
              <a:t>别拟小</a:t>
            </a:r>
            <a:r>
              <a:rPr lang="zh-CN" altLang="en-US" b="1"/>
              <a:t>标题。标题可以从文中引用或</a:t>
            </a:r>
            <a:r>
              <a:rPr lang="zh-CN" altLang="en-US" b="1" smtClean="0"/>
              <a:t>提炼，也</a:t>
            </a:r>
            <a:r>
              <a:rPr lang="zh-CN" altLang="en-US" b="1"/>
              <a:t>可以自己概括。</a:t>
            </a:r>
          </a:p>
        </p:txBody>
      </p:sp>
      <p:sp>
        <p:nvSpPr>
          <p:cNvPr id="4" name="内容占位符 2"/>
          <p:cNvSpPr txBox="1"/>
          <p:nvPr>
            <p:custDataLst>
              <p:tags r:id="rId5"/>
            </p:custDataLst>
          </p:nvPr>
        </p:nvSpPr>
        <p:spPr>
          <a:xfrm>
            <a:off x="448684" y="1530311"/>
            <a:ext cx="11288632" cy="1262756"/>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a:solidFill>
                  <a:schemeClr val="accent1">
                    <a:lumMod val="75000"/>
                  </a:schemeClr>
                </a:solidFill>
                <a:latin typeface="微软雅黑" panose="020b0503020204020204" pitchFamily="34" charset="-122"/>
                <a:ea typeface="微软雅黑" panose="020b0503020204020204" pitchFamily="34" charset="-122"/>
              </a:rPr>
              <a:t>1.</a:t>
            </a:r>
            <a:r>
              <a:rPr lang="zh-CN" altLang="en-US" b="1">
                <a:solidFill>
                  <a:schemeClr val="accent1">
                    <a:lumMod val="75000"/>
                  </a:schemeClr>
                </a:solidFill>
                <a:latin typeface="微软雅黑" panose="020b0503020204020204" pitchFamily="34" charset="-122"/>
                <a:ea typeface="微软雅黑" panose="020b0503020204020204" pitchFamily="34" charset="-122"/>
              </a:rPr>
              <a:t>阅读</a:t>
            </a:r>
            <a:r>
              <a:rPr lang="en-US" altLang="zh-CN" b="1">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在民族复兴的历史丰碑上一</a:t>
            </a:r>
            <a:r>
              <a:rPr lang="en-US" altLang="zh-CN" b="1">
                <a:solidFill>
                  <a:schemeClr val="accent1">
                    <a:lumMod val="75000"/>
                  </a:schemeClr>
                </a:solidFill>
                <a:latin typeface="微软雅黑" panose="020b0503020204020204" pitchFamily="34" charset="-122"/>
                <a:ea typeface="微软雅黑" panose="020b0503020204020204" pitchFamily="34" charset="-122"/>
              </a:rPr>
              <a:t>—2020</a:t>
            </a:r>
            <a:r>
              <a:rPr lang="zh-CN" altLang="en-US" b="1">
                <a:solidFill>
                  <a:schemeClr val="accent1">
                    <a:lumMod val="75000"/>
                  </a:schemeClr>
                </a:solidFill>
                <a:latin typeface="微软雅黑" panose="020b0503020204020204" pitchFamily="34" charset="-122"/>
                <a:ea typeface="微软雅黑" panose="020b0503020204020204" pitchFamily="34" charset="-122"/>
              </a:rPr>
              <a:t>中国抗疫记</a:t>
            </a:r>
            <a:r>
              <a:rPr lang="en-US" altLang="zh-CN" b="1">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一</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文，梳理</a:t>
            </a:r>
            <a:r>
              <a:rPr lang="zh-CN" altLang="en-US" b="1">
                <a:solidFill>
                  <a:schemeClr val="accent1">
                    <a:lumMod val="75000"/>
                  </a:schemeClr>
                </a:solidFill>
                <a:latin typeface="微软雅黑" panose="020b0503020204020204" pitchFamily="34" charset="-122"/>
                <a:ea typeface="微软雅黑" panose="020b0503020204020204" pitchFamily="34" charset="-122"/>
              </a:rPr>
              <a:t>文章分的主要</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内容，挖掘</a:t>
            </a:r>
            <a:r>
              <a:rPr lang="zh-CN" altLang="en-US" b="1">
                <a:solidFill>
                  <a:schemeClr val="accent1">
                    <a:lumMod val="75000"/>
                  </a:schemeClr>
                </a:solidFill>
                <a:latin typeface="微软雅黑" panose="020b0503020204020204" pitchFamily="34" charset="-122"/>
                <a:ea typeface="微软雅黑" panose="020b0503020204020204" pitchFamily="34" charset="-122"/>
              </a:rPr>
              <a:t>典型事件发生发展的原因与</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意义，找出</a:t>
            </a:r>
            <a:r>
              <a:rPr lang="zh-CN" altLang="en-US" b="1">
                <a:solidFill>
                  <a:schemeClr val="accent1">
                    <a:lumMod val="75000"/>
                  </a:schemeClr>
                </a:solidFill>
                <a:latin typeface="微软雅黑" panose="020b0503020204020204" pitchFamily="34" charset="-122"/>
                <a:ea typeface="微软雅黑" panose="020b0503020204020204" pitchFamily="34" charset="-122"/>
              </a:rPr>
              <a:t>作者对这些</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事件的观点</a:t>
            </a:r>
            <a:r>
              <a:rPr lang="zh-CN" altLang="en-US" b="1">
                <a:solidFill>
                  <a:schemeClr val="accent1">
                    <a:lumMod val="75000"/>
                  </a:schemeClr>
                </a:solidFill>
                <a:latin typeface="微软雅黑" panose="020b0503020204020204" pitchFamily="34" charset="-122"/>
                <a:ea typeface="微软雅黑" panose="020b0503020204020204" pitchFamily="34" charset="-122"/>
              </a:rPr>
              <a:t>和</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情感，尝试</a:t>
            </a:r>
            <a:r>
              <a:rPr lang="zh-CN" altLang="en-US" b="1">
                <a:solidFill>
                  <a:schemeClr val="accent1">
                    <a:lumMod val="75000"/>
                  </a:schemeClr>
                </a:solidFill>
                <a:latin typeface="微软雅黑" panose="020b0503020204020204" pitchFamily="34" charset="-122"/>
                <a:ea typeface="微软雅黑" panose="020b0503020204020204" pitchFamily="34" charset="-122"/>
              </a:rPr>
              <a:t>归纳写作特色。学习成果以表格的形式呈现。</a:t>
            </a:r>
            <a:endParaRPr lang="zh-CN" altLang="en-US" b="1">
              <a:solidFill>
                <a:srgbClr val="2169D3"/>
              </a:solidFill>
            </a:endParaRPr>
          </a:p>
        </p:txBody>
      </p:sp>
    </p:spTree>
    <p:extLst>
      <p:ext uri="{BB962C8B-B14F-4D97-AF65-F5344CB8AC3E}">
        <p14:creationId xmlns:p14="http://schemas.microsoft.com/office/powerpoint/2010/main" xmlns="" val="2946576035"/>
      </p:ext>
    </p:extLst>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4" name="表格 3"/>
          <p:cNvGraphicFramePr>
            <a:graphicFrameLocks noGrp="1"/>
          </p:cNvGraphicFramePr>
          <p:nvPr>
            <p:custDataLst>
              <p:tags r:id="rId4"/>
            </p:custDataLst>
            <p:extLst>
              <p:ext uri="{D42A27DB-BD31-4B8C-83A1-F6EECF244321}">
                <p14:modId xmlns:p14="http://schemas.microsoft.com/office/powerpoint/2010/main" xmlns="" val="3293239059"/>
              </p:ext>
            </p:extLst>
          </p:nvPr>
        </p:nvGraphicFramePr>
        <p:xfrm>
          <a:off x="265472" y="119898"/>
          <a:ext cx="11926528" cy="6558280"/>
        </p:xfrm>
        <a:graphic>
          <a:graphicData uri="http://schemas.openxmlformats.org/drawingml/2006/table">
            <a:tbl>
              <a:tblPr firstRow="1" bandRow="1">
                <a:tableStyleId>{5C22544A-7EE6-4342-B048-85BDC9FD1C3A}</a:tableStyleId>
              </a:tblPr>
              <a:tblGrid>
                <a:gridCol w="2261418"/>
                <a:gridCol w="4414684"/>
                <a:gridCol w="4227872"/>
                <a:gridCol w="1022554"/>
              </a:tblGrid>
              <a:tr h="370840">
                <a:tc>
                  <a:txBody>
                    <a:bodyPr vert="horz" wrap="square"/>
                    <a:lstStyle/>
                    <a:p>
                      <a:pPr algn="ctr"/>
                      <a:r>
                        <a:rPr lang="zh-CN" altLang="en-US" sz="1600" smtClean="0">
                          <a:latin typeface="华文新魏" panose="02010800040101010101" pitchFamily="2" charset="-122"/>
                          <a:ea typeface="华文新魏" panose="02010800040101010101" pitchFamily="2" charset="-122"/>
                        </a:rPr>
                        <a:t>段落结构</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主要内容或典型事件</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剖析事件原因或意义</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pPr algn="ctr"/>
                      <a:r>
                        <a:rPr lang="zh-CN" altLang="en-US" sz="1600" smtClean="0">
                          <a:latin typeface="华文新魏" panose="02010800040101010101" pitchFamily="2" charset="-122"/>
                          <a:ea typeface="华文新魏" panose="02010800040101010101" pitchFamily="2" charset="-122"/>
                        </a:rPr>
                        <a:t>写作特色</a:t>
                      </a:r>
                      <a:endParaRPr lang="zh-CN" altLang="en-US" sz="1600">
                        <a:latin typeface="华文新魏" panose="02010800040101010101" pitchFamily="2" charset="-122"/>
                        <a:ea typeface="华文新魏" panose="02010800040101010101" pitchFamily="2" charset="-122"/>
                      </a:endParaRPr>
                    </a:p>
                  </a:txBody>
                  <a:tcPr/>
                </a:tc>
              </a:tr>
              <a:tr h="370840">
                <a:tc>
                  <a:txBody>
                    <a:bodyPr vert="horz" wrap="square"/>
                    <a:lstStyle/>
                    <a:p>
                      <a:r>
                        <a:rPr lang="zh-CN" altLang="en-US" sz="1600" b="1" smtClean="0">
                          <a:solidFill>
                            <a:srgbClr val="0000FF"/>
                          </a:solidFill>
                          <a:latin typeface="华文新魏" panose="02010800040101010101" pitchFamily="2" charset="-122"/>
                          <a:ea typeface="华文新魏" panose="02010800040101010101" pitchFamily="2" charset="-122"/>
                        </a:rPr>
                        <a:t>引子：寒冬再漫长</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也阻挡不了春天的脚步</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概述党中央领导全国人民抗击新冠肺炎疫情这一事件及其历史意义。</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疫情防控取得重大战略成果，经济社会发展取得积极成效。</a:t>
                      </a:r>
                      <a:endParaRPr lang="zh-CN" altLang="en-US" sz="1600">
                        <a:latin typeface="华文新魏" panose="02010800040101010101" pitchFamily="2" charset="-122"/>
                        <a:ea typeface="华文新魏" panose="02010800040101010101" pitchFamily="2" charset="-122"/>
                      </a:endParaRPr>
                    </a:p>
                  </a:txBody>
                  <a:tcPr/>
                </a:tc>
                <a:tc rowSpan="9">
                  <a:txBody>
                    <a:bodyPr vert="horz" wrap="square"/>
                    <a:lstStyle/>
                    <a:p>
                      <a:endParaRPr lang="en-US" altLang="zh-CN" sz="1600" smtClean="0">
                        <a:latin typeface="华文新魏" panose="02010800040101010101" pitchFamily="2" charset="-122"/>
                        <a:ea typeface="华文新魏" panose="02010800040101010101" pitchFamily="2" charset="-122"/>
                      </a:endParaRPr>
                    </a:p>
                    <a:p>
                      <a:endParaRPr lang="en-US" altLang="zh-CN" sz="1600" smtClean="0">
                        <a:latin typeface="华文新魏" panose="02010800040101010101" pitchFamily="2" charset="-122"/>
                        <a:ea typeface="华文新魏" panose="02010800040101010101" pitchFamily="2" charset="-122"/>
                      </a:endParaRPr>
                    </a:p>
                    <a:p>
                      <a:endParaRPr lang="en-US" altLang="zh-CN" sz="1600" smtClean="0">
                        <a:latin typeface="华文新魏" panose="02010800040101010101" pitchFamily="2" charset="-122"/>
                        <a:ea typeface="华文新魏" panose="02010800040101010101" pitchFamily="2" charset="-122"/>
                      </a:endParaRPr>
                    </a:p>
                    <a:p>
                      <a:r>
                        <a:rPr lang="zh-CN" altLang="en-US" sz="1600" smtClean="0">
                          <a:latin typeface="华文新魏" panose="02010800040101010101" pitchFamily="2" charset="-122"/>
                          <a:ea typeface="华文新魏" panose="02010800040101010101" pitchFamily="2" charset="-122"/>
                        </a:rPr>
                        <a:t>大处着眼</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小事入手</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站在全局的高度将回顾与总结、叙事与思考融为一体</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采用概括式叙述的方式，挖掘典型事件背后的原因及意义，全文视野宏阔、思辨深刻。</a:t>
                      </a:r>
                      <a:endParaRPr lang="zh-CN" altLang="en-US" sz="1600">
                        <a:latin typeface="华文新魏" panose="02010800040101010101" pitchFamily="2" charset="-122"/>
                        <a:ea typeface="华文新魏" panose="02010800040101010101" pitchFamily="2" charset="-122"/>
                      </a:endParaRPr>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一</a:t>
                      </a:r>
                      <a:r>
                        <a:rPr lang="en-US" altLang="zh-CN" sz="1600" b="1" smtClean="0">
                          <a:solidFill>
                            <a:srgbClr val="0000FF"/>
                          </a:solidFill>
                          <a:latin typeface="华文新魏" panose="02010800040101010101" pitchFamily="2" charset="-122"/>
                          <a:ea typeface="华文新魏" panose="02010800040101010101" pitchFamily="2" charset="-122"/>
                        </a:rPr>
                        <a:t>) </a:t>
                      </a:r>
                      <a:r>
                        <a:rPr lang="zh-CN" altLang="en-US" sz="1600" b="1" smtClean="0">
                          <a:solidFill>
                            <a:srgbClr val="0000FF"/>
                          </a:solidFill>
                          <a:latin typeface="华文新魏" panose="02010800040101010101" pitchFamily="2" charset="-122"/>
                          <a:ea typeface="华文新魏" panose="02010800040101010101" pitchFamily="2" charset="-122"/>
                        </a:rPr>
                        <a:t>“我们挺过来了</a:t>
                      </a:r>
                      <a:r>
                        <a:rPr lang="en-US" altLang="zh-CN" sz="1600" b="1" smtClean="0">
                          <a:solidFill>
                            <a:srgbClr val="0000FF"/>
                          </a:solidFill>
                          <a:latin typeface="华文新魏" panose="02010800040101010101" pitchFamily="2" charset="-122"/>
                          <a:ea typeface="华文新魏" panose="02010800040101010101" pitchFamily="2" charset="-122"/>
                        </a:rPr>
                        <a:t>!”</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用大量数据直观展现抗击新冠肺炎疫情取得的成效。</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党中央的领导力、组织动员力、执行力</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基层党组织、党员和人民在疫情阻击中的贡献</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zh-CN" altLang="en-US" sz="1600" b="1" smtClean="0">
                          <a:solidFill>
                            <a:srgbClr val="0000FF"/>
                          </a:solidFill>
                          <a:latin typeface="华文新魏" panose="02010800040101010101" pitchFamily="2" charset="-122"/>
                          <a:ea typeface="华文新魏" panose="02010800040101010101" pitchFamily="2" charset="-122"/>
                        </a:rPr>
                        <a:t>（二）一方有难，八方支援</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武汉“长江巨屏”连续推出主题灯光秀表达谢意</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指出武汉保卫战动用了新中国成立以来最大的一次医疗力量调遣。</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 中国特色社会主义制度强大的生命力和显著的优越性</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三</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灾难，是观照一个民族的镜子</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呈现不同历史时空的“武汉保卫战”的剪影。</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中华优秀传统文化铸就当代国人的精神品格。</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四</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一个国家对生命的态度，是最有说服力的文明标尺</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en-US" altLang="zh-CN" sz="1600" smtClean="0">
                          <a:latin typeface="华文新魏" panose="02010800040101010101" pitchFamily="2" charset="-122"/>
                          <a:ea typeface="华文新魏" panose="02010800040101010101" pitchFamily="2" charset="-122"/>
                        </a:rPr>
                        <a:t>4</a:t>
                      </a:r>
                      <a:r>
                        <a:rPr lang="zh-CN" altLang="en-US" sz="1600" smtClean="0">
                          <a:latin typeface="华文新魏" panose="02010800040101010101" pitchFamily="2" charset="-122"/>
                          <a:ea typeface="华文新魏" panose="02010800040101010101" pitchFamily="2" charset="-122"/>
                        </a:rPr>
                        <a:t>月</a:t>
                      </a:r>
                      <a:r>
                        <a:rPr lang="en-US" altLang="zh-CN" sz="1600" smtClean="0">
                          <a:latin typeface="华文新魏" panose="02010800040101010101" pitchFamily="2" charset="-122"/>
                          <a:ea typeface="华文新魏" panose="02010800040101010101" pitchFamily="2" charset="-122"/>
                        </a:rPr>
                        <a:t>26</a:t>
                      </a:r>
                      <a:r>
                        <a:rPr lang="zh-CN" altLang="en-US" sz="1600" smtClean="0">
                          <a:latin typeface="华文新魏" panose="02010800040101010101" pitchFamily="2" charset="-122"/>
                          <a:ea typeface="华文新魏" panose="02010800040101010101" pitchFamily="2" charset="-122"/>
                        </a:rPr>
                        <a:t>日，武汉在院新冠肺炎患者数字清零；</a:t>
                      </a:r>
                      <a:r>
                        <a:rPr lang="en-US" altLang="zh-CN" sz="1600" smtClean="0">
                          <a:latin typeface="华文新魏" panose="02010800040101010101" pitchFamily="2" charset="-122"/>
                          <a:ea typeface="华文新魏" panose="02010800040101010101" pitchFamily="2" charset="-122"/>
                        </a:rPr>
                        <a:t>4</a:t>
                      </a:r>
                      <a:r>
                        <a:rPr lang="zh-CN" altLang="en-US" sz="1600" smtClean="0">
                          <a:latin typeface="华文新魏" panose="02010800040101010101" pitchFamily="2" charset="-122"/>
                          <a:ea typeface="华文新魏" panose="02010800040101010101" pitchFamily="2" charset="-122"/>
                        </a:rPr>
                        <a:t>月</a:t>
                      </a:r>
                      <a:r>
                        <a:rPr lang="en-US" altLang="zh-CN" sz="1600" smtClean="0">
                          <a:latin typeface="华文新魏" panose="02010800040101010101" pitchFamily="2" charset="-122"/>
                          <a:ea typeface="华文新魏" panose="02010800040101010101" pitchFamily="2" charset="-122"/>
                        </a:rPr>
                        <a:t>4</a:t>
                      </a:r>
                      <a:r>
                        <a:rPr lang="zh-CN" altLang="en-US" sz="1600" smtClean="0">
                          <a:latin typeface="华文新魏" panose="02010800040101010101" pitchFamily="2" charset="-122"/>
                          <a:ea typeface="华文新魏" panose="02010800040101010101" pitchFamily="2" charset="-122"/>
                        </a:rPr>
                        <a:t>日上午</a:t>
                      </a:r>
                      <a:r>
                        <a:rPr lang="en-US" altLang="zh-CN" sz="1600" smtClean="0">
                          <a:latin typeface="华文新魏" panose="02010800040101010101" pitchFamily="2" charset="-122"/>
                          <a:ea typeface="华文新魏" panose="02010800040101010101" pitchFamily="2" charset="-122"/>
                        </a:rPr>
                        <a:t>10</a:t>
                      </a:r>
                      <a:r>
                        <a:rPr lang="zh-CN" altLang="en-US" sz="1600" smtClean="0">
                          <a:latin typeface="华文新魏" panose="02010800040101010101" pitchFamily="2" charset="-122"/>
                          <a:ea typeface="华文新魏" panose="02010800040101010101" pitchFamily="2" charset="-122"/>
                        </a:rPr>
                        <a:t>时，举国悼念抗击新冠肺炎疫情斗争牺牲烈士和逝世同胞。</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诠释党中央生命至上、人民至上的价值取向</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许许多多平凡而伟大的同胞用生命践行使命</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用大爱护佑苍生，担起民族未来。</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五</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对抗疫魔，人类最有力的武器就是科学</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回顾中国抗击疫情实践，总结科学防治的重要性；肯定中医药对抗击疫情的重要贡献。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疫情防控知识得以普及</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人民日常习惯得以改变，科学理性的声音为社会注入正能量。</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六</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增强忧患意识，破除沉疴积弊，永远都是进行时</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反思抗疫经验教训，提出改变的方向与措施。</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为战胜疫情</a:t>
                      </a:r>
                      <a:r>
                        <a:rPr lang="en-US" altLang="zh-CN" sz="1600" smtClean="0">
                          <a:latin typeface="华文新魏" panose="02010800040101010101" pitchFamily="2" charset="-122"/>
                          <a:ea typeface="华文新魏" panose="02010800040101010101" pitchFamily="2" charset="-122"/>
                        </a:rPr>
                        <a:t>,</a:t>
                      </a:r>
                      <a:r>
                        <a:rPr lang="zh-CN" altLang="en-US" sz="1600" smtClean="0">
                          <a:latin typeface="华文新魏" panose="02010800040101010101" pitchFamily="2" charset="-122"/>
                          <a:ea typeface="华文新魏" panose="02010800040101010101" pitchFamily="2" charset="-122"/>
                        </a:rPr>
                        <a:t>实现全面小康、决战脱贫攻坚的目标任务指明道路。</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七</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只要心中有光，世界就有希望</a:t>
                      </a:r>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报道全球新冠肺炎疫情最新形势，总结中国为全球抗疫做出的贡献。 </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携手抗疫、共克时艰的中国理念和中国行动得到各国广泛支持和认同。</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r h="370840">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八</a:t>
                      </a:r>
                      <a:r>
                        <a:rPr lang="en-US" altLang="zh-CN" sz="1600" b="1" smtClean="0">
                          <a:solidFill>
                            <a:srgbClr val="0000FF"/>
                          </a:solidFill>
                          <a:latin typeface="华文新魏" panose="02010800040101010101" pitchFamily="2" charset="-122"/>
                          <a:ea typeface="华文新魏" panose="02010800040101010101" pitchFamily="2" charset="-122"/>
                        </a:rPr>
                        <a:t>)</a:t>
                      </a:r>
                      <a:r>
                        <a:rPr lang="zh-CN" altLang="en-US" sz="1600" b="1" smtClean="0">
                          <a:solidFill>
                            <a:srgbClr val="0000FF"/>
                          </a:solidFill>
                          <a:latin typeface="华文新魏" panose="02010800040101010101" pitchFamily="2" charset="-122"/>
                          <a:ea typeface="华文新魏" panose="02010800040101010101" pitchFamily="2" charset="-122"/>
                        </a:rPr>
                        <a:t>在磨难中成长，在磨难中奋起</a:t>
                      </a:r>
                    </a:p>
                    <a:p>
                      <a:endParaRPr lang="zh-CN" altLang="en-US" sz="1600" b="1">
                        <a:solidFill>
                          <a:srgbClr val="0000FF"/>
                        </a:solidFill>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描绘新冠疫情中逐步恢复的中国图景，回望中华民族百年沧桑的磨难历史，展望民族复兴的光明未来。</a:t>
                      </a:r>
                      <a:endParaRPr lang="zh-CN" altLang="en-US" sz="1600">
                        <a:latin typeface="华文新魏" panose="02010800040101010101" pitchFamily="2" charset="-122"/>
                        <a:ea typeface="华文新魏" panose="02010800040101010101" pitchFamily="2" charset="-122"/>
                      </a:endParaRPr>
                    </a:p>
                  </a:txBody>
                  <a:tcPr/>
                </a:tc>
                <a:tc>
                  <a:txBody>
                    <a:bodyPr vert="horz" wrap="square"/>
                    <a:lstStyle/>
                    <a:p>
                      <a:r>
                        <a:rPr lang="zh-CN" altLang="en-US" sz="1600" smtClean="0">
                          <a:latin typeface="华文新魏" panose="02010800040101010101" pitchFamily="2" charset="-122"/>
                          <a:ea typeface="华文新魏" panose="02010800040101010101" pitchFamily="2" charset="-122"/>
                        </a:rPr>
                        <a:t>中华民族能在百年磨难的历史中不断前行是因为中华民族一直拥有不断奋斗的力量。</a:t>
                      </a:r>
                      <a:endParaRPr lang="zh-CN" altLang="en-US" sz="1600">
                        <a:latin typeface="华文新魏" panose="02010800040101010101" pitchFamily="2" charset="-122"/>
                        <a:ea typeface="华文新魏" panose="02010800040101010101" pitchFamily="2" charset="-122"/>
                      </a:endParaRPr>
                    </a:p>
                  </a:txBody>
                  <a:tcPr/>
                </a:tc>
                <a:tc vMerge="1">
                  <a:txBody>
                    <a:bodyPr vert="horz" wrap="square"/>
                    <a:lstStyle/>
                    <a:p>
                      <a:endParaRPr lang="zh-CN" altLang="en-US"/>
                    </a:p>
                  </a:txBody>
                  <a:tcPr/>
                </a:tc>
              </a:tr>
            </a:tbl>
          </a:graphicData>
        </a:graphic>
      </p:graphicFrame>
    </p:spTree>
    <p:extLst>
      <p:ext uri="{BB962C8B-B14F-4D97-AF65-F5344CB8AC3E}">
        <p14:creationId xmlns:p14="http://schemas.microsoft.com/office/powerpoint/2010/main" xmlns="" val="4139297912"/>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178130" y="320634"/>
            <a:ext cx="12013870" cy="6247864"/>
          </a:xfrm>
          <a:prstGeom prst="rect">
            <a:avLst/>
          </a:prstGeom>
        </p:spPr>
        <p:txBody>
          <a:bodyPr wrap="square">
            <a:spAutoFit/>
          </a:bodyPr>
          <a:lstStyle/>
          <a:p>
            <a:pPr>
              <a:spcBef>
                <a:spcPts val="600"/>
              </a:spcBef>
              <a:spcAft>
                <a:spcPts val="600"/>
              </a:spcAft>
            </a:pPr>
            <a:r>
              <a:rPr lang="zh-CN" altLang="en-US" sz="2000" b="1" smtClean="0">
                <a:solidFill>
                  <a:srgbClr val="FF0000"/>
                </a:solidFill>
              </a:rPr>
              <a:t>一、</a:t>
            </a:r>
            <a:r>
              <a:rPr lang="zh-CN" altLang="en-US" sz="2000" b="1" smtClean="0"/>
              <a:t>新民主主义革命时期</a:t>
            </a:r>
            <a:r>
              <a:rPr lang="en-US" altLang="zh-CN" sz="2000" b="1" smtClean="0">
                <a:latin typeface="宋体" panose="02010600030101010101" pitchFamily="2" charset="-122"/>
                <a:ea typeface="宋体" panose="02010600030101010101" pitchFamily="2" charset="-122"/>
              </a:rPr>
              <a:t>【</a:t>
            </a:r>
            <a:r>
              <a:rPr lang="en-US" altLang="zh-CN" sz="2000" b="1" smtClean="0"/>
              <a:t>1921—1949</a:t>
            </a:r>
            <a:r>
              <a:rPr lang="en-US" altLang="zh-CN" sz="2000" b="1" smtClean="0">
                <a:latin typeface="宋体" panose="02010600030101010101" pitchFamily="2" charset="-122"/>
                <a:ea typeface="宋体" panose="02010600030101010101" pitchFamily="2" charset="-122"/>
              </a:rPr>
              <a:t>】</a:t>
            </a:r>
            <a:br>
              <a:rPr lang="en-US" altLang="zh-CN" sz="2000" smtClean="0"/>
            </a:br>
            <a:r>
              <a:rPr lang="en-US" altLang="zh-CN" sz="2000" smtClean="0"/>
              <a:t>    </a:t>
            </a:r>
            <a:r>
              <a:rPr lang="en-US" altLang="zh-CN" smtClean="0"/>
              <a:t>1</a:t>
            </a:r>
            <a:r>
              <a:rPr lang="zh-CN" altLang="zh-CN" smtClean="0"/>
              <a:t>、国民革命时期（</a:t>
            </a:r>
            <a:r>
              <a:rPr lang="en-US" altLang="zh-CN" smtClean="0"/>
              <a:t>1924—1927</a:t>
            </a:r>
            <a:r>
              <a:rPr lang="zh-CN" altLang="zh-CN" smtClean="0"/>
              <a:t>年）</a:t>
            </a:r>
            <a:r>
              <a:rPr lang="zh-CN" altLang="en-US" smtClean="0"/>
              <a:t>：</a:t>
            </a:r>
            <a:r>
              <a:rPr lang="zh-CN" altLang="zh-CN" smtClean="0"/>
              <a:t>国民党一大</a:t>
            </a:r>
            <a:r>
              <a:rPr lang="en-US" altLang="zh-CN" smtClean="0"/>
              <a:t>——</a:t>
            </a:r>
            <a:r>
              <a:rPr lang="zh-CN" altLang="zh-CN" smtClean="0"/>
              <a:t>蒋介石发动</a:t>
            </a:r>
            <a:r>
              <a:rPr lang="zh-CN" altLang="en-US" smtClean="0"/>
              <a:t>反革命</a:t>
            </a:r>
            <a:r>
              <a:rPr lang="zh-CN" altLang="zh-CN" smtClean="0"/>
              <a:t>政变</a:t>
            </a:r>
            <a:endParaRPr lang="en-US" altLang="zh-CN" smtClean="0"/>
          </a:p>
          <a:p>
            <a:pPr>
              <a:spcBef>
                <a:spcPts val="600"/>
              </a:spcBef>
              <a:spcAft>
                <a:spcPts val="600"/>
              </a:spcAft>
            </a:pPr>
            <a:r>
              <a:rPr lang="en-US" altLang="zh-CN" smtClean="0"/>
              <a:t>    2</a:t>
            </a:r>
            <a:r>
              <a:rPr lang="zh-CN" altLang="zh-CN" smtClean="0"/>
              <a:t>、土地革命时期</a:t>
            </a:r>
            <a:r>
              <a:rPr lang="zh-CN" altLang="en-US" smtClean="0"/>
              <a:t>（</a:t>
            </a:r>
            <a:r>
              <a:rPr lang="zh-CN" altLang="zh-CN" smtClean="0"/>
              <a:t>十年对峙时期</a:t>
            </a:r>
            <a:r>
              <a:rPr lang="zh-CN" altLang="en-US" smtClean="0"/>
              <a:t>）</a:t>
            </a:r>
            <a:r>
              <a:rPr lang="zh-CN" altLang="zh-CN" smtClean="0"/>
              <a:t>（</a:t>
            </a:r>
            <a:r>
              <a:rPr lang="en-US" altLang="zh-CN" smtClean="0"/>
              <a:t>1927—1937</a:t>
            </a:r>
            <a:r>
              <a:rPr lang="zh-CN" altLang="zh-CN" smtClean="0"/>
              <a:t>年）</a:t>
            </a:r>
            <a:r>
              <a:rPr lang="zh-CN" altLang="en-US" smtClean="0"/>
              <a:t>：</a:t>
            </a:r>
            <a:r>
              <a:rPr lang="zh-CN" altLang="zh-CN" smtClean="0"/>
              <a:t>南昌起义</a:t>
            </a:r>
            <a:r>
              <a:rPr lang="en-US" altLang="zh-CN" smtClean="0"/>
              <a:t>——</a:t>
            </a:r>
            <a:r>
              <a:rPr lang="zh-CN" altLang="zh-CN" smtClean="0"/>
              <a:t>日本全面侵华</a:t>
            </a:r>
            <a:r>
              <a:rPr lang="en-US" altLang="zh-CN" smtClean="0"/>
              <a:t> </a:t>
            </a:r>
          </a:p>
          <a:p>
            <a:pPr>
              <a:spcBef>
                <a:spcPts val="600"/>
              </a:spcBef>
              <a:spcAft>
                <a:spcPts val="600"/>
              </a:spcAft>
            </a:pPr>
            <a:r>
              <a:rPr lang="en-US" altLang="zh-CN" smtClean="0"/>
              <a:t>    3</a:t>
            </a:r>
            <a:r>
              <a:rPr lang="zh-CN" altLang="zh-CN" smtClean="0"/>
              <a:t>、抗日战争时期（</a:t>
            </a:r>
            <a:r>
              <a:rPr lang="en-US" altLang="zh-CN" smtClean="0"/>
              <a:t>1937—1945</a:t>
            </a:r>
            <a:r>
              <a:rPr lang="zh-CN" altLang="zh-CN" smtClean="0"/>
              <a:t>年）</a:t>
            </a:r>
            <a:r>
              <a:rPr lang="zh-CN" altLang="en-US" smtClean="0"/>
              <a:t>：</a:t>
            </a:r>
            <a:r>
              <a:rPr lang="zh-CN" altLang="zh-CN" smtClean="0"/>
              <a:t>日本全面侵华</a:t>
            </a:r>
            <a:r>
              <a:rPr lang="en-US" altLang="zh-CN" smtClean="0"/>
              <a:t>——</a:t>
            </a:r>
            <a:r>
              <a:rPr lang="zh-CN" altLang="zh-CN" smtClean="0"/>
              <a:t>日本投降</a:t>
            </a:r>
            <a:endParaRPr lang="en-US" altLang="zh-CN" smtClean="0"/>
          </a:p>
          <a:p>
            <a:pPr>
              <a:spcBef>
                <a:spcPts val="600"/>
              </a:spcBef>
              <a:spcAft>
                <a:spcPts val="600"/>
              </a:spcAft>
            </a:pPr>
            <a:r>
              <a:rPr lang="en-US" altLang="zh-CN" smtClean="0"/>
              <a:t>    4</a:t>
            </a:r>
            <a:r>
              <a:rPr lang="zh-CN" altLang="zh-CN" smtClean="0"/>
              <a:t>、解放战争时期（</a:t>
            </a:r>
            <a:r>
              <a:rPr lang="en-US" altLang="zh-CN" smtClean="0"/>
              <a:t>1946—1949</a:t>
            </a:r>
            <a:r>
              <a:rPr lang="zh-CN" altLang="zh-CN" smtClean="0"/>
              <a:t>年）</a:t>
            </a:r>
            <a:r>
              <a:rPr lang="zh-CN" altLang="en-US" smtClean="0"/>
              <a:t>：</a:t>
            </a:r>
            <a:r>
              <a:rPr lang="zh-CN" altLang="zh-CN" smtClean="0"/>
              <a:t>国民党进攻中原解放区</a:t>
            </a:r>
            <a:r>
              <a:rPr lang="en-US" altLang="zh-CN" smtClean="0"/>
              <a:t>——</a:t>
            </a:r>
            <a:r>
              <a:rPr lang="zh-CN" altLang="zh-CN" smtClean="0"/>
              <a:t>南京解放</a:t>
            </a:r>
            <a:endParaRPr lang="en-US" altLang="zh-CN" smtClean="0"/>
          </a:p>
          <a:p>
            <a:pPr>
              <a:spcBef>
                <a:spcPts val="600"/>
              </a:spcBef>
              <a:spcAft>
                <a:spcPts val="600"/>
              </a:spcAft>
            </a:pPr>
            <a:r>
              <a:rPr lang="zh-CN" altLang="en-US" sz="2000" b="1" smtClean="0">
                <a:solidFill>
                  <a:srgbClr val="FF0000"/>
                </a:solidFill>
              </a:rPr>
              <a:t>二、</a:t>
            </a:r>
            <a:r>
              <a:rPr lang="zh-CN" altLang="en-US" sz="2000" b="1" smtClean="0"/>
              <a:t>社会主义革命和建设时期</a:t>
            </a:r>
            <a:r>
              <a:rPr lang="en-US" altLang="zh-CN" sz="2000" b="1" smtClean="0">
                <a:latin typeface="宋体" panose="02010600030101010101" pitchFamily="2" charset="-122"/>
                <a:ea typeface="宋体" panose="02010600030101010101" pitchFamily="2" charset="-122"/>
              </a:rPr>
              <a:t>【</a:t>
            </a:r>
            <a:r>
              <a:rPr lang="en-US" altLang="zh-CN" sz="2000" b="1" smtClean="0"/>
              <a:t>1949—1978</a:t>
            </a:r>
            <a:r>
              <a:rPr lang="en-US" altLang="zh-CN" sz="2000" b="1" smtClean="0">
                <a:latin typeface="宋体" panose="02010600030101010101" pitchFamily="2" charset="-122"/>
                <a:ea typeface="宋体" panose="02010600030101010101" pitchFamily="2" charset="-122"/>
              </a:rPr>
              <a:t>】</a:t>
            </a:r>
            <a:endParaRPr lang="en-US" altLang="zh-CN" sz="2000" b="1" smtClean="0"/>
          </a:p>
          <a:p>
            <a:pPr>
              <a:spcBef>
                <a:spcPts val="600"/>
              </a:spcBef>
              <a:spcAft>
                <a:spcPts val="600"/>
              </a:spcAft>
            </a:pPr>
            <a:r>
              <a:rPr lang="en-US" altLang="zh-CN" smtClean="0">
                <a:latin typeface="+mn-ea"/>
              </a:rPr>
              <a:t>    1</a:t>
            </a:r>
            <a:r>
              <a:rPr lang="zh-CN" altLang="en-US" smtClean="0">
                <a:latin typeface="+mn-ea"/>
              </a:rPr>
              <a:t>、</a:t>
            </a:r>
            <a:r>
              <a:rPr lang="en-US" altLang="zh-CN" smtClean="0">
                <a:latin typeface="+mn-ea"/>
              </a:rPr>
              <a:t>1949</a:t>
            </a:r>
            <a:r>
              <a:rPr lang="zh-CN" altLang="en-US" smtClean="0">
                <a:latin typeface="+mn-ea"/>
              </a:rPr>
              <a:t>年</a:t>
            </a:r>
            <a:r>
              <a:rPr lang="en-US" altLang="zh-CN" smtClean="0">
                <a:latin typeface="+mn-ea"/>
              </a:rPr>
              <a:t>10</a:t>
            </a:r>
            <a:r>
              <a:rPr lang="zh-CN" altLang="en-US" smtClean="0">
                <a:latin typeface="+mn-ea"/>
              </a:rPr>
              <a:t>月</a:t>
            </a:r>
            <a:r>
              <a:rPr lang="en-US" altLang="zh-CN" smtClean="0">
                <a:latin typeface="+mn-ea"/>
              </a:rPr>
              <a:t>—1956</a:t>
            </a:r>
            <a:r>
              <a:rPr lang="zh-CN" altLang="en-US" smtClean="0">
                <a:latin typeface="+mn-ea"/>
              </a:rPr>
              <a:t>年底：由新民主主义向社会主义过渡</a:t>
            </a:r>
          </a:p>
          <a:p>
            <a:pPr>
              <a:spcBef>
                <a:spcPts val="600"/>
              </a:spcBef>
              <a:spcAft>
                <a:spcPts val="600"/>
              </a:spcAft>
            </a:pPr>
            <a:r>
              <a:rPr lang="en-US" altLang="zh-CN" smtClean="0">
                <a:latin typeface="+mn-ea"/>
              </a:rPr>
              <a:t>    2</a:t>
            </a:r>
            <a:r>
              <a:rPr lang="zh-CN" altLang="en-US" smtClean="0">
                <a:latin typeface="+mn-ea"/>
              </a:rPr>
              <a:t>、</a:t>
            </a:r>
            <a:r>
              <a:rPr lang="en-US" altLang="zh-CN" smtClean="0">
                <a:latin typeface="+mn-ea"/>
              </a:rPr>
              <a:t>1956</a:t>
            </a:r>
            <a:r>
              <a:rPr lang="zh-CN" altLang="en-US" smtClean="0">
                <a:latin typeface="+mn-ea"/>
              </a:rPr>
              <a:t>年底</a:t>
            </a:r>
            <a:r>
              <a:rPr lang="en-US" altLang="zh-CN" smtClean="0">
                <a:latin typeface="+mn-ea"/>
              </a:rPr>
              <a:t>—1966</a:t>
            </a:r>
            <a:r>
              <a:rPr lang="zh-CN" altLang="en-US" smtClean="0">
                <a:latin typeface="+mn-ea"/>
              </a:rPr>
              <a:t>年：社会主义建设在探索中前进或开始全面建设社会主义</a:t>
            </a:r>
          </a:p>
          <a:p>
            <a:pPr>
              <a:spcBef>
                <a:spcPts val="600"/>
              </a:spcBef>
              <a:spcAft>
                <a:spcPts val="600"/>
              </a:spcAft>
            </a:pPr>
            <a:r>
              <a:rPr lang="en-US" altLang="zh-CN" smtClean="0">
                <a:latin typeface="+mn-ea"/>
              </a:rPr>
              <a:t>    3</a:t>
            </a:r>
            <a:r>
              <a:rPr lang="zh-CN" altLang="en-US" smtClean="0">
                <a:latin typeface="+mn-ea"/>
              </a:rPr>
              <a:t>、</a:t>
            </a:r>
            <a:r>
              <a:rPr lang="en-US" altLang="zh-CN" smtClean="0">
                <a:latin typeface="+mn-ea"/>
              </a:rPr>
              <a:t>1966</a:t>
            </a:r>
            <a:r>
              <a:rPr lang="zh-CN" altLang="en-US" smtClean="0">
                <a:latin typeface="+mn-ea"/>
              </a:rPr>
              <a:t>年</a:t>
            </a:r>
            <a:r>
              <a:rPr lang="en-US" altLang="zh-CN" smtClean="0">
                <a:latin typeface="+mn-ea"/>
              </a:rPr>
              <a:t>—1976</a:t>
            </a:r>
            <a:r>
              <a:rPr lang="zh-CN" altLang="en-US" smtClean="0">
                <a:latin typeface="+mn-ea"/>
              </a:rPr>
              <a:t>年：文化大革命</a:t>
            </a:r>
            <a:r>
              <a:rPr lang="en-US" altLang="zh-CN" smtClean="0">
                <a:latin typeface="+mn-ea"/>
              </a:rPr>
              <a:t>“</a:t>
            </a:r>
            <a:r>
              <a:rPr lang="zh-CN" altLang="en-US" smtClean="0">
                <a:latin typeface="+mn-ea"/>
              </a:rPr>
              <a:t>十年动乱”，社会主义建设重大挫折</a:t>
            </a:r>
            <a:br>
              <a:rPr lang="en-US" altLang="zh-CN" sz="2000" smtClean="0"/>
            </a:br>
            <a:r>
              <a:rPr lang="zh-CN" altLang="en-US" sz="2000" b="1" smtClean="0">
                <a:solidFill>
                  <a:srgbClr val="FF0000"/>
                </a:solidFill>
              </a:rPr>
              <a:t>三、</a:t>
            </a:r>
            <a:r>
              <a:rPr lang="zh-CN" altLang="en-US" sz="2000" b="1" smtClean="0"/>
              <a:t>改革开放和社会主义现代化建设新时期</a:t>
            </a:r>
            <a:r>
              <a:rPr lang="en-US" altLang="zh-CN" sz="2000" b="1" smtClean="0">
                <a:latin typeface="宋体" panose="02010600030101010101" pitchFamily="2" charset="-122"/>
                <a:ea typeface="宋体" panose="02010600030101010101" pitchFamily="2" charset="-122"/>
              </a:rPr>
              <a:t>【</a:t>
            </a:r>
            <a:r>
              <a:rPr lang="en-US" altLang="zh-CN" sz="2000" b="1" smtClean="0"/>
              <a:t>1978—2017</a:t>
            </a:r>
            <a:r>
              <a:rPr lang="en-US" altLang="zh-CN" sz="2000" b="1" smtClean="0">
                <a:latin typeface="宋体" panose="02010600030101010101" pitchFamily="2" charset="-122"/>
                <a:ea typeface="宋体" panose="02010600030101010101" pitchFamily="2" charset="-122"/>
              </a:rPr>
              <a:t>】</a:t>
            </a:r>
            <a:endParaRPr lang="en-US" altLang="zh-CN" sz="2000" b="1" smtClean="0"/>
          </a:p>
          <a:p>
            <a:pPr>
              <a:spcBef>
                <a:spcPts val="600"/>
              </a:spcBef>
              <a:spcAft>
                <a:spcPts val="600"/>
              </a:spcAft>
            </a:pPr>
            <a:r>
              <a:rPr lang="en-US" altLang="zh-CN" smtClean="0">
                <a:latin typeface="+mn-ea"/>
              </a:rPr>
              <a:t>    1</a:t>
            </a:r>
            <a:r>
              <a:rPr lang="zh-CN" altLang="en-US" smtClean="0">
                <a:latin typeface="+mn-ea"/>
              </a:rPr>
              <a:t>、</a:t>
            </a:r>
            <a:r>
              <a:rPr lang="en-US" altLang="zh-CN" smtClean="0">
                <a:latin typeface="+mn-ea"/>
              </a:rPr>
              <a:t>1978</a:t>
            </a:r>
            <a:r>
              <a:rPr lang="zh-CN" altLang="en-US" smtClean="0">
                <a:latin typeface="+mn-ea"/>
              </a:rPr>
              <a:t>年十一届三中全会后：创立邓小平理论，开创中国特色社会主义</a:t>
            </a:r>
            <a:endParaRPr lang="en-US" altLang="zh-CN" smtClean="0">
              <a:latin typeface="+mn-ea"/>
            </a:endParaRPr>
          </a:p>
          <a:p>
            <a:pPr>
              <a:spcBef>
                <a:spcPts val="600"/>
              </a:spcBef>
              <a:spcAft>
                <a:spcPts val="600"/>
              </a:spcAft>
            </a:pPr>
            <a:r>
              <a:rPr lang="en-US" altLang="zh-CN" smtClean="0">
                <a:latin typeface="+mn-ea"/>
              </a:rPr>
              <a:t>    2</a:t>
            </a:r>
            <a:r>
              <a:rPr lang="zh-CN" altLang="en-US" smtClean="0">
                <a:latin typeface="+mn-ea"/>
              </a:rPr>
              <a:t>、</a:t>
            </a:r>
            <a:r>
              <a:rPr lang="en-US" altLang="zh-CN" smtClean="0">
                <a:latin typeface="+mn-ea"/>
              </a:rPr>
              <a:t>1989</a:t>
            </a:r>
            <a:r>
              <a:rPr lang="zh-CN" altLang="en-US" smtClean="0">
                <a:latin typeface="+mn-ea"/>
              </a:rPr>
              <a:t>年十三届四中全会后：形成江泽民“三个代表”重要思想</a:t>
            </a:r>
            <a:endParaRPr lang="en-US" altLang="zh-CN" smtClean="0">
              <a:latin typeface="+mn-ea"/>
            </a:endParaRPr>
          </a:p>
          <a:p>
            <a:pPr>
              <a:spcBef>
                <a:spcPts val="600"/>
              </a:spcBef>
              <a:spcAft>
                <a:spcPts val="600"/>
              </a:spcAft>
            </a:pPr>
            <a:r>
              <a:rPr lang="en-US" altLang="zh-CN" smtClean="0">
                <a:latin typeface="+mn-ea"/>
              </a:rPr>
              <a:t>    3</a:t>
            </a:r>
            <a:r>
              <a:rPr lang="zh-CN" altLang="en-US" smtClean="0">
                <a:latin typeface="+mn-ea"/>
              </a:rPr>
              <a:t>、</a:t>
            </a:r>
            <a:r>
              <a:rPr lang="en-US" altLang="zh-CN" smtClean="0">
                <a:latin typeface="+mn-ea"/>
              </a:rPr>
              <a:t>2002</a:t>
            </a:r>
            <a:r>
              <a:rPr lang="zh-CN" altLang="en-US" smtClean="0">
                <a:latin typeface="+mn-ea"/>
              </a:rPr>
              <a:t>年党的十六大以后：胡锦涛带领党和人民坚持并发展了中国特色社会主义</a:t>
            </a:r>
            <a:endParaRPr lang="en-US" altLang="zh-CN" sz="2000" smtClean="0"/>
          </a:p>
          <a:p>
            <a:pPr>
              <a:spcBef>
                <a:spcPts val="600"/>
              </a:spcBef>
              <a:spcAft>
                <a:spcPts val="600"/>
              </a:spcAft>
            </a:pPr>
            <a:r>
              <a:rPr lang="zh-CN" altLang="en-US" sz="2000" b="1" smtClean="0">
                <a:solidFill>
                  <a:srgbClr val="FF0000"/>
                </a:solidFill>
              </a:rPr>
              <a:t>四、</a:t>
            </a:r>
            <a:r>
              <a:rPr lang="zh-CN" altLang="en-US" sz="2000" b="1" smtClean="0"/>
              <a:t>中国特色社会主义新时代</a:t>
            </a:r>
            <a:r>
              <a:rPr lang="en-US" altLang="zh-CN" sz="2000" b="1" smtClean="0">
                <a:latin typeface="宋体" panose="02010600030101010101" pitchFamily="2" charset="-122"/>
                <a:ea typeface="宋体" panose="02010600030101010101" pitchFamily="2" charset="-122"/>
              </a:rPr>
              <a:t>【</a:t>
            </a:r>
            <a:r>
              <a:rPr lang="en-US" altLang="zh-CN" sz="2000" b="1" smtClean="0"/>
              <a:t>2017—</a:t>
            </a:r>
            <a:r>
              <a:rPr lang="en-US" altLang="zh-CN" sz="2000" b="1" smtClean="0">
                <a:latin typeface="宋体" panose="02010600030101010101" pitchFamily="2" charset="-122"/>
                <a:ea typeface="宋体" panose="02010600030101010101" pitchFamily="2" charset="-122"/>
              </a:rPr>
              <a:t>】</a:t>
            </a:r>
            <a:endParaRPr lang="en-US" altLang="zh-CN" sz="2000" b="1" smtClean="0"/>
          </a:p>
          <a:p>
            <a:pPr>
              <a:spcBef>
                <a:spcPts val="600"/>
              </a:spcBef>
              <a:spcAft>
                <a:spcPts val="600"/>
              </a:spcAft>
            </a:pPr>
            <a:r>
              <a:rPr lang="en-US" altLang="zh-CN" sz="2000" b="1" smtClean="0"/>
              <a:t>     </a:t>
            </a:r>
            <a:r>
              <a:rPr lang="en-US" altLang="zh-CN" smtClean="0">
                <a:latin typeface="+mn-ea"/>
              </a:rPr>
              <a:t>2017</a:t>
            </a:r>
            <a:r>
              <a:rPr lang="zh-CN" altLang="en-US" smtClean="0">
                <a:latin typeface="+mn-ea"/>
              </a:rPr>
              <a:t>年</a:t>
            </a:r>
            <a:r>
              <a:rPr lang="en-US" altLang="zh-CN" smtClean="0">
                <a:latin typeface="+mn-ea"/>
              </a:rPr>
              <a:t>10</a:t>
            </a:r>
            <a:r>
              <a:rPr lang="zh-CN" altLang="en-US" smtClean="0">
                <a:latin typeface="+mn-ea"/>
              </a:rPr>
              <a:t>月</a:t>
            </a:r>
            <a:r>
              <a:rPr lang="en-US" altLang="zh-CN" smtClean="0">
                <a:latin typeface="+mn-ea"/>
              </a:rPr>
              <a:t>18</a:t>
            </a:r>
            <a:r>
              <a:rPr lang="zh-CN" altLang="en-US" smtClean="0">
                <a:latin typeface="+mn-ea"/>
              </a:rPr>
              <a:t>日，中共第十九大习近平总书记提出了中国发展新的历史方位</a:t>
            </a:r>
            <a:r>
              <a:rPr lang="en-US" altLang="zh-CN" smtClean="0">
                <a:latin typeface="+mn-ea"/>
              </a:rPr>
              <a:t>——</a:t>
            </a:r>
            <a:r>
              <a:rPr lang="zh-CN" altLang="en-US" smtClean="0">
                <a:latin typeface="+mn-ea"/>
              </a:rPr>
              <a:t>中国特色社会主义进入了新时代。</a:t>
            </a:r>
            <a:endParaRPr lang="zh-CN" altLang="en-US">
              <a:latin typeface="+mn-ea"/>
            </a:endParaRPr>
          </a:p>
        </p:txBody>
      </p:sp>
    </p:spTree>
    <p:extLst>
      <p:ext uri="{BB962C8B-B14F-4D97-AF65-F5344CB8AC3E}">
        <p14:creationId xmlns:p14="http://schemas.microsoft.com/office/powerpoint/2010/main" xmlns="" val="213461028"/>
      </p:ext>
    </p:extLst>
  </p:cSld>
  <p:clrMapOvr>
    <a:masterClrMapping/>
  </p:clrMapOvr>
  <p:transition>
    <p:wedge/>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88735" y="1287425"/>
            <a:ext cx="10969200" cy="1180472"/>
          </a:xfrm>
        </p:spPr>
        <p:txBody>
          <a:bodyPr>
            <a:normAutofit lnSpcReduction="10000"/>
          </a:bodyPr>
          <a:lstStyle/>
          <a:p>
            <a:pPr>
              <a:lnSpc>
                <a:spcPct val="100000"/>
              </a:lnSpc>
              <a:spcAft>
                <a:spcPct val="0"/>
              </a:spcAft>
            </a:pPr>
            <a:r>
              <a:rPr lang="zh-CN" altLang="en-US" smtClean="0"/>
              <a:t>示例：</a:t>
            </a:r>
            <a:endParaRPr lang="en-US" altLang="zh-CN" smtClean="0"/>
          </a:p>
          <a:p>
            <a:pPr>
              <a:lnSpc>
                <a:spcPct val="100000"/>
              </a:lnSpc>
              <a:spcAft>
                <a:spcPct val="0"/>
              </a:spcAft>
            </a:pPr>
            <a:r>
              <a:rPr lang="en-US" altLang="zh-CN" smtClean="0"/>
              <a:t>①</a:t>
            </a:r>
            <a:r>
              <a:rPr lang="zh-CN" altLang="en-US"/>
              <a:t>岁月静</a:t>
            </a:r>
            <a:r>
              <a:rPr lang="zh-CN" altLang="en-US" smtClean="0"/>
              <a:t>好，只</a:t>
            </a:r>
            <a:r>
              <a:rPr lang="zh-CN" altLang="en-US"/>
              <a:t>因有人负重</a:t>
            </a:r>
            <a:r>
              <a:rPr lang="zh-CN" altLang="en-US" smtClean="0"/>
              <a:t>前行；稳</a:t>
            </a:r>
            <a:r>
              <a:rPr lang="zh-CN" altLang="en-US"/>
              <a:t>若</a:t>
            </a:r>
            <a:r>
              <a:rPr lang="zh-CN" altLang="en-US" smtClean="0"/>
              <a:t>泰山，源于</a:t>
            </a:r>
            <a:r>
              <a:rPr lang="zh-CN" altLang="en-US"/>
              <a:t>根基坚实如铁</a:t>
            </a:r>
            <a:r>
              <a:rPr lang="zh-CN" altLang="en-US" smtClean="0"/>
              <a:t>。</a:t>
            </a:r>
            <a:endParaRPr lang="en-US" altLang="zh-CN" smtClean="0"/>
          </a:p>
          <a:p>
            <a:pPr>
              <a:lnSpc>
                <a:spcPct val="100000"/>
              </a:lnSpc>
              <a:spcAft>
                <a:spcPct val="0"/>
              </a:spcAft>
            </a:pPr>
            <a:r>
              <a:rPr lang="zh-CN" altLang="en-US" smtClean="0"/>
              <a:t>批注：采用</a:t>
            </a:r>
            <a:r>
              <a:rPr lang="zh-CN" altLang="en-US"/>
              <a:t>对称</a:t>
            </a:r>
            <a:r>
              <a:rPr lang="zh-CN" altLang="en-US" smtClean="0"/>
              <a:t>句式，指出</a:t>
            </a:r>
            <a:r>
              <a:rPr lang="zh-CN" altLang="en-US"/>
              <a:t>抗疫能取得重大战略成果的原因在于党带领人民上下</a:t>
            </a:r>
            <a:r>
              <a:rPr lang="zh-CN" altLang="en-US" smtClean="0"/>
              <a:t>一心，奋起战斗；比喻</a:t>
            </a:r>
            <a:r>
              <a:rPr lang="zh-CN" altLang="en-US"/>
              <a:t>手法的运用写出了作者对中国共产党的高度信任与</a:t>
            </a:r>
            <a:r>
              <a:rPr lang="zh-CN" altLang="en-US" smtClean="0"/>
              <a:t>赞扬，语言</a:t>
            </a:r>
            <a:r>
              <a:rPr lang="zh-CN" altLang="en-US"/>
              <a:t>富有诗意又饱含作者情感</a:t>
            </a:r>
            <a:r>
              <a:rPr lang="zh-CN" altLang="en-US" smtClean="0"/>
              <a:t>。</a:t>
            </a:r>
            <a:endParaRPr lang="en-US" altLang="zh-CN" smtClean="0"/>
          </a:p>
        </p:txBody>
      </p:sp>
      <p:sp>
        <p:nvSpPr>
          <p:cNvPr id="4" name="内容占位符 2"/>
          <p:cNvSpPr txBox="1"/>
          <p:nvPr>
            <p:custDataLst>
              <p:tags r:id="rId4"/>
            </p:custDataLst>
          </p:nvPr>
        </p:nvSpPr>
        <p:spPr>
          <a:xfrm>
            <a:off x="269303" y="384961"/>
            <a:ext cx="11288632" cy="824407"/>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a:solidFill>
                  <a:schemeClr val="accent1">
                    <a:lumMod val="75000"/>
                  </a:schemeClr>
                </a:solidFill>
                <a:latin typeface="微软雅黑" panose="020b0503020204020204" pitchFamily="34" charset="-122"/>
                <a:ea typeface="微软雅黑" panose="020b0503020204020204" pitchFamily="34" charset="-122"/>
              </a:rPr>
              <a:t>2.</a:t>
            </a:r>
            <a:r>
              <a:rPr lang="zh-CN" altLang="en-US" b="1">
                <a:solidFill>
                  <a:schemeClr val="accent1">
                    <a:lumMod val="75000"/>
                  </a:schemeClr>
                </a:solidFill>
                <a:latin typeface="微软雅黑" panose="020b0503020204020204" pitchFamily="34" charset="-122"/>
                <a:ea typeface="微软雅黑" panose="020b0503020204020204" pitchFamily="34" charset="-122"/>
              </a:rPr>
              <a:t>本文在叙述中使用了很多富有诗意、饱含深情的</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句子，还</a:t>
            </a:r>
            <a:r>
              <a:rPr lang="zh-CN" altLang="en-US" b="1">
                <a:solidFill>
                  <a:schemeClr val="accent1">
                    <a:lumMod val="75000"/>
                  </a:schemeClr>
                </a:solidFill>
                <a:latin typeface="微软雅黑" panose="020b0503020204020204" pitchFamily="34" charset="-122"/>
                <a:ea typeface="微软雅黑" panose="020b0503020204020204" pitchFamily="34" charset="-122"/>
              </a:rPr>
              <a:t>使用了一此言、诗句和格言式的句子。请找出三到五例进行</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赏析，说明</a:t>
            </a:r>
            <a:r>
              <a:rPr lang="zh-CN" altLang="en-US" b="1">
                <a:solidFill>
                  <a:schemeClr val="accent1">
                    <a:lumMod val="75000"/>
                  </a:schemeClr>
                </a:solidFill>
                <a:latin typeface="微软雅黑" panose="020b0503020204020204" pitchFamily="34" charset="-122"/>
                <a:ea typeface="微软雅黑" panose="020b0503020204020204" pitchFamily="34" charset="-122"/>
              </a:rPr>
              <a:t>这些句子</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的使用效果</a:t>
            </a:r>
            <a:r>
              <a:rPr lang="zh-CN" altLang="en-US" b="1">
                <a:solidFill>
                  <a:schemeClr val="accent1">
                    <a:lumMod val="75000"/>
                  </a:schemeClr>
                </a:solidFill>
                <a:latin typeface="微软雅黑" panose="020b0503020204020204" pitchFamily="34" charset="-122"/>
                <a:ea typeface="微软雅黑" panose="020b0503020204020204" pitchFamily="34" charset="-122"/>
              </a:rPr>
              <a:t>。</a:t>
            </a:r>
            <a:endParaRPr lang="zh-CN" altLang="en-US" b="1">
              <a:solidFill>
                <a:srgbClr val="2169D3"/>
              </a:solidFill>
            </a:endParaRPr>
          </a:p>
        </p:txBody>
      </p:sp>
      <p:sp>
        <p:nvSpPr>
          <p:cNvPr id="5" name="内容占位符 2"/>
          <p:cNvSpPr txBox="1"/>
          <p:nvPr>
            <p:custDataLst>
              <p:tags r:id="rId5"/>
            </p:custDataLst>
          </p:nvPr>
        </p:nvSpPr>
        <p:spPr>
          <a:xfrm>
            <a:off x="588735" y="3626844"/>
            <a:ext cx="10969200" cy="2272511"/>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ct val="0"/>
              </a:spcAft>
            </a:pPr>
            <a:r>
              <a:rPr lang="zh-CN" altLang="en-US" smtClean="0"/>
              <a:t>③从白衣战士冲锋在前的身影里，人们看到了“苟利国家生死以”的英无畏；从无数普通人坚守岗位的执着中，人们看到了“天下兴亡，匹夫有责”的任感；从八方驰援的物资洪流中，人们看到了“岂曰无衣，与子同袍”的血脉情；从方舱医院里“读书哥”的淡定中，人们看到了“莫听穿林打叶声，何妨吟且徐行”的乐观豁达</a:t>
            </a:r>
            <a:r>
              <a:rPr lang="en-US" altLang="zh-CN" smtClean="0"/>
              <a:t>……</a:t>
            </a:r>
          </a:p>
          <a:p>
            <a:pPr>
              <a:lnSpc>
                <a:spcPct val="110000"/>
              </a:lnSpc>
              <a:spcAft>
                <a:spcPct val="0"/>
              </a:spcAft>
            </a:pPr>
            <a:r>
              <a:rPr lang="zh-CN" altLang="en-US" smtClean="0"/>
              <a:t>批注：采用大量诗句诠释抗疫期间中国人民时代精神的丰富内涵，诗何使用丰富、充实了文章内容，使得文章更具内涵，一连串的排比增强了话声势，给人一种荡气回肠、打动人心的力量。</a:t>
            </a:r>
            <a:endParaRPr lang="zh-CN" altLang="en-US"/>
          </a:p>
        </p:txBody>
      </p:sp>
      <p:sp>
        <p:nvSpPr>
          <p:cNvPr id="6" name="内容占位符 2"/>
          <p:cNvSpPr txBox="1"/>
          <p:nvPr>
            <p:custDataLst>
              <p:tags r:id="rId6"/>
            </p:custDataLst>
          </p:nvPr>
        </p:nvSpPr>
        <p:spPr>
          <a:xfrm>
            <a:off x="588735" y="2472155"/>
            <a:ext cx="10969200" cy="1243632"/>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ct val="0"/>
              </a:spcAft>
            </a:pPr>
            <a:r>
              <a:rPr lang="zh-CN" altLang="en-US" smtClean="0"/>
              <a:t>②“为了进行斗争，我们必须把我们的一切力量拧成一股绳，并使这些力量集中在同一个攻击点上。”</a:t>
            </a:r>
            <a:r>
              <a:rPr lang="en-US" altLang="zh-CN" smtClean="0"/>
              <a:t>(</a:t>
            </a:r>
            <a:r>
              <a:rPr lang="zh-CN" altLang="en-US" smtClean="0"/>
              <a:t>恩格斯</a:t>
            </a:r>
            <a:r>
              <a:rPr lang="en-US" altLang="zh-CN" smtClean="0"/>
              <a:t>)</a:t>
            </a:r>
          </a:p>
          <a:p>
            <a:pPr>
              <a:lnSpc>
                <a:spcPct val="100000"/>
              </a:lnSpc>
              <a:spcAft>
                <a:spcPct val="0"/>
              </a:spcAft>
            </a:pPr>
            <a:r>
              <a:rPr lang="zh-CN" altLang="en-US" smtClean="0"/>
              <a:t>批注：引用恩格斯的话强调团结的力量和作用，高度赞扬中国人民集中力量办大事的作风，肯定社会主义制度的优越性，名言的使用使得文章的观点更有说服力。</a:t>
            </a:r>
            <a:endParaRPr lang="en-US" altLang="zh-CN" smtClean="0"/>
          </a:p>
        </p:txBody>
      </p:sp>
      <p:sp>
        <p:nvSpPr>
          <p:cNvPr id="7" name="矩形 6"/>
          <p:cNvSpPr/>
          <p:nvPr>
            <p:custDataLst>
              <p:tags r:id="rId7"/>
            </p:custDataLst>
          </p:nvPr>
        </p:nvSpPr>
        <p:spPr>
          <a:xfrm>
            <a:off x="588735" y="5647825"/>
            <a:ext cx="10969200" cy="646331"/>
          </a:xfrm>
          <a:prstGeom prst="rect">
            <a:avLst/>
          </a:prstGeom>
        </p:spPr>
        <p:txBody>
          <a:bodyPr wrap="square">
            <a:spAutoFit/>
          </a:bodyPr>
          <a:lstStyle/>
          <a:p>
            <a:r>
              <a:rPr lang="zh-CN" altLang="en-US"/>
              <a:t>④</a:t>
            </a:r>
            <a:r>
              <a:rPr lang="zh-CN" altLang="en-US" smtClean="0"/>
              <a:t>反思，是</a:t>
            </a:r>
            <a:r>
              <a:rPr lang="zh-CN" altLang="en-US"/>
              <a:t>面对灾难的应有</a:t>
            </a:r>
            <a:r>
              <a:rPr lang="zh-CN" altLang="en-US" smtClean="0"/>
              <a:t>态度；改变，是</a:t>
            </a:r>
            <a:r>
              <a:rPr lang="zh-CN" altLang="en-US"/>
              <a:t>面对问题的最好回答</a:t>
            </a:r>
            <a:r>
              <a:rPr lang="zh-CN" altLang="en-US" smtClean="0"/>
              <a:t>。</a:t>
            </a:r>
            <a:endParaRPr lang="en-US" altLang="zh-CN" smtClean="0"/>
          </a:p>
          <a:p>
            <a:r>
              <a:rPr lang="zh-CN" altLang="en-US" smtClean="0"/>
              <a:t>    批注：采用</a:t>
            </a:r>
            <a:r>
              <a:rPr lang="zh-CN" altLang="en-US"/>
              <a:t>格言式的</a:t>
            </a:r>
            <a:r>
              <a:rPr lang="zh-CN" altLang="en-US" smtClean="0"/>
              <a:t>句子，对</a:t>
            </a:r>
            <a:r>
              <a:rPr lang="zh-CN" altLang="en-US"/>
              <a:t>疫情给予中国人的启示进行了总结与</a:t>
            </a:r>
            <a:r>
              <a:rPr lang="zh-CN" altLang="en-US" smtClean="0"/>
              <a:t>提炼，语言简练，富有</a:t>
            </a:r>
            <a:r>
              <a:rPr lang="zh-CN" altLang="en-US"/>
              <a:t>哲理。</a:t>
            </a:r>
          </a:p>
        </p:txBody>
      </p:sp>
    </p:spTree>
    <p:extLst>
      <p:ext uri="{BB962C8B-B14F-4D97-AF65-F5344CB8AC3E}">
        <p14:creationId xmlns:p14="http://schemas.microsoft.com/office/powerpoint/2010/main" xmlns="" val="3205571196"/>
      </p:ext>
    </p:extLst>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37148" y="228389"/>
            <a:ext cx="10969200" cy="705600"/>
          </a:xfrm>
        </p:spPr>
        <p:txBody>
          <a:bodyPr/>
          <a:lstStyle/>
          <a:p>
            <a:r>
              <a:rPr lang="zh-CN" altLang="en-US" smtClean="0"/>
              <a:t>学习活动十、比较异同，探究特色表达</a:t>
            </a:r>
            <a:endParaRPr lang="zh-CN" altLang="en-US"/>
          </a:p>
        </p:txBody>
      </p:sp>
      <p:sp>
        <p:nvSpPr>
          <p:cNvPr id="4" name="内容占位符 2"/>
          <p:cNvSpPr txBox="1"/>
          <p:nvPr>
            <p:custDataLst>
              <p:tags r:id="rId4"/>
            </p:custDataLst>
          </p:nvPr>
        </p:nvSpPr>
        <p:spPr>
          <a:xfrm>
            <a:off x="519936" y="912794"/>
            <a:ext cx="11288632" cy="832879"/>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smtClean="0">
                <a:solidFill>
                  <a:schemeClr val="accent1">
                    <a:lumMod val="75000"/>
                  </a:schemeClr>
                </a:solidFill>
                <a:latin typeface="微软雅黑" panose="020b0503020204020204" pitchFamily="34" charset="-122"/>
                <a:ea typeface="微软雅黑" panose="020b0503020204020204" pitchFamily="34" charset="-122"/>
              </a:rPr>
              <a:t>比较</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县委书记的榜样</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焦裕禄</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和</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a:solidFill>
                  <a:schemeClr val="accent1">
                    <a:lumMod val="75000"/>
                  </a:schemeClr>
                </a:solidFill>
                <a:latin typeface="微软雅黑" panose="020b0503020204020204" pitchFamily="34" charset="-122"/>
                <a:ea typeface="微软雅黑" panose="020b0503020204020204" pitchFamily="34" charset="-122"/>
              </a:rPr>
              <a:t>在民族复兴的历史丰碑上一</a:t>
            </a:r>
            <a:r>
              <a:rPr lang="en-US" altLang="zh-CN" b="1">
                <a:solidFill>
                  <a:schemeClr val="accent1">
                    <a:lumMod val="75000"/>
                  </a:schemeClr>
                </a:solidFill>
                <a:latin typeface="微软雅黑" panose="020b0503020204020204" pitchFamily="34" charset="-122"/>
                <a:ea typeface="微软雅黑" panose="020b0503020204020204" pitchFamily="34" charset="-122"/>
              </a:rPr>
              <a:t>—2020</a:t>
            </a:r>
            <a:r>
              <a:rPr lang="zh-CN" altLang="en-US" b="1">
                <a:solidFill>
                  <a:schemeClr val="accent1">
                    <a:lumMod val="75000"/>
                  </a:schemeClr>
                </a:solidFill>
                <a:latin typeface="微软雅黑" panose="020b0503020204020204" pitchFamily="34" charset="-122"/>
                <a:ea typeface="微软雅黑" panose="020b0503020204020204" pitchFamily="34" charset="-122"/>
              </a:rPr>
              <a:t>中国抗疫记</a:t>
            </a:r>
            <a:r>
              <a:rPr lang="en-US" altLang="zh-CN" b="1"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b="1" smtClean="0">
                <a:solidFill>
                  <a:schemeClr val="accent1">
                    <a:lumMod val="75000"/>
                  </a:schemeClr>
                </a:solidFill>
                <a:latin typeface="微软雅黑" panose="020b0503020204020204" pitchFamily="34" charset="-122"/>
                <a:ea typeface="微软雅黑" panose="020b0503020204020204" pitchFamily="34" charset="-122"/>
              </a:rPr>
              <a:t>，以这两篇为例概括人物通讯与事件通讯的异同。</a:t>
            </a:r>
            <a:endParaRPr lang="zh-CN" altLang="en-US" b="1">
              <a:solidFill>
                <a:srgbClr val="2169D3"/>
              </a:solidFill>
            </a:endParaRPr>
          </a:p>
        </p:txBody>
      </p:sp>
      <p:graphicFrame>
        <p:nvGraphicFramePr>
          <p:cNvPr id="5" name="表格 4"/>
          <p:cNvGraphicFramePr>
            <a:graphicFrameLocks noGrp="1"/>
          </p:cNvGraphicFramePr>
          <p:nvPr>
            <p:custDataLst>
              <p:tags r:id="rId5"/>
            </p:custDataLst>
          </p:nvPr>
        </p:nvGraphicFramePr>
        <p:xfrm>
          <a:off x="760020" y="1915160"/>
          <a:ext cx="10569039" cy="3853873"/>
        </p:xfrm>
        <a:graphic>
          <a:graphicData uri="http://schemas.openxmlformats.org/drawingml/2006/table">
            <a:tbl>
              <a:tblPr firstRow="1" bandRow="1">
                <a:tableStyleId>{69CF1AB2-1976-4502-BF36-3FF5EA218861}</a:tableStyleId>
              </a:tblPr>
              <a:tblGrid>
                <a:gridCol w="1635112"/>
                <a:gridCol w="4361928"/>
                <a:gridCol w="4571999"/>
              </a:tblGrid>
              <a:tr h="370840">
                <a:tc>
                  <a:txBody>
                    <a:bodyPr vert="horz" wrap="square"/>
                    <a:lstStyle/>
                    <a:p>
                      <a:pPr algn="ctr"/>
                      <a:endParaRPr lang="zh-CN" altLang="en-US"/>
                    </a:p>
                  </a:txBody>
                  <a:tcPr/>
                </a:tc>
                <a:tc>
                  <a:txBody>
                    <a:bodyPr vert="horz" wrap="square"/>
                    <a:lstStyle/>
                    <a:p>
                      <a:pPr algn="ctr"/>
                      <a:r>
                        <a:rPr lang="zh-CN" altLang="en-US" smtClean="0"/>
                        <a:t>人物通讯</a:t>
                      </a:r>
                      <a:endParaRPr lang="zh-CN" altLang="en-US"/>
                    </a:p>
                  </a:txBody>
                  <a:tcPr/>
                </a:tc>
                <a:tc>
                  <a:txBody>
                    <a:bodyPr vert="horz" wrap="square"/>
                    <a:lstStyle/>
                    <a:p>
                      <a:pPr algn="ctr"/>
                      <a:r>
                        <a:rPr lang="zh-CN" altLang="en-US" smtClean="0"/>
                        <a:t>事件通讯</a:t>
                      </a:r>
                      <a:endParaRPr lang="zh-CN" altLang="en-US"/>
                    </a:p>
                  </a:txBody>
                  <a:tcPr/>
                </a:tc>
              </a:tr>
              <a:tr h="370840">
                <a:tc>
                  <a:txBody>
                    <a:bodyPr vert="horz" wrap="square"/>
                    <a:lstStyle/>
                    <a:p>
                      <a:pPr algn="ctr"/>
                      <a:r>
                        <a:rPr lang="zh-CN" altLang="en-US" b="1" smtClean="0">
                          <a:latin typeface="楷体" panose="02010609060101010101" pitchFamily="49" charset="-122"/>
                          <a:ea typeface="楷体" panose="02010609060101010101" pitchFamily="49" charset="-122"/>
                        </a:rPr>
                        <a:t>概念定义</a:t>
                      </a:r>
                      <a:endParaRPr lang="zh-CN" altLang="en-US" b="1">
                        <a:latin typeface="楷体" panose="02010609060101010101" pitchFamily="49" charset="-122"/>
                        <a:ea typeface="楷体" panose="02010609060101010101" pitchFamily="49" charset="-122"/>
                      </a:endParaRPr>
                    </a:p>
                  </a:txBody>
                  <a:tcPr/>
                </a:tc>
                <a:tc>
                  <a:txBody>
                    <a:bodyPr vert="horz" wrap="square"/>
                    <a:lstStyle/>
                    <a:p>
                      <a:pPr algn="l"/>
                      <a:endParaRPr lang="zh-CN" altLang="en-US">
                        <a:latin typeface="仿宋" pitchFamily="49" charset="-122"/>
                        <a:ea typeface="仿宋" pitchFamily="49" charset="-122"/>
                      </a:endParaRPr>
                    </a:p>
                  </a:txBody>
                  <a:tcPr/>
                </a:tc>
                <a:tc>
                  <a:txBody>
                    <a:bodyPr vert="horz" wrap="square"/>
                    <a:lstStyle/>
                    <a:p>
                      <a:pPr algn="l"/>
                      <a:endParaRPr lang="en-US" altLang="zh-CN" smtClean="0">
                        <a:latin typeface="仿宋" pitchFamily="49" charset="-122"/>
                        <a:ea typeface="仿宋" pitchFamily="49" charset="-122"/>
                      </a:endParaRPr>
                    </a:p>
                    <a:p>
                      <a:pPr algn="l"/>
                      <a:endParaRPr lang="zh-CN" altLang="en-US">
                        <a:latin typeface="仿宋" pitchFamily="49" charset="-122"/>
                        <a:ea typeface="仿宋" pitchFamily="49" charset="-122"/>
                      </a:endParaRPr>
                    </a:p>
                  </a:txBody>
                  <a:tcPr/>
                </a:tc>
              </a:tr>
              <a:tr h="648393">
                <a:tc>
                  <a:txBody>
                    <a:bodyPr vert="horz" wrap="square"/>
                    <a:lstStyle/>
                    <a:p>
                      <a:pPr algn="ctr"/>
                      <a:r>
                        <a:rPr lang="zh-CN" altLang="en-US" b="1" smtClean="0">
                          <a:latin typeface="楷体" panose="02010609060101010101" pitchFamily="49" charset="-122"/>
                          <a:ea typeface="楷体" panose="02010609060101010101" pitchFamily="49" charset="-122"/>
                        </a:rPr>
                        <a:t>报道主体</a:t>
                      </a:r>
                      <a:endParaRPr lang="zh-CN" altLang="en-US" b="1">
                        <a:latin typeface="楷体" panose="02010609060101010101" pitchFamily="49" charset="-122"/>
                        <a:ea typeface="楷体" panose="02010609060101010101" pitchFamily="49" charset="-122"/>
                      </a:endParaRPr>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endParaRPr lang="zh-CN" altLang="en-US" smtClean="0">
                        <a:latin typeface="仿宋" pitchFamily="49" charset="-122"/>
                        <a:ea typeface="仿宋" pitchFamily="49" charset="-122"/>
                      </a:endParaRPr>
                    </a:p>
                  </a:txBody>
                  <a:tcPr/>
                </a:tc>
                <a:tc>
                  <a:txBody>
                    <a:bodyPr vert="horz" wrap="square"/>
                    <a:lstStyle/>
                    <a:p>
                      <a:pPr algn="l"/>
                      <a:endParaRPr lang="zh-CN" altLang="en-US">
                        <a:latin typeface="仿宋" pitchFamily="49" charset="-122"/>
                        <a:ea typeface="仿宋" pitchFamily="49" charset="-122"/>
                      </a:endParaRPr>
                    </a:p>
                  </a:txBody>
                  <a:tcPr/>
                </a:tc>
              </a:tr>
              <a:tr h="370840">
                <a:tc>
                  <a:txBody>
                    <a:bodyPr vert="horz" wrap="square"/>
                    <a:lstStyle/>
                    <a:p>
                      <a:pPr algn="ctr"/>
                      <a:r>
                        <a:rPr lang="zh-CN" altLang="en-US" b="1" smtClean="0">
                          <a:latin typeface="楷体" panose="02010609060101010101" pitchFamily="49" charset="-122"/>
                          <a:ea typeface="楷体" panose="02010609060101010101" pitchFamily="49" charset="-122"/>
                        </a:rPr>
                        <a:t>写作重点</a:t>
                      </a:r>
                      <a:endParaRPr lang="zh-CN" altLang="en-US" b="1">
                        <a:latin typeface="楷体" panose="02010609060101010101" pitchFamily="49" charset="-122"/>
                        <a:ea typeface="楷体" panose="02010609060101010101" pitchFamily="49" charset="-122"/>
                      </a:endParaRPr>
                    </a:p>
                  </a:txBody>
                  <a:tcPr/>
                </a:tc>
                <a:tc>
                  <a:txBody>
                    <a:bodyPr vert="horz" wrap="square"/>
                    <a:lstStyle/>
                    <a:p>
                      <a:pPr algn="l"/>
                      <a:endParaRPr lang="zh-CN" altLang="en-US" b="1">
                        <a:solidFill>
                          <a:srgbClr val="0000FF"/>
                        </a:solidFill>
                        <a:latin typeface="仿宋" pitchFamily="49" charset="-122"/>
                        <a:ea typeface="仿宋" pitchFamily="49" charset="-122"/>
                      </a:endParaRPr>
                    </a:p>
                  </a:txBody>
                  <a:tcPr/>
                </a:tc>
                <a:tc>
                  <a:txBody>
                    <a:bodyPr vert="horz" wrap="square"/>
                    <a:lstStyle/>
                    <a:p>
                      <a:pPr algn="l"/>
                      <a:endParaRPr lang="en-US" altLang="zh-CN" b="1" smtClean="0">
                        <a:solidFill>
                          <a:srgbClr val="0000FF"/>
                        </a:solidFill>
                        <a:latin typeface="仿宋" pitchFamily="49" charset="-122"/>
                        <a:ea typeface="仿宋" pitchFamily="49" charset="-122"/>
                      </a:endParaRPr>
                    </a:p>
                    <a:p>
                      <a:pPr algn="l"/>
                      <a:endParaRPr lang="zh-CN" altLang="en-US" b="1">
                        <a:solidFill>
                          <a:srgbClr val="0000FF"/>
                        </a:solidFill>
                        <a:latin typeface="仿宋" pitchFamily="49" charset="-122"/>
                        <a:ea typeface="仿宋" pitchFamily="49" charset="-122"/>
                      </a:endParaRPr>
                    </a:p>
                  </a:txBody>
                  <a:tcPr/>
                </a:tc>
              </a:tr>
              <a:tr h="370840">
                <a:tc>
                  <a:txBody>
                    <a:bodyPr vert="horz" wrap="square"/>
                    <a:lstStyle/>
                    <a:p>
                      <a:pPr algn="ctr"/>
                      <a:endParaRPr lang="en-US" altLang="zh-CN" b="1" smtClean="0">
                        <a:latin typeface="楷体" panose="02010609060101010101" pitchFamily="49" charset="-122"/>
                        <a:ea typeface="楷体" panose="02010609060101010101" pitchFamily="49" charset="-122"/>
                      </a:endParaRPr>
                    </a:p>
                    <a:p>
                      <a:pPr algn="ctr"/>
                      <a:r>
                        <a:rPr lang="zh-CN" altLang="en-US" b="1" smtClean="0">
                          <a:latin typeface="楷体" panose="02010609060101010101" pitchFamily="49" charset="-122"/>
                          <a:ea typeface="楷体" panose="02010609060101010101" pitchFamily="49" charset="-122"/>
                        </a:rPr>
                        <a:t>写作特色</a:t>
                      </a:r>
                      <a:endParaRPr lang="zh-CN" altLang="en-US" b="1">
                        <a:latin typeface="楷体" panose="02010609060101010101" pitchFamily="49" charset="-122"/>
                        <a:ea typeface="楷体" panose="02010609060101010101" pitchFamily="49" charset="-122"/>
                      </a:endParaRPr>
                    </a:p>
                  </a:txBody>
                  <a:tcPr/>
                </a:tc>
                <a:tc>
                  <a:txBody>
                    <a:bodyPr vert="horz" wrap="square"/>
                    <a:lstStyle/>
                    <a:p>
                      <a:pPr algn="l"/>
                      <a:endParaRPr lang="zh-CN" altLang="en-US">
                        <a:latin typeface="仿宋" pitchFamily="49" charset="-122"/>
                        <a:ea typeface="仿宋" pitchFamily="49" charset="-122"/>
                      </a:endParaRPr>
                    </a:p>
                  </a:txBody>
                  <a:tcPr/>
                </a:tc>
                <a:tc>
                  <a:txBody>
                    <a:bodyPr vert="horz" wrap="square"/>
                    <a:lstStyle/>
                    <a:p>
                      <a:pPr algn="l"/>
                      <a:endParaRPr lang="en-US" altLang="zh-CN" b="1" smtClean="0">
                        <a:solidFill>
                          <a:srgbClr val="0000FF"/>
                        </a:solidFill>
                        <a:latin typeface="仿宋" pitchFamily="49" charset="-122"/>
                        <a:ea typeface="仿宋" pitchFamily="49" charset="-122"/>
                      </a:endParaRPr>
                    </a:p>
                    <a:p>
                      <a:pPr algn="l"/>
                      <a:endParaRPr lang="en-US" altLang="zh-CN" b="1" smtClean="0">
                        <a:solidFill>
                          <a:srgbClr val="0000FF"/>
                        </a:solidFill>
                        <a:latin typeface="仿宋" pitchFamily="49" charset="-122"/>
                        <a:ea typeface="仿宋" pitchFamily="49" charset="-122"/>
                      </a:endParaRPr>
                    </a:p>
                    <a:p>
                      <a:pPr algn="l"/>
                      <a:endParaRPr lang="zh-CN" altLang="en-US" b="1">
                        <a:solidFill>
                          <a:srgbClr val="0000FF"/>
                        </a:solidFill>
                        <a:latin typeface="仿宋" pitchFamily="49" charset="-122"/>
                        <a:ea typeface="仿宋" pitchFamily="49" charset="-122"/>
                      </a:endParaRPr>
                    </a:p>
                  </a:txBody>
                  <a:tcPr/>
                </a:tc>
              </a:tr>
              <a:tr h="370840">
                <a:tc>
                  <a:txBody>
                    <a:bodyPr vert="horz" wrap="square"/>
                    <a:lstStyle/>
                    <a:p>
                      <a:pPr algn="ctr"/>
                      <a:r>
                        <a:rPr lang="zh-CN" altLang="en-US" b="1" smtClean="0">
                          <a:latin typeface="楷体" panose="02010609060101010101" pitchFamily="49" charset="-122"/>
                          <a:ea typeface="楷体" panose="02010609060101010101" pitchFamily="49" charset="-122"/>
                        </a:rPr>
                        <a:t>相同之处</a:t>
                      </a:r>
                      <a:endParaRPr lang="zh-CN" altLang="en-US" b="1">
                        <a:latin typeface="楷体" panose="02010609060101010101" pitchFamily="49" charset="-122"/>
                        <a:ea typeface="楷体" panose="02010609060101010101" pitchFamily="49" charset="-122"/>
                      </a:endParaRPr>
                    </a:p>
                  </a:txBody>
                  <a:tcPr/>
                </a:tc>
                <a:tc gridSpan="2">
                  <a:txBody>
                    <a:bodyPr vert="horz" wrap="square"/>
                    <a:lstStyle/>
                    <a:p>
                      <a:pPr algn="l"/>
                      <a:endParaRPr lang="en-US" altLang="zh-CN" smtClean="0">
                        <a:latin typeface="仿宋" pitchFamily="49" charset="-122"/>
                        <a:ea typeface="仿宋" pitchFamily="49" charset="-122"/>
                      </a:endParaRPr>
                    </a:p>
                    <a:p>
                      <a:pPr algn="l"/>
                      <a:endParaRPr lang="zh-CN" altLang="en-US">
                        <a:latin typeface="仿宋" pitchFamily="49" charset="-122"/>
                        <a:ea typeface="仿宋" pitchFamily="49" charset="-122"/>
                      </a:endParaRPr>
                    </a:p>
                  </a:txBody>
                  <a:tcPr/>
                </a:tc>
                <a:tc hMerge="1">
                  <a:txBody>
                    <a:bodyPr vert="horz" wrap="square"/>
                    <a:lstStyle/>
                    <a:p>
                      <a:pPr algn="ctr"/>
                      <a:endParaRPr lang="zh-CN" altLang="en-US"/>
                    </a:p>
                  </a:txBody>
                  <a:tcPr/>
                </a:tc>
              </a:tr>
            </a:tbl>
          </a:graphicData>
        </a:graphic>
      </p:graphicFrame>
      <p:sp>
        <p:nvSpPr>
          <p:cNvPr id="6" name="矩形 5"/>
          <p:cNvSpPr/>
          <p:nvPr>
            <p:custDataLst>
              <p:tags r:id="rId6"/>
            </p:custDataLst>
          </p:nvPr>
        </p:nvSpPr>
        <p:spPr>
          <a:xfrm>
            <a:off x="2447632" y="2318059"/>
            <a:ext cx="4416305" cy="646331"/>
          </a:xfrm>
          <a:prstGeom prst="rect">
            <a:avLst/>
          </a:prstGeom>
        </p:spPr>
        <p:txBody>
          <a:bodyPr wrap="square">
            <a:spAutoFit/>
          </a:bodyPr>
          <a:lstStyle/>
          <a:p>
            <a:r>
              <a:rPr lang="zh-CN" altLang="en-US" smtClean="0">
                <a:latin typeface="仿宋" pitchFamily="49" charset="-122"/>
                <a:ea typeface="仿宋" pitchFamily="49" charset="-122"/>
              </a:rPr>
              <a:t>一种对</a:t>
            </a:r>
            <a:r>
              <a:rPr lang="zh-CN" altLang="en-US" b="1" smtClean="0">
                <a:solidFill>
                  <a:srgbClr val="0000FF"/>
                </a:solidFill>
                <a:latin typeface="仿宋" pitchFamily="49" charset="-122"/>
                <a:ea typeface="仿宋" pitchFamily="49" charset="-122"/>
              </a:rPr>
              <a:t>人物事迹和经历</a:t>
            </a:r>
            <a:r>
              <a:rPr lang="zh-CN" altLang="en-US" smtClean="0">
                <a:latin typeface="仿宋" pitchFamily="49" charset="-122"/>
                <a:ea typeface="仿宋" pitchFamily="49" charset="-122"/>
              </a:rPr>
              <a:t>进行具体形象报道的新闻通讯类型</a:t>
            </a:r>
            <a:endParaRPr lang="zh-CN" altLang="en-US">
              <a:latin typeface="仿宋" pitchFamily="49" charset="-122"/>
              <a:ea typeface="仿宋" pitchFamily="49" charset="-122"/>
            </a:endParaRPr>
          </a:p>
        </p:txBody>
      </p:sp>
      <p:sp>
        <p:nvSpPr>
          <p:cNvPr id="7" name="矩形 6"/>
          <p:cNvSpPr/>
          <p:nvPr>
            <p:custDataLst>
              <p:tags r:id="rId7"/>
            </p:custDataLst>
          </p:nvPr>
        </p:nvSpPr>
        <p:spPr>
          <a:xfrm>
            <a:off x="6776852" y="2274562"/>
            <a:ext cx="4706587" cy="646331"/>
          </a:xfrm>
          <a:prstGeom prst="rect">
            <a:avLst/>
          </a:prstGeom>
        </p:spPr>
        <p:txBody>
          <a:bodyPr wrap="square">
            <a:spAutoFit/>
          </a:bodyPr>
          <a:lstStyle/>
          <a:p>
            <a:r>
              <a:rPr lang="zh-CN" altLang="en-US" smtClean="0">
                <a:latin typeface="仿宋" pitchFamily="49" charset="-122"/>
                <a:ea typeface="仿宋" pitchFamily="49" charset="-122"/>
              </a:rPr>
              <a:t>是一种对一些</a:t>
            </a:r>
            <a:r>
              <a:rPr lang="zh-CN" altLang="en-US" b="1" smtClean="0">
                <a:solidFill>
                  <a:srgbClr val="0000FF"/>
                </a:solidFill>
                <a:latin typeface="仿宋" pitchFamily="49" charset="-122"/>
                <a:ea typeface="仿宋" pitchFamily="49" charset="-122"/>
              </a:rPr>
              <a:t>典型或具有普遍教育作用的新闻事件</a:t>
            </a:r>
            <a:r>
              <a:rPr lang="zh-CN" altLang="en-US" smtClean="0">
                <a:latin typeface="仿宋" pitchFamily="49" charset="-122"/>
                <a:ea typeface="仿宋" pitchFamily="49" charset="-122"/>
              </a:rPr>
              <a:t>进行报道的新闻通讯类型</a:t>
            </a:r>
            <a:endParaRPr lang="zh-CN" altLang="en-US">
              <a:latin typeface="仿宋" pitchFamily="49" charset="-122"/>
              <a:ea typeface="仿宋" pitchFamily="49" charset="-122"/>
            </a:endParaRPr>
          </a:p>
        </p:txBody>
      </p:sp>
      <p:sp>
        <p:nvSpPr>
          <p:cNvPr id="8" name="矩形 7"/>
          <p:cNvSpPr/>
          <p:nvPr>
            <p:custDataLst>
              <p:tags r:id="rId8"/>
            </p:custDataLst>
          </p:nvPr>
        </p:nvSpPr>
        <p:spPr>
          <a:xfrm>
            <a:off x="2466108" y="2939580"/>
            <a:ext cx="4397829" cy="646331"/>
          </a:xfrm>
          <a:prstGeom prst="rect">
            <a:avLst/>
          </a:prstGeom>
        </p:spPr>
        <p:txBody>
          <a:bodyPr wrap="square">
            <a:spAutoFit/>
          </a:bodyPr>
          <a:lstStyle/>
          <a:p>
            <a:pPr>
              <a:defRPr/>
            </a:pPr>
            <a:r>
              <a:rPr lang="zh-CN" altLang="en-US" smtClean="0">
                <a:latin typeface="仿宋" pitchFamily="49" charset="-122"/>
                <a:ea typeface="仿宋" pitchFamily="49" charset="-122"/>
              </a:rPr>
              <a:t>一般多以先进人物、英雄人物、具有突出贡献的</a:t>
            </a:r>
            <a:r>
              <a:rPr lang="zh-CN" altLang="en-US" b="1" smtClean="0">
                <a:solidFill>
                  <a:srgbClr val="0000FF"/>
                </a:solidFill>
                <a:latin typeface="仿宋" pitchFamily="49" charset="-122"/>
                <a:ea typeface="仿宋" pitchFamily="49" charset="-122"/>
              </a:rPr>
              <a:t>正面人物</a:t>
            </a:r>
            <a:r>
              <a:rPr lang="zh-CN" altLang="en-US" smtClean="0">
                <a:latin typeface="仿宋" pitchFamily="49" charset="-122"/>
                <a:ea typeface="仿宋" pitchFamily="49" charset="-122"/>
              </a:rPr>
              <a:t>为主</a:t>
            </a:r>
          </a:p>
        </p:txBody>
      </p:sp>
      <p:sp>
        <p:nvSpPr>
          <p:cNvPr id="9" name="矩形 8"/>
          <p:cNvSpPr/>
          <p:nvPr>
            <p:custDataLst>
              <p:tags r:id="rId9"/>
            </p:custDataLst>
          </p:nvPr>
        </p:nvSpPr>
        <p:spPr>
          <a:xfrm>
            <a:off x="6806529" y="3089955"/>
            <a:ext cx="3661580" cy="369332"/>
          </a:xfrm>
          <a:prstGeom prst="rect">
            <a:avLst/>
          </a:prstGeom>
        </p:spPr>
        <p:txBody>
          <a:bodyPr wrap="none">
            <a:spAutoFit/>
          </a:bodyPr>
          <a:lstStyle/>
          <a:p>
            <a:r>
              <a:rPr lang="zh-CN" altLang="en-US" smtClean="0">
                <a:latin typeface="仿宋" pitchFamily="49" charset="-122"/>
                <a:ea typeface="仿宋" pitchFamily="49" charset="-122"/>
              </a:rPr>
              <a:t>一般多以</a:t>
            </a:r>
            <a:r>
              <a:rPr lang="zh-CN" altLang="en-US" b="1" smtClean="0">
                <a:solidFill>
                  <a:srgbClr val="0000FF"/>
                </a:solidFill>
                <a:latin typeface="仿宋" pitchFamily="49" charset="-122"/>
                <a:ea typeface="仿宋" pitchFamily="49" charset="-122"/>
              </a:rPr>
              <a:t>典型事件或先进单位</a:t>
            </a:r>
            <a:r>
              <a:rPr lang="zh-CN" altLang="en-US" smtClean="0">
                <a:latin typeface="仿宋" pitchFamily="49" charset="-122"/>
                <a:ea typeface="仿宋" pitchFamily="49" charset="-122"/>
              </a:rPr>
              <a:t>为主</a:t>
            </a:r>
            <a:endParaRPr lang="zh-CN" altLang="en-US">
              <a:latin typeface="仿宋" pitchFamily="49" charset="-122"/>
              <a:ea typeface="仿宋" pitchFamily="49" charset="-122"/>
            </a:endParaRPr>
          </a:p>
        </p:txBody>
      </p:sp>
      <p:sp>
        <p:nvSpPr>
          <p:cNvPr id="10" name="矩形 9"/>
          <p:cNvSpPr/>
          <p:nvPr>
            <p:custDataLst>
              <p:tags r:id="rId10"/>
            </p:custDataLst>
          </p:nvPr>
        </p:nvSpPr>
        <p:spPr>
          <a:xfrm>
            <a:off x="2440026" y="3564967"/>
            <a:ext cx="4340784" cy="646331"/>
          </a:xfrm>
          <a:prstGeom prst="rect">
            <a:avLst/>
          </a:prstGeom>
        </p:spPr>
        <p:txBody>
          <a:bodyPr wrap="square">
            <a:spAutoFit/>
          </a:bodyPr>
          <a:lstStyle/>
          <a:p>
            <a:r>
              <a:rPr lang="zh-CN" altLang="en-US" smtClean="0">
                <a:latin typeface="仿宋" pitchFamily="49" charset="-122"/>
                <a:ea typeface="仿宋" pitchFamily="49" charset="-122"/>
              </a:rPr>
              <a:t>重在</a:t>
            </a:r>
            <a:r>
              <a:rPr lang="zh-CN" altLang="en-US" b="1" smtClean="0">
                <a:solidFill>
                  <a:srgbClr val="0000FF"/>
                </a:solidFill>
                <a:latin typeface="仿宋" pitchFamily="49" charset="-122"/>
                <a:ea typeface="仿宋" pitchFamily="49" charset="-122"/>
              </a:rPr>
              <a:t>写人</a:t>
            </a:r>
            <a:r>
              <a:rPr lang="zh-CN" altLang="en-US" smtClean="0">
                <a:latin typeface="仿宋" pitchFamily="49" charset="-122"/>
                <a:ea typeface="仿宋" pitchFamily="49" charset="-122"/>
              </a:rPr>
              <a:t>，把人放在突出位置，一般多写人物</a:t>
            </a:r>
            <a:r>
              <a:rPr lang="zh-CN" altLang="en-US" b="1" smtClean="0">
                <a:solidFill>
                  <a:srgbClr val="0000FF"/>
                </a:solidFill>
                <a:latin typeface="仿宋" pitchFamily="49" charset="-122"/>
                <a:ea typeface="仿宋" pitchFamily="49" charset="-122"/>
              </a:rPr>
              <a:t>个像</a:t>
            </a:r>
            <a:endParaRPr lang="zh-CN" altLang="en-US" b="1">
              <a:solidFill>
                <a:srgbClr val="0000FF"/>
              </a:solidFill>
              <a:latin typeface="仿宋" pitchFamily="49" charset="-122"/>
              <a:ea typeface="仿宋" pitchFamily="49" charset="-122"/>
            </a:endParaRPr>
          </a:p>
        </p:txBody>
      </p:sp>
      <p:sp>
        <p:nvSpPr>
          <p:cNvPr id="11" name="矩形 10"/>
          <p:cNvSpPr/>
          <p:nvPr>
            <p:custDataLst>
              <p:tags r:id="rId11"/>
            </p:custDataLst>
          </p:nvPr>
        </p:nvSpPr>
        <p:spPr>
          <a:xfrm>
            <a:off x="6774520" y="3576842"/>
            <a:ext cx="4637667" cy="646331"/>
          </a:xfrm>
          <a:prstGeom prst="rect">
            <a:avLst/>
          </a:prstGeom>
        </p:spPr>
        <p:txBody>
          <a:bodyPr wrap="square">
            <a:spAutoFit/>
          </a:bodyPr>
          <a:lstStyle/>
          <a:p>
            <a:r>
              <a:rPr lang="zh-CN" altLang="en-US" smtClean="0">
                <a:latin typeface="仿宋" pitchFamily="49" charset="-122"/>
                <a:ea typeface="仿宋" pitchFamily="49" charset="-122"/>
              </a:rPr>
              <a:t>重在</a:t>
            </a:r>
            <a:r>
              <a:rPr lang="zh-CN" altLang="en-US" b="1" smtClean="0">
                <a:solidFill>
                  <a:srgbClr val="0000FF"/>
                </a:solidFill>
                <a:latin typeface="仿宋" pitchFamily="49" charset="-122"/>
                <a:ea typeface="仿宋" pitchFamily="49" charset="-122"/>
              </a:rPr>
              <a:t>记事</a:t>
            </a:r>
            <a:r>
              <a:rPr lang="zh-CN" altLang="en-US" smtClean="0">
                <a:latin typeface="仿宋" pitchFamily="49" charset="-122"/>
                <a:ea typeface="仿宋" pitchFamily="49" charset="-122"/>
              </a:rPr>
              <a:t>，但也在记事中写人，并且多写人物</a:t>
            </a:r>
            <a:r>
              <a:rPr lang="zh-CN" altLang="en-US" b="1" smtClean="0">
                <a:solidFill>
                  <a:srgbClr val="0000FF"/>
                </a:solidFill>
                <a:latin typeface="仿宋" pitchFamily="49" charset="-122"/>
                <a:ea typeface="仿宋" pitchFamily="49" charset="-122"/>
              </a:rPr>
              <a:t>群像</a:t>
            </a:r>
            <a:endParaRPr lang="zh-CN" altLang="en-US" b="1">
              <a:solidFill>
                <a:srgbClr val="0000FF"/>
              </a:solidFill>
              <a:latin typeface="仿宋" pitchFamily="49" charset="-122"/>
              <a:ea typeface="仿宋" pitchFamily="49" charset="-122"/>
            </a:endParaRPr>
          </a:p>
        </p:txBody>
      </p:sp>
      <p:sp>
        <p:nvSpPr>
          <p:cNvPr id="12" name="矩形 11"/>
          <p:cNvSpPr/>
          <p:nvPr>
            <p:custDataLst>
              <p:tags r:id="rId12"/>
            </p:custDataLst>
          </p:nvPr>
        </p:nvSpPr>
        <p:spPr>
          <a:xfrm>
            <a:off x="2442358" y="4245866"/>
            <a:ext cx="4338452" cy="923330"/>
          </a:xfrm>
          <a:prstGeom prst="rect">
            <a:avLst/>
          </a:prstGeom>
        </p:spPr>
        <p:txBody>
          <a:bodyPr wrap="square">
            <a:spAutoFit/>
          </a:bodyPr>
          <a:lstStyle/>
          <a:p>
            <a:r>
              <a:rPr lang="zh-CN" altLang="en-US" smtClean="0">
                <a:latin typeface="仿宋" pitchFamily="49" charset="-122"/>
                <a:ea typeface="仿宋" pitchFamily="49" charset="-122"/>
              </a:rPr>
              <a:t>抓住</a:t>
            </a:r>
            <a:r>
              <a:rPr lang="zh-CN" altLang="en-US" b="1" smtClean="0">
                <a:solidFill>
                  <a:srgbClr val="0000FF"/>
                </a:solidFill>
                <a:latin typeface="仿宋" pitchFamily="49" charset="-122"/>
                <a:ea typeface="仿宋" pitchFamily="49" charset="-122"/>
              </a:rPr>
              <a:t>典型事件</a:t>
            </a:r>
            <a:r>
              <a:rPr lang="zh-CN" altLang="en-US" smtClean="0">
                <a:latin typeface="仿宋" pitchFamily="49" charset="-122"/>
                <a:ea typeface="仿宋" pitchFamily="49" charset="-122"/>
              </a:rPr>
              <a:t>表现人物；通过</a:t>
            </a:r>
            <a:r>
              <a:rPr lang="zh-CN" altLang="en-US" b="1" smtClean="0">
                <a:solidFill>
                  <a:srgbClr val="0000FF"/>
                </a:solidFill>
                <a:latin typeface="仿宋" pitchFamily="49" charset="-122"/>
                <a:ea typeface="仿宋" pitchFamily="49" charset="-122"/>
              </a:rPr>
              <a:t>典型细节</a:t>
            </a:r>
            <a:r>
              <a:rPr lang="zh-CN" altLang="en-US" smtClean="0">
                <a:latin typeface="仿宋" pitchFamily="49" charset="-122"/>
                <a:ea typeface="仿宋" pitchFamily="49" charset="-122"/>
              </a:rPr>
              <a:t>把人物形象表现得充实、立体；通过人物</a:t>
            </a:r>
            <a:r>
              <a:rPr lang="zh-CN" altLang="en-US" b="1" smtClean="0">
                <a:solidFill>
                  <a:srgbClr val="0000FF"/>
                </a:solidFill>
                <a:latin typeface="仿宋" pitchFamily="49" charset="-122"/>
                <a:ea typeface="仿宋" pitchFamily="49" charset="-122"/>
              </a:rPr>
              <a:t>个性化的语言</a:t>
            </a:r>
            <a:r>
              <a:rPr lang="zh-CN" altLang="en-US" smtClean="0">
                <a:latin typeface="仿宋" pitchFamily="49" charset="-122"/>
                <a:ea typeface="仿宋" pitchFamily="49" charset="-122"/>
              </a:rPr>
              <a:t>表现人物的精神品格</a:t>
            </a:r>
            <a:endParaRPr lang="zh-CN" altLang="en-US">
              <a:latin typeface="仿宋" pitchFamily="49" charset="-122"/>
              <a:ea typeface="仿宋" pitchFamily="49" charset="-122"/>
            </a:endParaRPr>
          </a:p>
        </p:txBody>
      </p:sp>
      <p:sp>
        <p:nvSpPr>
          <p:cNvPr id="13" name="矩形 12"/>
          <p:cNvSpPr/>
          <p:nvPr>
            <p:custDataLst>
              <p:tags r:id="rId13"/>
            </p:custDataLst>
          </p:nvPr>
        </p:nvSpPr>
        <p:spPr>
          <a:xfrm>
            <a:off x="6776851" y="4237994"/>
            <a:ext cx="4599709" cy="923330"/>
          </a:xfrm>
          <a:prstGeom prst="rect">
            <a:avLst/>
          </a:prstGeom>
        </p:spPr>
        <p:txBody>
          <a:bodyPr wrap="square">
            <a:spAutoFit/>
          </a:bodyPr>
          <a:lstStyle/>
          <a:p>
            <a:r>
              <a:rPr lang="zh-CN" altLang="en-US" smtClean="0">
                <a:latin typeface="仿宋" pitchFamily="49" charset="-122"/>
                <a:ea typeface="仿宋" pitchFamily="49" charset="-122"/>
              </a:rPr>
              <a:t>完整并形象地再现</a:t>
            </a:r>
            <a:r>
              <a:rPr lang="zh-CN" altLang="en-US" b="1" smtClean="0">
                <a:solidFill>
                  <a:srgbClr val="0000FF"/>
                </a:solidFill>
                <a:latin typeface="仿宋" pitchFamily="49" charset="-122"/>
                <a:ea typeface="仿宋" pitchFamily="49" charset="-122"/>
              </a:rPr>
              <a:t>新闻事件</a:t>
            </a:r>
            <a:r>
              <a:rPr lang="zh-CN" altLang="en-US" smtClean="0">
                <a:latin typeface="仿宋" pitchFamily="49" charset="-122"/>
                <a:ea typeface="仿宋" pitchFamily="49" charset="-122"/>
              </a:rPr>
              <a:t>发生和发展的</a:t>
            </a:r>
            <a:r>
              <a:rPr lang="zh-CN" altLang="en-US" b="1" smtClean="0">
                <a:solidFill>
                  <a:srgbClr val="0000FF"/>
                </a:solidFill>
                <a:latin typeface="仿宋" pitchFamily="49" charset="-122"/>
                <a:ea typeface="仿宋" pitchFamily="49" charset="-122"/>
              </a:rPr>
              <a:t>过程</a:t>
            </a:r>
            <a:r>
              <a:rPr lang="zh-CN" altLang="en-US" smtClean="0">
                <a:latin typeface="仿宋" pitchFamily="49" charset="-122"/>
                <a:ea typeface="仿宋" pitchFamily="49" charset="-122"/>
              </a:rPr>
              <a:t>，揭示事件的</a:t>
            </a:r>
            <a:r>
              <a:rPr lang="zh-CN" altLang="en-US" b="1" smtClean="0">
                <a:solidFill>
                  <a:srgbClr val="0000FF"/>
                </a:solidFill>
                <a:latin typeface="仿宋" pitchFamily="49" charset="-122"/>
                <a:ea typeface="仿宋" pitchFamily="49" charset="-122"/>
              </a:rPr>
              <a:t>影响和意义</a:t>
            </a:r>
            <a:r>
              <a:rPr lang="zh-CN" altLang="en-US" smtClean="0">
                <a:latin typeface="仿宋" pitchFamily="49" charset="-122"/>
                <a:ea typeface="仿宋" pitchFamily="49" charset="-122"/>
              </a:rPr>
              <a:t>；也可以</a:t>
            </a:r>
            <a:r>
              <a:rPr lang="zh-CN" altLang="en-US" b="1" smtClean="0">
                <a:solidFill>
                  <a:srgbClr val="0000FF"/>
                </a:solidFill>
                <a:latin typeface="仿宋" pitchFamily="49" charset="-122"/>
                <a:ea typeface="仿宋" pitchFamily="49" charset="-122"/>
              </a:rPr>
              <a:t>概括性叙述</a:t>
            </a:r>
            <a:r>
              <a:rPr lang="zh-CN" altLang="en-US" smtClean="0">
                <a:latin typeface="仿宋" pitchFamily="49" charset="-122"/>
                <a:ea typeface="仿宋" pitchFamily="49" charset="-122"/>
              </a:rPr>
              <a:t>事件，或</a:t>
            </a:r>
            <a:r>
              <a:rPr lang="zh-CN" altLang="en-US" b="1" smtClean="0">
                <a:solidFill>
                  <a:srgbClr val="0000FF"/>
                </a:solidFill>
                <a:latin typeface="仿宋" pitchFamily="49" charset="-122"/>
                <a:ea typeface="仿宋" pitchFamily="49" charset="-122"/>
              </a:rPr>
              <a:t>突出</a:t>
            </a:r>
            <a:r>
              <a:rPr lang="zh-CN" altLang="en-US" smtClean="0">
                <a:latin typeface="仿宋" pitchFamily="49" charset="-122"/>
                <a:ea typeface="仿宋" pitchFamily="49" charset="-122"/>
              </a:rPr>
              <a:t>描写事件</a:t>
            </a:r>
            <a:r>
              <a:rPr lang="zh-CN" altLang="en-US" b="1" smtClean="0">
                <a:solidFill>
                  <a:srgbClr val="0000FF"/>
                </a:solidFill>
                <a:latin typeface="仿宋" pitchFamily="49" charset="-122"/>
                <a:ea typeface="仿宋" pitchFamily="49" charset="-122"/>
              </a:rPr>
              <a:t>片段</a:t>
            </a:r>
            <a:endParaRPr lang="zh-CN" altLang="en-US" b="1">
              <a:solidFill>
                <a:srgbClr val="0000FF"/>
              </a:solidFill>
              <a:latin typeface="仿宋" pitchFamily="49" charset="-122"/>
              <a:ea typeface="仿宋" pitchFamily="49" charset="-122"/>
            </a:endParaRPr>
          </a:p>
        </p:txBody>
      </p:sp>
      <p:sp>
        <p:nvSpPr>
          <p:cNvPr id="14" name="矩形 13"/>
          <p:cNvSpPr/>
          <p:nvPr>
            <p:custDataLst>
              <p:tags r:id="rId14"/>
            </p:custDataLst>
          </p:nvPr>
        </p:nvSpPr>
        <p:spPr>
          <a:xfrm>
            <a:off x="2442358" y="5140518"/>
            <a:ext cx="8851076" cy="646331"/>
          </a:xfrm>
          <a:prstGeom prst="rect">
            <a:avLst/>
          </a:prstGeom>
        </p:spPr>
        <p:txBody>
          <a:bodyPr wrap="square">
            <a:spAutoFit/>
          </a:bodyPr>
          <a:lstStyle/>
          <a:p>
            <a:r>
              <a:rPr lang="zh-CN" altLang="en-US" smtClean="0">
                <a:latin typeface="仿宋" pitchFamily="49" charset="-122"/>
                <a:ea typeface="仿宋" pitchFamily="49" charset="-122"/>
              </a:rPr>
              <a:t>同属新闻</a:t>
            </a:r>
            <a:r>
              <a:rPr lang="en-US" altLang="zh-CN" smtClean="0">
                <a:latin typeface="仿宋" pitchFamily="49" charset="-122"/>
                <a:ea typeface="仿宋" pitchFamily="49" charset="-122"/>
              </a:rPr>
              <a:t>,</a:t>
            </a:r>
            <a:r>
              <a:rPr lang="zh-CN" altLang="en-US" smtClean="0">
                <a:latin typeface="仿宋" pitchFamily="49" charset="-122"/>
                <a:ea typeface="仿宋" pitchFamily="49" charset="-122"/>
              </a:rPr>
              <a:t>且具备新闻的基本属性</a:t>
            </a:r>
            <a:r>
              <a:rPr lang="en-US" altLang="zh-CN" smtClean="0">
                <a:latin typeface="仿宋" pitchFamily="49" charset="-122"/>
                <a:ea typeface="仿宋" pitchFamily="49" charset="-122"/>
              </a:rPr>
              <a:t>——</a:t>
            </a:r>
            <a:r>
              <a:rPr lang="zh-CN" altLang="en-US" smtClean="0">
                <a:latin typeface="仿宋" pitchFamily="49" charset="-122"/>
                <a:ea typeface="仿宋" pitchFamily="49" charset="-122"/>
              </a:rPr>
              <a:t>真实性、时效性、准确性等；内容都涉及人和事；写作目的与功用都是为了记录与传播。</a:t>
            </a:r>
            <a:endParaRPr lang="zh-CN" altLang="en-US">
              <a:latin typeface="仿宋" pitchFamily="49" charset="-122"/>
              <a:ea typeface="仿宋" pitchFamily="49" charset="-122"/>
            </a:endParaRPr>
          </a:p>
        </p:txBody>
      </p:sp>
    </p:spTree>
    <p:extLst>
      <p:ext uri="{BB962C8B-B14F-4D97-AF65-F5344CB8AC3E}">
        <p14:creationId xmlns:p14="http://schemas.microsoft.com/office/powerpoint/2010/main" xmlns="" val="19018252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mtClean="0"/>
              <a:t>作业：</a:t>
            </a:r>
            <a:endParaRPr lang="zh-CN" altLang="en-US"/>
          </a:p>
        </p:txBody>
      </p:sp>
      <p:sp>
        <p:nvSpPr>
          <p:cNvPr id="3" name="内容占位符 2"/>
          <p:cNvSpPr>
            <a:spLocks noGrp="1"/>
          </p:cNvSpPr>
          <p:nvPr>
            <p:ph idx="1"/>
            <p:custDataLst>
              <p:tags r:id="rId4"/>
            </p:custDataLst>
          </p:nvPr>
        </p:nvSpPr>
        <p:spPr>
          <a:xfrm>
            <a:off x="655901" y="2072291"/>
            <a:ext cx="10969200" cy="1620935"/>
          </a:xfrm>
        </p:spPr>
        <p:txBody>
          <a:bodyPr/>
          <a:lstStyle/>
          <a:p>
            <a:r>
              <a:rPr lang="zh-CN" altLang="en-US" smtClean="0"/>
              <a:t>本课两篇新闻作品涉及多种形式的材料，对材料的多方收集与恰当处理是写作的第一步。通过查找网络资源或图书馆书籍等，了解材料的来源与收集的方法，写下学习记录，字数</a:t>
            </a:r>
            <a:r>
              <a:rPr lang="en-US" altLang="zh-CN" smtClean="0"/>
              <a:t>300</a:t>
            </a:r>
            <a:r>
              <a:rPr lang="zh-CN" altLang="en-US" smtClean="0"/>
              <a:t>字左右。</a:t>
            </a: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95213" y="2522786"/>
            <a:ext cx="10969200" cy="3042271"/>
          </a:xfrm>
        </p:spPr>
        <p:txBody>
          <a:bodyPr>
            <a:noAutofit/>
          </a:bodyPr>
          <a:lstStyle/>
          <a:p>
            <a:pPr marL="0" indent="0">
              <a:buNone/>
            </a:pPr>
            <a:r>
              <a:rPr lang="zh-CN" altLang="en-US" sz="4400" b="1" smtClean="0">
                <a:solidFill>
                  <a:srgbClr val="C00000"/>
                </a:solidFill>
                <a:latin typeface="华文新魏" panose="02010800040101010101" pitchFamily="2" charset="-122"/>
                <a:ea typeface="华文新魏" panose="02010800040101010101" pitchFamily="2" charset="-122"/>
              </a:rPr>
              <a:t>如：</a:t>
            </a:r>
            <a:r>
              <a:rPr lang="zh-CN" altLang="en-US" sz="4400" b="1" smtClean="0">
                <a:solidFill>
                  <a:srgbClr val="A67206"/>
                </a:solidFill>
                <a:latin typeface="华文新魏" panose="02010800040101010101" pitchFamily="2" charset="-122"/>
                <a:ea typeface="华文新魏" panose="02010800040101010101" pitchFamily="2" charset="-122"/>
              </a:rPr>
              <a:t>从被迫开门到主动走出去，从自卑迷茫到自信坚定，中华民族用血汗与坚韧迎来了一个真真正正属于中国人的崭新时代！</a:t>
            </a:r>
            <a:endParaRPr lang="zh-CN" altLang="en-US" sz="4400" b="1">
              <a:solidFill>
                <a:srgbClr val="A67206"/>
              </a:solidFill>
              <a:latin typeface="华文新魏" panose="02010800040101010101" pitchFamily="2" charset="-122"/>
              <a:ea typeface="华文新魏" panose="02010800040101010101" pitchFamily="2" charset="-122"/>
            </a:endParaRPr>
          </a:p>
        </p:txBody>
      </p:sp>
      <p:sp>
        <p:nvSpPr>
          <p:cNvPr id="4" name="内容占位符 2"/>
          <p:cNvSpPr txBox="1"/>
          <p:nvPr>
            <p:custDataLst>
              <p:tags r:id="rId4"/>
            </p:custDataLst>
          </p:nvPr>
        </p:nvSpPr>
        <p:spPr>
          <a:xfrm>
            <a:off x="421587" y="480136"/>
            <a:ext cx="10969200" cy="161413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smtClean="0">
                <a:solidFill>
                  <a:schemeClr val="accent1">
                    <a:lumMod val="75000"/>
                  </a:schemeClr>
                </a:solidFill>
              </a:rPr>
              <a:t>二、请用一句话解说自新民主主义革命以来中华民族的百年</a:t>
            </a:r>
            <a:r>
              <a:rPr lang="zh-CN" altLang="en-US" sz="2400" b="1" u="sng" smtClean="0">
                <a:solidFill>
                  <a:srgbClr val="C00000"/>
                </a:solidFill>
              </a:rPr>
              <a:t>奋斗</a:t>
            </a:r>
            <a:r>
              <a:rPr lang="zh-CN" altLang="en-US" sz="2400" b="1" smtClean="0">
                <a:solidFill>
                  <a:schemeClr val="accent1">
                    <a:lumMod val="75000"/>
                  </a:schemeClr>
                </a:solidFill>
              </a:rPr>
              <a:t>历程。</a:t>
            </a:r>
            <a:endParaRPr lang="en-US" altLang="zh-CN" sz="2400" b="1" smtClean="0">
              <a:solidFill>
                <a:schemeClr val="accent1">
                  <a:lumMod val="75000"/>
                </a:schemeClr>
              </a:solidFill>
            </a:endParaRPr>
          </a:p>
          <a:p>
            <a:pPr marL="0" indent="0">
              <a:buNone/>
            </a:pPr>
            <a:r>
              <a:rPr lang="en-US" altLang="zh-CN" sz="2400" b="1">
                <a:solidFill>
                  <a:schemeClr val="accent1">
                    <a:lumMod val="75000"/>
                  </a:schemeClr>
                </a:solidFill>
              </a:rPr>
              <a:t> </a:t>
            </a:r>
            <a:r>
              <a:rPr lang="en-US" altLang="zh-CN" sz="2400" b="1" smtClean="0">
                <a:solidFill>
                  <a:schemeClr val="accent1">
                    <a:lumMod val="75000"/>
                  </a:schemeClr>
                </a:solidFill>
              </a:rPr>
              <a:t>        </a:t>
            </a:r>
            <a:r>
              <a:rPr lang="zh-CN" altLang="en-US" sz="2400" b="1" smtClean="0">
                <a:solidFill>
                  <a:schemeClr val="accent1">
                    <a:lumMod val="75000"/>
                  </a:schemeClr>
                </a:solidFill>
              </a:rPr>
              <a:t>要求：①展现道路曲折；②体现民族心理；</a:t>
            </a:r>
            <a:r>
              <a:rPr lang="zh-CN" altLang="en-US" sz="2400" b="1" smtClean="0">
                <a:solidFill>
                  <a:schemeClr val="accent1">
                    <a:lumMod val="75000"/>
                  </a:schemeClr>
                </a:solidFill>
                <a:latin typeface="微软雅黑" panose="020b0503020204020204" pitchFamily="34" charset="-122"/>
                <a:ea typeface="微软雅黑" panose="020b0503020204020204" pitchFamily="34" charset="-122"/>
              </a:rPr>
              <a:t>③揭示历史意义。</a:t>
            </a:r>
            <a:endParaRPr lang="zh-CN" altLang="en-US" sz="2400" b="1">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55971027"/>
      </p:ext>
    </p:extLst>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标题 1"/>
          <p:cNvSpPr>
            <a:spLocks noGrp="1"/>
          </p:cNvSpPr>
          <p:nvPr>
            <p:ph type="title"/>
            <p:custDataLst>
              <p:tags r:id="rId4"/>
            </p:custDataLst>
          </p:nvPr>
        </p:nvSpPr>
        <p:spPr>
          <a:xfrm>
            <a:off x="608400" y="264271"/>
            <a:ext cx="10969200" cy="705600"/>
          </a:xfrm>
        </p:spPr>
        <p:txBody>
          <a:bodyPr/>
          <a:lstStyle/>
          <a:p>
            <a:r>
              <a:rPr lang="zh-CN" altLang="en-US" smtClean="0"/>
              <a:t>学习活动二：理清事件，谈论重要意义</a:t>
            </a:r>
            <a:endParaRPr lang="zh-CN" altLang="en-US"/>
          </a:p>
        </p:txBody>
      </p:sp>
      <p:sp>
        <p:nvSpPr>
          <p:cNvPr id="5" name="内容占位符 2"/>
          <p:cNvSpPr txBox="1"/>
          <p:nvPr>
            <p:custDataLst>
              <p:tags r:id="rId5"/>
            </p:custDataLst>
          </p:nvPr>
        </p:nvSpPr>
        <p:spPr>
          <a:xfrm>
            <a:off x="608400" y="969871"/>
            <a:ext cx="10969200" cy="768561"/>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accent1">
                    <a:lumMod val="75000"/>
                  </a:schemeClr>
                </a:solidFill>
              </a:rPr>
              <a:t>请</a:t>
            </a:r>
            <a:r>
              <a:rPr lang="zh-CN" altLang="en-US" b="1" smtClean="0">
                <a:solidFill>
                  <a:schemeClr val="accent1">
                    <a:lumMod val="75000"/>
                  </a:schemeClr>
                </a:solidFill>
              </a:rPr>
              <a:t>根据</a:t>
            </a:r>
            <a:r>
              <a:rPr lang="en-US" altLang="zh-CN" b="1" smtClean="0">
                <a:solidFill>
                  <a:schemeClr val="accent1">
                    <a:lumMod val="75000"/>
                  </a:schemeClr>
                </a:solidFill>
              </a:rPr>
              <a:t>5</a:t>
            </a:r>
            <a:r>
              <a:rPr lang="zh-CN" altLang="en-US" b="1" smtClean="0">
                <a:solidFill>
                  <a:schemeClr val="accent1">
                    <a:lumMod val="75000"/>
                  </a:schemeClr>
                </a:solidFill>
              </a:rPr>
              <a:t>篇课文叙写的历史事件，圈画出文中的重点语句，探究这些事件在中华民族奋斗历程中的重要历史意义。</a:t>
            </a:r>
            <a:endParaRPr lang="zh-CN" altLang="en-US" b="1">
              <a:solidFill>
                <a:schemeClr val="accent1">
                  <a:lumMod val="75000"/>
                </a:schemeClr>
              </a:solidFill>
            </a:endParaRPr>
          </a:p>
        </p:txBody>
      </p:sp>
      <p:graphicFrame>
        <p:nvGraphicFramePr>
          <p:cNvPr id="6" name="表格 5"/>
          <p:cNvGraphicFramePr>
            <a:graphicFrameLocks noGrp="1"/>
          </p:cNvGraphicFramePr>
          <p:nvPr>
            <p:custDataLst>
              <p:tags r:id="rId6"/>
            </p:custDataLst>
            <p:extLst>
              <p:ext uri="{D42A27DB-BD31-4B8C-83A1-F6EECF244321}">
                <p14:modId xmlns:p14="http://schemas.microsoft.com/office/powerpoint/2010/main" xmlns="" val="4022252150"/>
              </p:ext>
            </p:extLst>
          </p:nvPr>
        </p:nvGraphicFramePr>
        <p:xfrm>
          <a:off x="763637" y="1840508"/>
          <a:ext cx="11025240" cy="5118916"/>
        </p:xfrm>
        <a:graphic>
          <a:graphicData uri="http://schemas.openxmlformats.org/drawingml/2006/table">
            <a:tbl>
              <a:tblPr firstRow="1" bandRow="1">
                <a:tableStyleId>{5C22544A-7EE6-4342-B048-85BDC9FD1C3A}</a:tableStyleId>
              </a:tblPr>
              <a:tblGrid>
                <a:gridCol w="2146711"/>
                <a:gridCol w="3706762"/>
                <a:gridCol w="1759974"/>
                <a:gridCol w="3411793"/>
              </a:tblGrid>
              <a:tr h="404754">
                <a:tc>
                  <a:txBody>
                    <a:bodyPr vert="horz" wrap="square"/>
                    <a:lstStyle/>
                    <a:p>
                      <a:pPr algn="ctr"/>
                      <a:r>
                        <a:rPr lang="zh-CN" altLang="en-US" smtClean="0"/>
                        <a:t>篇        目</a:t>
                      </a:r>
                      <a:endParaRPr lang="zh-CN" altLang="en-US"/>
                    </a:p>
                  </a:txBody>
                  <a:tcPr/>
                </a:tc>
                <a:tc>
                  <a:txBody>
                    <a:bodyPr vert="horz" wrap="square"/>
                    <a:lstStyle/>
                    <a:p>
                      <a:pPr algn="ctr"/>
                      <a:r>
                        <a:rPr lang="zh-CN" altLang="en-US" smtClean="0"/>
                        <a:t>历史事件</a:t>
                      </a:r>
                      <a:endParaRPr lang="zh-CN" altLang="en-US"/>
                    </a:p>
                  </a:txBody>
                  <a:tcPr/>
                </a:tc>
                <a:tc>
                  <a:txBody>
                    <a:bodyPr vert="horz" wrap="square"/>
                    <a:lstStyle/>
                    <a:p>
                      <a:pPr algn="ctr"/>
                      <a:r>
                        <a:rPr lang="zh-CN" altLang="en-US" smtClean="0"/>
                        <a:t>课文描述</a:t>
                      </a:r>
                      <a:endParaRPr lang="zh-CN" altLang="en-US"/>
                    </a:p>
                  </a:txBody>
                  <a:tcPr/>
                </a:tc>
                <a:tc>
                  <a:txBody>
                    <a:bodyPr vert="horz" wrap="square"/>
                    <a:lstStyle/>
                    <a:p>
                      <a:pPr algn="ctr"/>
                      <a:r>
                        <a:rPr lang="zh-CN" altLang="en-US" smtClean="0"/>
                        <a:t>历史意义</a:t>
                      </a:r>
                      <a:endParaRPr lang="zh-CN" altLang="en-US"/>
                    </a:p>
                  </a:txBody>
                  <a:tcPr/>
                </a:tc>
              </a:tr>
              <a:tr h="48306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长征胜利万岁</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532416">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大战中的插曲</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698617">
                <a:tc>
                  <a:txBody>
                    <a:bodyPr vert="horz" wrap="square"/>
                    <a:lstStyle/>
                    <a:p>
                      <a:r>
                        <a:rPr lang="en-US" altLang="zh-CN" sz="2000" b="1" smtClean="0">
                          <a:latin typeface="华文新魏" panose="02010800040101010101" pitchFamily="2" charset="-122"/>
                          <a:ea typeface="华文新魏" panose="02010800040101010101" pitchFamily="2" charset="-122"/>
                        </a:rPr>
                        <a:t>《</a:t>
                      </a:r>
                      <a:r>
                        <a:rPr lang="zh-CN" altLang="en-US" sz="2000" b="1" smtClean="0">
                          <a:latin typeface="华文新魏" panose="02010800040101010101" pitchFamily="2" charset="-122"/>
                          <a:ea typeface="华文新魏" panose="02010800040101010101" pitchFamily="2" charset="-122"/>
                        </a:rPr>
                        <a:t>中国人民站起来了</a:t>
                      </a:r>
                      <a:r>
                        <a:rPr lang="en-US" altLang="zh-CN" sz="2000" b="1" smtClean="0">
                          <a:latin typeface="华文新魏" panose="02010800040101010101" pitchFamily="2" charset="-122"/>
                          <a:ea typeface="华文新魏" panose="02010800040101010101" pitchFamily="2" charset="-122"/>
                        </a:rPr>
                        <a:t>》</a:t>
                      </a:r>
                      <a:endParaRPr lang="zh-CN" altLang="en-US" sz="20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698617">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县委书记的榜样</a:t>
                      </a: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焦裕禄</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872813">
                <a:tc>
                  <a:txBody>
                    <a:bodyPr vert="horz" wrap="square"/>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别了，“不列颠尼亚”</a:t>
                      </a:r>
                      <a:r>
                        <a:rPr lang="en-US" altLang="zh-CN" sz="1800" b="1" smtClean="0">
                          <a:latin typeface="华文新魏" panose="02010800040101010101" pitchFamily="2" charset="-122"/>
                          <a:ea typeface="华文新魏" panose="02010800040101010101" pitchFamily="2" charset="-122"/>
                        </a:rPr>
                        <a:t>》</a:t>
                      </a:r>
                      <a:endParaRPr lang="zh-CN" altLang="en-US" sz="1800" b="1" smtClean="0">
                        <a:latin typeface="华文新魏" panose="02010800040101010101" pitchFamily="2" charset="-122"/>
                        <a:ea typeface="华文新魏" panose="02010800040101010101" pitchFamily="2" charset="-122"/>
                      </a:endParaRPr>
                    </a:p>
                    <a:p>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r h="998025">
                <a:tc>
                  <a:txBody>
                    <a:bodyPr vert="horz" wrap="square"/>
                    <a:lstStyle/>
                    <a:p>
                      <a:r>
                        <a:rPr lang="en-US" altLang="zh-CN" sz="1800" b="1" smtClean="0">
                          <a:latin typeface="华文新魏" panose="02010800040101010101" pitchFamily="2" charset="-122"/>
                          <a:ea typeface="华文新魏" panose="02010800040101010101" pitchFamily="2" charset="-122"/>
                        </a:rPr>
                        <a:t>《</a:t>
                      </a:r>
                      <a:r>
                        <a:rPr lang="zh-CN" altLang="en-US" sz="1800" b="1" smtClean="0">
                          <a:latin typeface="华文新魏" panose="02010800040101010101" pitchFamily="2" charset="-122"/>
                          <a:ea typeface="华文新魏" panose="02010800040101010101" pitchFamily="2" charset="-122"/>
                        </a:rPr>
                        <a:t>在民族复兴的历史丰碑上</a:t>
                      </a:r>
                      <a:r>
                        <a:rPr lang="en-US" altLang="zh-CN" sz="1800" b="1" smtClean="0">
                          <a:latin typeface="华文新魏" panose="02010800040101010101" pitchFamily="2" charset="-122"/>
                          <a:ea typeface="华文新魏" panose="02010800040101010101" pitchFamily="2" charset="-122"/>
                        </a:rPr>
                        <a:t>——2020</a:t>
                      </a:r>
                      <a:r>
                        <a:rPr lang="zh-CN" altLang="en-US" sz="1800" b="1" smtClean="0">
                          <a:latin typeface="华文新魏" panose="02010800040101010101" pitchFamily="2" charset="-122"/>
                          <a:ea typeface="华文新魏" panose="02010800040101010101" pitchFamily="2" charset="-122"/>
                        </a:rPr>
                        <a:t>中国抗疫记</a:t>
                      </a:r>
                      <a:r>
                        <a:rPr lang="en-US" altLang="zh-CN" sz="1800" b="1" smtClean="0">
                          <a:latin typeface="华文新魏" panose="02010800040101010101" pitchFamily="2" charset="-122"/>
                          <a:ea typeface="华文新魏" panose="02010800040101010101" pitchFamily="2" charset="-122"/>
                        </a:rPr>
                        <a:t>》</a:t>
                      </a:r>
                      <a:endParaRPr lang="zh-CN" altLang="en-US" sz="1800" b="1">
                        <a:latin typeface="华文新魏" panose="02010800040101010101" pitchFamily="2" charset="-122"/>
                        <a:ea typeface="华文新魏" panose="02010800040101010101" pitchFamily="2" charset="-122"/>
                      </a:endParaRPr>
                    </a:p>
                  </a:txBody>
                  <a:tcPr/>
                </a:tc>
                <a:tc>
                  <a:txBody>
                    <a:bodyPr vert="horz" wrap="square"/>
                    <a:lstStyle/>
                    <a:p>
                      <a:endParaRPr lang="zh-CN" altLang="en-US"/>
                    </a:p>
                  </a:txBody>
                  <a:tcPr/>
                </a:tc>
                <a:tc>
                  <a:txBody>
                    <a:bodyPr vert="horz" wrap="square"/>
                    <a:lstStyle/>
                    <a:p>
                      <a:pPr algn="ctr"/>
                      <a:endParaRPr lang="zh-CN" altLang="en-US"/>
                    </a:p>
                  </a:txBody>
                  <a:tcPr/>
                </a:tc>
                <a:tc>
                  <a:txBody>
                    <a:bodyPr vert="horz" wrap="square"/>
                    <a:lstStyle/>
                    <a:p>
                      <a:endParaRPr lang="zh-CN" altLang="en-US"/>
                    </a:p>
                  </a:txBody>
                  <a:tcPr/>
                </a:tc>
              </a:tr>
            </a:tbl>
          </a:graphicData>
        </a:graphic>
      </p:graphicFrame>
      <p:sp>
        <p:nvSpPr>
          <p:cNvPr id="8" name="文本框 7"/>
          <p:cNvSpPr txBox="1"/>
          <p:nvPr>
            <p:custDataLst>
              <p:tags r:id="rId7"/>
            </p:custDataLst>
          </p:nvPr>
        </p:nvSpPr>
        <p:spPr>
          <a:xfrm>
            <a:off x="2998839" y="2285903"/>
            <a:ext cx="3529780" cy="369332"/>
          </a:xfrm>
          <a:prstGeom prst="rect">
            <a:avLst/>
          </a:prstGeom>
          <a:noFill/>
        </p:spPr>
        <p:txBody>
          <a:bodyPr wrap="square" rtlCol="0">
            <a:spAutoFit/>
          </a:bodyPr>
          <a:lstStyle/>
          <a:p>
            <a:r>
              <a:rPr lang="en-US" altLang="zh-CN" smtClean="0"/>
              <a:t>1935</a:t>
            </a:r>
            <a:r>
              <a:rPr lang="zh-CN" altLang="en-US" smtClean="0"/>
              <a:t>年红军长征取得阶段性胜利</a:t>
            </a:r>
            <a:endParaRPr lang="zh-CN" altLang="en-US"/>
          </a:p>
        </p:txBody>
      </p:sp>
      <p:pic>
        <p:nvPicPr>
          <p:cNvPr id="15" name="图片 14">
            <a:hlinkClick r:id="rId10" action="ppaction://hlinksldjump"/>
          </p:cNvPr>
          <p:cNvPicPr>
            <a:picLocks noChangeAspect="1"/>
          </p:cNvPicPr>
          <p:nvPr>
            <p:custDataLst>
              <p:tags r:id="rId9"/>
            </p:custDataLst>
          </p:nvPr>
        </p:nvPicPr>
        <p:blipFill>
          <a:blip r:embed="rId8">
            <a:extLst>
              <a:ext uri="{28A0092B-C50C-407E-A947-70E740481C1C}">
                <a14:useLocalDpi xmlns:a14="http://schemas.microsoft.com/office/drawing/2010/main" xmlns="" val="0"/>
              </a:ext>
            </a:extLst>
          </a:blip>
          <a:stretch>
            <a:fillRect/>
          </a:stretch>
        </p:blipFill>
        <p:spPr>
          <a:xfrm>
            <a:off x="8388366" y="2315397"/>
            <a:ext cx="474332" cy="449368"/>
          </a:xfrm>
          <a:prstGeom prst="rect">
            <a:avLst/>
          </a:prstGeom>
        </p:spPr>
      </p:pic>
      <p:pic>
        <p:nvPicPr>
          <p:cNvPr id="16" name="图片 15">
            <a:hlinkClick r:id="rId12" action="ppaction://hlinksldjump"/>
          </p:cNvPr>
          <p:cNvPicPr>
            <a:picLocks noChangeAspect="1"/>
          </p:cNvPicPr>
          <p:nvPr>
            <p:custDataLst>
              <p:tags r:id="rId11"/>
            </p:custDataLst>
          </p:nvPr>
        </p:nvPicPr>
        <p:blipFill>
          <a:blip r:embed="rId8">
            <a:extLst>
              <a:ext uri="{28A0092B-C50C-407E-A947-70E740481C1C}">
                <a14:useLocalDpi xmlns:a14="http://schemas.microsoft.com/office/drawing/2010/main" xmlns="" val="0"/>
              </a:ext>
            </a:extLst>
          </a:blip>
          <a:stretch>
            <a:fillRect/>
          </a:stretch>
        </p:blipFill>
        <p:spPr>
          <a:xfrm>
            <a:off x="9050518" y="2807088"/>
            <a:ext cx="474332" cy="449368"/>
          </a:xfrm>
          <a:prstGeom prst="rect">
            <a:avLst/>
          </a:prstGeom>
        </p:spPr>
      </p:pic>
      <p:pic>
        <p:nvPicPr>
          <p:cNvPr id="17" name="图片 16">
            <a:hlinkClick r:id="rId14" action="ppaction://hlinksldjump"/>
          </p:cNvPr>
          <p:cNvPicPr>
            <a:picLocks noChangeAspect="1"/>
          </p:cNvPicPr>
          <p:nvPr>
            <p:custDataLst>
              <p:tags r:id="rId13"/>
            </p:custDataLst>
          </p:nvPr>
        </p:nvPicPr>
        <p:blipFill>
          <a:blip r:embed="rId8">
            <a:extLst>
              <a:ext uri="{28A0092B-C50C-407E-A947-70E740481C1C}">
                <a14:useLocalDpi xmlns:a14="http://schemas.microsoft.com/office/drawing/2010/main" xmlns="" val="0"/>
              </a:ext>
            </a:extLst>
          </a:blip>
          <a:stretch>
            <a:fillRect/>
          </a:stretch>
        </p:blipFill>
        <p:spPr>
          <a:xfrm>
            <a:off x="9732873" y="3456043"/>
            <a:ext cx="474332" cy="449368"/>
          </a:xfrm>
          <a:prstGeom prst="rect">
            <a:avLst/>
          </a:prstGeom>
        </p:spPr>
      </p:pic>
      <p:pic>
        <p:nvPicPr>
          <p:cNvPr id="18" name="图片 17">
            <a:hlinkClick r:id="rId16" action="ppaction://hlinksldjump"/>
          </p:cNvPr>
          <p:cNvPicPr>
            <a:picLocks noChangeAspect="1"/>
          </p:cNvPicPr>
          <p:nvPr>
            <p:custDataLst>
              <p:tags r:id="rId15"/>
            </p:custDataLst>
          </p:nvPr>
        </p:nvPicPr>
        <p:blipFill>
          <a:blip r:embed="rId8">
            <a:extLst>
              <a:ext uri="{28A0092B-C50C-407E-A947-70E740481C1C}">
                <a14:useLocalDpi xmlns:a14="http://schemas.microsoft.com/office/drawing/2010/main" xmlns="" val="0"/>
              </a:ext>
            </a:extLst>
          </a:blip>
          <a:stretch>
            <a:fillRect/>
          </a:stretch>
        </p:blipFill>
        <p:spPr>
          <a:xfrm>
            <a:off x="10313445" y="4189719"/>
            <a:ext cx="474332" cy="449368"/>
          </a:xfrm>
          <a:prstGeom prst="rect">
            <a:avLst/>
          </a:prstGeom>
        </p:spPr>
      </p:pic>
      <p:pic>
        <p:nvPicPr>
          <p:cNvPr id="19" name="图片 18">
            <a:hlinkClick r:id="rId18" action="ppaction://hlinksldjump"/>
          </p:cNvPr>
          <p:cNvPicPr>
            <a:picLocks noChangeAspect="1"/>
          </p:cNvPicPr>
          <p:nvPr>
            <p:custDataLst>
              <p:tags r:id="rId17"/>
            </p:custDataLst>
          </p:nvPr>
        </p:nvPicPr>
        <p:blipFill>
          <a:blip r:embed="rId8">
            <a:extLst>
              <a:ext uri="{28A0092B-C50C-407E-A947-70E740481C1C}">
                <a14:useLocalDpi xmlns:a14="http://schemas.microsoft.com/office/drawing/2010/main" xmlns="" val="0"/>
              </a:ext>
            </a:extLst>
          </a:blip>
          <a:stretch>
            <a:fillRect/>
          </a:stretch>
        </p:blipFill>
        <p:spPr>
          <a:xfrm>
            <a:off x="10787777" y="4994467"/>
            <a:ext cx="474332" cy="449368"/>
          </a:xfrm>
          <a:prstGeom prst="rect">
            <a:avLst/>
          </a:prstGeom>
        </p:spPr>
      </p:pic>
      <p:pic>
        <p:nvPicPr>
          <p:cNvPr id="20" name="图片 19">
            <a:hlinkClick r:id="rId20" action="ppaction://hlinksldjump"/>
          </p:cNvPr>
          <p:cNvPicPr>
            <a:picLocks noChangeAspect="1"/>
          </p:cNvPicPr>
          <p:nvPr>
            <p:custDataLst>
              <p:tags r:id="rId19"/>
            </p:custDataLst>
          </p:nvPr>
        </p:nvPicPr>
        <p:blipFill>
          <a:blip r:embed="rId8">
            <a:extLst>
              <a:ext uri="{28A0092B-C50C-407E-A947-70E740481C1C}">
                <a14:useLocalDpi xmlns:a14="http://schemas.microsoft.com/office/drawing/2010/main" xmlns="" val="0"/>
              </a:ext>
            </a:extLst>
          </a:blip>
          <a:stretch>
            <a:fillRect/>
          </a:stretch>
        </p:blipFill>
        <p:spPr>
          <a:xfrm>
            <a:off x="11204524" y="5879037"/>
            <a:ext cx="474332" cy="449368"/>
          </a:xfrm>
          <a:prstGeom prst="rect">
            <a:avLst/>
          </a:prstGeom>
        </p:spPr>
      </p:pic>
      <p:sp>
        <p:nvSpPr>
          <p:cNvPr id="3" name="文本框 2"/>
          <p:cNvSpPr txBox="1"/>
          <p:nvPr>
            <p:custDataLst>
              <p:tags r:id="rId21"/>
            </p:custDataLst>
          </p:nvPr>
        </p:nvSpPr>
        <p:spPr>
          <a:xfrm>
            <a:off x="6993378" y="2325921"/>
            <a:ext cx="1632155" cy="369332"/>
          </a:xfrm>
          <a:prstGeom prst="rect">
            <a:avLst/>
          </a:prstGeom>
          <a:noFill/>
        </p:spPr>
        <p:txBody>
          <a:bodyPr wrap="square" rtlCol="0">
            <a:spAutoFit/>
          </a:bodyPr>
          <a:lstStyle/>
          <a:p>
            <a:r>
              <a:rPr lang="en-US" altLang="zh-CN" smtClean="0"/>
              <a:t>P</a:t>
            </a:r>
            <a:r>
              <a:rPr lang="en-US" altLang="zh-CN" baseline="-25000" smtClean="0"/>
              <a:t>3</a:t>
            </a:r>
            <a:r>
              <a:rPr lang="zh-CN" altLang="en-US" baseline="-25000" smtClean="0"/>
              <a:t>、</a:t>
            </a:r>
            <a:r>
              <a:rPr lang="en-US" altLang="zh-CN" baseline="-25000" smtClean="0"/>
              <a:t>40</a:t>
            </a:r>
            <a:endParaRPr lang="zh-CN" altLang="en-US" baseline="-25000"/>
          </a:p>
        </p:txBody>
      </p:sp>
    </p:spTree>
    <p:extLst>
      <p:ext uri="{BB962C8B-B14F-4D97-AF65-F5344CB8AC3E}">
        <p14:creationId xmlns:p14="http://schemas.microsoft.com/office/powerpoint/2010/main" xmlns="" val="2026572496"/>
      </p:ext>
    </p:extLst>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tags/tag1.xml><?xml version="1.0" encoding="utf-8"?>
<p:tagLst xmlns:p="http://schemas.openxmlformats.org/presentationml/2006/main">
  <p:tag name="AS_UNIQUEID" val="1071"/>
</p:tagLst>
</file>

<file path=ppt/tags/tag10.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526"/>
</p:tagLst>
</file>

<file path=ppt/tags/tag101.xml><?xml version="1.0" encoding="utf-8"?>
<p:tagLst xmlns:p="http://schemas.openxmlformats.org/presentationml/2006/main">
  <p:tag name="AS_UNIQUEID" val="527"/>
</p:tagLst>
</file>

<file path=ppt/tags/tag102.xml><?xml version="1.0" encoding="utf-8"?>
<p:tagLst xmlns:p="http://schemas.openxmlformats.org/presentationml/2006/main">
  <p:tag name="AS_UNIQUEID" val="528"/>
</p:tagLst>
</file>

<file path=ppt/tags/tag103.xml><?xml version="1.0" encoding="utf-8"?>
<p:tagLst xmlns:p="http://schemas.openxmlformats.org/presentationml/2006/main">
  <p:tag name="AS_UNIQUEID" val="1089"/>
</p:tagLst>
</file>

<file path=ppt/tags/tag104.xml><?xml version="1.0" encoding="utf-8"?>
<p:tagLst xmlns:p="http://schemas.openxmlformats.org/presentationml/2006/main">
  <p:tag name="AS_UNIQUEID" val="530"/>
</p:tagLst>
</file>

<file path=ppt/tags/tag105.xml><?xml version="1.0" encoding="utf-8"?>
<p:tagLst xmlns:p="http://schemas.openxmlformats.org/presentationml/2006/main">
  <p:tag name="AS_UNIQUEID" val="531"/>
</p:tagLst>
</file>

<file path=ppt/tags/tag106.xml><?xml version="1.0" encoding="utf-8"?>
<p:tagLst xmlns:p="http://schemas.openxmlformats.org/presentationml/2006/main">
  <p:tag name="AS_UNIQUEID" val="532"/>
</p:tagLst>
</file>

<file path=ppt/tags/tag107.xml><?xml version="1.0" encoding="utf-8"?>
<p:tagLst xmlns:p="http://schemas.openxmlformats.org/presentationml/2006/main">
  <p:tag name="AS_UNIQUEID" val="533"/>
</p:tagLst>
</file>

<file path=ppt/tags/tag108.xml><?xml version="1.0" encoding="utf-8"?>
<p:tagLst xmlns:p="http://schemas.openxmlformats.org/presentationml/2006/main">
  <p:tag name="AS_UNIQUEID" val="1090"/>
</p:tagLst>
</file>

<file path=ppt/tags/tag109.xml><?xml version="1.0" encoding="utf-8"?>
<p:tagLst xmlns:p="http://schemas.openxmlformats.org/presentationml/2006/main">
  <p:tag name="AS_UNIQUEID" val="535"/>
</p:tagLst>
</file>

<file path=ppt/tags/tag11.xml><?xml version="1.0" encoding="utf-8"?>
<p:tagLst xmlns:p="http://schemas.openxmlformats.org/presentationml/2006/main">
  <p:tag name="AS_UNIQUEID" val="4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536"/>
</p:tagLst>
</file>

<file path=ppt/tags/tag111.xml><?xml version="1.0" encoding="utf-8"?>
<p:tagLst xmlns:p="http://schemas.openxmlformats.org/presentationml/2006/main">
  <p:tag name="AS_UNIQUEID" val="537"/>
</p:tagLst>
</file>

<file path=ppt/tags/tag112.xml><?xml version="1.0" encoding="utf-8"?>
<p:tagLst xmlns:p="http://schemas.openxmlformats.org/presentationml/2006/main">
  <p:tag name="AS_UNIQUEID" val="538"/>
</p:tagLst>
</file>

<file path=ppt/tags/tag113.xml><?xml version="1.0" encoding="utf-8"?>
<p:tagLst xmlns:p="http://schemas.openxmlformats.org/presentationml/2006/main">
  <p:tag name="AS_UNIQUEID" val="1091"/>
</p:tagLst>
</file>

<file path=ppt/tags/tag114.xml><?xml version="1.0" encoding="utf-8"?>
<p:tagLst xmlns:p="http://schemas.openxmlformats.org/presentationml/2006/main">
  <p:tag name="AS_UNIQUEID" val="540"/>
</p:tagLst>
</file>

<file path=ppt/tags/tag115.xml><?xml version="1.0" encoding="utf-8"?>
<p:tagLst xmlns:p="http://schemas.openxmlformats.org/presentationml/2006/main">
  <p:tag name="AS_UNIQUEID" val="541"/>
</p:tagLst>
</file>

<file path=ppt/tags/tag116.xml><?xml version="1.0" encoding="utf-8"?>
<p:tagLst xmlns:p="http://schemas.openxmlformats.org/presentationml/2006/main">
  <p:tag name="AS_UNIQUEID" val="542"/>
</p:tagLst>
</file>

<file path=ppt/tags/tag117.xml><?xml version="1.0" encoding="utf-8"?>
<p:tagLst xmlns:p="http://schemas.openxmlformats.org/presentationml/2006/main">
  <p:tag name="AS_UNIQUEID" val="543"/>
</p:tagLst>
</file>

<file path=ppt/tags/tag118.xml><?xml version="1.0" encoding="utf-8"?>
<p:tagLst xmlns:p="http://schemas.openxmlformats.org/presentationml/2006/main">
  <p:tag name="AS_UNIQUEID" val="1092"/>
</p:tagLst>
</file>

<file path=ppt/tags/tag119.xml><?xml version="1.0" encoding="utf-8"?>
<p:tagLst xmlns:p="http://schemas.openxmlformats.org/presentationml/2006/main">
  <p:tag name="AS_UNIQUEID" val="545"/>
</p:tagLst>
</file>

<file path=ppt/tags/tag12.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546"/>
</p:tagLst>
</file>

<file path=ppt/tags/tag121.xml><?xml version="1.0" encoding="utf-8"?>
<p:tagLst xmlns:p="http://schemas.openxmlformats.org/presentationml/2006/main">
  <p:tag name="AS_UNIQUEID" val="547"/>
</p:tagLst>
</file>

<file path=ppt/tags/tag122.xml><?xml version="1.0" encoding="utf-8"?>
<p:tagLst xmlns:p="http://schemas.openxmlformats.org/presentationml/2006/main">
  <p:tag name="AS_UNIQUEID" val="548"/>
</p:tagLst>
</file>

<file path=ppt/tags/tag123.xml><?xml version="1.0" encoding="utf-8"?>
<p:tagLst xmlns:p="http://schemas.openxmlformats.org/presentationml/2006/main">
  <p:tag name="AS_UNIQUEID" val="1093"/>
</p:tagLst>
</file>

<file path=ppt/tags/tag124.xml><?xml version="1.0" encoding="utf-8"?>
<p:tagLst xmlns:p="http://schemas.openxmlformats.org/presentationml/2006/main">
  <p:tag name="AS_UNIQUEID" val="550"/>
</p:tagLst>
</file>

<file path=ppt/tags/tag125.xml><?xml version="1.0" encoding="utf-8"?>
<p:tagLst xmlns:p="http://schemas.openxmlformats.org/presentationml/2006/main">
  <p:tag name="AS_UNIQUEID" val="551"/>
</p:tagLst>
</file>

<file path=ppt/tags/tag126.xml><?xml version="1.0" encoding="utf-8"?>
<p:tagLst xmlns:p="http://schemas.openxmlformats.org/presentationml/2006/main">
  <p:tag name="AS_UNIQUEID" val="552"/>
</p:tagLst>
</file>

<file path=ppt/tags/tag127.xml><?xml version="1.0" encoding="utf-8"?>
<p:tagLst xmlns:p="http://schemas.openxmlformats.org/presentationml/2006/main">
  <p:tag name="AS_UNIQUEID" val="553"/>
</p:tagLst>
</file>

<file path=ppt/tags/tag128.xml><?xml version="1.0" encoding="utf-8"?>
<p:tagLst xmlns:p="http://schemas.openxmlformats.org/presentationml/2006/main">
  <p:tag name="AS_UNIQUEID" val="1094"/>
</p:tagLst>
</file>

<file path=ppt/tags/tag129.xml><?xml version="1.0" encoding="utf-8"?>
<p:tagLst xmlns:p="http://schemas.openxmlformats.org/presentationml/2006/main">
  <p:tag name="AS_UNIQUEID" val="555"/>
</p:tagLst>
</file>

<file path=ppt/tags/tag13.xml><?xml version="1.0" encoding="utf-8"?>
<p:tagLst xmlns:p="http://schemas.openxmlformats.org/presentationml/2006/main">
  <p:tag name="AS_UNIQUEID" val="1073"/>
</p:tagLst>
</file>

<file path=ppt/tags/tag130.xml><?xml version="1.0" encoding="utf-8"?>
<p:tagLst xmlns:p="http://schemas.openxmlformats.org/presentationml/2006/main">
  <p:tag name="AS_UNIQUEID" val="556"/>
</p:tagLst>
</file>

<file path=ppt/tags/tag131.xml><?xml version="1.0" encoding="utf-8"?>
<p:tagLst xmlns:p="http://schemas.openxmlformats.org/presentationml/2006/main">
  <p:tag name="AS_UNIQUEID" val="557"/>
</p:tagLst>
</file>

<file path=ppt/tags/tag132.xml><?xml version="1.0" encoding="utf-8"?>
<p:tagLst xmlns:p="http://schemas.openxmlformats.org/presentationml/2006/main">
  <p:tag name="AS_UNIQUEID" val="558"/>
</p:tagLst>
</file>

<file path=ppt/tags/tag133.xml><?xml version="1.0" encoding="utf-8"?>
<p:tagLst xmlns:p="http://schemas.openxmlformats.org/presentationml/2006/main">
  <p:tag name="AS_UNIQUEID" val="1095"/>
</p:tagLst>
</file>

<file path=ppt/tags/tag134.xml><?xml version="1.0" encoding="utf-8"?>
<p:tagLst xmlns:p="http://schemas.openxmlformats.org/presentationml/2006/main">
  <p:tag name="AS_UNIQUEID" val="560"/>
</p:tagLst>
</file>

<file path=ppt/tags/tag135.xml><?xml version="1.0" encoding="utf-8"?>
<p:tagLst xmlns:p="http://schemas.openxmlformats.org/presentationml/2006/main">
  <p:tag name="AS_UNIQUEID" val="561"/>
</p:tagLst>
</file>

<file path=ppt/tags/tag136.xml><?xml version="1.0" encoding="utf-8"?>
<p:tagLst xmlns:p="http://schemas.openxmlformats.org/presentationml/2006/main">
  <p:tag name="AS_UNIQUEID" val="562"/>
</p:tagLst>
</file>

<file path=ppt/tags/tag137.xml><?xml version="1.0" encoding="utf-8"?>
<p:tagLst xmlns:p="http://schemas.openxmlformats.org/presentationml/2006/main">
  <p:tag name="AS_UNIQUEID" val="563"/>
</p:tagLst>
</file>

<file path=ppt/tags/tag138.xml><?xml version="1.0" encoding="utf-8"?>
<p:tagLst xmlns:p="http://schemas.openxmlformats.org/presentationml/2006/main">
  <p:tag name="AS_UNIQUEID" val="1096"/>
</p:tagLst>
</file>

<file path=ppt/tags/tag139.xml><?xml version="1.0" encoding="utf-8"?>
<p:tagLst xmlns:p="http://schemas.openxmlformats.org/presentationml/2006/main">
  <p:tag name="AS_UNIQUEID" val="565"/>
</p:tagLst>
</file>

<file path=ppt/tags/tag14.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566"/>
</p:tagLst>
</file>

<file path=ppt/tags/tag141.xml><?xml version="1.0" encoding="utf-8"?>
<p:tagLst xmlns:p="http://schemas.openxmlformats.org/presentationml/2006/main">
  <p:tag name="AS_UNIQUEID" val="567"/>
</p:tagLst>
</file>

<file path=ppt/tags/tag142.xml><?xml version="1.0" encoding="utf-8"?>
<p:tagLst xmlns:p="http://schemas.openxmlformats.org/presentationml/2006/main">
  <p:tag name="AS_UNIQUEID" val="568"/>
</p:tagLst>
</file>

<file path=ppt/tags/tag143.xml><?xml version="1.0" encoding="utf-8"?>
<p:tagLst xmlns:p="http://schemas.openxmlformats.org/presentationml/2006/main">
  <p:tag name="AS_UNIQUEID" val="1097"/>
</p:tagLst>
</file>

<file path=ppt/tags/tag144.xml><?xml version="1.0" encoding="utf-8"?>
<p:tagLst xmlns:p="http://schemas.openxmlformats.org/presentationml/2006/main">
  <p:tag name="AS_UNIQUEID" val="570"/>
</p:tagLst>
</file>

<file path=ppt/tags/tag145.xml><?xml version="1.0" encoding="utf-8"?>
<p:tagLst xmlns:p="http://schemas.openxmlformats.org/presentationml/2006/main">
  <p:tag name="AS_UNIQUEID" val="571"/>
</p:tagLst>
</file>

<file path=ppt/tags/tag146.xml><?xml version="1.0" encoding="utf-8"?>
<p:tagLst xmlns:p="http://schemas.openxmlformats.org/presentationml/2006/main">
  <p:tag name="AS_UNIQUEID" val="572"/>
</p:tagLst>
</file>

<file path=ppt/tags/tag147.xml><?xml version="1.0" encoding="utf-8"?>
<p:tagLst xmlns:p="http://schemas.openxmlformats.org/presentationml/2006/main">
  <p:tag name="AS_UNIQUEID" val="573"/>
</p:tagLst>
</file>

<file path=ppt/tags/tag148.xml><?xml version="1.0" encoding="utf-8"?>
<p:tagLst xmlns:p="http://schemas.openxmlformats.org/presentationml/2006/main">
  <p:tag name="AS_UNIQUEID" val="1098"/>
</p:tagLst>
</file>

<file path=ppt/tags/tag149.xml><?xml version="1.0" encoding="utf-8"?>
<p:tagLst xmlns:p="http://schemas.openxmlformats.org/presentationml/2006/main">
  <p:tag name="AS_UNIQUEID" val="575"/>
</p:tagLst>
</file>

<file path=ppt/tags/tag15.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576"/>
</p:tagLst>
</file>

<file path=ppt/tags/tag151.xml><?xml version="1.0" encoding="utf-8"?>
<p:tagLst xmlns:p="http://schemas.openxmlformats.org/presentationml/2006/main">
  <p:tag name="AS_UNIQUEID" val="577"/>
</p:tagLst>
</file>

<file path=ppt/tags/tag152.xml><?xml version="1.0" encoding="utf-8"?>
<p:tagLst xmlns:p="http://schemas.openxmlformats.org/presentationml/2006/main">
  <p:tag name="AS_UNIQUEID" val="578"/>
</p:tagLst>
</file>

<file path=ppt/tags/tag153.xml><?xml version="1.0" encoding="utf-8"?>
<p:tagLst xmlns:p="http://schemas.openxmlformats.org/presentationml/2006/main">
  <p:tag name="AS_UNIQUEID" val="1099"/>
</p:tagLst>
</file>

<file path=ppt/tags/tag154.xml><?xml version="1.0" encoding="utf-8"?>
<p:tagLst xmlns:p="http://schemas.openxmlformats.org/presentationml/2006/main">
  <p:tag name="AS_UNIQUEID" val="580"/>
</p:tagLst>
</file>

<file path=ppt/tags/tag155.xml><?xml version="1.0" encoding="utf-8"?>
<p:tagLst xmlns:p="http://schemas.openxmlformats.org/presentationml/2006/main">
  <p:tag name="AS_UNIQUEID" val="581"/>
</p:tagLst>
</file>

<file path=ppt/tags/tag156.xml><?xml version="1.0" encoding="utf-8"?>
<p:tagLst xmlns:p="http://schemas.openxmlformats.org/presentationml/2006/main">
  <p:tag name="AS_UNIQUEID" val="582"/>
</p:tagLst>
</file>

<file path=ppt/tags/tag157.xml><?xml version="1.0" encoding="utf-8"?>
<p:tagLst xmlns:p="http://schemas.openxmlformats.org/presentationml/2006/main">
  <p:tag name="AS_UNIQUEID" val="583"/>
</p:tagLst>
</file>

<file path=ppt/tags/tag158.xml><?xml version="1.0" encoding="utf-8"?>
<p:tagLst xmlns:p="http://schemas.openxmlformats.org/presentationml/2006/main">
  <p:tag name="AS_UNIQUEID" val="1100"/>
</p:tagLst>
</file>

<file path=ppt/tags/tag159.xml><?xml version="1.0" encoding="utf-8"?>
<p:tagLst xmlns:p="http://schemas.openxmlformats.org/presentationml/2006/main">
  <p:tag name="AS_UNIQUEID" val="585"/>
</p:tagLst>
</file>

<file path=ppt/tags/tag16.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586"/>
</p:tagLst>
</file>

<file path=ppt/tags/tag161.xml><?xml version="1.0" encoding="utf-8"?>
<p:tagLst xmlns:p="http://schemas.openxmlformats.org/presentationml/2006/main">
  <p:tag name="AS_UNIQUEID" val="587"/>
</p:tagLst>
</file>

<file path=ppt/tags/tag162.xml><?xml version="1.0" encoding="utf-8"?>
<p:tagLst xmlns:p="http://schemas.openxmlformats.org/presentationml/2006/main">
  <p:tag name="AS_UNIQUEID" val="588"/>
</p:tagLst>
</file>

<file path=ppt/tags/tag163.xml><?xml version="1.0" encoding="utf-8"?>
<p:tagLst xmlns:p="http://schemas.openxmlformats.org/presentationml/2006/main">
  <p:tag name="AS_UNIQUEID" val="1101"/>
</p:tagLst>
</file>

<file path=ppt/tags/tag164.xml><?xml version="1.0" encoding="utf-8"?>
<p:tagLst xmlns:p="http://schemas.openxmlformats.org/presentationml/2006/main">
  <p:tag name="AS_UNIQUEID" val="590"/>
</p:tagLst>
</file>

<file path=ppt/tags/tag165.xml><?xml version="1.0" encoding="utf-8"?>
<p:tagLst xmlns:p="http://schemas.openxmlformats.org/presentationml/2006/main">
  <p:tag name="AS_UNIQUEID" val="591"/>
</p:tagLst>
</file>

<file path=ppt/tags/tag166.xml><?xml version="1.0" encoding="utf-8"?>
<p:tagLst xmlns:p="http://schemas.openxmlformats.org/presentationml/2006/main">
  <p:tag name="AS_UNIQUEID" val="592"/>
</p:tagLst>
</file>

<file path=ppt/tags/tag167.xml><?xml version="1.0" encoding="utf-8"?>
<p:tagLst xmlns:p="http://schemas.openxmlformats.org/presentationml/2006/main">
  <p:tag name="AS_UNIQUEID" val="593"/>
</p:tagLst>
</file>

<file path=ppt/tags/tag168.xml><?xml version="1.0" encoding="utf-8"?>
<p:tagLst xmlns:p="http://schemas.openxmlformats.org/presentationml/2006/main">
  <p:tag name="AS_UNIQUEID" val="1102"/>
</p:tagLst>
</file>

<file path=ppt/tags/tag169.xml><?xml version="1.0" encoding="utf-8"?>
<p:tagLst xmlns:p="http://schemas.openxmlformats.org/presentationml/2006/main">
  <p:tag name="AS_UNIQUEID" val="595"/>
</p:tagLst>
</file>

<file path=ppt/tags/tag17.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96"/>
</p:tagLst>
</file>

<file path=ppt/tags/tag171.xml><?xml version="1.0" encoding="utf-8"?>
<p:tagLst xmlns:p="http://schemas.openxmlformats.org/presentationml/2006/main">
  <p:tag name="AS_UNIQUEID" val="597"/>
</p:tagLst>
</file>

<file path=ppt/tags/tag172.xml><?xml version="1.0" encoding="utf-8"?>
<p:tagLst xmlns:p="http://schemas.openxmlformats.org/presentationml/2006/main">
  <p:tag name="AS_UNIQUEID" val="598"/>
</p:tagLst>
</file>

<file path=ppt/tags/tag173.xml><?xml version="1.0" encoding="utf-8"?>
<p:tagLst xmlns:p="http://schemas.openxmlformats.org/presentationml/2006/main">
  <p:tag name="AS_UNIQUEID" val="1103"/>
</p:tagLst>
</file>

<file path=ppt/tags/tag174.xml><?xml version="1.0" encoding="utf-8"?>
<p:tagLst xmlns:p="http://schemas.openxmlformats.org/presentationml/2006/main">
  <p:tag name="AS_UNIQUEID" val="600"/>
</p:tagLst>
</file>

<file path=ppt/tags/tag175.xml><?xml version="1.0" encoding="utf-8"?>
<p:tagLst xmlns:p="http://schemas.openxmlformats.org/presentationml/2006/main">
  <p:tag name="AS_UNIQUEID" val="601"/>
</p:tagLst>
</file>

<file path=ppt/tags/tag176.xml><?xml version="1.0" encoding="utf-8"?>
<p:tagLst xmlns:p="http://schemas.openxmlformats.org/presentationml/2006/main">
  <p:tag name="AS_UNIQUEID" val="602"/>
</p:tagLst>
</file>

<file path=ppt/tags/tag177.xml><?xml version="1.0" encoding="utf-8"?>
<p:tagLst xmlns:p="http://schemas.openxmlformats.org/presentationml/2006/main">
  <p:tag name="AS_UNIQUEID" val="603"/>
</p:tagLst>
</file>

<file path=ppt/tags/tag178.xml><?xml version="1.0" encoding="utf-8"?>
<p:tagLst xmlns:p="http://schemas.openxmlformats.org/presentationml/2006/main">
  <p:tag name="AS_UNIQUEID" val="1104"/>
</p:tagLst>
</file>

<file path=ppt/tags/tag179.xml><?xml version="1.0" encoding="utf-8"?>
<p:tagLst xmlns:p="http://schemas.openxmlformats.org/presentationml/2006/main">
  <p:tag name="AS_UNIQUEID" val="605"/>
</p:tagLst>
</file>

<file path=ppt/tags/tag18.xml><?xml version="1.0" encoding="utf-8"?>
<p:tagLst xmlns:p="http://schemas.openxmlformats.org/presentationml/2006/main">
  <p:tag name="AS_UNIQUEID" val="4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606"/>
</p:tagLst>
</file>

<file path=ppt/tags/tag181.xml><?xml version="1.0" encoding="utf-8"?>
<p:tagLst xmlns:p="http://schemas.openxmlformats.org/presentationml/2006/main">
  <p:tag name="AS_UNIQUEID" val="607"/>
</p:tagLst>
</file>

<file path=ppt/tags/tag182.xml><?xml version="1.0" encoding="utf-8"?>
<p:tagLst xmlns:p="http://schemas.openxmlformats.org/presentationml/2006/main">
  <p:tag name="AS_UNIQUEID" val="608"/>
</p:tagLst>
</file>

<file path=ppt/tags/tag183.xml><?xml version="1.0" encoding="utf-8"?>
<p:tagLst xmlns:p="http://schemas.openxmlformats.org/presentationml/2006/main">
  <p:tag name="AS_UNIQUEID" val="1105"/>
</p:tagLst>
</file>

<file path=ppt/tags/tag184.xml><?xml version="1.0" encoding="utf-8"?>
<p:tagLst xmlns:p="http://schemas.openxmlformats.org/presentationml/2006/main">
  <p:tag name="AS_UNIQUEID" val="610"/>
</p:tagLst>
</file>

<file path=ppt/tags/tag185.xml><?xml version="1.0" encoding="utf-8"?>
<p:tagLst xmlns:p="http://schemas.openxmlformats.org/presentationml/2006/main">
  <p:tag name="AS_UNIQUEID" val="611"/>
</p:tagLst>
</file>

<file path=ppt/tags/tag186.xml><?xml version="1.0" encoding="utf-8"?>
<p:tagLst xmlns:p="http://schemas.openxmlformats.org/presentationml/2006/main">
  <p:tag name="AS_UNIQUEID" val="612"/>
</p:tagLst>
</file>

<file path=ppt/tags/tag187.xml><?xml version="1.0" encoding="utf-8"?>
<p:tagLst xmlns:p="http://schemas.openxmlformats.org/presentationml/2006/main">
  <p:tag name="AS_UNIQUEID" val="613"/>
</p:tagLst>
</file>

<file path=ppt/tags/tag188.xml><?xml version="1.0" encoding="utf-8"?>
<p:tagLst xmlns:p="http://schemas.openxmlformats.org/presentationml/2006/main">
  <p:tag name="AS_UNIQUEID" val="1106"/>
</p:tagLst>
</file>

<file path=ppt/tags/tag189.xml><?xml version="1.0" encoding="utf-8"?>
<p:tagLst xmlns:p="http://schemas.openxmlformats.org/presentationml/2006/main">
  <p:tag name="AS_UNIQUEID" val="615"/>
</p:tagLst>
</file>

<file path=ppt/tags/tag19.xml><?xml version="1.0" encoding="utf-8"?>
<p:tagLst xmlns:p="http://schemas.openxmlformats.org/presentationml/2006/main">
  <p:tag name="AS_UNIQUEID" val="1074"/>
</p:tagLst>
</file>

<file path=ppt/tags/tag190.xml><?xml version="1.0" encoding="utf-8"?>
<p:tagLst xmlns:p="http://schemas.openxmlformats.org/presentationml/2006/main">
  <p:tag name="AS_UNIQUEID" val="616"/>
</p:tagLst>
</file>

<file path=ppt/tags/tag191.xml><?xml version="1.0" encoding="utf-8"?>
<p:tagLst xmlns:p="http://schemas.openxmlformats.org/presentationml/2006/main">
  <p:tag name="AS_UNIQUEID" val="617"/>
</p:tagLst>
</file>

<file path=ppt/tags/tag192.xml><?xml version="1.0" encoding="utf-8"?>
<p:tagLst xmlns:p="http://schemas.openxmlformats.org/presentationml/2006/main">
  <p:tag name="AS_UNIQUEID" val="618"/>
</p:tagLst>
</file>

<file path=ppt/tags/tag193.xml><?xml version="1.0" encoding="utf-8"?>
<p:tagLst xmlns:p="http://schemas.openxmlformats.org/presentationml/2006/main">
  <p:tag name="AS_UNIQUEID" val="1107"/>
</p:tagLst>
</file>

<file path=ppt/tags/tag194.xml><?xml version="1.0" encoding="utf-8"?>
<p:tagLst xmlns:p="http://schemas.openxmlformats.org/presentationml/2006/main">
  <p:tag name="AS_UNIQUEID" val="620"/>
</p:tagLst>
</file>

<file path=ppt/tags/tag195.xml><?xml version="1.0" encoding="utf-8"?>
<p:tagLst xmlns:p="http://schemas.openxmlformats.org/presentationml/2006/main">
  <p:tag name="AS_UNIQUEID" val="621"/>
</p:tagLst>
</file>

<file path=ppt/tags/tag196.xml><?xml version="1.0" encoding="utf-8"?>
<p:tagLst xmlns:p="http://schemas.openxmlformats.org/presentationml/2006/main">
  <p:tag name="AS_UNIQUEID" val="622"/>
</p:tagLst>
</file>

<file path=ppt/tags/tag197.xml><?xml version="1.0" encoding="utf-8"?>
<p:tagLst xmlns:p="http://schemas.openxmlformats.org/presentationml/2006/main">
  <p:tag name="AS_UNIQUEID" val="623"/>
</p:tagLst>
</file>

<file path=ppt/tags/tag198.xml><?xml version="1.0" encoding="utf-8"?>
<p:tagLst xmlns:p="http://schemas.openxmlformats.org/presentationml/2006/main">
  <p:tag name="AS_UNIQUEID" val="1108"/>
</p:tagLst>
</file>

<file path=ppt/tags/tag199.xml><?xml version="1.0" encoding="utf-8"?>
<p:tagLst xmlns:p="http://schemas.openxmlformats.org/presentationml/2006/main">
  <p:tag name="AS_UNIQUEID" val="625"/>
</p:tagLst>
</file>

<file path=ppt/tags/tag2.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626"/>
</p:tagLst>
</file>

<file path=ppt/tags/tag201.xml><?xml version="1.0" encoding="utf-8"?>
<p:tagLst xmlns:p="http://schemas.openxmlformats.org/presentationml/2006/main">
  <p:tag name="AS_UNIQUEID" val="627"/>
</p:tagLst>
</file>

<file path=ppt/tags/tag202.xml><?xml version="1.0" encoding="utf-8"?>
<p:tagLst xmlns:p="http://schemas.openxmlformats.org/presentationml/2006/main">
  <p:tag name="AS_UNIQUEID" val="628"/>
</p:tagLst>
</file>

<file path=ppt/tags/tag203.xml><?xml version="1.0" encoding="utf-8"?>
<p:tagLst xmlns:p="http://schemas.openxmlformats.org/presentationml/2006/main">
  <p:tag name="AS_UNIQUEID" val="1109"/>
</p:tagLst>
</file>

<file path=ppt/tags/tag204.xml><?xml version="1.0" encoding="utf-8"?>
<p:tagLst xmlns:p="http://schemas.openxmlformats.org/presentationml/2006/main">
  <p:tag name="AS_UNIQUEID" val="630"/>
</p:tagLst>
</file>

<file path=ppt/tags/tag205.xml><?xml version="1.0" encoding="utf-8"?>
<p:tagLst xmlns:p="http://schemas.openxmlformats.org/presentationml/2006/main">
  <p:tag name="AS_UNIQUEID" val="631"/>
</p:tagLst>
</file>

<file path=ppt/tags/tag206.xml><?xml version="1.0" encoding="utf-8"?>
<p:tagLst xmlns:p="http://schemas.openxmlformats.org/presentationml/2006/main">
  <p:tag name="AS_UNIQUEID" val="632"/>
</p:tagLst>
</file>

<file path=ppt/tags/tag207.xml><?xml version="1.0" encoding="utf-8"?>
<p:tagLst xmlns:p="http://schemas.openxmlformats.org/presentationml/2006/main">
  <p:tag name="AS_UNIQUEID" val="633"/>
</p:tagLst>
</file>

<file path=ppt/tags/tag208.xml><?xml version="1.0" encoding="utf-8"?>
<p:tagLst xmlns:p="http://schemas.openxmlformats.org/presentationml/2006/main">
  <p:tag name="AS_UNIQUEID" val="1110"/>
</p:tagLst>
</file>

<file path=ppt/tags/tag209.xml><?xml version="1.0" encoding="utf-8"?>
<p:tagLst xmlns:p="http://schemas.openxmlformats.org/presentationml/2006/main">
  <p:tag name="AS_UNIQUEID" val="635"/>
</p:tagLst>
</file>

<file path=ppt/tags/tag21.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636"/>
</p:tagLst>
</file>

<file path=ppt/tags/tag211.xml><?xml version="1.0" encoding="utf-8"?>
<p:tagLst xmlns:p="http://schemas.openxmlformats.org/presentationml/2006/main">
  <p:tag name="AS_UNIQUEID" val="637"/>
</p:tagLst>
</file>

<file path=ppt/tags/tag212.xml><?xml version="1.0" encoding="utf-8"?>
<p:tagLst xmlns:p="http://schemas.openxmlformats.org/presentationml/2006/main">
  <p:tag name="AS_UNIQUEID" val="638"/>
</p:tagLst>
</file>

<file path=ppt/tags/tag213.xml><?xml version="1.0" encoding="utf-8"?>
<p:tagLst xmlns:p="http://schemas.openxmlformats.org/presentationml/2006/main">
  <p:tag name="AS_UNIQUEID" val="1111"/>
</p:tagLst>
</file>

<file path=ppt/tags/tag214.xml><?xml version="1.0" encoding="utf-8"?>
<p:tagLst xmlns:p="http://schemas.openxmlformats.org/presentationml/2006/main">
  <p:tag name="AS_UNIQUEID" val="640"/>
</p:tagLst>
</file>

<file path=ppt/tags/tag215.xml><?xml version="1.0" encoding="utf-8"?>
<p:tagLst xmlns:p="http://schemas.openxmlformats.org/presentationml/2006/main">
  <p:tag name="AS_UNIQUEID" val="641"/>
</p:tagLst>
</file>

<file path=ppt/tags/tag216.xml><?xml version="1.0" encoding="utf-8"?>
<p:tagLst xmlns:p="http://schemas.openxmlformats.org/presentationml/2006/main">
  <p:tag name="AS_UNIQUEID" val="642"/>
</p:tagLst>
</file>

<file path=ppt/tags/tag217.xml><?xml version="1.0" encoding="utf-8"?>
<p:tagLst xmlns:p="http://schemas.openxmlformats.org/presentationml/2006/main">
  <p:tag name="AS_UNIQUEID" val="643"/>
</p:tagLst>
</file>

<file path=ppt/tags/tag218.xml><?xml version="1.0" encoding="utf-8"?>
<p:tagLst xmlns:p="http://schemas.openxmlformats.org/presentationml/2006/main">
  <p:tag name="AS_UNIQUEID" val="1112"/>
</p:tagLst>
</file>

<file path=ppt/tags/tag219.xml><?xml version="1.0" encoding="utf-8"?>
<p:tagLst xmlns:p="http://schemas.openxmlformats.org/presentationml/2006/main">
  <p:tag name="AS_UNIQUEID" val="645"/>
</p:tagLst>
</file>

<file path=ppt/tags/tag22.xml><?xml version="1.0" encoding="utf-8"?>
<p:tagLst xmlns:p="http://schemas.openxmlformats.org/presentationml/2006/main">
  <p:tag name="AS_UNIQUEID" val="4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646"/>
</p:tagLst>
</file>

<file path=ppt/tags/tag221.xml><?xml version="1.0" encoding="utf-8"?>
<p:tagLst xmlns:p="http://schemas.openxmlformats.org/presentationml/2006/main">
  <p:tag name="AS_UNIQUEID" val="647"/>
</p:tagLst>
</file>

<file path=ppt/tags/tag222.xml><?xml version="1.0" encoding="utf-8"?>
<p:tagLst xmlns:p="http://schemas.openxmlformats.org/presentationml/2006/main">
  <p:tag name="AS_UNIQUEID" val="648"/>
</p:tagLst>
</file>

<file path=ppt/tags/tag223.xml><?xml version="1.0" encoding="utf-8"?>
<p:tagLst xmlns:p="http://schemas.openxmlformats.org/presentationml/2006/main">
  <p:tag name="AS_UNIQUEID" val="1113"/>
</p:tagLst>
</file>

<file path=ppt/tags/tag224.xml><?xml version="1.0" encoding="utf-8"?>
<p:tagLst xmlns:p="http://schemas.openxmlformats.org/presentationml/2006/main">
  <p:tag name="AS_UNIQUEID" val="650"/>
</p:tagLst>
</file>

<file path=ppt/tags/tag225.xml><?xml version="1.0" encoding="utf-8"?>
<p:tagLst xmlns:p="http://schemas.openxmlformats.org/presentationml/2006/main">
  <p:tag name="AS_UNIQUEID" val="651"/>
</p:tagLst>
</file>

<file path=ppt/tags/tag226.xml><?xml version="1.0" encoding="utf-8"?>
<p:tagLst xmlns:p="http://schemas.openxmlformats.org/presentationml/2006/main">
  <p:tag name="AS_UNIQUEID" val="652"/>
</p:tagLst>
</file>

<file path=ppt/tags/tag227.xml><?xml version="1.0" encoding="utf-8"?>
<p:tagLst xmlns:p="http://schemas.openxmlformats.org/presentationml/2006/main">
  <p:tag name="AS_UNIQUEID" val="653"/>
</p:tagLst>
</file>

<file path=ppt/tags/tag228.xml><?xml version="1.0" encoding="utf-8"?>
<p:tagLst xmlns:p="http://schemas.openxmlformats.org/presentationml/2006/main">
  <p:tag name="AS_UNIQUEID" val="1114"/>
</p:tagLst>
</file>

<file path=ppt/tags/tag229.xml><?xml version="1.0" encoding="utf-8"?>
<p:tagLst xmlns:p="http://schemas.openxmlformats.org/presentationml/2006/main">
  <p:tag name="AS_UNIQUEID" val="655"/>
</p:tagLst>
</file>

<file path=ppt/tags/tag23.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56"/>
</p:tagLst>
</file>

<file path=ppt/tags/tag231.xml><?xml version="1.0" encoding="utf-8"?>
<p:tagLst xmlns:p="http://schemas.openxmlformats.org/presentationml/2006/main">
  <p:tag name="AS_UNIQUEID" val="657"/>
</p:tagLst>
</file>

<file path=ppt/tags/tag232.xml><?xml version="1.0" encoding="utf-8"?>
<p:tagLst xmlns:p="http://schemas.openxmlformats.org/presentationml/2006/main">
  <p:tag name="AS_UNIQUEID" val="658"/>
</p:tagLst>
</file>

<file path=ppt/tags/tag233.xml><?xml version="1.0" encoding="utf-8"?>
<p:tagLst xmlns:p="http://schemas.openxmlformats.org/presentationml/2006/main">
  <p:tag name="AS_UNIQUEID" val="1115"/>
</p:tagLst>
</file>

<file path=ppt/tags/tag234.xml><?xml version="1.0" encoding="utf-8"?>
<p:tagLst xmlns:p="http://schemas.openxmlformats.org/presentationml/2006/main">
  <p:tag name="AS_UNIQUEID" val="660"/>
</p:tagLst>
</file>

<file path=ppt/tags/tag235.xml><?xml version="1.0" encoding="utf-8"?>
<p:tagLst xmlns:p="http://schemas.openxmlformats.org/presentationml/2006/main">
  <p:tag name="AS_UNIQUEID" val="661"/>
</p:tagLst>
</file>

<file path=ppt/tags/tag236.xml><?xml version="1.0" encoding="utf-8"?>
<p:tagLst xmlns:p="http://schemas.openxmlformats.org/presentationml/2006/main">
  <p:tag name="AS_UNIQUEID" val="662"/>
</p:tagLst>
</file>

<file path=ppt/tags/tag237.xml><?xml version="1.0" encoding="utf-8"?>
<p:tagLst xmlns:p="http://schemas.openxmlformats.org/presentationml/2006/main">
  <p:tag name="AS_UNIQUEID" val="663"/>
</p:tagLst>
</file>

<file path=ppt/tags/tag238.xml><?xml version="1.0" encoding="utf-8"?>
<p:tagLst xmlns:p="http://schemas.openxmlformats.org/presentationml/2006/main">
  <p:tag name="AS_UNIQUEID" val="1116"/>
</p:tagLst>
</file>

<file path=ppt/tags/tag239.xml><?xml version="1.0" encoding="utf-8"?>
<p:tagLst xmlns:p="http://schemas.openxmlformats.org/presentationml/2006/main">
  <p:tag name="AS_UNIQUEID" val="665"/>
</p:tagLst>
</file>

<file path=ppt/tags/tag24.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666"/>
</p:tagLst>
</file>

<file path=ppt/tags/tag241.xml><?xml version="1.0" encoding="utf-8"?>
<p:tagLst xmlns:p="http://schemas.openxmlformats.org/presentationml/2006/main">
  <p:tag name="AS_UNIQUEID" val="667"/>
</p:tagLst>
</file>

<file path=ppt/tags/tag242.xml><?xml version="1.0" encoding="utf-8"?>
<p:tagLst xmlns:p="http://schemas.openxmlformats.org/presentationml/2006/main">
  <p:tag name="AS_UNIQUEID" val="668"/>
</p:tagLst>
</file>

<file path=ppt/tags/tag243.xml><?xml version="1.0" encoding="utf-8"?>
<p:tagLst xmlns:p="http://schemas.openxmlformats.org/presentationml/2006/main">
  <p:tag name="AS_UNIQUEID" val="1117"/>
</p:tagLst>
</file>

<file path=ppt/tags/tag244.xml><?xml version="1.0" encoding="utf-8"?>
<p:tagLst xmlns:p="http://schemas.openxmlformats.org/presentationml/2006/main">
  <p:tag name="AS_UNIQUEID" val="670"/>
</p:tagLst>
</file>

<file path=ppt/tags/tag245.xml><?xml version="1.0" encoding="utf-8"?>
<p:tagLst xmlns:p="http://schemas.openxmlformats.org/presentationml/2006/main">
  <p:tag name="AS_UNIQUEID" val="671"/>
</p:tagLst>
</file>

<file path=ppt/tags/tag246.xml><?xml version="1.0" encoding="utf-8"?>
<p:tagLst xmlns:p="http://schemas.openxmlformats.org/presentationml/2006/main">
  <p:tag name="AS_UNIQUEID" val="672"/>
</p:tagLst>
</file>

<file path=ppt/tags/tag247.xml><?xml version="1.0" encoding="utf-8"?>
<p:tagLst xmlns:p="http://schemas.openxmlformats.org/presentationml/2006/main">
  <p:tag name="AS_UNIQUEID" val="673"/>
</p:tagLst>
</file>

<file path=ppt/tags/tag248.xml><?xml version="1.0" encoding="utf-8"?>
<p:tagLst xmlns:p="http://schemas.openxmlformats.org/presentationml/2006/main">
  <p:tag name="AS_UNIQUEID" val="1118"/>
</p:tagLst>
</file>

<file path=ppt/tags/tag249.xml><?xml version="1.0" encoding="utf-8"?>
<p:tagLst xmlns:p="http://schemas.openxmlformats.org/presentationml/2006/main">
  <p:tag name="AS_UNIQUEID" val="675"/>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5.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676"/>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51.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2.xml><?xml version="1.0" encoding="utf-8"?>
<p:tagLst xmlns:p="http://schemas.openxmlformats.org/presentationml/2006/main">
  <p:tag name="AS_UNIQUEID" val="67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3.xml><?xml version="1.0" encoding="utf-8"?>
<p:tagLst xmlns:p="http://schemas.openxmlformats.org/presentationml/2006/main">
  <p:tag name="AS_UNIQUEID" val="67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4.xml><?xml version="1.0" encoding="utf-8"?>
<p:tagLst xmlns:p="http://schemas.openxmlformats.org/presentationml/2006/main">
  <p:tag name="AS_UNIQUEID" val="179"/>
</p:tagLst>
</file>

<file path=ppt/tags/tag25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56.xml><?xml version="1.0" encoding="utf-8"?>
<p:tagLst xmlns:p="http://schemas.openxmlformats.org/presentationml/2006/main">
  <p:tag name="AS_UNIQUEID" val="1119"/>
</p:tagLst>
</file>

<file path=ppt/tags/tag257.xml><?xml version="1.0" encoding="utf-8"?>
<p:tagLst xmlns:p="http://schemas.openxmlformats.org/presentationml/2006/main">
  <p:tag name="AS_UNIQUEID" val="181"/>
</p:tagLst>
</file>

<file path=ppt/tags/tag258.xml><?xml version="1.0" encoding="utf-8"?>
<p:tagLst xmlns:p="http://schemas.openxmlformats.org/presentationml/2006/main">
  <p:tag name="AS_UNIQUEID" val="182"/>
</p:tagLst>
</file>

<file path=ppt/tags/tag259.xml><?xml version="1.0" encoding="utf-8"?>
<p:tagLst xmlns:p="http://schemas.openxmlformats.org/presentationml/2006/main">
  <p:tag name="AS_UNIQUEID" val="183"/>
</p:tagLst>
</file>

<file path=ppt/tags/tag26.xml><?xml version="1.0" encoding="utf-8"?>
<p:tagLst xmlns:p="http://schemas.openxmlformats.org/presentationml/2006/main">
  <p:tag name="AS_UNIQUEID" val="1075"/>
</p:tagLst>
</file>

<file path=ppt/tags/tag260.xml><?xml version="1.0" encoding="utf-8"?>
<p:tagLst xmlns:p="http://schemas.openxmlformats.org/presentationml/2006/main">
  <p:tag name="AS_UNIQUEID" val="184"/>
</p:tagLst>
</file>

<file path=ppt/tags/tag261.xml><?xml version="1.0" encoding="utf-8"?>
<p:tagLst xmlns:p="http://schemas.openxmlformats.org/presentationml/2006/main">
  <p:tag name="AS_UNIQUEID" val="185"/>
</p:tagLst>
</file>

<file path=ppt/tags/tag262.xml><?xml version="1.0" encoding="utf-8"?>
<p:tagLst xmlns:p="http://schemas.openxmlformats.org/presentationml/2006/main">
  <p:tag name="AS_UNIQUEID" val="186"/>
</p:tagLst>
</file>

<file path=ppt/tags/tag263.xml><?xml version="1.0" encoding="utf-8"?>
<p:tagLst xmlns:p="http://schemas.openxmlformats.org/presentationml/2006/main">
  <p:tag name="AS_UNIQUEID" val="1120"/>
</p:tagLst>
</file>

<file path=ppt/tags/tag264.xml><?xml version="1.0" encoding="utf-8"?>
<p:tagLst xmlns:p="http://schemas.openxmlformats.org/presentationml/2006/main">
  <p:tag name="AS_UNIQUEID" val="1121"/>
</p:tagLst>
</file>

<file path=ppt/tags/tag265.xml><?xml version="1.0" encoding="utf-8"?>
<p:tagLst xmlns:p="http://schemas.openxmlformats.org/presentationml/2006/main">
  <p:tag name="AS_UNIQUEID" val="1122"/>
</p:tagLst>
</file>

<file path=ppt/tags/tag266.xml><?xml version="1.0" encoding="utf-8"?>
<p:tagLst xmlns:p="http://schemas.openxmlformats.org/presentationml/2006/main">
  <p:tag name="AS_UNIQUEID" val="1123"/>
</p:tagLst>
</file>

<file path=ppt/tags/tag267.xml><?xml version="1.0" encoding="utf-8"?>
<p:tagLst xmlns:p="http://schemas.openxmlformats.org/presentationml/2006/main">
  <p:tag name="AS_UNIQUEID" val="1124"/>
</p:tagLst>
</file>

<file path=ppt/tags/tag268.xml><?xml version="1.0" encoding="utf-8"?>
<p:tagLst xmlns:p="http://schemas.openxmlformats.org/presentationml/2006/main">
  <p:tag name="AS_UNIQUEID" val="1125"/>
</p:tagLst>
</file>

<file path=ppt/tags/tag269.xml><?xml version="1.0" encoding="utf-8"?>
<p:tagLst xmlns:p="http://schemas.openxmlformats.org/presentationml/2006/main">
  <p:tag name="AS_UNIQUEID" val="1126"/>
</p:tagLst>
</file>

<file path=ppt/tags/tag27.xml><?xml version="1.0" encoding="utf-8"?>
<p:tagLst xmlns:p="http://schemas.openxmlformats.org/presentationml/2006/main">
  <p:tag name="AS_UNIQUEID" val="45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127"/>
</p:tagLst>
</file>

<file path=ppt/tags/tag271.xml><?xml version="1.0" encoding="utf-8"?>
<p:tagLst xmlns:p="http://schemas.openxmlformats.org/presentationml/2006/main">
  <p:tag name="AS_UNIQUEID" val="1128"/>
</p:tagLst>
</file>

<file path=ppt/tags/tag272.xml><?xml version="1.0" encoding="utf-8"?>
<p:tagLst xmlns:p="http://schemas.openxmlformats.org/presentationml/2006/main">
  <p:tag name="AS_UNIQUEID" val="1129"/>
</p:tagLst>
</file>

<file path=ppt/tags/tag273.xml><?xml version="1.0" encoding="utf-8"?>
<p:tagLst xmlns:p="http://schemas.openxmlformats.org/presentationml/2006/main">
  <p:tag name="AS_UNIQUEID" val="1130"/>
</p:tagLst>
</file>

<file path=ppt/tags/tag274.xml><?xml version="1.0" encoding="utf-8"?>
<p:tagLst xmlns:p="http://schemas.openxmlformats.org/presentationml/2006/main">
  <p:tag name="AS_UNIQUEID" val="1131"/>
</p:tagLst>
</file>

<file path=ppt/tags/tag275.xml><?xml version="1.0" encoding="utf-8"?>
<p:tagLst xmlns:p="http://schemas.openxmlformats.org/presentationml/2006/main">
  <p:tag name="AS_UNIQUEID" val="1132"/>
</p:tagLst>
</file>

<file path=ppt/tags/tag276.xml><?xml version="1.0" encoding="utf-8"?>
<p:tagLst xmlns:p="http://schemas.openxmlformats.org/presentationml/2006/main">
  <p:tag name="AS_UNIQUEID" val="1133"/>
</p:tagLst>
</file>

<file path=ppt/tags/tag277.xml><?xml version="1.0" encoding="utf-8"?>
<p:tagLst xmlns:p="http://schemas.openxmlformats.org/presentationml/2006/main">
  <p:tag name="AS_UNIQUEID" val="1134"/>
</p:tagLst>
</file>

<file path=ppt/tags/tag278.xml><?xml version="1.0" encoding="utf-8"?>
<p:tagLst xmlns:p="http://schemas.openxmlformats.org/presentationml/2006/main">
  <p:tag name="AS_UNIQUEID" val="1135"/>
</p:tagLst>
</file>

<file path=ppt/tags/tag279.xml><?xml version="1.0" encoding="utf-8"?>
<p:tagLst xmlns:p="http://schemas.openxmlformats.org/presentationml/2006/main">
  <p:tag name="AS_UNIQUEID" val="1136"/>
</p:tagLst>
</file>

<file path=ppt/tags/tag28.xml><?xml version="1.0" encoding="utf-8"?>
<p:tagLst xmlns:p="http://schemas.openxmlformats.org/presentationml/2006/main">
  <p:tag name="AS_UNIQUEID" val="4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1137"/>
</p:tagLst>
</file>

<file path=ppt/tags/tag281.xml><?xml version="1.0" encoding="utf-8"?>
<p:tagLst xmlns:p="http://schemas.openxmlformats.org/presentationml/2006/main">
  <p:tag name="AS_UNIQUEID" val="1138"/>
</p:tagLst>
</file>

<file path=ppt/tags/tag282.xml><?xml version="1.0" encoding="utf-8"?>
<p:tagLst xmlns:p="http://schemas.openxmlformats.org/presentationml/2006/main">
  <p:tag name="AS_UNIQUEID" val="1139"/>
</p:tagLst>
</file>

<file path=ppt/tags/tag283.xml><?xml version="1.0" encoding="utf-8"?>
<p:tagLst xmlns:p="http://schemas.openxmlformats.org/presentationml/2006/main">
  <p:tag name="AS_UNIQUEID" val="1140"/>
</p:tagLst>
</file>

<file path=ppt/tags/tag284.xml><?xml version="1.0" encoding="utf-8"?>
<p:tagLst xmlns:p="http://schemas.openxmlformats.org/presentationml/2006/main">
  <p:tag name="AS_UNIQUEID" val="1141"/>
</p:tagLst>
</file>

<file path=ppt/tags/tag285.xml><?xml version="1.0" encoding="utf-8"?>
<p:tagLst xmlns:p="http://schemas.openxmlformats.org/presentationml/2006/main">
  <p:tag name="AS_UNIQUEID" val="1142"/>
</p:tagLst>
</file>

<file path=ppt/tags/tag286.xml><?xml version="1.0" encoding="utf-8"?>
<p:tagLst xmlns:p="http://schemas.openxmlformats.org/presentationml/2006/main">
  <p:tag name="AS_UNIQUEID" val="1143"/>
</p:tagLst>
</file>

<file path=ppt/tags/tag287.xml><?xml version="1.0" encoding="utf-8"?>
<p:tagLst xmlns:p="http://schemas.openxmlformats.org/presentationml/2006/main">
  <p:tag name="AS_UNIQUEID" val="1144"/>
</p:tagLst>
</file>

<file path=ppt/tags/tag288.xml><?xml version="1.0" encoding="utf-8"?>
<p:tagLst xmlns:p="http://schemas.openxmlformats.org/presentationml/2006/main">
  <p:tag name="AS_UNIQUEID" val="1145"/>
</p:tagLst>
</file>

<file path=ppt/tags/tag289.xml><?xml version="1.0" encoding="utf-8"?>
<p:tagLst xmlns:p="http://schemas.openxmlformats.org/presentationml/2006/main">
  <p:tag name="AS_UNIQUEID" val="1146"/>
</p:tagLst>
</file>

<file path=ppt/tags/tag29.xml><?xml version="1.0" encoding="utf-8"?>
<p:tagLst xmlns:p="http://schemas.openxmlformats.org/presentationml/2006/main">
  <p:tag name="AS_UNIQUEID" val="4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147"/>
</p:tagLst>
</file>

<file path=ppt/tags/tag291.xml><?xml version="1.0" encoding="utf-8"?>
<p:tagLst xmlns:p="http://schemas.openxmlformats.org/presentationml/2006/main">
  <p:tag name="AS_UNIQUEID" val="1148"/>
</p:tagLst>
</file>

<file path=ppt/tags/tag292.xml><?xml version="1.0" encoding="utf-8"?>
<p:tagLst xmlns:p="http://schemas.openxmlformats.org/presentationml/2006/main">
  <p:tag name="AS_UNIQUEID" val="1149"/>
</p:tagLst>
</file>

<file path=ppt/tags/tag293.xml><?xml version="1.0" encoding="utf-8"?>
<p:tagLst xmlns:p="http://schemas.openxmlformats.org/presentationml/2006/main">
  <p:tag name="AS_UNIQUEID" val="1150"/>
</p:tagLst>
</file>

<file path=ppt/tags/tag294.xml><?xml version="1.0" encoding="utf-8"?>
<p:tagLst xmlns:p="http://schemas.openxmlformats.org/presentationml/2006/main">
  <p:tag name="AS_UNIQUEID" val="1151"/>
</p:tagLst>
</file>

<file path=ppt/tags/tag295.xml><?xml version="1.0" encoding="utf-8"?>
<p:tagLst xmlns:p="http://schemas.openxmlformats.org/presentationml/2006/main">
  <p:tag name="AS_UNIQUEID" val="1152"/>
</p:tagLst>
</file>

<file path=ppt/tags/tag296.xml><?xml version="1.0" encoding="utf-8"?>
<p:tagLst xmlns:p="http://schemas.openxmlformats.org/presentationml/2006/main">
  <p:tag name="AS_UNIQUEID" val="1153"/>
</p:tagLst>
</file>

<file path=ppt/tags/tag297.xml><?xml version="1.0" encoding="utf-8"?>
<p:tagLst xmlns:p="http://schemas.openxmlformats.org/presentationml/2006/main">
  <p:tag name="AS_UNIQUEID" val="1154"/>
</p:tagLst>
</file>

<file path=ppt/tags/tag298.xml><?xml version="1.0" encoding="utf-8"?>
<p:tagLst xmlns:p="http://schemas.openxmlformats.org/presentationml/2006/main">
  <p:tag name="AS_UNIQUEID" val="1155"/>
</p:tagLst>
</file>

<file path=ppt/tags/tag299.xml><?xml version="1.0" encoding="utf-8"?>
<p:tagLst xmlns:p="http://schemas.openxmlformats.org/presentationml/2006/main">
  <p:tag name="AS_UNIQUEID" val="1156"/>
</p:tagLst>
</file>

<file path=ppt/tags/tag3.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157"/>
</p:tagLst>
</file>

<file path=ppt/tags/tag301.xml><?xml version="1.0" encoding="utf-8"?>
<p:tagLst xmlns:p="http://schemas.openxmlformats.org/presentationml/2006/main">
  <p:tag name="AS_UNIQUEID" val="1158"/>
</p:tagLst>
</file>

<file path=ppt/tags/tag302.xml><?xml version="1.0" encoding="utf-8"?>
<p:tagLst xmlns:p="http://schemas.openxmlformats.org/presentationml/2006/main">
  <p:tag name="AS_UNIQUEID" val="1159"/>
</p:tagLst>
</file>

<file path=ppt/tags/tag303.xml><?xml version="1.0" encoding="utf-8"?>
<p:tagLst xmlns:p="http://schemas.openxmlformats.org/presentationml/2006/main">
  <p:tag name="AS_UNIQUEID" val="1160"/>
</p:tagLst>
</file>

<file path=ppt/tags/tag304.xml><?xml version="1.0" encoding="utf-8"?>
<p:tagLst xmlns:p="http://schemas.openxmlformats.org/presentationml/2006/main">
  <p:tag name="AS_UNIQUEID" val="1161"/>
</p:tagLst>
</file>

<file path=ppt/tags/tag305.xml><?xml version="1.0" encoding="utf-8"?>
<p:tagLst xmlns:p="http://schemas.openxmlformats.org/presentationml/2006/main">
  <p:tag name="AS_UNIQUEID" val="1162"/>
</p:tagLst>
</file>

<file path=ppt/tags/tag306.xml><?xml version="1.0" encoding="utf-8"?>
<p:tagLst xmlns:p="http://schemas.openxmlformats.org/presentationml/2006/main">
  <p:tag name="AS_UNIQUEID" val="1163"/>
</p:tagLst>
</file>

<file path=ppt/tags/tag307.xml><?xml version="1.0" encoding="utf-8"?>
<p:tagLst xmlns:p="http://schemas.openxmlformats.org/presentationml/2006/main">
  <p:tag name="AS_UNIQUEID" val="1164"/>
</p:tagLst>
</file>

<file path=ppt/tags/tag308.xml><?xml version="1.0" encoding="utf-8"?>
<p:tagLst xmlns:p="http://schemas.openxmlformats.org/presentationml/2006/main">
  <p:tag name="AS_UNIQUEID" val="1165"/>
</p:tagLst>
</file>

<file path=ppt/tags/tag309.xml><?xml version="1.0" encoding="utf-8"?>
<p:tagLst xmlns:p="http://schemas.openxmlformats.org/presentationml/2006/main">
  <p:tag name="AS_UNIQUEID" val="1166"/>
</p:tagLst>
</file>

<file path=ppt/tags/tag31.xml><?xml version="1.0" encoding="utf-8"?>
<p:tagLst xmlns:p="http://schemas.openxmlformats.org/presentationml/2006/main">
  <p:tag name="AS_UNIQUEID" val="4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167"/>
</p:tagLst>
</file>

<file path=ppt/tags/tag311.xml><?xml version="1.0" encoding="utf-8"?>
<p:tagLst xmlns:p="http://schemas.openxmlformats.org/presentationml/2006/main">
  <p:tag name="AS_UNIQUEID" val="1168"/>
</p:tagLst>
</file>

<file path=ppt/tags/tag312.xml><?xml version="1.0" encoding="utf-8"?>
<p:tagLst xmlns:p="http://schemas.openxmlformats.org/presentationml/2006/main">
  <p:tag name="AS_UNIQUEID" val="1169"/>
</p:tagLst>
</file>

<file path=ppt/tags/tag313.xml><?xml version="1.0" encoding="utf-8"?>
<p:tagLst xmlns:p="http://schemas.openxmlformats.org/presentationml/2006/main">
  <p:tag name="AS_UNIQUEID" val="1170"/>
</p:tagLst>
</file>

<file path=ppt/tags/tag314.xml><?xml version="1.0" encoding="utf-8"?>
<p:tagLst xmlns:p="http://schemas.openxmlformats.org/presentationml/2006/main">
  <p:tag name="AS_UNIQUEID" val="1171"/>
</p:tagLst>
</file>

<file path=ppt/tags/tag315.xml><?xml version="1.0" encoding="utf-8"?>
<p:tagLst xmlns:p="http://schemas.openxmlformats.org/presentationml/2006/main">
  <p:tag name="AS_UNIQUEID" val="1172"/>
</p:tagLst>
</file>

<file path=ppt/tags/tag316.xml><?xml version="1.0" encoding="utf-8"?>
<p:tagLst xmlns:p="http://schemas.openxmlformats.org/presentationml/2006/main">
  <p:tag name="AS_UNIQUEID" val="1173"/>
</p:tagLst>
</file>

<file path=ppt/tags/tag317.xml><?xml version="1.0" encoding="utf-8"?>
<p:tagLst xmlns:p="http://schemas.openxmlformats.org/presentationml/2006/main">
  <p:tag name="AS_UNIQUEID" val="1174"/>
</p:tagLst>
</file>

<file path=ppt/tags/tag318.xml><?xml version="1.0" encoding="utf-8"?>
<p:tagLst xmlns:p="http://schemas.openxmlformats.org/presentationml/2006/main">
  <p:tag name="AS_UNIQUEID" val="1175"/>
</p:tagLst>
</file>

<file path=ppt/tags/tag319.xml><?xml version="1.0" encoding="utf-8"?>
<p:tagLst xmlns:p="http://schemas.openxmlformats.org/presentationml/2006/main">
  <p:tag name="AS_UNIQUEID" val="1176"/>
</p:tagLst>
</file>

<file path=ppt/tags/tag32.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177"/>
</p:tagLst>
</file>

<file path=ppt/tags/tag321.xml><?xml version="1.0" encoding="utf-8"?>
<p:tagLst xmlns:p="http://schemas.openxmlformats.org/presentationml/2006/main">
  <p:tag name="AS_UNIQUEID" val="1178"/>
</p:tagLst>
</file>

<file path=ppt/tags/tag322.xml><?xml version="1.0" encoding="utf-8"?>
<p:tagLst xmlns:p="http://schemas.openxmlformats.org/presentationml/2006/main">
  <p:tag name="AS_UNIQUEID" val="1179"/>
</p:tagLst>
</file>

<file path=ppt/tags/tag323.xml><?xml version="1.0" encoding="utf-8"?>
<p:tagLst xmlns:p="http://schemas.openxmlformats.org/presentationml/2006/main">
  <p:tag name="AS_UNIQUEID" val="1180"/>
</p:tagLst>
</file>

<file path=ppt/tags/tag324.xml><?xml version="1.0" encoding="utf-8"?>
<p:tagLst xmlns:p="http://schemas.openxmlformats.org/presentationml/2006/main">
  <p:tag name="AS_UNIQUEID" val="1181"/>
</p:tagLst>
</file>

<file path=ppt/tags/tag325.xml><?xml version="1.0" encoding="utf-8"?>
<p:tagLst xmlns:p="http://schemas.openxmlformats.org/presentationml/2006/main">
  <p:tag name="AS_UNIQUEID" val="1182"/>
</p:tagLst>
</file>

<file path=ppt/tags/tag326.xml><?xml version="1.0" encoding="utf-8"?>
<p:tagLst xmlns:p="http://schemas.openxmlformats.org/presentationml/2006/main">
  <p:tag name="AS_UNIQUEID" val="1183"/>
</p:tagLst>
</file>

<file path=ppt/tags/tag327.xml><?xml version="1.0" encoding="utf-8"?>
<p:tagLst xmlns:p="http://schemas.openxmlformats.org/presentationml/2006/main">
  <p:tag name="AS_UNIQUEID" val="1184"/>
</p:tagLst>
</file>

<file path=ppt/tags/tag328.xml><?xml version="1.0" encoding="utf-8"?>
<p:tagLst xmlns:p="http://schemas.openxmlformats.org/presentationml/2006/main">
  <p:tag name="AS_UNIQUEID" val="1185"/>
</p:tagLst>
</file>

<file path=ppt/tags/tag329.xml><?xml version="1.0" encoding="utf-8"?>
<p:tagLst xmlns:p="http://schemas.openxmlformats.org/presentationml/2006/main">
  <p:tag name="AS_UNIQUEID" val="1186"/>
</p:tagLst>
</file>

<file path=ppt/tags/tag33.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187"/>
</p:tagLst>
</file>

<file path=ppt/tags/tag331.xml><?xml version="1.0" encoding="utf-8"?>
<p:tagLst xmlns:p="http://schemas.openxmlformats.org/presentationml/2006/main">
  <p:tag name="AS_UNIQUEID" val="1188"/>
</p:tagLst>
</file>

<file path=ppt/tags/tag332.xml><?xml version="1.0" encoding="utf-8"?>
<p:tagLst xmlns:p="http://schemas.openxmlformats.org/presentationml/2006/main">
  <p:tag name="AS_UNIQUEID" val="1189"/>
</p:tagLst>
</file>

<file path=ppt/tags/tag333.xml><?xml version="1.0" encoding="utf-8"?>
<p:tagLst xmlns:p="http://schemas.openxmlformats.org/presentationml/2006/main">
  <p:tag name="AS_UNIQUEID" val="1190"/>
</p:tagLst>
</file>

<file path=ppt/tags/tag334.xml><?xml version="1.0" encoding="utf-8"?>
<p:tagLst xmlns:p="http://schemas.openxmlformats.org/presentationml/2006/main">
  <p:tag name="AS_UNIQUEID" val="1191"/>
</p:tagLst>
</file>

<file path=ppt/tags/tag335.xml><?xml version="1.0" encoding="utf-8"?>
<p:tagLst xmlns:p="http://schemas.openxmlformats.org/presentationml/2006/main">
  <p:tag name="AS_UNIQUEID" val="1192"/>
</p:tagLst>
</file>

<file path=ppt/tags/tag336.xml><?xml version="1.0" encoding="utf-8"?>
<p:tagLst xmlns:p="http://schemas.openxmlformats.org/presentationml/2006/main">
  <p:tag name="AS_UNIQUEID" val="1193"/>
</p:tagLst>
</file>

<file path=ppt/tags/tag337.xml><?xml version="1.0" encoding="utf-8"?>
<p:tagLst xmlns:p="http://schemas.openxmlformats.org/presentationml/2006/main">
  <p:tag name="AS_UNIQUEID" val="1194"/>
</p:tagLst>
</file>

<file path=ppt/tags/tag338.xml><?xml version="1.0" encoding="utf-8"?>
<p:tagLst xmlns:p="http://schemas.openxmlformats.org/presentationml/2006/main">
  <p:tag name="AS_UNIQUEID" val="1195"/>
</p:tagLst>
</file>

<file path=ppt/tags/tag339.xml><?xml version="1.0" encoding="utf-8"?>
<p:tagLst xmlns:p="http://schemas.openxmlformats.org/presentationml/2006/main">
  <p:tag name="AS_UNIQUEID" val="1196"/>
</p:tagLst>
</file>

<file path=ppt/tags/tag34.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1197"/>
</p:tagLst>
</file>

<file path=ppt/tags/tag341.xml><?xml version="1.0" encoding="utf-8"?>
<p:tagLst xmlns:p="http://schemas.openxmlformats.org/presentationml/2006/main">
  <p:tag name="AS_UNIQUEID" val="1198"/>
</p:tagLst>
</file>

<file path=ppt/tags/tag342.xml><?xml version="1.0" encoding="utf-8"?>
<p:tagLst xmlns:p="http://schemas.openxmlformats.org/presentationml/2006/main">
  <p:tag name="AS_UNIQUEID" val="1199"/>
</p:tagLst>
</file>

<file path=ppt/tags/tag343.xml><?xml version="1.0" encoding="utf-8"?>
<p:tagLst xmlns:p="http://schemas.openxmlformats.org/presentationml/2006/main">
  <p:tag name="AS_UNIQUEID" val="1200"/>
</p:tagLst>
</file>

<file path=ppt/tags/tag344.xml><?xml version="1.0" encoding="utf-8"?>
<p:tagLst xmlns:p="http://schemas.openxmlformats.org/presentationml/2006/main">
  <p:tag name="AS_UNIQUEID" val="1201"/>
</p:tagLst>
</file>

<file path=ppt/tags/tag345.xml><?xml version="1.0" encoding="utf-8"?>
<p:tagLst xmlns:p="http://schemas.openxmlformats.org/presentationml/2006/main">
  <p:tag name="AS_UNIQUEID" val="1202"/>
</p:tagLst>
</file>

<file path=ppt/tags/tag346.xml><?xml version="1.0" encoding="utf-8"?>
<p:tagLst xmlns:p="http://schemas.openxmlformats.org/presentationml/2006/main">
  <p:tag name="AS_UNIQUEID" val="1203"/>
</p:tagLst>
</file>

<file path=ppt/tags/tag347.xml><?xml version="1.0" encoding="utf-8"?>
<p:tagLst xmlns:p="http://schemas.openxmlformats.org/presentationml/2006/main">
  <p:tag name="AS_UNIQUEID" val="1204"/>
</p:tagLst>
</file>

<file path=ppt/tags/tag348.xml><?xml version="1.0" encoding="utf-8"?>
<p:tagLst xmlns:p="http://schemas.openxmlformats.org/presentationml/2006/main">
  <p:tag name="AS_UNIQUEID" val="1205"/>
</p:tagLst>
</file>

<file path=ppt/tags/tag349.xml><?xml version="1.0" encoding="utf-8"?>
<p:tagLst xmlns:p="http://schemas.openxmlformats.org/presentationml/2006/main">
  <p:tag name="AS_UNIQUEID" val="1206"/>
</p:tagLst>
</file>

<file path=ppt/tags/tag35.xml><?xml version="1.0" encoding="utf-8"?>
<p:tagLst xmlns:p="http://schemas.openxmlformats.org/presentationml/2006/main">
  <p:tag name="AS_UNIQUEID" val="1076"/>
</p:tagLst>
</file>

<file path=ppt/tags/tag350.xml><?xml version="1.0" encoding="utf-8"?>
<p:tagLst xmlns:p="http://schemas.openxmlformats.org/presentationml/2006/main">
  <p:tag name="AS_UNIQUEID" val="1207"/>
</p:tagLst>
</file>

<file path=ppt/tags/tag351.xml><?xml version="1.0" encoding="utf-8"?>
<p:tagLst xmlns:p="http://schemas.openxmlformats.org/presentationml/2006/main">
  <p:tag name="AS_UNIQUEID" val="1208"/>
</p:tagLst>
</file>

<file path=ppt/tags/tag352.xml><?xml version="1.0" encoding="utf-8"?>
<p:tagLst xmlns:p="http://schemas.openxmlformats.org/presentationml/2006/main">
  <p:tag name="AS_UNIQUEID" val="1209"/>
</p:tagLst>
</file>

<file path=ppt/tags/tag353.xml><?xml version="1.0" encoding="utf-8"?>
<p:tagLst xmlns:p="http://schemas.openxmlformats.org/presentationml/2006/main">
  <p:tag name="AS_UNIQUEID" val="1210"/>
</p:tagLst>
</file>

<file path=ppt/tags/tag354.xml><?xml version="1.0" encoding="utf-8"?>
<p:tagLst xmlns:p="http://schemas.openxmlformats.org/presentationml/2006/main">
  <p:tag name="AS_UNIQUEID" val="1211"/>
</p:tagLst>
</file>

<file path=ppt/tags/tag355.xml><?xml version="1.0" encoding="utf-8"?>
<p:tagLst xmlns:p="http://schemas.openxmlformats.org/presentationml/2006/main">
  <p:tag name="AS_UNIQUEID" val="1212"/>
</p:tagLst>
</file>

<file path=ppt/tags/tag356.xml><?xml version="1.0" encoding="utf-8"?>
<p:tagLst xmlns:p="http://schemas.openxmlformats.org/presentationml/2006/main">
  <p:tag name="AS_UNIQUEID" val="1213"/>
</p:tagLst>
</file>

<file path=ppt/tags/tag357.xml><?xml version="1.0" encoding="utf-8"?>
<p:tagLst xmlns:p="http://schemas.openxmlformats.org/presentationml/2006/main">
  <p:tag name="AS_UNIQUEID" val="1214"/>
</p:tagLst>
</file>

<file path=ppt/tags/tag358.xml><?xml version="1.0" encoding="utf-8"?>
<p:tagLst xmlns:p="http://schemas.openxmlformats.org/presentationml/2006/main">
  <p:tag name="AS_UNIQUEID" val="1215"/>
</p:tagLst>
</file>

<file path=ppt/tags/tag359.xml><?xml version="1.0" encoding="utf-8"?>
<p:tagLst xmlns:p="http://schemas.openxmlformats.org/presentationml/2006/main">
  <p:tag name="AS_UNIQUEID" val="1216"/>
</p:tagLst>
</file>

<file path=ppt/tags/tag36.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1217"/>
</p:tagLst>
</file>

<file path=ppt/tags/tag361.xml><?xml version="1.0" encoding="utf-8"?>
<p:tagLst xmlns:p="http://schemas.openxmlformats.org/presentationml/2006/main">
  <p:tag name="AS_UNIQUEID" val="1218"/>
</p:tagLst>
</file>

<file path=ppt/tags/tag362.xml><?xml version="1.0" encoding="utf-8"?>
<p:tagLst xmlns:p="http://schemas.openxmlformats.org/presentationml/2006/main">
  <p:tag name="AS_UNIQUEID" val="1219"/>
</p:tagLst>
</file>

<file path=ppt/tags/tag363.xml><?xml version="1.0" encoding="utf-8"?>
<p:tagLst xmlns:p="http://schemas.openxmlformats.org/presentationml/2006/main">
  <p:tag name="AS_UNIQUEID" val="1220"/>
</p:tagLst>
</file>

<file path=ppt/tags/tag364.xml><?xml version="1.0" encoding="utf-8"?>
<p:tagLst xmlns:p="http://schemas.openxmlformats.org/presentationml/2006/main">
  <p:tag name="AS_UNIQUEID" val="1221"/>
</p:tagLst>
</file>

<file path=ppt/tags/tag365.xml><?xml version="1.0" encoding="utf-8"?>
<p:tagLst xmlns:p="http://schemas.openxmlformats.org/presentationml/2006/main">
  <p:tag name="AS_UNIQUEID" val="1222"/>
</p:tagLst>
</file>

<file path=ppt/tags/tag366.xml><?xml version="1.0" encoding="utf-8"?>
<p:tagLst xmlns:p="http://schemas.openxmlformats.org/presentationml/2006/main">
  <p:tag name="AS_UNIQUEID" val="1223"/>
</p:tagLst>
</file>

<file path=ppt/tags/tag367.xml><?xml version="1.0" encoding="utf-8"?>
<p:tagLst xmlns:p="http://schemas.openxmlformats.org/presentationml/2006/main">
  <p:tag name="AS_UNIQUEID" val="1224"/>
</p:tagLst>
</file>

<file path=ppt/tags/tag368.xml><?xml version="1.0" encoding="utf-8"?>
<p:tagLst xmlns:p="http://schemas.openxmlformats.org/presentationml/2006/main">
  <p:tag name="AS_UNIQUEID" val="1225"/>
</p:tagLst>
</file>

<file path=ppt/tags/tag369.xml><?xml version="1.0" encoding="utf-8"?>
<p:tagLst xmlns:p="http://schemas.openxmlformats.org/presentationml/2006/main">
  <p:tag name="AS_UNIQUEID" val="1226"/>
</p:tagLst>
</file>

<file path=ppt/tags/tag37.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1227"/>
</p:tagLst>
</file>

<file path=ppt/tags/tag371.xml><?xml version="1.0" encoding="utf-8"?>
<p:tagLst xmlns:p="http://schemas.openxmlformats.org/presentationml/2006/main">
  <p:tag name="AS_UNIQUEID" val="1228"/>
</p:tagLst>
</file>

<file path=ppt/tags/tag372.xml><?xml version="1.0" encoding="utf-8"?>
<p:tagLst xmlns:p="http://schemas.openxmlformats.org/presentationml/2006/main">
  <p:tag name="AS_UNIQUEID" val="1229"/>
</p:tagLst>
</file>

<file path=ppt/tags/tag373.xml><?xml version="1.0" encoding="utf-8"?>
<p:tagLst xmlns:p="http://schemas.openxmlformats.org/presentationml/2006/main">
  <p:tag name="AS_UNIQUEID" val="1230"/>
</p:tagLst>
</file>

<file path=ppt/tags/tag374.xml><?xml version="1.0" encoding="utf-8"?>
<p:tagLst xmlns:p="http://schemas.openxmlformats.org/presentationml/2006/main">
  <p:tag name="AS_UNIQUEID" val="1231"/>
</p:tagLst>
</file>

<file path=ppt/tags/tag375.xml><?xml version="1.0" encoding="utf-8"?>
<p:tagLst xmlns:p="http://schemas.openxmlformats.org/presentationml/2006/main">
  <p:tag name="AS_UNIQUEID" val="1232"/>
</p:tagLst>
</file>

<file path=ppt/tags/tag376.xml><?xml version="1.0" encoding="utf-8"?>
<p:tagLst xmlns:p="http://schemas.openxmlformats.org/presentationml/2006/main">
  <p:tag name="AS_UNIQUEID" val="1233"/>
</p:tagLst>
</file>

<file path=ppt/tags/tag377.xml><?xml version="1.0" encoding="utf-8"?>
<p:tagLst xmlns:p="http://schemas.openxmlformats.org/presentationml/2006/main">
  <p:tag name="AS_UNIQUEID" val="1234"/>
</p:tagLst>
</file>

<file path=ppt/tags/tag378.xml><?xml version="1.0" encoding="utf-8"?>
<p:tagLst xmlns:p="http://schemas.openxmlformats.org/presentationml/2006/main">
  <p:tag name="AS_UNIQUEID" val="1235"/>
</p:tagLst>
</file>

<file path=ppt/tags/tag379.xml><?xml version="1.0" encoding="utf-8"?>
<p:tagLst xmlns:p="http://schemas.openxmlformats.org/presentationml/2006/main">
  <p:tag name="AS_UNIQUEID" val="1236"/>
</p:tagLst>
</file>

<file path=ppt/tags/tag38.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237"/>
</p:tagLst>
</file>

<file path=ppt/tags/tag381.xml><?xml version="1.0" encoding="utf-8"?>
<p:tagLst xmlns:p="http://schemas.openxmlformats.org/presentationml/2006/main">
  <p:tag name="AS_UNIQUEID" val="1238"/>
</p:tagLst>
</file>

<file path=ppt/tags/tag382.xml><?xml version="1.0" encoding="utf-8"?>
<p:tagLst xmlns:p="http://schemas.openxmlformats.org/presentationml/2006/main">
  <p:tag name="AS_UNIQUEID" val="1239"/>
</p:tagLst>
</file>

<file path=ppt/tags/tag383.xml><?xml version="1.0" encoding="utf-8"?>
<p:tagLst xmlns:p="http://schemas.openxmlformats.org/presentationml/2006/main">
  <p:tag name="AS_UNIQUEID" val="1240"/>
</p:tagLst>
</file>

<file path=ppt/tags/tag384.xml><?xml version="1.0" encoding="utf-8"?>
<p:tagLst xmlns:p="http://schemas.openxmlformats.org/presentationml/2006/main">
  <p:tag name="AS_UNIQUEID" val="1241"/>
</p:tagLst>
</file>

<file path=ppt/tags/tag385.xml><?xml version="1.0" encoding="utf-8"?>
<p:tagLst xmlns:p="http://schemas.openxmlformats.org/presentationml/2006/main">
  <p:tag name="AS_UNIQUEID" val="1242"/>
</p:tagLst>
</file>

<file path=ppt/tags/tag386.xml><?xml version="1.0" encoding="utf-8"?>
<p:tagLst xmlns:p="http://schemas.openxmlformats.org/presentationml/2006/main">
  <p:tag name="AS_UNIQUEID" val="1243"/>
</p:tagLst>
</file>

<file path=ppt/tags/tag387.xml><?xml version="1.0" encoding="utf-8"?>
<p:tagLst xmlns:p="http://schemas.openxmlformats.org/presentationml/2006/main">
  <p:tag name="AS_UNIQUEID" val="1244"/>
</p:tagLst>
</file>

<file path=ppt/tags/tag388.xml><?xml version="1.0" encoding="utf-8"?>
<p:tagLst xmlns:p="http://schemas.openxmlformats.org/presentationml/2006/main">
  <p:tag name="AS_UNIQUEID" val="1245"/>
</p:tagLst>
</file>

<file path=ppt/tags/tag389.xml><?xml version="1.0" encoding="utf-8"?>
<p:tagLst xmlns:p="http://schemas.openxmlformats.org/presentationml/2006/main">
  <p:tag name="AS_UNIQUEID" val="1246"/>
</p:tagLst>
</file>

<file path=ppt/tags/tag39.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1247"/>
</p:tagLst>
</file>

<file path=ppt/tags/tag391.xml><?xml version="1.0" encoding="utf-8"?>
<p:tagLst xmlns:p="http://schemas.openxmlformats.org/presentationml/2006/main">
  <p:tag name="AS_UNIQUEID" val="1248"/>
</p:tagLst>
</file>

<file path=ppt/tags/tag392.xml><?xml version="1.0" encoding="utf-8"?>
<p:tagLst xmlns:p="http://schemas.openxmlformats.org/presentationml/2006/main">
  <p:tag name="AS_UNIQUEID" val="1249"/>
</p:tagLst>
</file>

<file path=ppt/tags/tag393.xml><?xml version="1.0" encoding="utf-8"?>
<p:tagLst xmlns:p="http://schemas.openxmlformats.org/presentationml/2006/main">
  <p:tag name="AS_UNIQUEID" val="1250"/>
</p:tagLst>
</file>

<file path=ppt/tags/tag394.xml><?xml version="1.0" encoding="utf-8"?>
<p:tagLst xmlns:p="http://schemas.openxmlformats.org/presentationml/2006/main">
  <p:tag name="AS_UNIQUEID" val="1251"/>
</p:tagLst>
</file>

<file path=ppt/tags/tag395.xml><?xml version="1.0" encoding="utf-8"?>
<p:tagLst xmlns:p="http://schemas.openxmlformats.org/presentationml/2006/main">
  <p:tag name="AS_UNIQUEID" val="1252"/>
</p:tagLst>
</file>

<file path=ppt/tags/tag396.xml><?xml version="1.0" encoding="utf-8"?>
<p:tagLst xmlns:p="http://schemas.openxmlformats.org/presentationml/2006/main">
  <p:tag name="AS_UNIQUEID" val="1253"/>
</p:tagLst>
</file>

<file path=ppt/tags/tag397.xml><?xml version="1.0" encoding="utf-8"?>
<p:tagLst xmlns:p="http://schemas.openxmlformats.org/presentationml/2006/main">
  <p:tag name="AS_UNIQUEID" val="1254"/>
</p:tagLst>
</file>

<file path=ppt/tags/tag398.xml><?xml version="1.0" encoding="utf-8"?>
<p:tagLst xmlns:p="http://schemas.openxmlformats.org/presentationml/2006/main">
  <p:tag name="AS_UNIQUEID" val="1255"/>
</p:tagLst>
</file>

<file path=ppt/tags/tag399.xml><?xml version="1.0" encoding="utf-8"?>
<p:tagLst xmlns:p="http://schemas.openxmlformats.org/presentationml/2006/main">
  <p:tag name="AS_UNIQUEID" val="1256"/>
</p:tagLst>
</file>

<file path=ppt/tags/tag4.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077"/>
</p:tagLst>
</file>

<file path=ppt/tags/tag400.xml><?xml version="1.0" encoding="utf-8"?>
<p:tagLst xmlns:p="http://schemas.openxmlformats.org/presentationml/2006/main">
  <p:tag name="AS_UNIQUEID" val="1257"/>
</p:tagLst>
</file>

<file path=ppt/tags/tag401.xml><?xml version="1.0" encoding="utf-8"?>
<p:tagLst xmlns:p="http://schemas.openxmlformats.org/presentationml/2006/main">
  <p:tag name="AS_UNIQUEID" val="1258"/>
</p:tagLst>
</file>

<file path=ppt/tags/tag402.xml><?xml version="1.0" encoding="utf-8"?>
<p:tagLst xmlns:p="http://schemas.openxmlformats.org/presentationml/2006/main">
  <p:tag name="AS_UNIQUEID" val="1259"/>
</p:tagLst>
</file>

<file path=ppt/tags/tag403.xml><?xml version="1.0" encoding="utf-8"?>
<p:tagLst xmlns:p="http://schemas.openxmlformats.org/presentationml/2006/main">
  <p:tag name="AS_UNIQUEID" val="1260"/>
</p:tagLst>
</file>

<file path=ppt/tags/tag404.xml><?xml version="1.0" encoding="utf-8"?>
<p:tagLst xmlns:p="http://schemas.openxmlformats.org/presentationml/2006/main">
  <p:tag name="AS_UNIQUEID" val="1261"/>
</p:tagLst>
</file>

<file path=ppt/tags/tag405.xml><?xml version="1.0" encoding="utf-8"?>
<p:tagLst xmlns:p="http://schemas.openxmlformats.org/presentationml/2006/main">
  <p:tag name="AS_UNIQUEID" val="1262"/>
</p:tagLst>
</file>

<file path=ppt/tags/tag406.xml><?xml version="1.0" encoding="utf-8"?>
<p:tagLst xmlns:p="http://schemas.openxmlformats.org/presentationml/2006/main">
  <p:tag name="AS_UNIQUEID" val="1263"/>
</p:tagLst>
</file>

<file path=ppt/tags/tag407.xml><?xml version="1.0" encoding="utf-8"?>
<p:tagLst xmlns:p="http://schemas.openxmlformats.org/presentationml/2006/main">
  <p:tag name="AS_UNIQUEID" val="1264"/>
</p:tagLst>
</file>

<file path=ppt/tags/tag408.xml><?xml version="1.0" encoding="utf-8"?>
<p:tagLst xmlns:p="http://schemas.openxmlformats.org/presentationml/2006/main">
  <p:tag name="AS_UNIQUEID" val="1265"/>
</p:tagLst>
</file>

<file path=ppt/tags/tag409.xml><?xml version="1.0" encoding="utf-8"?>
<p:tagLst xmlns:p="http://schemas.openxmlformats.org/presentationml/2006/main">
  <p:tag name="AS_UNIQUEID" val="1266"/>
</p:tagLst>
</file>

<file path=ppt/tags/tag41.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1267"/>
</p:tagLst>
</file>

<file path=ppt/tags/tag411.xml><?xml version="1.0" encoding="utf-8"?>
<p:tagLst xmlns:p="http://schemas.openxmlformats.org/presentationml/2006/main">
  <p:tag name="AS_UNIQUEID" val="1268"/>
</p:tagLst>
</file>

<file path=ppt/tags/tag412.xml><?xml version="1.0" encoding="utf-8"?>
<p:tagLst xmlns:p="http://schemas.openxmlformats.org/presentationml/2006/main">
  <p:tag name="AS_UNIQUEID" val="1269"/>
</p:tagLst>
</file>

<file path=ppt/tags/tag413.xml><?xml version="1.0" encoding="utf-8"?>
<p:tagLst xmlns:p="http://schemas.openxmlformats.org/presentationml/2006/main">
  <p:tag name="AS_UNIQUEID" val="1270"/>
</p:tagLst>
</file>

<file path=ppt/tags/tag414.xml><?xml version="1.0" encoding="utf-8"?>
<p:tagLst xmlns:p="http://schemas.openxmlformats.org/presentationml/2006/main">
  <p:tag name="AS_UNIQUEID" val="1271"/>
</p:tagLst>
</file>

<file path=ppt/tags/tag415.xml><?xml version="1.0" encoding="utf-8"?>
<p:tagLst xmlns:p="http://schemas.openxmlformats.org/presentationml/2006/main">
  <p:tag name="AS_UNIQUEID" val="1272"/>
</p:tagLst>
</file>

<file path=ppt/tags/tag416.xml><?xml version="1.0" encoding="utf-8"?>
<p:tagLst xmlns:p="http://schemas.openxmlformats.org/presentationml/2006/main">
  <p:tag name="AS_UNIQUEID" val="1273"/>
</p:tagLst>
</file>

<file path=ppt/tags/tag417.xml><?xml version="1.0" encoding="utf-8"?>
<p:tagLst xmlns:p="http://schemas.openxmlformats.org/presentationml/2006/main">
  <p:tag name="AS_UNIQUEID" val="1274"/>
</p:tagLst>
</file>

<file path=ppt/tags/tag418.xml><?xml version="1.0" encoding="utf-8"?>
<p:tagLst xmlns:p="http://schemas.openxmlformats.org/presentationml/2006/main">
  <p:tag name="AS_UNIQUEID" val="1275"/>
</p:tagLst>
</file>

<file path=ppt/tags/tag419.xml><?xml version="1.0" encoding="utf-8"?>
<p:tagLst xmlns:p="http://schemas.openxmlformats.org/presentationml/2006/main">
  <p:tag name="AS_UNIQUEID" val="1276"/>
</p:tagLst>
</file>

<file path=ppt/tags/tag42.xml><?xml version="1.0" encoding="utf-8"?>
<p:tagLst xmlns:p="http://schemas.openxmlformats.org/presentationml/2006/main">
  <p:tag name="AS_UNIQUEID" val="46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1277"/>
</p:tagLst>
</file>

<file path=ppt/tags/tag421.xml><?xml version="1.0" encoding="utf-8"?>
<p:tagLst xmlns:p="http://schemas.openxmlformats.org/presentationml/2006/main">
  <p:tag name="AS_UNIQUEID" val="1278"/>
</p:tagLst>
</file>

<file path=ppt/tags/tag422.xml><?xml version="1.0" encoding="utf-8"?>
<p:tagLst xmlns:p="http://schemas.openxmlformats.org/presentationml/2006/main">
  <p:tag name="AS_UNIQUEID" val="1279"/>
</p:tagLst>
</file>

<file path=ppt/tags/tag423.xml><?xml version="1.0" encoding="utf-8"?>
<p:tagLst xmlns:p="http://schemas.openxmlformats.org/presentationml/2006/main">
  <p:tag name="AS_UNIQUEID" val="54"/>
</p:tagLst>
</file>

<file path=ppt/tags/tag424.xml><?xml version="1.0" encoding="utf-8"?>
<p:tagLst xmlns:p="http://schemas.openxmlformats.org/presentationml/2006/main">
  <p:tag name="AS_UNIQUEID" val="55"/>
</p:tagLst>
</file>

<file path=ppt/tags/tag425.xml><?xml version="1.0" encoding="utf-8"?>
<p:tagLst xmlns:p="http://schemas.openxmlformats.org/presentationml/2006/main">
  <p:tag name="AS_UNIQUEID" val="56"/>
</p:tagLst>
</file>

<file path=ppt/tags/tag426.xml><?xml version="1.0" encoding="utf-8"?>
<p:tagLst xmlns:p="http://schemas.openxmlformats.org/presentationml/2006/main">
  <p:tag name="AS_UNIQUEID" val="1280"/>
</p:tagLst>
</file>

<file path=ppt/tags/tag427.xml><?xml version="1.0" encoding="utf-8"?>
<p:tagLst xmlns:p="http://schemas.openxmlformats.org/presentationml/2006/main">
  <p:tag name="AS_UNIQUEID" val="58"/>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custom20191583_3*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428.xml><?xml version="1.0" encoding="utf-8"?>
<p:tagLst xmlns:p="http://schemas.openxmlformats.org/presentationml/2006/main">
  <p:tag name="AS_UNIQUEID" val="59"/>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91583_3*l_h_i*1_3_2"/>
  <p:tag name="KSO_WM_UNIT_INDEX" val="1_3_2"/>
  <p:tag name="KSO_WM_UNIT_LAYERLEVEL" val="1_1_1"/>
  <p:tag name="KSO_WM_UNIT_TEXT_FILL_FORE_SCHEMECOLOR_INDEX" val="2"/>
  <p:tag name="KSO_WM_UNIT_TEXT_FILL_TYPE" val="1"/>
  <p:tag name="KSO_WM_UNIT_TYPE" val="l_h_i"/>
  <p:tag name="KSO_WM_UNIT_USESOURCEFORMAT_APPLY" val="1"/>
</p:tagLst>
</file>

<file path=ppt/tags/tag429.xml><?xml version="1.0" encoding="utf-8"?>
<p:tagLst xmlns:p="http://schemas.openxmlformats.org/presentationml/2006/main">
  <p:tag name="AS_UNIQUEID" val="60"/>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HIGHLIGHT" val="0"/>
  <p:tag name="KSO_WM_UNIT_ID" val="custom20191583_3*l_h_a*1_3_1"/>
  <p:tag name="KSO_WM_UNIT_INDEX" val="1_3_1"/>
  <p:tag name="KSO_WM_UNIT_ISCONTENTSTITLE" val="0"/>
  <p:tag name="KSO_WM_UNIT_LAYERLEVEL" val="1_1_1"/>
  <p:tag name="KSO_WM_UNIT_NOCLEAR" val="0"/>
  <p:tag name="KSO_WM_UNIT_PRESET_TEXT" val="添加小标题"/>
  <p:tag name="KSO_WM_UNIT_TEXT_FILL_FORE_SCHEMECOLOR_INDEX" val="14"/>
  <p:tag name="KSO_WM_UNIT_TEXT_FILL_TYPE" val="1"/>
  <p:tag name="KSO_WM_UNIT_TYPE" val="l_h_a"/>
  <p:tag name="KSO_WM_UNIT_USESOURCEFORMAT_APPLY" val="1"/>
  <p:tag name="KSO_WM_UNIT_VALUE" val="14"/>
</p:tagLst>
</file>

<file path=ppt/tags/tag43.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61"/>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191583_3*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431.xml><?xml version="1.0" encoding="utf-8"?>
<p:tagLst xmlns:p="http://schemas.openxmlformats.org/presentationml/2006/main">
  <p:tag name="AS_UNIQUEID" val="62"/>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91583_3*l_h_i*1_2_2"/>
  <p:tag name="KSO_WM_UNIT_INDEX" val="1_2_2"/>
  <p:tag name="KSO_WM_UNIT_LAYERLEVEL" val="1_1_1"/>
  <p:tag name="KSO_WM_UNIT_TEXT_FILL_FORE_SCHEMECOLOR_INDEX" val="2"/>
  <p:tag name="KSO_WM_UNIT_TEXT_FILL_TYPE" val="1"/>
  <p:tag name="KSO_WM_UNIT_TYPE" val="l_h_i"/>
  <p:tag name="KSO_WM_UNIT_USESOURCEFORMAT_APPLY" val="1"/>
</p:tagLst>
</file>

<file path=ppt/tags/tag432.xml><?xml version="1.0" encoding="utf-8"?>
<p:tagLst xmlns:p="http://schemas.openxmlformats.org/presentationml/2006/main">
  <p:tag name="AS_UNIQUEID" val="63"/>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HIGHLIGHT" val="0"/>
  <p:tag name="KSO_WM_UNIT_ID" val="custom20191583_3*l_h_a*1_2_1"/>
  <p:tag name="KSO_WM_UNIT_INDEX" val="1_2_1"/>
  <p:tag name="KSO_WM_UNIT_ISCONTENTSTITLE" val="0"/>
  <p:tag name="KSO_WM_UNIT_LAYERLEVEL" val="1_1_1"/>
  <p:tag name="KSO_WM_UNIT_NOCLEAR" val="0"/>
  <p:tag name="KSO_WM_UNIT_PRESET_TEXT" val="添加小标题"/>
  <p:tag name="KSO_WM_UNIT_TEXT_FILL_FORE_SCHEMECOLOR_INDEX" val="14"/>
  <p:tag name="KSO_WM_UNIT_TEXT_FILL_TYPE" val="1"/>
  <p:tag name="KSO_WM_UNIT_TYPE" val="l_h_a"/>
  <p:tag name="KSO_WM_UNIT_USESOURCEFORMAT_APPLY" val="1"/>
  <p:tag name="KSO_WM_UNIT_VALUE" val="14"/>
</p:tagLst>
</file>

<file path=ppt/tags/tag433.xml><?xml version="1.0" encoding="utf-8"?>
<p:tagLst xmlns:p="http://schemas.openxmlformats.org/presentationml/2006/main">
  <p:tag name="AS_UNIQUEID" val="64"/>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91583_3*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434.xml><?xml version="1.0" encoding="utf-8"?>
<p:tagLst xmlns:p="http://schemas.openxmlformats.org/presentationml/2006/main">
  <p:tag name="AS_UNIQUEID" val="65"/>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91583_3*l_h_i*1_1_2"/>
  <p:tag name="KSO_WM_UNIT_INDEX" val="1_1_2"/>
  <p:tag name="KSO_WM_UNIT_LAYERLEVEL" val="1_1_1"/>
  <p:tag name="KSO_WM_UNIT_TEXT_FILL_FORE_SCHEMECOLOR_INDEX" val="2"/>
  <p:tag name="KSO_WM_UNIT_TEXT_FILL_TYPE" val="1"/>
  <p:tag name="KSO_WM_UNIT_TYPE" val="l_h_i"/>
  <p:tag name="KSO_WM_UNIT_USESOURCEFORMAT_APPLY" val="1"/>
</p:tagLst>
</file>

<file path=ppt/tags/tag435.xml><?xml version="1.0" encoding="utf-8"?>
<p:tagLst xmlns:p="http://schemas.openxmlformats.org/presentationml/2006/main">
  <p:tag name="AS_UNIQUEID" val="66"/>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HIGHLIGHT" val="0"/>
  <p:tag name="KSO_WM_UNIT_ID" val="custom20191583_3*l_h_a*1_1_1"/>
  <p:tag name="KSO_WM_UNIT_INDEX" val="1_1_1"/>
  <p:tag name="KSO_WM_UNIT_ISCONTENTSTITLE" val="0"/>
  <p:tag name="KSO_WM_UNIT_LAYERLEVEL" val="1_1_1"/>
  <p:tag name="KSO_WM_UNIT_NOCLEAR" val="0"/>
  <p:tag name="KSO_WM_UNIT_PRESET_TEXT" val="添加小标题"/>
  <p:tag name="KSO_WM_UNIT_TEXT_FILL_FORE_SCHEMECOLOR_INDEX" val="14"/>
  <p:tag name="KSO_WM_UNIT_TEXT_FILL_TYPE" val="1"/>
  <p:tag name="KSO_WM_UNIT_TYPE" val="l_h_a"/>
  <p:tag name="KSO_WM_UNIT_USESOURCEFORMAT_APPLY" val="1"/>
  <p:tag name="KSO_WM_UNIT_VALUE" val="14"/>
</p:tagLst>
</file>

<file path=ppt/tags/tag436.xml><?xml version="1.0" encoding="utf-8"?>
<p:tagLst xmlns:p="http://schemas.openxmlformats.org/presentationml/2006/main">
  <p:tag name="AS_UNIQUEID" val="67"/>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custom20191583_3*l_h_i*1_3_3"/>
  <p:tag name="KSO_WM_UNIT_INDEX" val="1_3_3"/>
  <p:tag name="KSO_WM_UNIT_LAYERLEVEL" val="1_1_1"/>
  <p:tag name="KSO_WM_UNIT_TEXT_FILL_FORE_SCHEMECOLOR_INDEX" val="13"/>
  <p:tag name="KSO_WM_UNIT_TEXT_FILL_TYPE" val="1"/>
  <p:tag name="KSO_WM_UNIT_TYPE" val="l_h_i"/>
  <p:tag name="KSO_WM_UNIT_USESOURCEFORMAT_APPLY" val="1"/>
</p:tagLst>
</file>

<file path=ppt/tags/tag437.xml><?xml version="1.0" encoding="utf-8"?>
<p:tagLst xmlns:p="http://schemas.openxmlformats.org/presentationml/2006/main">
  <p:tag name="AS_UNIQUEID" val="68"/>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custom20191583_3*l_h_i*1_2_3"/>
  <p:tag name="KSO_WM_UNIT_INDEX" val="1_2_3"/>
  <p:tag name="KSO_WM_UNIT_LAYERLEVEL" val="1_1_1"/>
  <p:tag name="KSO_WM_UNIT_TEXT_FILL_FORE_SCHEMECOLOR_INDEX" val="13"/>
  <p:tag name="KSO_WM_UNIT_TEXT_FILL_TYPE" val="1"/>
  <p:tag name="KSO_WM_UNIT_TYPE" val="l_h_i"/>
  <p:tag name="KSO_WM_UNIT_USESOURCEFORMAT_APPLY" val="1"/>
</p:tagLst>
</file>

<file path=ppt/tags/tag438.xml><?xml version="1.0" encoding="utf-8"?>
<p:tagLst xmlns:p="http://schemas.openxmlformats.org/presentationml/2006/main">
  <p:tag name="AS_UNIQUEID" val="69"/>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91583_3*l_h_i*1_1_3"/>
  <p:tag name="KSO_WM_UNIT_INDEX" val="1_1_3"/>
  <p:tag name="KSO_WM_UNIT_LAYERLEVEL" val="1_1_1"/>
  <p:tag name="KSO_WM_UNIT_TEXT_FILL_FORE_SCHEMECOLOR_INDEX" val="13"/>
  <p:tag name="KSO_WM_UNIT_TEXT_FILL_TYPE" val="1"/>
  <p:tag name="KSO_WM_UNIT_TYPE" val="l_h_i"/>
  <p:tag name="KSO_WM_UNIT_USESOURCEFORMAT_APPLY" val="1"/>
</p:tagLst>
</file>

<file path=ppt/tags/tag439.xml><?xml version="1.0" encoding="utf-8"?>
<p:tagLst xmlns:p="http://schemas.openxmlformats.org/presentationml/2006/main">
  <p:tag name="AS_UNIQUEID" val="70"/>
  <p:tag name="KSO_WM_BEAUTIFY_FLAG" val="#wm#"/>
  <p:tag name="KSO_WM_DIAGRAM_GROUP_CODE" val="l1-1"/>
  <p:tag name="KSO_WM_TAG_VERSION" val="1.0"/>
  <p:tag name="KSO_WM_TEMPLATE_CATEGORY" val="custom"/>
  <p:tag name="KSO_WM_TEMPLATE_INDEX" val="20191583"/>
  <p:tag name="KSO_WM_UNIT_COMPATIBLE" val="0"/>
  <p:tag name="KSO_WM_UNIT_DIAGRAM_ISNUMVISUAL" val="0"/>
  <p:tag name="KSO_WM_UNIT_DIAGRAM_ISREFERUNIT" val="0"/>
  <p:tag name="KSO_WM_UNIT_HIGHLIGHT" val="0"/>
  <p:tag name="KSO_WM_UNIT_ID" val="custom20191583_3*a*1"/>
  <p:tag name="KSO_WM_UNIT_INDEX" val="1"/>
  <p:tag name="KSO_WM_UNIT_ISCONTENTSTITLE" val="1"/>
  <p:tag name="KSO_WM_UNIT_LAYERLEVEL" val="1"/>
  <p:tag name="KSO_WM_UNIT_NOCLEAR" val="0"/>
  <p:tag name="KSO_WM_UNIT_PRESET_TEXT" val="目录"/>
  <p:tag name="KSO_WM_UNIT_TEXT_FILL_FORE_SCHEMECOLOR_INDEX" val="5"/>
  <p:tag name="KSO_WM_UNIT_TEXT_FILL_TYPE" val="1"/>
  <p:tag name="KSO_WM_UNIT_TYPE" val="a"/>
  <p:tag name="KSO_WM_UNIT_USESOURCEFORMAT_APPLY" val="1"/>
  <p:tag name="KSO_WM_UNIT_VALUE" val="2"/>
</p:tagLst>
</file>

<file path=ppt/tags/tag44.xml><?xml version="1.0" encoding="utf-8"?>
<p:tagLst xmlns:p="http://schemas.openxmlformats.org/presentationml/2006/main">
  <p:tag name="AS_UNIQUEID" val="1078"/>
</p:tagLst>
</file>

<file path=ppt/tags/tag440.xml><?xml version="1.0" encoding="utf-8"?>
<p:tagLst xmlns:p="http://schemas.openxmlformats.org/presentationml/2006/main">
  <p:tag name="AS_UNIQUEID" val="1281"/>
</p:tagLst>
</file>

<file path=ppt/tags/tag441.xml><?xml version="1.0" encoding="utf-8"?>
<p:tagLst xmlns:p="http://schemas.openxmlformats.org/presentationml/2006/main">
  <p:tag name="AS_UNIQUEID" val="1282"/>
</p:tagLst>
</file>

<file path=ppt/tags/tag442.xml><?xml version="1.0" encoding="utf-8"?>
<p:tagLst xmlns:p="http://schemas.openxmlformats.org/presentationml/2006/main">
  <p:tag name="AS_UNIQUEID" val="1283"/>
</p:tagLst>
</file>

<file path=ppt/tags/tag443.xml><?xml version="1.0" encoding="utf-8"?>
<p:tagLst xmlns:p="http://schemas.openxmlformats.org/presentationml/2006/main">
  <p:tag name="KSO_WM_BEAUTIFY_FLAG" val="#wm#"/>
  <p:tag name="KSO_WM_DIAGRAM_GROUP_CODE" val="l1-1"/>
  <p:tag name="KSO_WM_SLIDE_DIAGTYPE" val="l"/>
  <p:tag name="KSO_WM_SLIDE_ID" val="custom20191583_3"/>
  <p:tag name="KSO_WM_SLIDE_INDEX" val="3"/>
  <p:tag name="KSO_WM_SLIDE_ITEM_CNT" val="3"/>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191583"/>
  <p:tag name="KSO_WM_TEMPLATE_MASTER_TYPE" val="1"/>
  <p:tag name="KSO_WM_TEMPLATE_SUBCATEGORY" val="0"/>
</p:tagLst>
</file>

<file path=ppt/tags/tag444.xml><?xml version="1.0" encoding="utf-8"?>
<p:tagLst xmlns:p="http://schemas.openxmlformats.org/presentationml/2006/main">
  <p:tag name="AS_UNIQUEID" val="1284"/>
</p:tagLst>
</file>

<file path=ppt/tags/tag445.xml><?xml version="1.0" encoding="utf-8"?>
<p:tagLst xmlns:p="http://schemas.openxmlformats.org/presentationml/2006/main">
  <p:tag name="AS_UNIQUEID" val="1285"/>
</p:tagLst>
</file>

<file path=ppt/tags/tag446.xml><?xml version="1.0" encoding="utf-8"?>
<p:tagLst xmlns:p="http://schemas.openxmlformats.org/presentationml/2006/main">
  <p:tag name="AS_UNIQUEID" val="1286"/>
</p:tagLst>
</file>

<file path=ppt/tags/tag447.xml><?xml version="1.0" encoding="utf-8"?>
<p:tagLst xmlns:p="http://schemas.openxmlformats.org/presentationml/2006/main">
  <p:tag name="AS_UNIQUEID" val="1287"/>
</p:tagLst>
</file>

<file path=ppt/tags/tag448.xml><?xml version="1.0" encoding="utf-8"?>
<p:tagLst xmlns:p="http://schemas.openxmlformats.org/presentationml/2006/main">
  <p:tag name="AS_UNIQUEID" val="1288"/>
</p:tagLst>
</file>

<file path=ppt/tags/tag449.xml><?xml version="1.0" encoding="utf-8"?>
<p:tagLst xmlns:p="http://schemas.openxmlformats.org/presentationml/2006/main">
  <p:tag name="AS_UNIQUEID" val="1289"/>
</p:tagLst>
</file>

<file path=ppt/tags/tag45.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1290"/>
</p:tagLst>
</file>

<file path=ppt/tags/tag451.xml><?xml version="1.0" encoding="utf-8"?>
<p:tagLst xmlns:p="http://schemas.openxmlformats.org/presentationml/2006/main">
  <p:tag name="AS_UNIQUEID" val="1291"/>
</p:tagLst>
</file>

<file path=ppt/tags/tag452.xml><?xml version="1.0" encoding="utf-8"?>
<p:tagLst xmlns:p="http://schemas.openxmlformats.org/presentationml/2006/main">
  <p:tag name="AS_UNIQUEID" val="1292"/>
</p:tagLst>
</file>

<file path=ppt/tags/tag453.xml><?xml version="1.0" encoding="utf-8"?>
<p:tagLst xmlns:p="http://schemas.openxmlformats.org/presentationml/2006/main">
  <p:tag name="AS_UNIQUEID" val="1293"/>
</p:tagLst>
</file>

<file path=ppt/tags/tag454.xml><?xml version="1.0" encoding="utf-8"?>
<p:tagLst xmlns:p="http://schemas.openxmlformats.org/presentationml/2006/main">
  <p:tag name="AS_UNIQUEID" val="1294"/>
</p:tagLst>
</file>

<file path=ppt/tags/tag455.xml><?xml version="1.0" encoding="utf-8"?>
<p:tagLst xmlns:p="http://schemas.openxmlformats.org/presentationml/2006/main">
  <p:tag name="AS_UNIQUEID" val="1295"/>
</p:tagLst>
</file>

<file path=ppt/tags/tag456.xml><?xml version="1.0" encoding="utf-8"?>
<p:tagLst xmlns:p="http://schemas.openxmlformats.org/presentationml/2006/main">
  <p:tag name="AS_UNIQUEID" val="1296"/>
</p:tagLst>
</file>

<file path=ppt/tags/tag457.xml><?xml version="1.0" encoding="utf-8"?>
<p:tagLst xmlns:p="http://schemas.openxmlformats.org/presentationml/2006/main">
  <p:tag name="AS_UNIQUEID" val="1297"/>
</p:tagLst>
</file>

<file path=ppt/tags/tag458.xml><?xml version="1.0" encoding="utf-8"?>
<p:tagLst xmlns:p="http://schemas.openxmlformats.org/presentationml/2006/main">
  <p:tag name="AS_UNIQUEID" val="1298"/>
</p:tagLst>
</file>

<file path=ppt/tags/tag459.xml><?xml version="1.0" encoding="utf-8"?>
<p:tagLst xmlns:p="http://schemas.openxmlformats.org/presentationml/2006/main">
  <p:tag name="AS_UNIQUEID" val="1299"/>
</p:tagLst>
</file>

<file path=ppt/tags/tag46.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1300"/>
</p:tagLst>
</file>

<file path=ppt/tags/tag461.xml><?xml version="1.0" encoding="utf-8"?>
<p:tagLst xmlns:p="http://schemas.openxmlformats.org/presentationml/2006/main">
  <p:tag name="AS_UNIQUEID" val="1301"/>
</p:tagLst>
</file>

<file path=ppt/tags/tag462.xml><?xml version="1.0" encoding="utf-8"?>
<p:tagLst xmlns:p="http://schemas.openxmlformats.org/presentationml/2006/main">
  <p:tag name="AS_UNIQUEID" val="1302"/>
</p:tagLst>
</file>

<file path=ppt/tags/tag463.xml><?xml version="1.0" encoding="utf-8"?>
<p:tagLst xmlns:p="http://schemas.openxmlformats.org/presentationml/2006/main">
  <p:tag name="AS_UNIQUEID" val="1303"/>
</p:tagLst>
</file>

<file path=ppt/tags/tag464.xml><?xml version="1.0" encoding="utf-8"?>
<p:tagLst xmlns:p="http://schemas.openxmlformats.org/presentationml/2006/main">
  <p:tag name="AS_UNIQUEID" val="1304"/>
</p:tagLst>
</file>

<file path=ppt/tags/tag465.xml><?xml version="1.0" encoding="utf-8"?>
<p:tagLst xmlns:p="http://schemas.openxmlformats.org/presentationml/2006/main">
  <p:tag name="AS_UNIQUEID" val="1305"/>
</p:tagLst>
</file>

<file path=ppt/tags/tag466.xml><?xml version="1.0" encoding="utf-8"?>
<p:tagLst xmlns:p="http://schemas.openxmlformats.org/presentationml/2006/main">
  <p:tag name="AS_UNIQUEID" val="1306"/>
</p:tagLst>
</file>

<file path=ppt/tags/tag467.xml><?xml version="1.0" encoding="utf-8"?>
<p:tagLst xmlns:p="http://schemas.openxmlformats.org/presentationml/2006/main">
  <p:tag name="AS_UNIQUEID" val="1307"/>
</p:tagLst>
</file>

<file path=ppt/tags/tag468.xml><?xml version="1.0" encoding="utf-8"?>
<p:tagLst xmlns:p="http://schemas.openxmlformats.org/presentationml/2006/main">
  <p:tag name="AS_UNIQUEID" val="1308"/>
</p:tagLst>
</file>

<file path=ppt/tags/tag469.xml><?xml version="1.0" encoding="utf-8"?>
<p:tagLst xmlns:p="http://schemas.openxmlformats.org/presentationml/2006/main">
  <p:tag name="AS_UNIQUEID" val="1309"/>
</p:tagLst>
</file>

<file path=ppt/tags/tag47.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1310"/>
</p:tagLst>
</file>

<file path=ppt/tags/tag471.xml><?xml version="1.0" encoding="utf-8"?>
<p:tagLst xmlns:p="http://schemas.openxmlformats.org/presentationml/2006/main">
  <p:tag name="AS_UNIQUEID" val="1311"/>
</p:tagLst>
</file>

<file path=ppt/tags/tag472.xml><?xml version="1.0" encoding="utf-8"?>
<p:tagLst xmlns:p="http://schemas.openxmlformats.org/presentationml/2006/main">
  <p:tag name="AS_UNIQUEID" val="1312"/>
</p:tagLst>
</file>

<file path=ppt/tags/tag473.xml><?xml version="1.0" encoding="utf-8"?>
<p:tagLst xmlns:p="http://schemas.openxmlformats.org/presentationml/2006/main">
  <p:tag name="AS_UNIQUEID" val="1313"/>
</p:tagLst>
</file>

<file path=ppt/tags/tag474.xml><?xml version="1.0" encoding="utf-8"?>
<p:tagLst xmlns:p="http://schemas.openxmlformats.org/presentationml/2006/main">
  <p:tag name="AS_UNIQUEID" val="1314"/>
</p:tagLst>
</file>

<file path=ppt/tags/tag475.xml><?xml version="1.0" encoding="utf-8"?>
<p:tagLst xmlns:p="http://schemas.openxmlformats.org/presentationml/2006/main">
  <p:tag name="AS_UNIQUEID" val="1315"/>
</p:tagLst>
</file>

<file path=ppt/tags/tag476.xml><?xml version="1.0" encoding="utf-8"?>
<p:tagLst xmlns:p="http://schemas.openxmlformats.org/presentationml/2006/main">
  <p:tag name="AS_UNIQUEID" val="1316"/>
</p:tagLst>
</file>

<file path=ppt/tags/tag477.xml><?xml version="1.0" encoding="utf-8"?>
<p:tagLst xmlns:p="http://schemas.openxmlformats.org/presentationml/2006/main">
  <p:tag name="AS_UNIQUEID" val="1317"/>
</p:tagLst>
</file>

<file path=ppt/tags/tag478.xml><?xml version="1.0" encoding="utf-8"?>
<p:tagLst xmlns:p="http://schemas.openxmlformats.org/presentationml/2006/main">
  <p:tag name="AS_UNIQUEID" val="1318"/>
</p:tagLst>
</file>

<file path=ppt/tags/tag479.xml><?xml version="1.0" encoding="utf-8"?>
<p:tagLst xmlns:p="http://schemas.openxmlformats.org/presentationml/2006/main">
  <p:tag name="AS_UNIQUEID" val="1319"/>
</p:tagLst>
</file>

<file path=ppt/tags/tag48.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1320"/>
</p:tagLst>
</file>

<file path=ppt/tags/tag481.xml><?xml version="1.0" encoding="utf-8"?>
<p:tagLst xmlns:p="http://schemas.openxmlformats.org/presentationml/2006/main">
  <p:tag name="AS_UNIQUEID" val="1321"/>
</p:tagLst>
</file>

<file path=ppt/tags/tag482.xml><?xml version="1.0" encoding="utf-8"?>
<p:tagLst xmlns:p="http://schemas.openxmlformats.org/presentationml/2006/main">
  <p:tag name="AS_UNIQUEID" val="1322"/>
</p:tagLst>
</file>

<file path=ppt/tags/tag483.xml><?xml version="1.0" encoding="utf-8"?>
<p:tagLst xmlns:p="http://schemas.openxmlformats.org/presentationml/2006/main">
  <p:tag name="AS_UNIQUEID" val="1323"/>
</p:tagLst>
</file>

<file path=ppt/tags/tag484.xml><?xml version="1.0" encoding="utf-8"?>
<p:tagLst xmlns:p="http://schemas.openxmlformats.org/presentationml/2006/main">
  <p:tag name="AS_UNIQUEID" val="1324"/>
</p:tagLst>
</file>

<file path=ppt/tags/tag485.xml><?xml version="1.0" encoding="utf-8"?>
<p:tagLst xmlns:p="http://schemas.openxmlformats.org/presentationml/2006/main">
  <p:tag name="AS_UNIQUEID" val="1325"/>
</p:tagLst>
</file>

<file path=ppt/tags/tag486.xml><?xml version="1.0" encoding="utf-8"?>
<p:tagLst xmlns:p="http://schemas.openxmlformats.org/presentationml/2006/main">
  <p:tag name="AS_UNIQUEID" val="1326"/>
</p:tagLst>
</file>

<file path=ppt/tags/tag487.xml><?xml version="1.0" encoding="utf-8"?>
<p:tagLst xmlns:p="http://schemas.openxmlformats.org/presentationml/2006/main">
  <p:tag name="AS_UNIQUEID" val="1327"/>
</p:tagLst>
</file>

<file path=ppt/tags/tag488.xml><?xml version="1.0" encoding="utf-8"?>
<p:tagLst xmlns:p="http://schemas.openxmlformats.org/presentationml/2006/main">
  <p:tag name="AS_UNIQUEID" val="1328"/>
</p:tagLst>
</file>

<file path=ppt/tags/tag489.xml><?xml version="1.0" encoding="utf-8"?>
<p:tagLst xmlns:p="http://schemas.openxmlformats.org/presentationml/2006/main">
  <p:tag name="AS_UNIQUEID" val="1329"/>
</p:tagLst>
</file>

<file path=ppt/tags/tag49.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AS_UNIQUEID" val="1330"/>
</p:tagLst>
</file>

<file path=ppt/tags/tag491.xml><?xml version="1.0" encoding="utf-8"?>
<p:tagLst xmlns:p="http://schemas.openxmlformats.org/presentationml/2006/main">
  <p:tag name="AS_UNIQUEID" val="1331"/>
</p:tagLst>
</file>

<file path=ppt/tags/tag492.xml><?xml version="1.0" encoding="utf-8"?>
<p:tagLst xmlns:p="http://schemas.openxmlformats.org/presentationml/2006/main">
  <p:tag name="AS_UNIQUEID" val="1332"/>
</p:tagLst>
</file>

<file path=ppt/tags/tag493.xml><?xml version="1.0" encoding="utf-8"?>
<p:tagLst xmlns:p="http://schemas.openxmlformats.org/presentationml/2006/main">
  <p:tag name="AS_UNIQUEID" val="1333"/>
</p:tagLst>
</file>

<file path=ppt/tags/tag494.xml><?xml version="1.0" encoding="utf-8"?>
<p:tagLst xmlns:p="http://schemas.openxmlformats.org/presentationml/2006/main">
  <p:tag name="AS_UNIQUEID" val="1334"/>
</p:tagLst>
</file>

<file path=ppt/tags/tag495.xml><?xml version="1.0" encoding="utf-8"?>
<p:tagLst xmlns:p="http://schemas.openxmlformats.org/presentationml/2006/main">
  <p:tag name="AS_UNIQUEID" val="1335"/>
</p:tagLst>
</file>

<file path=ppt/tags/tag496.xml><?xml version="1.0" encoding="utf-8"?>
<p:tagLst xmlns:p="http://schemas.openxmlformats.org/presentationml/2006/main">
  <p:tag name="AS_UNIQUEID" val="1336"/>
</p:tagLst>
</file>

<file path=ppt/tags/tag497.xml><?xml version="1.0" encoding="utf-8"?>
<p:tagLst xmlns:p="http://schemas.openxmlformats.org/presentationml/2006/main">
  <p:tag name="AS_UNIQUEID" val="1337"/>
</p:tagLst>
</file>

<file path=ppt/tags/tag498.xml><?xml version="1.0" encoding="utf-8"?>
<p:tagLst xmlns:p="http://schemas.openxmlformats.org/presentationml/2006/main">
  <p:tag name="AS_UNIQUEID" val="1338"/>
</p:tagLst>
</file>

<file path=ppt/tags/tag499.xml><?xml version="1.0" encoding="utf-8"?>
<p:tagLst xmlns:p="http://schemas.openxmlformats.org/presentationml/2006/main">
  <p:tag name="AS_UNIQUEID" val="1339"/>
</p:tagLst>
</file>

<file path=ppt/tags/tag5.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AS_UNIQUEID" val="1340"/>
</p:tagLst>
</file>

<file path=ppt/tags/tag501.xml><?xml version="1.0" encoding="utf-8"?>
<p:tagLst xmlns:p="http://schemas.openxmlformats.org/presentationml/2006/main">
  <p:tag name="AS_UNIQUEID" val="1341"/>
</p:tagLst>
</file>

<file path=ppt/tags/tag502.xml><?xml version="1.0" encoding="utf-8"?>
<p:tagLst xmlns:p="http://schemas.openxmlformats.org/presentationml/2006/main">
  <p:tag name="AS_UNIQUEID" val="1342"/>
</p:tagLst>
</file>

<file path=ppt/tags/tag503.xml><?xml version="1.0" encoding="utf-8"?>
<p:tagLst xmlns:p="http://schemas.openxmlformats.org/presentationml/2006/main">
  <p:tag name="AS_UNIQUEID" val="1343"/>
</p:tagLst>
</file>

<file path=ppt/tags/tag504.xml><?xml version="1.0" encoding="utf-8"?>
<p:tagLst xmlns:p="http://schemas.openxmlformats.org/presentationml/2006/main">
  <p:tag name="AS_UNIQUEID" val="1344"/>
</p:tagLst>
</file>

<file path=ppt/tags/tag505.xml><?xml version="1.0" encoding="utf-8"?>
<p:tagLst xmlns:p="http://schemas.openxmlformats.org/presentationml/2006/main">
  <p:tag name="AS_UNIQUEID" val="1345"/>
</p:tagLst>
</file>

<file path=ppt/tags/tag506.xml><?xml version="1.0" encoding="utf-8"?>
<p:tagLst xmlns:p="http://schemas.openxmlformats.org/presentationml/2006/main">
  <p:tag name="AS_UNIQUEID" val="1346"/>
</p:tagLst>
</file>

<file path=ppt/tags/tag507.xml><?xml version="1.0" encoding="utf-8"?>
<p:tagLst xmlns:p="http://schemas.openxmlformats.org/presentationml/2006/main">
  <p:tag name="AS_UNIQUEID" val="1347"/>
</p:tagLst>
</file>

<file path=ppt/tags/tag508.xml><?xml version="1.0" encoding="utf-8"?>
<p:tagLst xmlns:p="http://schemas.openxmlformats.org/presentationml/2006/main">
  <p:tag name="AS_UNIQUEID" val="1348"/>
</p:tagLst>
</file>

<file path=ppt/tags/tag509.xml><?xml version="1.0" encoding="utf-8"?>
<p:tagLst xmlns:p="http://schemas.openxmlformats.org/presentationml/2006/main">
  <p:tag name="AS_UNIQUEID" val="1349"/>
</p:tagLst>
</file>

<file path=ppt/tags/tag51.xml><?xml version="1.0" encoding="utf-8"?>
<p:tagLst xmlns:p="http://schemas.openxmlformats.org/presentationml/2006/main">
  <p:tag name="AS_UNIQUEID" val="1079"/>
</p:tagLst>
</file>

<file path=ppt/tags/tag510.xml><?xml version="1.0" encoding="utf-8"?>
<p:tagLst xmlns:p="http://schemas.openxmlformats.org/presentationml/2006/main">
  <p:tag name="AS_UNIQUEID" val="1350"/>
</p:tagLst>
</file>

<file path=ppt/tags/tag511.xml><?xml version="1.0" encoding="utf-8"?>
<p:tagLst xmlns:p="http://schemas.openxmlformats.org/presentationml/2006/main">
  <p:tag name="AS_UNIQUEID" val="1351"/>
</p:tagLst>
</file>

<file path=ppt/tags/tag512.xml><?xml version="1.0" encoding="utf-8"?>
<p:tagLst xmlns:p="http://schemas.openxmlformats.org/presentationml/2006/main">
  <p:tag name="AS_UNIQUEID" val="1352"/>
</p:tagLst>
</file>

<file path=ppt/tags/tag513.xml><?xml version="1.0" encoding="utf-8"?>
<p:tagLst xmlns:p="http://schemas.openxmlformats.org/presentationml/2006/main">
  <p:tag name="AS_UNIQUEID" val="1353"/>
</p:tagLst>
</file>

<file path=ppt/tags/tag514.xml><?xml version="1.0" encoding="utf-8"?>
<p:tagLst xmlns:p="http://schemas.openxmlformats.org/presentationml/2006/main">
  <p:tag name="AS_UNIQUEID" val="1354"/>
</p:tagLst>
</file>

<file path=ppt/tags/tag515.xml><?xml version="1.0" encoding="utf-8"?>
<p:tagLst xmlns:p="http://schemas.openxmlformats.org/presentationml/2006/main">
  <p:tag name="AS_UNIQUEID" val="1355"/>
</p:tagLst>
</file>

<file path=ppt/tags/tag516.xml><?xml version="1.0" encoding="utf-8"?>
<p:tagLst xmlns:p="http://schemas.openxmlformats.org/presentationml/2006/main">
  <p:tag name="AS_UNIQUEID" val="1356"/>
</p:tagLst>
</file>

<file path=ppt/tags/tag517.xml><?xml version="1.0" encoding="utf-8"?>
<p:tagLst xmlns:p="http://schemas.openxmlformats.org/presentationml/2006/main">
  <p:tag name="AS_UNIQUEID" val="1357"/>
</p:tagLst>
</file>

<file path=ppt/tags/tag518.xml><?xml version="1.0" encoding="utf-8"?>
<p:tagLst xmlns:p="http://schemas.openxmlformats.org/presentationml/2006/main">
  <p:tag name="AS_UNIQUEID" val="1358"/>
</p:tagLst>
</file>

<file path=ppt/tags/tag519.xml><?xml version="1.0" encoding="utf-8"?>
<p:tagLst xmlns:p="http://schemas.openxmlformats.org/presentationml/2006/main">
  <p:tag name="AS_UNIQUEID" val="1359"/>
</p:tagLst>
</file>

<file path=ppt/tags/tag52.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1360"/>
</p:tagLst>
</file>

<file path=ppt/tags/tag521.xml><?xml version="1.0" encoding="utf-8"?>
<p:tagLst xmlns:p="http://schemas.openxmlformats.org/presentationml/2006/main">
  <p:tag name="AS_UNIQUEID" val="1361"/>
</p:tagLst>
</file>

<file path=ppt/tags/tag522.xml><?xml version="1.0" encoding="utf-8"?>
<p:tagLst xmlns:p="http://schemas.openxmlformats.org/presentationml/2006/main">
  <p:tag name="AS_UNIQUEID" val="1362"/>
</p:tagLst>
</file>

<file path=ppt/tags/tag523.xml><?xml version="1.0" encoding="utf-8"?>
<p:tagLst xmlns:p="http://schemas.openxmlformats.org/presentationml/2006/main">
  <p:tag name="AS_UNIQUEID" val="1363"/>
</p:tagLst>
</file>

<file path=ppt/tags/tag524.xml><?xml version="1.0" encoding="utf-8"?>
<p:tagLst xmlns:p="http://schemas.openxmlformats.org/presentationml/2006/main">
  <p:tag name="AS_UNIQUEID" val="1364"/>
</p:tagLst>
</file>

<file path=ppt/tags/tag525.xml><?xml version="1.0" encoding="utf-8"?>
<p:tagLst xmlns:p="http://schemas.openxmlformats.org/presentationml/2006/main">
  <p:tag name="AS_UNIQUEID" val="1365"/>
</p:tagLst>
</file>

<file path=ppt/tags/tag526.xml><?xml version="1.0" encoding="utf-8"?>
<p:tagLst xmlns:p="http://schemas.openxmlformats.org/presentationml/2006/main">
  <p:tag name="AS_UNIQUEID" val="1366"/>
</p:tagLst>
</file>

<file path=ppt/tags/tag527.xml><?xml version="1.0" encoding="utf-8"?>
<p:tagLst xmlns:p="http://schemas.openxmlformats.org/presentationml/2006/main">
  <p:tag name="AS_UNIQUEID" val="1367"/>
</p:tagLst>
</file>

<file path=ppt/tags/tag528.xml><?xml version="1.0" encoding="utf-8"?>
<p:tagLst xmlns:p="http://schemas.openxmlformats.org/presentationml/2006/main">
  <p:tag name="AS_UNIQUEID" val="1368"/>
</p:tagLst>
</file>

<file path=ppt/tags/tag529.xml><?xml version="1.0" encoding="utf-8"?>
<p:tagLst xmlns:p="http://schemas.openxmlformats.org/presentationml/2006/main">
  <p:tag name="AS_UNIQUEID" val="1369"/>
</p:tagLst>
</file>

<file path=ppt/tags/tag53.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1370"/>
</p:tagLst>
</file>

<file path=ppt/tags/tag531.xml><?xml version="1.0" encoding="utf-8"?>
<p:tagLst xmlns:p="http://schemas.openxmlformats.org/presentationml/2006/main">
  <p:tag name="AS_UNIQUEID" val="1371"/>
</p:tagLst>
</file>

<file path=ppt/tags/tag532.xml><?xml version="1.0" encoding="utf-8"?>
<p:tagLst xmlns:p="http://schemas.openxmlformats.org/presentationml/2006/main">
  <p:tag name="AS_UNIQUEID" val="1372"/>
</p:tagLst>
</file>

<file path=ppt/tags/tag533.xml><?xml version="1.0" encoding="utf-8"?>
<p:tagLst xmlns:p="http://schemas.openxmlformats.org/presentationml/2006/main">
  <p:tag name="AS_UNIQUEID" val="1373"/>
</p:tagLst>
</file>

<file path=ppt/tags/tag534.xml><?xml version="1.0" encoding="utf-8"?>
<p:tagLst xmlns:p="http://schemas.openxmlformats.org/presentationml/2006/main">
  <p:tag name="AS_UNIQUEID" val="1374"/>
</p:tagLst>
</file>

<file path=ppt/tags/tag535.xml><?xml version="1.0" encoding="utf-8"?>
<p:tagLst xmlns:p="http://schemas.openxmlformats.org/presentationml/2006/main">
  <p:tag name="AS_UNIQUEID" val="1375"/>
</p:tagLst>
</file>

<file path=ppt/tags/tag536.xml><?xml version="1.0" encoding="utf-8"?>
<p:tagLst xmlns:p="http://schemas.openxmlformats.org/presentationml/2006/main">
  <p:tag name="AS_UNIQUEID" val="1376"/>
</p:tagLst>
</file>

<file path=ppt/tags/tag537.xml><?xml version="1.0" encoding="utf-8"?>
<p:tagLst xmlns:p="http://schemas.openxmlformats.org/presentationml/2006/main">
  <p:tag name="AS_UNIQUEID" val="1377"/>
</p:tagLst>
</file>

<file path=ppt/tags/tag538.xml><?xml version="1.0" encoding="utf-8"?>
<p:tagLst xmlns:p="http://schemas.openxmlformats.org/presentationml/2006/main">
  <p:tag name="AS_UNIQUEID" val="1378"/>
</p:tagLst>
</file>

<file path=ppt/tags/tag539.xml><?xml version="1.0" encoding="utf-8"?>
<p:tagLst xmlns:p="http://schemas.openxmlformats.org/presentationml/2006/main">
  <p:tag name="AS_UNIQUEID" val="1379"/>
</p:tagLst>
</file>

<file path=ppt/tags/tag54.xml><?xml version="1.0" encoding="utf-8"?>
<p:tagLst xmlns:p="http://schemas.openxmlformats.org/presentationml/2006/main">
  <p:tag name="AS_UNIQUEID" val="4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p="http://schemas.openxmlformats.org/presentationml/2006/main">
  <p:tag name="AS_UNIQUEID" val="1380"/>
</p:tagLst>
</file>

<file path=ppt/tags/tag541.xml><?xml version="1.0" encoding="utf-8"?>
<p:tagLst xmlns:p="http://schemas.openxmlformats.org/presentationml/2006/main">
  <p:tag name="AS_UNIQUEID" val="1381"/>
</p:tagLst>
</file>

<file path=ppt/tags/tag542.xml><?xml version="1.0" encoding="utf-8"?>
<p:tagLst xmlns:p="http://schemas.openxmlformats.org/presentationml/2006/main">
  <p:tag name="AS_UNIQUEID" val="1382"/>
</p:tagLst>
</file>

<file path=ppt/tags/tag543.xml><?xml version="1.0" encoding="utf-8"?>
<p:tagLst xmlns:p="http://schemas.openxmlformats.org/presentationml/2006/main">
  <p:tag name="AS_UNIQUEID" val="1383"/>
</p:tagLst>
</file>

<file path=ppt/tags/tag544.xml><?xml version="1.0" encoding="utf-8"?>
<p:tagLst xmlns:p="http://schemas.openxmlformats.org/presentationml/2006/main">
  <p:tag name="AS_UNIQUEID" val="1384"/>
</p:tagLst>
</file>

<file path=ppt/tags/tag545.xml><?xml version="1.0" encoding="utf-8"?>
<p:tagLst xmlns:p="http://schemas.openxmlformats.org/presentationml/2006/main">
  <p:tag name="AS_UNIQUEID" val="1385"/>
</p:tagLst>
</file>

<file path=ppt/tags/tag546.xml><?xml version="1.0" encoding="utf-8"?>
<p:tagLst xmlns:p="http://schemas.openxmlformats.org/presentationml/2006/main">
  <p:tag name="AS_UNIQUEID" val="1386"/>
</p:tagLst>
</file>

<file path=ppt/tags/tag547.xml><?xml version="1.0" encoding="utf-8"?>
<p:tagLst xmlns:p="http://schemas.openxmlformats.org/presentationml/2006/main">
  <p:tag name="AS_UNIQUEID" val="1387"/>
</p:tagLst>
</file>

<file path=ppt/tags/tag548.xml><?xml version="1.0" encoding="utf-8"?>
<p:tagLst xmlns:p="http://schemas.openxmlformats.org/presentationml/2006/main">
  <p:tag name="AS_UNIQUEID" val="1388"/>
</p:tagLst>
</file>

<file path=ppt/tags/tag549.xml><?xml version="1.0" encoding="utf-8"?>
<p:tagLst xmlns:p="http://schemas.openxmlformats.org/presentationml/2006/main">
  <p:tag name="AS_UNIQUEID" val="1389"/>
</p:tagLst>
</file>

<file path=ppt/tags/tag55.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p="http://schemas.openxmlformats.org/presentationml/2006/main">
  <p:tag name="AS_UNIQUEID" val="1390"/>
</p:tagLst>
</file>

<file path=ppt/tags/tag551.xml><?xml version="1.0" encoding="utf-8"?>
<p:tagLst xmlns:p="http://schemas.openxmlformats.org/presentationml/2006/main">
  <p:tag name="AS_UNIQUEID" val="1391"/>
</p:tagLst>
</file>

<file path=ppt/tags/tag552.xml><?xml version="1.0" encoding="utf-8"?>
<p:tagLst xmlns:p="http://schemas.openxmlformats.org/presentationml/2006/main">
  <p:tag name="AS_UNIQUEID" val="1392"/>
</p:tagLst>
</file>

<file path=ppt/tags/tag553.xml><?xml version="1.0" encoding="utf-8"?>
<p:tagLst xmlns:p="http://schemas.openxmlformats.org/presentationml/2006/main">
  <p:tag name="AS_UNIQUEID" val="1393"/>
</p:tagLst>
</file>

<file path=ppt/tags/tag554.xml><?xml version="1.0" encoding="utf-8"?>
<p:tagLst xmlns:p="http://schemas.openxmlformats.org/presentationml/2006/main">
  <p:tag name="AS_UNIQUEID" val="1394"/>
</p:tagLst>
</file>

<file path=ppt/tags/tag555.xml><?xml version="1.0" encoding="utf-8"?>
<p:tagLst xmlns:p="http://schemas.openxmlformats.org/presentationml/2006/main">
  <p:tag name="AS_UNIQUEID" val="1395"/>
</p:tagLst>
</file>

<file path=ppt/tags/tag556.xml><?xml version="1.0" encoding="utf-8"?>
<p:tagLst xmlns:p="http://schemas.openxmlformats.org/presentationml/2006/main">
  <p:tag name="AS_UNIQUEID" val="1396"/>
</p:tagLst>
</file>

<file path=ppt/tags/tag557.xml><?xml version="1.0" encoding="utf-8"?>
<p:tagLst xmlns:p="http://schemas.openxmlformats.org/presentationml/2006/main">
  <p:tag name="AS_UNIQUEID" val="1397"/>
</p:tagLst>
</file>

<file path=ppt/tags/tag558.xml><?xml version="1.0" encoding="utf-8"?>
<p:tagLst xmlns:p="http://schemas.openxmlformats.org/presentationml/2006/main">
  <p:tag name="AS_UNIQUEID" val="1398"/>
</p:tagLst>
</file>

<file path=ppt/tags/tag559.xml><?xml version="1.0" encoding="utf-8"?>
<p:tagLst xmlns:p="http://schemas.openxmlformats.org/presentationml/2006/main">
  <p:tag name="AS_UNIQUEID" val="1399"/>
</p:tagLst>
</file>

<file path=ppt/tags/tag56.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p="http://schemas.openxmlformats.org/presentationml/2006/main">
  <p:tag name="AS_UNIQUEID" val="1400"/>
</p:tagLst>
</file>

<file path=ppt/tags/tag561.xml><?xml version="1.0" encoding="utf-8"?>
<p:tagLst xmlns:p="http://schemas.openxmlformats.org/presentationml/2006/main">
  <p:tag name="AS_UNIQUEID" val="1401"/>
</p:tagLst>
</file>

<file path=ppt/tags/tag562.xml><?xml version="1.0" encoding="utf-8"?>
<p:tagLst xmlns:p="http://schemas.openxmlformats.org/presentationml/2006/main">
  <p:tag name="AS_UNIQUEID" val="1402"/>
</p:tagLst>
</file>

<file path=ppt/tags/tag563.xml><?xml version="1.0" encoding="utf-8"?>
<p:tagLst xmlns:p="http://schemas.openxmlformats.org/presentationml/2006/main">
  <p:tag name="AS_UNIQUEID" val="1403"/>
</p:tagLst>
</file>

<file path=ppt/tags/tag564.xml><?xml version="1.0" encoding="utf-8"?>
<p:tagLst xmlns:p="http://schemas.openxmlformats.org/presentationml/2006/main">
  <p:tag name="AS_UNIQUEID" val="1404"/>
</p:tagLst>
</file>

<file path=ppt/tags/tag565.xml><?xml version="1.0" encoding="utf-8"?>
<p:tagLst xmlns:p="http://schemas.openxmlformats.org/presentationml/2006/main">
  <p:tag name="AS_UNIQUEID" val="1405"/>
</p:tagLst>
</file>

<file path=ppt/tags/tag566.xml><?xml version="1.0" encoding="utf-8"?>
<p:tagLst xmlns:p="http://schemas.openxmlformats.org/presentationml/2006/main">
  <p:tag name="AS_UNIQUEID" val="1406"/>
</p:tagLst>
</file>

<file path=ppt/tags/tag567.xml><?xml version="1.0" encoding="utf-8"?>
<p:tagLst xmlns:p="http://schemas.openxmlformats.org/presentationml/2006/main">
  <p:tag name="AS_UNIQUEID" val="1407"/>
</p:tagLst>
</file>

<file path=ppt/tags/tag568.xml><?xml version="1.0" encoding="utf-8"?>
<p:tagLst xmlns:p="http://schemas.openxmlformats.org/presentationml/2006/main">
  <p:tag name="AS_UNIQUEID" val="1408"/>
</p:tagLst>
</file>

<file path=ppt/tags/tag569.xml><?xml version="1.0" encoding="utf-8"?>
<p:tagLst xmlns:p="http://schemas.openxmlformats.org/presentationml/2006/main">
  <p:tag name="AS_UNIQUEID" val="1409"/>
</p:tagLst>
</file>

<file path=ppt/tags/tag57.xml><?xml version="1.0" encoding="utf-8"?>
<p:tagLst xmlns:p="http://schemas.openxmlformats.org/presentationml/2006/main">
  <p:tag name="AS_UNIQUEID" val="1080"/>
</p:tagLst>
</file>

<file path=ppt/tags/tag570.xml><?xml version="1.0" encoding="utf-8"?>
<p:tagLst xmlns:p="http://schemas.openxmlformats.org/presentationml/2006/main">
  <p:tag name="AS_UNIQUEID" val="1410"/>
</p:tagLst>
</file>

<file path=ppt/tags/tag571.xml><?xml version="1.0" encoding="utf-8"?>
<p:tagLst xmlns:p="http://schemas.openxmlformats.org/presentationml/2006/main">
  <p:tag name="AS_UNIQUEID" val="1411"/>
</p:tagLst>
</file>

<file path=ppt/tags/tag572.xml><?xml version="1.0" encoding="utf-8"?>
<p:tagLst xmlns:p="http://schemas.openxmlformats.org/presentationml/2006/main">
  <p:tag name="AS_UNIQUEID" val="1412"/>
</p:tagLst>
</file>

<file path=ppt/tags/tag573.xml><?xml version="1.0" encoding="utf-8"?>
<p:tagLst xmlns:p="http://schemas.openxmlformats.org/presentationml/2006/main">
  <p:tag name="AS_UNIQUEID" val="1413"/>
</p:tagLst>
</file>

<file path=ppt/tags/tag574.xml><?xml version="1.0" encoding="utf-8"?>
<p:tagLst xmlns:p="http://schemas.openxmlformats.org/presentationml/2006/main">
  <p:tag name="AS_UNIQUEID" val="1414"/>
</p:tagLst>
</file>

<file path=ppt/tags/tag575.xml><?xml version="1.0" encoding="utf-8"?>
<p:tagLst xmlns:p="http://schemas.openxmlformats.org/presentationml/2006/main">
  <p:tag name="AS_UNIQUEID" val="1415"/>
</p:tagLst>
</file>

<file path=ppt/tags/tag576.xml><?xml version="1.0" encoding="utf-8"?>
<p:tagLst xmlns:p="http://schemas.openxmlformats.org/presentationml/2006/main">
  <p:tag name="AS_UNIQUEID" val="1416"/>
</p:tagLst>
</file>

<file path=ppt/tags/tag577.xml><?xml version="1.0" encoding="utf-8"?>
<p:tagLst xmlns:p="http://schemas.openxmlformats.org/presentationml/2006/main">
  <p:tag name="AS_UNIQUEID" val="1417"/>
</p:tagLst>
</file>

<file path=ppt/tags/tag578.xml><?xml version="1.0" encoding="utf-8"?>
<p:tagLst xmlns:p="http://schemas.openxmlformats.org/presentationml/2006/main">
  <p:tag name="AS_UNIQUEID" val="1418"/>
</p:tagLst>
</file>

<file path=ppt/tags/tag579.xml><?xml version="1.0" encoding="utf-8"?>
<p:tagLst xmlns:p="http://schemas.openxmlformats.org/presentationml/2006/main">
  <p:tag name="AS_UNIQUEID" val="1419"/>
</p:tagLst>
</file>

<file path=ppt/tags/tag58.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1420"/>
</p:tagLst>
</file>

<file path=ppt/tags/tag581.xml><?xml version="1.0" encoding="utf-8"?>
<p:tagLst xmlns:p="http://schemas.openxmlformats.org/presentationml/2006/main">
  <p:tag name="AS_UNIQUEID" val="1421"/>
</p:tagLst>
</file>

<file path=ppt/tags/tag582.xml><?xml version="1.0" encoding="utf-8"?>
<p:tagLst xmlns:p="http://schemas.openxmlformats.org/presentationml/2006/main">
  <p:tag name="AS_UNIQUEID" val="1422"/>
</p:tagLst>
</file>

<file path=ppt/tags/tag583.xml><?xml version="1.0" encoding="utf-8"?>
<p:tagLst xmlns:p="http://schemas.openxmlformats.org/presentationml/2006/main">
  <p:tag name="AS_UNIQUEID" val="1423"/>
</p:tagLst>
</file>

<file path=ppt/tags/tag584.xml><?xml version="1.0" encoding="utf-8"?>
<p:tagLst xmlns:p="http://schemas.openxmlformats.org/presentationml/2006/main">
  <p:tag name="AS_UNIQUEID" val="1424"/>
</p:tagLst>
</file>

<file path=ppt/tags/tag585.xml><?xml version="1.0" encoding="utf-8"?>
<p:tagLst xmlns:p="http://schemas.openxmlformats.org/presentationml/2006/main">
  <p:tag name="AS_UNIQUEID" val="1425"/>
</p:tagLst>
</file>

<file path=ppt/tags/tag586.xml><?xml version="1.0" encoding="utf-8"?>
<p:tagLst xmlns:p="http://schemas.openxmlformats.org/presentationml/2006/main">
  <p:tag name="AS_UNIQUEID" val="1426"/>
</p:tagLst>
</file>

<file path=ppt/tags/tag587.xml><?xml version="1.0" encoding="utf-8"?>
<p:tagLst xmlns:p="http://schemas.openxmlformats.org/presentationml/2006/main">
  <p:tag name="AS_UNIQUEID" val="1427"/>
</p:tagLst>
</file>

<file path=ppt/tags/tag588.xml><?xml version="1.0" encoding="utf-8"?>
<p:tagLst xmlns:p="http://schemas.openxmlformats.org/presentationml/2006/main">
  <p:tag name="AS_UNIQUEID" val="1428"/>
</p:tagLst>
</file>

<file path=ppt/tags/tag589.xml><?xml version="1.0" encoding="utf-8"?>
<p:tagLst xmlns:p="http://schemas.openxmlformats.org/presentationml/2006/main">
  <p:tag name="AS_UNIQUEID" val="1429"/>
</p:tagLst>
</file>

<file path=ppt/tags/tag59.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p="http://schemas.openxmlformats.org/presentationml/2006/main">
  <p:tag name="AS_UNIQUEID" val="1430"/>
</p:tagLst>
</file>

<file path=ppt/tags/tag591.xml><?xml version="1.0" encoding="utf-8"?>
<p:tagLst xmlns:p="http://schemas.openxmlformats.org/presentationml/2006/main">
  <p:tag name="AS_UNIQUEID" val="1431"/>
</p:tagLst>
</file>

<file path=ppt/tags/tag592.xml><?xml version="1.0" encoding="utf-8"?>
<p:tagLst xmlns:p="http://schemas.openxmlformats.org/presentationml/2006/main">
  <p:tag name="AS_UNIQUEID" val="1432"/>
</p:tagLst>
</file>

<file path=ppt/tags/tag593.xml><?xml version="1.0" encoding="utf-8"?>
<p:tagLst xmlns:p="http://schemas.openxmlformats.org/presentationml/2006/main">
  <p:tag name="AS_UNIQUEID" val="1433"/>
</p:tagLst>
</file>

<file path=ppt/tags/tag594.xml><?xml version="1.0" encoding="utf-8"?>
<p:tagLst xmlns:p="http://schemas.openxmlformats.org/presentationml/2006/main">
  <p:tag name="AS_UNIQUEID" val="1434"/>
</p:tagLst>
</file>

<file path=ppt/tags/tag595.xml><?xml version="1.0" encoding="utf-8"?>
<p:tagLst xmlns:p="http://schemas.openxmlformats.org/presentationml/2006/main">
  <p:tag name="AS_UNIQUEID" val="1435"/>
</p:tagLst>
</file>

<file path=ppt/tags/tag596.xml><?xml version="1.0" encoding="utf-8"?>
<p:tagLst xmlns:p="http://schemas.openxmlformats.org/presentationml/2006/main">
  <p:tag name="AS_UNIQUEID" val="1436"/>
</p:tagLst>
</file>

<file path=ppt/tags/tag597.xml><?xml version="1.0" encoding="utf-8"?>
<p:tagLst xmlns:p="http://schemas.openxmlformats.org/presentationml/2006/main">
  <p:tag name="AS_UNIQUEID" val="1437"/>
</p:tagLst>
</file>

<file path=ppt/tags/tag598.xml><?xml version="1.0" encoding="utf-8"?>
<p:tagLst xmlns:p="http://schemas.openxmlformats.org/presentationml/2006/main">
  <p:tag name="AS_UNIQUEID" val="1438"/>
</p:tagLst>
</file>

<file path=ppt/tags/tag599.xml><?xml version="1.0" encoding="utf-8"?>
<p:tagLst xmlns:p="http://schemas.openxmlformats.org/presentationml/2006/main">
  <p:tag name="AS_UNIQUEID" val="1439"/>
</p:tagLst>
</file>

<file path=ppt/tags/tag6.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p="http://schemas.openxmlformats.org/presentationml/2006/main">
  <p:tag name="AS_UNIQUEID" val="1440"/>
</p:tagLst>
</file>

<file path=ppt/tags/tag601.xml><?xml version="1.0" encoding="utf-8"?>
<p:tagLst xmlns:p="http://schemas.openxmlformats.org/presentationml/2006/main">
  <p:tag name="AS_UNIQUEID" val="1441"/>
</p:tagLst>
</file>

<file path=ppt/tags/tag602.xml><?xml version="1.0" encoding="utf-8"?>
<p:tagLst xmlns:p="http://schemas.openxmlformats.org/presentationml/2006/main">
  <p:tag name="AS_UNIQUEID" val="1442"/>
</p:tagLst>
</file>

<file path=ppt/tags/tag603.xml><?xml version="1.0" encoding="utf-8"?>
<p:tagLst xmlns:p="http://schemas.openxmlformats.org/presentationml/2006/main">
  <p:tag name="AS_UNIQUEID" val="1443"/>
</p:tagLst>
</file>

<file path=ppt/tags/tag604.xml><?xml version="1.0" encoding="utf-8"?>
<p:tagLst xmlns:p="http://schemas.openxmlformats.org/presentationml/2006/main">
  <p:tag name="AS_UNIQUEID" val="1444"/>
</p:tagLst>
</file>

<file path=ppt/tags/tag605.xml><?xml version="1.0" encoding="utf-8"?>
<p:tagLst xmlns:p="http://schemas.openxmlformats.org/presentationml/2006/main">
  <p:tag name="AS_UNIQUEID" val="1445"/>
</p:tagLst>
</file>

<file path=ppt/tags/tag606.xml><?xml version="1.0" encoding="utf-8"?>
<p:tagLst xmlns:p="http://schemas.openxmlformats.org/presentationml/2006/main">
  <p:tag name="AS_UNIQUEID" val="1446"/>
</p:tagLst>
</file>

<file path=ppt/tags/tag607.xml><?xml version="1.0" encoding="utf-8"?>
<p:tagLst xmlns:p="http://schemas.openxmlformats.org/presentationml/2006/main">
  <p:tag name="AS_UNIQUEID" val="1447"/>
</p:tagLst>
</file>

<file path=ppt/tags/tag608.xml><?xml version="1.0" encoding="utf-8"?>
<p:tagLst xmlns:p="http://schemas.openxmlformats.org/presentationml/2006/main">
  <p:tag name="AS_UNIQUEID" val="1448"/>
</p:tagLst>
</file>

<file path=ppt/tags/tag609.xml><?xml version="1.0" encoding="utf-8"?>
<p:tagLst xmlns:p="http://schemas.openxmlformats.org/presentationml/2006/main">
  <p:tag name="AS_UNIQUEID" val="1449"/>
</p:tagLst>
</file>

<file path=ppt/tags/tag61.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0.xml><?xml version="1.0" encoding="utf-8"?>
<p:tagLst xmlns:p="http://schemas.openxmlformats.org/presentationml/2006/main">
  <p:tag name="AS_UNIQUEID" val="315"/>
</p:tagLst>
</file>

<file path=ppt/tags/tag611.xml><?xml version="1.0" encoding="utf-8"?>
<p:tagLst xmlns:p="http://schemas.openxmlformats.org/presentationml/2006/main">
  <p:tag name="AS_UNIQUEID" val="57"/>
  <p:tag name="KSO_WM_UNIT_TEXT_FILL_FORE_SCHEMECOLOR_INDEX" val="1"/>
  <p:tag name="KSO_WM_UNIT_TEXT_FILL_FORE_SCHEMECOLOR_INDEX_BRIGHTNESS" val="0"/>
  <p:tag name="KSO_WM_UNIT_TEXT_FILL_TYPE" val="1"/>
</p:tagLst>
</file>

<file path=ppt/tags/tag612.xml><?xml version="1.0" encoding="utf-8"?>
<p:tagLst xmlns:p="http://schemas.openxmlformats.org/presentationml/2006/main">
  <p:tag name="AS_UNIQUEID" val="320"/>
</p:tagLst>
</file>

<file path=ppt/tags/tag613.xml><?xml version="1.0" encoding="utf-8"?>
<p:tagLst xmlns:p="http://schemas.openxmlformats.org/presentationml/2006/main">
  <p:tag name="AS_UNIQUEID" val="219"/>
</p:tagLst>
</file>

<file path=ppt/tags/tag614.xml><?xml version="1.0" encoding="utf-8"?>
<p:tagLst xmlns:p="http://schemas.openxmlformats.org/presentationml/2006/main">
  <p:tag name="AS_UNIQUEID" val="220"/>
</p:tagLst>
</file>

<file path=ppt/tags/tag615.xml><?xml version="1.0" encoding="utf-8"?>
<p:tagLst xmlns:p="http://schemas.openxmlformats.org/presentationml/2006/main">
  <p:tag name="KSO_WM_SLIDE_BACKGROUND_TYPE" val="general"/>
  <p:tag name="KSO_WM_SLIDE_BK_DARK_LIGHT" val="2"/>
</p:tagLst>
</file>

<file path=ppt/tags/tag616.xml><?xml version="1.0" encoding="utf-8"?>
<p:tagLst xmlns:p="http://schemas.openxmlformats.org/presentationml/2006/main">
  <p:tag name="AS_UNIQUEID" val="1450"/>
</p:tagLst>
</file>

<file path=ppt/tags/tag617.xml><?xml version="1.0" encoding="utf-8"?>
<p:tagLst xmlns:p="http://schemas.openxmlformats.org/presentationml/2006/main">
  <p:tag name="AS_UNIQUEID" val="1451"/>
</p:tagLst>
</file>

<file path=ppt/tags/tag618.xml><?xml version="1.0" encoding="utf-8"?>
<p:tagLst xmlns:p="http://schemas.openxmlformats.org/presentationml/2006/main">
  <p:tag name="AS_UNIQUEID" val="315"/>
</p:tagLst>
</file>

<file path=ppt/tags/tag619.xml><?xml version="1.0" encoding="utf-8"?>
<p:tagLst xmlns:p="http://schemas.openxmlformats.org/presentationml/2006/main">
  <p:tag name="AS_UNIQUEID" val="219"/>
</p:tagLst>
</file>

<file path=ppt/tags/tag62.xml><?xml version="1.0" encoding="utf-8"?>
<p:tagLst xmlns:p="http://schemas.openxmlformats.org/presentationml/2006/main">
  <p:tag name="AS_UNIQUEID" val="1081"/>
</p:tagLst>
</file>

<file path=ppt/tags/tag620.xml><?xml version="1.0" encoding="utf-8"?>
<p:tagLst xmlns:p="http://schemas.openxmlformats.org/presentationml/2006/main">
  <p:tag name="AS_UNIQUEID" val="220"/>
</p:tagLst>
</file>

<file path=ppt/tags/tag621.xml><?xml version="1.0" encoding="utf-8"?>
<p:tagLst xmlns:p="http://schemas.openxmlformats.org/presentationml/2006/main">
  <p:tag name="AS_UNIQUEID" val="1452"/>
</p:tagLst>
</file>

<file path=ppt/tags/tag622.xml><?xml version="1.0" encoding="utf-8"?>
<p:tagLst xmlns:p="http://schemas.openxmlformats.org/presentationml/2006/main">
  <p:tag name="AS_UNIQUEID" val="1453"/>
</p:tagLst>
</file>

<file path=ppt/tags/tag623.xml><?xml version="1.0" encoding="utf-8"?>
<p:tagLst xmlns:p="http://schemas.openxmlformats.org/presentationml/2006/main">
  <p:tag name="AS_UNIQUEID" val="1454"/>
</p:tagLst>
</file>

<file path=ppt/tags/tag624.xml><?xml version="1.0" encoding="utf-8"?>
<p:tagLst xmlns:p="http://schemas.openxmlformats.org/presentationml/2006/main">
  <p:tag name="AS_UNIQUEID" val="219"/>
</p:tagLst>
</file>

<file path=ppt/tags/tag625.xml><?xml version="1.0" encoding="utf-8"?>
<p:tagLst xmlns:p="http://schemas.openxmlformats.org/presentationml/2006/main">
  <p:tag name="AS_UNIQUEID" val="220"/>
</p:tagLst>
</file>

<file path=ppt/tags/tag626.xml><?xml version="1.0" encoding="utf-8"?>
<p:tagLst xmlns:p="http://schemas.openxmlformats.org/presentationml/2006/main">
  <p:tag name="AS_UNIQUEID" val="320"/>
</p:tagLst>
</file>

<file path=ppt/tags/tag627.xml><?xml version="1.0" encoding="utf-8"?>
<p:tagLst xmlns:p="http://schemas.openxmlformats.org/presentationml/2006/main">
  <p:tag name="AS_UNIQUEID" val="1455"/>
</p:tagLst>
</file>

<file path=ppt/tags/tag628.xml><?xml version="1.0" encoding="utf-8"?>
<p:tagLst xmlns:p="http://schemas.openxmlformats.org/presentationml/2006/main">
  <p:tag name="AS_UNIQUEID" val="1456"/>
</p:tagLst>
</file>

<file path=ppt/tags/tag629.xml><?xml version="1.0" encoding="utf-8"?>
<p:tagLst xmlns:p="http://schemas.openxmlformats.org/presentationml/2006/main">
  <p:tag name="AS_UNIQUEID" val="219"/>
</p:tagLst>
</file>

<file path=ppt/tags/tag63.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220"/>
</p:tagLst>
</file>

<file path=ppt/tags/tag631.xml><?xml version="1.0" encoding="utf-8"?>
<p:tagLst xmlns:p="http://schemas.openxmlformats.org/presentationml/2006/main">
  <p:tag name="AS_UNIQUEID" val="320"/>
</p:tagLst>
</file>

<file path=ppt/tags/tag632.xml><?xml version="1.0" encoding="utf-8"?>
<p:tagLst xmlns:p="http://schemas.openxmlformats.org/presentationml/2006/main">
  <p:tag name="AS_UNIQUEID" val="1457"/>
</p:tagLst>
</file>

<file path=ppt/tags/tag633.xml><?xml version="1.0" encoding="utf-8"?>
<p:tagLst xmlns:p="http://schemas.openxmlformats.org/presentationml/2006/main">
  <p:tag name="AS_UNIQUEID" val="1458"/>
</p:tagLst>
</file>

<file path=ppt/tags/tag634.xml><?xml version="1.0" encoding="utf-8"?>
<p:tagLst xmlns:p="http://schemas.openxmlformats.org/presentationml/2006/main">
  <p:tag name="AS_UNIQUEID" val="320"/>
</p:tagLst>
</file>

<file path=ppt/tags/tag635.xml><?xml version="1.0" encoding="utf-8"?>
<p:tagLst xmlns:p="http://schemas.openxmlformats.org/presentationml/2006/main">
  <p:tag name="AS_UNIQUEID" val="219"/>
</p:tagLst>
</file>

<file path=ppt/tags/tag636.xml><?xml version="1.0" encoding="utf-8"?>
<p:tagLst xmlns:p="http://schemas.openxmlformats.org/presentationml/2006/main">
  <p:tag name="AS_UNIQUEID" val="220"/>
</p:tagLst>
</file>

<file path=ppt/tags/tag637.xml><?xml version="1.0" encoding="utf-8"?>
<p:tagLst xmlns:p="http://schemas.openxmlformats.org/presentationml/2006/main">
  <p:tag name="AS_UNIQUEID" val="1459"/>
</p:tagLst>
</file>

<file path=ppt/tags/tag638.xml><?xml version="1.0" encoding="utf-8"?>
<p:tagLst xmlns:p="http://schemas.openxmlformats.org/presentationml/2006/main">
  <p:tag name="AS_UNIQUEID" val="1460"/>
</p:tagLst>
</file>

<file path=ppt/tags/tag639.xml><?xml version="1.0" encoding="utf-8"?>
<p:tagLst xmlns:p="http://schemas.openxmlformats.org/presentationml/2006/main">
  <p:tag name="AS_UNIQUEID" val="1461"/>
</p:tagLst>
</file>

<file path=ppt/tags/tag64.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1462"/>
</p:tagLst>
</file>

<file path=ppt/tags/tag641.xml><?xml version="1.0" encoding="utf-8"?>
<p:tagLst xmlns:p="http://schemas.openxmlformats.org/presentationml/2006/main">
  <p:tag name="AS_UNIQUEID" val="1463"/>
</p:tagLst>
</file>

<file path=ppt/tags/tag642.xml><?xml version="1.0" encoding="utf-8"?>
<p:tagLst xmlns:p="http://schemas.openxmlformats.org/presentationml/2006/main">
  <p:tag name="AS_UNIQUEID" val="1464"/>
</p:tagLst>
</file>

<file path=ppt/tags/tag643.xml><?xml version="1.0" encoding="utf-8"?>
<p:tagLst xmlns:p="http://schemas.openxmlformats.org/presentationml/2006/main">
  <p:tag name="AS_UNIQUEID" val="1465"/>
</p:tagLst>
</file>

<file path=ppt/tags/tag644.xml><?xml version="1.0" encoding="utf-8"?>
<p:tagLst xmlns:p="http://schemas.openxmlformats.org/presentationml/2006/main">
  <p:tag name="AS_UNIQUEID" val="1466"/>
</p:tagLst>
</file>

<file path=ppt/tags/tag645.xml><?xml version="1.0" encoding="utf-8"?>
<p:tagLst xmlns:p="http://schemas.openxmlformats.org/presentationml/2006/main">
  <p:tag name="AS_UNIQUEID" val="1467"/>
</p:tagLst>
</file>

<file path=ppt/tags/tag646.xml><?xml version="1.0" encoding="utf-8"?>
<p:tagLst xmlns:p="http://schemas.openxmlformats.org/presentationml/2006/main">
  <p:tag name="AS_UNIQUEID" val="1468"/>
</p:tagLst>
</file>

<file path=ppt/tags/tag647.xml><?xml version="1.0" encoding="utf-8"?>
<p:tagLst xmlns:p="http://schemas.openxmlformats.org/presentationml/2006/main">
  <p:tag name="AS_UNIQUEID" val="1469"/>
</p:tagLst>
</file>

<file path=ppt/tags/tag648.xml><?xml version="1.0" encoding="utf-8"?>
<p:tagLst xmlns:p="http://schemas.openxmlformats.org/presentationml/2006/main">
  <p:tag name="AS_UNIQUEID" val="1470"/>
</p:tagLst>
</file>

<file path=ppt/tags/tag649.xml><?xml version="1.0" encoding="utf-8"?>
<p:tagLst xmlns:p="http://schemas.openxmlformats.org/presentationml/2006/main">
  <p:tag name="AS_UNIQUEID" val="1471"/>
</p:tagLst>
</file>

<file path=ppt/tags/tag65.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0.xml><?xml version="1.0" encoding="utf-8"?>
<p:tagLst xmlns:p="http://schemas.openxmlformats.org/presentationml/2006/main">
  <p:tag name="AS_UNIQUEID" val="1472"/>
</p:tagLst>
</file>

<file path=ppt/tags/tag651.xml><?xml version="1.0" encoding="utf-8"?>
<p:tagLst xmlns:p="http://schemas.openxmlformats.org/presentationml/2006/main">
  <p:tag name="AS_UNIQUEID" val="1473"/>
</p:tagLst>
</file>

<file path=ppt/tags/tag652.xml><?xml version="1.0" encoding="utf-8"?>
<p:tagLst xmlns:p="http://schemas.openxmlformats.org/presentationml/2006/main">
  <p:tag name="AS_UNIQUEID" val="1474"/>
</p:tagLst>
</file>

<file path=ppt/tags/tag653.xml><?xml version="1.0" encoding="utf-8"?>
<p:tagLst xmlns:p="http://schemas.openxmlformats.org/presentationml/2006/main">
  <p:tag name="AS_UNIQUEID" val="1475"/>
</p:tagLst>
</file>

<file path=ppt/tags/tag654.xml><?xml version="1.0" encoding="utf-8"?>
<p:tagLst xmlns:p="http://schemas.openxmlformats.org/presentationml/2006/main">
  <p:tag name="AS_UNIQUEID" val="1476"/>
</p:tagLst>
</file>

<file path=ppt/tags/tag655.xml><?xml version="1.0" encoding="utf-8"?>
<p:tagLst xmlns:p="http://schemas.openxmlformats.org/presentationml/2006/main">
  <p:tag name="AS_UNIQUEID" val="1477"/>
</p:tagLst>
</file>

<file path=ppt/tags/tag656.xml><?xml version="1.0" encoding="utf-8"?>
<p:tagLst xmlns:p="http://schemas.openxmlformats.org/presentationml/2006/main">
  <p:tag name="AS_UNIQUEID" val="1478"/>
</p:tagLst>
</file>

<file path=ppt/tags/tag657.xml><?xml version="1.0" encoding="utf-8"?>
<p:tagLst xmlns:p="http://schemas.openxmlformats.org/presentationml/2006/main">
  <p:tag name="AS_UNIQUEID" val="1479"/>
</p:tagLst>
</file>

<file path=ppt/tags/tag658.xml><?xml version="1.0" encoding="utf-8"?>
<p:tagLst xmlns:p="http://schemas.openxmlformats.org/presentationml/2006/main">
  <p:tag name="AS_UNIQUEID" val="1480"/>
</p:tagLst>
</file>

<file path=ppt/tags/tag659.xml><?xml version="1.0" encoding="utf-8"?>
<p:tagLst xmlns:p="http://schemas.openxmlformats.org/presentationml/2006/main">
  <p:tag name="AS_UNIQUEID" val="1481"/>
</p:tagLst>
</file>

<file path=ppt/tags/tag66.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0.xml><?xml version="1.0" encoding="utf-8"?>
<p:tagLst xmlns:p="http://schemas.openxmlformats.org/presentationml/2006/main">
  <p:tag name="AS_UNIQUEID" val="1482"/>
</p:tagLst>
</file>

<file path=ppt/tags/tag661.xml><?xml version="1.0" encoding="utf-8"?>
<p:tagLst xmlns:p="http://schemas.openxmlformats.org/presentationml/2006/main">
  <p:tag name="AS_UNIQUEID" val="1483"/>
</p:tagLst>
</file>

<file path=ppt/tags/tag662.xml><?xml version="1.0" encoding="utf-8"?>
<p:tagLst xmlns:p="http://schemas.openxmlformats.org/presentationml/2006/main">
  <p:tag name="AS_UNIQUEID" val="1484"/>
</p:tagLst>
</file>

<file path=ppt/tags/tag663.xml><?xml version="1.0" encoding="utf-8"?>
<p:tagLst xmlns:p="http://schemas.openxmlformats.org/presentationml/2006/main">
  <p:tag name="AS_UNIQUEID" val="1485"/>
</p:tagLst>
</file>

<file path=ppt/tags/tag664.xml><?xml version="1.0" encoding="utf-8"?>
<p:tagLst xmlns:p="http://schemas.openxmlformats.org/presentationml/2006/main">
  <p:tag name="AS_UNIQUEID" val="1486"/>
</p:tagLst>
</file>

<file path=ppt/tags/tag665.xml><?xml version="1.0" encoding="utf-8"?>
<p:tagLst xmlns:p="http://schemas.openxmlformats.org/presentationml/2006/main">
  <p:tag name="AS_UNIQUEID" val="1487"/>
</p:tagLst>
</file>

<file path=ppt/tags/tag666.xml><?xml version="1.0" encoding="utf-8"?>
<p:tagLst xmlns:p="http://schemas.openxmlformats.org/presentationml/2006/main">
  <p:tag name="AS_UNIQUEID" val="1488"/>
</p:tagLst>
</file>

<file path=ppt/tags/tag667.xml><?xml version="1.0" encoding="utf-8"?>
<p:tagLst xmlns:p="http://schemas.openxmlformats.org/presentationml/2006/main">
  <p:tag name="AS_UNIQUEID" val="1489"/>
</p:tagLst>
</file>

<file path=ppt/tags/tag668.xml><?xml version="1.0" encoding="utf-8"?>
<p:tagLst xmlns:p="http://schemas.openxmlformats.org/presentationml/2006/main">
  <p:tag name="AS_UNIQUEID" val="1490"/>
</p:tagLst>
</file>

<file path=ppt/tags/tag669.xml><?xml version="1.0" encoding="utf-8"?>
<p:tagLst xmlns:p="http://schemas.openxmlformats.org/presentationml/2006/main">
  <p:tag name="AS_UNIQUEID" val="1491"/>
</p:tagLst>
</file>

<file path=ppt/tags/tag67.xml><?xml version="1.0" encoding="utf-8"?>
<p:tagLst xmlns:p="http://schemas.openxmlformats.org/presentationml/2006/main">
  <p:tag name="AS_UNIQUEID" val="4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0.xml><?xml version="1.0" encoding="utf-8"?>
<p:tagLst xmlns:p="http://schemas.openxmlformats.org/presentationml/2006/main">
  <p:tag name="AS_UNIQUEID" val="1492"/>
</p:tagLst>
</file>

<file path=ppt/tags/tag671.xml><?xml version="1.0" encoding="utf-8"?>
<p:tagLst xmlns:p="http://schemas.openxmlformats.org/presentationml/2006/main">
  <p:tag name="AS_UNIQUEID" val="1493"/>
</p:tagLst>
</file>

<file path=ppt/tags/tag672.xml><?xml version="1.0" encoding="utf-8"?>
<p:tagLst xmlns:p="http://schemas.openxmlformats.org/presentationml/2006/main">
  <p:tag name="AS_UNIQUEID" val="1494"/>
</p:tagLst>
</file>

<file path=ppt/tags/tag673.xml><?xml version="1.0" encoding="utf-8"?>
<p:tagLst xmlns:p="http://schemas.openxmlformats.org/presentationml/2006/main">
  <p:tag name="AS_UNIQUEID" val="1495"/>
</p:tagLst>
</file>

<file path=ppt/tags/tag674.xml><?xml version="1.0" encoding="utf-8"?>
<p:tagLst xmlns:p="http://schemas.openxmlformats.org/presentationml/2006/main">
  <p:tag name="AS_UNIQUEID" val="1496"/>
</p:tagLst>
</file>

<file path=ppt/tags/tag675.xml><?xml version="1.0" encoding="utf-8"?>
<p:tagLst xmlns:p="http://schemas.openxmlformats.org/presentationml/2006/main">
  <p:tag name="AS_UNIQUEID" val="1497"/>
</p:tagLst>
</file>

<file path=ppt/tags/tag676.xml><?xml version="1.0" encoding="utf-8"?>
<p:tagLst xmlns:p="http://schemas.openxmlformats.org/presentationml/2006/main">
  <p:tag name="AS_UNIQUEID" val="1498"/>
</p:tagLst>
</file>

<file path=ppt/tags/tag677.xml><?xml version="1.0" encoding="utf-8"?>
<p:tagLst xmlns:p="http://schemas.openxmlformats.org/presentationml/2006/main">
  <p:tag name="AS_UNIQUEID" val="1499"/>
</p:tagLst>
</file>

<file path=ppt/tags/tag678.xml><?xml version="1.0" encoding="utf-8"?>
<p:tagLst xmlns:p="http://schemas.openxmlformats.org/presentationml/2006/main">
  <p:tag name="AS_UNIQUEID" val="1500"/>
</p:tagLst>
</file>

<file path=ppt/tags/tag679.xml><?xml version="1.0" encoding="utf-8"?>
<p:tagLst xmlns:p="http://schemas.openxmlformats.org/presentationml/2006/main">
  <p:tag name="AS_UNIQUEID" val="1501"/>
</p:tagLst>
</file>

<file path=ppt/tags/tag68.xml><?xml version="1.0" encoding="utf-8"?>
<p:tagLst xmlns:p="http://schemas.openxmlformats.org/presentationml/2006/main">
  <p:tag name="AS_UNIQUEID" val="1082"/>
</p:tagLst>
</file>

<file path=ppt/tags/tag680.xml><?xml version="1.0" encoding="utf-8"?>
<p:tagLst xmlns:p="http://schemas.openxmlformats.org/presentationml/2006/main">
  <p:tag name="AS_UNIQUEID" val="1502"/>
</p:tagLst>
</file>

<file path=ppt/tags/tag681.xml><?xml version="1.0" encoding="utf-8"?>
<p:tagLst xmlns:p="http://schemas.openxmlformats.org/presentationml/2006/main">
  <p:tag name="AS_UNIQUEID" val="1503"/>
</p:tagLst>
</file>

<file path=ppt/tags/tag682.xml><?xml version="1.0" encoding="utf-8"?>
<p:tagLst xmlns:p="http://schemas.openxmlformats.org/presentationml/2006/main">
  <p:tag name="AS_UNIQUEID" val="1504"/>
</p:tagLst>
</file>

<file path=ppt/tags/tag683.xml><?xml version="1.0" encoding="utf-8"?>
<p:tagLst xmlns:p="http://schemas.openxmlformats.org/presentationml/2006/main">
  <p:tag name="AS_UNIQUEID" val="1505"/>
</p:tagLst>
</file>

<file path=ppt/tags/tag684.xml><?xml version="1.0" encoding="utf-8"?>
<p:tagLst xmlns:p="http://schemas.openxmlformats.org/presentationml/2006/main">
  <p:tag name="AS_UNIQUEID" val="1506"/>
</p:tagLst>
</file>

<file path=ppt/tags/tag685.xml><?xml version="1.0" encoding="utf-8"?>
<p:tagLst xmlns:p="http://schemas.openxmlformats.org/presentationml/2006/main">
  <p:tag name="AS_UNIQUEID" val="1507"/>
</p:tagLst>
</file>

<file path=ppt/tags/tag686.xml><?xml version="1.0" encoding="utf-8"?>
<p:tagLst xmlns:p="http://schemas.openxmlformats.org/presentationml/2006/main">
  <p:tag name="AS_UNIQUEID" val="1508"/>
</p:tagLst>
</file>

<file path=ppt/tags/tag687.xml><?xml version="1.0" encoding="utf-8"?>
<p:tagLst xmlns:p="http://schemas.openxmlformats.org/presentationml/2006/main">
  <p:tag name="AS_UNIQUEID" val="1509"/>
</p:tagLst>
</file>

<file path=ppt/tags/tag688.xml><?xml version="1.0" encoding="utf-8"?>
<p:tagLst xmlns:p="http://schemas.openxmlformats.org/presentationml/2006/main">
  <p:tag name="AS_UNIQUEID" val="1510"/>
</p:tagLst>
</file>

<file path=ppt/tags/tag689.xml><?xml version="1.0" encoding="utf-8"?>
<p:tagLst xmlns:p="http://schemas.openxmlformats.org/presentationml/2006/main">
  <p:tag name="AS_UNIQUEID" val="1511"/>
</p:tagLst>
</file>

<file path=ppt/tags/tag69.xml><?xml version="1.0" encoding="utf-8"?>
<p:tagLst xmlns:p="http://schemas.openxmlformats.org/presentationml/2006/main">
  <p:tag name="AS_UNIQUEID" val="495"/>
</p:tagLst>
</file>

<file path=ppt/tags/tag690.xml><?xml version="1.0" encoding="utf-8"?>
<p:tagLst xmlns:p="http://schemas.openxmlformats.org/presentationml/2006/main">
  <p:tag name="AS_UNIQUEID" val="1512"/>
</p:tagLst>
</file>

<file path=ppt/tags/tag691.xml><?xml version="1.0" encoding="utf-8"?>
<p:tagLst xmlns:p="http://schemas.openxmlformats.org/presentationml/2006/main">
  <p:tag name="AS_UNIQUEID" val="1513"/>
</p:tagLst>
</file>

<file path=ppt/tags/tag692.xml><?xml version="1.0" encoding="utf-8"?>
<p:tagLst xmlns:p="http://schemas.openxmlformats.org/presentationml/2006/main">
  <p:tag name="AS_UNIQUEID" val="1514"/>
</p:tagLst>
</file>

<file path=ppt/tags/tag693.xml><?xml version="1.0" encoding="utf-8"?>
<p:tagLst xmlns:p="http://schemas.openxmlformats.org/presentationml/2006/main">
  <p:tag name="AS_UNIQUEID" val="1515"/>
</p:tagLst>
</file>

<file path=ppt/tags/tag694.xml><?xml version="1.0" encoding="utf-8"?>
<p:tagLst xmlns:p="http://schemas.openxmlformats.org/presentationml/2006/main">
  <p:tag name="AS_UNIQUEID" val="1516"/>
</p:tagLst>
</file>

<file path=ppt/tags/tag695.xml><?xml version="1.0" encoding="utf-8"?>
<p:tagLst xmlns:p="http://schemas.openxmlformats.org/presentationml/2006/main">
  <p:tag name="AS_UNIQUEID" val="1517"/>
</p:tagLst>
</file>

<file path=ppt/tags/tag696.xml><?xml version="1.0" encoding="utf-8"?>
<p:tagLst xmlns:p="http://schemas.openxmlformats.org/presentationml/2006/main">
  <p:tag name="AS_UNIQUEID" val="1518"/>
</p:tagLst>
</file>

<file path=ppt/tags/tag697.xml><?xml version="1.0" encoding="utf-8"?>
<p:tagLst xmlns:p="http://schemas.openxmlformats.org/presentationml/2006/main">
  <p:tag name="AS_UNIQUEID" val="1519"/>
</p:tagLst>
</file>

<file path=ppt/tags/tag698.xml><?xml version="1.0" encoding="utf-8"?>
<p:tagLst xmlns:p="http://schemas.openxmlformats.org/presentationml/2006/main">
  <p:tag name="AS_UNIQUEID" val="289"/>
  <p:tag name="KSO_WM_UNIT_TEXT_FILL_FORE_SCHEMECOLOR_INDEX" val="2"/>
  <p:tag name="KSO_WM_UNIT_TEXT_FILL_FORE_SCHEMECOLOR_INDEX_BRIGHTNESS" val="0"/>
  <p:tag name="KSO_WM_UNIT_TEXT_FILL_TYPE" val="1"/>
</p:tagLst>
</file>

<file path=ppt/tags/tag699.xml><?xml version="1.0" encoding="utf-8"?>
<p:tagLst xmlns:p="http://schemas.openxmlformats.org/presentationml/2006/main">
  <p:tag name="AS_UNIQUEID" val="290"/>
</p:tagLst>
</file>

<file path=ppt/tags/tag7.xml><?xml version="1.0" encoding="utf-8"?>
<p:tagLst xmlns:p="http://schemas.openxmlformats.org/presentationml/2006/main">
  <p:tag name="AS_UNIQUEID" val="1072"/>
</p:tagLst>
</file>

<file path=ppt/tags/tag70.xml><?xml version="1.0" encoding="utf-8"?>
<p:tagLst xmlns:p="http://schemas.openxmlformats.org/presentationml/2006/main">
  <p:tag name="AS_UNIQUEID" val="496"/>
</p:tagLst>
</file>

<file path=ppt/tags/tag700.xml><?xml version="1.0" encoding="utf-8"?>
<p:tagLst xmlns:p="http://schemas.openxmlformats.org/presentationml/2006/main">
  <p:tag name="AS_UNIQUEID" val="291"/>
  <p:tag name="KSO_WM_UNIT_TEXT_FILL_FORE_SCHEMECOLOR_INDEX" val="1"/>
  <p:tag name="KSO_WM_UNIT_TEXT_FILL_FORE_SCHEMECOLOR_INDEX_BRIGHTNESS" val="0"/>
  <p:tag name="KSO_WM_UNIT_TEXT_FILL_TYPE" val="1"/>
</p:tagLst>
</file>

<file path=ppt/tags/tag701.xml><?xml version="1.0" encoding="utf-8"?>
<p:tagLst xmlns:p="http://schemas.openxmlformats.org/presentationml/2006/main">
  <p:tag name="AS_UNIQUEID" val="292"/>
  <p:tag name="KSO_WM_UNIT_TEXT_FILL_FORE_SCHEMECOLOR_INDEX" val="1"/>
  <p:tag name="KSO_WM_UNIT_TEXT_FILL_FORE_SCHEMECOLOR_INDEX_BRIGHTNESS" val="0"/>
  <p:tag name="KSO_WM_UNIT_TEXT_FILL_TYPE" val="1"/>
</p:tagLst>
</file>

<file path=ppt/tags/tag702.xml><?xml version="1.0" encoding="utf-8"?>
<p:tagLst xmlns:p="http://schemas.openxmlformats.org/presentationml/2006/main">
  <p:tag name="AS_UNIQUEID" val="293"/>
  <p:tag name="KSO_WM_UNIT_TEXT_FILL_FORE_SCHEMECOLOR_INDEX" val="1"/>
  <p:tag name="KSO_WM_UNIT_TEXT_FILL_FORE_SCHEMECOLOR_INDEX_BRIGHTNESS" val="0"/>
  <p:tag name="KSO_WM_UNIT_TEXT_FILL_TYPE" val="1"/>
</p:tagLst>
</file>

<file path=ppt/tags/tag703.xml><?xml version="1.0" encoding="utf-8"?>
<p:tagLst xmlns:p="http://schemas.openxmlformats.org/presentationml/2006/main">
  <p:tag name="AS_UNIQUEID" val="294"/>
  <p:tag name="KSO_WM_UNIT_TEXT_FILL_FORE_SCHEMECOLOR_INDEX" val="1"/>
  <p:tag name="KSO_WM_UNIT_TEXT_FILL_FORE_SCHEMECOLOR_INDEX_BRIGHTNESS" val="0"/>
  <p:tag name="KSO_WM_UNIT_TEXT_FILL_TYPE" val="1"/>
</p:tagLst>
</file>

<file path=ppt/tags/tag704.xml><?xml version="1.0" encoding="utf-8"?>
<p:tagLst xmlns:p="http://schemas.openxmlformats.org/presentationml/2006/main">
  <p:tag name="AS_UNIQUEID" val="295"/>
  <p:tag name="KSO_WM_UNIT_TEXT_FILL_FORE_SCHEMECOLOR_INDEX" val="1"/>
  <p:tag name="KSO_WM_UNIT_TEXT_FILL_FORE_SCHEMECOLOR_INDEX_BRIGHTNESS" val="0"/>
  <p:tag name="KSO_WM_UNIT_TEXT_FILL_TYPE" val="1"/>
</p:tagLst>
</file>

<file path=ppt/tags/tag705.xml><?xml version="1.0" encoding="utf-8"?>
<p:tagLst xmlns:p="http://schemas.openxmlformats.org/presentationml/2006/main">
  <p:tag name="AS_UNIQUEID" val="296"/>
</p:tagLst>
</file>

<file path=ppt/tags/tag706.xml><?xml version="1.0" encoding="utf-8"?>
<p:tagLst xmlns:p="http://schemas.openxmlformats.org/presentationml/2006/main">
  <p:tag name="AS_UNIQUEID" val="297"/>
</p:tagLst>
</file>

<file path=ppt/tags/tag707.xml><?xml version="1.0" encoding="utf-8"?>
<p:tagLst xmlns:p="http://schemas.openxmlformats.org/presentationml/2006/main">
  <p:tag name="AS_UNIQUEID" val="298"/>
</p:tagLst>
</file>

<file path=ppt/tags/tag708.xml><?xml version="1.0" encoding="utf-8"?>
<p:tagLst xmlns:p="http://schemas.openxmlformats.org/presentationml/2006/main">
  <p:tag name="AS_UNIQUEID" val="299"/>
</p:tagLst>
</file>

<file path=ppt/tags/tag709.xml><?xml version="1.0" encoding="utf-8"?>
<p:tagLst xmlns:p="http://schemas.openxmlformats.org/presentationml/2006/main">
  <p:tag name="AS_UNIQUEID" val="1520"/>
</p:tagLst>
</file>

<file path=ppt/tags/tag71.xml><?xml version="1.0" encoding="utf-8"?>
<p:tagLst xmlns:p="http://schemas.openxmlformats.org/presentationml/2006/main">
  <p:tag name="AS_UNIQUEID" val="497"/>
</p:tagLst>
</file>

<file path=ppt/tags/tag710.xml><?xml version="1.0" encoding="utf-8"?>
<p:tagLst xmlns:p="http://schemas.openxmlformats.org/presentationml/2006/main">
  <p:tag name="AS_UNIQUEID" val="1521"/>
</p:tagLst>
</file>

<file path=ppt/tags/tag711.xml><?xml version="1.0" encoding="utf-8"?>
<p:tagLst xmlns:p="http://schemas.openxmlformats.org/presentationml/2006/main">
  <p:tag name="AS_UNIQUEID" val="1522"/>
</p:tagLst>
</file>

<file path=ppt/tags/tag712.xml><?xml version="1.0" encoding="utf-8"?>
<p:tagLst xmlns:p="http://schemas.openxmlformats.org/presentationml/2006/main">
  <p:tag name="AS_UNIQUEID" val="1070"/>
</p:tagLst>
</file>

<file path=ppt/tags/tag713.xml><?xml version="1.0" encoding="utf-8"?>
<p:tagLst xmlns:p="http://schemas.openxmlformats.org/presentationml/2006/main">
  <p:tag name="KSO_WM_SLIDE_BACKGROUND_TYPE" val="general"/>
  <p:tag name="KSO_WM_SLIDE_BK_DARK_LIGHT" val="2"/>
</p:tagLst>
</file>

<file path=ppt/tags/tag714.xml><?xml version="1.0" encoding="utf-8"?>
<p:tagLst xmlns:p="http://schemas.openxmlformats.org/presentationml/2006/main">
  <p:tag name="AS_UNIQUEID" val="1523"/>
</p:tagLst>
</file>

<file path=ppt/tags/tag715.xml><?xml version="1.0" encoding="utf-8"?>
<p:tagLst xmlns:p="http://schemas.openxmlformats.org/presentationml/2006/main">
  <p:tag name="AS_UNIQUEID" val="1063"/>
</p:tagLst>
</file>

<file path=ppt/tags/tag716.xml><?xml version="1.0" encoding="utf-8"?>
<p:tagLst xmlns:p="http://schemas.openxmlformats.org/presentationml/2006/main">
  <p:tag name="AS_UNIQUEID" val="1064"/>
</p:tagLst>
</file>

<file path=ppt/tags/tag717.xml><?xml version="1.0" encoding="utf-8"?>
<p:tagLst xmlns:p="http://schemas.openxmlformats.org/presentationml/2006/main">
  <p:tag name="AS_UNIQUEID" val="1070"/>
</p:tagLst>
</file>

<file path=ppt/tags/tag718.xml><?xml version="1.0" encoding="utf-8"?>
<p:tagLst xmlns:p="http://schemas.openxmlformats.org/presentationml/2006/main">
  <p:tag name="AS_UNIQUEID" val="1065"/>
</p:tagLst>
</file>

<file path=ppt/tags/tag719.xml><?xml version="1.0" encoding="utf-8"?>
<p:tagLst xmlns:p="http://schemas.openxmlformats.org/presentationml/2006/main">
  <p:tag name="AS_UNIQUEID" val="1066"/>
</p:tagLst>
</file>

<file path=ppt/tags/tag72.xml><?xml version="1.0" encoding="utf-8"?>
<p:tagLst xmlns:p="http://schemas.openxmlformats.org/presentationml/2006/main">
  <p:tag name="AS_UNIQUEID" val="498"/>
</p:tagLst>
</file>

<file path=ppt/tags/tag720.xml><?xml version="1.0" encoding="utf-8"?>
<p:tagLst xmlns:p="http://schemas.openxmlformats.org/presentationml/2006/main">
  <p:tag name="AS_UNIQUEID" val="1067"/>
</p:tagLst>
</file>

<file path=ppt/tags/tag721.xml><?xml version="1.0" encoding="utf-8"?>
<p:tagLst xmlns:p="http://schemas.openxmlformats.org/presentationml/2006/main">
  <p:tag name="AS_UNIQUEID" val="1068"/>
</p:tagLst>
</file>

<file path=ppt/tags/tag722.xml><?xml version="1.0" encoding="utf-8"?>
<p:tagLst xmlns:p="http://schemas.openxmlformats.org/presentationml/2006/main">
  <p:tag name="AS_UNIQUEID" val="1069"/>
</p:tagLst>
</file>

<file path=ppt/tags/tag723.xml><?xml version="1.0" encoding="utf-8"?>
<p:tagLst xmlns:p="http://schemas.openxmlformats.org/presentationml/2006/main">
  <p:tag name="AS_UNIQUEID" val="1524"/>
</p:tagLst>
</file>

<file path=ppt/tags/tag724.xml><?xml version="1.0" encoding="utf-8"?>
<p:tagLst xmlns:p="http://schemas.openxmlformats.org/presentationml/2006/main">
  <p:tag name="AS_UNIQUEID" val="1525"/>
</p:tagLst>
</file>

<file path=ppt/tags/tag725.xml><?xml version="1.0" encoding="utf-8"?>
<p:tagLst xmlns:p="http://schemas.openxmlformats.org/presentationml/2006/main">
  <p:tag name="AS_UNIQUEID" val="1526"/>
</p:tagLst>
</file>

<file path=ppt/tags/tag726.xml><?xml version="1.0" encoding="utf-8"?>
<p:tagLst xmlns:p="http://schemas.openxmlformats.org/presentationml/2006/main">
  <p:tag name="AS_UNIQUEID" val="1527"/>
</p:tagLst>
</file>

<file path=ppt/tags/tag727.xml><?xml version="1.0" encoding="utf-8"?>
<p:tagLst xmlns:p="http://schemas.openxmlformats.org/presentationml/2006/main">
  <p:tag name="AS_UNIQUEID" val="1528"/>
</p:tagLst>
</file>

<file path=ppt/tags/tag728.xml><?xml version="1.0" encoding="utf-8"?>
<p:tagLst xmlns:p="http://schemas.openxmlformats.org/presentationml/2006/main">
  <p:tag name="AS_UNIQUEID" val="1529"/>
</p:tagLst>
</file>

<file path=ppt/tags/tag729.xml><?xml version="1.0" encoding="utf-8"?>
<p:tagLst xmlns:p="http://schemas.openxmlformats.org/presentationml/2006/main">
  <p:tag name="AS_UNIQUEID" val="1530"/>
</p:tagLst>
</file>

<file path=ppt/tags/tag73.xml><?xml version="1.0" encoding="utf-8"?>
<p:tagLst xmlns:p="http://schemas.openxmlformats.org/presentationml/2006/main">
  <p:tag name="AS_UNIQUEID" val="1083"/>
</p:tagLst>
</file>

<file path=ppt/tags/tag730.xml><?xml version="1.0" encoding="utf-8"?>
<p:tagLst xmlns:p="http://schemas.openxmlformats.org/presentationml/2006/main">
  <p:tag name="AS_UNIQUEID" val="1531"/>
</p:tagLst>
</file>

<file path=ppt/tags/tag731.xml><?xml version="1.0" encoding="utf-8"?>
<p:tagLst xmlns:p="http://schemas.openxmlformats.org/presentationml/2006/main">
  <p:tag name="AS_UNIQUEID" val="1532"/>
</p:tagLst>
</file>

<file path=ppt/tags/tag732.xml><?xml version="1.0" encoding="utf-8"?>
<p:tagLst xmlns:p="http://schemas.openxmlformats.org/presentationml/2006/main">
  <p:tag name="AS_UNIQUEID" val="1533"/>
</p:tagLst>
</file>

<file path=ppt/tags/tag733.xml><?xml version="1.0" encoding="utf-8"?>
<p:tagLst xmlns:p="http://schemas.openxmlformats.org/presentationml/2006/main">
  <p:tag name="AS_UNIQUEID" val="1534"/>
</p:tagLst>
</file>

<file path=ppt/tags/tag734.xml><?xml version="1.0" encoding="utf-8"?>
<p:tagLst xmlns:p="http://schemas.openxmlformats.org/presentationml/2006/main">
  <p:tag name="AS_UNIQUEID" val="1535"/>
</p:tagLst>
</file>

<file path=ppt/tags/tag735.xml><?xml version="1.0" encoding="utf-8"?>
<p:tagLst xmlns:p="http://schemas.openxmlformats.org/presentationml/2006/main">
  <p:tag name="AS_UNIQUEID" val="1536"/>
</p:tagLst>
</file>

<file path=ppt/tags/tag736.xml><?xml version="1.0" encoding="utf-8"?>
<p:tagLst xmlns:p="http://schemas.openxmlformats.org/presentationml/2006/main">
  <p:tag name="AS_UNIQUEID" val="1537"/>
</p:tagLst>
</file>

<file path=ppt/tags/tag737.xml><?xml version="1.0" encoding="utf-8"?>
<p:tagLst xmlns:p="http://schemas.openxmlformats.org/presentationml/2006/main">
  <p:tag name="AS_UNIQUEID" val="1538"/>
</p:tagLst>
</file>

<file path=ppt/tags/tag738.xml><?xml version="1.0" encoding="utf-8"?>
<p:tagLst xmlns:p="http://schemas.openxmlformats.org/presentationml/2006/main">
  <p:tag name="AS_UNIQUEID" val="1539"/>
</p:tagLst>
</file>

<file path=ppt/tags/tag739.xml><?xml version="1.0" encoding="utf-8"?>
<p:tagLst xmlns:p="http://schemas.openxmlformats.org/presentationml/2006/main">
  <p:tag name="AS_UNIQUEID" val="1540"/>
</p:tagLst>
</file>

<file path=ppt/tags/tag74.xml><?xml version="1.0" encoding="utf-8"?>
<p:tagLst xmlns:p="http://schemas.openxmlformats.org/presentationml/2006/main">
  <p:tag name="AS_UNIQUEID" val="500"/>
</p:tagLst>
</file>

<file path=ppt/tags/tag740.xml><?xml version="1.0" encoding="utf-8"?>
<p:tagLst xmlns:p="http://schemas.openxmlformats.org/presentationml/2006/main">
  <p:tag name="AS_UNIQUEID" val="1541"/>
</p:tagLst>
</file>

<file path=ppt/tags/tag741.xml><?xml version="1.0" encoding="utf-8"?>
<p:tagLst xmlns:p="http://schemas.openxmlformats.org/presentationml/2006/main">
  <p:tag name="AS_UNIQUEID" val="1542"/>
</p:tagLst>
</file>

<file path=ppt/tags/tag742.xml><?xml version="1.0" encoding="utf-8"?>
<p:tagLst xmlns:p="http://schemas.openxmlformats.org/presentationml/2006/main">
  <p:tag name="AS_UNIQUEID" val="1543"/>
</p:tagLst>
</file>

<file path=ppt/tags/tag743.xml><?xml version="1.0" encoding="utf-8"?>
<p:tagLst xmlns:p="http://schemas.openxmlformats.org/presentationml/2006/main">
  <p:tag name="AS_UNIQUEID" val="1544"/>
</p:tagLst>
</file>

<file path=ppt/tags/tag744.xml><?xml version="1.0" encoding="utf-8"?>
<p:tagLst xmlns:p="http://schemas.openxmlformats.org/presentationml/2006/main">
  <p:tag name="AS_UNIQUEID" val="1545"/>
</p:tagLst>
</file>

<file path=ppt/tags/tag745.xml><?xml version="1.0" encoding="utf-8"?>
<p:tagLst xmlns:p="http://schemas.openxmlformats.org/presentationml/2006/main">
  <p:tag name="AS_UNIQUEID" val="1546"/>
</p:tagLst>
</file>

<file path=ppt/tags/tag746.xml><?xml version="1.0" encoding="utf-8"?>
<p:tagLst xmlns:p="http://schemas.openxmlformats.org/presentationml/2006/main">
  <p:tag name="AS_UNIQUEID" val="1547"/>
</p:tagLst>
</file>

<file path=ppt/tags/tag747.xml><?xml version="1.0" encoding="utf-8"?>
<p:tagLst xmlns:p="http://schemas.openxmlformats.org/presentationml/2006/main">
  <p:tag name="AS_UNIQUEID" val="1548"/>
</p:tagLst>
</file>

<file path=ppt/tags/tag748.xml><?xml version="1.0" encoding="utf-8"?>
<p:tagLst xmlns:p="http://schemas.openxmlformats.org/presentationml/2006/main">
  <p:tag name="AS_UNIQUEID" val="1549"/>
</p:tagLst>
</file>

<file path=ppt/tags/tag749.xml><?xml version="1.0" encoding="utf-8"?>
<p:tagLst xmlns:p="http://schemas.openxmlformats.org/presentationml/2006/main">
  <p:tag name="AS_UNIQUEID" val="1550"/>
</p:tagLst>
</file>

<file path=ppt/tags/tag75.xml><?xml version="1.0" encoding="utf-8"?>
<p:tagLst xmlns:p="http://schemas.openxmlformats.org/presentationml/2006/main">
  <p:tag name="AS_UNIQUEID" val="501"/>
</p:tagLst>
</file>

<file path=ppt/tags/tag750.xml><?xml version="1.0" encoding="utf-8"?>
<p:tagLst xmlns:p="http://schemas.openxmlformats.org/presentationml/2006/main">
  <p:tag name="AS_UNIQUEID" val="1551"/>
</p:tagLst>
</file>

<file path=ppt/tags/tag751.xml><?xml version="1.0" encoding="utf-8"?>
<p:tagLst xmlns:p="http://schemas.openxmlformats.org/presentationml/2006/main">
  <p:tag name="AS_UNIQUEID" val="1552"/>
</p:tagLst>
</file>

<file path=ppt/tags/tag752.xml><?xml version="1.0" encoding="utf-8"?>
<p:tagLst xmlns:p="http://schemas.openxmlformats.org/presentationml/2006/main">
  <p:tag name="AS_UNIQUEID" val="1553"/>
</p:tagLst>
</file>

<file path=ppt/tags/tag753.xml><?xml version="1.0" encoding="utf-8"?>
<p:tagLst xmlns:p="http://schemas.openxmlformats.org/presentationml/2006/main">
  <p:tag name="AS_UNIQUEID" val="1554"/>
</p:tagLst>
</file>

<file path=ppt/tags/tag754.xml><?xml version="1.0" encoding="utf-8"?>
<p:tagLst xmlns:p="http://schemas.openxmlformats.org/presentationml/2006/main">
  <p:tag name="AS_UNIQUEID" val="1555"/>
</p:tagLst>
</file>

<file path=ppt/tags/tag755.xml><?xml version="1.0" encoding="utf-8"?>
<p:tagLst xmlns:p="http://schemas.openxmlformats.org/presentationml/2006/main">
  <p:tag name="AS_UNIQUEID" val="1556"/>
</p:tagLst>
</file>

<file path=ppt/tags/tag756.xml><?xml version="1.0" encoding="utf-8"?>
<p:tagLst xmlns:p="http://schemas.openxmlformats.org/presentationml/2006/main">
  <p:tag name="AS_UNIQUEID" val="1557"/>
</p:tagLst>
</file>

<file path=ppt/tags/tag757.xml><?xml version="1.0" encoding="utf-8"?>
<p:tagLst xmlns:p="http://schemas.openxmlformats.org/presentationml/2006/main">
  <p:tag name="AS_UNIQUEID" val="1558"/>
</p:tagLst>
</file>

<file path=ppt/tags/tag758.xml><?xml version="1.0" encoding="utf-8"?>
<p:tagLst xmlns:p="http://schemas.openxmlformats.org/presentationml/2006/main">
  <p:tag name="AS_UNIQUEID" val="1559"/>
</p:tagLst>
</file>

<file path=ppt/tags/tag759.xml><?xml version="1.0" encoding="utf-8"?>
<p:tagLst xmlns:p="http://schemas.openxmlformats.org/presentationml/2006/main">
  <p:tag name="AS_UNIQUEID" val="1560"/>
</p:tagLst>
</file>

<file path=ppt/tags/tag76.xml><?xml version="1.0" encoding="utf-8"?>
<p:tagLst xmlns:p="http://schemas.openxmlformats.org/presentationml/2006/main">
  <p:tag name="AS_UNIQUEID" val="502"/>
</p:tagLst>
</file>

<file path=ppt/tags/tag760.xml><?xml version="1.0" encoding="utf-8"?>
<p:tagLst xmlns:p="http://schemas.openxmlformats.org/presentationml/2006/main">
  <p:tag name="AS_UNIQUEID" val="1561"/>
</p:tagLst>
</file>

<file path=ppt/tags/tag761.xml><?xml version="1.0" encoding="utf-8"?>
<p:tagLst xmlns:p="http://schemas.openxmlformats.org/presentationml/2006/main">
  <p:tag name="AS_UNIQUEID" val="1562"/>
</p:tagLst>
</file>

<file path=ppt/tags/tag762.xml><?xml version="1.0" encoding="utf-8"?>
<p:tagLst xmlns:p="http://schemas.openxmlformats.org/presentationml/2006/main">
  <p:tag name="AS_UNIQUEID" val="1563"/>
</p:tagLst>
</file>

<file path=ppt/tags/tag763.xml><?xml version="1.0" encoding="utf-8"?>
<p:tagLst xmlns:p="http://schemas.openxmlformats.org/presentationml/2006/main">
  <p:tag name="AS_UNIQUEID" val="1564"/>
</p:tagLst>
</file>

<file path=ppt/tags/tag764.xml><?xml version="1.0" encoding="utf-8"?>
<p:tagLst xmlns:p="http://schemas.openxmlformats.org/presentationml/2006/main">
  <p:tag name="AS_UNIQUEID" val="1565"/>
</p:tagLst>
</file>

<file path=ppt/tags/tag765.xml><?xml version="1.0" encoding="utf-8"?>
<p:tagLst xmlns:p="http://schemas.openxmlformats.org/presentationml/2006/main">
  <p:tag name="AS_UNIQUEID" val="1566"/>
</p:tagLst>
</file>

<file path=ppt/tags/tag766.xml><?xml version="1.0" encoding="utf-8"?>
<p:tagLst xmlns:p="http://schemas.openxmlformats.org/presentationml/2006/main">
  <p:tag name="AS_UNIQUEID" val="1567"/>
</p:tagLst>
</file>

<file path=ppt/tags/tag767.xml><?xml version="1.0" encoding="utf-8"?>
<p:tagLst xmlns:p="http://schemas.openxmlformats.org/presentationml/2006/main">
  <p:tag name="AS_UNIQUEID" val="1568"/>
</p:tagLst>
</file>

<file path=ppt/tags/tag768.xml><?xml version="1.0" encoding="utf-8"?>
<p:tagLst xmlns:p="http://schemas.openxmlformats.org/presentationml/2006/main">
  <p:tag name="AS_UNIQUEID" val="1569"/>
</p:tagLst>
</file>

<file path=ppt/tags/tag769.xml><?xml version="1.0" encoding="utf-8"?>
<p:tagLst xmlns:p="http://schemas.openxmlformats.org/presentationml/2006/main">
  <p:tag name="AS_UNIQUEID" val="1570"/>
</p:tagLst>
</file>

<file path=ppt/tags/tag77.xml><?xml version="1.0" encoding="utf-8"?>
<p:tagLst xmlns:p="http://schemas.openxmlformats.org/presentationml/2006/main">
  <p:tag name="AS_UNIQUEID" val="503"/>
</p:tagLst>
</file>

<file path=ppt/tags/tag770.xml><?xml version="1.0" encoding="utf-8"?>
<p:tagLst xmlns:p="http://schemas.openxmlformats.org/presentationml/2006/main">
  <p:tag name="AS_UNIQUEID" val="1571"/>
</p:tagLst>
</file>

<file path=ppt/tags/tag771.xml><?xml version="1.0" encoding="utf-8"?>
<p:tagLst xmlns:p="http://schemas.openxmlformats.org/presentationml/2006/main">
  <p:tag name="AS_UNIQUEID" val="1572"/>
</p:tagLst>
</file>

<file path=ppt/tags/tag772.xml><?xml version="1.0" encoding="utf-8"?>
<p:tagLst xmlns:p="http://schemas.openxmlformats.org/presentationml/2006/main">
  <p:tag name="AS_UNIQUEID" val="1573"/>
</p:tagLst>
</file>

<file path=ppt/tags/tag773.xml><?xml version="1.0" encoding="utf-8"?>
<p:tagLst xmlns:p="http://schemas.openxmlformats.org/presentationml/2006/main">
  <p:tag name="AS_UNIQUEID" val="1574"/>
</p:tagLst>
</file>

<file path=ppt/tags/tag774.xml><?xml version="1.0" encoding="utf-8"?>
<p:tagLst xmlns:p="http://schemas.openxmlformats.org/presentationml/2006/main">
  <p:tag name="AS_UNIQUEID" val="1575"/>
</p:tagLst>
</file>

<file path=ppt/tags/tag775.xml><?xml version="1.0" encoding="utf-8"?>
<p:tagLst xmlns:p="http://schemas.openxmlformats.org/presentationml/2006/main">
  <p:tag name="AS_UNIQUEID" val="1576"/>
</p:tagLst>
</file>

<file path=ppt/tags/tag776.xml><?xml version="1.0" encoding="utf-8"?>
<p:tagLst xmlns:p="http://schemas.openxmlformats.org/presentationml/2006/main">
  <p:tag name="AS_UNIQUEID" val="1577"/>
</p:tagLst>
</file>

<file path=ppt/tags/tag777.xml><?xml version="1.0" encoding="utf-8"?>
<p:tagLst xmlns:p="http://schemas.openxmlformats.org/presentationml/2006/main">
  <p:tag name="AS_UNIQUEID" val="1578"/>
</p:tagLst>
</file>

<file path=ppt/tags/tag778.xml><?xml version="1.0" encoding="utf-8"?>
<p:tagLst xmlns:p="http://schemas.openxmlformats.org/presentationml/2006/main">
  <p:tag name="AS_UNIQUEID" val="1579"/>
</p:tagLst>
</file>

<file path=ppt/tags/tag779.xml><?xml version="1.0" encoding="utf-8"?>
<p:tagLst xmlns:p="http://schemas.openxmlformats.org/presentationml/2006/main">
  <p:tag name="AS_UNIQUEID" val="1580"/>
</p:tagLst>
</file>

<file path=ppt/tags/tag78.xml><?xml version="1.0" encoding="utf-8"?>
<p:tagLst xmlns:p="http://schemas.openxmlformats.org/presentationml/2006/main">
  <p:tag name="AS_UNIQUEID" val="1084"/>
</p:tagLst>
</file>

<file path=ppt/tags/tag780.xml><?xml version="1.0" encoding="utf-8"?>
<p:tagLst xmlns:p="http://schemas.openxmlformats.org/presentationml/2006/main">
  <p:tag name="AS_UNIQUEID" val="1581"/>
</p:tagLst>
</file>

<file path=ppt/tags/tag781.xml><?xml version="1.0" encoding="utf-8"?>
<p:tagLst xmlns:p="http://schemas.openxmlformats.org/presentationml/2006/main">
  <p:tag name="AS_UNIQUEID" val="1582"/>
</p:tagLst>
</file>

<file path=ppt/tags/tag782.xml><?xml version="1.0" encoding="utf-8"?>
<p:tagLst xmlns:p="http://schemas.openxmlformats.org/presentationml/2006/main">
  <p:tag name="AS_UNIQUEID" val="1583"/>
</p:tagLst>
</file>

<file path=ppt/tags/tag783.xml><?xml version="1.0" encoding="utf-8"?>
<p:tagLst xmlns:p="http://schemas.openxmlformats.org/presentationml/2006/main">
  <p:tag name="AS_UNIQUEID" val="1584"/>
</p:tagLst>
</file>

<file path=ppt/tags/tag784.xml><?xml version="1.0" encoding="utf-8"?>
<p:tagLst xmlns:p="http://schemas.openxmlformats.org/presentationml/2006/main">
  <p:tag name="AS_UNIQUEID" val="1585"/>
</p:tagLst>
</file>

<file path=ppt/tags/tag785.xml><?xml version="1.0" encoding="utf-8"?>
<p:tagLst xmlns:p="http://schemas.openxmlformats.org/presentationml/2006/main">
  <p:tag name="AS_UNIQUEID" val="1586"/>
</p:tagLst>
</file>

<file path=ppt/tags/tag786.xml><?xml version="1.0" encoding="utf-8"?>
<p:tagLst xmlns:p="http://schemas.openxmlformats.org/presentationml/2006/main">
  <p:tag name="AS_UNIQUEID" val="1587"/>
</p:tagLst>
</file>

<file path=ppt/tags/tag787.xml><?xml version="1.0" encoding="utf-8"?>
<p:tagLst xmlns:p="http://schemas.openxmlformats.org/presentationml/2006/main">
  <p:tag name="AS_UNIQUEID" val="1588"/>
</p:tagLst>
</file>

<file path=ppt/tags/tag788.xml><?xml version="1.0" encoding="utf-8"?>
<p:tagLst xmlns:p="http://schemas.openxmlformats.org/presentationml/2006/main">
  <p:tag name="AS_UNIQUEID" val="1589"/>
</p:tagLst>
</file>

<file path=ppt/tags/tag789.xml><?xml version="1.0" encoding="utf-8"?>
<p:tagLst xmlns:p="http://schemas.openxmlformats.org/presentationml/2006/main">
  <p:tag name="AS_UNIQUEID" val="1590"/>
</p:tagLst>
</file>

<file path=ppt/tags/tag79.xml><?xml version="1.0" encoding="utf-8"?>
<p:tagLst xmlns:p="http://schemas.openxmlformats.org/presentationml/2006/main">
  <p:tag name="AS_UNIQUEID" val="505"/>
</p:tagLst>
</file>

<file path=ppt/tags/tag790.xml><?xml version="1.0" encoding="utf-8"?>
<p:tagLst xmlns:p="http://schemas.openxmlformats.org/presentationml/2006/main">
  <p:tag name="AS_UNIQUEID" val="1591"/>
</p:tagLst>
</file>

<file path=ppt/tags/tag791.xml><?xml version="1.0" encoding="utf-8"?>
<p:tagLst xmlns:p="http://schemas.openxmlformats.org/presentationml/2006/main">
  <p:tag name="AS_UNIQUEID" val="1592"/>
</p:tagLst>
</file>

<file path=ppt/tags/tag792.xml><?xml version="1.0" encoding="utf-8"?>
<p:tagLst xmlns:p="http://schemas.openxmlformats.org/presentationml/2006/main">
  <p:tag name="AS_UNIQUEID" val="1593"/>
</p:tagLst>
</file>

<file path=ppt/tags/tag793.xml><?xml version="1.0" encoding="utf-8"?>
<p:tagLst xmlns:p="http://schemas.openxmlformats.org/presentationml/2006/main">
  <p:tag name="AS_UNIQUEID" val="1594"/>
</p:tagLst>
</file>

<file path=ppt/tags/tag794.xml><?xml version="1.0" encoding="utf-8"?>
<p:tagLst xmlns:p="http://schemas.openxmlformats.org/presentationml/2006/main">
  <p:tag name="AS_UNIQUEID" val="1595"/>
</p:tagLst>
</file>

<file path=ppt/tags/tag795.xml><?xml version="1.0" encoding="utf-8"?>
<p:tagLst xmlns:p="http://schemas.openxmlformats.org/presentationml/2006/main">
  <p:tag name="AS_UNIQUEID" val="1596"/>
</p:tagLst>
</file>

<file path=ppt/tags/tag796.xml><?xml version="1.0" encoding="utf-8"?>
<p:tagLst xmlns:p="http://schemas.openxmlformats.org/presentationml/2006/main">
  <p:tag name="AS_UNIQUEID" val="1597"/>
</p:tagLst>
</file>

<file path=ppt/tags/tag797.xml><?xml version="1.0" encoding="utf-8"?>
<p:tagLst xmlns:p="http://schemas.openxmlformats.org/presentationml/2006/main">
  <p:tag name="AS_UNIQUEID" val="1598"/>
</p:tagLst>
</file>

<file path=ppt/tags/tag798.xml><?xml version="1.0" encoding="utf-8"?>
<p:tagLst xmlns:p="http://schemas.openxmlformats.org/presentationml/2006/main">
  <p:tag name="AS_UNIQUEID" val="1599"/>
</p:tagLst>
</file>

<file path=ppt/tags/tag799.xml><?xml version="1.0" encoding="utf-8"?>
<p:tagLst xmlns:p="http://schemas.openxmlformats.org/presentationml/2006/main">
  <p:tag name="AS_UNIQUEID" val="1600"/>
</p:tagLst>
</file>

<file path=ppt/tags/tag8.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506"/>
</p:tagLst>
</file>

<file path=ppt/tags/tag800.xml><?xml version="1.0" encoding="utf-8"?>
<p:tagLst xmlns:p="http://schemas.openxmlformats.org/presentationml/2006/main">
  <p:tag name="AS_UNIQUEID" val="1601"/>
</p:tagLst>
</file>

<file path=ppt/tags/tag801.xml><?xml version="1.0" encoding="utf-8"?>
<p:tagLst xmlns:p="http://schemas.openxmlformats.org/presentationml/2006/main">
  <p:tag name="AS_UNIQUEID" val="1602"/>
</p:tagLst>
</file>

<file path=ppt/tags/tag802.xml><?xml version="1.0" encoding="utf-8"?>
<p:tagLst xmlns:p="http://schemas.openxmlformats.org/presentationml/2006/main">
  <p:tag name="AS_UNIQUEID" val="1603"/>
</p:tagLst>
</file>

<file path=ppt/tags/tag803.xml><?xml version="1.0" encoding="utf-8"?>
<p:tagLst xmlns:p="http://schemas.openxmlformats.org/presentationml/2006/main">
  <p:tag name="AS_UNIQUEID" val="1604"/>
</p:tagLst>
</file>

<file path=ppt/tags/tag804.xml><?xml version="1.0" encoding="utf-8"?>
<p:tagLst xmlns:p="http://schemas.openxmlformats.org/presentationml/2006/main">
  <p:tag name="AS_UNIQUEID" val="1605"/>
</p:tagLst>
</file>

<file path=ppt/tags/tag805.xml><?xml version="1.0" encoding="utf-8"?>
<p:tagLst xmlns:p="http://schemas.openxmlformats.org/presentationml/2006/main">
  <p:tag name="AS_UNIQUEID" val="1606"/>
</p:tagLst>
</file>

<file path=ppt/tags/tag806.xml><?xml version="1.0" encoding="utf-8"?>
<p:tagLst xmlns:p="http://schemas.openxmlformats.org/presentationml/2006/main">
  <p:tag name="AS_UNIQUEID" val="1607"/>
</p:tagLst>
</file>

<file path=ppt/tags/tag807.xml><?xml version="1.0" encoding="utf-8"?>
<p:tagLst xmlns:p="http://schemas.openxmlformats.org/presentationml/2006/main">
  <p:tag name="AS_UNIQUEID" val="1608"/>
</p:tagLst>
</file>

<file path=ppt/tags/tag808.xml><?xml version="1.0" encoding="utf-8"?>
<p:tagLst xmlns:p="http://schemas.openxmlformats.org/presentationml/2006/main">
  <p:tag name="AS_UNIQUEID" val="1609"/>
</p:tagLst>
</file>

<file path=ppt/tags/tag809.xml><?xml version="1.0" encoding="utf-8"?>
<p:tagLst xmlns:p="http://schemas.openxmlformats.org/presentationml/2006/main">
  <p:tag name="AS_UNIQUEID" val="1610"/>
</p:tagLst>
</file>

<file path=ppt/tags/tag81.xml><?xml version="1.0" encoding="utf-8"?>
<p:tagLst xmlns:p="http://schemas.openxmlformats.org/presentationml/2006/main">
  <p:tag name="AS_UNIQUEID" val="507"/>
</p:tagLst>
</file>

<file path=ppt/tags/tag810.xml><?xml version="1.0" encoding="utf-8"?>
<p:tagLst xmlns:p="http://schemas.openxmlformats.org/presentationml/2006/main">
  <p:tag name="AS_UNIQUEID" val="1611"/>
</p:tagLst>
</file>

<file path=ppt/tags/tag811.xml><?xml version="1.0" encoding="utf-8"?>
<p:tagLst xmlns:p="http://schemas.openxmlformats.org/presentationml/2006/main">
  <p:tag name="AS_UNIQUEID" val="1612"/>
</p:tagLst>
</file>

<file path=ppt/tags/tag812.xml><?xml version="1.0" encoding="utf-8"?>
<p:tagLst xmlns:p="http://schemas.openxmlformats.org/presentationml/2006/main">
  <p:tag name="AS_UNIQUEID" val="1613"/>
</p:tagLst>
</file>

<file path=ppt/tags/tag813.xml><?xml version="1.0" encoding="utf-8"?>
<p:tagLst xmlns:p="http://schemas.openxmlformats.org/presentationml/2006/main">
  <p:tag name="AS_UNIQUEID" val="1614"/>
</p:tagLst>
</file>

<file path=ppt/tags/tag814.xml><?xml version="1.0" encoding="utf-8"?>
<p:tagLst xmlns:p="http://schemas.openxmlformats.org/presentationml/2006/main">
  <p:tag name="AS_UNIQUEID" val="1615"/>
</p:tagLst>
</file>

<file path=ppt/tags/tag815.xml><?xml version="1.0" encoding="utf-8"?>
<p:tagLst xmlns:p="http://schemas.openxmlformats.org/presentationml/2006/main">
  <p:tag name="AS_UNIQUEID" val="1616"/>
</p:tagLst>
</file>

<file path=ppt/tags/tag816.xml><?xml version="1.0" encoding="utf-8"?>
<p:tagLst xmlns:p="http://schemas.openxmlformats.org/presentationml/2006/main">
  <p:tag name="AS_UNIQUEID" val="1617"/>
</p:tagLst>
</file>

<file path=ppt/tags/tag817.xml><?xml version="1.0" encoding="utf-8"?>
<p:tagLst xmlns:p="http://schemas.openxmlformats.org/presentationml/2006/main">
  <p:tag name="AS_UNIQUEID" val="1618"/>
</p:tagLst>
</file>

<file path=ppt/tags/tag818.xml><?xml version="1.0" encoding="utf-8"?>
<p:tagLst xmlns:p="http://schemas.openxmlformats.org/presentationml/2006/main">
  <p:tag name="AS_UNIQUEID" val="1619"/>
</p:tagLst>
</file>

<file path=ppt/tags/tag819.xml><?xml version="1.0" encoding="utf-8"?>
<p:tagLst xmlns:p="http://schemas.openxmlformats.org/presentationml/2006/main">
  <p:tag name="AS_UNIQUEID" val="1620"/>
</p:tagLst>
</file>

<file path=ppt/tags/tag82.xml><?xml version="1.0" encoding="utf-8"?>
<p:tagLst xmlns:p="http://schemas.openxmlformats.org/presentationml/2006/main">
  <p:tag name="AS_UNIQUEID" val="508"/>
</p:tagLst>
</file>

<file path=ppt/tags/tag820.xml><?xml version="1.0" encoding="utf-8"?>
<p:tagLst xmlns:p="http://schemas.openxmlformats.org/presentationml/2006/main">
  <p:tag name="AS_UNIQUEID" val="1621"/>
</p:tagLst>
</file>

<file path=ppt/tags/tag821.xml><?xml version="1.0" encoding="utf-8"?>
<p:tagLst xmlns:p="http://schemas.openxmlformats.org/presentationml/2006/main">
  <p:tag name="AS_UNIQUEID" val="1622"/>
</p:tagLst>
</file>

<file path=ppt/tags/tag822.xml><?xml version="1.0" encoding="utf-8"?>
<p:tagLst xmlns:p="http://schemas.openxmlformats.org/presentationml/2006/main">
  <p:tag name="AS_UNIQUEID" val="1623"/>
</p:tagLst>
</file>

<file path=ppt/tags/tag823.xml><?xml version="1.0" encoding="utf-8"?>
<p:tagLst xmlns:p="http://schemas.openxmlformats.org/presentationml/2006/main">
  <p:tag name="AS_UNIQUEID" val="1624"/>
</p:tagLst>
</file>

<file path=ppt/tags/tag824.xml><?xml version="1.0" encoding="utf-8"?>
<p:tagLst xmlns:p="http://schemas.openxmlformats.org/presentationml/2006/main">
  <p:tag name="AS_UNIQUEID" val="1625"/>
</p:tagLst>
</file>

<file path=ppt/tags/tag825.xml><?xml version="1.0" encoding="utf-8"?>
<p:tagLst xmlns:p="http://schemas.openxmlformats.org/presentationml/2006/main">
  <p:tag name="AS_UNIQUEID" val="1626"/>
</p:tagLst>
</file>

<file path=ppt/tags/tag826.xml><?xml version="1.0" encoding="utf-8"?>
<p:tagLst xmlns:p="http://schemas.openxmlformats.org/presentationml/2006/main">
  <p:tag name="AS_UNIQUEID" val="1627"/>
</p:tagLst>
</file>

<file path=ppt/tags/tag827.xml><?xml version="1.0" encoding="utf-8"?>
<p:tagLst xmlns:p="http://schemas.openxmlformats.org/presentationml/2006/main">
  <p:tag name="AS_UNIQUEID" val="1628"/>
</p:tagLst>
</file>

<file path=ppt/tags/tag828.xml><?xml version="1.0" encoding="utf-8"?>
<p:tagLst xmlns:p="http://schemas.openxmlformats.org/presentationml/2006/main">
  <p:tag name="AS_UNIQUEID" val="1629"/>
</p:tagLst>
</file>

<file path=ppt/tags/tag829.xml><?xml version="1.0" encoding="utf-8"?>
<p:tagLst xmlns:p="http://schemas.openxmlformats.org/presentationml/2006/main">
  <p:tag name="AS_UNIQUEID" val="1630"/>
</p:tagLst>
</file>

<file path=ppt/tags/tag83.xml><?xml version="1.0" encoding="utf-8"?>
<p:tagLst xmlns:p="http://schemas.openxmlformats.org/presentationml/2006/main">
  <p:tag name="AS_UNIQUEID" val="1085"/>
</p:tagLst>
</file>

<file path=ppt/tags/tag830.xml><?xml version="1.0" encoding="utf-8"?>
<p:tagLst xmlns:p="http://schemas.openxmlformats.org/presentationml/2006/main">
  <p:tag name="AS_UNIQUEID" val="1631"/>
</p:tagLst>
</file>

<file path=ppt/tags/tag831.xml><?xml version="1.0" encoding="utf-8"?>
<p:tagLst xmlns:p="http://schemas.openxmlformats.org/presentationml/2006/main">
  <p:tag name="AS_UNIQUEID" val="1632"/>
</p:tagLst>
</file>

<file path=ppt/tags/tag832.xml><?xml version="1.0" encoding="utf-8"?>
<p:tagLst xmlns:p="http://schemas.openxmlformats.org/presentationml/2006/main">
  <p:tag name="AS_UNIQUEID" val="1633"/>
</p:tagLst>
</file>

<file path=ppt/tags/tag833.xml><?xml version="1.0" encoding="utf-8"?>
<p:tagLst xmlns:p="http://schemas.openxmlformats.org/presentationml/2006/main">
  <p:tag name="AS_UNIQUEID" val="1634"/>
</p:tagLst>
</file>

<file path=ppt/tags/tag834.xml><?xml version="1.0" encoding="utf-8"?>
<p:tagLst xmlns:p="http://schemas.openxmlformats.org/presentationml/2006/main">
  <p:tag name="AS_UNIQUEID" val="1635"/>
</p:tagLst>
</file>

<file path=ppt/tags/tag835.xml><?xml version="1.0" encoding="utf-8"?>
<p:tagLst xmlns:p="http://schemas.openxmlformats.org/presentationml/2006/main">
  <p:tag name="AS_UNIQUEID" val="1636"/>
</p:tagLst>
</file>

<file path=ppt/tags/tag836.xml><?xml version="1.0" encoding="utf-8"?>
<p:tagLst xmlns:p="http://schemas.openxmlformats.org/presentationml/2006/main">
  <p:tag name="AS_UNIQUEID" val="1637"/>
</p:tagLst>
</file>

<file path=ppt/tags/tag837.xml><?xml version="1.0" encoding="utf-8"?>
<p:tagLst xmlns:p="http://schemas.openxmlformats.org/presentationml/2006/main">
  <p:tag name="AS_UNIQUEID" val="1638"/>
</p:tagLst>
</file>

<file path=ppt/tags/tag838.xml><?xml version="1.0" encoding="utf-8"?>
<p:tagLst xmlns:p="http://schemas.openxmlformats.org/presentationml/2006/main">
  <p:tag name="AS_UNIQUEID" val="1639"/>
</p:tagLst>
</file>

<file path=ppt/tags/tag839.xml><?xml version="1.0" encoding="utf-8"?>
<p:tagLst xmlns:p="http://schemas.openxmlformats.org/presentationml/2006/main">
  <p:tag name="AS_UNIQUEID" val="1640"/>
</p:tagLst>
</file>

<file path=ppt/tags/tag84.xml><?xml version="1.0" encoding="utf-8"?>
<p:tagLst xmlns:p="http://schemas.openxmlformats.org/presentationml/2006/main">
  <p:tag name="AS_UNIQUEID" val="510"/>
</p:tagLst>
</file>

<file path=ppt/tags/tag840.xml><?xml version="1.0" encoding="utf-8"?>
<p:tagLst xmlns:p="http://schemas.openxmlformats.org/presentationml/2006/main">
  <p:tag name="AS_UNIQUEID" val="1641"/>
</p:tagLst>
</file>

<file path=ppt/tags/tag841.xml><?xml version="1.0" encoding="utf-8"?>
<p:tagLst xmlns:p="http://schemas.openxmlformats.org/presentationml/2006/main">
  <p:tag name="AS_UNIQUEID" val="1642"/>
</p:tagLst>
</file>

<file path=ppt/tags/tag842.xml><?xml version="1.0" encoding="utf-8"?>
<p:tagLst xmlns:p="http://schemas.openxmlformats.org/presentationml/2006/main">
  <p:tag name="AS_UNIQUEID" val="1643"/>
</p:tagLst>
</file>

<file path=ppt/tags/tag843.xml><?xml version="1.0" encoding="utf-8"?>
<p:tagLst xmlns:p="http://schemas.openxmlformats.org/presentationml/2006/main">
  <p:tag name="AS_UNIQUEID" val="1644"/>
</p:tagLst>
</file>

<file path=ppt/tags/tag844.xml><?xml version="1.0" encoding="utf-8"?>
<p:tagLst xmlns:p="http://schemas.openxmlformats.org/presentationml/2006/main">
  <p:tag name="AS_UNIQUEID" val="1645"/>
</p:tagLst>
</file>

<file path=ppt/tags/tag845.xml><?xml version="1.0" encoding="utf-8"?>
<p:tagLst xmlns:p="http://schemas.openxmlformats.org/presentationml/2006/main">
  <p:tag name="AS_UNIQUEID" val="1646"/>
</p:tagLst>
</file>

<file path=ppt/tags/tag846.xml><?xml version="1.0" encoding="utf-8"?>
<p:tagLst xmlns:p="http://schemas.openxmlformats.org/presentationml/2006/main">
  <p:tag name="AS_UNIQUEID" val="1647"/>
</p:tagLst>
</file>

<file path=ppt/tags/tag847.xml><?xml version="1.0" encoding="utf-8"?>
<p:tagLst xmlns:p="http://schemas.openxmlformats.org/presentationml/2006/main">
  <p:tag name="AS_UNIQUEID" val="1648"/>
</p:tagLst>
</file>

<file path=ppt/tags/tag848.xml><?xml version="1.0" encoding="utf-8"?>
<p:tagLst xmlns:p="http://schemas.openxmlformats.org/presentationml/2006/main">
  <p:tag name="AS_UNIQUEID" val="1649"/>
</p:tagLst>
</file>

<file path=ppt/tags/tag849.xml><?xml version="1.0" encoding="utf-8"?>
<p:tagLst xmlns:p="http://schemas.openxmlformats.org/presentationml/2006/main">
  <p:tag name="AS_UNIQUEID" val="1650"/>
</p:tagLst>
</file>

<file path=ppt/tags/tag85.xml><?xml version="1.0" encoding="utf-8"?>
<p:tagLst xmlns:p="http://schemas.openxmlformats.org/presentationml/2006/main">
  <p:tag name="AS_UNIQUEID" val="511"/>
</p:tagLst>
</file>

<file path=ppt/tags/tag850.xml><?xml version="1.0" encoding="utf-8"?>
<p:tagLst xmlns:p="http://schemas.openxmlformats.org/presentationml/2006/main">
  <p:tag name="AS_UNIQUEID" val="1651"/>
</p:tagLst>
</file>

<file path=ppt/tags/tag851.xml><?xml version="1.0" encoding="utf-8"?>
<p:tagLst xmlns:p="http://schemas.openxmlformats.org/presentationml/2006/main">
  <p:tag name="AS_UNIQUEID" val="1652"/>
</p:tagLst>
</file>

<file path=ppt/tags/tag852.xml><?xml version="1.0" encoding="utf-8"?>
<p:tagLst xmlns:p="http://schemas.openxmlformats.org/presentationml/2006/main">
  <p:tag name="AS_UNIQUEID" val="1653"/>
</p:tagLst>
</file>

<file path=ppt/tags/tag853.xml><?xml version="1.0" encoding="utf-8"?>
<p:tagLst xmlns:p="http://schemas.openxmlformats.org/presentationml/2006/main">
  <p:tag name="AS_UNIQUEID" val="1654"/>
</p:tagLst>
</file>

<file path=ppt/tags/tag854.xml><?xml version="1.0" encoding="utf-8"?>
<p:tagLst xmlns:p="http://schemas.openxmlformats.org/presentationml/2006/main">
  <p:tag name="AS_UNIQUEID" val="1655"/>
</p:tagLst>
</file>

<file path=ppt/tags/tag855.xml><?xml version="1.0" encoding="utf-8"?>
<p:tagLst xmlns:p="http://schemas.openxmlformats.org/presentationml/2006/main">
  <p:tag name="AS_UNIQUEID" val="1656"/>
</p:tagLst>
</file>

<file path=ppt/tags/tag856.xml><?xml version="1.0" encoding="utf-8"?>
<p:tagLst xmlns:p="http://schemas.openxmlformats.org/presentationml/2006/main">
  <p:tag name="AS_UNIQUEID" val="1657"/>
</p:tagLst>
</file>

<file path=ppt/tags/tag857.xml><?xml version="1.0" encoding="utf-8"?>
<p:tagLst xmlns:p="http://schemas.openxmlformats.org/presentationml/2006/main">
  <p:tag name="AS_UNIQUEID" val="1658"/>
</p:tagLst>
</file>

<file path=ppt/tags/tag858.xml><?xml version="1.0" encoding="utf-8"?>
<p:tagLst xmlns:p="http://schemas.openxmlformats.org/presentationml/2006/main">
  <p:tag name="AS_UNIQUEID" val="1659"/>
</p:tagLst>
</file>

<file path=ppt/tags/tag859.xml><?xml version="1.0" encoding="utf-8"?>
<p:tagLst xmlns:p="http://schemas.openxmlformats.org/presentationml/2006/main">
  <p:tag name="AS_UNIQUEID" val="1660"/>
</p:tagLst>
</file>

<file path=ppt/tags/tag86.xml><?xml version="1.0" encoding="utf-8"?>
<p:tagLst xmlns:p="http://schemas.openxmlformats.org/presentationml/2006/main">
  <p:tag name="AS_UNIQUEID" val="512"/>
</p:tagLst>
</file>

<file path=ppt/tags/tag860.xml><?xml version="1.0" encoding="utf-8"?>
<p:tagLst xmlns:p="http://schemas.openxmlformats.org/presentationml/2006/main">
  <p:tag name="AS_UNIQUEID" val="1661"/>
</p:tagLst>
</file>

<file path=ppt/tags/tag861.xml><?xml version="1.0" encoding="utf-8"?>
<p:tagLst xmlns:p="http://schemas.openxmlformats.org/presentationml/2006/main">
  <p:tag name="AS_UNIQUEID" val="1662"/>
</p:tagLst>
</file>

<file path=ppt/tags/tag862.xml><?xml version="1.0" encoding="utf-8"?>
<p:tagLst xmlns:p="http://schemas.openxmlformats.org/presentationml/2006/main">
  <p:tag name="AS_UNIQUEID" val="1663"/>
</p:tagLst>
</file>

<file path=ppt/tags/tag863.xml><?xml version="1.0" encoding="utf-8"?>
<p:tagLst xmlns:p="http://schemas.openxmlformats.org/presentationml/2006/main">
  <p:tag name="AS_UNIQUEID" val="1664"/>
</p:tagLst>
</file>

<file path=ppt/tags/tag864.xml><?xml version="1.0" encoding="utf-8"?>
<p:tagLst xmlns:p="http://schemas.openxmlformats.org/presentationml/2006/main">
  <p:tag name="AS_UNIQUEID" val="1665"/>
</p:tagLst>
</file>

<file path=ppt/tags/tag865.xml><?xml version="1.0" encoding="utf-8"?>
<p:tagLst xmlns:p="http://schemas.openxmlformats.org/presentationml/2006/main">
  <p:tag name="AS_OS" val="Unix 3.10 unknown"/>
  <p:tag name="AS_RELEASE_DATE" val="2020.11.30"/>
  <p:tag name="AS_TITLE" val="Aspose.Slides for Java"/>
  <p:tag name="AS_VERSION" val="20.11"/>
</p:tagLst>
</file>

<file path=ppt/tags/tag87.xml><?xml version="1.0" encoding="utf-8"?>
<p:tagLst xmlns:p="http://schemas.openxmlformats.org/presentationml/2006/main">
  <p:tag name="AS_UNIQUEID" val="513"/>
</p:tagLst>
</file>

<file path=ppt/tags/tag88.xml><?xml version="1.0" encoding="utf-8"?>
<p:tagLst xmlns:p="http://schemas.openxmlformats.org/presentationml/2006/main">
  <p:tag name="AS_UNIQUEID" val="1086"/>
</p:tagLst>
</file>

<file path=ppt/tags/tag89.xml><?xml version="1.0" encoding="utf-8"?>
<p:tagLst xmlns:p="http://schemas.openxmlformats.org/presentationml/2006/main">
  <p:tag name="AS_UNIQUEID" val="515"/>
</p:tagLst>
</file>

<file path=ppt/tags/tag9.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516"/>
</p:tagLst>
</file>

<file path=ppt/tags/tag91.xml><?xml version="1.0" encoding="utf-8"?>
<p:tagLst xmlns:p="http://schemas.openxmlformats.org/presentationml/2006/main">
  <p:tag name="AS_UNIQUEID" val="517"/>
</p:tagLst>
</file>

<file path=ppt/tags/tag92.xml><?xml version="1.0" encoding="utf-8"?>
<p:tagLst xmlns:p="http://schemas.openxmlformats.org/presentationml/2006/main">
  <p:tag name="AS_UNIQUEID" val="518"/>
</p:tagLst>
</file>

<file path=ppt/tags/tag93.xml><?xml version="1.0" encoding="utf-8"?>
<p:tagLst xmlns:p="http://schemas.openxmlformats.org/presentationml/2006/main">
  <p:tag name="AS_UNIQUEID" val="1087"/>
</p:tagLst>
</file>

<file path=ppt/tags/tag94.xml><?xml version="1.0" encoding="utf-8"?>
<p:tagLst xmlns:p="http://schemas.openxmlformats.org/presentationml/2006/main">
  <p:tag name="AS_UNIQUEID" val="520"/>
</p:tagLst>
</file>

<file path=ppt/tags/tag95.xml><?xml version="1.0" encoding="utf-8"?>
<p:tagLst xmlns:p="http://schemas.openxmlformats.org/presentationml/2006/main">
  <p:tag name="AS_UNIQUEID" val="521"/>
</p:tagLst>
</file>

<file path=ppt/tags/tag96.xml><?xml version="1.0" encoding="utf-8"?>
<p:tagLst xmlns:p="http://schemas.openxmlformats.org/presentationml/2006/main">
  <p:tag name="AS_UNIQUEID" val="522"/>
</p:tagLst>
</file>

<file path=ppt/tags/tag97.xml><?xml version="1.0" encoding="utf-8"?>
<p:tagLst xmlns:p="http://schemas.openxmlformats.org/presentationml/2006/main">
  <p:tag name="AS_UNIQUEID" val="523"/>
</p:tagLst>
</file>

<file path=ppt/tags/tag98.xml><?xml version="1.0" encoding="utf-8"?>
<p:tagLst xmlns:p="http://schemas.openxmlformats.org/presentationml/2006/main">
  <p:tag name="AS_UNIQUEID" val="1088"/>
</p:tagLst>
</file>

<file path=ppt/tags/tag99.xml><?xml version="1.0" encoding="utf-8"?>
<p:tagLst xmlns:p="http://schemas.openxmlformats.org/presentationml/2006/main">
  <p:tag name="AS_UNIQUEID" val="525"/>
</p:tagLst>
</file>

<file path=ppt/theme/theme1.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417</Paragraphs>
  <Slides>72</Slides>
  <Notes>18</Notes>
  <TotalTime>0</TotalTime>
  <HiddenSlides>0</HiddenSlides>
  <MMClips>0</MMClips>
  <ScaleCrop>0</ScaleCrop>
  <HeadingPairs>
    <vt:vector baseType="variant" size="6">
      <vt:variant>
        <vt:lpstr>Fonts used</vt:lpstr>
      </vt:variant>
      <vt:variant>
        <vt:i4>23</vt:i4>
      </vt:variant>
      <vt:variant>
        <vt:lpstr>Theme</vt:lpstr>
      </vt:variant>
      <vt:variant>
        <vt:i4>1</vt:i4>
      </vt:variant>
      <vt:variant>
        <vt:lpstr>Slide Titles</vt:lpstr>
      </vt:variant>
      <vt:variant>
        <vt:i4>72</vt:i4>
      </vt:variant>
    </vt:vector>
  </HeadingPairs>
  <TitlesOfParts>
    <vt:vector baseType="lpstr" size="96">
      <vt:lpstr>Arial</vt:lpstr>
      <vt:lpstr>微软雅黑</vt:lpstr>
      <vt:lpstr>Wingdings</vt:lpstr>
      <vt:lpstr>等线 Light</vt:lpstr>
      <vt:lpstr>等线</vt:lpstr>
      <vt:lpstr>华文隶书</vt:lpstr>
      <vt:lpstr>隶书</vt:lpstr>
      <vt:lpstr>楷体</vt:lpstr>
      <vt:lpstr>宋体</vt:lpstr>
      <vt:lpstr>华文中宋</vt:lpstr>
      <vt:lpstr>华文新魏</vt:lpstr>
      <vt:lpstr>Colonna MT</vt:lpstr>
      <vt:lpstr>MS PGothic</vt:lpstr>
      <vt:lpstr>华文楷体</vt:lpstr>
      <vt:lpstr>Times New Roman</vt:lpstr>
      <vt:lpstr>汉仪尚巍手书W</vt:lpstr>
      <vt:lpstr>华文仿宋</vt:lpstr>
      <vt:lpstr>仿宋</vt:lpstr>
      <vt:lpstr>黑体</vt:lpstr>
      <vt:lpstr>Calibri</vt:lpstr>
      <vt:lpstr>方正中等线简体</vt:lpstr>
      <vt:lpstr>Courier New</vt:lpstr>
      <vt:lpstr>新宋体</vt:lpstr>
      <vt:lpstr>1_Office 主题​​</vt:lpstr>
      <vt:lpstr>PowerPoint Presentation</vt:lpstr>
      <vt:lpstr>中国共产党员可谓顶天立地</vt:lpstr>
      <vt:lpstr>PowerPoint Presentation</vt:lpstr>
      <vt:lpstr>第一单元  中国革命传统作品</vt:lpstr>
      <vt:lpstr>PowerPoint Presentation</vt:lpstr>
      <vt:lpstr>学习活动一：讲述历史，解说奋斗历程</vt:lpstr>
      <vt:lpstr>PowerPoint Presentation</vt:lpstr>
      <vt:lpstr>PowerPoint Presentation</vt:lpstr>
      <vt:lpstr>学习活动二：理清事件，谈论重要意义</vt:lpstr>
      <vt:lpstr>PowerPoint Presentation</vt:lpstr>
      <vt:lpstr>“红军长征取得阶段性胜利”历史意义：</vt:lpstr>
      <vt:lpstr>学习活动二：理清事件，谈论重要意义</vt:lpstr>
      <vt:lpstr>“百团大战中八路军拯救日本小姑娘”历史意义：</vt:lpstr>
      <vt:lpstr>学习活动二：理清事件，谈论重要意义</vt:lpstr>
      <vt:lpstr>“中国人民政协会议第一届全体会议开幕”历史意义：</vt:lpstr>
      <vt:lpstr>学习活动二：理清事件，谈论重要意义</vt:lpstr>
      <vt:lpstr> “1962年焦裕禄到河南兰考担任县委书记”历史意义：</vt:lpstr>
      <vt:lpstr>学习活动二：理清事件，谈论重要意义</vt:lpstr>
      <vt:lpstr>“1997年香港回归”历史意义：</vt:lpstr>
      <vt:lpstr>香港那些年</vt:lpstr>
      <vt:lpstr>学习活动二：理清事件，谈论重要意义</vt:lpstr>
      <vt:lpstr>“党中央领导全国人民抗击新冠疫情”历史意义：</vt:lpstr>
      <vt:lpstr>作业：       课外观看历史文献纪录片《筑梦中国——中华民族复兴之路》，写一篇400字左右的观后感。</vt:lpstr>
      <vt:lpstr>学习活动三：概述事迹，辨识英雄形象</vt:lpstr>
      <vt:lpstr>PowerPoint Presentation</vt:lpstr>
      <vt:lpstr>PowerPoint Presentation</vt:lpstr>
      <vt:lpstr>PowerPoint Presentation</vt:lpstr>
      <vt:lpstr>PowerPoint Presentation</vt:lpstr>
      <vt:lpstr>PowerPoint Presentation</vt:lpstr>
      <vt:lpstr>学习活动四：还原情境，设计人物素描</vt:lpstr>
      <vt:lpstr>学习活动五：立足当下，探讨阅读价值</vt:lpstr>
      <vt:lpstr>学习活动六：区分功能，撰写导读卡片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学习活动一：厘清结构 ，绘制“站”的逻辑</vt:lpstr>
      <vt:lpstr>PowerPoint Presentation</vt:lpstr>
      <vt:lpstr>PowerPoint Presentation</vt:lpstr>
      <vt:lpstr>PowerPoint Presentation</vt:lpstr>
      <vt:lpstr>学习活动二：标注词句，朗诵“站”的豪情</vt:lpstr>
      <vt:lpstr>PowerPoint Presentation</vt:lpstr>
      <vt:lpstr>学习活动三：重视场面，体会精神感召</vt:lpstr>
      <vt:lpstr>学习活动四：回忆过程，阐释革命人道主义精神</vt:lpstr>
      <vt:lpstr>PowerPoint Presentation</vt:lpstr>
      <vt:lpstr>学习活动六：参看史料，感悟革命思考</vt:lpstr>
      <vt:lpstr>文字资料:</vt:lpstr>
      <vt:lpstr>PowerPoint Presentation</vt:lpstr>
      <vt:lpstr>学习活动七：直击现场，比对历史材料</vt:lpstr>
      <vt:lpstr>将新闻事实与背景材料融为一体的写法的作用：</vt:lpstr>
      <vt:lpstr>学习活动八：选取角度，设计主题版画</vt:lpstr>
      <vt:lpstr>PowerPoint Presentation</vt:lpstr>
      <vt:lpstr>作业：</vt:lpstr>
      <vt:lpstr>学习活动八:品读人物，走近时代楷模</vt:lpstr>
      <vt:lpstr>PowerPoint Presentation</vt:lpstr>
      <vt:lpstr>学习活动九：探析事件，鉴赏语言魅力</vt:lpstr>
      <vt:lpstr>PowerPoint Presentation</vt:lpstr>
      <vt:lpstr>PowerPoint Presentation</vt:lpstr>
      <vt:lpstr>学习活动十、比较异同，探究特色表达</vt:lpstr>
      <vt:lpstr>作业：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2021-08-31T14:50:39.249</cp:lastPrinted>
  <dcterms:created xsi:type="dcterms:W3CDTF">2021-08-31T14:50:39Z</dcterms:created>
  <dcterms:modified xsi:type="dcterms:W3CDTF">2021-08-31T06:50:41Z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