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0645" y="457200"/>
            <a:ext cx="4675188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7157085" y="381000"/>
            <a:ext cx="859790" cy="61271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</a:rPr>
              <a:t>            </a:t>
            </a:r>
            <a:r>
              <a:rPr lang="zh-CN" altLang="en-US" sz="44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回  忆  鲁  迅  先   生</a:t>
            </a:r>
            <a:endParaRPr lang="zh-CN" altLang="en-US" sz="44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6396990" y="4495800"/>
            <a:ext cx="613410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萧    红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6" name="Rectangle 4"/>
          <p:cNvSpPr/>
          <p:nvPr/>
        </p:nvSpPr>
        <p:spPr>
          <a:xfrm>
            <a:off x="4872038" y="260350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幼圆" pitchFamily="1" charset="-122"/>
              </a:rPr>
              <a:t>文题背景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幼圆" pitchFamily="1" charset="-122"/>
            </a:endParaRPr>
          </a:p>
        </p:txBody>
      </p:sp>
      <p:sp>
        <p:nvSpPr>
          <p:cNvPr id="13314" name="Rectangle 2"/>
          <p:cNvSpPr/>
          <p:nvPr/>
        </p:nvSpPr>
        <p:spPr>
          <a:xfrm>
            <a:off x="666750" y="1557655"/>
            <a:ext cx="10952480" cy="4548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1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鲁迅说过：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想看好花。一定要有好土。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又曾表示：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只要能培一朵花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就不妨做会朽的腐草。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为了培育萧红这朵中国三四十年代中国女性文学园圃的奇葩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鲁迅甘作春泥，甘为人梯，在她的作品中倾注了大量心血；鲁迅去世之后，萧红从悲痛中振作起来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陆续出版和发表了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马伯乐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回忆鲁迅先生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呼兰河传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等名篇佳作。这些作品又像春泥一样，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132080" y="260350"/>
            <a:ext cx="11810365" cy="5601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继续滋养着中国文坛的茂林佳卉。鲁迅和萧红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之间的情谊已经成为文坛佳话，被千千万万的读者传诵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在众多的鲁迅回忆录中，萧红的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回忆鲁迅先生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一枝独秀。它不仅是鲁迅回忆录中的珍品。而且是中国现代怀人散文的典范，是敬献于鲁迅墓前的一个永不凋谢的花环。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由于作者萧红跟回忆对象鲁迅之间有着直接交往，对回忆对象充满着缅怀崇敬之情，素材又来自于亲历、亲闻，因此作品不仅富于史传性，而且也富于文学性。</a:t>
            </a:r>
            <a:r>
              <a:rPr lang="zh-CN" altLang="en-US" sz="3600" b="1" dirty="0">
                <a:latin typeface="Arial" panose="020B0604020202020204" pitchFamily="34" charset="0"/>
              </a:rPr>
              <a:t>  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1182053" y="243205"/>
            <a:ext cx="7772400" cy="1143000"/>
          </a:xfrm>
        </p:spPr>
        <p:txBody>
          <a:bodyPr vert="horz" wrap="square" anchor="ctr"/>
          <a:p>
            <a:pPr eaLnBrk="1" hangingPunct="1"/>
            <a:r>
              <a:rPr lang="zh-CN" altLang="en-US" sz="4000">
                <a:solidFill>
                  <a:srgbClr val="FF0000"/>
                </a:solidFill>
                <a:ea typeface="华文行楷" pitchFamily="2" charset="-122"/>
              </a:rPr>
              <a:t>你能读准下列加点字的音吗？</a:t>
            </a:r>
            <a:endParaRPr lang="zh-CN" altLang="en-US" sz="400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>
          <a:xfrm>
            <a:off x="989965" y="1386205"/>
            <a:ext cx="10412095" cy="5113020"/>
          </a:xfrm>
        </p:spPr>
        <p:txBody>
          <a:bodyPr vert="horz" wrap="square" anchor="t"/>
          <a:p>
            <a:pPr eaLnBrk="1" hangingPunct="1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筵会     虔诚     紊乱    肋膜     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掠夺     抽屉    解剖     遭殃 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噢的一声         阖一阖眼睛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塞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404" name="Text Box 48"/>
          <p:cNvSpPr txBox="1"/>
          <p:nvPr/>
        </p:nvSpPr>
        <p:spPr>
          <a:xfrm>
            <a:off x="6096000" y="5516880"/>
            <a:ext cx="11893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．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5393" name="Text Box 34"/>
          <p:cNvSpPr txBox="1"/>
          <p:nvPr/>
        </p:nvSpPr>
        <p:spPr>
          <a:xfrm>
            <a:off x="5988368" y="5394960"/>
            <a:ext cx="936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差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695" y="949960"/>
            <a:ext cx="1031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74" name="Text Box 15"/>
          <p:cNvSpPr txBox="1"/>
          <p:nvPr/>
        </p:nvSpPr>
        <p:spPr>
          <a:xfrm>
            <a:off x="3261678" y="949643"/>
            <a:ext cx="13668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qián</a:t>
            </a:r>
            <a:endParaRPr lang="en-US" altLang="zh-CN" sz="3200" b="1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75" name="Text Box 16"/>
          <p:cNvSpPr txBox="1"/>
          <p:nvPr/>
        </p:nvSpPr>
        <p:spPr>
          <a:xfrm>
            <a:off x="5691823" y="949643"/>
            <a:ext cx="10080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wěn</a:t>
            </a:r>
            <a:endParaRPr lang="en-US" altLang="zh-CN" sz="3200" b="1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76" name="Text Box 17"/>
          <p:cNvSpPr txBox="1"/>
          <p:nvPr/>
        </p:nvSpPr>
        <p:spPr>
          <a:xfrm>
            <a:off x="7585710" y="741045"/>
            <a:ext cx="13690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lèi</a:t>
            </a:r>
            <a:endParaRPr lang="en-US" altLang="zh-CN" sz="3600" b="1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77" name="Text Box 18"/>
          <p:cNvSpPr txBox="1"/>
          <p:nvPr/>
        </p:nvSpPr>
        <p:spPr>
          <a:xfrm>
            <a:off x="1182053" y="2061845"/>
            <a:ext cx="936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l</a:t>
            </a: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ü</a:t>
            </a: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è</a:t>
            </a:r>
            <a:endParaRPr lang="en-US" altLang="zh-CN" sz="3200" b="1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78" name="Text Box 19"/>
          <p:cNvSpPr txBox="1"/>
          <p:nvPr/>
        </p:nvSpPr>
        <p:spPr>
          <a:xfrm>
            <a:off x="3923348" y="2183765"/>
            <a:ext cx="1368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t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楷体_GB2312" pitchFamily="49" charset="-122"/>
              </a:rPr>
              <a:t>ì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楷体_GB2312" pitchFamily="49" charset="-122"/>
            </a:endParaRPr>
          </a:p>
        </p:txBody>
      </p:sp>
      <p:sp>
        <p:nvSpPr>
          <p:cNvPr id="15379" name="Text Box 20"/>
          <p:cNvSpPr txBox="1"/>
          <p:nvPr/>
        </p:nvSpPr>
        <p:spPr>
          <a:xfrm>
            <a:off x="5916930" y="2214245"/>
            <a:ext cx="10080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pōu</a:t>
            </a:r>
            <a:endParaRPr lang="en-US" altLang="zh-CN" sz="3200" b="1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80" name="Text Box 21"/>
          <p:cNvSpPr txBox="1"/>
          <p:nvPr/>
        </p:nvSpPr>
        <p:spPr>
          <a:xfrm>
            <a:off x="7585710" y="2183765"/>
            <a:ext cx="16557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yāng</a:t>
            </a:r>
            <a:endParaRPr lang="en-US" altLang="zh-CN" sz="3200" b="1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83" name="Text Box 24"/>
          <p:cNvSpPr txBox="1"/>
          <p:nvPr/>
        </p:nvSpPr>
        <p:spPr>
          <a:xfrm>
            <a:off x="1320165" y="3650615"/>
            <a:ext cx="1081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ō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84" name="Text Box 25"/>
          <p:cNvSpPr txBox="1"/>
          <p:nvPr/>
        </p:nvSpPr>
        <p:spPr>
          <a:xfrm>
            <a:off x="5591810" y="3453130"/>
            <a:ext cx="1008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hé</a:t>
            </a:r>
            <a:endParaRPr lang="en-US" altLang="zh-CN" sz="3600" b="1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386" name="AutoShape 27"/>
          <p:cNvSpPr/>
          <p:nvPr/>
        </p:nvSpPr>
        <p:spPr>
          <a:xfrm>
            <a:off x="2114233" y="5202238"/>
            <a:ext cx="287337" cy="1296987"/>
          </a:xfrm>
          <a:prstGeom prst="leftBrace">
            <a:avLst>
              <a:gd name="adj1" fmla="val 37615"/>
              <a:gd name="adj2" fmla="val 43549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87" name="Text Box 28"/>
          <p:cNvSpPr txBox="1"/>
          <p:nvPr/>
        </p:nvSpPr>
        <p:spPr>
          <a:xfrm>
            <a:off x="2647315" y="5056505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堵塞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5388" name="Text Box 29"/>
          <p:cNvSpPr txBox="1"/>
          <p:nvPr/>
        </p:nvSpPr>
        <p:spPr>
          <a:xfrm>
            <a:off x="2626360" y="5578158"/>
            <a:ext cx="1296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边塞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5389" name="Text Box 30"/>
          <p:cNvSpPr txBox="1"/>
          <p:nvPr/>
        </p:nvSpPr>
        <p:spPr>
          <a:xfrm>
            <a:off x="2647315" y="6100128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活塞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5390" name="Text Box 31"/>
          <p:cNvSpPr txBox="1"/>
          <p:nvPr/>
        </p:nvSpPr>
        <p:spPr>
          <a:xfrm>
            <a:off x="3369945" y="4994910"/>
            <a:ext cx="11509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sè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91" name="Text Box 32"/>
          <p:cNvSpPr txBox="1"/>
          <p:nvPr/>
        </p:nvSpPr>
        <p:spPr>
          <a:xfrm>
            <a:off x="3477260" y="5608638"/>
            <a:ext cx="11509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sài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92" name="Text Box 33"/>
          <p:cNvSpPr txBox="1"/>
          <p:nvPr/>
        </p:nvSpPr>
        <p:spPr>
          <a:xfrm>
            <a:off x="3477260" y="6223635"/>
            <a:ext cx="1440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sāi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94" name="AutoShape 35"/>
          <p:cNvSpPr/>
          <p:nvPr/>
        </p:nvSpPr>
        <p:spPr>
          <a:xfrm>
            <a:off x="6672263" y="4797425"/>
            <a:ext cx="144462" cy="1844675"/>
          </a:xfrm>
          <a:prstGeom prst="leftBrace">
            <a:avLst>
              <a:gd name="adj1" fmla="val 1064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95" name="Text Box 36"/>
          <p:cNvSpPr txBox="1"/>
          <p:nvPr/>
        </p:nvSpPr>
        <p:spPr>
          <a:xfrm>
            <a:off x="6888163" y="4797425"/>
            <a:ext cx="124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差不多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396" name="Text Box 37"/>
          <p:cNvSpPr txBox="1"/>
          <p:nvPr/>
        </p:nvSpPr>
        <p:spPr>
          <a:xfrm>
            <a:off x="6888163" y="5229225"/>
            <a:ext cx="124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</a:rPr>
              <a:t>差别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5397" name="Text Box 38"/>
          <p:cNvSpPr txBox="1"/>
          <p:nvPr/>
        </p:nvSpPr>
        <p:spPr>
          <a:xfrm>
            <a:off x="6888163" y="5661025"/>
            <a:ext cx="124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</a:rPr>
              <a:t>出差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5398" name="Text Box 39"/>
          <p:cNvSpPr txBox="1"/>
          <p:nvPr/>
        </p:nvSpPr>
        <p:spPr>
          <a:xfrm>
            <a:off x="6888163" y="6021388"/>
            <a:ext cx="124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</a:rPr>
              <a:t>参差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5401" name="Text Box 45"/>
          <p:cNvSpPr txBox="1"/>
          <p:nvPr/>
        </p:nvSpPr>
        <p:spPr>
          <a:xfrm>
            <a:off x="7752080" y="4707255"/>
            <a:ext cx="1752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chà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400" name="Text Box 42"/>
          <p:cNvSpPr txBox="1"/>
          <p:nvPr/>
        </p:nvSpPr>
        <p:spPr>
          <a:xfrm>
            <a:off x="7752080" y="5229225"/>
            <a:ext cx="1751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chā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99" name="Text Box 41"/>
          <p:cNvSpPr txBox="1"/>
          <p:nvPr/>
        </p:nvSpPr>
        <p:spPr>
          <a:xfrm>
            <a:off x="7752080" y="5661025"/>
            <a:ext cx="15347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chāi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402" name="Text Box 46"/>
          <p:cNvSpPr txBox="1"/>
          <p:nvPr/>
        </p:nvSpPr>
        <p:spPr>
          <a:xfrm>
            <a:off x="7967980" y="6021705"/>
            <a:ext cx="1318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cī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04680" y="1386205"/>
            <a:ext cx="2505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调羹</a:t>
            </a:r>
            <a:endParaRPr lang="zh-CN" altLang="en-US" sz="2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04045" y="1907858"/>
            <a:ext cx="1814513" cy="5238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tiáo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ɡēn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  <p:bldP spid="15375" grpId="0"/>
      <p:bldP spid="15376" grpId="0"/>
      <p:bldP spid="15377" grpId="0"/>
      <p:bldP spid="15378" grpId="0"/>
      <p:bldP spid="15379" grpId="0"/>
      <p:bldP spid="15380" grpId="0"/>
      <p:bldP spid="15383" grpId="0"/>
      <p:bldP spid="15384" grpId="0"/>
      <p:bldP spid="15390" grpId="0"/>
      <p:bldP spid="15391" grpId="0"/>
      <p:bldP spid="15392" grpId="0"/>
      <p:bldP spid="15401" grpId="0"/>
      <p:bldP spid="15400" grpId="0"/>
      <p:bldP spid="15399" grpId="0"/>
      <p:bldP spid="15402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pPr algn="l"/>
            <a:r>
              <a:rPr lang="zh-CN" altLang="en-US" sz="2800"/>
              <a:t>给加点字注音：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1609090" y="1428750"/>
            <a:ext cx="9058910" cy="4464685"/>
          </a:xfrm>
        </p:spPr>
        <p:txBody>
          <a:bodyPr vert="horz" wrap="square" anchor="t">
            <a:noAutofit/>
          </a:bodyPr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咳嗽（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késou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筵（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yán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）会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44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窘（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jiǒng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抽屉（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ì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44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阖（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hé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      踌躇（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chóu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chú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44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虔（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qián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）诚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抹（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mǒ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）杀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44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肋（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lèi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）膜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紊（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wěn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）乱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唠叨（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láodao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）隔三差（</a:t>
            </a:r>
            <a:r>
              <a:rPr lang="en-US" altLang="zh-CN" sz="4400" err="1">
                <a:latin typeface="楷体_GB2312" pitchFamily="49" charset="-122"/>
                <a:ea typeface="楷体_GB2312" pitchFamily="49" charset="-122"/>
              </a:rPr>
              <a:t>chà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）五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406400" y="1122045"/>
            <a:ext cx="500380" cy="1995170"/>
          </a:xfrm>
        </p:spPr>
        <p:txBody>
          <a:bodyPr vert="horz" wrap="square" anchor="ctr">
            <a:normAutofit fontScale="90000"/>
          </a:bodyPr>
          <a:p>
            <a:pPr algn="l"/>
            <a:r>
              <a:rPr lang="zh-CN" altLang="en-US" sz="2800"/>
              <a:t>词语解释：</a:t>
            </a:r>
            <a:endParaRPr lang="zh-CN" altLang="en-US" sz="280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2113915" y="227965"/>
            <a:ext cx="8940800" cy="5835650"/>
          </a:xfrm>
        </p:spPr>
        <p:txBody>
          <a:bodyPr vert="horz" wrap="square" anchor="t">
            <a:noAutofit/>
          </a:bodyPr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鉴赏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鉴定和欣赏（艺术品、文物等）。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筵（</a:t>
            </a:r>
            <a:r>
              <a:rPr lang="en-US" altLang="zh-CN" sz="3200" err="1">
                <a:latin typeface="楷体_GB2312" pitchFamily="49" charset="-122"/>
                <a:ea typeface="楷体_GB2312" pitchFamily="49" charset="-122"/>
              </a:rPr>
              <a:t>yán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）会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即“宴会”，指宾主在一起饮酒吃饭的聚会（指比较隆重的）。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窘（</a:t>
            </a:r>
            <a:r>
              <a:rPr lang="en-US" altLang="zh-CN" sz="3200" err="1">
                <a:latin typeface="楷体_GB2312" pitchFamily="49" charset="-122"/>
                <a:ea typeface="楷体_GB2312" pitchFamily="49" charset="-122"/>
              </a:rPr>
              <a:t>jiǒng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】①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贫穷。②为难。③使为难。课文采用的是第二种解释，难堪。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旷代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当代没有人比得上。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听子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用镀锡或镀锌的薄铁皮做成的装食品、香烟等的筒子或罐子。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踌（</a:t>
            </a:r>
            <a:r>
              <a:rPr lang="en-US" altLang="zh-CN" sz="3200" err="1">
                <a:latin typeface="楷体_GB2312" pitchFamily="49" charset="-122"/>
                <a:ea typeface="楷体_GB2312" pitchFamily="49" charset="-122"/>
              </a:rPr>
              <a:t>chóu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）躇（</a:t>
            </a:r>
            <a:r>
              <a:rPr lang="en-US" altLang="zh-CN" sz="3200" err="1">
                <a:latin typeface="楷体_GB2312" pitchFamily="49" charset="-122"/>
                <a:ea typeface="楷体_GB2312" pitchFamily="49" charset="-122"/>
              </a:rPr>
              <a:t>chú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】①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犹豫。②得意的样子。课文中用的是第一种解释。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抹（</a:t>
            </a:r>
            <a:r>
              <a:rPr lang="en-US" altLang="zh-CN" sz="3200" err="1">
                <a:latin typeface="楷体_GB2312" pitchFamily="49" charset="-122"/>
                <a:ea typeface="楷体_GB2312" pitchFamily="49" charset="-122"/>
              </a:rPr>
              <a:t>mǒ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）杀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一概不计；完全勾销。也作“抹煞”。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紊（</a:t>
            </a:r>
            <a:r>
              <a:rPr lang="en-US" altLang="zh-CN" sz="3200" err="1">
                <a:latin typeface="楷体_GB2312" pitchFamily="49" charset="-122"/>
                <a:ea typeface="楷体_GB2312" pitchFamily="49" charset="-122"/>
              </a:rPr>
              <a:t>wěn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）乱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杂乱；纷乱。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937260" y="753745"/>
            <a:ext cx="10316845" cy="44119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调羹：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南方方言，普通话叫勺子或汤匙。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校对：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按原稿核对抄件或付印样张，看有没有错误。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眼睛不济：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眼睛不顶用、不发挥作用。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揩：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擦，抹。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深恶痛绝：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指对某人或对某事物极端厌恶痛恨。深：很，十分。恶：厌恶。痛：痛恨。绝：极点。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61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68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794385" y="260350"/>
            <a:ext cx="1014603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请同学们快速浏览课文，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完成以下任务：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、标明小节。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2、作者回忆了鲁迅先生的哪些生活小事？</a:t>
            </a:r>
            <a:r>
              <a:rPr lang="zh-CN" altLang="en-US" sz="3200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请给每一部分加上一个小标题（可以用文中的语句，也可自己概括），看看谁的小标题更恰当。</a:t>
            </a:r>
            <a:endParaRPr lang="zh-CN" altLang="en-US" sz="3200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49605" y="194628"/>
            <a:ext cx="6769100" cy="573088"/>
          </a:xfrm>
          <a:prstGeom prst="roundRect">
            <a:avLst>
              <a:gd name="adj" fmla="val 19048"/>
            </a:avLst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第一部分（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1-13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）：写鲁迅先生的日常起居。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749618" y="1022033"/>
            <a:ext cx="4325938" cy="49212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1.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）写鲁迅先生的笑声。</a:t>
            </a:r>
            <a:endParaRPr kumimoji="0" lang="zh-CN" altLang="en-US" sz="2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749618" y="1514158"/>
            <a:ext cx="5518150" cy="49212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2.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）写鲁迅先生轻捷的步伐。</a:t>
            </a:r>
            <a:endParaRPr kumimoji="0" lang="zh-CN" altLang="en-US" sz="2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749935" y="2132330"/>
            <a:ext cx="8396605" cy="5784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ts val="38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3.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3-13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）写鲁迅先生和朋友夜谈、吃饺子和韭菜合子。</a:t>
            </a:r>
            <a:endParaRPr kumimoji="0" lang="zh-CN" altLang="en-US" sz="2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4793" y="2868930"/>
            <a:ext cx="7286625" cy="573088"/>
          </a:xfrm>
          <a:prstGeom prst="roundRect">
            <a:avLst>
              <a:gd name="adj" fmla="val 19048"/>
            </a:avLst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第二部分（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14-34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）：写鲁迅先生会见青年朋友。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598488" y="3613785"/>
            <a:ext cx="6276975" cy="49212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1.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14-23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）写“我”对先生的两次访问。</a:t>
            </a:r>
            <a:endParaRPr kumimoji="0" lang="zh-CN" altLang="en-US" sz="2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649605" y="4304030"/>
            <a:ext cx="9715500" cy="5467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14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2.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24-26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）写鲁迅先生对青年人的批评</a:t>
            </a:r>
            <a:r>
              <a:rPr kumimoji="0" lang="zh-CN" altLang="en-US" sz="2600" b="1" kern="1200" cap="none" spc="0" normalizeH="0" baseline="0" noProof="0" dirty="0" smtClean="0">
                <a:latin typeface="+mj-ea"/>
                <a:ea typeface="+mj-ea"/>
                <a:cs typeface="+mn-cs"/>
              </a:rPr>
              <a:t>及关心、帮助。</a:t>
            </a:r>
            <a:endParaRPr kumimoji="0" lang="zh-CN" altLang="en-US" sz="2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598805" y="4850765"/>
            <a:ext cx="10017125" cy="5467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14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3.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27-30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）写校样纸挪作它用，但先生却“不以为稀奇”。</a:t>
            </a:r>
            <a:endParaRPr kumimoji="0" lang="zh-CN" altLang="en-US" sz="2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499110" y="5397500"/>
            <a:ext cx="10217150" cy="5467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14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4.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ea"/>
                <a:ea typeface="+mj-ea"/>
                <a:cs typeface="+mn-cs"/>
              </a:rPr>
              <a:t>31-34</a:t>
            </a:r>
            <a:r>
              <a:rPr kumimoji="0" lang="zh-CN" altLang="en-US" sz="2600" b="1" kern="1200" cap="none" spc="0" normalizeH="0" baseline="0" noProof="0" dirty="0">
                <a:latin typeface="+mj-ea"/>
                <a:ea typeface="+mj-ea"/>
                <a:cs typeface="+mn-cs"/>
              </a:rPr>
              <a:t>）写先生在百忙中陪伴客人、及时回复各位朋友的来信。</a:t>
            </a:r>
            <a:endParaRPr kumimoji="0" lang="zh-CN" altLang="en-US" sz="2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7" grpId="0"/>
      <p:bldP spid="9" grpId="0"/>
      <p:bldP spid="10" grpId="0" bldLvl="0" animBg="1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445770" y="221615"/>
            <a:ext cx="7962900" cy="573088"/>
          </a:xfrm>
          <a:prstGeom prst="roundRect">
            <a:avLst>
              <a:gd name="adj" fmla="val 19048"/>
            </a:avLst>
          </a:prstGeom>
          <a:solidFill>
            <a:srgbClr val="AAD8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第三部分（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35-67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）：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写鲁迅先生与家人相处的情景。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872490" y="956945"/>
            <a:ext cx="945578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35-54</a:t>
            </a: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）写鲁迅先生一天中繁忙的生活。</a:t>
            </a:r>
            <a:endParaRPr kumimoji="0" lang="zh-CN" altLang="en-US" sz="36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971550" y="1718945"/>
            <a:ext cx="1056513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2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55-60</a:t>
            </a:r>
            <a:r>
              <a:rPr kumimoji="0" lang="zh-CN" altLang="en-US" sz="32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写鲁迅先生在小事件中都能做到求真务实。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872490" y="2542540"/>
            <a:ext cx="1011618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36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36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61-63</a:t>
            </a:r>
            <a:r>
              <a:rPr kumimoji="0" lang="zh-CN" altLang="en-US" sz="36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en-US" sz="36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写先生认真包裹好每一本要寄出的书。</a:t>
            </a:r>
            <a:endParaRPr kumimoji="0" lang="zh-CN" altLang="en-US" sz="36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830580" y="3351530"/>
            <a:ext cx="10530840" cy="5988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18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64-67</a:t>
            </a:r>
            <a:r>
              <a:rPr kumimoji="0" lang="zh-CN" altLang="en-US" sz="2800" b="1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写先生竭尽全力，辛勤工作，为人类留下更多财富。</a:t>
            </a:r>
            <a:endParaRPr kumimoji="0" lang="zh-CN" altLang="en-US" sz="28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300355" y="203835"/>
            <a:ext cx="7463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课文哪些句子体现了鲁迅的性格？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475615" y="950595"/>
            <a:ext cx="11240770" cy="1091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若有人说了什么可笑的话，鲁迅先生笑得连烟卷都拿不住了，常常是笑得咳嗽起来。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8042275" y="1841500"/>
            <a:ext cx="3674110" cy="1655445"/>
          </a:xfrm>
          <a:prstGeom prst="cloudCallout">
            <a:avLst>
              <a:gd name="adj1" fmla="val -57370"/>
              <a:gd name="adj2" fmla="val -5734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AAD8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夸张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035300" y="3199130"/>
            <a:ext cx="4423410" cy="539750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豁达爽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朗，平易近人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723265" y="713105"/>
            <a:ext cx="11179810" cy="4114800"/>
          </a:xfrm>
        </p:spPr>
        <p:txBody>
          <a:bodyPr vert="horz" wrap="square" anchor="t"/>
          <a:p>
            <a:pPr eaLnBrk="1" hangingPunct="1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学习本文善于从撷取生活琐事中去展现人物性格的写作方法。 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教学重难点：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重点：理解萧红笔下的鲁迅形象，体会鲁迅丰富而细腻的感情世界。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难点：作者浅白质朴、清新隽永的写作风格。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725170" y="469265"/>
            <a:ext cx="104508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 鲁迅先生走路很轻捷，尤其使人记得清楚的，是他刚抓起帽子来往头上一扣，同时左腿就伸出去了，仿佛不顾一切地走去。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71500" y="3199130"/>
            <a:ext cx="9194800" cy="1442085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做事敏捷果断、义无反顾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395605" y="327660"/>
            <a:ext cx="1140079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还记得有一次谈到半夜了，一过十二点电车就没有的，但那天不知讲了些什么，讲到一个段落就看看旁边小长桌上的圆钟，十一点半了，十一点四十五分了，电车没有了。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65530" y="3446780"/>
            <a:ext cx="7299325" cy="1205865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热情、和蔼、有耐心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586105" y="768350"/>
            <a:ext cx="10210800" cy="1715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可是鲁迅还是在桌上举着筷子问许先生：“我再吃几个吗？”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86105" y="2484120"/>
            <a:ext cx="106787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“好久不见，好久不见。”一边说着一边向我点头。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061970" y="3945890"/>
            <a:ext cx="4282440" cy="1438275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幽默、风趣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94080" y="675005"/>
            <a:ext cx="1062863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青年人写信，写得太草率，鲁迅先生是深恶痛绝之的。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94080" y="1719580"/>
            <a:ext cx="1062926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但他还是展读着每封由不同角落里投来的青年的信，眼睛不济时，便戴起眼镜来看，常常看到夜里很深的时光。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425065" y="3804285"/>
            <a:ext cx="8347710" cy="783590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对青年严格要求同时深切关爱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629920" y="342265"/>
            <a:ext cx="104654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客人一走，已经是下半夜了，本来已经是睡觉的时候了，可是鲁迅先生正要开始工作。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99415" y="2092325"/>
            <a:ext cx="1092644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许先生说鸡鸣的时候，鲁迅先生还是坐着，街上的汽车嘟嘟地叫起来了，鲁迅先生还是坐着。  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80540" y="3823335"/>
            <a:ext cx="6174740" cy="538480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废寝忘食的工作热情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798830" y="855980"/>
            <a:ext cx="1028509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鲁迅先生的书桌整整齐齐的，写好的文章压在书下边，毛笔在烧瓷的小龟背上站着。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844550" y="2386965"/>
            <a:ext cx="1050226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鲁迅先生把书包好了，用细绳捆上，那包方方正正的，连一个角也不准歪一点或扁一点，而后拿着剪刀，把捆书的那绳头都剪得整整齐齐。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002915" y="4471035"/>
            <a:ext cx="3351530" cy="998855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严谨、一丝不苟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492760" y="366395"/>
            <a:ext cx="11206480" cy="1715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鲁迅先生说：“他说不新鲜，一定也有他的道理，不加以查看就抹杀是不对的。”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86355" y="2759075"/>
            <a:ext cx="5321300" cy="539750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慈父、求真、务实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850265" y="408940"/>
            <a:ext cx="1049147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鲁迅先生知道自己的健康不成了，工作的时间没有几年了，死了是不要紧的，只要留给人类更多，鲁迅先生就是这样。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94155" y="3168650"/>
            <a:ext cx="4855210" cy="539750"/>
          </a:xfrm>
          <a:prstGeom prst="roundRect">
            <a:avLst/>
          </a:prstGeom>
          <a:solidFill>
            <a:srgbClr val="FAD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奉献、牺牲精神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/>
          <p:nvPr/>
        </p:nvSpPr>
        <p:spPr>
          <a:xfrm>
            <a:off x="719455" y="585470"/>
            <a:ext cx="8547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在作者眼中，鲁迅是一个怎么样的人？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8445" y="2075180"/>
            <a:ext cx="11632565" cy="2248535"/>
          </a:xfrm>
          <a:prstGeom prst="round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作者眼中的鲁迅是一个开朗、热诚，关心青年，关爱家人，矢志创作，珍惜时间，热爱生活，博爱苍生的伟大而又平凡的人。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TextBox 1"/>
          <p:cNvSpPr txBox="1"/>
          <p:nvPr/>
        </p:nvSpPr>
        <p:spPr>
          <a:xfrm>
            <a:off x="391160" y="444500"/>
            <a:ext cx="95465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课文描写鲁迅的性格用了哪些描写方法？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152525" y="1501775"/>
            <a:ext cx="2553970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动作描写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390525" y="2040255"/>
            <a:ext cx="11118215" cy="1642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若有人说了什么可笑的话，鲁迅先生笑得连烟卷都</a:t>
            </a:r>
            <a:r>
              <a:rPr lang="zh-CN" altLang="en-US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拿不住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了，常常是笑得</a:t>
            </a:r>
            <a:r>
              <a:rPr lang="zh-CN" altLang="en-US" sz="4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咳嗽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起来。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1365" y="3994785"/>
            <a:ext cx="103765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夸张的写法，豁达爽朗的人物形象跃然纸上。</a:t>
            </a:r>
            <a:endParaRPr lang="zh-CN" altLang="en-US" sz="40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512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" y="76200"/>
            <a:ext cx="3803650" cy="6428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4800600" y="549275"/>
            <a:ext cx="6518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en-US" altLang="zh-CN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1911</a:t>
            </a:r>
            <a:r>
              <a:rPr lang="zh-CN" altLang="en-US" sz="32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年出生于黑龙江省呼兰县一个地主家庭。</a:t>
            </a:r>
            <a:endParaRPr lang="zh-CN" altLang="en-US" sz="32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4511675" y="1557655"/>
            <a:ext cx="74263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en-US" altLang="zh-CN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1930</a:t>
            </a:r>
            <a:r>
              <a:rPr lang="zh-CN" altLang="en-US" sz="32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年为了反抗父母包办的婚姻离家出走。</a:t>
            </a:r>
            <a:endParaRPr lang="zh-CN" altLang="en-US" sz="32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126" name="文本框 5125"/>
          <p:cNvSpPr txBox="1"/>
          <p:nvPr/>
        </p:nvSpPr>
        <p:spPr>
          <a:xfrm rot="-10800000" flipV="1">
            <a:off x="4583430" y="2637155"/>
            <a:ext cx="7052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1932</a:t>
            </a:r>
            <a:r>
              <a:rPr lang="zh-CN" altLang="en-US" sz="3200" b="1" dirty="0">
                <a:latin typeface="Times New Roman" panose="02020603050405020304" pitchFamily="18" charset="0"/>
              </a:rPr>
              <a:t>年认识萧军并与之结为志同道合的伴侣。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4727575" y="3708400"/>
            <a:ext cx="72110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1934</a:t>
            </a:r>
            <a:r>
              <a:rPr lang="zh-CN" altLang="en-US" sz="3200" b="1" dirty="0">
                <a:latin typeface="Times New Roman" panose="02020603050405020304" pitchFamily="18" charset="0"/>
              </a:rPr>
              <a:t>年在鲁迅的帮助下和萧军一起来到上海。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4800600" y="4724400"/>
            <a:ext cx="71374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抗战爆发后，上海沦陷，萧红到了香港，</a:t>
            </a:r>
            <a:r>
              <a:rPr lang="en-US" altLang="zh-CN" sz="2800" b="1">
                <a:latin typeface="Times New Roman" panose="02020603050405020304" pitchFamily="18" charset="0"/>
              </a:rPr>
              <a:t>1942</a:t>
            </a:r>
            <a:r>
              <a:rPr lang="zh-CN" altLang="en-US" sz="2800" b="1" dirty="0">
                <a:latin typeface="Times New Roman" panose="02020603050405020304" pitchFamily="18" charset="0"/>
              </a:rPr>
              <a:t>年病逝于香港九龙</a:t>
            </a:r>
            <a:r>
              <a:rPr lang="zh-CN" altLang="en-US" sz="2800" dirty="0">
                <a:solidFill>
                  <a:srgbClr val="0066FF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34670" y="404495"/>
            <a:ext cx="369252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语言描写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36550" y="1557655"/>
            <a:ext cx="114122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</a:t>
            </a:r>
            <a:r>
              <a:rPr lang="zh-CN" altLang="en-US" sz="4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好久不见，好久不见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。”一边说着一边向我点头。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893445" y="3627120"/>
            <a:ext cx="10373360" cy="903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用语言直观地表现了鲁迅幽默风趣的形象。</a:t>
            </a:r>
            <a:endParaRPr lang="zh-CN" altLang="en-US" sz="44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935355" y="738505"/>
            <a:ext cx="307594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神态描写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1249680" y="1348105"/>
            <a:ext cx="101269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许先生和鲁迅先生都笑着，一种对于冲破忧郁心境的展然的会心的笑。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3310" y="3419475"/>
            <a:ext cx="95656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出神地勾画先生冲破忧郁心境的展然的会心的笑容。</a:t>
            </a:r>
            <a:endParaRPr lang="zh-CN" altLang="en-US" sz="40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935355" y="738505"/>
            <a:ext cx="3649980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侧面描写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1249680" y="1348105"/>
            <a:ext cx="869061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以后我想起这件事来，私下和许先生谈过，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许先生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说：“周先生的做人，真是我们学不了的。那怕一点点小事。”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07440" y="3858895"/>
            <a:ext cx="8648700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从许先生的角度表现了鲁迅的求真、务实。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52425" y="333375"/>
            <a:ext cx="326834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5.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细节描写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932180" y="1113155"/>
            <a:ext cx="1032764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“好久不见，好久不见。”一边说着一边向我点头。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289050" y="2037080"/>
            <a:ext cx="1029589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鲁迅先生走路很轻捷，尤其他人记得清楚的，是他刚抓起帽子来往头上一扣，同时左腿就伸出去了，仿佛不顾一切地走去。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377825" y="4085590"/>
            <a:ext cx="114363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通过神情、语言、动作的描写，把一个伟大的人物回忆得有血有肉，可知可感，令人亲近。</a:t>
            </a:r>
            <a:endParaRPr lang="zh-CN" altLang="en-US" sz="40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3532188" y="365125"/>
            <a:ext cx="1714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结构梳理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4395" y="993140"/>
            <a:ext cx="2795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笑声明朗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3386138" y="1284288"/>
            <a:ext cx="596900" cy="0"/>
          </a:xfrm>
          <a:prstGeom prst="straightConnector1">
            <a:avLst/>
          </a:prstGeom>
          <a:ln w="57150" cmpd="sng">
            <a:solidFill>
              <a:schemeClr val="accent5"/>
            </a:solidFill>
            <a:prstDash val="solid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17365" y="992505"/>
            <a:ext cx="2653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真诚，开朗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4395" y="1637665"/>
            <a:ext cx="25120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走路轻捷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3386138" y="1883728"/>
            <a:ext cx="596900" cy="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17365" y="1576705"/>
            <a:ext cx="2724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干练，敏捷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5360" y="2221865"/>
            <a:ext cx="2411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陪伴客人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386138" y="2455863"/>
            <a:ext cx="596900" cy="0"/>
          </a:xfrm>
          <a:prstGeom prst="straightConnector1">
            <a:avLst/>
          </a:prstGeom>
          <a:ln w="60325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17365" y="2160270"/>
            <a:ext cx="2944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热情，温和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3120" y="2805430"/>
            <a:ext cx="2694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读、复来信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3602038" y="2998788"/>
            <a:ext cx="596900" cy="0"/>
          </a:xfrm>
          <a:prstGeom prst="straightConnector1">
            <a:avLst/>
          </a:prstGeom>
          <a:ln w="60325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520565" y="2743835"/>
            <a:ext cx="3150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关心扶持青年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6125" y="3388995"/>
            <a:ext cx="37744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看电影、吃鱼丸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4649788" y="3711258"/>
            <a:ext cx="596900" cy="0"/>
          </a:xfrm>
          <a:prstGeom prst="straightConnector1">
            <a:avLst/>
          </a:prstGeom>
          <a:ln w="60325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61940" y="3388995"/>
            <a:ext cx="2309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父子情深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16610" y="4034155"/>
            <a:ext cx="2626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翻书休息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71720" y="3972560"/>
            <a:ext cx="2938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惜时，勤奋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3386455" y="4264343"/>
            <a:ext cx="596900" cy="0"/>
          </a:xfrm>
          <a:prstGeom prst="straightConnector1">
            <a:avLst/>
          </a:prstGeom>
          <a:ln w="63500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0710" y="4721860"/>
            <a:ext cx="3161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翻译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死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文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923665" y="5013008"/>
            <a:ext cx="596900" cy="0"/>
          </a:xfrm>
          <a:prstGeom prst="straightConnector1">
            <a:avLst/>
          </a:prstGeom>
          <a:ln w="66675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680585" y="4721860"/>
            <a:ext cx="23609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殚精竭虑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AutoShape 3"/>
          <p:cNvSpPr/>
          <p:nvPr/>
        </p:nvSpPr>
        <p:spPr>
          <a:xfrm>
            <a:off x="600710" y="1334135"/>
            <a:ext cx="123825" cy="3804285"/>
          </a:xfrm>
          <a:prstGeom prst="leftBrace">
            <a:avLst>
              <a:gd name="adj1" fmla="val 55604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05105" y="2501900"/>
            <a:ext cx="4679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回忆鲁迅先生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AutoShape 3"/>
          <p:cNvSpPr/>
          <p:nvPr/>
        </p:nvSpPr>
        <p:spPr>
          <a:xfrm flipH="1">
            <a:off x="7041515" y="1050925"/>
            <a:ext cx="142875" cy="1450975"/>
          </a:xfrm>
          <a:prstGeom prst="leftBrace">
            <a:avLst>
              <a:gd name="adj1" fmla="val 56184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61860" y="1454150"/>
            <a:ext cx="1619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真人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AutoShape 3"/>
          <p:cNvSpPr/>
          <p:nvPr/>
        </p:nvSpPr>
        <p:spPr>
          <a:xfrm flipH="1">
            <a:off x="7526655" y="3035935"/>
            <a:ext cx="144463" cy="785813"/>
          </a:xfrm>
          <a:prstGeom prst="leftBrace">
            <a:avLst>
              <a:gd name="adj1" fmla="val 55604"/>
              <a:gd name="adj2" fmla="val 50000"/>
            </a:avLst>
          </a:prstGeom>
          <a:noFill/>
          <a:ln w="7302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71435" y="3075940"/>
            <a:ext cx="16852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凡人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AutoShape 3"/>
          <p:cNvSpPr/>
          <p:nvPr/>
        </p:nvSpPr>
        <p:spPr>
          <a:xfrm flipH="1">
            <a:off x="7383780" y="4227195"/>
            <a:ext cx="142875" cy="785813"/>
          </a:xfrm>
          <a:prstGeom prst="leftBrace">
            <a:avLst>
              <a:gd name="adj1" fmla="val 56222"/>
              <a:gd name="adj2" fmla="val 50000"/>
            </a:avLst>
          </a:prstGeom>
          <a:noFill/>
          <a:ln w="666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09865" y="4264660"/>
            <a:ext cx="12198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伟人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AutoShape 3"/>
          <p:cNvSpPr/>
          <p:nvPr/>
        </p:nvSpPr>
        <p:spPr>
          <a:xfrm flipH="1">
            <a:off x="9261158" y="1637348"/>
            <a:ext cx="95250" cy="3214687"/>
          </a:xfrm>
          <a:prstGeom prst="leftBrace">
            <a:avLst>
              <a:gd name="adj1" fmla="val 56093"/>
              <a:gd name="adj2" fmla="val 50000"/>
            </a:avLst>
          </a:prstGeom>
          <a:noFill/>
          <a:ln w="4762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67240" y="1454150"/>
            <a:ext cx="235394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000"/>
              </a:lnSpc>
            </a:pPr>
            <a:r>
              <a:rPr lang="zh-CN" altLang="en-US" sz="32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鲁迅形象：</a:t>
            </a:r>
            <a:endParaRPr lang="en-US" altLang="zh-CN" sz="32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可亲、可敬</a:t>
            </a:r>
            <a:endParaRPr lang="en-US" altLang="zh-CN" sz="32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平凡、伟大</a:t>
            </a:r>
            <a:endParaRPr lang="zh-CN" altLang="en-US" sz="32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783445" y="3310890"/>
            <a:ext cx="223774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000"/>
              </a:lnSpc>
            </a:pPr>
            <a:r>
              <a:rPr lang="zh-CN" altLang="en-US" sz="32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作者感情：</a:t>
            </a:r>
            <a:endParaRPr lang="en-US" altLang="zh-CN" sz="32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爱戴、崇敬</a:t>
            </a:r>
            <a:endParaRPr lang="en-US" altLang="zh-CN" sz="32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赞美、怀念</a:t>
            </a:r>
            <a:endParaRPr lang="zh-CN" altLang="en-US" sz="32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3" grpId="0"/>
      <p:bldP spid="24" grpId="0"/>
      <p:bldP spid="26" grpId="0"/>
      <p:bldP spid="27" grpId="0"/>
      <p:bldP spid="29" grpId="0"/>
      <p:bldP spid="32" grpId="0"/>
      <p:bldP spid="34" grpId="0"/>
      <p:bldP spid="37" grpId="0"/>
      <p:bldP spid="39" grpId="0"/>
      <p:bldP spid="40" grpId="0"/>
      <p:bldP spid="42" grpId="0"/>
      <p:bldP spid="4" grpId="0" bldLvl="0" animBg="1"/>
      <p:bldP spid="5" grpId="0"/>
      <p:bldP spid="30" grpId="0" bldLvl="0" animBg="1"/>
      <p:bldP spid="31" grpId="0"/>
      <p:bldP spid="35" grpId="0" bldLvl="0" animBg="1"/>
      <p:bldP spid="36" grpId="0"/>
      <p:bldP spid="43" grpId="0" bldLvl="0" animBg="1"/>
      <p:bldP spid="44" grpId="0"/>
      <p:bldP spid="15" grpId="0" bldLvl="0" animBg="1"/>
      <p:bldP spid="16" grpId="0"/>
      <p:bldP spid="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流程图: 可选过程 3"/>
          <p:cNvSpPr/>
          <p:nvPr/>
        </p:nvSpPr>
        <p:spPr>
          <a:xfrm>
            <a:off x="3159125" y="1031875"/>
            <a:ext cx="2252663" cy="498475"/>
          </a:xfrm>
          <a:prstGeom prst="flowChartAlternateProcess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鲁迅的名言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88925" y="1714500"/>
            <a:ext cx="11287125" cy="4192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时间就像海绵里的水，只要愿挤，总还是有的。</a:t>
            </a:r>
            <a:endParaRPr lang="en-US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其实地上本没有路，走的人多了，也便成了路。</a:t>
            </a:r>
            <a:endParaRPr lang="en-US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哪里有天才，我是把别人喝咖啡的工夫都用在了工作上了。</a:t>
            </a:r>
            <a:endParaRPr lang="en-US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贪安稳就没有自由，要自由就要历些危险。只有这两条路。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charRg st="48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7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charRg st="77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1" name="Rectangle 3"/>
          <p:cNvSpPr/>
          <p:nvPr/>
        </p:nvSpPr>
        <p:spPr>
          <a:xfrm>
            <a:off x="4727575" y="0"/>
            <a:ext cx="29260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作者简介</a:t>
            </a:r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  <p:sp>
        <p:nvSpPr>
          <p:cNvPr id="7170" name="Rectangle 2"/>
          <p:cNvSpPr/>
          <p:nvPr/>
        </p:nvSpPr>
        <p:spPr>
          <a:xfrm>
            <a:off x="722630" y="1412875"/>
            <a:ext cx="10697210" cy="452310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48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这位自传型的、抒情型的女作家，一直沿着反封建的思想道路前进，她用自己那些具有独特风格的优美散文及散文化的小说，丰富了我国现代文坛的花苑。成为中国文学史上一位有风格的杰出的女作家。</a:t>
            </a:r>
            <a:endParaRPr lang="zh-CN" altLang="en-US" sz="48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6" name="Text Box 13"/>
          <p:cNvSpPr txBox="1"/>
          <p:nvPr/>
        </p:nvSpPr>
        <p:spPr>
          <a:xfrm>
            <a:off x="2996883" y="153670"/>
            <a:ext cx="40322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      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萧      红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  （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1911—1942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7" name="Text Box 14"/>
          <p:cNvSpPr txBox="1"/>
          <p:nvPr/>
        </p:nvSpPr>
        <p:spPr>
          <a:xfrm>
            <a:off x="4530090" y="2144713"/>
            <a:ext cx="3132138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主要作品：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生死场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》</a:t>
            </a:r>
            <a:endParaRPr lang="en-US" altLang="zh-CN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马伯乐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》</a:t>
            </a:r>
            <a:endParaRPr lang="en-US" altLang="zh-CN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呼兰河传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》</a:t>
            </a:r>
            <a:endParaRPr lang="en-US" altLang="zh-CN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小城三月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》</a:t>
            </a:r>
            <a:endParaRPr lang="en-US" altLang="zh-CN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20" name="Text Box 7"/>
          <p:cNvSpPr txBox="1"/>
          <p:nvPr/>
        </p:nvSpPr>
        <p:spPr>
          <a:xfrm>
            <a:off x="655320" y="189230"/>
            <a:ext cx="110350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鲁迅（</a:t>
            </a:r>
            <a:r>
              <a:rPr lang="en-US" altLang="zh-CN" sz="3600" b="1">
                <a:latin typeface="隶书" pitchFamily="1" charset="-122"/>
                <a:ea typeface="隶书" pitchFamily="1" charset="-122"/>
              </a:rPr>
              <a:t>1881</a:t>
            </a:r>
            <a:r>
              <a:rPr lang="en-US" altLang="zh-CN" sz="3600" b="1">
                <a:latin typeface="Times New Roman" panose="02020603050405020304" pitchFamily="18" charset="0"/>
                <a:ea typeface="隶书" pitchFamily="1" charset="-122"/>
              </a:rPr>
              <a:t>—</a:t>
            </a:r>
            <a:r>
              <a:rPr lang="en-US" altLang="zh-CN" sz="3600" b="1">
                <a:latin typeface="隶书" pitchFamily="1" charset="-122"/>
                <a:ea typeface="隶书" pitchFamily="1" charset="-122"/>
              </a:rPr>
              <a:t>1936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），</a:t>
            </a:r>
            <a:r>
              <a:rPr lang="en-US" altLang="zh-CN" sz="3600" b="1" u="sng">
                <a:latin typeface="隶书" pitchFamily="1" charset="-122"/>
                <a:ea typeface="隶书" pitchFamily="1" charset="-122"/>
              </a:rPr>
              <a:t>20</a:t>
            </a:r>
            <a:r>
              <a:rPr lang="zh-CN" altLang="en-US" sz="3600" b="1" u="sng" dirty="0">
                <a:latin typeface="隶书" pitchFamily="1" charset="-122"/>
                <a:ea typeface="隶书" pitchFamily="1" charset="-122"/>
              </a:rPr>
              <a:t>世纪中国伟大的思想家和文学家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，也是</a:t>
            </a:r>
            <a:r>
              <a:rPr lang="en-US" altLang="zh-CN" sz="3600" b="1">
                <a:latin typeface="隶书" pitchFamily="1" charset="-122"/>
                <a:ea typeface="隶书" pitchFamily="1" charset="-122"/>
              </a:rPr>
              <a:t>20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世纪的文化巨人之一，鲁迅堪称现代中国的</a:t>
            </a:r>
            <a:r>
              <a:rPr lang="zh-CN" altLang="en-US" sz="3600" b="1" dirty="0">
                <a:latin typeface="Times New Roman" panose="02020603050405020304" pitchFamily="18" charset="0"/>
                <a:ea typeface="隶书" pitchFamily="1" charset="-122"/>
              </a:rPr>
              <a:t>“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民族魂</a:t>
            </a:r>
            <a:r>
              <a:rPr lang="zh-CN" altLang="en-US" sz="3600" b="1" dirty="0">
                <a:latin typeface="Times New Roman" panose="02020603050405020304" pitchFamily="18" charset="0"/>
                <a:ea typeface="隶书" pitchFamily="1" charset="-122"/>
              </a:rPr>
              <a:t>”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，文学不过是他传播思想的武器。</a:t>
            </a:r>
            <a:endParaRPr lang="zh-CN" altLang="en-US" sz="3600" b="1" dirty="0">
              <a:latin typeface="隶书" pitchFamily="1" charset="-122"/>
              <a:ea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鲁迅的作品对人的精神创伤与</a:t>
            </a:r>
            <a:r>
              <a:rPr lang="zh-CN" altLang="en-US" sz="3600" b="1" u="sng" dirty="0">
                <a:latin typeface="隶书" pitchFamily="1" charset="-122"/>
                <a:ea typeface="隶书" pitchFamily="1" charset="-122"/>
              </a:rPr>
              <a:t>病态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进行无止境的发掘，对中国人的</a:t>
            </a:r>
            <a:r>
              <a:rPr lang="zh-CN" altLang="en-US" sz="3600" b="1" dirty="0">
                <a:latin typeface="Times New Roman" panose="02020603050405020304" pitchFamily="18" charset="0"/>
                <a:ea typeface="隶书" pitchFamily="1" charset="-122"/>
              </a:rPr>
              <a:t>“</a:t>
            </a:r>
            <a:r>
              <a:rPr lang="zh-CN" altLang="en-US" sz="3600" b="1" u="sng" dirty="0">
                <a:latin typeface="隶书" pitchFamily="1" charset="-122"/>
                <a:ea typeface="隶书" pitchFamily="1" charset="-122"/>
              </a:rPr>
              <a:t>奴性</a:t>
            </a:r>
            <a:r>
              <a:rPr lang="zh-CN" altLang="en-US" sz="3600" b="1" dirty="0">
                <a:latin typeface="Times New Roman" panose="02020603050405020304" pitchFamily="18" charset="0"/>
                <a:ea typeface="隶书" pitchFamily="1" charset="-122"/>
              </a:rPr>
              <a:t>”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进行了彻底的</a:t>
            </a:r>
            <a:r>
              <a:rPr lang="zh-CN" altLang="en-US" sz="3600" b="1" u="sng" dirty="0">
                <a:latin typeface="隶书" pitchFamily="1" charset="-122"/>
                <a:ea typeface="隶书" pitchFamily="1" charset="-122"/>
              </a:rPr>
              <a:t>批判</a:t>
            </a: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，是对现代中国人的灵魂的伟大拷问 。</a:t>
            </a:r>
            <a:endParaRPr lang="zh-CN" altLang="en-US" sz="3600" b="1" dirty="0">
              <a:latin typeface="隶书" pitchFamily="1" charset="-122"/>
              <a:ea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隶书" pitchFamily="1" charset="-122"/>
                <a:ea typeface="隶书" pitchFamily="1" charset="-122"/>
              </a:rPr>
              <a:t>他残酷地鞭打着人的灵魂，也反对任何形式的忍从，他始终维护人的思想的独立性和不妥协性。</a:t>
            </a:r>
            <a:endParaRPr lang="zh-CN" altLang="en-US" sz="3600" b="1" dirty="0">
              <a:latin typeface="隶书" pitchFamily="1" charset="-122"/>
              <a:ea typeface="隶书" pitchFamily="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524000" y="549275"/>
            <a:ext cx="7467600" cy="762000"/>
          </a:xfrm>
        </p:spPr>
        <p:txBody>
          <a:bodyPr vert="horz" wrap="square" anchor="ctr"/>
          <a:p>
            <a:pPr eaLnBrk="1" hangingPunct="1"/>
            <a:r>
              <a:rPr lang="zh-CN" altLang="en-US" b="1"/>
              <a:t>主要作品</a:t>
            </a:r>
            <a:endParaRPr lang="zh-CN" altLang="en-US" b="1"/>
          </a:p>
        </p:txBody>
      </p:sp>
      <p:sp>
        <p:nvSpPr>
          <p:cNvPr id="10243" name="Rectangle 3"/>
          <p:cNvSpPr>
            <a:spLocks noGrp="1"/>
          </p:cNvSpPr>
          <p:nvPr>
            <p:ph type="body"/>
          </p:nvPr>
        </p:nvSpPr>
        <p:spPr>
          <a:xfrm>
            <a:off x="1623695" y="1311275"/>
            <a:ext cx="9671685" cy="4688205"/>
          </a:xfrm>
        </p:spPr>
        <p:txBody>
          <a:bodyPr vert="horz" wrap="square" anchor="t"/>
          <a:p>
            <a:pPr eaLnBrk="1" hangingPunct="1"/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小说集：</a:t>
            </a:r>
            <a:r>
              <a:rPr lang="en-US" altLang="zh-CN" sz="36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呐喊</a:t>
            </a:r>
            <a:r>
              <a:rPr lang="en-US" altLang="zh-CN" sz="36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彷徨</a:t>
            </a:r>
            <a:r>
              <a:rPr lang="en-US" altLang="zh-CN" sz="36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故事新编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散文集：</a:t>
            </a:r>
            <a:r>
              <a:rPr lang="en-US" altLang="zh-CN" sz="36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朝花夕拾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散文诗集：</a:t>
            </a:r>
            <a:r>
              <a:rPr lang="en-US" altLang="zh-CN" sz="36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野草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杂文集：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还有书信、日记和学术著作等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2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115" y="0"/>
            <a:ext cx="737425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651510" y="189230"/>
            <a:ext cx="407860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1936年10月19日鲁迅在上海逝世。广大群众争相奔赴万国殡仪馆瞻仰遗容，中共中央也来电吊唁。22日，送葬群众多达数万人。鲁迅遗体覆盖着上海民众所献"民族魂"的旗子，安葬于虹桥万国公墓。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2" name="Rectangle 4"/>
          <p:cNvSpPr/>
          <p:nvPr/>
        </p:nvSpPr>
        <p:spPr>
          <a:xfrm>
            <a:off x="1028700" y="748030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文题阐释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  <p:sp>
        <p:nvSpPr>
          <p:cNvPr id="12290" name="Rectangle 2"/>
          <p:cNvSpPr/>
          <p:nvPr/>
        </p:nvSpPr>
        <p:spPr>
          <a:xfrm>
            <a:off x="1812925" y="2118995"/>
            <a:ext cx="87426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en-US" altLang="zh-CN" sz="4000" b="1">
                <a:latin typeface="Arial" panose="020B0604020202020204" pitchFamily="34" charset="0"/>
                <a:ea typeface="幼圆" pitchFamily="1" charset="-122"/>
              </a:rPr>
              <a:t>         </a:t>
            </a:r>
            <a:r>
              <a:rPr lang="zh-CN" altLang="en-US" sz="5400" dirty="0">
                <a:latin typeface="Arial" panose="020B0604020202020204" pitchFamily="34" charset="0"/>
                <a:ea typeface="隶书" pitchFamily="1" charset="-122"/>
              </a:rPr>
              <a:t>从文题可以看出，本文是作者对鲁迅先生的回忆、怀念，回忆了鲁迅先生的一些生活琐事。</a:t>
            </a:r>
            <a:endParaRPr lang="zh-CN" altLang="en-US" sz="5400" dirty="0">
              <a:latin typeface="Arial" panose="020B0604020202020204" pitchFamily="34" charset="0"/>
              <a:ea typeface="隶书" pitchFamily="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3665</Words>
  <Application>WPS 演示</Application>
  <PresentationFormat>宽屏</PresentationFormat>
  <Paragraphs>326</Paragraphs>
  <Slides>35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等线</vt:lpstr>
      <vt:lpstr>Times New Roman</vt:lpstr>
      <vt:lpstr>隶书</vt:lpstr>
      <vt:lpstr>楷体_GB2312</vt:lpstr>
      <vt:lpstr>新宋体</vt:lpstr>
      <vt:lpstr>黑体</vt:lpstr>
      <vt:lpstr>幼圆</vt:lpstr>
      <vt:lpstr>华文行楷</vt:lpstr>
      <vt:lpstr>仿宋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主要作品</vt:lpstr>
      <vt:lpstr>PowerPoint 演示文稿</vt:lpstr>
      <vt:lpstr>PowerPoint 演示文稿</vt:lpstr>
      <vt:lpstr>PowerPoint 演示文稿</vt:lpstr>
      <vt:lpstr>PowerPoint 演示文稿</vt:lpstr>
      <vt:lpstr>你能读准下列加点字的音吗？</vt:lpstr>
      <vt:lpstr>给加点字注音： </vt:lpstr>
      <vt:lpstr>词语解释：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水西胡子</cp:lastModifiedBy>
  <cp:revision>394</cp:revision>
  <dcterms:created xsi:type="dcterms:W3CDTF">2017-08-03T09:01:00Z</dcterms:created>
  <dcterms:modified xsi:type="dcterms:W3CDTF">2019-03-03T15:41:12Z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2052-11.1.0.8412</vt:lpwstr>
  </property>
</Properties>
</file>